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2" r:id="rId2"/>
  </p:sldMasterIdLst>
  <p:notesMasterIdLst>
    <p:notesMasterId r:id="rId33"/>
  </p:notesMasterIdLst>
  <p:sldIdLst>
    <p:sldId id="396" r:id="rId3"/>
    <p:sldId id="325" r:id="rId4"/>
    <p:sldId id="290" r:id="rId5"/>
    <p:sldId id="291" r:id="rId6"/>
    <p:sldId id="292" r:id="rId7"/>
    <p:sldId id="322" r:id="rId8"/>
    <p:sldId id="323" r:id="rId9"/>
    <p:sldId id="326" r:id="rId10"/>
    <p:sldId id="327" r:id="rId11"/>
    <p:sldId id="329" r:id="rId12"/>
    <p:sldId id="330" r:id="rId13"/>
    <p:sldId id="331" r:id="rId14"/>
    <p:sldId id="336" r:id="rId15"/>
    <p:sldId id="335" r:id="rId16"/>
    <p:sldId id="332" r:id="rId17"/>
    <p:sldId id="338" r:id="rId18"/>
    <p:sldId id="400" r:id="rId19"/>
    <p:sldId id="340" r:id="rId20"/>
    <p:sldId id="341" r:id="rId21"/>
    <p:sldId id="342" r:id="rId22"/>
    <p:sldId id="339" r:id="rId23"/>
    <p:sldId id="343" r:id="rId24"/>
    <p:sldId id="406" r:id="rId25"/>
    <p:sldId id="405" r:id="rId26"/>
    <p:sldId id="349" r:id="rId27"/>
    <p:sldId id="401" r:id="rId28"/>
    <p:sldId id="402" r:id="rId29"/>
    <p:sldId id="407" r:id="rId30"/>
    <p:sldId id="404" r:id="rId31"/>
    <p:sldId id="27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9DC7"/>
    <a:srgbClr val="E46ACD"/>
    <a:srgbClr val="E2A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6562E5-8BDD-42E3-B0C2-C42E158C681B}" type="datetimeFigureOut">
              <a:rPr lang="en-US" smtClean="0"/>
              <a:t>09/24/2021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42544-291A-49D9-B013-08A63C8752AE}" type="slidenum">
              <a:rPr lang="en-US" smtClean="0"/>
              <a:t>‹#›</a:t>
            </a:fld>
            <a:endParaRPr lang="en-US"/>
          </a:p>
        </p:txBody>
      </p:sp>
    </p:spTree>
    <p:extLst>
      <p:ext uri="{BB962C8B-B14F-4D97-AF65-F5344CB8AC3E}">
        <p14:creationId xmlns:p14="http://schemas.microsoft.com/office/powerpoint/2010/main" val="115337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BDAD656-AB8D-40F8-9F60-E378E4FEE4C2}" type="slidenum">
              <a:rPr kumimoji="0" lang="zh-CN" altLang="en-US" sz="1200" b="0" i="0" u="none" strike="noStrike" kern="1200" cap="none" spc="0" normalizeH="0" baseline="0" noProof="0" smtClean="0">
                <a:ln>
                  <a:noFill/>
                </a:ln>
                <a:solidFill>
                  <a:prstClr val="black"/>
                </a:solidFill>
                <a:effectLst/>
                <a:uLnTx/>
                <a:uFillTx/>
                <a:latin typeface="Montserrat" panose="00000500000000000000"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Montserrat" panose="00000500000000000000"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2911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677051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4850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2253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28050E84-6924-4501-B88F-74D0375A54ED}" type="slidenum">
              <a:rPr lang="zh-CN" altLang="en-US" smtClean="0">
                <a:ea typeface="宋体" pitchFamily="2" charset="-122"/>
              </a:rPr>
              <a:pPr/>
              <a:t>15</a:t>
            </a:fld>
            <a:endParaRPr lang="zh-CN" altLang="en-US">
              <a:ea typeface="宋体"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18</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E9A9E-7AA8-4D94-B7FD-513C1652B7B7}" type="slidenum">
              <a:rPr lang="zh-CN" altLang="en-US" smtClean="0">
                <a:solidFill>
                  <a:prstClr val="black"/>
                </a:solidFill>
                <a:latin typeface="Calibri"/>
                <a:ea typeface="宋体" panose="02010600030101010101" pitchFamily="2" charset="-122"/>
              </a:rPr>
              <a:pPr/>
              <a:t>20</a:t>
            </a:fld>
            <a:endParaRPr lang="zh-CN" altLang="en-US">
              <a:solidFill>
                <a:prstClr val="black"/>
              </a:solidFill>
              <a:latin typeface="Calibri"/>
              <a:ea typeface="宋体" panose="02010600030101010101" pitchFamily="2" charset="-122"/>
            </a:endParaRPr>
          </a:p>
        </p:txBody>
      </p:sp>
    </p:spTree>
    <p:extLst>
      <p:ext uri="{BB962C8B-B14F-4D97-AF65-F5344CB8AC3E}">
        <p14:creationId xmlns:p14="http://schemas.microsoft.com/office/powerpoint/2010/main" val="389843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a:p>
        </p:txBody>
      </p:sp>
      <p:sp>
        <p:nvSpPr>
          <p:cNvPr id="3277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ea typeface="微软雅黑" pitchFamily="34" charset="-122"/>
              </a:defRPr>
            </a:lvl1pPr>
            <a:lvl2pPr marL="685669" indent="-263719">
              <a:defRPr>
                <a:solidFill>
                  <a:schemeClr val="tx1"/>
                </a:solidFill>
                <a:latin typeface="Calibri" pitchFamily="34" charset="0"/>
                <a:ea typeface="微软雅黑" pitchFamily="34" charset="-122"/>
              </a:defRPr>
            </a:lvl2pPr>
            <a:lvl3pPr marL="1054875" indent="-210975">
              <a:defRPr>
                <a:solidFill>
                  <a:schemeClr val="tx1"/>
                </a:solidFill>
                <a:latin typeface="Calibri" pitchFamily="34" charset="0"/>
                <a:ea typeface="微软雅黑" pitchFamily="34" charset="-122"/>
              </a:defRPr>
            </a:lvl3pPr>
            <a:lvl4pPr marL="1476825" indent="-210975">
              <a:defRPr>
                <a:solidFill>
                  <a:schemeClr val="tx1"/>
                </a:solidFill>
                <a:latin typeface="Calibri" pitchFamily="34" charset="0"/>
                <a:ea typeface="微软雅黑" pitchFamily="34" charset="-122"/>
              </a:defRPr>
            </a:lvl4pPr>
            <a:lvl5pPr marL="1898774" indent="-210975">
              <a:defRPr>
                <a:solidFill>
                  <a:schemeClr val="tx1"/>
                </a:solidFill>
                <a:latin typeface="Calibri" pitchFamily="34" charset="0"/>
                <a:ea typeface="微软雅黑" pitchFamily="34" charset="-122"/>
              </a:defRPr>
            </a:lvl5pPr>
            <a:lvl6pPr marL="2320724" indent="-210975" eaLnBrk="0" fontAlgn="base" hangingPunct="0">
              <a:spcBef>
                <a:spcPct val="0"/>
              </a:spcBef>
              <a:spcAft>
                <a:spcPct val="0"/>
              </a:spcAft>
              <a:defRPr>
                <a:solidFill>
                  <a:schemeClr val="tx1"/>
                </a:solidFill>
                <a:latin typeface="Calibri" pitchFamily="34" charset="0"/>
                <a:ea typeface="微软雅黑" pitchFamily="34" charset="-122"/>
              </a:defRPr>
            </a:lvl6pPr>
            <a:lvl7pPr marL="2742674" indent="-210975" eaLnBrk="0" fontAlgn="base" hangingPunct="0">
              <a:spcBef>
                <a:spcPct val="0"/>
              </a:spcBef>
              <a:spcAft>
                <a:spcPct val="0"/>
              </a:spcAft>
              <a:defRPr>
                <a:solidFill>
                  <a:schemeClr val="tx1"/>
                </a:solidFill>
                <a:latin typeface="Calibri" pitchFamily="34" charset="0"/>
                <a:ea typeface="微软雅黑" pitchFamily="34" charset="-122"/>
              </a:defRPr>
            </a:lvl7pPr>
            <a:lvl8pPr marL="3164624" indent="-210975" eaLnBrk="0" fontAlgn="base" hangingPunct="0">
              <a:spcBef>
                <a:spcPct val="0"/>
              </a:spcBef>
              <a:spcAft>
                <a:spcPct val="0"/>
              </a:spcAft>
              <a:defRPr>
                <a:solidFill>
                  <a:schemeClr val="tx1"/>
                </a:solidFill>
                <a:latin typeface="Calibri" pitchFamily="34" charset="0"/>
                <a:ea typeface="微软雅黑" pitchFamily="34" charset="-122"/>
              </a:defRPr>
            </a:lvl8pPr>
            <a:lvl9pPr marL="3586574" indent="-210975" eaLnBrk="0" fontAlgn="base" hangingPunct="0">
              <a:spcBef>
                <a:spcPct val="0"/>
              </a:spcBef>
              <a:spcAft>
                <a:spcPct val="0"/>
              </a:spcAft>
              <a:defRPr>
                <a:solidFill>
                  <a:schemeClr val="tx1"/>
                </a:solidFill>
                <a:latin typeface="Calibri" pitchFamily="34" charset="0"/>
                <a:ea typeface="微软雅黑" pitchFamily="34" charset="-122"/>
              </a:defRPr>
            </a:lvl9pPr>
          </a:lstStyle>
          <a:p>
            <a:fld id="{00F71F1C-1E15-40CA-B24A-20BDEAFE3239}" type="slidenum">
              <a:rPr lang="zh-CN" altLang="en-US" smtClean="0">
                <a:ea typeface="宋体" pitchFamily="2" charset="-122"/>
              </a:rPr>
              <a:pPr/>
              <a:t>30</a:t>
            </a:fld>
            <a:endParaRPr lang="zh-CN" altLang="en-US">
              <a:ea typeface="宋体"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A63D-C375-423F-B80D-7B1BF97529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AB7AB8-89AB-4C07-BCA0-88451F22048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12E1EA-E9DE-4E59-A758-16051FEB4526}"/>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BB94B25F-F17F-443B-81FE-C4EE3D8DBB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026BE9-A05D-4495-8BA9-60214575A413}"/>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70058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F73848-8E39-4BA1-ACEC-A2D4726E07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7B472A-18ED-4745-9AC3-4E9A929E95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326AC-6103-45DD-80D6-E3DAA1802868}"/>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30C6CE06-6CFE-43EE-9CB0-22AC3B6362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FEA76B-BC83-4448-A292-520339C2480B}"/>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1438421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3A3F5-CF0A-42FF-BC03-7CDA3D9985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50164FF-D6B5-4A3C-B2D2-FF08A710B5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FD9C4-1825-46EB-9371-C8A97F6D1045}"/>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DD646FDA-5500-4347-B815-40CE5ABE5D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E41893-B271-4F08-B705-4A7A05846A95}"/>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445344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690833"/>
      </p:ext>
    </p:extLst>
  </p:cSld>
  <p:clrMapOvr>
    <a:masterClrMapping/>
  </p:clrMapOvr>
  <p:transition spd="slow"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3" name="图片 2"/>
          <p:cNvPicPr>
            <a:picLocks noChangeAspect="1"/>
          </p:cNvPicPr>
          <p:nvPr userDrawn="1"/>
        </p:nvPicPr>
        <p:blipFill rotWithShape="1">
          <a:blip r:embed="rId2" cstate="print">
            <a:extLst>
              <a:ext uri="{28A0092B-C50C-407E-A947-70E740481C1C}">
                <a14:useLocalDpi xmlns:a14="http://schemas.microsoft.com/office/drawing/2010/main" val="0"/>
              </a:ext>
            </a:extLst>
          </a:blip>
          <a:srcRect l="15263" r="5319" b="11234"/>
          <a:stretch>
            <a:fillRect/>
          </a:stretch>
        </p:blipFill>
        <p:spPr>
          <a:xfrm>
            <a:off x="0" y="-228600"/>
            <a:ext cx="12192000" cy="7296150"/>
          </a:xfrm>
          <a:prstGeom prst="rect">
            <a:avLst/>
          </a:prstGeom>
        </p:spPr>
      </p:pic>
    </p:spTree>
    <p:extLst>
      <p:ext uri="{BB962C8B-B14F-4D97-AF65-F5344CB8AC3E}">
        <p14:creationId xmlns:p14="http://schemas.microsoft.com/office/powerpoint/2010/main" val="685755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E1ECB1-5A5B-4C6B-8360-EEF4E780432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5BFCC059-4D8E-4C87-A4D1-E4C9E1D5945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A904FCF4-9A9C-407F-A896-63764D12FEE3}"/>
              </a:ext>
            </a:extLst>
          </p:cNvPr>
          <p:cNvSpPr>
            <a:spLocks noGrp="1"/>
          </p:cNvSpPr>
          <p:nvPr>
            <p:ph type="dt" sz="half" idx="10"/>
          </p:nvPr>
        </p:nvSpPr>
        <p:spPr/>
        <p:txBody>
          <a:bodyPr/>
          <a:lstStyle/>
          <a:p>
            <a:fld id="{F86BAB08-D03A-4FEF-8092-001CB785BBAB}" type="datetimeFigureOut">
              <a:rPr lang="zh-CN" altLang="en-US" smtClean="0"/>
              <a:t>2021/9/24</a:t>
            </a:fld>
            <a:endParaRPr lang="zh-CN" altLang="en-US"/>
          </a:p>
        </p:txBody>
      </p:sp>
      <p:sp>
        <p:nvSpPr>
          <p:cNvPr id="5" name="页脚占位符 4">
            <a:extLst>
              <a:ext uri="{FF2B5EF4-FFF2-40B4-BE49-F238E27FC236}">
                <a16:creationId xmlns:a16="http://schemas.microsoft.com/office/drawing/2014/main" id="{69A6E786-3F61-4FD7-AF4B-5CAEC066F41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D126972-3EDC-4D3D-817C-4CCC7969F7B7}"/>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49053176"/>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41A1C3F-F90A-43A4-9ECD-F00719B56535}"/>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5C48D4E4-35F0-4517-A710-16EC966268E6}"/>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D82627A-5DA8-42DB-A0E5-883D1EDEEB33}"/>
              </a:ext>
            </a:extLst>
          </p:cNvPr>
          <p:cNvSpPr>
            <a:spLocks noGrp="1"/>
          </p:cNvSpPr>
          <p:nvPr>
            <p:ph type="dt" sz="half" idx="10"/>
          </p:nvPr>
        </p:nvSpPr>
        <p:spPr/>
        <p:txBody>
          <a:bodyPr/>
          <a:lstStyle/>
          <a:p>
            <a:fld id="{F86BAB08-D03A-4FEF-8092-001CB785BBAB}" type="datetimeFigureOut">
              <a:rPr lang="zh-CN" altLang="en-US" smtClean="0"/>
              <a:t>2021/9/24</a:t>
            </a:fld>
            <a:endParaRPr lang="zh-CN" altLang="en-US"/>
          </a:p>
        </p:txBody>
      </p:sp>
      <p:sp>
        <p:nvSpPr>
          <p:cNvPr id="5" name="页脚占位符 4">
            <a:extLst>
              <a:ext uri="{FF2B5EF4-FFF2-40B4-BE49-F238E27FC236}">
                <a16:creationId xmlns:a16="http://schemas.microsoft.com/office/drawing/2014/main" id="{6709759C-075D-43BD-B60D-906336D331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E769EA7-A4C8-47A7-9F4D-3E4EF4FEB31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40845354"/>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1030536-6B8C-499F-B691-282A56B2234A}"/>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92699D7-1ACB-40EF-8948-18C67F14DCC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A09C0F2B-275E-4EFF-8736-59FDF652047A}"/>
              </a:ext>
            </a:extLst>
          </p:cNvPr>
          <p:cNvSpPr>
            <a:spLocks noGrp="1"/>
          </p:cNvSpPr>
          <p:nvPr>
            <p:ph type="dt" sz="half" idx="10"/>
          </p:nvPr>
        </p:nvSpPr>
        <p:spPr/>
        <p:txBody>
          <a:bodyPr/>
          <a:lstStyle/>
          <a:p>
            <a:fld id="{F86BAB08-D03A-4FEF-8092-001CB785BBAB}" type="datetimeFigureOut">
              <a:rPr lang="zh-CN" altLang="en-US" smtClean="0"/>
              <a:t>2021/9/24</a:t>
            </a:fld>
            <a:endParaRPr lang="zh-CN" altLang="en-US"/>
          </a:p>
        </p:txBody>
      </p:sp>
      <p:sp>
        <p:nvSpPr>
          <p:cNvPr id="5" name="页脚占位符 4">
            <a:extLst>
              <a:ext uri="{FF2B5EF4-FFF2-40B4-BE49-F238E27FC236}">
                <a16:creationId xmlns:a16="http://schemas.microsoft.com/office/drawing/2014/main" id="{EC6CBD68-7556-4277-A9CC-0E3698CDD0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7552142-513F-4E0A-A832-EC32ABA8CBDE}"/>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881469706"/>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8DA5A0C-41EF-4EF1-B9B9-E309AF8245C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898F9A6-7009-487C-9335-9B2655AF34BF}"/>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142523A4-6D85-4E26-BAD9-B5DED0F0D86A}"/>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DF1B68CC-03DA-4133-9A62-45795BDC56B0}"/>
              </a:ext>
            </a:extLst>
          </p:cNvPr>
          <p:cNvSpPr>
            <a:spLocks noGrp="1"/>
          </p:cNvSpPr>
          <p:nvPr>
            <p:ph type="dt" sz="half" idx="10"/>
          </p:nvPr>
        </p:nvSpPr>
        <p:spPr/>
        <p:txBody>
          <a:bodyPr/>
          <a:lstStyle/>
          <a:p>
            <a:fld id="{F86BAB08-D03A-4FEF-8092-001CB785BBAB}" type="datetimeFigureOut">
              <a:rPr lang="zh-CN" altLang="en-US" smtClean="0"/>
              <a:t>2021/9/24</a:t>
            </a:fld>
            <a:endParaRPr lang="zh-CN" altLang="en-US"/>
          </a:p>
        </p:txBody>
      </p:sp>
      <p:sp>
        <p:nvSpPr>
          <p:cNvPr id="6" name="页脚占位符 5">
            <a:extLst>
              <a:ext uri="{FF2B5EF4-FFF2-40B4-BE49-F238E27FC236}">
                <a16:creationId xmlns:a16="http://schemas.microsoft.com/office/drawing/2014/main" id="{37433D43-A8D0-4374-ACF8-E247BE39BC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B94F08B-6269-48AE-88E7-BDBB0876FDAD}"/>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35576"/>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44134E-0BE5-46C0-929C-F9D4A023FD9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12113C5-ADEA-4974-BB14-86DAC381EA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9390FF6-61F4-44DF-9C58-15C7C9EAC0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5084E920-1203-43C5-9836-AEA9552633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1FAE36B-07A4-4C4E-9A5F-B58F26998217}"/>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C6239AA-BEC2-47D5-B295-1C438B9D2A29}"/>
              </a:ext>
            </a:extLst>
          </p:cNvPr>
          <p:cNvSpPr>
            <a:spLocks noGrp="1"/>
          </p:cNvSpPr>
          <p:nvPr>
            <p:ph type="dt" sz="half" idx="10"/>
          </p:nvPr>
        </p:nvSpPr>
        <p:spPr/>
        <p:txBody>
          <a:bodyPr/>
          <a:lstStyle/>
          <a:p>
            <a:fld id="{F86BAB08-D03A-4FEF-8092-001CB785BBAB}" type="datetimeFigureOut">
              <a:rPr lang="zh-CN" altLang="en-US" smtClean="0"/>
              <a:t>2021/9/24</a:t>
            </a:fld>
            <a:endParaRPr lang="zh-CN" altLang="en-US"/>
          </a:p>
        </p:txBody>
      </p:sp>
      <p:sp>
        <p:nvSpPr>
          <p:cNvPr id="8" name="页脚占位符 7">
            <a:extLst>
              <a:ext uri="{FF2B5EF4-FFF2-40B4-BE49-F238E27FC236}">
                <a16:creationId xmlns:a16="http://schemas.microsoft.com/office/drawing/2014/main" id="{2D37E89F-FD72-4884-A2DC-4121C65FDE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F4094C68-E649-4A58-B70D-88A20352324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353397465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5F94A4-B8D7-43C1-80C9-73E124F4F70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A684A534-7F72-44DB-AAA0-39763DA8C1E6}"/>
              </a:ext>
            </a:extLst>
          </p:cNvPr>
          <p:cNvSpPr>
            <a:spLocks noGrp="1"/>
          </p:cNvSpPr>
          <p:nvPr>
            <p:ph type="dt" sz="half" idx="10"/>
          </p:nvPr>
        </p:nvSpPr>
        <p:spPr/>
        <p:txBody>
          <a:bodyPr/>
          <a:lstStyle/>
          <a:p>
            <a:fld id="{F86BAB08-D03A-4FEF-8092-001CB785BBAB}" type="datetimeFigureOut">
              <a:rPr lang="zh-CN" altLang="en-US" smtClean="0"/>
              <a:t>2021/9/24</a:t>
            </a:fld>
            <a:endParaRPr lang="zh-CN" altLang="en-US"/>
          </a:p>
        </p:txBody>
      </p:sp>
      <p:sp>
        <p:nvSpPr>
          <p:cNvPr id="4" name="页脚占位符 3">
            <a:extLst>
              <a:ext uri="{FF2B5EF4-FFF2-40B4-BE49-F238E27FC236}">
                <a16:creationId xmlns:a16="http://schemas.microsoft.com/office/drawing/2014/main" id="{ED8F81B8-2C1B-46DA-9FC4-FA4EA6C3144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4DEF5E0-2338-4BAC-8681-B56466F2D309}"/>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0424463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1AE55-395C-4D8D-917C-9E1F774F11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3CBCF6-BFA6-4EFD-BA80-D89978CEF59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839F25-4402-44D7-B47B-F01D56327E1D}"/>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EF8BA1BF-11D8-4073-A031-01AF1DB7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5FF83A-244A-4C99-AEB4-A88288770E80}"/>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8065557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5AE1E47-1B45-4380-AE38-48F51410E38F}"/>
              </a:ext>
            </a:extLst>
          </p:cNvPr>
          <p:cNvSpPr>
            <a:spLocks noGrp="1"/>
          </p:cNvSpPr>
          <p:nvPr>
            <p:ph type="dt" sz="half" idx="10"/>
          </p:nvPr>
        </p:nvSpPr>
        <p:spPr/>
        <p:txBody>
          <a:bodyPr/>
          <a:lstStyle/>
          <a:p>
            <a:fld id="{F86BAB08-D03A-4FEF-8092-001CB785BBAB}" type="datetimeFigureOut">
              <a:rPr lang="zh-CN" altLang="en-US" smtClean="0"/>
              <a:t>2021/9/24</a:t>
            </a:fld>
            <a:endParaRPr lang="zh-CN" altLang="en-US"/>
          </a:p>
        </p:txBody>
      </p:sp>
      <p:sp>
        <p:nvSpPr>
          <p:cNvPr id="3" name="页脚占位符 2">
            <a:extLst>
              <a:ext uri="{FF2B5EF4-FFF2-40B4-BE49-F238E27FC236}">
                <a16:creationId xmlns:a16="http://schemas.microsoft.com/office/drawing/2014/main" id="{A5744B09-219A-4BAE-A64A-BA6F51CC35B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E5B1853-F3A0-4843-A7DD-B071FABAEC7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050805693"/>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8A05EE-C361-48B2-881C-5FEDBCF95C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D66B7BA2-C07B-486A-AEBA-E8A379FAE2D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9609B8D7-C342-4349-A52B-0F630C4968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C21A0A05-2E78-4B68-9275-72A6981317F1}"/>
              </a:ext>
            </a:extLst>
          </p:cNvPr>
          <p:cNvSpPr>
            <a:spLocks noGrp="1"/>
          </p:cNvSpPr>
          <p:nvPr>
            <p:ph type="dt" sz="half" idx="10"/>
          </p:nvPr>
        </p:nvSpPr>
        <p:spPr/>
        <p:txBody>
          <a:bodyPr/>
          <a:lstStyle/>
          <a:p>
            <a:fld id="{F86BAB08-D03A-4FEF-8092-001CB785BBAB}" type="datetimeFigureOut">
              <a:rPr lang="zh-CN" altLang="en-US" smtClean="0"/>
              <a:t>2021/9/24</a:t>
            </a:fld>
            <a:endParaRPr lang="zh-CN" altLang="en-US"/>
          </a:p>
        </p:txBody>
      </p:sp>
      <p:sp>
        <p:nvSpPr>
          <p:cNvPr id="6" name="页脚占位符 5">
            <a:extLst>
              <a:ext uri="{FF2B5EF4-FFF2-40B4-BE49-F238E27FC236}">
                <a16:creationId xmlns:a16="http://schemas.microsoft.com/office/drawing/2014/main" id="{8E8D064B-850C-449A-B16D-36BA1C5A1FB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3919E08-2488-46A8-8B39-E8E3B1A7284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97711686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19821D-3169-462D-BDC5-707DAA3731A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C25970DE-180B-463A-842D-4B948B1E48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27048C78-1503-4FD7-8859-990F963DFC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D84969D1-8A89-4051-A7A3-053E791C47D5}"/>
              </a:ext>
            </a:extLst>
          </p:cNvPr>
          <p:cNvSpPr>
            <a:spLocks noGrp="1"/>
          </p:cNvSpPr>
          <p:nvPr>
            <p:ph type="dt" sz="half" idx="10"/>
          </p:nvPr>
        </p:nvSpPr>
        <p:spPr/>
        <p:txBody>
          <a:bodyPr/>
          <a:lstStyle/>
          <a:p>
            <a:fld id="{F86BAB08-D03A-4FEF-8092-001CB785BBAB}" type="datetimeFigureOut">
              <a:rPr lang="zh-CN" altLang="en-US" smtClean="0"/>
              <a:t>2021/9/24</a:t>
            </a:fld>
            <a:endParaRPr lang="zh-CN" altLang="en-US"/>
          </a:p>
        </p:txBody>
      </p:sp>
      <p:sp>
        <p:nvSpPr>
          <p:cNvPr id="6" name="页脚占位符 5">
            <a:extLst>
              <a:ext uri="{FF2B5EF4-FFF2-40B4-BE49-F238E27FC236}">
                <a16:creationId xmlns:a16="http://schemas.microsoft.com/office/drawing/2014/main" id="{F2B7B8CF-C72E-438F-A999-E8DA548268F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F73A437-B948-459B-B14D-44D796DEEFE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1552264718"/>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517C0B-618B-4B07-8FEE-212F45DF64FC}"/>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76156C6-4F3E-4B26-BEF6-C658183E3C3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0B155B-888E-4B42-8139-225B7CE49039}"/>
              </a:ext>
            </a:extLst>
          </p:cNvPr>
          <p:cNvSpPr>
            <a:spLocks noGrp="1"/>
          </p:cNvSpPr>
          <p:nvPr>
            <p:ph type="dt" sz="half" idx="10"/>
          </p:nvPr>
        </p:nvSpPr>
        <p:spPr/>
        <p:txBody>
          <a:bodyPr/>
          <a:lstStyle/>
          <a:p>
            <a:fld id="{F86BAB08-D03A-4FEF-8092-001CB785BBAB}" type="datetimeFigureOut">
              <a:rPr lang="zh-CN" altLang="en-US" smtClean="0"/>
              <a:t>2021/9/24</a:t>
            </a:fld>
            <a:endParaRPr lang="zh-CN" altLang="en-US"/>
          </a:p>
        </p:txBody>
      </p:sp>
      <p:sp>
        <p:nvSpPr>
          <p:cNvPr id="5" name="页脚占位符 4">
            <a:extLst>
              <a:ext uri="{FF2B5EF4-FFF2-40B4-BE49-F238E27FC236}">
                <a16:creationId xmlns:a16="http://schemas.microsoft.com/office/drawing/2014/main" id="{F0848B8B-A45D-48D2-B95C-C234023486E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E2847D2-37FF-491E-86F7-2A77B2A5E901}"/>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236951122"/>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1B51B0E-C5ED-4931-852F-A8DA7E1DB9A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165174B4-31E8-4BEF-8942-FD3548C70B7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B8F4D3-431E-44CF-A028-C91E2137E9E9}"/>
              </a:ext>
            </a:extLst>
          </p:cNvPr>
          <p:cNvSpPr>
            <a:spLocks noGrp="1"/>
          </p:cNvSpPr>
          <p:nvPr>
            <p:ph type="dt" sz="half" idx="10"/>
          </p:nvPr>
        </p:nvSpPr>
        <p:spPr/>
        <p:txBody>
          <a:bodyPr/>
          <a:lstStyle/>
          <a:p>
            <a:fld id="{F86BAB08-D03A-4FEF-8092-001CB785BBAB}" type="datetimeFigureOut">
              <a:rPr lang="zh-CN" altLang="en-US" smtClean="0"/>
              <a:t>2021/9/24</a:t>
            </a:fld>
            <a:endParaRPr lang="zh-CN" altLang="en-US"/>
          </a:p>
        </p:txBody>
      </p:sp>
      <p:sp>
        <p:nvSpPr>
          <p:cNvPr id="5" name="页脚占位符 4">
            <a:extLst>
              <a:ext uri="{FF2B5EF4-FFF2-40B4-BE49-F238E27FC236}">
                <a16:creationId xmlns:a16="http://schemas.microsoft.com/office/drawing/2014/main" id="{15D0F09A-E73B-492B-B10B-3218D86A87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9BE3E4A-3F9F-4FA6-A0A2-122D22E57CD0}"/>
              </a:ext>
            </a:extLst>
          </p:cNvPr>
          <p:cNvSpPr>
            <a:spLocks noGrp="1"/>
          </p:cNvSpPr>
          <p:nvPr>
            <p:ph type="sldNum" sz="quarter" idx="12"/>
          </p:nvPr>
        </p:nvSpPr>
        <p:spPr/>
        <p:txBody>
          <a:body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2871893384"/>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8243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E302BB-E2C5-48D1-AE5C-ECEAD510D3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D41F14F-0080-4319-A4F5-BE8F67C666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340BEB-BD9C-45C5-9145-647CCBAEB05C}"/>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C3A6B9EE-9D1A-4C4E-B76E-89FBFF7059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F4632-FA11-4A63-8667-B8F5E0BE5E6F}"/>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3481585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42B9-9819-4452-9417-EEFA78CD24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565B28-3924-466B-907D-16B1F8027B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FF511C-BF83-4620-B800-771F44612DF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EAFCB57-1ABE-436F-A1B1-ED2BD43EEB7B}"/>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6" name="Footer Placeholder 5">
            <a:extLst>
              <a:ext uri="{FF2B5EF4-FFF2-40B4-BE49-F238E27FC236}">
                <a16:creationId xmlns:a16="http://schemas.microsoft.com/office/drawing/2014/main" id="{17459022-AA3F-4EFC-AB94-5A9583398D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D1EBB1-C4A0-41F1-9DD5-B65A128C2D5F}"/>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550696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38A88-341F-42BD-93A4-A9F35045FC7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331F8FD-F75F-4C1B-A93E-BFC21B6606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E62651-D9D0-460E-807C-44641B1871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2D1DF40-4989-4949-8274-4AEDC2F4A1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92CA3E-6CA7-42E2-B3F5-3E1A6E71CB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407E90-A5B3-43E4-BFF2-F0E0DB913CA9}"/>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8" name="Footer Placeholder 7">
            <a:extLst>
              <a:ext uri="{FF2B5EF4-FFF2-40B4-BE49-F238E27FC236}">
                <a16:creationId xmlns:a16="http://schemas.microsoft.com/office/drawing/2014/main" id="{6FAF78A6-FD4A-42E4-AB4B-DC115F012A5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4151B9-83B5-4CAC-BFF5-154AEF89CD23}"/>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2478177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87F2F-88CF-47D2-9AA7-81B8651368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9ABFA0-6308-4534-9DE4-95AE10FD3466}"/>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4" name="Footer Placeholder 3">
            <a:extLst>
              <a:ext uri="{FF2B5EF4-FFF2-40B4-BE49-F238E27FC236}">
                <a16:creationId xmlns:a16="http://schemas.microsoft.com/office/drawing/2014/main" id="{70B75F1F-1632-4686-AA3F-8914D751220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D4C838D-1501-460E-B4E3-A52065BD6B16}"/>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536753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237501-0A40-43F1-90B2-D6DAB0533CDF}"/>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3" name="Footer Placeholder 2">
            <a:extLst>
              <a:ext uri="{FF2B5EF4-FFF2-40B4-BE49-F238E27FC236}">
                <a16:creationId xmlns:a16="http://schemas.microsoft.com/office/drawing/2014/main" id="{B71A70F1-CF1B-4294-9FE5-C5C6114DED4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D46643E-4010-45A7-A799-1F261FA75501}"/>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1463773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112BE-E406-4434-AD2A-BB6CFD8E88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444FA6-CD84-460F-93CF-74262A8AAE2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636E8E-5D5C-4CDC-A288-12C0F6CC0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05AADA-35FA-445F-A66E-AC89C6300D3E}"/>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6" name="Footer Placeholder 5">
            <a:extLst>
              <a:ext uri="{FF2B5EF4-FFF2-40B4-BE49-F238E27FC236}">
                <a16:creationId xmlns:a16="http://schemas.microsoft.com/office/drawing/2014/main" id="{D155662C-68ED-4C03-BA6C-F5E7B18948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8B80F7-CB54-4689-988F-18CDECD42FE4}"/>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93556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824DD-B89B-4EEA-8847-057645DA82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87C424A-66A5-4D9D-86CE-9A0E507FA7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593C48-47D7-45E2-8307-A9AD653EF0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0920ED-B59B-4EE6-BC93-E81B5C9B119C}"/>
              </a:ext>
            </a:extLst>
          </p:cNvPr>
          <p:cNvSpPr>
            <a:spLocks noGrp="1"/>
          </p:cNvSpPr>
          <p:nvPr>
            <p:ph type="dt" sz="half" idx="10"/>
          </p:nvPr>
        </p:nvSpPr>
        <p:spPr/>
        <p:txBody>
          <a:bodyPr/>
          <a:lstStyle/>
          <a:p>
            <a:fld id="{6B3CA27B-DDC3-42C0-B18D-836FEE95BBC3}" type="datetimeFigureOut">
              <a:rPr lang="en-US" smtClean="0"/>
              <a:t>09/24/2021</a:t>
            </a:fld>
            <a:endParaRPr lang="en-US"/>
          </a:p>
        </p:txBody>
      </p:sp>
      <p:sp>
        <p:nvSpPr>
          <p:cNvPr id="6" name="Footer Placeholder 5">
            <a:extLst>
              <a:ext uri="{FF2B5EF4-FFF2-40B4-BE49-F238E27FC236}">
                <a16:creationId xmlns:a16="http://schemas.microsoft.com/office/drawing/2014/main" id="{E204FD4F-000C-4CDF-A095-5DBDB5C57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90533C-B4A7-47F5-85D6-D5A5DA0B46EB}"/>
              </a:ext>
            </a:extLst>
          </p:cNvPr>
          <p:cNvSpPr>
            <a:spLocks noGrp="1"/>
          </p:cNvSpPr>
          <p:nvPr>
            <p:ph type="sldNum" sz="quarter" idx="12"/>
          </p:nvPr>
        </p:nvSpPr>
        <p:spPr/>
        <p:txBody>
          <a:bodyPr/>
          <a:lstStyle/>
          <a:p>
            <a:fld id="{B89060EB-FFBF-4EB4-8455-17B8FCEAC136}" type="slidenum">
              <a:rPr lang="en-US" smtClean="0"/>
              <a:t>‹#›</a:t>
            </a:fld>
            <a:endParaRPr lang="en-US"/>
          </a:p>
        </p:txBody>
      </p:sp>
    </p:spTree>
    <p:extLst>
      <p:ext uri="{BB962C8B-B14F-4D97-AF65-F5344CB8AC3E}">
        <p14:creationId xmlns:p14="http://schemas.microsoft.com/office/powerpoint/2010/main" val="3306498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alpha val="26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5D7D5F-628A-447C-86F9-308A9A6251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1F26625-B0E6-4F79-B808-C65EA7B910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E6C22-E085-45CC-BB19-294623426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A27B-DDC3-42C0-B18D-836FEE95BBC3}" type="datetimeFigureOut">
              <a:rPr lang="en-US" smtClean="0"/>
              <a:t>09/24/2021</a:t>
            </a:fld>
            <a:endParaRPr lang="en-US"/>
          </a:p>
        </p:txBody>
      </p:sp>
      <p:sp>
        <p:nvSpPr>
          <p:cNvPr id="5" name="Footer Placeholder 4">
            <a:extLst>
              <a:ext uri="{FF2B5EF4-FFF2-40B4-BE49-F238E27FC236}">
                <a16:creationId xmlns:a16="http://schemas.microsoft.com/office/drawing/2014/main" id="{EE65AA69-DB69-472C-AFAD-360CCD861C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0C1BFFC-47A4-4831-86D8-F5CA2437953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9060EB-FFBF-4EB4-8455-17B8FCEAC136}" type="slidenum">
              <a:rPr lang="en-US" smtClean="0"/>
              <a:t>‹#›</a:t>
            </a:fld>
            <a:endParaRPr lang="en-US"/>
          </a:p>
        </p:txBody>
      </p:sp>
    </p:spTree>
    <p:extLst>
      <p:ext uri="{BB962C8B-B14F-4D97-AF65-F5344CB8AC3E}">
        <p14:creationId xmlns:p14="http://schemas.microsoft.com/office/powerpoint/2010/main" val="1755824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C74BBE8-1815-4000-8008-945E8B561A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3E314DF-819C-4FF1-9C2E-69194E1550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CA1525E-7C66-46A7-89CD-0A0836A4BF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6BAB08-D03A-4FEF-8092-001CB785BBAB}" type="datetimeFigureOut">
              <a:rPr lang="zh-CN" altLang="en-US" smtClean="0"/>
              <a:t>2021/9/24</a:t>
            </a:fld>
            <a:endParaRPr lang="zh-CN" altLang="en-US"/>
          </a:p>
        </p:txBody>
      </p:sp>
      <p:sp>
        <p:nvSpPr>
          <p:cNvPr id="5" name="页脚占位符 4">
            <a:extLst>
              <a:ext uri="{FF2B5EF4-FFF2-40B4-BE49-F238E27FC236}">
                <a16:creationId xmlns:a16="http://schemas.microsoft.com/office/drawing/2014/main" id="{93269161-46AB-416B-9C71-590B71BBF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0347D277-5155-4804-A42E-790F5C4F80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AB37BB-E8A6-440B-8775-2A002C97BC55}" type="slidenum">
              <a:rPr lang="zh-CN" altLang="en-US" smtClean="0"/>
              <a:t>‹#›</a:t>
            </a:fld>
            <a:endParaRPr lang="zh-CN" altLang="en-US"/>
          </a:p>
        </p:txBody>
      </p:sp>
    </p:spTree>
    <p:extLst>
      <p:ext uri="{BB962C8B-B14F-4D97-AF65-F5344CB8AC3E}">
        <p14:creationId xmlns:p14="http://schemas.microsoft.com/office/powerpoint/2010/main" val="417897952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22"/>
          <p:cNvGrpSpPr/>
          <p:nvPr/>
        </p:nvGrpSpPr>
        <p:grpSpPr>
          <a:xfrm>
            <a:off x="4039892" y="80154"/>
            <a:ext cx="886635" cy="1213682"/>
            <a:chOff x="1795522" y="3189767"/>
            <a:chExt cx="886635" cy="1213682"/>
          </a:xfrm>
        </p:grpSpPr>
        <p:pic>
          <p:nvPicPr>
            <p:cNvPr id="25" name="图片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522" y="3189767"/>
              <a:ext cx="521395" cy="777748"/>
            </a:xfrm>
            <a:prstGeom prst="rect">
              <a:avLst/>
            </a:prstGeom>
          </p:spPr>
        </p:pic>
        <p:pic>
          <p:nvPicPr>
            <p:cNvPr id="26" name="图片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0024" y="3997517"/>
              <a:ext cx="272133" cy="405932"/>
            </a:xfrm>
            <a:prstGeom prst="rect">
              <a:avLst/>
            </a:prstGeom>
          </p:spPr>
        </p:pic>
      </p:grpSp>
      <p:pic>
        <p:nvPicPr>
          <p:cNvPr id="28" name="图片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40239" y="-111105"/>
            <a:ext cx="1133810" cy="1691266"/>
          </a:xfrm>
          <a:prstGeom prst="rect">
            <a:avLst/>
          </a:prstGeom>
        </p:spPr>
      </p:pic>
      <p:sp>
        <p:nvSpPr>
          <p:cNvPr id="31" name="KSO_Shape"/>
          <p:cNvSpPr/>
          <p:nvPr/>
        </p:nvSpPr>
        <p:spPr bwMode="auto">
          <a:xfrm>
            <a:off x="1931811" y="371189"/>
            <a:ext cx="1905000" cy="1047750"/>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3" name="KSO_Shape"/>
          <p:cNvSpPr/>
          <p:nvPr/>
        </p:nvSpPr>
        <p:spPr bwMode="auto">
          <a:xfrm>
            <a:off x="5792591" y="107886"/>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4" name="KSO_Shape"/>
          <p:cNvSpPr/>
          <p:nvPr/>
        </p:nvSpPr>
        <p:spPr bwMode="auto">
          <a:xfrm>
            <a:off x="9599059" y="58399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5" name="KSO_Shape"/>
          <p:cNvSpPr/>
          <p:nvPr/>
        </p:nvSpPr>
        <p:spPr bwMode="auto">
          <a:xfrm>
            <a:off x="132613" y="1094020"/>
            <a:ext cx="996042" cy="54782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36" name="KSO_Shape"/>
          <p:cNvSpPr/>
          <p:nvPr/>
        </p:nvSpPr>
        <p:spPr bwMode="auto">
          <a:xfrm>
            <a:off x="7504777" y="715063"/>
            <a:ext cx="1786532" cy="982593"/>
          </a:xfrm>
          <a:custGeom>
            <a:avLst/>
            <a:gdLst>
              <a:gd name="T0" fmla="*/ 2147483646 w 5345"/>
              <a:gd name="T1" fmla="*/ 2147483646 h 2936"/>
              <a:gd name="T2" fmla="*/ 2147483646 w 5345"/>
              <a:gd name="T3" fmla="*/ 2147483646 h 2936"/>
              <a:gd name="T4" fmla="*/ 2147483646 w 5345"/>
              <a:gd name="T5" fmla="*/ 2147483646 h 2936"/>
              <a:gd name="T6" fmla="*/ 2147483646 w 5345"/>
              <a:gd name="T7" fmla="*/ 2147483646 h 2936"/>
              <a:gd name="T8" fmla="*/ 2147483646 w 5345"/>
              <a:gd name="T9" fmla="*/ 2147483646 h 2936"/>
              <a:gd name="T10" fmla="*/ 2147483646 w 5345"/>
              <a:gd name="T11" fmla="*/ 2147483646 h 2936"/>
              <a:gd name="T12" fmla="*/ 2147483646 w 5345"/>
              <a:gd name="T13" fmla="*/ 2147483646 h 2936"/>
              <a:gd name="T14" fmla="*/ 2147483646 w 5345"/>
              <a:gd name="T15" fmla="*/ 2147483646 h 2936"/>
              <a:gd name="T16" fmla="*/ 2147483646 w 5345"/>
              <a:gd name="T17" fmla="*/ 2147483646 h 2936"/>
              <a:gd name="T18" fmla="*/ 2147483646 w 5345"/>
              <a:gd name="T19" fmla="*/ 2147483646 h 2936"/>
              <a:gd name="T20" fmla="*/ 2147483646 w 5345"/>
              <a:gd name="T21" fmla="*/ 2147483646 h 2936"/>
              <a:gd name="T22" fmla="*/ 2147483646 w 5345"/>
              <a:gd name="T23" fmla="*/ 2147483646 h 2936"/>
              <a:gd name="T24" fmla="*/ 2147483646 w 5345"/>
              <a:gd name="T25" fmla="*/ 2147483646 h 2936"/>
              <a:gd name="T26" fmla="*/ 2147483646 w 5345"/>
              <a:gd name="T27" fmla="*/ 2147483646 h 2936"/>
              <a:gd name="T28" fmla="*/ 2147483646 w 5345"/>
              <a:gd name="T29" fmla="*/ 2147483646 h 2936"/>
              <a:gd name="T30" fmla="*/ 2147483646 w 5345"/>
              <a:gd name="T31" fmla="*/ 772639970 h 2936"/>
              <a:gd name="T32" fmla="*/ 2147483646 w 5345"/>
              <a:gd name="T33" fmla="*/ 0 h 2936"/>
              <a:gd name="T34" fmla="*/ 2147483646 w 5345"/>
              <a:gd name="T35" fmla="*/ 363587807 h 2936"/>
              <a:gd name="T36" fmla="*/ 2147483646 w 5345"/>
              <a:gd name="T37" fmla="*/ 2147483646 h 2936"/>
              <a:gd name="T38" fmla="*/ 2147483646 w 5345"/>
              <a:gd name="T39" fmla="*/ 2147483646 h 2936"/>
              <a:gd name="T40" fmla="*/ 2147483646 w 5345"/>
              <a:gd name="T41" fmla="*/ 2147483646 h 2936"/>
              <a:gd name="T42" fmla="*/ 2147483646 w 5345"/>
              <a:gd name="T43" fmla="*/ 2147483646 h 2936"/>
              <a:gd name="T44" fmla="*/ 2147483646 w 5345"/>
              <a:gd name="T45" fmla="*/ 2147483646 h 2936"/>
              <a:gd name="T46" fmla="*/ 2147483646 w 5345"/>
              <a:gd name="T47" fmla="*/ 2147483646 h 2936"/>
              <a:gd name="T48" fmla="*/ 2147483646 w 5345"/>
              <a:gd name="T49" fmla="*/ 2147483646 h 2936"/>
              <a:gd name="T50" fmla="*/ 2147483646 w 5345"/>
              <a:gd name="T51" fmla="*/ 2147483646 h 2936"/>
              <a:gd name="T52" fmla="*/ 2147483646 w 5345"/>
              <a:gd name="T53" fmla="*/ 2147483646 h 2936"/>
              <a:gd name="T54" fmla="*/ 2147483646 w 5345"/>
              <a:gd name="T55" fmla="*/ 2147483646 h 2936"/>
              <a:gd name="T56" fmla="*/ 2147483646 w 5345"/>
              <a:gd name="T57" fmla="*/ 2147483646 h 2936"/>
              <a:gd name="T58" fmla="*/ 2147483646 w 5345"/>
              <a:gd name="T59" fmla="*/ 2147483646 h 2936"/>
              <a:gd name="T60" fmla="*/ 2147483646 w 5345"/>
              <a:gd name="T61" fmla="*/ 2147483646 h 2936"/>
              <a:gd name="T62" fmla="*/ 452722804 w 5345"/>
              <a:gd name="T63" fmla="*/ 2147483646 h 2936"/>
              <a:gd name="T64" fmla="*/ 90570008 w 5345"/>
              <a:gd name="T65" fmla="*/ 2147483646 h 2936"/>
              <a:gd name="T66" fmla="*/ 1629877726 w 5345"/>
              <a:gd name="T67" fmla="*/ 2147483646 h 2936"/>
              <a:gd name="T68" fmla="*/ 2147483646 w 5345"/>
              <a:gd name="T69" fmla="*/ 2147483646 h 2936"/>
              <a:gd name="T70" fmla="*/ 2147483646 w 5345"/>
              <a:gd name="T71" fmla="*/ 2147483646 h 2936"/>
              <a:gd name="T72" fmla="*/ 2147483646 w 5345"/>
              <a:gd name="T73" fmla="*/ 2147483646 h 2936"/>
              <a:gd name="T74" fmla="*/ 2147483646 w 5345"/>
              <a:gd name="T75" fmla="*/ 2147483646 h 2936"/>
              <a:gd name="T76" fmla="*/ 2147483646 w 5345"/>
              <a:gd name="T77" fmla="*/ 2147483646 h 2936"/>
              <a:gd name="T78" fmla="*/ 2147483646 w 5345"/>
              <a:gd name="T79" fmla="*/ 2147483646 h 2936"/>
              <a:gd name="T80" fmla="*/ 2147483646 w 5345"/>
              <a:gd name="T81" fmla="*/ 2147483646 h 2936"/>
              <a:gd name="T82" fmla="*/ 2147483646 w 5345"/>
              <a:gd name="T83" fmla="*/ 2147483646 h 2936"/>
              <a:gd name="T84" fmla="*/ 2147483646 w 5345"/>
              <a:gd name="T85" fmla="*/ 2147483646 h 2936"/>
              <a:gd name="T86" fmla="*/ 2147483646 w 5345"/>
              <a:gd name="T87" fmla="*/ 2147483646 h 2936"/>
              <a:gd name="T88" fmla="*/ 2147483646 w 5345"/>
              <a:gd name="T89" fmla="*/ 2147483646 h 2936"/>
              <a:gd name="T90" fmla="*/ 2147483646 w 5345"/>
              <a:gd name="T91" fmla="*/ 2147483646 h 2936"/>
              <a:gd name="T92" fmla="*/ 2147483646 w 5345"/>
              <a:gd name="T93" fmla="*/ 2147483646 h 2936"/>
              <a:gd name="T94" fmla="*/ 2147483646 w 5345"/>
              <a:gd name="T95" fmla="*/ 2147483646 h 2936"/>
              <a:gd name="T96" fmla="*/ 2147483646 w 5345"/>
              <a:gd name="T97" fmla="*/ 2147483646 h 2936"/>
              <a:gd name="T98" fmla="*/ 2147483646 w 5345"/>
              <a:gd name="T99" fmla="*/ 2147483646 h 2936"/>
              <a:gd name="T100" fmla="*/ 2147483646 w 5345"/>
              <a:gd name="T101" fmla="*/ 2147483646 h 2936"/>
              <a:gd name="T102" fmla="*/ 2147483646 w 5345"/>
              <a:gd name="T103" fmla="*/ 2147483646 h 2936"/>
              <a:gd name="T104" fmla="*/ 2147483646 w 5345"/>
              <a:gd name="T105" fmla="*/ 2147483646 h 29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345" h="2936">
                <a:moveTo>
                  <a:pt x="4729" y="1661"/>
                </a:moveTo>
                <a:lnTo>
                  <a:pt x="4729" y="1661"/>
                </a:lnTo>
                <a:lnTo>
                  <a:pt x="4723" y="1609"/>
                </a:lnTo>
                <a:lnTo>
                  <a:pt x="4716" y="1558"/>
                </a:lnTo>
                <a:lnTo>
                  <a:pt x="4706" y="1507"/>
                </a:lnTo>
                <a:lnTo>
                  <a:pt x="4693" y="1458"/>
                </a:lnTo>
                <a:lnTo>
                  <a:pt x="4679" y="1409"/>
                </a:lnTo>
                <a:lnTo>
                  <a:pt x="4663" y="1361"/>
                </a:lnTo>
                <a:lnTo>
                  <a:pt x="4644" y="1314"/>
                </a:lnTo>
                <a:lnTo>
                  <a:pt x="4622" y="1268"/>
                </a:lnTo>
                <a:lnTo>
                  <a:pt x="4600" y="1223"/>
                </a:lnTo>
                <a:lnTo>
                  <a:pt x="4575" y="1181"/>
                </a:lnTo>
                <a:lnTo>
                  <a:pt x="4548" y="1138"/>
                </a:lnTo>
                <a:lnTo>
                  <a:pt x="4519" y="1098"/>
                </a:lnTo>
                <a:lnTo>
                  <a:pt x="4489" y="1059"/>
                </a:lnTo>
                <a:lnTo>
                  <a:pt x="4457" y="1021"/>
                </a:lnTo>
                <a:lnTo>
                  <a:pt x="4422" y="984"/>
                </a:lnTo>
                <a:lnTo>
                  <a:pt x="4387" y="950"/>
                </a:lnTo>
                <a:lnTo>
                  <a:pt x="4350" y="917"/>
                </a:lnTo>
                <a:lnTo>
                  <a:pt x="4312" y="886"/>
                </a:lnTo>
                <a:lnTo>
                  <a:pt x="4272" y="856"/>
                </a:lnTo>
                <a:lnTo>
                  <a:pt x="4230" y="828"/>
                </a:lnTo>
                <a:lnTo>
                  <a:pt x="4188" y="802"/>
                </a:lnTo>
                <a:lnTo>
                  <a:pt x="4144" y="778"/>
                </a:lnTo>
                <a:lnTo>
                  <a:pt x="4099" y="757"/>
                </a:lnTo>
                <a:lnTo>
                  <a:pt x="4053" y="737"/>
                </a:lnTo>
                <a:lnTo>
                  <a:pt x="4005" y="719"/>
                </a:lnTo>
                <a:lnTo>
                  <a:pt x="3957" y="703"/>
                </a:lnTo>
                <a:lnTo>
                  <a:pt x="3907" y="689"/>
                </a:lnTo>
                <a:lnTo>
                  <a:pt x="3857" y="679"/>
                </a:lnTo>
                <a:lnTo>
                  <a:pt x="3806" y="670"/>
                </a:lnTo>
                <a:lnTo>
                  <a:pt x="3754" y="663"/>
                </a:lnTo>
                <a:lnTo>
                  <a:pt x="3701" y="660"/>
                </a:lnTo>
                <a:lnTo>
                  <a:pt x="3648" y="658"/>
                </a:lnTo>
                <a:lnTo>
                  <a:pt x="3608" y="660"/>
                </a:lnTo>
                <a:lnTo>
                  <a:pt x="3566" y="661"/>
                </a:lnTo>
                <a:lnTo>
                  <a:pt x="3526" y="665"/>
                </a:lnTo>
                <a:lnTo>
                  <a:pt x="3486" y="670"/>
                </a:lnTo>
                <a:lnTo>
                  <a:pt x="3446" y="677"/>
                </a:lnTo>
                <a:lnTo>
                  <a:pt x="3407" y="686"/>
                </a:lnTo>
                <a:lnTo>
                  <a:pt x="3368" y="695"/>
                </a:lnTo>
                <a:lnTo>
                  <a:pt x="3330" y="706"/>
                </a:lnTo>
                <a:lnTo>
                  <a:pt x="3294" y="718"/>
                </a:lnTo>
                <a:lnTo>
                  <a:pt x="3257" y="732"/>
                </a:lnTo>
                <a:lnTo>
                  <a:pt x="3220" y="746"/>
                </a:lnTo>
                <a:lnTo>
                  <a:pt x="3185" y="763"/>
                </a:lnTo>
                <a:lnTo>
                  <a:pt x="3150" y="779"/>
                </a:lnTo>
                <a:lnTo>
                  <a:pt x="3116" y="798"/>
                </a:lnTo>
                <a:lnTo>
                  <a:pt x="3083" y="817"/>
                </a:lnTo>
                <a:lnTo>
                  <a:pt x="3050" y="838"/>
                </a:lnTo>
                <a:lnTo>
                  <a:pt x="3038" y="793"/>
                </a:lnTo>
                <a:lnTo>
                  <a:pt x="3024" y="750"/>
                </a:lnTo>
                <a:lnTo>
                  <a:pt x="3007" y="707"/>
                </a:lnTo>
                <a:lnTo>
                  <a:pt x="2989" y="664"/>
                </a:lnTo>
                <a:lnTo>
                  <a:pt x="2970" y="623"/>
                </a:lnTo>
                <a:lnTo>
                  <a:pt x="2949" y="583"/>
                </a:lnTo>
                <a:lnTo>
                  <a:pt x="2927" y="542"/>
                </a:lnTo>
                <a:lnTo>
                  <a:pt x="2903" y="504"/>
                </a:lnTo>
                <a:lnTo>
                  <a:pt x="2877" y="467"/>
                </a:lnTo>
                <a:lnTo>
                  <a:pt x="2850" y="430"/>
                </a:lnTo>
                <a:lnTo>
                  <a:pt x="2821" y="396"/>
                </a:lnTo>
                <a:lnTo>
                  <a:pt x="2792" y="361"/>
                </a:lnTo>
                <a:lnTo>
                  <a:pt x="2761" y="329"/>
                </a:lnTo>
                <a:lnTo>
                  <a:pt x="2728" y="297"/>
                </a:lnTo>
                <a:lnTo>
                  <a:pt x="2694" y="268"/>
                </a:lnTo>
                <a:lnTo>
                  <a:pt x="2659" y="238"/>
                </a:lnTo>
                <a:lnTo>
                  <a:pt x="2623" y="211"/>
                </a:lnTo>
                <a:lnTo>
                  <a:pt x="2586" y="185"/>
                </a:lnTo>
                <a:lnTo>
                  <a:pt x="2548" y="161"/>
                </a:lnTo>
                <a:lnTo>
                  <a:pt x="2509" y="139"/>
                </a:lnTo>
                <a:lnTo>
                  <a:pt x="2468" y="117"/>
                </a:lnTo>
                <a:lnTo>
                  <a:pt x="2427" y="97"/>
                </a:lnTo>
                <a:lnTo>
                  <a:pt x="2384" y="79"/>
                </a:lnTo>
                <a:lnTo>
                  <a:pt x="2342" y="63"/>
                </a:lnTo>
                <a:lnTo>
                  <a:pt x="2298" y="49"/>
                </a:lnTo>
                <a:lnTo>
                  <a:pt x="2253" y="36"/>
                </a:lnTo>
                <a:lnTo>
                  <a:pt x="2208" y="25"/>
                </a:lnTo>
                <a:lnTo>
                  <a:pt x="2162" y="17"/>
                </a:lnTo>
                <a:lnTo>
                  <a:pt x="2114" y="9"/>
                </a:lnTo>
                <a:lnTo>
                  <a:pt x="2067" y="4"/>
                </a:lnTo>
                <a:lnTo>
                  <a:pt x="2019" y="1"/>
                </a:lnTo>
                <a:lnTo>
                  <a:pt x="1971" y="0"/>
                </a:lnTo>
                <a:lnTo>
                  <a:pt x="1941" y="0"/>
                </a:lnTo>
                <a:lnTo>
                  <a:pt x="1913" y="1"/>
                </a:lnTo>
                <a:lnTo>
                  <a:pt x="1884" y="4"/>
                </a:lnTo>
                <a:lnTo>
                  <a:pt x="1856" y="6"/>
                </a:lnTo>
                <a:lnTo>
                  <a:pt x="1829" y="8"/>
                </a:lnTo>
                <a:lnTo>
                  <a:pt x="1800" y="13"/>
                </a:lnTo>
                <a:lnTo>
                  <a:pt x="1746" y="23"/>
                </a:lnTo>
                <a:lnTo>
                  <a:pt x="1691" y="34"/>
                </a:lnTo>
                <a:lnTo>
                  <a:pt x="1638" y="50"/>
                </a:lnTo>
                <a:lnTo>
                  <a:pt x="1587" y="68"/>
                </a:lnTo>
                <a:lnTo>
                  <a:pt x="1536" y="88"/>
                </a:lnTo>
                <a:lnTo>
                  <a:pt x="1487" y="110"/>
                </a:lnTo>
                <a:lnTo>
                  <a:pt x="1438" y="135"/>
                </a:lnTo>
                <a:lnTo>
                  <a:pt x="1392" y="161"/>
                </a:lnTo>
                <a:lnTo>
                  <a:pt x="1347" y="191"/>
                </a:lnTo>
                <a:lnTo>
                  <a:pt x="1303" y="221"/>
                </a:lnTo>
                <a:lnTo>
                  <a:pt x="1260" y="255"/>
                </a:lnTo>
                <a:lnTo>
                  <a:pt x="1220" y="290"/>
                </a:lnTo>
                <a:lnTo>
                  <a:pt x="1181" y="327"/>
                </a:lnTo>
                <a:lnTo>
                  <a:pt x="1144" y="366"/>
                </a:lnTo>
                <a:lnTo>
                  <a:pt x="1109" y="406"/>
                </a:lnTo>
                <a:lnTo>
                  <a:pt x="1076" y="448"/>
                </a:lnTo>
                <a:lnTo>
                  <a:pt x="1045" y="491"/>
                </a:lnTo>
                <a:lnTo>
                  <a:pt x="1016" y="538"/>
                </a:lnTo>
                <a:lnTo>
                  <a:pt x="989" y="584"/>
                </a:lnTo>
                <a:lnTo>
                  <a:pt x="964" y="632"/>
                </a:lnTo>
                <a:lnTo>
                  <a:pt x="942" y="681"/>
                </a:lnTo>
                <a:lnTo>
                  <a:pt x="922" y="732"/>
                </a:lnTo>
                <a:lnTo>
                  <a:pt x="905" y="784"/>
                </a:lnTo>
                <a:lnTo>
                  <a:pt x="890" y="837"/>
                </a:lnTo>
                <a:lnTo>
                  <a:pt x="877" y="890"/>
                </a:lnTo>
                <a:lnTo>
                  <a:pt x="867" y="946"/>
                </a:lnTo>
                <a:lnTo>
                  <a:pt x="864" y="973"/>
                </a:lnTo>
                <a:lnTo>
                  <a:pt x="860" y="1002"/>
                </a:lnTo>
                <a:lnTo>
                  <a:pt x="858" y="1030"/>
                </a:lnTo>
                <a:lnTo>
                  <a:pt x="855" y="1059"/>
                </a:lnTo>
                <a:lnTo>
                  <a:pt x="855" y="1087"/>
                </a:lnTo>
                <a:lnTo>
                  <a:pt x="854" y="1115"/>
                </a:lnTo>
                <a:lnTo>
                  <a:pt x="855" y="1150"/>
                </a:lnTo>
                <a:lnTo>
                  <a:pt x="857" y="1183"/>
                </a:lnTo>
                <a:lnTo>
                  <a:pt x="860" y="1216"/>
                </a:lnTo>
                <a:lnTo>
                  <a:pt x="864" y="1250"/>
                </a:lnTo>
                <a:lnTo>
                  <a:pt x="845" y="1249"/>
                </a:lnTo>
                <a:lnTo>
                  <a:pt x="801" y="1250"/>
                </a:lnTo>
                <a:lnTo>
                  <a:pt x="758" y="1253"/>
                </a:lnTo>
                <a:lnTo>
                  <a:pt x="716" y="1259"/>
                </a:lnTo>
                <a:lnTo>
                  <a:pt x="674" y="1266"/>
                </a:lnTo>
                <a:lnTo>
                  <a:pt x="633" y="1275"/>
                </a:lnTo>
                <a:lnTo>
                  <a:pt x="594" y="1287"/>
                </a:lnTo>
                <a:lnTo>
                  <a:pt x="555" y="1300"/>
                </a:lnTo>
                <a:lnTo>
                  <a:pt x="515" y="1316"/>
                </a:lnTo>
                <a:lnTo>
                  <a:pt x="479" y="1332"/>
                </a:lnTo>
                <a:lnTo>
                  <a:pt x="442" y="1351"/>
                </a:lnTo>
                <a:lnTo>
                  <a:pt x="407" y="1371"/>
                </a:lnTo>
                <a:lnTo>
                  <a:pt x="372" y="1393"/>
                </a:lnTo>
                <a:lnTo>
                  <a:pt x="339" y="1416"/>
                </a:lnTo>
                <a:lnTo>
                  <a:pt x="307" y="1441"/>
                </a:lnTo>
                <a:lnTo>
                  <a:pt x="277" y="1468"/>
                </a:lnTo>
                <a:lnTo>
                  <a:pt x="248" y="1496"/>
                </a:lnTo>
                <a:lnTo>
                  <a:pt x="219" y="1525"/>
                </a:lnTo>
                <a:lnTo>
                  <a:pt x="193" y="1556"/>
                </a:lnTo>
                <a:lnTo>
                  <a:pt x="169" y="1588"/>
                </a:lnTo>
                <a:lnTo>
                  <a:pt x="145" y="1621"/>
                </a:lnTo>
                <a:lnTo>
                  <a:pt x="122" y="1655"/>
                </a:lnTo>
                <a:lnTo>
                  <a:pt x="102" y="1690"/>
                </a:lnTo>
                <a:lnTo>
                  <a:pt x="83" y="1726"/>
                </a:lnTo>
                <a:lnTo>
                  <a:pt x="67" y="1764"/>
                </a:lnTo>
                <a:lnTo>
                  <a:pt x="51" y="1802"/>
                </a:lnTo>
                <a:lnTo>
                  <a:pt x="38" y="1841"/>
                </a:lnTo>
                <a:lnTo>
                  <a:pt x="28" y="1882"/>
                </a:lnTo>
                <a:lnTo>
                  <a:pt x="18" y="1923"/>
                </a:lnTo>
                <a:lnTo>
                  <a:pt x="10" y="1965"/>
                </a:lnTo>
                <a:lnTo>
                  <a:pt x="5" y="2006"/>
                </a:lnTo>
                <a:lnTo>
                  <a:pt x="2" y="2049"/>
                </a:lnTo>
                <a:lnTo>
                  <a:pt x="0" y="2092"/>
                </a:lnTo>
                <a:lnTo>
                  <a:pt x="2" y="2135"/>
                </a:lnTo>
                <a:lnTo>
                  <a:pt x="5" y="2176"/>
                </a:lnTo>
                <a:lnTo>
                  <a:pt x="10" y="2217"/>
                </a:lnTo>
                <a:lnTo>
                  <a:pt x="17" y="2257"/>
                </a:lnTo>
                <a:lnTo>
                  <a:pt x="25" y="2297"/>
                </a:lnTo>
                <a:lnTo>
                  <a:pt x="36" y="2336"/>
                </a:lnTo>
                <a:lnTo>
                  <a:pt x="49" y="2374"/>
                </a:lnTo>
                <a:lnTo>
                  <a:pt x="63" y="2411"/>
                </a:lnTo>
                <a:lnTo>
                  <a:pt x="79" y="2448"/>
                </a:lnTo>
                <a:lnTo>
                  <a:pt x="96" y="2483"/>
                </a:lnTo>
                <a:lnTo>
                  <a:pt x="115" y="2517"/>
                </a:lnTo>
                <a:lnTo>
                  <a:pt x="137" y="2552"/>
                </a:lnTo>
                <a:lnTo>
                  <a:pt x="159" y="2584"/>
                </a:lnTo>
                <a:lnTo>
                  <a:pt x="183" y="2615"/>
                </a:lnTo>
                <a:lnTo>
                  <a:pt x="208" y="2645"/>
                </a:lnTo>
                <a:lnTo>
                  <a:pt x="234" y="2674"/>
                </a:lnTo>
                <a:lnTo>
                  <a:pt x="262" y="2702"/>
                </a:lnTo>
                <a:lnTo>
                  <a:pt x="290" y="2728"/>
                </a:lnTo>
                <a:lnTo>
                  <a:pt x="321" y="2753"/>
                </a:lnTo>
                <a:lnTo>
                  <a:pt x="352" y="2777"/>
                </a:lnTo>
                <a:lnTo>
                  <a:pt x="385" y="2799"/>
                </a:lnTo>
                <a:lnTo>
                  <a:pt x="418" y="2819"/>
                </a:lnTo>
                <a:lnTo>
                  <a:pt x="453" y="2840"/>
                </a:lnTo>
                <a:lnTo>
                  <a:pt x="488" y="2856"/>
                </a:lnTo>
                <a:lnTo>
                  <a:pt x="525" y="2873"/>
                </a:lnTo>
                <a:lnTo>
                  <a:pt x="563" y="2887"/>
                </a:lnTo>
                <a:lnTo>
                  <a:pt x="601" y="2899"/>
                </a:lnTo>
                <a:lnTo>
                  <a:pt x="640" y="2909"/>
                </a:lnTo>
                <a:lnTo>
                  <a:pt x="679" y="2919"/>
                </a:lnTo>
                <a:lnTo>
                  <a:pt x="719" y="2926"/>
                </a:lnTo>
                <a:lnTo>
                  <a:pt x="761" y="2931"/>
                </a:lnTo>
                <a:lnTo>
                  <a:pt x="802" y="2934"/>
                </a:lnTo>
                <a:lnTo>
                  <a:pt x="802" y="2936"/>
                </a:lnTo>
                <a:lnTo>
                  <a:pt x="4682" y="2936"/>
                </a:lnTo>
                <a:lnTo>
                  <a:pt x="4682" y="2933"/>
                </a:lnTo>
                <a:lnTo>
                  <a:pt x="4693" y="2934"/>
                </a:lnTo>
                <a:lnTo>
                  <a:pt x="4706" y="2936"/>
                </a:lnTo>
                <a:lnTo>
                  <a:pt x="4740" y="2936"/>
                </a:lnTo>
                <a:lnTo>
                  <a:pt x="4772" y="2933"/>
                </a:lnTo>
                <a:lnTo>
                  <a:pt x="4804" y="2928"/>
                </a:lnTo>
                <a:lnTo>
                  <a:pt x="4836" y="2922"/>
                </a:lnTo>
                <a:lnTo>
                  <a:pt x="4866" y="2915"/>
                </a:lnTo>
                <a:lnTo>
                  <a:pt x="4896" y="2907"/>
                </a:lnTo>
                <a:lnTo>
                  <a:pt x="4926" y="2898"/>
                </a:lnTo>
                <a:lnTo>
                  <a:pt x="4955" y="2886"/>
                </a:lnTo>
                <a:lnTo>
                  <a:pt x="4984" y="2873"/>
                </a:lnTo>
                <a:lnTo>
                  <a:pt x="5011" y="2859"/>
                </a:lnTo>
                <a:lnTo>
                  <a:pt x="5038" y="2843"/>
                </a:lnTo>
                <a:lnTo>
                  <a:pt x="5063" y="2827"/>
                </a:lnTo>
                <a:lnTo>
                  <a:pt x="5089" y="2809"/>
                </a:lnTo>
                <a:lnTo>
                  <a:pt x="5113" y="2790"/>
                </a:lnTo>
                <a:lnTo>
                  <a:pt x="5135" y="2770"/>
                </a:lnTo>
                <a:lnTo>
                  <a:pt x="5158" y="2748"/>
                </a:lnTo>
                <a:lnTo>
                  <a:pt x="5179" y="2727"/>
                </a:lnTo>
                <a:lnTo>
                  <a:pt x="5199" y="2703"/>
                </a:lnTo>
                <a:lnTo>
                  <a:pt x="5218" y="2680"/>
                </a:lnTo>
                <a:lnTo>
                  <a:pt x="5236" y="2655"/>
                </a:lnTo>
                <a:lnTo>
                  <a:pt x="5252" y="2629"/>
                </a:lnTo>
                <a:lnTo>
                  <a:pt x="5268" y="2602"/>
                </a:lnTo>
                <a:lnTo>
                  <a:pt x="5282" y="2574"/>
                </a:lnTo>
                <a:lnTo>
                  <a:pt x="5295" y="2546"/>
                </a:lnTo>
                <a:lnTo>
                  <a:pt x="5306" y="2517"/>
                </a:lnTo>
                <a:lnTo>
                  <a:pt x="5316" y="2488"/>
                </a:lnTo>
                <a:lnTo>
                  <a:pt x="5325" y="2457"/>
                </a:lnTo>
                <a:lnTo>
                  <a:pt x="5332" y="2426"/>
                </a:lnTo>
                <a:lnTo>
                  <a:pt x="5338" y="2394"/>
                </a:lnTo>
                <a:lnTo>
                  <a:pt x="5341" y="2362"/>
                </a:lnTo>
                <a:lnTo>
                  <a:pt x="5344" y="2330"/>
                </a:lnTo>
                <a:lnTo>
                  <a:pt x="5345" y="2297"/>
                </a:lnTo>
                <a:lnTo>
                  <a:pt x="5344" y="2265"/>
                </a:lnTo>
                <a:lnTo>
                  <a:pt x="5341" y="2233"/>
                </a:lnTo>
                <a:lnTo>
                  <a:pt x="5338" y="2203"/>
                </a:lnTo>
                <a:lnTo>
                  <a:pt x="5333" y="2172"/>
                </a:lnTo>
                <a:lnTo>
                  <a:pt x="5326" y="2141"/>
                </a:lnTo>
                <a:lnTo>
                  <a:pt x="5318" y="2111"/>
                </a:lnTo>
                <a:lnTo>
                  <a:pt x="5308" y="2083"/>
                </a:lnTo>
                <a:lnTo>
                  <a:pt x="5296" y="2054"/>
                </a:lnTo>
                <a:lnTo>
                  <a:pt x="5284" y="2026"/>
                </a:lnTo>
                <a:lnTo>
                  <a:pt x="5271" y="2000"/>
                </a:lnTo>
                <a:lnTo>
                  <a:pt x="5256" y="1974"/>
                </a:lnTo>
                <a:lnTo>
                  <a:pt x="5241" y="1948"/>
                </a:lnTo>
                <a:lnTo>
                  <a:pt x="5223" y="1923"/>
                </a:lnTo>
                <a:lnTo>
                  <a:pt x="5205" y="1899"/>
                </a:lnTo>
                <a:lnTo>
                  <a:pt x="5185" y="1877"/>
                </a:lnTo>
                <a:lnTo>
                  <a:pt x="5165" y="1854"/>
                </a:lnTo>
                <a:lnTo>
                  <a:pt x="5143" y="1834"/>
                </a:lnTo>
                <a:lnTo>
                  <a:pt x="5121" y="1814"/>
                </a:lnTo>
                <a:lnTo>
                  <a:pt x="5098" y="1795"/>
                </a:lnTo>
                <a:lnTo>
                  <a:pt x="5074" y="1777"/>
                </a:lnTo>
                <a:lnTo>
                  <a:pt x="5049" y="1761"/>
                </a:lnTo>
                <a:lnTo>
                  <a:pt x="5023" y="1745"/>
                </a:lnTo>
                <a:lnTo>
                  <a:pt x="4997" y="1731"/>
                </a:lnTo>
                <a:lnTo>
                  <a:pt x="4969" y="1717"/>
                </a:lnTo>
                <a:lnTo>
                  <a:pt x="4941" y="1706"/>
                </a:lnTo>
                <a:lnTo>
                  <a:pt x="4913" y="1696"/>
                </a:lnTo>
                <a:lnTo>
                  <a:pt x="4883" y="1686"/>
                </a:lnTo>
                <a:lnTo>
                  <a:pt x="4853" y="1678"/>
                </a:lnTo>
                <a:lnTo>
                  <a:pt x="4823" y="1672"/>
                </a:lnTo>
                <a:lnTo>
                  <a:pt x="4792" y="1667"/>
                </a:lnTo>
                <a:lnTo>
                  <a:pt x="4761" y="1664"/>
                </a:lnTo>
                <a:lnTo>
                  <a:pt x="4729" y="1661"/>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Montserrat" panose="00000500000000000000" charset="0"/>
              <a:ea typeface="Montserrat" panose="00000500000000000000" charset="0"/>
              <a:cs typeface="Montserrat" panose="00000500000000000000" charset="0"/>
            </a:endParaRPr>
          </a:p>
        </p:txBody>
      </p:sp>
      <p:sp>
        <p:nvSpPr>
          <p:cNvPr id="20" name="文本框 4"/>
          <p:cNvSpPr txBox="1"/>
          <p:nvPr/>
        </p:nvSpPr>
        <p:spPr>
          <a:xfrm>
            <a:off x="2282825" y="2353945"/>
            <a:ext cx="8190230" cy="193899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19050">
                  <a:solidFill>
                    <a:prstClr val="white"/>
                  </a:solidFill>
                </a:ln>
                <a:gradFill flip="none" rotWithShape="1">
                  <a:gsLst>
                    <a:gs pos="0">
                      <a:srgbClr val="FC8A5D">
                        <a:shade val="30000"/>
                        <a:satMod val="115000"/>
                      </a:srgbClr>
                    </a:gs>
                    <a:gs pos="50000">
                      <a:srgbClr val="FC8A5D">
                        <a:shade val="67500"/>
                        <a:satMod val="115000"/>
                      </a:srgbClr>
                    </a:gs>
                    <a:gs pos="100000">
                      <a:srgbClr val="FC8A5D">
                        <a:shade val="100000"/>
                        <a:satMod val="115000"/>
                      </a:srgbClr>
                    </a:gs>
                  </a:gsLst>
                  <a:lin ang="5400000" scaled="1"/>
                  <a:tileRect/>
                </a:gradFill>
                <a:effectLst/>
                <a:uLnTx/>
                <a:uFillTx/>
                <a:latin typeface="Montserrat" panose="00000500000000000000" charset="0"/>
                <a:ea typeface="Montserrat" panose="00000500000000000000" charset="0"/>
                <a:cs typeface="Montserrat" panose="00000500000000000000" charset="0"/>
              </a:rPr>
              <a:t>CHUYÊN</a:t>
            </a:r>
            <a:r>
              <a:rPr kumimoji="0" lang="en-US" sz="6000" b="1" i="0" u="none" strike="noStrike" kern="1200" cap="none" spc="0" normalizeH="0" noProof="0" dirty="0">
                <a:ln w="19050">
                  <a:solidFill>
                    <a:prstClr val="white"/>
                  </a:solidFill>
                </a:ln>
                <a:gradFill flip="none" rotWithShape="1">
                  <a:gsLst>
                    <a:gs pos="0">
                      <a:srgbClr val="FC8A5D">
                        <a:shade val="30000"/>
                        <a:satMod val="115000"/>
                      </a:srgbClr>
                    </a:gs>
                    <a:gs pos="50000">
                      <a:srgbClr val="FC8A5D">
                        <a:shade val="67500"/>
                        <a:satMod val="115000"/>
                      </a:srgbClr>
                    </a:gs>
                    <a:gs pos="100000">
                      <a:srgbClr val="FC8A5D">
                        <a:shade val="100000"/>
                        <a:satMod val="115000"/>
                      </a:srgbClr>
                    </a:gs>
                  </a:gsLst>
                  <a:lin ang="5400000" scaled="1"/>
                  <a:tileRect/>
                </a:gradFill>
                <a:effectLst/>
                <a:uLnTx/>
                <a:uFillTx/>
                <a:latin typeface="Montserrat" panose="00000500000000000000" charset="0"/>
                <a:ea typeface="Montserrat" panose="00000500000000000000" charset="0"/>
                <a:cs typeface="Montserrat" panose="00000500000000000000" charset="0"/>
              </a:rPr>
              <a:t> ĐỀ 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a:ln w="19050">
                  <a:solidFill>
                    <a:prstClr val="white"/>
                  </a:solidFill>
                </a:ln>
                <a:gradFill flip="none" rotWithShape="1">
                  <a:gsLst>
                    <a:gs pos="0">
                      <a:srgbClr val="FC8A5D">
                        <a:shade val="30000"/>
                        <a:satMod val="115000"/>
                      </a:srgbClr>
                    </a:gs>
                    <a:gs pos="50000">
                      <a:srgbClr val="FC8A5D">
                        <a:shade val="67500"/>
                        <a:satMod val="115000"/>
                      </a:srgbClr>
                    </a:gs>
                    <a:gs pos="100000">
                      <a:srgbClr val="FC8A5D">
                        <a:shade val="100000"/>
                        <a:satMod val="115000"/>
                      </a:srgbClr>
                    </a:gs>
                  </a:gsLst>
                  <a:lin ang="5400000" scaled="1"/>
                  <a:tileRect/>
                </a:gradFill>
                <a:latin typeface="Montserrat" panose="00000500000000000000" charset="0"/>
                <a:ea typeface="Montserrat" panose="00000500000000000000" charset="0"/>
                <a:cs typeface="Montserrat" panose="00000500000000000000" charset="0"/>
              </a:rPr>
              <a:t>T</a:t>
            </a:r>
            <a:r>
              <a:rPr kumimoji="0" lang="en-US" sz="6000" b="1" i="0" u="none" strike="noStrike" kern="1200" cap="none" spc="0" normalizeH="0" baseline="0" noProof="0" dirty="0">
                <a:ln w="19050">
                  <a:solidFill>
                    <a:prstClr val="white"/>
                  </a:solidFill>
                </a:ln>
                <a:gradFill flip="none" rotWithShape="1">
                  <a:gsLst>
                    <a:gs pos="0">
                      <a:srgbClr val="FC8A5D">
                        <a:shade val="30000"/>
                        <a:satMod val="115000"/>
                      </a:srgbClr>
                    </a:gs>
                    <a:gs pos="50000">
                      <a:srgbClr val="FC8A5D">
                        <a:shade val="67500"/>
                        <a:satMod val="115000"/>
                      </a:srgbClr>
                    </a:gs>
                    <a:gs pos="100000">
                      <a:srgbClr val="FC8A5D">
                        <a:shade val="100000"/>
                        <a:satMod val="115000"/>
                      </a:srgbClr>
                    </a:gs>
                  </a:gsLst>
                  <a:lin ang="5400000" scaled="1"/>
                  <a:tileRect/>
                </a:gradFill>
                <a:effectLst/>
                <a:uLnTx/>
                <a:uFillTx/>
                <a:latin typeface="Montserrat" panose="00000500000000000000" charset="0"/>
                <a:ea typeface="Montserrat" panose="00000500000000000000" charset="0"/>
                <a:cs typeface="Montserrat" panose="00000500000000000000" charset="0"/>
              </a:rPr>
              <a:t>hơ lục bát</a:t>
            </a:r>
            <a:endParaRPr kumimoji="0" sz="6000" b="1" i="0" u="none" strike="noStrike" kern="1200" cap="none" spc="0" normalizeH="0" baseline="0" noProof="0" dirty="0">
              <a:ln w="19050">
                <a:solidFill>
                  <a:prstClr val="white"/>
                </a:solidFill>
              </a:ln>
              <a:gradFill flip="none" rotWithShape="1">
                <a:gsLst>
                  <a:gs pos="0">
                    <a:srgbClr val="FC8A5D">
                      <a:shade val="30000"/>
                      <a:satMod val="115000"/>
                    </a:srgbClr>
                  </a:gs>
                  <a:gs pos="50000">
                    <a:srgbClr val="FC8A5D">
                      <a:shade val="67500"/>
                      <a:satMod val="115000"/>
                    </a:srgbClr>
                  </a:gs>
                  <a:gs pos="100000">
                    <a:srgbClr val="FC8A5D">
                      <a:shade val="100000"/>
                      <a:satMod val="115000"/>
                    </a:srgbClr>
                  </a:gs>
                </a:gsLst>
                <a:lin ang="5400000" scaled="1"/>
                <a:tileRect/>
              </a:gradFill>
              <a:effectLst/>
              <a:uLnTx/>
              <a:uFillTx/>
              <a:latin typeface="Montserrat" panose="00000500000000000000" charset="0"/>
              <a:ea typeface="Montserrat" panose="00000500000000000000" charset="0"/>
              <a:cs typeface="Montserrat" panose="00000500000000000000" charset="0"/>
            </a:endParaRPr>
          </a:p>
        </p:txBody>
      </p:sp>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1532" y="1514349"/>
            <a:ext cx="1520515" cy="2268101"/>
          </a:xfrm>
          <a:prstGeom prst="rect">
            <a:avLst/>
          </a:prstGeom>
        </p:spPr>
      </p:pic>
    </p:spTree>
    <p:extLst>
      <p:ext uri="{BB962C8B-B14F-4D97-AF65-F5344CB8AC3E}">
        <p14:creationId xmlns:p14="http://schemas.microsoft.com/office/powerpoint/2010/main" val="2489036054"/>
      </p:ext>
    </p:extLst>
  </p:cSld>
  <p:clrMapOvr>
    <a:masterClrMapping/>
  </p:clrMapOvr>
  <p:transition spd="slow" advClick="0" advTm="1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500" fill="hold"/>
                                        <p:tgtEl>
                                          <p:spTgt spid="35"/>
                                        </p:tgtEl>
                                        <p:attrNameLst>
                                          <p:attrName>ppt_x</p:attrName>
                                        </p:attrNameLst>
                                      </p:cBhvr>
                                      <p:tavLst>
                                        <p:tav tm="0">
                                          <p:val>
                                            <p:strVal val="0-#ppt_w/2"/>
                                          </p:val>
                                        </p:tav>
                                        <p:tav tm="100000">
                                          <p:val>
                                            <p:strVal val="#ppt_x"/>
                                          </p:val>
                                        </p:tav>
                                      </p:tavLst>
                                    </p:anim>
                                    <p:anim calcmode="lin" valueType="num">
                                      <p:cBhvr additive="base">
                                        <p:cTn id="8" dur="1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1500" fill="hold"/>
                                        <p:tgtEl>
                                          <p:spTgt spid="31"/>
                                        </p:tgtEl>
                                        <p:attrNameLst>
                                          <p:attrName>ppt_x</p:attrName>
                                        </p:attrNameLst>
                                      </p:cBhvr>
                                      <p:tavLst>
                                        <p:tav tm="0">
                                          <p:val>
                                            <p:strVal val="0-#ppt_w/2"/>
                                          </p:val>
                                        </p:tav>
                                        <p:tav tm="100000">
                                          <p:val>
                                            <p:strVal val="#ppt_x"/>
                                          </p:val>
                                        </p:tav>
                                      </p:tavLst>
                                    </p:anim>
                                    <p:anim calcmode="lin" valueType="num">
                                      <p:cBhvr additive="base">
                                        <p:cTn id="12" dur="1500" fill="hold"/>
                                        <p:tgtEl>
                                          <p:spTgt spid="31"/>
                                        </p:tgtEl>
                                        <p:attrNameLst>
                                          <p:attrName>ppt_y</p:attrName>
                                        </p:attrNameLst>
                                      </p:cBhvr>
                                      <p:tavLst>
                                        <p:tav tm="0">
                                          <p:val>
                                            <p:strVal val="#ppt_y"/>
                                          </p:val>
                                        </p:tav>
                                        <p:tav tm="100000">
                                          <p:val>
                                            <p:strVal val="#ppt_y"/>
                                          </p:val>
                                        </p:tav>
                                      </p:tavLst>
                                    </p:anim>
                                  </p:childTnLst>
                                </p:cTn>
                              </p:par>
                              <p:par>
                                <p:cTn id="13" presetID="10" presetClass="entr" presetSubtype="0" fill="hold" grpId="1"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500"/>
                                        <p:tgtEl>
                                          <p:spTgt spid="31"/>
                                        </p:tgtEl>
                                      </p:cBhvr>
                                    </p:animEffect>
                                  </p:childTnLst>
                                </p:cTn>
                              </p:par>
                              <p:par>
                                <p:cTn id="16" presetID="2" presetClass="entr" presetSubtype="8" fill="hold" grpId="0" nodeType="withEffect">
                                  <p:stCondLst>
                                    <p:cond delay="500"/>
                                  </p:stCondLst>
                                  <p:childTnLst>
                                    <p:set>
                                      <p:cBhvr>
                                        <p:cTn id="17" dur="1" fill="hold">
                                          <p:stCondLst>
                                            <p:cond delay="0"/>
                                          </p:stCondLst>
                                        </p:cTn>
                                        <p:tgtEl>
                                          <p:spTgt spid="33"/>
                                        </p:tgtEl>
                                        <p:attrNameLst>
                                          <p:attrName>style.visibility</p:attrName>
                                        </p:attrNameLst>
                                      </p:cBhvr>
                                      <p:to>
                                        <p:strVal val="visible"/>
                                      </p:to>
                                    </p:set>
                                    <p:anim calcmode="lin" valueType="num">
                                      <p:cBhvr additive="base">
                                        <p:cTn id="18" dur="1500" fill="hold"/>
                                        <p:tgtEl>
                                          <p:spTgt spid="33"/>
                                        </p:tgtEl>
                                        <p:attrNameLst>
                                          <p:attrName>ppt_x</p:attrName>
                                        </p:attrNameLst>
                                      </p:cBhvr>
                                      <p:tavLst>
                                        <p:tav tm="0">
                                          <p:val>
                                            <p:strVal val="0-#ppt_w/2"/>
                                          </p:val>
                                        </p:tav>
                                        <p:tav tm="100000">
                                          <p:val>
                                            <p:strVal val="#ppt_x"/>
                                          </p:val>
                                        </p:tav>
                                      </p:tavLst>
                                    </p:anim>
                                    <p:anim calcmode="lin" valueType="num">
                                      <p:cBhvr additive="base">
                                        <p:cTn id="19" dur="1500" fill="hold"/>
                                        <p:tgtEl>
                                          <p:spTgt spid="33"/>
                                        </p:tgtEl>
                                        <p:attrNameLst>
                                          <p:attrName>ppt_y</p:attrName>
                                        </p:attrNameLst>
                                      </p:cBhvr>
                                      <p:tavLst>
                                        <p:tav tm="0">
                                          <p:val>
                                            <p:strVal val="#ppt_y"/>
                                          </p:val>
                                        </p:tav>
                                        <p:tav tm="100000">
                                          <p:val>
                                            <p:strVal val="#ppt_y"/>
                                          </p:val>
                                        </p:tav>
                                      </p:tavLst>
                                    </p:anim>
                                  </p:childTnLst>
                                </p:cTn>
                              </p:par>
                              <p:par>
                                <p:cTn id="20" presetID="10" presetClass="entr" presetSubtype="0" fill="hold" grpId="1" nodeType="withEffect">
                                  <p:stCondLst>
                                    <p:cond delay="50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500"/>
                                        <p:tgtEl>
                                          <p:spTgt spid="33"/>
                                        </p:tgtEl>
                                      </p:cBhvr>
                                    </p:animEffect>
                                  </p:childTnLst>
                                </p:cTn>
                              </p:par>
                              <p:par>
                                <p:cTn id="23" presetID="2" presetClass="entr" presetSubtype="8" fill="hold" grpId="0" nodeType="withEffect">
                                  <p:stCondLst>
                                    <p:cond delay="500"/>
                                  </p:stCondLst>
                                  <p:childTnLst>
                                    <p:set>
                                      <p:cBhvr>
                                        <p:cTn id="24" dur="1" fill="hold">
                                          <p:stCondLst>
                                            <p:cond delay="0"/>
                                          </p:stCondLst>
                                        </p:cTn>
                                        <p:tgtEl>
                                          <p:spTgt spid="36"/>
                                        </p:tgtEl>
                                        <p:attrNameLst>
                                          <p:attrName>style.visibility</p:attrName>
                                        </p:attrNameLst>
                                      </p:cBhvr>
                                      <p:to>
                                        <p:strVal val="visible"/>
                                      </p:to>
                                    </p:set>
                                    <p:anim calcmode="lin" valueType="num">
                                      <p:cBhvr additive="base">
                                        <p:cTn id="25" dur="1500" fill="hold"/>
                                        <p:tgtEl>
                                          <p:spTgt spid="36"/>
                                        </p:tgtEl>
                                        <p:attrNameLst>
                                          <p:attrName>ppt_x</p:attrName>
                                        </p:attrNameLst>
                                      </p:cBhvr>
                                      <p:tavLst>
                                        <p:tav tm="0">
                                          <p:val>
                                            <p:strVal val="0-#ppt_w/2"/>
                                          </p:val>
                                        </p:tav>
                                        <p:tav tm="100000">
                                          <p:val>
                                            <p:strVal val="#ppt_x"/>
                                          </p:val>
                                        </p:tav>
                                      </p:tavLst>
                                    </p:anim>
                                    <p:anim calcmode="lin" valueType="num">
                                      <p:cBhvr additive="base">
                                        <p:cTn id="26" dur="1500" fill="hold"/>
                                        <p:tgtEl>
                                          <p:spTgt spid="36"/>
                                        </p:tgtEl>
                                        <p:attrNameLst>
                                          <p:attrName>ppt_y</p:attrName>
                                        </p:attrNameLst>
                                      </p:cBhvr>
                                      <p:tavLst>
                                        <p:tav tm="0">
                                          <p:val>
                                            <p:strVal val="#ppt_y"/>
                                          </p:val>
                                        </p:tav>
                                        <p:tav tm="100000">
                                          <p:val>
                                            <p:strVal val="#ppt_y"/>
                                          </p:val>
                                        </p:tav>
                                      </p:tavLst>
                                    </p:anim>
                                  </p:childTnLst>
                                </p:cTn>
                              </p:par>
                              <p:par>
                                <p:cTn id="27" presetID="10" presetClass="entr" presetSubtype="0" fill="hold" grpId="1" nodeType="withEffect">
                                  <p:stCondLst>
                                    <p:cond delay="50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500"/>
                                        <p:tgtEl>
                                          <p:spTgt spid="36"/>
                                        </p:tgtEl>
                                      </p:cBhvr>
                                    </p:animEffect>
                                  </p:childTnLst>
                                </p:cTn>
                              </p:par>
                              <p:par>
                                <p:cTn id="30" presetID="2" presetClass="entr" presetSubtype="8"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additive="base">
                                        <p:cTn id="32" dur="1500" fill="hold"/>
                                        <p:tgtEl>
                                          <p:spTgt spid="34"/>
                                        </p:tgtEl>
                                        <p:attrNameLst>
                                          <p:attrName>ppt_x</p:attrName>
                                        </p:attrNameLst>
                                      </p:cBhvr>
                                      <p:tavLst>
                                        <p:tav tm="0">
                                          <p:val>
                                            <p:strVal val="0-#ppt_w/2"/>
                                          </p:val>
                                        </p:tav>
                                        <p:tav tm="100000">
                                          <p:val>
                                            <p:strVal val="#ppt_x"/>
                                          </p:val>
                                        </p:tav>
                                      </p:tavLst>
                                    </p:anim>
                                    <p:anim calcmode="lin" valueType="num">
                                      <p:cBhvr additive="base">
                                        <p:cTn id="33" dur="1500" fill="hold"/>
                                        <p:tgtEl>
                                          <p:spTgt spid="34"/>
                                        </p:tgtEl>
                                        <p:attrNameLst>
                                          <p:attrName>ppt_y</p:attrName>
                                        </p:attrNameLst>
                                      </p:cBhvr>
                                      <p:tavLst>
                                        <p:tav tm="0">
                                          <p:val>
                                            <p:strVal val="#ppt_y"/>
                                          </p:val>
                                        </p:tav>
                                        <p:tav tm="100000">
                                          <p:val>
                                            <p:strVal val="#ppt_y"/>
                                          </p:val>
                                        </p:tav>
                                      </p:tavLst>
                                    </p:anim>
                                  </p:childTnLst>
                                </p:cTn>
                              </p:par>
                              <p:par>
                                <p:cTn id="34" presetID="10" presetClass="entr" presetSubtype="0" fill="hold" grpId="1"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500"/>
                                        <p:tgtEl>
                                          <p:spTgt spid="34"/>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1250"/>
                                        <p:tgtEl>
                                          <p:spTgt spid="35"/>
                                        </p:tgtEl>
                                      </p:cBhvr>
                                    </p:animEffect>
                                  </p:childTnLst>
                                </p:cTn>
                              </p:par>
                              <p:par>
                                <p:cTn id="40" presetID="42" presetClass="entr" presetSubtype="0" fill="hold" nodeType="withEffect">
                                  <p:stCondLst>
                                    <p:cond delay="200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1000"/>
                                        <p:tgtEl>
                                          <p:spTgt spid="23"/>
                                        </p:tgtEl>
                                      </p:cBhvr>
                                    </p:animEffect>
                                    <p:anim calcmode="lin" valueType="num">
                                      <p:cBhvr>
                                        <p:cTn id="43" dur="1000" fill="hold"/>
                                        <p:tgtEl>
                                          <p:spTgt spid="23"/>
                                        </p:tgtEl>
                                        <p:attrNameLst>
                                          <p:attrName>ppt_x</p:attrName>
                                        </p:attrNameLst>
                                      </p:cBhvr>
                                      <p:tavLst>
                                        <p:tav tm="0">
                                          <p:val>
                                            <p:strVal val="#ppt_x"/>
                                          </p:val>
                                        </p:tav>
                                        <p:tav tm="100000">
                                          <p:val>
                                            <p:strVal val="#ppt_x"/>
                                          </p:val>
                                        </p:tav>
                                      </p:tavLst>
                                    </p:anim>
                                    <p:anim calcmode="lin" valueType="num">
                                      <p:cBhvr>
                                        <p:cTn id="44" dur="1000" fill="hold"/>
                                        <p:tgtEl>
                                          <p:spTgt spid="2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225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1000" fill="hold"/>
                                        <p:tgtEl>
                                          <p:spTgt spid="28"/>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37" presetClass="entr" presetSubtype="0"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900" decel="100000" fill="hold"/>
                                        <p:tgtEl>
                                          <p:spTgt spid="3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57" presetID="53" presetClass="entr" presetSubtype="16"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p:cTn id="59" dur="1000" fill="hold"/>
                                        <p:tgtEl>
                                          <p:spTgt spid="30"/>
                                        </p:tgtEl>
                                        <p:attrNameLst>
                                          <p:attrName>ppt_w</p:attrName>
                                        </p:attrNameLst>
                                      </p:cBhvr>
                                      <p:tavLst>
                                        <p:tav tm="0">
                                          <p:val>
                                            <p:fltVal val="0"/>
                                          </p:val>
                                        </p:tav>
                                        <p:tav tm="100000">
                                          <p:val>
                                            <p:strVal val="#ppt_w"/>
                                          </p:val>
                                        </p:tav>
                                      </p:tavLst>
                                    </p:anim>
                                    <p:anim calcmode="lin" valueType="num">
                                      <p:cBhvr>
                                        <p:cTn id="60" dur="1000" fill="hold"/>
                                        <p:tgtEl>
                                          <p:spTgt spid="30"/>
                                        </p:tgtEl>
                                        <p:attrNameLst>
                                          <p:attrName>ppt_h</p:attrName>
                                        </p:attrNameLst>
                                      </p:cBhvr>
                                      <p:tavLst>
                                        <p:tav tm="0">
                                          <p:val>
                                            <p:fltVal val="0"/>
                                          </p:val>
                                        </p:tav>
                                        <p:tav tm="100000">
                                          <p:val>
                                            <p:strVal val="#ppt_h"/>
                                          </p:val>
                                        </p:tav>
                                      </p:tavLst>
                                    </p:anim>
                                    <p:animEffect transition="in" filter="fade">
                                      <p:cBhvr>
                                        <p:cTn id="61" dur="1000"/>
                                        <p:tgtEl>
                                          <p:spTgt spid="30"/>
                                        </p:tgtEl>
                                      </p:cBhvr>
                                    </p:animEffect>
                                  </p:childTnLst>
                                </p:cTn>
                              </p:par>
                            </p:childTnLst>
                          </p:cTn>
                        </p:par>
                        <p:par>
                          <p:cTn id="62" fill="hold">
                            <p:stCondLst>
                              <p:cond delay="2500"/>
                            </p:stCondLst>
                            <p:childTnLst>
                              <p:par>
                                <p:cTn id="63" presetID="26" presetClass="emph" presetSubtype="0" fill="hold" nodeType="afterEffect">
                                  <p:stCondLst>
                                    <p:cond delay="0"/>
                                  </p:stCondLst>
                                  <p:childTnLst>
                                    <p:animEffect transition="out" filter="fade">
                                      <p:cBhvr>
                                        <p:cTn id="64" dur="500" tmFilter="0, 0; .2, .5; .8, .5; 1, 0"/>
                                        <p:tgtEl>
                                          <p:spTgt spid="30"/>
                                        </p:tgtEl>
                                      </p:cBhvr>
                                    </p:animEffect>
                                    <p:animScale>
                                      <p:cBhvr>
                                        <p:cTn id="65" dur="250" autoRev="1" fill="hold"/>
                                        <p:tgtEl>
                                          <p:spTgt spid="30"/>
                                        </p:tgtEl>
                                      </p:cBhvr>
                                      <p:by x="105000" y="105000"/>
                                    </p:animScale>
                                  </p:childTnLst>
                                </p:cTn>
                              </p:par>
                            </p:childTnLst>
                          </p:cTn>
                        </p:par>
                        <p:par>
                          <p:cTn id="66" fill="hold">
                            <p:stCondLst>
                              <p:cond delay="3000"/>
                            </p:stCondLst>
                            <p:childTnLst>
                              <p:par>
                                <p:cTn id="67" presetID="26" presetClass="emph" presetSubtype="0" fill="hold" nodeType="afterEffect">
                                  <p:stCondLst>
                                    <p:cond delay="0"/>
                                  </p:stCondLst>
                                  <p:childTnLst>
                                    <p:animEffect transition="out" filter="fade">
                                      <p:cBhvr>
                                        <p:cTn id="68" dur="500" tmFilter="0, 0; .2, .5; .8, .5; 1, 0"/>
                                        <p:tgtEl>
                                          <p:spTgt spid="30"/>
                                        </p:tgtEl>
                                      </p:cBhvr>
                                    </p:animEffect>
                                    <p:animScale>
                                      <p:cBhvr>
                                        <p:cTn id="69" dur="250" autoRev="1" fill="hold"/>
                                        <p:tgtEl>
                                          <p:spTgt spid="30"/>
                                        </p:tgtEl>
                                      </p:cBhvr>
                                      <p:by x="105000" y="105000"/>
                                    </p:animScale>
                                  </p:childTnLst>
                                </p:cTn>
                              </p:par>
                            </p:childTnLst>
                          </p:cTn>
                        </p:par>
                        <p:par>
                          <p:cTn id="70" fill="hold">
                            <p:stCondLst>
                              <p:cond delay="3500"/>
                            </p:stCondLst>
                            <p:childTnLst>
                              <p:par>
                                <p:cTn id="71" presetID="26" presetClass="emph" presetSubtype="0" fill="hold" nodeType="afterEffect">
                                  <p:stCondLst>
                                    <p:cond delay="0"/>
                                  </p:stCondLst>
                                  <p:childTnLst>
                                    <p:animEffect transition="out" filter="fade">
                                      <p:cBhvr>
                                        <p:cTn id="72" dur="500" tmFilter="0, 0; .2, .5; .8, .5; 1, 0"/>
                                        <p:tgtEl>
                                          <p:spTgt spid="30"/>
                                        </p:tgtEl>
                                      </p:cBhvr>
                                    </p:animEffect>
                                    <p:animScale>
                                      <p:cBhvr>
                                        <p:cTn id="73" dur="250" autoRev="1" fill="hold"/>
                                        <p:tgtEl>
                                          <p:spTgt spid="30"/>
                                        </p:tgtEl>
                                      </p:cBhvr>
                                      <p:by x="105000" y="105000"/>
                                    </p:animScale>
                                  </p:childTnLst>
                                </p:cTn>
                              </p:par>
                            </p:childTnLst>
                          </p:cTn>
                        </p:par>
                        <p:par>
                          <p:cTn id="74" fill="hold">
                            <p:stCondLst>
                              <p:cond delay="4000"/>
                            </p:stCondLst>
                            <p:childTnLst>
                              <p:par>
                                <p:cTn id="75" presetID="26" presetClass="emph" presetSubtype="0" fill="hold" nodeType="afterEffect">
                                  <p:stCondLst>
                                    <p:cond delay="0"/>
                                  </p:stCondLst>
                                  <p:childTnLst>
                                    <p:animEffect transition="out" filter="fade">
                                      <p:cBhvr>
                                        <p:cTn id="76" dur="500" tmFilter="0, 0; .2, .5; .8, .5; 1, 0"/>
                                        <p:tgtEl>
                                          <p:spTgt spid="30"/>
                                        </p:tgtEl>
                                      </p:cBhvr>
                                    </p:animEffect>
                                    <p:animScale>
                                      <p:cBhvr>
                                        <p:cTn id="77" dur="250" autoRev="1" fill="hold"/>
                                        <p:tgtEl>
                                          <p:spTgt spid="30"/>
                                        </p:tgtEl>
                                      </p:cBhvr>
                                      <p:by x="105000" y="105000"/>
                                    </p:animScale>
                                  </p:childTnLst>
                                </p:cTn>
                              </p:par>
                            </p:childTnLst>
                          </p:cTn>
                        </p:par>
                        <p:par>
                          <p:cTn id="78" fill="hold">
                            <p:stCondLst>
                              <p:cond delay="4500"/>
                            </p:stCondLst>
                            <p:childTnLst>
                              <p:par>
                                <p:cTn id="79" presetID="26" presetClass="emph" presetSubtype="0" fill="hold" nodeType="afterEffect">
                                  <p:stCondLst>
                                    <p:cond delay="0"/>
                                  </p:stCondLst>
                                  <p:childTnLst>
                                    <p:animEffect transition="out" filter="fade">
                                      <p:cBhvr>
                                        <p:cTn id="80" dur="500" tmFilter="0, 0; .2, .5; .8, .5; 1, 0"/>
                                        <p:tgtEl>
                                          <p:spTgt spid="30"/>
                                        </p:tgtEl>
                                      </p:cBhvr>
                                    </p:animEffect>
                                    <p:animScale>
                                      <p:cBhvr>
                                        <p:cTn id="81" dur="250" autoRev="1" fill="hold"/>
                                        <p:tgtEl>
                                          <p:spTgt spid="3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3" grpId="0" animBg="1"/>
      <p:bldP spid="33" grpId="1" animBg="1"/>
      <p:bldP spid="34" grpId="0" animBg="1"/>
      <p:bldP spid="34" grpId="1" animBg="1"/>
      <p:bldP spid="35" grpId="0" animBg="1"/>
      <p:bldP spid="35" grpId="1" animBg="1"/>
      <p:bldP spid="36" grpId="0" animBg="1"/>
      <p:bldP spid="36"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sp>
        <p:nvSpPr>
          <p:cNvPr id="8" name="TextBox 7">
            <a:extLst>
              <a:ext uri="{FF2B5EF4-FFF2-40B4-BE49-F238E27FC236}">
                <a16:creationId xmlns:a16="http://schemas.microsoft.com/office/drawing/2014/main" id="{1352B4D1-9DC1-4B38-AFE4-4A8CDBE1BD6D}"/>
              </a:ext>
            </a:extLst>
          </p:cNvPr>
          <p:cNvSpPr txBox="1"/>
          <p:nvPr/>
        </p:nvSpPr>
        <p:spPr>
          <a:xfrm>
            <a:off x="3237847" y="474410"/>
            <a:ext cx="6098146" cy="447045"/>
          </a:xfrm>
          <a:prstGeom prst="rect">
            <a:avLst/>
          </a:prstGeom>
          <a:noFill/>
        </p:spPr>
        <p:txBody>
          <a:bodyPr wrap="square">
            <a:spAutoFit/>
          </a:bodyPr>
          <a:lstStyle/>
          <a:p>
            <a:pPr algn="just">
              <a:lnSpc>
                <a:spcPct val="102000"/>
              </a:lnSpc>
            </a:pPr>
            <a:r>
              <a:rPr lang="pt-BR" sz="2400" b="1" i="1" dirty="0">
                <a:solidFill>
                  <a:srgbClr val="C00000"/>
                </a:solidFill>
                <a:latin typeface="Times New Roman" panose="02020603050405020304" pitchFamily="18" charset="0"/>
                <a:ea typeface="Times New Roman" panose="02020603050405020304" pitchFamily="18" charset="0"/>
              </a:rPr>
              <a:t>1. Bài tập 1</a:t>
            </a:r>
            <a:endParaRPr lang="en-US" sz="2000" dirty="0">
              <a:solidFill>
                <a:srgbClr val="C00000"/>
              </a:solidFill>
              <a:latin typeface="Times New Roman" panose="02020603050405020304" pitchFamily="18" charset="0"/>
              <a:ea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86917300"/>
              </p:ext>
            </p:extLst>
          </p:nvPr>
        </p:nvGraphicFramePr>
        <p:xfrm>
          <a:off x="2449604" y="1154374"/>
          <a:ext cx="9041356" cy="5229215"/>
        </p:xfrm>
        <a:graphic>
          <a:graphicData uri="http://schemas.openxmlformats.org/drawingml/2006/table">
            <a:tbl>
              <a:tblPr firstRow="1" firstCol="1" bandRow="1">
                <a:tableStyleId>{21E4AEA4-8DFA-4A89-87EB-49C32662AFE0}</a:tableStyleId>
              </a:tblPr>
              <a:tblGrid>
                <a:gridCol w="2089799">
                  <a:extLst>
                    <a:ext uri="{9D8B030D-6E8A-4147-A177-3AD203B41FA5}">
                      <a16:colId xmlns:a16="http://schemas.microsoft.com/office/drawing/2014/main" val="20000"/>
                    </a:ext>
                  </a:extLst>
                </a:gridCol>
                <a:gridCol w="6951557">
                  <a:extLst>
                    <a:ext uri="{9D8B030D-6E8A-4147-A177-3AD203B41FA5}">
                      <a16:colId xmlns:a16="http://schemas.microsoft.com/office/drawing/2014/main" val="20001"/>
                    </a:ext>
                  </a:extLst>
                </a:gridCol>
              </a:tblGrid>
              <a:tr h="454555">
                <a:tc>
                  <a:txBody>
                    <a:bodyPr/>
                    <a:lstStyle/>
                    <a:p>
                      <a:pPr marL="0" marR="0" algn="ctr">
                        <a:lnSpc>
                          <a:spcPts val="1650"/>
                        </a:lnSpc>
                        <a:spcBef>
                          <a:spcPts val="0"/>
                        </a:spcBef>
                        <a:spcAft>
                          <a:spcPts val="0"/>
                        </a:spcAft>
                      </a:pPr>
                      <a:r>
                        <a:rPr lang="en-US" sz="2000" dirty="0">
                          <a:effectLst/>
                        </a:rPr>
                        <a:t>Nội dung</a:t>
                      </a:r>
                      <a:endParaRPr lang="en-US" sz="2000" dirty="0">
                        <a:effectLst/>
                        <a:latin typeface="Times New Roman" pitchFamily="18" charset="0"/>
                        <a:ea typeface="Calibri"/>
                        <a:cs typeface="Times New Roman" pitchFamily="18" charset="0"/>
                      </a:endParaRPr>
                    </a:p>
                  </a:txBody>
                  <a:tcPr marL="60095" marR="60095" marT="0" marB="0" anchor="ctr"/>
                </a:tc>
                <a:tc>
                  <a:txBody>
                    <a:bodyPr/>
                    <a:lstStyle/>
                    <a:p>
                      <a:pPr marL="0" marR="0" algn="ctr">
                        <a:lnSpc>
                          <a:spcPts val="1650"/>
                        </a:lnSpc>
                        <a:spcBef>
                          <a:spcPts val="0"/>
                        </a:spcBef>
                        <a:spcAft>
                          <a:spcPts val="0"/>
                        </a:spcAft>
                      </a:pPr>
                      <a:r>
                        <a:rPr lang="en-US" sz="2000" dirty="0" err="1">
                          <a:effectLst/>
                        </a:rPr>
                        <a:t>Nhận</a:t>
                      </a:r>
                      <a:r>
                        <a:rPr lang="en-US" sz="2000" dirty="0">
                          <a:effectLst/>
                        </a:rPr>
                        <a:t> </a:t>
                      </a:r>
                      <a:r>
                        <a:rPr lang="en-US" sz="2000" dirty="0" err="1">
                          <a:effectLst/>
                        </a:rPr>
                        <a:t>xét</a:t>
                      </a:r>
                      <a:endParaRPr lang="en-US" sz="2000" dirty="0">
                        <a:effectLst/>
                      </a:endParaRPr>
                    </a:p>
                  </a:txBody>
                  <a:tcPr marL="60095" marR="60095" marT="0" marB="0" anchor="ctr"/>
                </a:tc>
                <a:extLst>
                  <a:ext uri="{0D108BD9-81ED-4DB2-BD59-A6C34878D82A}">
                    <a16:rowId xmlns:a16="http://schemas.microsoft.com/office/drawing/2014/main" val="10000"/>
                  </a:ext>
                </a:extLst>
              </a:tr>
              <a:tr h="434059">
                <a:tc>
                  <a:txBody>
                    <a:bodyPr/>
                    <a:lstStyle/>
                    <a:p>
                      <a:pPr marL="0" marR="0">
                        <a:lnSpc>
                          <a:spcPts val="1650"/>
                        </a:lnSpc>
                        <a:spcBef>
                          <a:spcPts val="0"/>
                        </a:spcBef>
                        <a:spcAft>
                          <a:spcPts val="0"/>
                        </a:spcAft>
                      </a:pPr>
                      <a:r>
                        <a:rPr lang="en-US" sz="2000" dirty="0">
                          <a:effectLst/>
                        </a:rPr>
                        <a:t>Đề tài</a:t>
                      </a:r>
                      <a:endParaRPr lang="en-US" sz="2000" dirty="0">
                        <a:effectLst/>
                        <a:latin typeface="Times New Roman" pitchFamily="18" charset="0"/>
                        <a:ea typeface="Calibri"/>
                        <a:cs typeface="Times New Roman" pitchFamily="18" charset="0"/>
                      </a:endParaRPr>
                    </a:p>
                  </a:txBody>
                  <a:tcPr marL="60095" marR="60095" marT="0" marB="0" anchor="ctr"/>
                </a:tc>
                <a:tc>
                  <a:txBody>
                    <a:bodyPr/>
                    <a:lstStyle/>
                    <a:p>
                      <a:pPr marL="0" marR="0">
                        <a:lnSpc>
                          <a:spcPts val="1650"/>
                        </a:lnSpc>
                        <a:spcBef>
                          <a:spcPts val="0"/>
                        </a:spcBef>
                        <a:spcAft>
                          <a:spcPts val="0"/>
                        </a:spcAft>
                      </a:pPr>
                      <a:r>
                        <a:rPr lang="en-US" sz="2000" dirty="0">
                          <a:effectLst/>
                        </a:rPr>
                        <a:t>Tình cảm gia đình (tình mẹ con )</a:t>
                      </a:r>
                      <a:endParaRPr lang="en-US" sz="2000" dirty="0">
                        <a:effectLst/>
                        <a:latin typeface="Times New Roman" pitchFamily="18" charset="0"/>
                        <a:ea typeface="Calibri"/>
                        <a:cs typeface="Times New Roman" pitchFamily="18" charset="0"/>
                      </a:endParaRPr>
                    </a:p>
                  </a:txBody>
                  <a:tcPr marL="60095" marR="60095" marT="0" marB="0" anchor="ctr"/>
                </a:tc>
                <a:extLst>
                  <a:ext uri="{0D108BD9-81ED-4DB2-BD59-A6C34878D82A}">
                    <a16:rowId xmlns:a16="http://schemas.microsoft.com/office/drawing/2014/main" val="10001"/>
                  </a:ext>
                </a:extLst>
              </a:tr>
              <a:tr h="1085150">
                <a:tc>
                  <a:txBody>
                    <a:bodyPr/>
                    <a:lstStyle/>
                    <a:p>
                      <a:pPr marL="0" marR="0">
                        <a:lnSpc>
                          <a:spcPts val="1650"/>
                        </a:lnSpc>
                        <a:spcBef>
                          <a:spcPts val="0"/>
                        </a:spcBef>
                        <a:spcAft>
                          <a:spcPts val="0"/>
                        </a:spcAft>
                      </a:pPr>
                      <a:r>
                        <a:rPr lang="en-US" sz="2000">
                          <a:effectLst/>
                        </a:rPr>
                        <a:t>Chủ thể trữ tình</a:t>
                      </a:r>
                      <a:endParaRPr lang="en-US" sz="2000">
                        <a:effectLst/>
                        <a:latin typeface="Times New Roman" pitchFamily="18" charset="0"/>
                        <a:ea typeface="Calibri"/>
                        <a:cs typeface="Times New Roman" pitchFamily="18" charset="0"/>
                      </a:endParaRPr>
                    </a:p>
                  </a:txBody>
                  <a:tcPr marL="60095" marR="60095" marT="0" marB="0" anchor="ctr"/>
                </a:tc>
                <a:tc>
                  <a:txBody>
                    <a:bodyPr/>
                    <a:lstStyle/>
                    <a:p>
                      <a:pPr marL="0" marR="0">
                        <a:lnSpc>
                          <a:spcPts val="1650"/>
                        </a:lnSpc>
                        <a:spcBef>
                          <a:spcPts val="0"/>
                        </a:spcBef>
                        <a:spcAft>
                          <a:spcPts val="0"/>
                        </a:spcAft>
                      </a:pPr>
                      <a:r>
                        <a:rPr lang="en-US" sz="2000" dirty="0">
                          <a:effectLst/>
                        </a:rPr>
                        <a:t>Người mẹ thể hiện tình yêu dành cho con (À ơi tay mẹ) và người con bộc lộ tình cảm dành cho người mẹ (Về thăm mẹ)</a:t>
                      </a:r>
                      <a:endParaRPr lang="en-US" sz="2000" dirty="0">
                        <a:effectLst/>
                        <a:latin typeface="Times New Roman" pitchFamily="18" charset="0"/>
                        <a:ea typeface="Calibri"/>
                        <a:cs typeface="Times New Roman" pitchFamily="18" charset="0"/>
                      </a:endParaRPr>
                    </a:p>
                  </a:txBody>
                  <a:tcPr marL="60095" marR="60095" marT="0" marB="0" anchor="ctr"/>
                </a:tc>
                <a:extLst>
                  <a:ext uri="{0D108BD9-81ED-4DB2-BD59-A6C34878D82A}">
                    <a16:rowId xmlns:a16="http://schemas.microsoft.com/office/drawing/2014/main" val="10002"/>
                  </a:ext>
                </a:extLst>
              </a:tr>
              <a:tr h="1085150">
                <a:tc>
                  <a:txBody>
                    <a:bodyPr/>
                    <a:lstStyle/>
                    <a:p>
                      <a:pPr marL="0" marR="0">
                        <a:lnSpc>
                          <a:spcPts val="1650"/>
                        </a:lnSpc>
                        <a:spcBef>
                          <a:spcPts val="0"/>
                        </a:spcBef>
                        <a:spcAft>
                          <a:spcPts val="0"/>
                        </a:spcAft>
                      </a:pPr>
                      <a:r>
                        <a:rPr lang="en-US" sz="2000">
                          <a:effectLst/>
                        </a:rPr>
                        <a:t>Ngôn ngữ thơ, hình ảnh thơ</a:t>
                      </a:r>
                      <a:endParaRPr lang="en-US" sz="2000">
                        <a:effectLst/>
                        <a:latin typeface="Times New Roman" pitchFamily="18" charset="0"/>
                        <a:ea typeface="Calibri"/>
                        <a:cs typeface="Times New Roman" pitchFamily="18" charset="0"/>
                      </a:endParaRPr>
                    </a:p>
                  </a:txBody>
                  <a:tcPr marL="60095" marR="60095" marT="0" marB="0" anchor="ctr"/>
                </a:tc>
                <a:tc>
                  <a:txBody>
                    <a:bodyPr/>
                    <a:lstStyle/>
                    <a:p>
                      <a:pPr marL="0" marR="0">
                        <a:lnSpc>
                          <a:spcPts val="1650"/>
                        </a:lnSpc>
                        <a:spcBef>
                          <a:spcPts val="0"/>
                        </a:spcBef>
                        <a:spcAft>
                          <a:spcPts val="0"/>
                        </a:spcAft>
                      </a:pPr>
                      <a:r>
                        <a:rPr lang="en-US" sz="2000" dirty="0">
                          <a:effectLst/>
                        </a:rPr>
                        <a:t>Thể thơ lục bát mộc mạc, ngôn từ giản dị, giọng thơ nhẹ nhàng, tha thiết, sử dụng thành công nhiều hình ảnh so sánh, ẩn dụ, điệp từ…</a:t>
                      </a:r>
                      <a:endParaRPr lang="en-US" sz="2000" dirty="0">
                        <a:effectLst/>
                        <a:latin typeface="Times New Roman" pitchFamily="18" charset="0"/>
                        <a:ea typeface="Calibri"/>
                        <a:cs typeface="Times New Roman" pitchFamily="18" charset="0"/>
                      </a:endParaRPr>
                    </a:p>
                  </a:txBody>
                  <a:tcPr marL="60095" marR="60095" marT="0" marB="0" anchor="ctr"/>
                </a:tc>
                <a:extLst>
                  <a:ext uri="{0D108BD9-81ED-4DB2-BD59-A6C34878D82A}">
                    <a16:rowId xmlns:a16="http://schemas.microsoft.com/office/drawing/2014/main" val="10003"/>
                  </a:ext>
                </a:extLst>
              </a:tr>
              <a:tr h="868120">
                <a:tc>
                  <a:txBody>
                    <a:bodyPr/>
                    <a:lstStyle/>
                    <a:p>
                      <a:pPr marL="0" marR="0">
                        <a:lnSpc>
                          <a:spcPts val="1650"/>
                        </a:lnSpc>
                        <a:spcBef>
                          <a:spcPts val="0"/>
                        </a:spcBef>
                        <a:spcAft>
                          <a:spcPts val="0"/>
                        </a:spcAft>
                      </a:pPr>
                      <a:r>
                        <a:rPr lang="en-US" sz="2000">
                          <a:effectLst/>
                        </a:rPr>
                        <a:t>Tình cảm, cảm xúc của tác giả</a:t>
                      </a:r>
                      <a:endParaRPr lang="en-US" sz="2000">
                        <a:effectLst/>
                        <a:latin typeface="Times New Roman" pitchFamily="18" charset="0"/>
                        <a:ea typeface="Calibri"/>
                        <a:cs typeface="Times New Roman" pitchFamily="18" charset="0"/>
                      </a:endParaRPr>
                    </a:p>
                  </a:txBody>
                  <a:tcPr marL="60095" marR="60095" marT="0" marB="0" anchor="ctr"/>
                </a:tc>
                <a:tc>
                  <a:txBody>
                    <a:bodyPr/>
                    <a:lstStyle/>
                    <a:p>
                      <a:pPr marL="0" marR="0">
                        <a:lnSpc>
                          <a:spcPts val="1650"/>
                        </a:lnSpc>
                        <a:spcBef>
                          <a:spcPts val="0"/>
                        </a:spcBef>
                        <a:spcAft>
                          <a:spcPts val="0"/>
                        </a:spcAft>
                      </a:pPr>
                      <a:r>
                        <a:rPr lang="en-US" sz="2000" dirty="0">
                          <a:effectLst/>
                        </a:rPr>
                        <a:t> Bày tỏ tình yêu thương, trân trọng, biết ơn và ngợi ca của tác giả dành cho mẹ…</a:t>
                      </a:r>
                      <a:endParaRPr lang="en-US" sz="2000" dirty="0">
                        <a:effectLst/>
                        <a:latin typeface="Times New Roman" pitchFamily="18" charset="0"/>
                        <a:ea typeface="Calibri"/>
                        <a:cs typeface="Times New Roman" pitchFamily="18" charset="0"/>
                      </a:endParaRPr>
                    </a:p>
                  </a:txBody>
                  <a:tcPr marL="60095" marR="60095" marT="0" marB="0" anchor="ctr"/>
                </a:tc>
                <a:extLst>
                  <a:ext uri="{0D108BD9-81ED-4DB2-BD59-A6C34878D82A}">
                    <a16:rowId xmlns:a16="http://schemas.microsoft.com/office/drawing/2014/main" val="10004"/>
                  </a:ext>
                </a:extLst>
              </a:tr>
              <a:tr h="1302181">
                <a:tc>
                  <a:txBody>
                    <a:bodyPr/>
                    <a:lstStyle/>
                    <a:p>
                      <a:pPr marL="0" marR="0">
                        <a:lnSpc>
                          <a:spcPts val="1650"/>
                        </a:lnSpc>
                        <a:spcBef>
                          <a:spcPts val="0"/>
                        </a:spcBef>
                        <a:spcAft>
                          <a:spcPts val="0"/>
                        </a:spcAft>
                      </a:pPr>
                      <a:r>
                        <a:rPr lang="en-US" sz="2000">
                          <a:effectLst/>
                        </a:rPr>
                        <a:t>Giá trị, ý nghĩa của bài thơ</a:t>
                      </a:r>
                      <a:endParaRPr lang="en-US" sz="2000">
                        <a:effectLst/>
                        <a:latin typeface="Times New Roman" pitchFamily="18" charset="0"/>
                        <a:ea typeface="Calibri"/>
                        <a:cs typeface="Times New Roman" pitchFamily="18" charset="0"/>
                      </a:endParaRPr>
                    </a:p>
                  </a:txBody>
                  <a:tcPr marL="60095" marR="60095" marT="0" marB="0" anchor="ctr"/>
                </a:tc>
                <a:tc>
                  <a:txBody>
                    <a:bodyPr/>
                    <a:lstStyle/>
                    <a:p>
                      <a:pPr marL="0" marR="0">
                        <a:lnSpc>
                          <a:spcPts val="1650"/>
                        </a:lnSpc>
                        <a:spcBef>
                          <a:spcPts val="0"/>
                        </a:spcBef>
                        <a:spcAft>
                          <a:spcPts val="0"/>
                        </a:spcAft>
                      </a:pPr>
                      <a:r>
                        <a:rPr lang="en-US" sz="2000" dirty="0">
                          <a:effectLst/>
                        </a:rPr>
                        <a:t>Lời yêu thương dành cho người mẹ kính yêu; lời nhắn nhủ đến với mỗi người con hãy quý trọng, nâng niu và gìn giữ tình cảm thiêng liêng của người mẹ…</a:t>
                      </a:r>
                      <a:endParaRPr lang="en-US" sz="2000" dirty="0">
                        <a:effectLst/>
                        <a:latin typeface="Times New Roman" pitchFamily="18" charset="0"/>
                        <a:ea typeface="Calibri"/>
                        <a:cs typeface="Times New Roman" pitchFamily="18" charset="0"/>
                      </a:endParaRPr>
                    </a:p>
                  </a:txBody>
                  <a:tcPr marL="60095" marR="60095"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91167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t="-17000" b="-17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302232-A41A-4097-9678-3184A6635F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352B4D1-9DC1-4B38-AFE4-4A8CDBE1BD6D}"/>
              </a:ext>
            </a:extLst>
          </p:cNvPr>
          <p:cNvSpPr txBox="1"/>
          <p:nvPr/>
        </p:nvSpPr>
        <p:spPr>
          <a:xfrm>
            <a:off x="3302241" y="800908"/>
            <a:ext cx="6098146"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2. Bài tập 2</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578DC949-5B53-4E9B-A880-A1D5C829A0F6}"/>
              </a:ext>
            </a:extLst>
          </p:cNvPr>
          <p:cNvSpPr txBox="1"/>
          <p:nvPr/>
        </p:nvSpPr>
        <p:spPr>
          <a:xfrm>
            <a:off x="2553237" y="1491915"/>
            <a:ext cx="9375819" cy="461665"/>
          </a:xfrm>
          <a:prstGeom prst="rect">
            <a:avLst/>
          </a:prstGeom>
          <a:noFill/>
        </p:spPr>
        <p:txBody>
          <a:bodyPr wrap="square">
            <a:spAutoFit/>
          </a:bodyPr>
          <a:lstStyle/>
          <a:p>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thích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nhất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hình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ảnh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thơ</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nào</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trong</a:t>
            </a:r>
            <a:r>
              <a:rPr lang="en-US" sz="2400" dirty="0">
                <a:solidFill>
                  <a:srgbClr val="002060"/>
                </a:solidFill>
                <a:latin typeface="Times New Roman" pitchFamily="18" charset="0"/>
                <a:cs typeface="Times New Roman" pitchFamily="18" charset="0"/>
              </a:rPr>
              <a:t> 2 </a:t>
            </a:r>
            <a:r>
              <a:rPr lang="en-US" sz="2400" dirty="0" err="1">
                <a:solidFill>
                  <a:srgbClr val="002060"/>
                </a:solidFill>
                <a:latin typeface="Times New Roman" pitchFamily="18" charset="0"/>
                <a:cs typeface="Times New Roman" pitchFamily="18" charset="0"/>
              </a:rPr>
              <a:t>bài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thơ</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đã</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Vì</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sao</a:t>
            </a:r>
            <a:r>
              <a:rPr lang="en-US" sz="2400" dirty="0">
                <a:solidFill>
                  <a:srgbClr val="002060"/>
                </a:solidFill>
                <a:latin typeface="Times New Roman" pitchFamily="18" charset="0"/>
                <a:cs typeface="Times New Roman" pitchFamily="18" charset="0"/>
              </a:rPr>
              <a:t>?</a:t>
            </a:r>
          </a:p>
        </p:txBody>
      </p:sp>
      <p:sp>
        <p:nvSpPr>
          <p:cNvPr id="10" name="TextBox 9">
            <a:extLst>
              <a:ext uri="{FF2B5EF4-FFF2-40B4-BE49-F238E27FC236}">
                <a16:creationId xmlns:a16="http://schemas.microsoft.com/office/drawing/2014/main" id="{2C26AEA8-A6FB-433F-B563-98439A169191}"/>
              </a:ext>
            </a:extLst>
          </p:cNvPr>
          <p:cNvSpPr txBox="1"/>
          <p:nvPr/>
        </p:nvSpPr>
        <p:spPr>
          <a:xfrm>
            <a:off x="1339402" y="2563396"/>
            <a:ext cx="9813702" cy="2341025"/>
          </a:xfrm>
          <a:prstGeom prst="rect">
            <a:avLst/>
          </a:prstGeom>
          <a:noFill/>
        </p:spPr>
        <p:txBody>
          <a:bodyPr wrap="square">
            <a:spAutoFit/>
          </a:bodyPr>
          <a:lstStyle/>
          <a:p>
            <a:pPr marL="0" marR="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a:p>
            <a:pPr marL="0" marR="0" algn="just">
              <a:lnSpc>
                <a:spcPct val="107000"/>
              </a:lnSpc>
              <a:spcBef>
                <a:spcPts val="0"/>
              </a:spcBef>
              <a:spcAft>
                <a:spcPts val="800"/>
              </a:spcAft>
            </a:pP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sở</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2567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F3380CA-7D64-4215-B849-BE941C98F8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352B4D1-9DC1-4B38-AFE4-4A8CDBE1BD6D}"/>
              </a:ext>
            </a:extLst>
          </p:cNvPr>
          <p:cNvSpPr txBox="1"/>
          <p:nvPr/>
        </p:nvSpPr>
        <p:spPr>
          <a:xfrm>
            <a:off x="3046927" y="825192"/>
            <a:ext cx="6098146" cy="469039"/>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3. Bài tập 3</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DF0EEC3E-1ED3-462B-A3BF-518744831A58}"/>
              </a:ext>
            </a:extLst>
          </p:cNvPr>
          <p:cNvSpPr txBox="1"/>
          <p:nvPr/>
        </p:nvSpPr>
        <p:spPr>
          <a:xfrm>
            <a:off x="1659838" y="1427920"/>
            <a:ext cx="9428871" cy="830997"/>
          </a:xfrm>
          <a:prstGeom prst="rect">
            <a:avLst/>
          </a:prstGeom>
          <a:noFill/>
        </p:spPr>
        <p:txBody>
          <a:bodyPr wrap="square">
            <a:spAutoFit/>
          </a:bodyPr>
          <a:lstStyle/>
          <a:p>
            <a:pPr algn="just"/>
            <a:r>
              <a:rPr lang="en-US" sz="2400" dirty="0" err="1">
                <a:solidFill>
                  <a:srgbClr val="002060"/>
                </a:solidFill>
                <a:latin typeface="Times New Roman" pitchFamily="18" charset="0"/>
                <a:cs typeface="Times New Roman" pitchFamily="18" charset="0"/>
              </a:rPr>
              <a:t>Từ</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nội</a:t>
            </a:r>
            <a:r>
              <a:rPr lang="en-US" sz="2400" dirty="0">
                <a:solidFill>
                  <a:srgbClr val="002060"/>
                </a:solidFill>
                <a:latin typeface="Times New Roman" pitchFamily="18" charset="0"/>
                <a:cs typeface="Times New Roman" pitchFamily="18" charset="0"/>
              </a:rPr>
              <a:t> dung 2 </a:t>
            </a:r>
            <a:r>
              <a:rPr lang="en-US" sz="2400" dirty="0" err="1">
                <a:solidFill>
                  <a:srgbClr val="002060"/>
                </a:solidFill>
                <a:latin typeface="Times New Roman" pitchFamily="18" charset="0"/>
                <a:cs typeface="Times New Roman" pitchFamily="18" charset="0"/>
              </a:rPr>
              <a:t>bài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thơ</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đã</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học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hãy</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nói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yêu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thương</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với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người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mẹ</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kính</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yêu</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của</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em</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bằng</a:t>
            </a:r>
            <a:r>
              <a:rPr lang="en-US" sz="2400" dirty="0">
                <a:solidFill>
                  <a:srgbClr val="002060"/>
                </a:solidFill>
                <a:latin typeface="Times New Roman" pitchFamily="18" charset="0"/>
                <a:cs typeface="Times New Roman" pitchFamily="18" charset="0"/>
              </a:rPr>
              <a:t> 1 </a:t>
            </a:r>
            <a:r>
              <a:rPr lang="en-US" sz="2400" dirty="0" err="1">
                <a:solidFill>
                  <a:srgbClr val="002060"/>
                </a:solidFill>
                <a:latin typeface="Times New Roman" pitchFamily="18" charset="0"/>
                <a:cs typeface="Times New Roman" pitchFamily="18" charset="0"/>
              </a:rPr>
              <a:t>đoạn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văn</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hoặc</a:t>
            </a:r>
            <a:r>
              <a:rPr lang="en-US" sz="2400" dirty="0">
                <a:solidFill>
                  <a:srgbClr val="002060"/>
                </a:solidFill>
                <a:latin typeface="Times New Roman" pitchFamily="18" charset="0"/>
                <a:cs typeface="Times New Roman" pitchFamily="18" charset="0"/>
              </a:rPr>
              <a:t> 1 </a:t>
            </a:r>
            <a:r>
              <a:rPr lang="en-US" sz="2400" dirty="0" err="1">
                <a:solidFill>
                  <a:srgbClr val="002060"/>
                </a:solidFill>
                <a:latin typeface="Times New Roman" pitchFamily="18" charset="0"/>
                <a:cs typeface="Times New Roman" pitchFamily="18" charset="0"/>
              </a:rPr>
              <a:t>bài</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thơ</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lục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bát</a:t>
            </a:r>
            <a:r>
              <a:rPr lang="en-US" sz="2400" dirty="0">
                <a:solidFill>
                  <a:srgbClr val="002060"/>
                </a:solidFill>
                <a:latin typeface="Times New Roman" pitchFamily="18" charset="0"/>
                <a:cs typeface="Times New Roman" pitchFamily="18" charset="0"/>
              </a:rPr>
              <a:t>.</a:t>
            </a:r>
          </a:p>
        </p:txBody>
      </p:sp>
      <p:sp>
        <p:nvSpPr>
          <p:cNvPr id="9" name="TextBox 8">
            <a:extLst>
              <a:ext uri="{FF2B5EF4-FFF2-40B4-BE49-F238E27FC236}">
                <a16:creationId xmlns:a16="http://schemas.microsoft.com/office/drawing/2014/main" id="{0BBA7500-E644-487E-8801-AA3CDC9C308D}"/>
              </a:ext>
            </a:extLst>
          </p:cNvPr>
          <p:cNvSpPr txBox="1"/>
          <p:nvPr/>
        </p:nvSpPr>
        <p:spPr>
          <a:xfrm>
            <a:off x="1332194" y="2878584"/>
            <a:ext cx="10084158" cy="2028376"/>
          </a:xfrm>
          <a:prstGeom prst="rect">
            <a:avLst/>
          </a:prstGeom>
          <a:noFill/>
        </p:spPr>
        <p:txBody>
          <a:bodyPr wrap="square">
            <a:spAutoFit/>
          </a:bodyPr>
          <a:lstStyle/>
          <a:p>
            <a:pPr marL="0" marR="0">
              <a:lnSpc>
                <a:spcPts val="1650"/>
              </a:lnSpc>
              <a:spcBef>
                <a:spcPts val="600"/>
              </a:spcBef>
              <a:spcAft>
                <a:spcPts val="600"/>
              </a:spcAft>
            </a:pP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tiêu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600"/>
              </a:spcBef>
              <a:spcAft>
                <a:spcPts val="600"/>
              </a:spcAft>
            </a:pP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1. Hình thức: Đảm bảo hình thức, dung lượng đoạn văn/ bài thơ lục bát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600"/>
              </a:spcBef>
              <a:spcAft>
                <a:spcPts val="600"/>
              </a:spcAft>
            </a:pPr>
            <a:r>
              <a:rPr lang="pt-BR" sz="2600" dirty="0">
                <a:effectLst/>
                <a:latin typeface="Times New Roman" panose="02020603050405020304" pitchFamily="18" charset="0"/>
                <a:ea typeface="Calibri" panose="020F0502020204030204" pitchFamily="34" charset="0"/>
                <a:cs typeface="Times New Roman" panose="02020603050405020304" pitchFamily="18" charset="0"/>
              </a:rPr>
              <a:t>2. Nội dung:</a:t>
            </a:r>
            <a:r>
              <a:rPr lang="pt-BR" sz="2600"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ộc</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lộ</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giãi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nhắn</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nhủ</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6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mình</a:t>
            </a:r>
            <a:r>
              <a:rPr lang="en-US" sz="2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600"/>
              </a:spcAft>
            </a:pPr>
            <a:r>
              <a:rPr lang="pt-BR" sz="2600" spc="-40" dirty="0">
                <a:effectLst/>
                <a:latin typeface="Times New Roman" panose="02020603050405020304" pitchFamily="18" charset="0"/>
                <a:ea typeface="Calibri" panose="020F0502020204030204" pitchFamily="34" charset="0"/>
              </a:rPr>
              <a:t>3. Đảm bảo các yêu cầu về chính tả, ngữ pháp.</a:t>
            </a:r>
            <a:endParaRPr lang="en-US" sz="2600" dirty="0"/>
          </a:p>
        </p:txBody>
      </p:sp>
    </p:spTree>
    <p:extLst>
      <p:ext uri="{BB962C8B-B14F-4D97-AF65-F5344CB8AC3E}">
        <p14:creationId xmlns:p14="http://schemas.microsoft.com/office/powerpoint/2010/main" val="2465500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30778"/>
            <a:ext cx="12319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lvl="0"/>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Đoạn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văn</a:t>
            </a:r>
            <a:r>
              <a:rPr lang="en-US" sz="2000" b="1" i="1" dirty="0">
                <a:latin typeface="Times New Roman" pitchFamily="18" charset="0"/>
                <a:cs typeface="Times New Roman" pitchFamily="18" charset="0"/>
              </a:rPr>
              <a:t> </a:t>
            </a:r>
            <a:r>
              <a:rPr lang="en-US" sz="2000" b="1" i="1" dirty="0" err="1">
                <a:latin typeface="Times New Roman" pitchFamily="18" charset="0"/>
                <a:cs typeface="Times New Roman" pitchFamily="18" charset="0"/>
              </a:rPr>
              <a:t>minh</a:t>
            </a:r>
            <a:r>
              <a:rPr lang="en-US" sz="2000" b="1" i="1" dirty="0">
                <a:latin typeface="Times New Roman" pitchFamily="18" charset="0"/>
                <a:cs typeface="Times New Roman" pitchFamily="18" charset="0"/>
              </a:rPr>
              <a:t> họa </a:t>
            </a:r>
            <a:r>
              <a:rPr lang="en-US" sz="2000" b="1" i="1" dirty="0" err="1">
                <a:latin typeface="Times New Roman" pitchFamily="18" charset="0"/>
                <a:cs typeface="Times New Roman" pitchFamily="18" charset="0"/>
              </a:rPr>
              <a:t>bài</a:t>
            </a:r>
            <a:r>
              <a:rPr lang="en-US" sz="2000" b="1" i="1" dirty="0">
                <a:latin typeface="Times New Roman" pitchFamily="18" charset="0"/>
                <a:cs typeface="Times New Roman" pitchFamily="18" charset="0"/>
              </a:rPr>
              <a:t> “Về thăm </a:t>
            </a:r>
            <a:r>
              <a:rPr lang="en-US" sz="2000" b="1" i="1" dirty="0" err="1">
                <a:latin typeface="Times New Roman" pitchFamily="18" charset="0"/>
                <a:cs typeface="Times New Roman" pitchFamily="18" charset="0"/>
              </a:rPr>
              <a:t>mẹ</a:t>
            </a:r>
            <a:r>
              <a:rPr lang="en-US" sz="2000" b="1" i="1" dirty="0">
                <a:latin typeface="Times New Roman" pitchFamily="18" charset="0"/>
                <a:cs typeface="Times New Roman" pitchFamily="18" charset="0"/>
              </a:rPr>
              <a:t>”</a:t>
            </a:r>
            <a:endParaRPr kumimoji="0" lang="en-US" altLang="en-US" sz="20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0" y="453970"/>
            <a:ext cx="12192000" cy="624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Viết</a:t>
            </a:r>
            <a:r>
              <a:rPr lang="en-US" sz="1600" dirty="0">
                <a:latin typeface="Times New Roman" pitchFamily="18" charset="0"/>
                <a:cs typeface="Times New Roman" pitchFamily="18" charset="0"/>
              </a:rPr>
              <a:t> về mẹ yêu dấu, nhà thơ Đinh Nam Khương chọn thể thơ lục bát truyền thống với những hình ảnh rất quen thuộc. Lối diễn đạt giản dị, chân thật và sâu lắng rất hợp với đối tượng cần miêu tả là người mẹ nông dân. Những câu thơ nối tiếp nhau thật tự nhiên như tình cảm mẹ con gần gũi, thân thương.</a:t>
            </a:r>
          </a:p>
          <a:p>
            <a:pPr algn="ctr"/>
            <a:r>
              <a:rPr lang="en-US" sz="1600" dirty="0">
                <a:latin typeface="Times New Roman" pitchFamily="18" charset="0"/>
                <a:cs typeface="Times New Roman" pitchFamily="18" charset="0"/>
              </a:rPr>
              <a:t>Con về thăm mẹ chiều đông</a:t>
            </a:r>
          </a:p>
          <a:p>
            <a:pPr algn="ctr"/>
            <a:r>
              <a:rPr lang="en-US" sz="1600" dirty="0" err="1">
                <a:latin typeface="Times New Roman" pitchFamily="18" charset="0"/>
                <a:cs typeface="Times New Roman" pitchFamily="18" charset="0"/>
              </a:rPr>
              <a:t>Bếp</a:t>
            </a:r>
            <a:r>
              <a:rPr lang="en-US" sz="1600" dirty="0">
                <a:latin typeface="Times New Roman" pitchFamily="18" charset="0"/>
                <a:cs typeface="Times New Roman" pitchFamily="18" charset="0"/>
              </a:rPr>
              <a:t> chưa lên khói, mẹ không có nhà.</a:t>
            </a: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Khởi</a:t>
            </a:r>
            <a:r>
              <a:rPr lang="en-US" sz="1600" dirty="0">
                <a:latin typeface="Times New Roman" pitchFamily="18" charset="0"/>
                <a:cs typeface="Times New Roman" pitchFamily="18" charset="0"/>
              </a:rPr>
              <a:t> đầu từ đây, mối liên hệ thân thuộc giữa mẹ và những vật dụng thường dùng trong gia đình đã được thiết lập. Mẹ đồng nghĩa với sự ấm áp thơm thảo trong ngôi nhà mình. Bếp chưa lên khói báo hiệu mẹ đang vắng nhà. Nhớ ngọn khói lam la đà tỏa ấm chiều hôm cũng chính là lòng con nhớ mẹ yêu dấu đấy thôi. Trong cảnh chiều đông buốt lạnh thì nỗi nhớ thương mẹ càng nhân lên gấp bội.</a:t>
            </a: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không có nhà. Tuy buồn, nhưng đó cũng là cơ hội để tác giả tĩnh tâm quan sát kỹ hơn những vật dụng gắn với cuộc đời tần tảo, lam lũ, thảo thơm của mẹ. Những đồ vật mẹ thường dùng rất đơn sơ và cũng như mẹ vậy đã cống hiến cho cuộc sống đến tận cùng. Đó chính là đức hi sinh của mẹ mà ta có nói đến bao nhiêu cũng không vơi cạn. Ví như: chiếc nón từng dãi nắng dầm sương cùng mẹ thì nay khi cũ rách rồi (thành nón mê) vẫn ngồi dầm mưa trên chiếc chum tương (một món ăn thường ngày do mẹ làm ra). Cũng như chiếc áo tơi từng qua bao buổi cày bừa trên đồng cạn, đồng sâu với mẹ nay tuy đã cùn mòn rồi vẫn còn lủn củn khoác hờ người rơm ( bù nhìn dùng để xua đuổi chim chóc phá hoại mùa màng). Cái nơm hỏng vành cũng thành “ngôi nhà” ấm cúng của mẹ con gà. Hình ảnh: Đàn gà mới nở vàng ươm (lông có màu như tơ vậy) vào ra quanh một cái nơm hỏng vành thật đáng yêu. Với mẹ, hình như đồ vật nào cũng đều có sự gắn bó gần gũi, mang tình nghĩa thắm thiết, thủy chung sau trước. Đó cũng là phẩm chất của người mẹ Việt Nam.</a:t>
            </a: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Tấm</a:t>
            </a:r>
            <a:r>
              <a:rPr lang="en-US" sz="1600" dirty="0">
                <a:latin typeface="Times New Roman" pitchFamily="18" charset="0"/>
                <a:cs typeface="Times New Roman" pitchFamily="18" charset="0"/>
              </a:rPr>
              <a:t> lòng yêu thương vô bờ bến của mẹ đối với con được kết đặc lại, tô đậm thêm trong hình ảnh: bất ngờ rụng ở trên cành / trái na cuối vụ mẹ dành phần con. Một trái na cuối vụ đã chín muỗm ở trên cành mà mẹ vẫn dành để phần cho con đi xa. Mẹ mong lắm ngày con trở về để được nếm hương vị trái cây do tự tay mình trồng chăm. Không nhiều lời, chỉ cần một hình ảnh tiêu biểu như thế cũng đã cho ta cảm nhận sâu sắc tình yêu của mẹ đối với con.</a:t>
            </a: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Dùng</a:t>
            </a:r>
            <a:r>
              <a:rPr lang="en-US" sz="1600" dirty="0">
                <a:latin typeface="Times New Roman" pitchFamily="18" charset="0"/>
                <a:cs typeface="Times New Roman" pitchFamily="18" charset="0"/>
              </a:rPr>
              <a:t> lối ẩn dụ khéo léo, chọn hình ảnh thân thuộc, phù hợp với đối tượng miêu tả và giọng thơ nhẹ nhàng tình cảm là điểm mạnh của bài thơ. Hình tượng người mẹ nông thôn Việt Nam cần cù siêng năng, hiền lành thơm thảo hiện lên rõ nét trong tác phẩm Về thăm mẹ của Đinh Nam Khương. Chẳng riêng tác giả mà chúng ta cũng chung tình cảm:</a:t>
            </a:r>
          </a:p>
          <a:p>
            <a:pPr algn="ctr"/>
            <a:r>
              <a:rPr lang="en-US" sz="1600" dirty="0">
                <a:latin typeface="Times New Roman" pitchFamily="18" charset="0"/>
                <a:cs typeface="Times New Roman" pitchFamily="18" charset="0"/>
              </a:rPr>
              <a:t>Nghẹn ngào thương mẹ nhiều hơn</a:t>
            </a:r>
          </a:p>
          <a:p>
            <a:pPr algn="ctr"/>
            <a:r>
              <a:rPr lang="en-US" sz="1600" dirty="0" err="1">
                <a:latin typeface="Times New Roman" pitchFamily="18" charset="0"/>
                <a:cs typeface="Times New Roman" pitchFamily="18" charset="0"/>
              </a:rPr>
              <a:t>Rưng</a:t>
            </a:r>
            <a:r>
              <a:rPr lang="en-US" sz="1600" dirty="0">
                <a:latin typeface="Times New Roman" pitchFamily="18" charset="0"/>
                <a:cs typeface="Times New Roman" pitchFamily="18" charset="0"/>
              </a:rPr>
              <a:t> rưng từ chuyện giản đơn thường ngày.</a:t>
            </a:r>
          </a:p>
        </p:txBody>
      </p:sp>
    </p:spTree>
    <p:extLst>
      <p:ext uri="{BB962C8B-B14F-4D97-AF65-F5344CB8AC3E}">
        <p14:creationId xmlns:p14="http://schemas.microsoft.com/office/powerpoint/2010/main" val="256072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043451" y="3367088"/>
            <a:ext cx="5592549" cy="1143000"/>
          </a:xfrm>
        </p:spPr>
        <p:txBody>
          <a:bodyPr>
            <a:normAutofit/>
          </a:bodyPr>
          <a:lstStyle/>
          <a:p>
            <a:pPr algn="ctr"/>
            <a:r>
              <a:rPr lang="en-US" altLang="en-US" sz="3600" b="1" dirty="0">
                <a:latin typeface="Times New Roman" pitchFamily="18" charset="0"/>
                <a:cs typeface="Times New Roman" pitchFamily="18" charset="0"/>
              </a:rPr>
              <a:t>III. </a:t>
            </a:r>
            <a:r>
              <a:rPr lang="en-US" sz="3200" b="1" dirty="0">
                <a:latin typeface="Times New Roman" pitchFamily="18" charset="0"/>
                <a:cs typeface="Times New Roman" pitchFamily="18" charset="0"/>
              </a:rPr>
              <a:t>Vận dụng đọc </a:t>
            </a:r>
            <a:r>
              <a:rPr lang="en-US" sz="3200" b="1" dirty="0" err="1">
                <a:latin typeface="Times New Roman" pitchFamily="18" charset="0"/>
                <a:cs typeface="Times New Roman" pitchFamily="18" charset="0"/>
              </a:rPr>
              <a:t>hiểu</a:t>
            </a:r>
            <a:r>
              <a:rPr lang="en-US" sz="3200" b="1" dirty="0">
                <a:latin typeface="Times New Roman" pitchFamily="18" charset="0"/>
                <a:cs typeface="Times New Roman" pitchFamily="18" charset="0"/>
              </a:rPr>
              <a:t> </a:t>
            </a:r>
            <a:br>
              <a:rPr lang="en-US" sz="3200" b="1" dirty="0">
                <a:latin typeface="Times New Roman" pitchFamily="18" charset="0"/>
                <a:cs typeface="Times New Roman" pitchFamily="18" charset="0"/>
              </a:rPr>
            </a:b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bản mở rộng</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40781138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7" name="文本框 5"/>
          <p:cNvSpPr txBox="1">
            <a:spLocks noChangeArrowheads="1"/>
          </p:cNvSpPr>
          <p:nvPr/>
        </p:nvSpPr>
        <p:spPr bwMode="auto">
          <a:xfrm>
            <a:off x="915100" y="733302"/>
            <a:ext cx="10616068"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r>
              <a:rPr lang="en-US" sz="2200" b="1" dirty="0">
                <a:latin typeface="Times New Roman" pitchFamily="18" charset="0"/>
                <a:cs typeface="Times New Roman" pitchFamily="18" charset="0"/>
              </a:rPr>
              <a:t>Bài 1:</a:t>
            </a:r>
            <a:r>
              <a:rPr lang="en-US" sz="2200" b="1" i="1" dirty="0">
                <a:latin typeface="Times New Roman" pitchFamily="18" charset="0"/>
                <a:cs typeface="Times New Roman" pitchFamily="18" charset="0"/>
              </a:rPr>
              <a:t> </a:t>
            </a:r>
            <a:r>
              <a:rPr lang="en-US" sz="2200" dirty="0">
                <a:latin typeface="Times New Roman" pitchFamily="18" charset="0"/>
                <a:cs typeface="Times New Roman" pitchFamily="18" charset="0"/>
              </a:rPr>
              <a:t>Đọc bài thơ “Lời ru trên mặt đất” của Xuân Quỳnh và trả lời các câu hỏi từ 1 đến 6</a:t>
            </a:r>
          </a:p>
          <a:p>
            <a:pPr algn="ctr"/>
            <a:endParaRPr lang="en-US" altLang="en-US" sz="3200" i="1" dirty="0">
              <a:solidFill>
                <a:srgbClr val="E94B50"/>
              </a:solidFill>
              <a:latin typeface="Times New Roman" pitchFamily="18" charset="0"/>
              <a:cs typeface="Times New Roman" pitchFamily="18" charset="0"/>
            </a:endParaRPr>
          </a:p>
        </p:txBody>
      </p:sp>
      <p:sp>
        <p:nvSpPr>
          <p:cNvPr id="13" name="Rectangle 66"/>
          <p:cNvSpPr>
            <a:spLocks noChangeArrowheads="1"/>
          </p:cNvSpPr>
          <p:nvPr/>
        </p:nvSpPr>
        <p:spPr bwMode="auto">
          <a:xfrm>
            <a:off x="7229475" y="1411288"/>
            <a:ext cx="388302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indent="463550" eaLnBrk="1" fontAlgn="auto" hangingPunct="1">
              <a:lnSpc>
                <a:spcPct val="120000"/>
              </a:lnSpc>
              <a:spcBef>
                <a:spcPts val="0"/>
              </a:spcBef>
              <a:spcAft>
                <a:spcPts val="0"/>
              </a:spcAft>
              <a:buFont typeface="Arial" panose="020B0604020202020204" pitchFamily="34" charset="0"/>
              <a:buNone/>
              <a:defRPr/>
            </a:pPr>
            <a:endParaRPr lang="zh-CN" altLang="en-US" sz="1600" b="1" dirty="0">
              <a:latin typeface="Dancing Script" pitchFamily="2" charset="0"/>
              <a:ea typeface="微软雅黑" panose="020B0503020204020204" charset="-122"/>
              <a:cs typeface="+mn-ea"/>
              <a:sym typeface="+mn-lt"/>
            </a:endParaRPr>
          </a:p>
        </p:txBody>
      </p:sp>
      <p:sp>
        <p:nvSpPr>
          <p:cNvPr id="24" name="Heart 23"/>
          <p:cNvSpPr/>
          <p:nvPr/>
        </p:nvSpPr>
        <p:spPr>
          <a:xfrm rot="1519788">
            <a:off x="622398" y="333983"/>
            <a:ext cx="585404" cy="607083"/>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Hình chữ nhật 1"/>
          <p:cNvSpPr/>
          <p:nvPr/>
        </p:nvSpPr>
        <p:spPr>
          <a:xfrm>
            <a:off x="455648" y="1823109"/>
            <a:ext cx="3446554" cy="424252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Rào</a:t>
            </a:r>
            <a:r>
              <a:rPr lang="en-US" sz="1600" dirty="0">
                <a:latin typeface="Times New Roman" pitchFamily="18" charset="0"/>
                <a:cs typeface="Times New Roman" pitchFamily="18" charset="0"/>
              </a:rPr>
              <a:t> rào tiếng những bầy ong</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Chuyên cần là tiếng cái tằm nhả tơ</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Mẹ</a:t>
            </a:r>
            <a:r>
              <a:rPr lang="en-US" sz="1600" dirty="0">
                <a:latin typeface="Times New Roman" pitchFamily="18" charset="0"/>
                <a:cs typeface="Times New Roman" pitchFamily="18" charset="0"/>
              </a:rPr>
              <a:t> còn đang bận đưa ru</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Cái hoa bận đỏ cái hồ bận xanh</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Hạt</a:t>
            </a:r>
            <a:r>
              <a:rPr lang="en-US" sz="1600" dirty="0">
                <a:latin typeface="Times New Roman" pitchFamily="18" charset="0"/>
                <a:cs typeface="Times New Roman" pitchFamily="18" charset="0"/>
              </a:rPr>
              <a:t> cây đang bận nảy mầm</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Con quay quay có một mình ngoài kia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Ngủ</a:t>
            </a:r>
            <a:r>
              <a:rPr lang="en-US" sz="1600" dirty="0">
                <a:latin typeface="Times New Roman" pitchFamily="18" charset="0"/>
                <a:cs typeface="Times New Roman" pitchFamily="18" charset="0"/>
              </a:rPr>
              <a:t> đi con hãy ngủ đi</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À ơi... cái ngủ đang về cùng con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trong lá cỏ tươi non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Vượt lên mặt đất vẫn còn mảnh bom</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Từ</a:t>
            </a:r>
            <a:r>
              <a:rPr lang="en-US" sz="1600" dirty="0">
                <a:latin typeface="Times New Roman" pitchFamily="18" charset="0"/>
                <a:cs typeface="Times New Roman" pitchFamily="18" charset="0"/>
              </a:rPr>
              <a:t> ngôi nhà mới vừa làm</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Nghe trong cái ngủ nồng nàn mùi vôi</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Ngủ</a:t>
            </a:r>
            <a:r>
              <a:rPr lang="en-US" sz="1600" dirty="0">
                <a:latin typeface="Times New Roman" pitchFamily="18" charset="0"/>
                <a:cs typeface="Times New Roman" pitchFamily="18" charset="0"/>
              </a:rPr>
              <a:t> đi qua suối qua đồi</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Qua trong lòng đất, những lời ru, qua...</a:t>
            </a:r>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p:txBody>
      </p:sp>
      <p:sp>
        <p:nvSpPr>
          <p:cNvPr id="14" name="Hình chữ nhật 13"/>
          <p:cNvSpPr/>
          <p:nvPr/>
        </p:nvSpPr>
        <p:spPr>
          <a:xfrm>
            <a:off x="3903225" y="1823109"/>
            <a:ext cx="3883027" cy="424252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endParaRPr lang="en-US" dirty="0">
              <a:latin typeface="Times New Roman" pitchFamily="18" charset="0"/>
              <a:cs typeface="Times New Roman" pitchFamily="18" charset="0"/>
            </a:endParaRPr>
          </a:p>
          <a:p>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Đây</a:t>
            </a:r>
            <a:r>
              <a:rPr lang="en-US" sz="1600" dirty="0">
                <a:latin typeface="Times New Roman" pitchFamily="18" charset="0"/>
                <a:cs typeface="Times New Roman" pitchFamily="18" charset="0"/>
              </a:rPr>
              <a:t> dòng sữa trắng như ngà</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Dẫu thôi hạt sạn, dẫu xa cửa hầm</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Vẫn</a:t>
            </a:r>
            <a:r>
              <a:rPr lang="en-US" sz="1600" dirty="0">
                <a:latin typeface="Times New Roman" pitchFamily="18" charset="0"/>
                <a:cs typeface="Times New Roman" pitchFamily="18" charset="0"/>
              </a:rPr>
              <a:t> còn bùn lấm đôi chân</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Tuy nguồn nước đã trong ngần lời ru</a:t>
            </a:r>
            <a:br>
              <a:rPr lang="en-US" sz="1600" dirty="0">
                <a:latin typeface="Times New Roman" pitchFamily="18" charset="0"/>
                <a:cs typeface="Times New Roman" pitchFamily="18" charset="0"/>
              </a:rPr>
            </a:br>
            <a:endParaRPr lang="en-US" sz="1600" dirty="0">
              <a:latin typeface="Times New Roman" pitchFamily="18" charset="0"/>
              <a:cs typeface="Times New Roman" pitchFamily="18" charset="0"/>
            </a:endParaRPr>
          </a:p>
          <a:p>
            <a:r>
              <a:rPr lang="en-US" sz="1600" dirty="0">
                <a:latin typeface="Times New Roman" pitchFamily="18" charset="0"/>
                <a:cs typeface="Times New Roman" pitchFamily="18" charset="0"/>
              </a:rPr>
              <a:t>        À ơi... ngọn lửa ngày xưa</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Mẹ nuôi dưới đất bây giờ về đâu?</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Nhìn</a:t>
            </a:r>
            <a:r>
              <a:rPr lang="en-US" sz="1600" dirty="0">
                <a:latin typeface="Times New Roman" pitchFamily="18" charset="0"/>
                <a:cs typeface="Times New Roman" pitchFamily="18" charset="0"/>
              </a:rPr>
              <a:t> lên rực rỡ trên đầu</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Lửa hôm qua đã trong màu cờ bay</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Đất</a:t>
            </a:r>
            <a:r>
              <a:rPr lang="en-US" sz="1600" dirty="0">
                <a:latin typeface="Times New Roman" pitchFamily="18" charset="0"/>
                <a:cs typeface="Times New Roman" pitchFamily="18" charset="0"/>
              </a:rPr>
              <a:t> chung sống với ban ngày</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Người chung sống với hàng cây người trồng</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Lại</a:t>
            </a:r>
            <a:r>
              <a:rPr lang="en-US" sz="1600" dirty="0">
                <a:latin typeface="Times New Roman" pitchFamily="18" charset="0"/>
                <a:cs typeface="Times New Roman" pitchFamily="18" charset="0"/>
              </a:rPr>
              <a:t> thương con dế dưới hầm</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Những năm bom đạn sống cùng lời ru</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r>
              <a:rPr lang="en-US" sz="1600" dirty="0" err="1">
                <a:latin typeface="Times New Roman" pitchFamily="18" charset="0"/>
                <a:cs typeface="Times New Roman" pitchFamily="18" charset="0"/>
              </a:rPr>
              <a:t>Đã</a:t>
            </a:r>
            <a:r>
              <a:rPr lang="en-US" sz="1600" dirty="0">
                <a:latin typeface="Times New Roman" pitchFamily="18" charset="0"/>
                <a:cs typeface="Times New Roman" pitchFamily="18" charset="0"/>
              </a:rPr>
              <a:t> tan những đám mây mù</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Ông trăng tròn giữa đêm thu mát lành</a:t>
            </a:r>
            <a:br>
              <a:rPr lang="en-US" sz="1600" dirty="0">
                <a:latin typeface="Times New Roman" pitchFamily="18" charset="0"/>
                <a:cs typeface="Times New Roman" pitchFamily="18" charset="0"/>
              </a:rPr>
            </a:br>
            <a:r>
              <a:rPr lang="en-US" sz="1600" dirty="0">
                <a:latin typeface="Times New Roman" pitchFamily="18" charset="0"/>
                <a:cs typeface="Times New Roman" pitchFamily="18" charset="0"/>
              </a:rPr>
              <a:t>        </a:t>
            </a:r>
            <a:endParaRPr lang="en-US" dirty="0"/>
          </a:p>
        </p:txBody>
      </p:sp>
      <p:sp>
        <p:nvSpPr>
          <p:cNvPr id="12" name="Hình chữ nhật 1">
            <a:extLst>
              <a:ext uri="{FF2B5EF4-FFF2-40B4-BE49-F238E27FC236}">
                <a16:creationId xmlns:a16="http://schemas.microsoft.com/office/drawing/2014/main" id="{37012EBF-1904-4AF5-B278-E9B0C237B364}"/>
              </a:ext>
            </a:extLst>
          </p:cNvPr>
          <p:cNvSpPr/>
          <p:nvPr/>
        </p:nvSpPr>
        <p:spPr>
          <a:xfrm>
            <a:off x="7788299" y="1823109"/>
            <a:ext cx="3883027" cy="424252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Cái</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nôi</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thôi</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mắc</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cửa</a:t>
            </a: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hầm</a:t>
            </a:r>
            <a:br>
              <a:rPr lang="en-US" sz="1600" dirty="0">
                <a:latin typeface="Times New Roman" panose="02020603050405020304" pitchFamily="18" charset="0"/>
                <a:cs typeface="Times New Roman" pitchFamily="18" charset="0"/>
              </a:rPr>
            </a:br>
            <a:r>
              <a:rPr lang="en-US" sz="1600" dirty="0" err="1">
                <a:latin typeface="Times New Roman" panose="02020603050405020304" pitchFamily="18" charset="0"/>
                <a:cs typeface="Times New Roman" pitchFamily="18" charset="0"/>
              </a:rPr>
              <a:t>Trắng</a:t>
            </a:r>
            <a:r>
              <a:rPr lang="en-US" sz="1600" dirty="0">
                <a:latin typeface="Times New Roman" panose="02020603050405020304" pitchFamily="18" charset="0"/>
                <a:cs typeface="Times New Roman" pitchFamily="18" charset="0"/>
              </a:rPr>
              <a:t> tinh cái tã, xanh trong bầu trời</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      "Ba tháng lẫy, bẩy tháng ngồi"</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Con đường xa tắp đất thời mênh mông</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Gió</a:t>
            </a:r>
            <a:r>
              <a:rPr lang="en-US" sz="1600" dirty="0">
                <a:latin typeface="Times New Roman" panose="02020603050405020304" pitchFamily="18" charset="0"/>
                <a:cs typeface="Times New Roman" pitchFamily="18" charset="0"/>
              </a:rPr>
              <a:t> lên từ những khu rừng</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Mùi hương thơm tự trong lòng của hoa</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Bốn</a:t>
            </a:r>
            <a:r>
              <a:rPr lang="en-US" sz="1600" dirty="0">
                <a:latin typeface="Times New Roman" panose="02020603050405020304" pitchFamily="18" charset="0"/>
                <a:cs typeface="Times New Roman" pitchFamily="18" charset="0"/>
              </a:rPr>
              <a:t> phương đâu cũng quê nhà</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Như con tàu với những ga dọc đường</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       </a:t>
            </a:r>
            <a:r>
              <a:rPr lang="en-US" sz="1600" dirty="0" err="1">
                <a:latin typeface="Times New Roman" panose="02020603050405020304" pitchFamily="18" charset="0"/>
                <a:cs typeface="Times New Roman" pitchFamily="18" charset="0"/>
              </a:rPr>
              <a:t>Đất</a:t>
            </a:r>
            <a:r>
              <a:rPr lang="en-US" sz="1600" dirty="0">
                <a:latin typeface="Times New Roman" panose="02020603050405020304" pitchFamily="18" charset="0"/>
                <a:cs typeface="Times New Roman" pitchFamily="18" charset="0"/>
              </a:rPr>
              <a:t> qua rồi những đau thương</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Có chăng lời hát vẫn còn mà thôi</a:t>
            </a:r>
            <a:br>
              <a:rPr lang="en-US" sz="1600" dirty="0">
                <a:latin typeface="Times New Roman" panose="02020603050405020304" pitchFamily="18" charset="0"/>
                <a:cs typeface="Times New Roman" pitchFamily="18" charset="0"/>
              </a:rPr>
            </a:br>
            <a:r>
              <a:rPr lang="en-US" sz="1600" dirty="0">
                <a:latin typeface="Times New Roman" panose="02020603050405020304" pitchFamily="18" charset="0"/>
                <a:cs typeface="Times New Roman" pitchFamily="18" charset="0"/>
              </a:rPr>
              <a:t>       À ơi... con ngủ... à ơi...</a:t>
            </a:r>
          </a:p>
          <a:p>
            <a:pPr algn="r"/>
            <a:r>
              <a:rPr lang="en-US" sz="1600" dirty="0">
                <a:latin typeface="Times New Roman" pitchFamily="18" charset="0"/>
                <a:cs typeface="Times New Roman" pitchFamily="18" charset="0"/>
              </a:rPr>
              <a:t>                    (Nguồn: Xuân Quỳnh, </a:t>
            </a:r>
            <a:r>
              <a:rPr lang="en-US" sz="1600" i="1" dirty="0">
                <a:latin typeface="Times New Roman" pitchFamily="18" charset="0"/>
                <a:cs typeface="Times New Roman" pitchFamily="18" charset="0"/>
              </a:rPr>
              <a:t>Lời ru trên mặt đất</a:t>
            </a:r>
            <a:r>
              <a:rPr lang="en-US" sz="1600" dirty="0">
                <a:latin typeface="Times New Roman" pitchFamily="18" charset="0"/>
                <a:cs typeface="Times New Roman" pitchFamily="18" charset="0"/>
              </a:rPr>
              <a:t>, NXB Tác phẩm mới, 1978)</a:t>
            </a:r>
          </a:p>
        </p:txBody>
      </p:sp>
      <p:sp>
        <p:nvSpPr>
          <p:cNvPr id="18" name="Heart 17"/>
          <p:cNvSpPr/>
          <p:nvPr/>
        </p:nvSpPr>
        <p:spPr>
          <a:xfrm rot="1571686">
            <a:off x="363261" y="997080"/>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Heart 24"/>
          <p:cNvSpPr/>
          <p:nvPr/>
        </p:nvSpPr>
        <p:spPr>
          <a:xfrm rot="1571686">
            <a:off x="467661" y="1521925"/>
            <a:ext cx="389208" cy="354385"/>
          </a:xfrm>
          <a:prstGeom prst="heart">
            <a:avLst/>
          </a:prstGeom>
          <a:solidFill>
            <a:srgbClr val="E94B52"/>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937269651"/>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7117"/>
                                        </p:tgtEl>
                                        <p:attrNameLst>
                                          <p:attrName>style.visibility</p:attrName>
                                        </p:attrNameLst>
                                      </p:cBhvr>
                                      <p:to>
                                        <p:strVal val="visible"/>
                                      </p:to>
                                    </p:set>
                                    <p:animEffect transition="in" filter="randombar(horizontal)">
                                      <p:cBhvr>
                                        <p:cTn id="7" dur="500"/>
                                        <p:tgtEl>
                                          <p:spTgt spid="47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par>
                                <p:cTn id="16" presetID="31"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p:cTn id="18" dur="1000" fill="hold"/>
                                        <p:tgtEl>
                                          <p:spTgt spid="24"/>
                                        </p:tgtEl>
                                        <p:attrNameLst>
                                          <p:attrName>ppt_w</p:attrName>
                                        </p:attrNameLst>
                                      </p:cBhvr>
                                      <p:tavLst>
                                        <p:tav tm="0">
                                          <p:val>
                                            <p:fltVal val="0"/>
                                          </p:val>
                                        </p:tav>
                                        <p:tav tm="100000">
                                          <p:val>
                                            <p:strVal val="#ppt_w"/>
                                          </p:val>
                                        </p:tav>
                                      </p:tavLst>
                                    </p:anim>
                                    <p:anim calcmode="lin" valueType="num">
                                      <p:cBhvr>
                                        <p:cTn id="19" dur="1000" fill="hold"/>
                                        <p:tgtEl>
                                          <p:spTgt spid="24"/>
                                        </p:tgtEl>
                                        <p:attrNameLst>
                                          <p:attrName>ppt_h</p:attrName>
                                        </p:attrNameLst>
                                      </p:cBhvr>
                                      <p:tavLst>
                                        <p:tav tm="0">
                                          <p:val>
                                            <p:fltVal val="0"/>
                                          </p:val>
                                        </p:tav>
                                        <p:tav tm="100000">
                                          <p:val>
                                            <p:strVal val="#ppt_h"/>
                                          </p:val>
                                        </p:tav>
                                      </p:tavLst>
                                    </p:anim>
                                    <p:anim calcmode="lin" valueType="num">
                                      <p:cBhvr>
                                        <p:cTn id="20" dur="1000" fill="hold"/>
                                        <p:tgtEl>
                                          <p:spTgt spid="24"/>
                                        </p:tgtEl>
                                        <p:attrNameLst>
                                          <p:attrName>style.rotation</p:attrName>
                                        </p:attrNameLst>
                                      </p:cBhvr>
                                      <p:tavLst>
                                        <p:tav tm="0">
                                          <p:val>
                                            <p:fltVal val="90"/>
                                          </p:val>
                                        </p:tav>
                                        <p:tav tm="100000">
                                          <p:val>
                                            <p:fltVal val="0"/>
                                          </p:val>
                                        </p:tav>
                                      </p:tavLst>
                                    </p:anim>
                                    <p:animEffect transition="in" filter="fade">
                                      <p:cBhvr>
                                        <p:cTn id="21" dur="1000"/>
                                        <p:tgtEl>
                                          <p:spTgt spid="24"/>
                                        </p:tgtEl>
                                      </p:cBhvr>
                                    </p:animEffect>
                                  </p:childTnLst>
                                </p:cTn>
                              </p:par>
                              <p:par>
                                <p:cTn id="22" presetID="31" presetClass="entr" presetSubtype="0" fill="hold" nodeType="with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1000" fill="hold"/>
                                        <p:tgtEl>
                                          <p:spTgt spid="25"/>
                                        </p:tgtEl>
                                        <p:attrNameLst>
                                          <p:attrName>ppt_w</p:attrName>
                                        </p:attrNameLst>
                                      </p:cBhvr>
                                      <p:tavLst>
                                        <p:tav tm="0">
                                          <p:val>
                                            <p:fltVal val="0"/>
                                          </p:val>
                                        </p:tav>
                                        <p:tav tm="100000">
                                          <p:val>
                                            <p:strVal val="#ppt_w"/>
                                          </p:val>
                                        </p:tav>
                                      </p:tavLst>
                                    </p:anim>
                                    <p:anim calcmode="lin" valueType="num">
                                      <p:cBhvr>
                                        <p:cTn id="25" dur="1000" fill="hold"/>
                                        <p:tgtEl>
                                          <p:spTgt spid="25"/>
                                        </p:tgtEl>
                                        <p:attrNameLst>
                                          <p:attrName>ppt_h</p:attrName>
                                        </p:attrNameLst>
                                      </p:cBhvr>
                                      <p:tavLst>
                                        <p:tav tm="0">
                                          <p:val>
                                            <p:fltVal val="0"/>
                                          </p:val>
                                        </p:tav>
                                        <p:tav tm="100000">
                                          <p:val>
                                            <p:strVal val="#ppt_h"/>
                                          </p:val>
                                        </p:tav>
                                      </p:tavLst>
                                    </p:anim>
                                    <p:anim calcmode="lin" valueType="num">
                                      <p:cBhvr>
                                        <p:cTn id="26" dur="1000" fill="hold"/>
                                        <p:tgtEl>
                                          <p:spTgt spid="25"/>
                                        </p:tgtEl>
                                        <p:attrNameLst>
                                          <p:attrName>style.rotation</p:attrName>
                                        </p:attrNameLst>
                                      </p:cBhvr>
                                      <p:tavLst>
                                        <p:tav tm="0">
                                          <p:val>
                                            <p:fltVal val="90"/>
                                          </p:val>
                                        </p:tav>
                                        <p:tav tm="100000">
                                          <p:val>
                                            <p:fltVal val="0"/>
                                          </p:val>
                                        </p:tav>
                                      </p:tavLst>
                                    </p:anim>
                                    <p:animEffect transition="in" filter="fade">
                                      <p:cBhvr>
                                        <p:cTn id="27" dur="1000"/>
                                        <p:tgtEl>
                                          <p:spTgt spid="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nodePh="1">
                                  <p:stCondLst>
                                    <p:cond delay="0"/>
                                  </p:stCondLst>
                                  <p:endCondLst>
                                    <p:cond evt="begin" delay="0">
                                      <p:tn val="30"/>
                                    </p:cond>
                                  </p:endCondLst>
                                  <p:childTnLst>
                                    <p:set>
                                      <p:cBhvr>
                                        <p:cTn id="31" dur="1" fill="hold">
                                          <p:stCondLst>
                                            <p:cond delay="0"/>
                                          </p:stCondLst>
                                        </p:cTn>
                                        <p:tgtEl>
                                          <p:spTgt spid="13">
                                            <p:txEl>
                                              <p:pRg st="0" end="0"/>
                                            </p:txEl>
                                          </p:spTgt>
                                        </p:tgtEl>
                                        <p:attrNameLst>
                                          <p:attrName>style.visibility</p:attrName>
                                        </p:attrNameLst>
                                      </p:cBhvr>
                                      <p:to>
                                        <p:strVal val="visible"/>
                                      </p:to>
                                    </p:set>
                                    <p:animEffect transition="in" filter="wipe(left)">
                                      <p:cBhvr>
                                        <p:cTn id="32"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9144" y="1"/>
            <a:ext cx="12319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lvl="0"/>
            <a:r>
              <a:rPr lang="en-US" sz="2400" b="1" dirty="0">
                <a:latin typeface="Times New Roman" pitchFamily="18" charset="0"/>
                <a:cs typeface="Times New Roman" pitchFamily="18" charset="0"/>
              </a:rPr>
              <a:t>Câu hỏi</a:t>
            </a:r>
            <a:endParaRPr kumimoji="0" lang="en-US" altLang="en-US" sz="22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 name="Rectangle 1"/>
          <p:cNvSpPr>
            <a:spLocks noChangeArrowheads="1"/>
          </p:cNvSpPr>
          <p:nvPr/>
        </p:nvSpPr>
        <p:spPr bwMode="auto">
          <a:xfrm>
            <a:off x="281188" y="743290"/>
            <a:ext cx="11629623"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000" b="1" dirty="0">
                <a:latin typeface="Times New Roman" pitchFamily="18" charset="0"/>
                <a:cs typeface="Times New Roman" pitchFamily="18" charset="0"/>
              </a:rPr>
              <a:t>Câu 1: </a:t>
            </a:r>
            <a:r>
              <a:rPr lang="en-US" sz="2000" dirty="0">
                <a:latin typeface="Times New Roman" pitchFamily="18" charset="0"/>
                <a:cs typeface="Times New Roman" pitchFamily="18" charset="0"/>
              </a:rPr>
              <a:t>Kẻ bảng và điền ký hiệu B (bằng), T (trắc), V (vần) ứng với mỗi tiếng của các câu trong 4 câu thơ sau của bài thơ:</a:t>
            </a:r>
          </a:p>
          <a:p>
            <a:r>
              <a:rPr lang="en-US" sz="2000" dirty="0">
                <a:latin typeface="Times New Roman" pitchFamily="18" charset="0"/>
                <a:cs typeface="Times New Roman" pitchFamily="18" charset="0"/>
              </a:rPr>
              <a:t>                                           “ Đây dòng sữa trắng nhưng ngà</a:t>
            </a:r>
          </a:p>
          <a:p>
            <a:r>
              <a:rPr lang="en-US" sz="2000" dirty="0">
                <a:latin typeface="Times New Roman" pitchFamily="18" charset="0"/>
                <a:cs typeface="Times New Roman" pitchFamily="18" charset="0"/>
              </a:rPr>
              <a:t>                                              Rượu thôi hạt sạn, dẫu xa cửa hầm</a:t>
            </a:r>
          </a:p>
          <a:p>
            <a:r>
              <a:rPr lang="en-US" sz="2000" dirty="0">
                <a:latin typeface="Times New Roman" pitchFamily="18" charset="0"/>
                <a:cs typeface="Times New Roman" pitchFamily="18" charset="0"/>
              </a:rPr>
              <a:t>                                              Vẫn còn bùn lấm đôi chân</a:t>
            </a:r>
          </a:p>
          <a:p>
            <a:r>
              <a:rPr lang="en-US" sz="2000" dirty="0">
                <a:latin typeface="Times New Roman" pitchFamily="18" charset="0"/>
                <a:cs typeface="Times New Roman" pitchFamily="18" charset="0"/>
              </a:rPr>
              <a:t>                                              Tuy nguồn nước đã trong ngần lời ru”</a:t>
            </a:r>
          </a:p>
          <a:p>
            <a:r>
              <a:rPr lang="en-US" sz="2000" dirty="0">
                <a:latin typeface="Times New Roman" pitchFamily="18" charset="0"/>
                <a:cs typeface="Times New Roman" pitchFamily="18" charset="0"/>
              </a:rPr>
              <a:t>Nêu nhận xét về thanh điệu giữa các tiếng thứ hai, tư, sáu trong câu 6 và 8; thanh điệu tiếng thứ sáu và thứ tám trong câu 8; nhận xét về vấn đề gieo vần chân, vần lưng trong khổ thơ.</a:t>
            </a:r>
          </a:p>
          <a:p>
            <a:r>
              <a:rPr lang="en-US" sz="2000" b="1" dirty="0">
                <a:latin typeface="Times New Roman" pitchFamily="18" charset="0"/>
                <a:cs typeface="Times New Roman" pitchFamily="18" charset="0"/>
              </a:rPr>
              <a:t>Câu 2: </a:t>
            </a:r>
            <a:r>
              <a:rPr lang="en-US" sz="2000" dirty="0">
                <a:latin typeface="Times New Roman" pitchFamily="18" charset="0"/>
                <a:cs typeface="Times New Roman" pitchFamily="18" charset="0"/>
              </a:rPr>
              <a:t>Những hình ảnh nào trong bài thơ giúp em hình dung về lời ru ngọt ngào, trong lành, thiết tha của người mẹ và giấc ngủ bình yên của trẻ thơ? Em thích nhất hình ảnh nào trong đó, vì sao?</a:t>
            </a:r>
          </a:p>
          <a:p>
            <a:r>
              <a:rPr lang="en-US" sz="2000" b="1" dirty="0">
                <a:latin typeface="Times New Roman" pitchFamily="18" charset="0"/>
                <a:cs typeface="Times New Roman" pitchFamily="18" charset="0"/>
              </a:rPr>
              <a:t>Câu 3: </a:t>
            </a:r>
            <a:r>
              <a:rPr lang="en-US" sz="2000" dirty="0">
                <a:latin typeface="Times New Roman" pitchFamily="18" charset="0"/>
                <a:cs typeface="Times New Roman" pitchFamily="18" charset="0"/>
              </a:rPr>
              <a:t>Xác định và phân tích tác dụng của phép tu từ ẩn dụ trong câu thơ: </a:t>
            </a:r>
          </a:p>
          <a:p>
            <a:r>
              <a:rPr lang="en-US" sz="2000" dirty="0">
                <a:latin typeface="Times New Roman" pitchFamily="18" charset="0"/>
                <a:cs typeface="Times New Roman" pitchFamily="18" charset="0"/>
              </a:rPr>
              <a:t>               </a:t>
            </a:r>
            <a:r>
              <a:rPr lang="en-US" sz="2000" i="1" dirty="0">
                <a:latin typeface="Times New Roman" pitchFamily="18" charset="0"/>
                <a:cs typeface="Times New Roman" pitchFamily="18" charset="0"/>
              </a:rPr>
              <a:t>“Nhìn lên rực rỡ trên đầu</a:t>
            </a:r>
            <a:endParaRPr lang="en-US" sz="2000" dirty="0">
              <a:latin typeface="Times New Roman" pitchFamily="18" charset="0"/>
              <a:cs typeface="Times New Roman" pitchFamily="18" charset="0"/>
            </a:endParaRPr>
          </a:p>
          <a:p>
            <a:r>
              <a:rPr lang="en-US" sz="2000" i="1" dirty="0">
                <a:latin typeface="Times New Roman" pitchFamily="18" charset="0"/>
                <a:cs typeface="Times New Roman" pitchFamily="18" charset="0"/>
              </a:rPr>
              <a:t>          Lửa hôm qua đã trong màu cờ bay” </a:t>
            </a:r>
            <a:endParaRPr lang="en-US" sz="2000" dirty="0">
              <a:latin typeface="Times New Roman" pitchFamily="18" charset="0"/>
              <a:cs typeface="Times New Roman" pitchFamily="18" charset="0"/>
            </a:endParaRPr>
          </a:p>
          <a:p>
            <a:r>
              <a:rPr lang="en-US" sz="2000" b="1" dirty="0">
                <a:latin typeface="Times New Roman" pitchFamily="18" charset="0"/>
                <a:cs typeface="Times New Roman" pitchFamily="18" charset="0"/>
              </a:rPr>
              <a:t>Câu 4: </a:t>
            </a:r>
            <a:r>
              <a:rPr lang="en-US" sz="2000" dirty="0">
                <a:latin typeface="Times New Roman" pitchFamily="18" charset="0"/>
                <a:cs typeface="Times New Roman" pitchFamily="18" charset="0"/>
              </a:rPr>
              <a:t>Hãy cho biết chủ đề của bài thơ trên? Trong bài thơ, người mẹ đã bộc lộ tình cảm cảm xúc gì? Qua đó, tác giả muốn gửi gắm đến chúng ta bức thông điệp nào?</a:t>
            </a:r>
          </a:p>
          <a:p>
            <a:r>
              <a:rPr lang="en-US" sz="2000" b="1" dirty="0">
                <a:latin typeface="Times New Roman" pitchFamily="18" charset="0"/>
                <a:cs typeface="Times New Roman" pitchFamily="18" charset="0"/>
              </a:rPr>
              <a:t>Câu 5: </a:t>
            </a:r>
            <a:r>
              <a:rPr lang="en-US" sz="2000" dirty="0">
                <a:latin typeface="Times New Roman" pitchFamily="18" charset="0"/>
                <a:cs typeface="Times New Roman" pitchFamily="18" charset="0"/>
              </a:rPr>
              <a:t>Bài thơ </a:t>
            </a:r>
            <a:r>
              <a:rPr lang="en-US" sz="2000" i="1" dirty="0">
                <a:latin typeface="Times New Roman" pitchFamily="18" charset="0"/>
                <a:cs typeface="Times New Roman" pitchFamily="18" charset="0"/>
              </a:rPr>
              <a:t>Lời ru trên mặt đất</a:t>
            </a:r>
            <a:r>
              <a:rPr lang="en-US" sz="2000" dirty="0">
                <a:latin typeface="Times New Roman" pitchFamily="18" charset="0"/>
                <a:cs typeface="Times New Roman" pitchFamily="18" charset="0"/>
              </a:rPr>
              <a:t> gợi cho em liên tưởng tới thể loại văn học dân gian nào? Vì sao?</a:t>
            </a:r>
          </a:p>
          <a:p>
            <a:r>
              <a:rPr lang="en-US" sz="2000" b="1" dirty="0">
                <a:latin typeface="Times New Roman" pitchFamily="18" charset="0"/>
                <a:cs typeface="Times New Roman" pitchFamily="18" charset="0"/>
              </a:rPr>
              <a:t>Câu 6: </a:t>
            </a:r>
            <a:r>
              <a:rPr lang="en-US" sz="2000" dirty="0">
                <a:latin typeface="Times New Roman" pitchFamily="18" charset="0"/>
                <a:cs typeface="Times New Roman" pitchFamily="18" charset="0"/>
              </a:rPr>
              <a:t>Với em, lời ru của mẹ có ý nghĩa như thế nào? Hãy trình bày thành một đoạn văn từ 7 đến 10 dòng, trong đó có sử dụng biện pháp tu từ ẩn dụ.</a:t>
            </a:r>
          </a:p>
        </p:txBody>
      </p:sp>
    </p:spTree>
    <p:extLst>
      <p:ext uri="{BB962C8B-B14F-4D97-AF65-F5344CB8AC3E}">
        <p14:creationId xmlns:p14="http://schemas.microsoft.com/office/powerpoint/2010/main" val="2870404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B6459D8-01C7-4D7A-93C3-C3F8C99103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1352B4D1-9DC1-4B38-AFE4-4A8CDBE1BD6D}"/>
              </a:ext>
            </a:extLst>
          </p:cNvPr>
          <p:cNvSpPr txBox="1"/>
          <p:nvPr/>
        </p:nvSpPr>
        <p:spPr>
          <a:xfrm>
            <a:off x="1354204" y="1135198"/>
            <a:ext cx="1140970" cy="447045"/>
          </a:xfrm>
          <a:prstGeom prst="rect">
            <a:avLst/>
          </a:prstGeom>
          <a:noFill/>
        </p:spPr>
        <p:txBody>
          <a:bodyPr wrap="square">
            <a:spAutoFit/>
          </a:bodyPr>
          <a:lstStyle/>
          <a:p>
            <a:pPr marL="0" marR="0" algn="just">
              <a:lnSpc>
                <a:spcPct val="102000"/>
              </a:lnSpc>
              <a:spcBef>
                <a:spcPts val="0"/>
              </a:spcBef>
              <a:spcAft>
                <a:spcPts val="0"/>
              </a:spcAft>
            </a:pPr>
            <a:r>
              <a:rPr lang="pt-BR" sz="2400" b="1" i="1" dirty="0">
                <a:solidFill>
                  <a:srgbClr val="C00000"/>
                </a:solidFill>
                <a:latin typeface="Times New Roman" panose="02020603050405020304" pitchFamily="18" charset="0"/>
                <a:ea typeface="Times New Roman" panose="02020603050405020304" pitchFamily="18" charset="0"/>
              </a:rPr>
              <a:t>Câu 1</a:t>
            </a:r>
            <a:endParaRPr lang="en-US" sz="2000" dirty="0">
              <a:solidFill>
                <a:srgbClr val="C00000"/>
              </a:solidFill>
              <a:effectLst/>
              <a:latin typeface="Times New Roman" panose="02020603050405020304" pitchFamily="18" charset="0"/>
              <a:ea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20883686"/>
              </p:ext>
            </p:extLst>
          </p:nvPr>
        </p:nvGraphicFramePr>
        <p:xfrm>
          <a:off x="1354204" y="1878392"/>
          <a:ext cx="9232230" cy="3620887"/>
        </p:xfrm>
        <a:graphic>
          <a:graphicData uri="http://schemas.openxmlformats.org/drawingml/2006/table">
            <a:tbl>
              <a:tblPr firstRow="1" firstCol="1" bandRow="1">
                <a:tableStyleId>{BDBED569-4797-4DF1-A0F4-6AAB3CD982D8}</a:tableStyleId>
              </a:tblPr>
              <a:tblGrid>
                <a:gridCol w="1162576">
                  <a:extLst>
                    <a:ext uri="{9D8B030D-6E8A-4147-A177-3AD203B41FA5}">
                      <a16:colId xmlns:a16="http://schemas.microsoft.com/office/drawing/2014/main" val="20000"/>
                    </a:ext>
                  </a:extLst>
                </a:gridCol>
                <a:gridCol w="1412077">
                  <a:extLst>
                    <a:ext uri="{9D8B030D-6E8A-4147-A177-3AD203B41FA5}">
                      <a16:colId xmlns:a16="http://schemas.microsoft.com/office/drawing/2014/main" val="20001"/>
                    </a:ext>
                  </a:extLst>
                </a:gridCol>
                <a:gridCol w="997127">
                  <a:extLst>
                    <a:ext uri="{9D8B030D-6E8A-4147-A177-3AD203B41FA5}">
                      <a16:colId xmlns:a16="http://schemas.microsoft.com/office/drawing/2014/main" val="20002"/>
                    </a:ext>
                  </a:extLst>
                </a:gridCol>
                <a:gridCol w="997127">
                  <a:extLst>
                    <a:ext uri="{9D8B030D-6E8A-4147-A177-3AD203B41FA5}">
                      <a16:colId xmlns:a16="http://schemas.microsoft.com/office/drawing/2014/main" val="20003"/>
                    </a:ext>
                  </a:extLst>
                </a:gridCol>
                <a:gridCol w="997127">
                  <a:extLst>
                    <a:ext uri="{9D8B030D-6E8A-4147-A177-3AD203B41FA5}">
                      <a16:colId xmlns:a16="http://schemas.microsoft.com/office/drawing/2014/main" val="20004"/>
                    </a:ext>
                  </a:extLst>
                </a:gridCol>
                <a:gridCol w="997127">
                  <a:extLst>
                    <a:ext uri="{9D8B030D-6E8A-4147-A177-3AD203B41FA5}">
                      <a16:colId xmlns:a16="http://schemas.microsoft.com/office/drawing/2014/main" val="20005"/>
                    </a:ext>
                  </a:extLst>
                </a:gridCol>
                <a:gridCol w="1267138">
                  <a:extLst>
                    <a:ext uri="{9D8B030D-6E8A-4147-A177-3AD203B41FA5}">
                      <a16:colId xmlns:a16="http://schemas.microsoft.com/office/drawing/2014/main" val="20006"/>
                    </a:ext>
                  </a:extLst>
                </a:gridCol>
                <a:gridCol w="1401931">
                  <a:extLst>
                    <a:ext uri="{9D8B030D-6E8A-4147-A177-3AD203B41FA5}">
                      <a16:colId xmlns:a16="http://schemas.microsoft.com/office/drawing/2014/main" val="20007"/>
                    </a:ext>
                  </a:extLst>
                </a:gridCol>
              </a:tblGrid>
              <a:tr h="803097">
                <a:tc>
                  <a:txBody>
                    <a:bodyPr/>
                    <a:lstStyle/>
                    <a:p>
                      <a:pPr marL="0" marR="30480" algn="ctr">
                        <a:spcBef>
                          <a:spcPts val="0"/>
                        </a:spcBef>
                        <a:spcAft>
                          <a:spcPts val="0"/>
                        </a:spcAft>
                      </a:pPr>
                      <a:r>
                        <a:rPr lang="en-US" sz="2000" b="0" dirty="0">
                          <a:effectLst/>
                        </a:rPr>
                        <a:t> </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err="1">
                          <a:effectLst/>
                        </a:rPr>
                        <a:t>Đây</a:t>
                      </a: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dòng</a:t>
                      </a:r>
                    </a:p>
                    <a:p>
                      <a:pPr marL="0" marR="30480" algn="ctr">
                        <a:spcBef>
                          <a:spcPts val="0"/>
                        </a:spcBef>
                        <a:spcAft>
                          <a:spcPts val="0"/>
                        </a:spcAft>
                      </a:pPr>
                      <a:r>
                        <a:rPr lang="en-US" sz="2000" b="0" dirty="0">
                          <a:effectLst/>
                        </a:rPr>
                        <a:t>(B)</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err="1">
                          <a:effectLst/>
                        </a:rPr>
                        <a:t>sữa</a:t>
                      </a: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a:effectLst/>
                        </a:rPr>
                        <a:t>trắng</a:t>
                      </a:r>
                    </a:p>
                    <a:p>
                      <a:pPr marL="0" marR="30480" algn="ctr">
                        <a:spcBef>
                          <a:spcPts val="0"/>
                        </a:spcBef>
                        <a:spcAft>
                          <a:spcPts val="0"/>
                        </a:spcAft>
                      </a:pPr>
                      <a:r>
                        <a:rPr lang="en-US" sz="2000" b="0">
                          <a:effectLst/>
                        </a:rPr>
                        <a:t>(T)</a:t>
                      </a:r>
                      <a:endParaRPr lang="en-US" sz="2000" b="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err="1">
                          <a:effectLst/>
                        </a:rPr>
                        <a:t>như</a:t>
                      </a: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a:effectLst/>
                        </a:rPr>
                        <a:t>ngà</a:t>
                      </a:r>
                    </a:p>
                    <a:p>
                      <a:pPr marL="0" marR="30480" algn="ctr">
                        <a:spcBef>
                          <a:spcPts val="0"/>
                        </a:spcBef>
                        <a:spcAft>
                          <a:spcPts val="0"/>
                        </a:spcAft>
                      </a:pPr>
                      <a:r>
                        <a:rPr lang="en-US" sz="2000" b="0">
                          <a:effectLst/>
                        </a:rPr>
                        <a:t>(BV)</a:t>
                      </a:r>
                      <a:endParaRPr lang="en-US" sz="2000" b="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 </a:t>
                      </a:r>
                    </a:p>
                    <a:p>
                      <a:pPr marL="0" marR="30480" algn="ctr">
                        <a:spcBef>
                          <a:spcPts val="0"/>
                        </a:spcBef>
                        <a:spcAft>
                          <a:spcPts val="0"/>
                        </a:spcAft>
                      </a:pP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0"/>
                  </a:ext>
                </a:extLst>
              </a:tr>
              <a:tr h="890566">
                <a:tc>
                  <a:txBody>
                    <a:bodyPr/>
                    <a:lstStyle/>
                    <a:p>
                      <a:pPr marL="0" marR="30480" algn="ctr">
                        <a:spcBef>
                          <a:spcPts val="0"/>
                        </a:spcBef>
                        <a:spcAft>
                          <a:spcPts val="0"/>
                        </a:spcAft>
                      </a:pPr>
                      <a:r>
                        <a:rPr lang="en-US" sz="2000" b="0" dirty="0" err="1">
                          <a:effectLst/>
                        </a:rPr>
                        <a:t>Dẫu</a:t>
                      </a: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thôi</a:t>
                      </a:r>
                    </a:p>
                    <a:p>
                      <a:pPr marL="0" marR="30480" algn="ctr">
                        <a:spcBef>
                          <a:spcPts val="0"/>
                        </a:spcBef>
                        <a:spcAft>
                          <a:spcPts val="0"/>
                        </a:spcAft>
                      </a:pPr>
                      <a:r>
                        <a:rPr lang="en-US" sz="2000" b="0" dirty="0">
                          <a:effectLst/>
                        </a:rPr>
                        <a:t>(B)</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hạt</a:t>
                      </a:r>
                    </a:p>
                    <a:p>
                      <a:pPr marL="0" marR="30480" algn="ctr">
                        <a:spcBef>
                          <a:spcPts val="0"/>
                        </a:spcBef>
                        <a:spcAft>
                          <a:spcPts val="0"/>
                        </a:spcAft>
                      </a:pPr>
                      <a:r>
                        <a:rPr lang="en-US" sz="2000" b="0" dirty="0">
                          <a:effectLst/>
                        </a:rPr>
                        <a:t> </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sạn</a:t>
                      </a:r>
                    </a:p>
                    <a:p>
                      <a:pPr marL="0" marR="30480" algn="ctr">
                        <a:spcBef>
                          <a:spcPts val="0"/>
                        </a:spcBef>
                        <a:spcAft>
                          <a:spcPts val="0"/>
                        </a:spcAft>
                      </a:pPr>
                      <a:r>
                        <a:rPr lang="en-US" sz="2000" b="0" dirty="0">
                          <a:effectLst/>
                        </a:rPr>
                        <a:t>(T)</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err="1">
                          <a:effectLst/>
                        </a:rPr>
                        <a:t>dẫu</a:t>
                      </a: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xa</a:t>
                      </a:r>
                    </a:p>
                    <a:p>
                      <a:pPr marL="0" marR="30480" algn="ctr">
                        <a:spcBef>
                          <a:spcPts val="0"/>
                        </a:spcBef>
                        <a:spcAft>
                          <a:spcPts val="0"/>
                        </a:spcAft>
                      </a:pPr>
                      <a:r>
                        <a:rPr lang="en-US" sz="2000" b="0" dirty="0">
                          <a:effectLst/>
                        </a:rPr>
                        <a:t>(BV)</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a:effectLst/>
                        </a:rPr>
                        <a:t>cửa</a:t>
                      </a:r>
                    </a:p>
                    <a:p>
                      <a:pPr marL="0" marR="30480" algn="ctr">
                        <a:spcBef>
                          <a:spcPts val="0"/>
                        </a:spcBef>
                        <a:spcAft>
                          <a:spcPts val="0"/>
                        </a:spcAft>
                      </a:pPr>
                      <a:r>
                        <a:rPr lang="en-US" sz="2000" b="0">
                          <a:effectLst/>
                        </a:rPr>
                        <a:t> </a:t>
                      </a:r>
                      <a:endParaRPr lang="en-US" sz="2000" b="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hầm</a:t>
                      </a:r>
                    </a:p>
                    <a:p>
                      <a:pPr marL="0" marR="30480" algn="ctr">
                        <a:spcBef>
                          <a:spcPts val="0"/>
                        </a:spcBef>
                        <a:spcAft>
                          <a:spcPts val="0"/>
                        </a:spcAft>
                      </a:pPr>
                      <a:r>
                        <a:rPr lang="en-US" sz="2000" b="0" dirty="0">
                          <a:effectLst/>
                        </a:rPr>
                        <a:t>(BV)</a:t>
                      </a:r>
                    </a:p>
                  </a:txBody>
                  <a:tcPr marL="68580" marR="68580" marT="0" marB="0" anchor="ctr"/>
                </a:tc>
                <a:extLst>
                  <a:ext uri="{0D108BD9-81ED-4DB2-BD59-A6C34878D82A}">
                    <a16:rowId xmlns:a16="http://schemas.microsoft.com/office/drawing/2014/main" val="10001"/>
                  </a:ext>
                </a:extLst>
              </a:tr>
              <a:tr h="803097">
                <a:tc>
                  <a:txBody>
                    <a:bodyPr/>
                    <a:lstStyle/>
                    <a:p>
                      <a:pPr marL="0" marR="30480" algn="ctr">
                        <a:spcBef>
                          <a:spcPts val="0"/>
                        </a:spcBef>
                        <a:spcAft>
                          <a:spcPts val="0"/>
                        </a:spcAft>
                      </a:pPr>
                      <a:r>
                        <a:rPr lang="en-US" sz="2000" b="0">
                          <a:effectLst/>
                        </a:rPr>
                        <a:t> </a:t>
                      </a:r>
                      <a:endParaRPr lang="en-US" sz="2000" b="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a:effectLst/>
                        </a:rPr>
                        <a:t>Vẫn</a:t>
                      </a:r>
                    </a:p>
                    <a:p>
                      <a:pPr marL="0" marR="30480" algn="ctr">
                        <a:spcBef>
                          <a:spcPts val="0"/>
                        </a:spcBef>
                        <a:spcAft>
                          <a:spcPts val="0"/>
                        </a:spcAft>
                      </a:pPr>
                      <a:r>
                        <a:rPr lang="en-US" sz="2000" b="0">
                          <a:effectLst/>
                        </a:rPr>
                        <a:t> </a:t>
                      </a:r>
                      <a:endParaRPr lang="en-US" sz="2000" b="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còn</a:t>
                      </a:r>
                    </a:p>
                    <a:p>
                      <a:pPr marL="0" marR="30480" algn="ctr">
                        <a:spcBef>
                          <a:spcPts val="0"/>
                        </a:spcBef>
                        <a:spcAft>
                          <a:spcPts val="0"/>
                        </a:spcAft>
                      </a:pPr>
                      <a:r>
                        <a:rPr lang="en-US" sz="2000" b="0" dirty="0">
                          <a:effectLst/>
                        </a:rPr>
                        <a:t>(B)</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err="1">
                          <a:effectLst/>
                        </a:rPr>
                        <a:t>bùn</a:t>
                      </a: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lấm</a:t>
                      </a:r>
                    </a:p>
                    <a:p>
                      <a:pPr marL="0" marR="30480" algn="ctr">
                        <a:spcBef>
                          <a:spcPts val="0"/>
                        </a:spcBef>
                        <a:spcAft>
                          <a:spcPts val="0"/>
                        </a:spcAft>
                      </a:pPr>
                      <a:r>
                        <a:rPr lang="en-US" sz="2000" b="0" dirty="0">
                          <a:effectLst/>
                        </a:rPr>
                        <a:t>(T)</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err="1">
                          <a:effectLst/>
                        </a:rPr>
                        <a:t>đôi</a:t>
                      </a: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chân</a:t>
                      </a:r>
                    </a:p>
                    <a:p>
                      <a:pPr marL="0" marR="30480" algn="ctr">
                        <a:spcBef>
                          <a:spcPts val="0"/>
                        </a:spcBef>
                        <a:spcAft>
                          <a:spcPts val="0"/>
                        </a:spcAft>
                      </a:pPr>
                      <a:r>
                        <a:rPr lang="en-US" sz="2000" b="0" dirty="0">
                          <a:effectLst/>
                        </a:rPr>
                        <a:t>(BV)</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 </a:t>
                      </a:r>
                    </a:p>
                    <a:p>
                      <a:pPr marL="0" marR="30480" algn="ctr">
                        <a:spcBef>
                          <a:spcPts val="0"/>
                        </a:spcBef>
                        <a:spcAft>
                          <a:spcPts val="0"/>
                        </a:spcAft>
                      </a:pP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extLst>
                  <a:ext uri="{0D108BD9-81ED-4DB2-BD59-A6C34878D82A}">
                    <a16:rowId xmlns:a16="http://schemas.microsoft.com/office/drawing/2014/main" val="10002"/>
                  </a:ext>
                </a:extLst>
              </a:tr>
              <a:tr h="901521">
                <a:tc>
                  <a:txBody>
                    <a:bodyPr/>
                    <a:lstStyle/>
                    <a:p>
                      <a:pPr marL="0" marR="30480" algn="ctr">
                        <a:spcBef>
                          <a:spcPts val="0"/>
                        </a:spcBef>
                        <a:spcAft>
                          <a:spcPts val="0"/>
                        </a:spcAft>
                      </a:pPr>
                      <a:r>
                        <a:rPr lang="en-US" sz="2000" b="0" dirty="0" err="1">
                          <a:effectLst/>
                        </a:rPr>
                        <a:t>Tuy</a:t>
                      </a:r>
                      <a:r>
                        <a:rPr lang="en-US" sz="2000" b="0" dirty="0">
                          <a:effectLst/>
                        </a:rPr>
                        <a:t> </a:t>
                      </a: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err="1">
                          <a:effectLst/>
                        </a:rPr>
                        <a:t>nguồn</a:t>
                      </a:r>
                      <a:r>
                        <a:rPr lang="en-US" sz="2000" b="0" dirty="0">
                          <a:effectLst/>
                        </a:rPr>
                        <a:t> </a:t>
                      </a:r>
                    </a:p>
                    <a:p>
                      <a:pPr marL="0" marR="30480" algn="ctr">
                        <a:spcBef>
                          <a:spcPts val="0"/>
                        </a:spcBef>
                        <a:spcAft>
                          <a:spcPts val="0"/>
                        </a:spcAft>
                      </a:pPr>
                      <a:r>
                        <a:rPr lang="en-US" sz="2000" b="0" dirty="0">
                          <a:effectLst/>
                        </a:rPr>
                        <a:t>(B)</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err="1">
                          <a:effectLst/>
                        </a:rPr>
                        <a:t>nước</a:t>
                      </a: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đã</a:t>
                      </a:r>
                    </a:p>
                    <a:p>
                      <a:pPr marL="0" marR="30480" algn="ctr">
                        <a:spcBef>
                          <a:spcPts val="0"/>
                        </a:spcBef>
                        <a:spcAft>
                          <a:spcPts val="0"/>
                        </a:spcAft>
                      </a:pPr>
                      <a:r>
                        <a:rPr lang="en-US" sz="2000" b="0" dirty="0">
                          <a:effectLst/>
                        </a:rPr>
                        <a:t>(T)</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err="1">
                          <a:effectLst/>
                        </a:rPr>
                        <a:t>trong</a:t>
                      </a: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ngần</a:t>
                      </a:r>
                    </a:p>
                    <a:p>
                      <a:pPr marL="0" marR="30480" algn="ctr">
                        <a:spcBef>
                          <a:spcPts val="0"/>
                        </a:spcBef>
                        <a:spcAft>
                          <a:spcPts val="0"/>
                        </a:spcAft>
                      </a:pPr>
                      <a:r>
                        <a:rPr lang="en-US" sz="2000" b="0" dirty="0">
                          <a:effectLst/>
                        </a:rPr>
                        <a:t>(BV)</a:t>
                      </a: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err="1">
                          <a:effectLst/>
                        </a:rPr>
                        <a:t>lời</a:t>
                      </a:r>
                      <a:endParaRPr lang="en-US" sz="2000" b="0" dirty="0">
                        <a:effectLst/>
                      </a:endParaRPr>
                    </a:p>
                    <a:p>
                      <a:pPr marL="0" marR="30480" algn="ctr">
                        <a:spcBef>
                          <a:spcPts val="0"/>
                        </a:spcBef>
                        <a:spcAft>
                          <a:spcPts val="0"/>
                        </a:spcAft>
                      </a:pPr>
                      <a:endParaRPr lang="en-US" sz="20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30480" algn="ctr">
                        <a:spcBef>
                          <a:spcPts val="0"/>
                        </a:spcBef>
                        <a:spcAft>
                          <a:spcPts val="0"/>
                        </a:spcAft>
                      </a:pPr>
                      <a:r>
                        <a:rPr lang="en-US" sz="2000" b="0" dirty="0">
                          <a:effectLst/>
                        </a:rPr>
                        <a:t>ru</a:t>
                      </a:r>
                    </a:p>
                    <a:p>
                      <a:pPr marL="0" marR="30480" algn="ctr">
                        <a:spcBef>
                          <a:spcPts val="0"/>
                        </a:spcBef>
                        <a:spcAft>
                          <a:spcPts val="0"/>
                        </a:spcAft>
                      </a:pPr>
                      <a:r>
                        <a:rPr lang="en-US" sz="2000" b="0" dirty="0">
                          <a:effectLst/>
                        </a:rPr>
                        <a:t>(B)</a:t>
                      </a: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650121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28B7BF-BCD3-4FCE-BE49-0670E82BD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17"/>
          <p:cNvGrpSpPr/>
          <p:nvPr/>
        </p:nvGrpSpPr>
        <p:grpSpPr>
          <a:xfrm>
            <a:off x="996288" y="-2382025"/>
            <a:ext cx="10658900" cy="8864711"/>
            <a:chOff x="417065" y="1945301"/>
            <a:chExt cx="2896151" cy="5144052"/>
          </a:xfrm>
        </p:grpSpPr>
        <p:pic>
          <p:nvPicPr>
            <p:cNvPr id="19"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1638500" y="1861417"/>
            <a:ext cx="9372938" cy="3539430"/>
          </a:xfrm>
          <a:prstGeom prst="rect">
            <a:avLst/>
          </a:prstGeom>
        </p:spPr>
        <p:txBody>
          <a:bodyPr wrap="square">
            <a:spAutoFit/>
          </a:bodyPr>
          <a:lstStyle/>
          <a:p>
            <a:pPr algn="just"/>
            <a:r>
              <a:rPr lang="en-US" sz="2800" dirty="0"/>
              <a:t>     </a:t>
            </a:r>
            <a:r>
              <a:rPr lang="en-US" sz="2800" dirty="0">
                <a:solidFill>
                  <a:srgbClr val="002060"/>
                </a:solidFill>
                <a:latin typeface="Times New Roman" pitchFamily="18" charset="0"/>
                <a:cs typeface="Times New Roman" pitchFamily="18" charset="0"/>
              </a:rPr>
              <a:t>Trong bài thơ, tác giả sử dụng hình ảnh giàu giá trị biểu cảm, giúp người đọc cảm nhận một cách thấm thía về tình yêu thương sâu nặng, lời ru ngọt ngào da diết của mẹ của người mẹ và giấc ngủ bình yên của em nhỏ như: </a:t>
            </a:r>
            <a:r>
              <a:rPr lang="en-US" sz="2800" i="1" dirty="0">
                <a:solidFill>
                  <a:srgbClr val="002060"/>
                </a:solidFill>
                <a:latin typeface="Times New Roman" pitchFamily="18" charset="0"/>
                <a:cs typeface="Times New Roman" pitchFamily="18" charset="0"/>
              </a:rPr>
              <a:t>Lá cỏ tươi non, núi đồi, dòng sữa trắng, đêm thu mát lành, bầu trời trong xanh, những khu rừng ngập cỏ hoa và hương thơm.</a:t>
            </a:r>
            <a:endParaRPr lang="en-US" sz="2800" dirty="0">
              <a:solidFill>
                <a:srgbClr val="002060"/>
              </a:solidFill>
              <a:latin typeface="Times New Roman" pitchFamily="18" charset="0"/>
              <a:cs typeface="Times New Roman" pitchFamily="18" charset="0"/>
            </a:endParaRPr>
          </a:p>
          <a:p>
            <a:pPr algn="just"/>
            <a:r>
              <a:rPr lang="en-US" sz="2800" dirty="0">
                <a:solidFill>
                  <a:srgbClr val="002060"/>
                </a:solidFill>
                <a:latin typeface="Times New Roman" pitchFamily="18" charset="0"/>
                <a:cs typeface="Times New Roman" pitchFamily="18" charset="0"/>
              </a:rPr>
              <a:t>Học sinh nêu bất cứ hình ảnh nào mà mình tâm đắc trong bài thơ và có sự giải thích hợp lý.</a:t>
            </a: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2</a:t>
            </a:r>
          </a:p>
        </p:txBody>
      </p:sp>
    </p:spTree>
    <p:extLst>
      <p:ext uri="{BB962C8B-B14F-4D97-AF65-F5344CB8AC3E}">
        <p14:creationId xmlns:p14="http://schemas.microsoft.com/office/powerpoint/2010/main" val="71878453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EFAD4C-B4F4-4BE8-8343-DD6C51CB3B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6" name="Rectangle: Rounded Corners 5">
            <a:extLst>
              <a:ext uri="{FF2B5EF4-FFF2-40B4-BE49-F238E27FC236}">
                <a16:creationId xmlns:a16="http://schemas.microsoft.com/office/drawing/2014/main" id="{CBC1D652-0386-48D3-9C04-E0D33FF36031}"/>
              </a:ext>
            </a:extLst>
          </p:cNvPr>
          <p:cNvSpPr/>
          <p:nvPr/>
        </p:nvSpPr>
        <p:spPr>
          <a:xfrm>
            <a:off x="4312948" y="1661951"/>
            <a:ext cx="7716368" cy="3743701"/>
          </a:xfrm>
          <a:prstGeom prst="roundRect">
            <a:avLst/>
          </a:prstGeom>
          <a:solidFill>
            <a:schemeClr val="accent6">
              <a:lumMod val="40000"/>
              <a:lumOff val="60000"/>
            </a:schemeClr>
          </a:solidFill>
          <a:ln w="762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latin typeface="Times New Roman" pitchFamily="18" charset="0"/>
                <a:cs typeface="Times New Roman" pitchFamily="18" charset="0"/>
              </a:rPr>
              <a:t>Câu</a:t>
            </a:r>
            <a:r>
              <a:rPr lang="en-US" sz="3200" b="1" dirty="0">
                <a:solidFill>
                  <a:srgbClr val="002060"/>
                </a:solidFill>
                <a:latin typeface="Times New Roman" pitchFamily="18" charset="0"/>
                <a:cs typeface="Times New Roman" pitchFamily="18" charset="0"/>
              </a:rPr>
              <a:t> 3 </a:t>
            </a:r>
          </a:p>
          <a:p>
            <a:r>
              <a:rPr lang="en-US" sz="2800" dirty="0">
                <a:solidFill>
                  <a:srgbClr val="002060"/>
                </a:solidFill>
                <a:latin typeface="Times New Roman" pitchFamily="18" charset="0"/>
                <a:cs typeface="Times New Roman" pitchFamily="18" charset="0"/>
              </a:rPr>
              <a:t>- Phép tu từ ẩn dụ: hình ảnh “lửa”  trong câu thơ: </a:t>
            </a:r>
          </a:p>
          <a:p>
            <a:r>
              <a:rPr lang="en-US" sz="2800" dirty="0">
                <a:solidFill>
                  <a:srgbClr val="002060"/>
                </a:solidFill>
                <a:latin typeface="Times New Roman" pitchFamily="18" charset="0"/>
                <a:cs typeface="Times New Roman" pitchFamily="18" charset="0"/>
              </a:rPr>
              <a:t>               </a:t>
            </a:r>
            <a:r>
              <a:rPr lang="en-US" sz="2800" i="1" dirty="0">
                <a:solidFill>
                  <a:srgbClr val="002060"/>
                </a:solidFill>
                <a:latin typeface="Times New Roman" pitchFamily="18" charset="0"/>
                <a:cs typeface="Times New Roman" pitchFamily="18" charset="0"/>
              </a:rPr>
              <a:t>“Nhìn lên rực rỡ trên đầu</a:t>
            </a:r>
            <a:endParaRPr lang="en-US" sz="2800" dirty="0">
              <a:solidFill>
                <a:srgbClr val="002060"/>
              </a:solidFill>
              <a:latin typeface="Times New Roman" pitchFamily="18" charset="0"/>
              <a:cs typeface="Times New Roman" pitchFamily="18" charset="0"/>
            </a:endParaRPr>
          </a:p>
          <a:p>
            <a:r>
              <a:rPr lang="en-US" sz="2800" i="1" dirty="0">
                <a:solidFill>
                  <a:srgbClr val="002060"/>
                </a:solidFill>
                <a:latin typeface="Times New Roman" pitchFamily="18" charset="0"/>
                <a:cs typeface="Times New Roman" pitchFamily="18" charset="0"/>
              </a:rPr>
              <a:t>          Lửa hôm qua đã trong màu cờ bay” </a:t>
            </a:r>
            <a:endParaRPr lang="en-US" sz="2800" dirty="0">
              <a:solidFill>
                <a:srgbClr val="002060"/>
              </a:solidFill>
              <a:latin typeface="Times New Roman" pitchFamily="18" charset="0"/>
              <a:cs typeface="Times New Roman" pitchFamily="18" charset="0"/>
            </a:endParaRPr>
          </a:p>
          <a:p>
            <a:r>
              <a:rPr lang="en-US" sz="2800" dirty="0">
                <a:solidFill>
                  <a:srgbClr val="002060"/>
                </a:solidFill>
                <a:latin typeface="Times New Roman" pitchFamily="18" charset="0"/>
                <a:cs typeface="Times New Roman" pitchFamily="18" charset="0"/>
              </a:rPr>
              <a:t>- Tác dụng: giúp hình dung ra màu đỏ tươi thắm, rực cháy của lá cờ Tổ quốc, tạo cảm xúc vui sướng, hân hoan trong lòng người đọc.</a:t>
            </a:r>
          </a:p>
        </p:txBody>
      </p:sp>
    </p:spTree>
    <p:extLst>
      <p:ext uri="{BB962C8B-B14F-4D97-AF65-F5344CB8AC3E}">
        <p14:creationId xmlns:p14="http://schemas.microsoft.com/office/powerpoint/2010/main" val="40952727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17600" y="152400"/>
            <a:ext cx="9245600" cy="6934200"/>
          </a:xfrm>
        </p:spPr>
      </p:pic>
      <p:sp>
        <p:nvSpPr>
          <p:cNvPr id="12292" name="Title 1"/>
          <p:cNvSpPr>
            <a:spLocks noGrp="1" noChangeArrowheads="1"/>
          </p:cNvSpPr>
          <p:nvPr>
            <p:ph type="title"/>
          </p:nvPr>
        </p:nvSpPr>
        <p:spPr>
          <a:xfrm>
            <a:off x="3911600" y="3338044"/>
            <a:ext cx="4368800" cy="1143000"/>
          </a:xfrm>
        </p:spPr>
        <p:txBody>
          <a:bodyPr/>
          <a:lstStyle/>
          <a:p>
            <a:r>
              <a:rPr lang="en-US" altLang="en-US" sz="3600" b="1" dirty="0">
                <a:latin typeface="Times New Roman" pitchFamily="18" charset="0"/>
                <a:cs typeface="Times New Roman" pitchFamily="18" charset="0"/>
              </a:rPr>
              <a:t>I. Kiến thức Ngữ văn</a:t>
            </a:r>
          </a:p>
        </p:txBody>
      </p:sp>
    </p:spTree>
    <p:extLst>
      <p:ext uri="{BB962C8B-B14F-4D97-AF65-F5344CB8AC3E}">
        <p14:creationId xmlns:p14="http://schemas.microsoft.com/office/powerpoint/2010/main" val="140090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B3199E8-6944-41C2-A646-C7B5B27414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组合 17"/>
          <p:cNvGrpSpPr/>
          <p:nvPr/>
        </p:nvGrpSpPr>
        <p:grpSpPr>
          <a:xfrm>
            <a:off x="270457" y="-2420661"/>
            <a:ext cx="11256135" cy="8864711"/>
            <a:chOff x="417065" y="1945301"/>
            <a:chExt cx="2896151" cy="5144052"/>
          </a:xfrm>
        </p:grpSpPr>
        <p:pic>
          <p:nvPicPr>
            <p:cNvPr id="19"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5" y="3562213"/>
              <a:ext cx="2896151" cy="3527140"/>
            </a:xfrm>
            <a:prstGeom prst="rect">
              <a:avLst/>
            </a:prstGeom>
          </p:spPr>
        </p:pic>
        <p:sp>
          <p:nvSpPr>
            <p:cNvPr id="20" name="文本框 13"/>
            <p:cNvSpPr txBox="1"/>
            <p:nvPr/>
          </p:nvSpPr>
          <p:spPr>
            <a:xfrm>
              <a:off x="1317812" y="1945301"/>
              <a:ext cx="1594143" cy="353597"/>
            </a:xfrm>
            <a:prstGeom prst="rect">
              <a:avLst/>
            </a:prstGeom>
            <a:noFill/>
          </p:spPr>
          <p:txBody>
            <a:bodyPr wrap="square" rtlCol="0">
              <a:spAutoFit/>
            </a:bodyPr>
            <a:lstStyle/>
            <a:p>
              <a:pPr algn="ctr"/>
              <a:endParaRPr lang="zh-CN" altLang="en-US" sz="2800" dirty="0">
                <a:solidFill>
                  <a:srgbClr val="ED7D31"/>
                </a:solidFill>
                <a:latin typeface="方正兰亭中黑_GBK" panose="02000000000000000000" pitchFamily="2" charset="-122"/>
                <a:ea typeface="方正兰亭中黑_GBK" panose="02000000000000000000" pitchFamily="2" charset="-122"/>
              </a:endParaRPr>
            </a:p>
          </p:txBody>
        </p:sp>
      </p:grpSp>
      <p:sp>
        <p:nvSpPr>
          <p:cNvPr id="2" name="Rectangle 1"/>
          <p:cNvSpPr/>
          <p:nvPr/>
        </p:nvSpPr>
        <p:spPr>
          <a:xfrm>
            <a:off x="983860" y="1706220"/>
            <a:ext cx="9834393" cy="4893647"/>
          </a:xfrm>
          <a:prstGeom prst="rect">
            <a:avLst/>
          </a:prstGeom>
        </p:spPr>
        <p:txBody>
          <a:bodyPr wrap="square">
            <a:spAutoFit/>
          </a:bodyPr>
          <a:lstStyle/>
          <a:p>
            <a:pPr algn="just"/>
            <a:r>
              <a:rPr lang="en-US" sz="2400" dirty="0">
                <a:latin typeface="Times New Roman" pitchFamily="18" charset="0"/>
                <a:cs typeface="Times New Roman" pitchFamily="18" charset="0"/>
              </a:rPr>
              <a:t>- Chủ đề: Bài thơ nói về lời ru ngọt ngào, bình yên và tình mẫu tử bao la của người mẹ dành cho con.</a:t>
            </a:r>
          </a:p>
          <a:p>
            <a:pPr algn="just"/>
            <a:r>
              <a:rPr lang="en-US" sz="2400" dirty="0">
                <a:latin typeface="Times New Roman" pitchFamily="18" charset="0"/>
                <a:cs typeface="Times New Roman" pitchFamily="18" charset="0"/>
              </a:rPr>
              <a:t>- Trong bài thơ lời ru đã nói lên tất cả tình yêu thương sâu thảm của người mẹ đối với đứa con của mình. Lời ru cũng cho thấy niềm hạnh phúc, hân hoan vô bờ của mẹ khi được ấp yêu, chở che cho cái sinh linh bé nhỏ trong vành nôi. Niềm hân hoan hạnh phúc ấy càng được nhân lên gấp bội bởi bom đạn chiến tranh đã tắt và mẹ được nhìn thấy con trong giấc ngủ yên lành.</a:t>
            </a:r>
          </a:p>
          <a:p>
            <a:pPr algn="just"/>
            <a:r>
              <a:rPr lang="en-US" sz="2400" dirty="0">
                <a:latin typeface="Times New Roman" pitchFamily="18" charset="0"/>
                <a:cs typeface="Times New Roman" pitchFamily="18" charset="0"/>
              </a:rPr>
              <a:t>- Qua </a:t>
            </a:r>
            <a:r>
              <a:rPr lang="en-US" sz="2400" i="1" dirty="0">
                <a:latin typeface="Times New Roman" pitchFamily="18" charset="0"/>
                <a:cs typeface="Times New Roman" pitchFamily="18" charset="0"/>
              </a:rPr>
              <a:t>Lời ru trên mặt đất</a:t>
            </a:r>
            <a:r>
              <a:rPr lang="en-US" sz="2400" dirty="0">
                <a:latin typeface="Times New Roman" pitchFamily="18" charset="0"/>
                <a:cs typeface="Times New Roman" pitchFamily="18" charset="0"/>
              </a:rPr>
              <a:t>, tác giả cho chúng ta thấy tình mẫu tử vô cùng thiêng liêng và cao đẹp. Mẹ là người luôn chắt chiu vun </a:t>
            </a:r>
            <a:r>
              <a:rPr lang="en-US" sz="2400" dirty="0" err="1">
                <a:latin typeface="Times New Roman" pitchFamily="18" charset="0"/>
                <a:cs typeface="Times New Roman" pitchFamily="18" charset="0"/>
              </a:rPr>
              <a:t>đất</a:t>
            </a:r>
            <a:r>
              <a:rPr lang="en-US" sz="2400" dirty="0">
                <a:latin typeface="Times New Roman" pitchFamily="18" charset="0"/>
                <a:cs typeface="Times New Roman" pitchFamily="18" charset="0"/>
              </a:rPr>
              <a:t> </a:t>
            </a:r>
          </a:p>
          <a:p>
            <a:pPr algn="just"/>
            <a:r>
              <a:rPr lang="en-US" sz="2400" dirty="0" err="1">
                <a:latin typeface="Times New Roman" pitchFamily="18" charset="0"/>
                <a:cs typeface="Times New Roman" pitchFamily="18" charset="0"/>
              </a:rPr>
              <a:t>để</a:t>
            </a:r>
            <a:r>
              <a:rPr lang="en-US" sz="2400" dirty="0">
                <a:latin typeface="Times New Roman" pitchFamily="18" charset="0"/>
                <a:cs typeface="Times New Roman" pitchFamily="18" charset="0"/>
              </a:rPr>
              <a:t> con có được cuộc sống bình yên, hạnh phúc. Do </a:t>
            </a:r>
          </a:p>
          <a:p>
            <a:pPr algn="just"/>
            <a:r>
              <a:rPr lang="en-US" sz="2400" dirty="0" err="1">
                <a:latin typeface="Times New Roman" pitchFamily="18" charset="0"/>
                <a:cs typeface="Times New Roman" pitchFamily="18" charset="0"/>
              </a:rPr>
              <a:t>vậy</a:t>
            </a:r>
            <a:r>
              <a:rPr lang="en-US" sz="2400" dirty="0">
                <a:latin typeface="Times New Roman" pitchFamily="18" charset="0"/>
                <a:cs typeface="Times New Roman" pitchFamily="18" charset="0"/>
              </a:rPr>
              <a:t>, chúng ta </a:t>
            </a:r>
            <a:r>
              <a:rPr lang="en-US" sz="2400" dirty="0" err="1">
                <a:latin typeface="Times New Roman" pitchFamily="18" charset="0"/>
                <a:cs typeface="Times New Roman" pitchFamily="18" charset="0"/>
              </a:rPr>
              <a:t>cần</a:t>
            </a:r>
            <a:r>
              <a:rPr lang="en-US" sz="2400" dirty="0">
                <a:latin typeface="Times New Roman" pitchFamily="18" charset="0"/>
                <a:cs typeface="Times New Roman" pitchFamily="18" charset="0"/>
              </a:rPr>
              <a:t> biết trân trọng và nâng niu </a:t>
            </a:r>
            <a:r>
              <a:rPr lang="en-US" sz="2400" dirty="0" err="1">
                <a:latin typeface="Times New Roman" pitchFamily="18" charset="0"/>
                <a:cs typeface="Times New Roman" pitchFamily="18" charset="0"/>
              </a:rPr>
              <a:t>tình</a:t>
            </a:r>
            <a:r>
              <a:rPr lang="en-US" sz="2400" dirty="0">
                <a:latin typeface="Times New Roman" pitchFamily="18" charset="0"/>
                <a:cs typeface="Times New Roman" pitchFamily="18" charset="0"/>
              </a:rPr>
              <a:t> </a:t>
            </a:r>
          </a:p>
          <a:p>
            <a:pPr algn="just"/>
            <a:r>
              <a:rPr lang="en-US" sz="2400" dirty="0" err="1">
                <a:latin typeface="Times New Roman" pitchFamily="18" charset="0"/>
                <a:cs typeface="Times New Roman" pitchFamily="18" charset="0"/>
              </a:rPr>
              <a:t>cảm</a:t>
            </a:r>
            <a:r>
              <a:rPr lang="en-US" sz="2400" dirty="0">
                <a:latin typeface="Times New Roman" pitchFamily="18" charset="0"/>
                <a:cs typeface="Times New Roman" pitchFamily="18" charset="0"/>
              </a:rPr>
              <a:t> cao quý.</a:t>
            </a:r>
          </a:p>
          <a:p>
            <a:r>
              <a:rPr lang="en-US" sz="2400" dirty="0">
                <a:latin typeface="Times New Roman" pitchFamily="18" charset="0"/>
                <a:cs typeface="Times New Roman" pitchFamily="18" charset="0"/>
              </a:rPr>
              <a:t> </a:t>
            </a:r>
          </a:p>
        </p:txBody>
      </p:sp>
      <p:sp>
        <p:nvSpPr>
          <p:cNvPr id="31" name="AutoShape 17"/>
          <p:cNvSpPr>
            <a:spLocks noChangeArrowheads="1"/>
          </p:cNvSpPr>
          <p:nvPr/>
        </p:nvSpPr>
        <p:spPr bwMode="gray">
          <a:xfrm>
            <a:off x="4515135" y="902413"/>
            <a:ext cx="3725623" cy="551656"/>
          </a:xfrm>
          <a:prstGeom prst="roundRect">
            <a:avLst>
              <a:gd name="adj" fmla="val 50000"/>
            </a:avLst>
          </a:prstGeom>
          <a:solidFill>
            <a:schemeClr val="accent6">
              <a:lumMod val="75000"/>
            </a:schemeClr>
          </a:solidFill>
          <a:ln>
            <a:noFill/>
          </a:ln>
          <a:effectLst/>
        </p:spPr>
        <p:txBody>
          <a:bodyPr wrap="none" anchor="ctr"/>
          <a:lstStyle/>
          <a:p>
            <a:pPr>
              <a:defRPr/>
            </a:pPr>
            <a:endParaRPr lang="en-US">
              <a:solidFill>
                <a:prstClr val="black"/>
              </a:solidFill>
              <a:latin typeface="Trebuchet MS" panose="020B0603020202020204"/>
              <a:cs typeface="Arial" panose="020B0604020202020204" pitchFamily="34" charset="0"/>
            </a:endParaRPr>
          </a:p>
        </p:txBody>
      </p:sp>
      <p:sp>
        <p:nvSpPr>
          <p:cNvPr id="32" name="Text Box 20"/>
          <p:cNvSpPr txBox="1">
            <a:spLocks noChangeArrowheads="1"/>
          </p:cNvSpPr>
          <p:nvPr/>
        </p:nvSpPr>
        <p:spPr bwMode="gray">
          <a:xfrm>
            <a:off x="5733858" y="947410"/>
            <a:ext cx="9637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eaLnBrk="0" fontAlgn="base" hangingPunct="0">
              <a:spcBef>
                <a:spcPct val="0"/>
              </a:spcBef>
              <a:spcAft>
                <a:spcPct val="0"/>
              </a:spcAft>
            </a:pPr>
            <a:r>
              <a:rPr lang="en-US" altLang="en-US" sz="2400" b="1" dirty="0">
                <a:solidFill>
                  <a:srgbClr val="FFC000"/>
                </a:solidFill>
                <a:latin typeface="Times New Roman" panose="02020603050405020304" pitchFamily="18" charset="0"/>
                <a:cs typeface="Times New Roman" panose="02020603050405020304" pitchFamily="18" charset="0"/>
              </a:rPr>
              <a:t>Câu 4</a:t>
            </a:r>
          </a:p>
        </p:txBody>
      </p:sp>
    </p:spTree>
    <p:extLst>
      <p:ext uri="{BB962C8B-B14F-4D97-AF65-F5344CB8AC3E}">
        <p14:creationId xmlns:p14="http://schemas.microsoft.com/office/powerpoint/2010/main" val="351144945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up)">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C1CBF1-2CD8-4F7B-A55B-FA0C1088DB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8AC792DF-4C42-486B-88CC-6ABAFE4884E6}"/>
              </a:ext>
            </a:extLst>
          </p:cNvPr>
          <p:cNvSpPr txBox="1"/>
          <p:nvPr/>
        </p:nvSpPr>
        <p:spPr>
          <a:xfrm>
            <a:off x="1697866" y="1715420"/>
            <a:ext cx="9182636" cy="3046988"/>
          </a:xfrm>
          <a:prstGeom prst="rect">
            <a:avLst/>
          </a:prstGeom>
          <a:noFill/>
        </p:spPr>
        <p:txBody>
          <a:bodyPr wrap="square">
            <a:spAutoFit/>
          </a:bodyPr>
          <a:lstStyle/>
          <a:p>
            <a:pPr algn="ct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5</a:t>
            </a:r>
          </a:p>
          <a:p>
            <a:pPr algn="ctr"/>
            <a:endParaRPr lang="en-US" b="1"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Lời</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ru</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trên</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mặt</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gợi</a:t>
            </a:r>
            <a:r>
              <a:rPr lang="en-US" sz="2800" dirty="0">
                <a:latin typeface="Times New Roman" pitchFamily="18" charset="0"/>
                <a:cs typeface="Times New Roman" pitchFamily="18" charset="0"/>
              </a:rPr>
              <a:t> ta </a:t>
            </a:r>
            <a:r>
              <a:rPr lang="en-US" sz="2800" dirty="0" err="1">
                <a:latin typeface="Times New Roman" pitchFamily="18" charset="0"/>
                <a:cs typeface="Times New Roman" pitchFamily="18" charset="0"/>
              </a:rPr>
              <a:t>liên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tưởng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ca </a:t>
            </a:r>
            <a:r>
              <a:rPr lang="en-US" sz="2800" dirty="0" err="1">
                <a:latin typeface="Times New Roman" pitchFamily="18" charset="0"/>
                <a:cs typeface="Times New Roman" pitchFamily="18" charset="0"/>
              </a:rPr>
              <a:t>dao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văn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bởi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lớn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ca </a:t>
            </a:r>
            <a:r>
              <a:rPr lang="en-US" sz="2800" dirty="0" err="1">
                <a:latin typeface="Times New Roman" pitchFamily="18" charset="0"/>
                <a:cs typeface="Times New Roman" pitchFamily="18" charset="0"/>
              </a:rPr>
              <a:t>dao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lục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thường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ru</a:t>
            </a:r>
            <a:r>
              <a:rPr lang="en-US" sz="2800" dirty="0">
                <a:latin typeface="Times New Roman" pitchFamily="18" charset="0"/>
                <a:cs typeface="Times New Roman" pitchFamily="18" charset="0"/>
              </a:rPr>
              <a:t> con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ca </a:t>
            </a:r>
            <a:r>
              <a:rPr lang="en-US" sz="2800" dirty="0" err="1">
                <a:latin typeface="Times New Roman" pitchFamily="18" charset="0"/>
                <a:cs typeface="Times New Roman" pitchFamily="18" charset="0"/>
              </a:rPr>
              <a:t>dao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điệu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bổng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4157292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78BD42B-63A5-482F-8380-DDE4AE44E2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23C3C28C-0B47-4AB5-9F46-B66E9EDA6F76}"/>
              </a:ext>
            </a:extLst>
          </p:cNvPr>
          <p:cNvSpPr txBox="1"/>
          <p:nvPr/>
        </p:nvSpPr>
        <p:spPr>
          <a:xfrm>
            <a:off x="1481070" y="1566952"/>
            <a:ext cx="10045522" cy="2800767"/>
          </a:xfrm>
          <a:prstGeom prst="rect">
            <a:avLst/>
          </a:prstGeom>
          <a:noFill/>
        </p:spPr>
        <p:txBody>
          <a:bodyPr wrap="square">
            <a:spAutoFit/>
          </a:bodyPr>
          <a:lstStyle/>
          <a:p>
            <a:pPr algn="ctr">
              <a:spcBef>
                <a:spcPts val="600"/>
              </a:spcBef>
              <a:spcAft>
                <a:spcPts val="600"/>
              </a:spcAft>
            </a:pPr>
            <a:r>
              <a:rPr lang="en-US" sz="3200" b="1" dirty="0" err="1">
                <a:latin typeface="Times New Roman" pitchFamily="18" charset="0"/>
                <a:cs typeface="Times New Roman" pitchFamily="18" charset="0"/>
              </a:rPr>
              <a:t>Câu</a:t>
            </a:r>
            <a:r>
              <a:rPr lang="en-US" sz="3200" b="1" dirty="0">
                <a:latin typeface="Times New Roman" pitchFamily="18" charset="0"/>
                <a:cs typeface="Times New Roman" pitchFamily="18" charset="0"/>
              </a:rPr>
              <a:t> 6</a:t>
            </a:r>
          </a:p>
          <a:p>
            <a:pPr>
              <a:spcBef>
                <a:spcPts val="600"/>
              </a:spcBef>
              <a:spcAft>
                <a:spcPts val="600"/>
              </a:spcAft>
            </a:pPr>
            <a:r>
              <a:rPr lang="en-US" sz="2600" dirty="0" err="1">
                <a:latin typeface="Times New Roman" pitchFamily="18" charset="0"/>
                <a:cs typeface="Times New Roman" pitchFamily="18" charset="0"/>
              </a:rPr>
              <a:t>Học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sinh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viết</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đoạn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ngắn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đảm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bảo</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các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tiêu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chí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sau</a:t>
            </a:r>
            <a:r>
              <a:rPr lang="en-US" sz="2600" dirty="0">
                <a:latin typeface="Times New Roman" pitchFamily="18" charset="0"/>
                <a:cs typeface="Times New Roman" pitchFamily="18" charset="0"/>
              </a:rPr>
              <a:t>:</a:t>
            </a:r>
          </a:p>
          <a:p>
            <a:pPr>
              <a:spcBef>
                <a:spcPts val="600"/>
              </a:spcBef>
              <a:spcAft>
                <a:spcPts val="600"/>
              </a:spcAft>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Hình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thức</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đoạn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văn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ngắn</a:t>
            </a:r>
            <a:r>
              <a:rPr lang="en-US" sz="2600" dirty="0">
                <a:latin typeface="Times New Roman" pitchFamily="18" charset="0"/>
                <a:cs typeface="Times New Roman" pitchFamily="18" charset="0"/>
              </a:rPr>
              <a:t>  7 </a:t>
            </a:r>
            <a:r>
              <a:rPr lang="en-US" sz="2600" dirty="0" err="1">
                <a:latin typeface="Times New Roman" pitchFamily="18" charset="0"/>
                <a:cs typeface="Times New Roman" pitchFamily="18" charset="0"/>
              </a:rPr>
              <a:t>đến</a:t>
            </a:r>
            <a:r>
              <a:rPr lang="en-US" sz="2600" dirty="0">
                <a:latin typeface="Times New Roman" pitchFamily="18" charset="0"/>
                <a:cs typeface="Times New Roman" pitchFamily="18" charset="0"/>
              </a:rPr>
              <a:t> 10 </a:t>
            </a:r>
            <a:r>
              <a:rPr lang="en-US" sz="2600" dirty="0" err="1">
                <a:latin typeface="Times New Roman" pitchFamily="18" charset="0"/>
                <a:cs typeface="Times New Roman" pitchFamily="18" charset="0"/>
              </a:rPr>
              <a:t>câu</a:t>
            </a:r>
            <a:r>
              <a:rPr lang="en-US" sz="2600" dirty="0">
                <a:latin typeface="Times New Roman" pitchFamily="18" charset="0"/>
                <a:cs typeface="Times New Roman" pitchFamily="18" charset="0"/>
              </a:rPr>
              <a:t>.</a:t>
            </a:r>
          </a:p>
          <a:p>
            <a:pPr>
              <a:spcBef>
                <a:spcPts val="600"/>
              </a:spcBef>
              <a:spcAft>
                <a:spcPts val="600"/>
              </a:spcAft>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Nội</a:t>
            </a:r>
            <a:r>
              <a:rPr lang="en-US" sz="2600" dirty="0">
                <a:latin typeface="Times New Roman" pitchFamily="18" charset="0"/>
                <a:cs typeface="Times New Roman" pitchFamily="18" charset="0"/>
              </a:rPr>
              <a:t> dung: </a:t>
            </a:r>
            <a:r>
              <a:rPr lang="en-US" sz="2600" dirty="0" err="1">
                <a:latin typeface="Times New Roman" pitchFamily="18" charset="0"/>
                <a:cs typeface="Times New Roman" pitchFamily="18" charset="0"/>
              </a:rPr>
              <a:t>suy</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nghĩ</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tình</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cảm</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về</a:t>
            </a:r>
            <a:r>
              <a:rPr lang="en-US" sz="2600" dirty="0">
                <a:latin typeface="Times New Roman" pitchFamily="18" charset="0"/>
                <a:cs typeface="Times New Roman" pitchFamily="18" charset="0"/>
              </a:rPr>
              <a:t> ý </a:t>
            </a:r>
            <a:r>
              <a:rPr lang="en-US" sz="2600" dirty="0" err="1">
                <a:latin typeface="Times New Roman" pitchFamily="18" charset="0"/>
                <a:cs typeface="Times New Roman" pitchFamily="18" charset="0"/>
              </a:rPr>
              <a:t>nghĩa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lời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ru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của</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mẹ</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đối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với</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bản</a:t>
            </a:r>
            <a:r>
              <a:rPr lang="en-US" sz="2600" dirty="0">
                <a:latin typeface="Times New Roman" pitchFamily="18" charset="0"/>
                <a:cs typeface="Times New Roman" pitchFamily="18" charset="0"/>
              </a:rPr>
              <a:t> than. </a:t>
            </a:r>
          </a:p>
          <a:p>
            <a:pPr>
              <a:spcBef>
                <a:spcPts val="600"/>
              </a:spcBef>
              <a:spcAft>
                <a:spcPts val="600"/>
              </a:spcAft>
            </a:pP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Yêu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cầu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sử</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dụng</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phép</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tu</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từ</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ẩn</a:t>
            </a:r>
            <a:r>
              <a:rPr lang="en-US" sz="2600" dirty="0">
                <a:latin typeface="Times New Roman" pitchFamily="18" charset="0"/>
                <a:cs typeface="Times New Roman" pitchFamily="18" charset="0"/>
              </a:rPr>
              <a:t> </a:t>
            </a:r>
            <a:r>
              <a:rPr lang="en-US" sz="2600" dirty="0" err="1">
                <a:latin typeface="Times New Roman" pitchFamily="18" charset="0"/>
                <a:cs typeface="Times New Roman" pitchFamily="18" charset="0"/>
              </a:rPr>
              <a:t>dụ</a:t>
            </a:r>
            <a:r>
              <a:rPr lang="en-US" sz="2600" dirty="0">
                <a:latin typeface="Times New Roman" pitchFamily="18" charset="0"/>
                <a:cs typeface="Times New Roman" pitchFamily="18" charset="0"/>
              </a:rPr>
              <a:t>.</a:t>
            </a:r>
            <a:endParaRPr lang="en-US" sz="2600" dirty="0"/>
          </a:p>
        </p:txBody>
      </p:sp>
    </p:spTree>
    <p:extLst>
      <p:ext uri="{BB962C8B-B14F-4D97-AF65-F5344CB8AC3E}">
        <p14:creationId xmlns:p14="http://schemas.microsoft.com/office/powerpoint/2010/main" val="270802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4" y="2093483"/>
            <a:ext cx="11559655" cy="4956761"/>
          </a:xfrm>
          <a:prstGeom prst="rect">
            <a:avLst/>
          </a:prstGeom>
        </p:spPr>
      </p:pic>
      <p:sp>
        <p:nvSpPr>
          <p:cNvPr id="4" name="Rectangle 3">
            <a:extLst>
              <a:ext uri="{FF2B5EF4-FFF2-40B4-BE49-F238E27FC236}">
                <a16:creationId xmlns:a16="http://schemas.microsoft.com/office/drawing/2014/main" id="{0E2376AF-C613-45FC-840B-B8AB700007A2}"/>
              </a:ext>
            </a:extLst>
          </p:cNvPr>
          <p:cNvSpPr>
            <a:spLocks noChangeArrowheads="1"/>
          </p:cNvSpPr>
          <p:nvPr/>
        </p:nvSpPr>
        <p:spPr bwMode="auto">
          <a:xfrm>
            <a:off x="-9144" y="30779"/>
            <a:ext cx="1231942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000" b="1" dirty="0">
                <a:latin typeface="Times New Roman" pitchFamily="18" charset="0"/>
                <a:cs typeface="Times New Roman" pitchFamily="18" charset="0"/>
              </a:rPr>
              <a:t>Bài 2: Đọc bài thơ </a:t>
            </a:r>
            <a:r>
              <a:rPr lang="en-US" sz="2000" b="1" i="1" dirty="0">
                <a:latin typeface="Times New Roman" pitchFamily="18" charset="0"/>
                <a:cs typeface="Times New Roman" pitchFamily="18" charset="0"/>
              </a:rPr>
              <a:t>“Yêu lắm quê hương”</a:t>
            </a:r>
            <a:r>
              <a:rPr lang="en-US" sz="2000" b="1" dirty="0">
                <a:latin typeface="Times New Roman" pitchFamily="18" charset="0"/>
                <a:cs typeface="Times New Roman" pitchFamily="18" charset="0"/>
              </a:rPr>
              <a:t> của tác giả Hoàng Thanh Tâm và thực hiện các yêu cầu từ 1 đến 6</a:t>
            </a:r>
            <a:endParaRPr lang="en-US" sz="2000" dirty="0">
              <a:latin typeface="Times New Roman" pitchFamily="18" charset="0"/>
              <a:cs typeface="Times New Roman" pitchFamily="18" charset="0"/>
            </a:endParaRPr>
          </a:p>
        </p:txBody>
      </p:sp>
      <p:sp>
        <p:nvSpPr>
          <p:cNvPr id="6" name="Rectangle 1">
            <a:extLst>
              <a:ext uri="{FF2B5EF4-FFF2-40B4-BE49-F238E27FC236}">
                <a16:creationId xmlns:a16="http://schemas.microsoft.com/office/drawing/2014/main" id="{A732D4C8-8F48-4918-9512-CBDCC01FF604}"/>
              </a:ext>
            </a:extLst>
          </p:cNvPr>
          <p:cNvSpPr>
            <a:spLocks noChangeArrowheads="1"/>
          </p:cNvSpPr>
          <p:nvPr/>
        </p:nvSpPr>
        <p:spPr bwMode="auto">
          <a:xfrm>
            <a:off x="0" y="623251"/>
            <a:ext cx="12192000" cy="5909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pPr algn="ctr"/>
            <a:r>
              <a:rPr lang="en-US" sz="2000" dirty="0">
                <a:latin typeface="Times New Roman" pitchFamily="18" charset="0"/>
                <a:cs typeface="Times New Roman" pitchFamily="18" charset="0"/>
              </a:rPr>
              <a:t>Em yêu từng sợi nắng cong</a:t>
            </a:r>
          </a:p>
          <a:p>
            <a:pPr algn="ctr"/>
            <a:r>
              <a:rPr lang="en-US" sz="2000" dirty="0">
                <a:latin typeface="Times New Roman" pitchFamily="18" charset="0"/>
                <a:cs typeface="Times New Roman" pitchFamily="18" charset="0"/>
              </a:rPr>
              <a:t>Bức tranh thủy mặc dòng sông con đò</a:t>
            </a:r>
          </a:p>
          <a:p>
            <a:pPr algn="ctr"/>
            <a:r>
              <a:rPr lang="en-US" sz="2000" dirty="0">
                <a:latin typeface="Times New Roman" pitchFamily="18" charset="0"/>
                <a:cs typeface="Times New Roman" pitchFamily="18" charset="0"/>
              </a:rPr>
              <a:t>Em yêu chao lượn cánh cò</a:t>
            </a:r>
          </a:p>
          <a:p>
            <a:pPr algn="ctr"/>
            <a:r>
              <a:rPr lang="en-US" sz="2000" dirty="0">
                <a:latin typeface="Times New Roman" pitchFamily="18" charset="0"/>
                <a:cs typeface="Times New Roman" pitchFamily="18" charset="0"/>
              </a:rPr>
              <a:t>Cánh đồng mùa gặt lượn lờ vàng ươm</a:t>
            </a:r>
          </a:p>
          <a:p>
            <a:pPr algn="ctr"/>
            <a:r>
              <a:rPr lang="en-US" sz="2000" dirty="0">
                <a:latin typeface="Times New Roman" pitchFamily="18" charset="0"/>
                <a:cs typeface="Times New Roman" pitchFamily="18" charset="0"/>
              </a:rPr>
              <a:t>Em yêu khói bếp vương vương</a:t>
            </a:r>
          </a:p>
          <a:p>
            <a:pPr algn="ctr"/>
            <a:r>
              <a:rPr lang="en-US" sz="2000" dirty="0">
                <a:latin typeface="Times New Roman" pitchFamily="18" charset="0"/>
                <a:cs typeface="Times New Roman" pitchFamily="18" charset="0"/>
              </a:rPr>
              <a:t>Xám màu mái lá mấy tầng mây cao</a:t>
            </a:r>
          </a:p>
          <a:p>
            <a:pPr algn="ctr"/>
            <a:r>
              <a:rPr lang="en-US" sz="2000" dirty="0">
                <a:latin typeface="Times New Roman" pitchFamily="18" charset="0"/>
                <a:cs typeface="Times New Roman" pitchFamily="18" charset="0"/>
              </a:rPr>
              <a:t>Em yêu mơ ước đủ màu</a:t>
            </a:r>
          </a:p>
          <a:p>
            <a:pPr algn="ctr"/>
            <a:r>
              <a:rPr lang="en-US" sz="2000" dirty="0">
                <a:latin typeface="Times New Roman" pitchFamily="18" charset="0"/>
                <a:cs typeface="Times New Roman" pitchFamily="18" charset="0"/>
              </a:rPr>
              <a:t>Cầu vồng xuất hiện mưa rào vừa qua</a:t>
            </a:r>
          </a:p>
          <a:p>
            <a:pPr algn="ctr"/>
            <a:r>
              <a:rPr lang="en-US" sz="2000" dirty="0">
                <a:latin typeface="Times New Roman" pitchFamily="18" charset="0"/>
                <a:cs typeface="Times New Roman" pitchFamily="18" charset="0"/>
              </a:rPr>
              <a:t>Em yêu câu hát ơi à</a:t>
            </a:r>
          </a:p>
          <a:p>
            <a:pPr algn="ctr"/>
            <a:r>
              <a:rPr lang="en-US" sz="2000" dirty="0">
                <a:latin typeface="Times New Roman" pitchFamily="18" charset="0"/>
                <a:cs typeface="Times New Roman" pitchFamily="18" charset="0"/>
              </a:rPr>
              <a:t>Mồ hôi cha mẹ mặn mà sớm trưa</a:t>
            </a:r>
          </a:p>
          <a:p>
            <a:pPr algn="ctr"/>
            <a:r>
              <a:rPr lang="en-US" sz="2000" dirty="0">
                <a:latin typeface="Times New Roman" pitchFamily="18" charset="0"/>
                <a:cs typeface="Times New Roman" pitchFamily="18" charset="0"/>
              </a:rPr>
              <a:t>Em yêu cánh võng đong đưa</a:t>
            </a:r>
          </a:p>
          <a:p>
            <a:pPr algn="ctr"/>
            <a:r>
              <a:rPr lang="en-US" sz="2000" dirty="0">
                <a:latin typeface="Times New Roman" pitchFamily="18" charset="0"/>
                <a:cs typeface="Times New Roman" pitchFamily="18" charset="0"/>
              </a:rPr>
              <a:t>Cánh diều no gió chiều chưa muốn về</a:t>
            </a:r>
          </a:p>
          <a:p>
            <a:pPr algn="ctr"/>
            <a:r>
              <a:rPr lang="en-US" sz="2000" dirty="0">
                <a:latin typeface="Times New Roman" pitchFamily="18" charset="0"/>
                <a:cs typeface="Times New Roman" pitchFamily="18" charset="0"/>
              </a:rPr>
              <a:t>Đàn trâu thông thả đường đê</a:t>
            </a:r>
          </a:p>
          <a:p>
            <a:pPr algn="ctr"/>
            <a:r>
              <a:rPr lang="en-US" sz="2000" dirty="0">
                <a:latin typeface="Times New Roman" pitchFamily="18" charset="0"/>
                <a:cs typeface="Times New Roman" pitchFamily="18" charset="0"/>
              </a:rPr>
              <a:t>Chon von lá hát vọng về cỏ lau</a:t>
            </a:r>
          </a:p>
          <a:p>
            <a:pPr algn="ctr"/>
            <a:r>
              <a:rPr lang="en-US" sz="2000" dirty="0">
                <a:latin typeface="Times New Roman" pitchFamily="18" charset="0"/>
                <a:cs typeface="Times New Roman" pitchFamily="18" charset="0"/>
              </a:rPr>
              <a:t>Trăng lên lốm đốm hạt sao</a:t>
            </a:r>
          </a:p>
          <a:p>
            <a:pPr algn="ctr"/>
            <a:r>
              <a:rPr lang="en-US" sz="2000" dirty="0">
                <a:latin typeface="Times New Roman" pitchFamily="18" charset="0"/>
                <a:cs typeface="Times New Roman" pitchFamily="18" charset="0"/>
              </a:rPr>
              <a:t>Gió sông rười rượi hoa màu thiên nhiên</a:t>
            </a:r>
          </a:p>
          <a:p>
            <a:pPr algn="ctr"/>
            <a:r>
              <a:rPr lang="en-US" sz="2000" dirty="0">
                <a:latin typeface="Times New Roman" pitchFamily="18" charset="0"/>
                <a:cs typeface="Times New Roman" pitchFamily="18" charset="0"/>
              </a:rPr>
              <a:t>Em đi cuối đất cùng miền</a:t>
            </a:r>
          </a:p>
          <a:p>
            <a:pPr algn="ctr"/>
            <a:r>
              <a:rPr lang="en-US" sz="2000" dirty="0">
                <a:latin typeface="Times New Roman" pitchFamily="18" charset="0"/>
                <a:cs typeface="Times New Roman" pitchFamily="18" charset="0"/>
              </a:rPr>
              <a:t>Yêu quê yêu đất gắn liền bước chân</a:t>
            </a:r>
          </a:p>
          <a:p>
            <a:pPr algn="ctr"/>
            <a:r>
              <a:rPr lang="en-US" sz="2000" dirty="0">
                <a:latin typeface="Times New Roman" pitchFamily="18" charset="0"/>
                <a:cs typeface="Times New Roman" pitchFamily="18" charset="0"/>
              </a:rPr>
              <a:t>                        (Nguồn: Internet </a:t>
            </a:r>
            <a:r>
              <a:rPr lang="en-US" sz="2000" i="1" dirty="0">
                <a:latin typeface="Times New Roman" pitchFamily="18" charset="0"/>
                <a:cs typeface="Times New Roman" pitchFamily="18" charset="0"/>
              </a:rPr>
              <a:t>Các bài thơ lục bát hay nhất)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46929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4" y="2093483"/>
            <a:ext cx="11559655" cy="4956761"/>
          </a:xfrm>
          <a:prstGeom prst="rect">
            <a:avLst/>
          </a:prstGeom>
        </p:spPr>
      </p:pic>
      <p:sp>
        <p:nvSpPr>
          <p:cNvPr id="2" name="Rectangle: Rounded Corners 1">
            <a:extLst>
              <a:ext uri="{FF2B5EF4-FFF2-40B4-BE49-F238E27FC236}">
                <a16:creationId xmlns:a16="http://schemas.microsoft.com/office/drawing/2014/main" id="{1D740DBE-8BA2-48F3-895D-110782DEBB62}"/>
              </a:ext>
            </a:extLst>
          </p:cNvPr>
          <p:cNvSpPr/>
          <p:nvPr/>
        </p:nvSpPr>
        <p:spPr>
          <a:xfrm>
            <a:off x="759854" y="1349062"/>
            <a:ext cx="11195585" cy="4159876"/>
          </a:xfrm>
          <a:prstGeom prst="roundRect">
            <a:avLst/>
          </a:prstGeom>
          <a:solidFill>
            <a:schemeClr val="accent4">
              <a:lumMod val="40000"/>
              <a:lumOff val="60000"/>
            </a:schemeClr>
          </a:solidFill>
          <a:ln w="5715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1">
            <a:extLst>
              <a:ext uri="{FF2B5EF4-FFF2-40B4-BE49-F238E27FC236}">
                <a16:creationId xmlns:a16="http://schemas.microsoft.com/office/drawing/2014/main" id="{99324B4C-7742-4DA4-84A2-BD53DE9F266A}"/>
              </a:ext>
            </a:extLst>
          </p:cNvPr>
          <p:cNvSpPr>
            <a:spLocks noChangeArrowheads="1"/>
          </p:cNvSpPr>
          <p:nvPr/>
        </p:nvSpPr>
        <p:spPr bwMode="auto">
          <a:xfrm>
            <a:off x="952204" y="1536174"/>
            <a:ext cx="10844012"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714500" algn="l"/>
              </a:tabLst>
              <a:defRPr>
                <a:solidFill>
                  <a:schemeClr val="tx1"/>
                </a:solidFill>
                <a:latin typeface="Arial" panose="020B0604020202020204" pitchFamily="34" charset="0"/>
              </a:defRPr>
            </a:lvl1pPr>
            <a:lvl2pPr eaLnBrk="0" fontAlgn="base" hangingPunct="0">
              <a:spcBef>
                <a:spcPct val="0"/>
              </a:spcBef>
              <a:spcAft>
                <a:spcPct val="0"/>
              </a:spcAft>
              <a:tabLst>
                <a:tab pos="1714500" algn="l"/>
              </a:tabLst>
              <a:defRPr>
                <a:solidFill>
                  <a:schemeClr val="tx1"/>
                </a:solidFill>
                <a:latin typeface="Arial" panose="020B0604020202020204" pitchFamily="34" charset="0"/>
              </a:defRPr>
            </a:lvl2pPr>
            <a:lvl3pPr eaLnBrk="0" fontAlgn="base" hangingPunct="0">
              <a:spcBef>
                <a:spcPct val="0"/>
              </a:spcBef>
              <a:spcAft>
                <a:spcPct val="0"/>
              </a:spcAft>
              <a:tabLst>
                <a:tab pos="1714500" algn="l"/>
              </a:tabLst>
              <a:defRPr>
                <a:solidFill>
                  <a:schemeClr val="tx1"/>
                </a:solidFill>
                <a:latin typeface="Arial" panose="020B0604020202020204" pitchFamily="34" charset="0"/>
              </a:defRPr>
            </a:lvl3pPr>
            <a:lvl4pPr eaLnBrk="0" fontAlgn="base" hangingPunct="0">
              <a:spcBef>
                <a:spcPct val="0"/>
              </a:spcBef>
              <a:spcAft>
                <a:spcPct val="0"/>
              </a:spcAft>
              <a:tabLst>
                <a:tab pos="1714500" algn="l"/>
              </a:tabLst>
              <a:defRPr>
                <a:solidFill>
                  <a:schemeClr val="tx1"/>
                </a:solidFill>
                <a:latin typeface="Arial" panose="020B0604020202020204" pitchFamily="34" charset="0"/>
              </a:defRPr>
            </a:lvl4pPr>
            <a:lvl5pPr eaLnBrk="0" fontAlgn="base" hangingPunct="0">
              <a:spcBef>
                <a:spcPct val="0"/>
              </a:spcBef>
              <a:spcAft>
                <a:spcPct val="0"/>
              </a:spcAft>
              <a:tabLst>
                <a:tab pos="1714500" algn="l"/>
              </a:tabLst>
              <a:defRPr>
                <a:solidFill>
                  <a:schemeClr val="tx1"/>
                </a:solidFill>
                <a:latin typeface="Arial" panose="020B0604020202020204" pitchFamily="34" charset="0"/>
              </a:defRPr>
            </a:lvl5pPr>
            <a:lvl6pPr eaLnBrk="0" fontAlgn="base" hangingPunct="0">
              <a:spcBef>
                <a:spcPct val="0"/>
              </a:spcBef>
              <a:spcAft>
                <a:spcPct val="0"/>
              </a:spcAft>
              <a:tabLst>
                <a:tab pos="1714500" algn="l"/>
              </a:tabLst>
              <a:defRPr>
                <a:solidFill>
                  <a:schemeClr val="tx1"/>
                </a:solidFill>
                <a:latin typeface="Arial" panose="020B0604020202020204" pitchFamily="34" charset="0"/>
              </a:defRPr>
            </a:lvl6pPr>
            <a:lvl7pPr eaLnBrk="0" fontAlgn="base" hangingPunct="0">
              <a:spcBef>
                <a:spcPct val="0"/>
              </a:spcBef>
              <a:spcAft>
                <a:spcPct val="0"/>
              </a:spcAft>
              <a:tabLst>
                <a:tab pos="1714500" algn="l"/>
              </a:tabLst>
              <a:defRPr>
                <a:solidFill>
                  <a:schemeClr val="tx1"/>
                </a:solidFill>
                <a:latin typeface="Arial" panose="020B0604020202020204" pitchFamily="34" charset="0"/>
              </a:defRPr>
            </a:lvl7pPr>
            <a:lvl8pPr eaLnBrk="0" fontAlgn="base" hangingPunct="0">
              <a:spcBef>
                <a:spcPct val="0"/>
              </a:spcBef>
              <a:spcAft>
                <a:spcPct val="0"/>
              </a:spcAft>
              <a:tabLst>
                <a:tab pos="1714500" algn="l"/>
              </a:tabLst>
              <a:defRPr>
                <a:solidFill>
                  <a:schemeClr val="tx1"/>
                </a:solidFill>
                <a:latin typeface="Arial" panose="020B0604020202020204" pitchFamily="34" charset="0"/>
              </a:defRPr>
            </a:lvl8pPr>
            <a:lvl9pPr eaLnBrk="0" fontAlgn="base" hangingPunct="0">
              <a:spcBef>
                <a:spcPct val="0"/>
              </a:spcBef>
              <a:spcAft>
                <a:spcPct val="0"/>
              </a:spcAft>
              <a:tabLst>
                <a:tab pos="1714500" algn="l"/>
              </a:tabLst>
              <a:defRPr>
                <a:solidFill>
                  <a:schemeClr val="tx1"/>
                </a:solidFill>
                <a:latin typeface="Arial" panose="020B0604020202020204" pitchFamily="34" charset="0"/>
              </a:defRPr>
            </a:lvl9pPr>
          </a:lstStyle>
          <a:p>
            <a:r>
              <a:rPr lang="en-US" sz="2400" b="1" dirty="0" err="1">
                <a:latin typeface="Times New Roman" pitchFamily="18" charset="0"/>
                <a:cs typeface="Times New Roman" pitchFamily="18" charset="0"/>
              </a:rPr>
              <a:t>Câu</a:t>
            </a:r>
            <a:r>
              <a:rPr lang="en-US" sz="2400" b="1" dirty="0">
                <a:latin typeface="Times New Roman" pitchFamily="18" charset="0"/>
                <a:cs typeface="Times New Roman" pitchFamily="18" charset="0"/>
              </a:rPr>
              <a:t> 1: </a:t>
            </a:r>
            <a:r>
              <a:rPr lang="en-US" sz="2400" dirty="0">
                <a:latin typeface="Times New Roman" pitchFamily="18" charset="0"/>
                <a:cs typeface="Times New Roman" pitchFamily="18" charset="0"/>
              </a:rPr>
              <a:t>Bài thơ được viết theo thể thơ nào? Vì sao em biết?</a:t>
            </a:r>
          </a:p>
          <a:p>
            <a:r>
              <a:rPr lang="en-US" sz="2400" b="1" dirty="0">
                <a:latin typeface="Times New Roman" pitchFamily="18" charset="0"/>
                <a:cs typeface="Times New Roman" pitchFamily="18" charset="0"/>
              </a:rPr>
              <a:t>Câu 2: </a:t>
            </a:r>
            <a:r>
              <a:rPr lang="en-US" sz="2400" dirty="0">
                <a:latin typeface="Times New Roman" pitchFamily="18" charset="0"/>
                <a:cs typeface="Times New Roman" pitchFamily="18" charset="0"/>
              </a:rPr>
              <a:t>Chỉ ra những hình ảnh khiến cho nhân vật trữ tình “yêu”?</a:t>
            </a:r>
          </a:p>
          <a:p>
            <a:r>
              <a:rPr lang="en-US" sz="2400" b="1" dirty="0">
                <a:latin typeface="Times New Roman" pitchFamily="18" charset="0"/>
                <a:cs typeface="Times New Roman" pitchFamily="18" charset="0"/>
              </a:rPr>
              <a:t>Câu 3: </a:t>
            </a:r>
            <a:r>
              <a:rPr lang="en-US" sz="2400" dirty="0">
                <a:latin typeface="Times New Roman" pitchFamily="18" charset="0"/>
                <a:cs typeface="Times New Roman" pitchFamily="18" charset="0"/>
              </a:rPr>
              <a:t>Theo em, nội dung xuyên suốt bài thơ là gì?</a:t>
            </a:r>
          </a:p>
          <a:p>
            <a:r>
              <a:rPr lang="en-US" sz="2400" b="1" dirty="0">
                <a:latin typeface="Times New Roman" pitchFamily="18" charset="0"/>
                <a:cs typeface="Times New Roman" pitchFamily="18" charset="0"/>
              </a:rPr>
              <a:t>Câu 4: </a:t>
            </a:r>
            <a:r>
              <a:rPr lang="en-US" sz="2400" dirty="0">
                <a:latin typeface="Times New Roman" pitchFamily="18" charset="0"/>
                <a:cs typeface="Times New Roman" pitchFamily="18" charset="0"/>
              </a:rPr>
              <a:t>Xác định và nêu tác dụng của biện pháp tu từ ẩn dụ trong câu thơ sau:</a:t>
            </a:r>
          </a:p>
          <a:p>
            <a:pPr algn="ctr"/>
            <a:r>
              <a:rPr lang="en-US" sz="2400" i="1" dirty="0">
                <a:latin typeface="Times New Roman" pitchFamily="18" charset="0"/>
                <a:cs typeface="Times New Roman" pitchFamily="18" charset="0"/>
              </a:rPr>
              <a:t>Em yêu câu hát ơi à</a:t>
            </a:r>
            <a:endParaRPr lang="en-US" sz="2400" dirty="0">
              <a:latin typeface="Times New Roman" pitchFamily="18" charset="0"/>
              <a:cs typeface="Times New Roman" pitchFamily="18" charset="0"/>
            </a:endParaRPr>
          </a:p>
          <a:p>
            <a:pPr algn="ctr"/>
            <a:r>
              <a:rPr lang="en-US" sz="2400" i="1" dirty="0">
                <a:latin typeface="Times New Roman" pitchFamily="18" charset="0"/>
                <a:cs typeface="Times New Roman" pitchFamily="18" charset="0"/>
              </a:rPr>
              <a:t>Mồ hôi cha mẹ mặn mà sớm trưa</a:t>
            </a:r>
            <a:endParaRPr lang="en-US" sz="2400" dirty="0">
              <a:latin typeface="Times New Roman" pitchFamily="18" charset="0"/>
              <a:cs typeface="Times New Roman" pitchFamily="18" charset="0"/>
            </a:endParaRPr>
          </a:p>
          <a:p>
            <a:pPr algn="just"/>
            <a:r>
              <a:rPr lang="en-US" sz="2400" b="1" dirty="0">
                <a:latin typeface="Times New Roman" pitchFamily="18" charset="0"/>
                <a:cs typeface="Times New Roman" pitchFamily="18" charset="0"/>
              </a:rPr>
              <a:t>Câu 5: </a:t>
            </a:r>
            <a:r>
              <a:rPr lang="en-US" sz="2400" dirty="0">
                <a:latin typeface="Times New Roman" pitchFamily="18" charset="0"/>
                <a:cs typeface="Times New Roman" pitchFamily="18" charset="0"/>
              </a:rPr>
              <a:t>Nhân vật “em” trong bài thơ đã bộc lộ tình cảm cảm xúc nào đối với quê hương mình?</a:t>
            </a:r>
          </a:p>
          <a:p>
            <a:pPr algn="just"/>
            <a:r>
              <a:rPr lang="en-US" sz="2400" b="1" dirty="0">
                <a:latin typeface="Times New Roman" pitchFamily="18" charset="0"/>
                <a:cs typeface="Times New Roman" pitchFamily="18" charset="0"/>
              </a:rPr>
              <a:t>Câu 6: </a:t>
            </a:r>
            <a:r>
              <a:rPr lang="en-US" sz="2400" dirty="0">
                <a:latin typeface="Times New Roman" pitchFamily="18" charset="0"/>
                <a:cs typeface="Times New Roman" pitchFamily="18" charset="0"/>
              </a:rPr>
              <a:t>Với em, những hình ảnh quê hương mà em yêu là gì? Hãy trình bày thành đoạn văn 5 đến 7 dòng.</a:t>
            </a:r>
          </a:p>
        </p:txBody>
      </p:sp>
    </p:spTree>
    <p:extLst>
      <p:ext uri="{BB962C8B-B14F-4D97-AF65-F5344CB8AC3E}">
        <p14:creationId xmlns:p14="http://schemas.microsoft.com/office/powerpoint/2010/main" val="743000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72" y="2093483"/>
            <a:ext cx="11559655" cy="4956761"/>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3499402" y="1931824"/>
            <a:ext cx="6996880" cy="2800767"/>
          </a:xfrm>
          <a:prstGeom prst="rect">
            <a:avLst/>
          </a:prstGeom>
          <a:noFill/>
        </p:spPr>
        <p:txBody>
          <a:bodyPr wrap="square" rtlCol="0">
            <a:spAutoFit/>
          </a:bodyPr>
          <a:lstStyle/>
          <a:p>
            <a:pPr algn="ctr"/>
            <a:r>
              <a:rPr lang="en-US" sz="3200" b="1" dirty="0" err="1">
                <a:solidFill>
                  <a:schemeClr val="accent5">
                    <a:lumMod val="50000"/>
                  </a:schemeClr>
                </a:solidFill>
                <a:latin typeface="Times New Roman" pitchFamily="18" charset="0"/>
                <a:cs typeface="Times New Roman" pitchFamily="18" charset="0"/>
              </a:rPr>
              <a:t>Câu</a:t>
            </a:r>
            <a:r>
              <a:rPr lang="en-US" sz="3200" b="1" dirty="0">
                <a:solidFill>
                  <a:schemeClr val="accent5">
                    <a:lumMod val="50000"/>
                  </a:schemeClr>
                </a:solidFill>
                <a:latin typeface="Times New Roman" pitchFamily="18" charset="0"/>
                <a:cs typeface="Times New Roman" pitchFamily="18" charset="0"/>
              </a:rPr>
              <a:t> 1</a:t>
            </a:r>
          </a:p>
          <a:p>
            <a:pPr algn="ctr"/>
            <a:r>
              <a:rPr lang="en-US" sz="3200" b="1" dirty="0">
                <a:solidFill>
                  <a:schemeClr val="accent5">
                    <a:lumMod val="50000"/>
                  </a:schemeClr>
                </a:solidFill>
                <a:latin typeface="Times New Roman" pitchFamily="18" charset="0"/>
                <a:cs typeface="Times New Roman" pitchFamily="18" charset="0"/>
              </a:rPr>
              <a:t> </a:t>
            </a:r>
          </a:p>
          <a:p>
            <a:pPr algn="just"/>
            <a:r>
              <a:rPr lang="en-US" sz="2800" dirty="0" err="1">
                <a:solidFill>
                  <a:schemeClr val="accent5">
                    <a:lumMod val="50000"/>
                  </a:schemeClr>
                </a:solidFill>
                <a:latin typeface="Times New Roman" pitchFamily="18" charset="0"/>
                <a:cs typeface="Times New Roman" pitchFamily="18" charset="0"/>
              </a:rPr>
              <a:t>Bài</a:t>
            </a:r>
            <a:r>
              <a:rPr lang="en-US" sz="2800" dirty="0">
                <a:solidFill>
                  <a:schemeClr val="accent5">
                    <a:lumMod val="50000"/>
                  </a:schemeClr>
                </a:solidFill>
                <a:latin typeface="Times New Roman" pitchFamily="18" charset="0"/>
                <a:cs typeface="Times New Roman" pitchFamily="18" charset="0"/>
              </a:rPr>
              <a:t> thơ được viết theo thể lục bát. Vì bài thơ có đủ các yếu tố hình thức như: số câu, số tiếng, vần, nhịp…mang đặc trưng của thơ lục bát.</a:t>
            </a:r>
          </a:p>
          <a:p>
            <a:endParaRPr lang="en-US" sz="2800" dirty="0"/>
          </a:p>
        </p:txBody>
      </p:sp>
    </p:spTree>
    <p:extLst>
      <p:ext uri="{BB962C8B-B14F-4D97-AF65-F5344CB8AC3E}">
        <p14:creationId xmlns:p14="http://schemas.microsoft.com/office/powerpoint/2010/main" val="28749433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4" y="2093483"/>
            <a:ext cx="11559655" cy="4956761"/>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3756980" y="1832652"/>
            <a:ext cx="6919606" cy="3231654"/>
          </a:xfrm>
          <a:prstGeom prst="rect">
            <a:avLst/>
          </a:prstGeom>
          <a:noFill/>
        </p:spPr>
        <p:txBody>
          <a:bodyPr wrap="square" rtlCol="0">
            <a:spAutoFit/>
          </a:bodyPr>
          <a:lstStyle/>
          <a:p>
            <a:pPr algn="ctr"/>
            <a:r>
              <a:rPr lang="en-US" sz="3200" b="1" dirty="0" err="1">
                <a:solidFill>
                  <a:schemeClr val="accent5">
                    <a:lumMod val="50000"/>
                  </a:schemeClr>
                </a:solidFill>
                <a:latin typeface="Times New Roman" pitchFamily="18" charset="0"/>
                <a:cs typeface="Times New Roman" pitchFamily="18" charset="0"/>
              </a:rPr>
              <a:t>Câu</a:t>
            </a:r>
            <a:r>
              <a:rPr lang="en-US" sz="3200" b="1" dirty="0">
                <a:solidFill>
                  <a:schemeClr val="accent5">
                    <a:lumMod val="50000"/>
                  </a:schemeClr>
                </a:solidFill>
                <a:latin typeface="Times New Roman" pitchFamily="18" charset="0"/>
                <a:cs typeface="Times New Roman" pitchFamily="18" charset="0"/>
              </a:rPr>
              <a:t> 2</a:t>
            </a:r>
          </a:p>
          <a:p>
            <a:pPr algn="ctr"/>
            <a:endParaRPr lang="en-US" sz="3200" b="1" dirty="0">
              <a:solidFill>
                <a:schemeClr val="accent5">
                  <a:lumMod val="50000"/>
                </a:schemeClr>
              </a:solidFill>
              <a:latin typeface="Times New Roman" pitchFamily="18" charset="0"/>
              <a:cs typeface="Times New Roman" pitchFamily="18" charset="0"/>
            </a:endParaRPr>
          </a:p>
          <a:p>
            <a:pPr algn="just"/>
            <a:r>
              <a:rPr lang="en-US" sz="2800" dirty="0">
                <a:solidFill>
                  <a:schemeClr val="accent5">
                    <a:lumMod val="50000"/>
                  </a:schemeClr>
                </a:solidFill>
                <a:latin typeface="Times New Roman" pitchFamily="18" charset="0"/>
                <a:cs typeface="Times New Roman" pitchFamily="18" charset="0"/>
              </a:rPr>
              <a:t>HS chỉ ra những hình ảnh khiến nhân vật “em” yêu, </a:t>
            </a:r>
            <a:r>
              <a:rPr lang="en-US" sz="2800" dirty="0" err="1">
                <a:solidFill>
                  <a:schemeClr val="accent5">
                    <a:lumMod val="50000"/>
                  </a:schemeClr>
                </a:solidFill>
                <a:latin typeface="Times New Roman" pitchFamily="18" charset="0"/>
                <a:cs typeface="Times New Roman" pitchFamily="18" charset="0"/>
              </a:rPr>
              <a:t>ví</a:t>
            </a:r>
            <a:r>
              <a:rPr lang="en-US" sz="2800" dirty="0">
                <a:solidFill>
                  <a:schemeClr val="accent5">
                    <a:lumMod val="50000"/>
                  </a:schemeClr>
                </a:solidFill>
                <a:latin typeface="Times New Roman" pitchFamily="18" charset="0"/>
                <a:cs typeface="Times New Roman" pitchFamily="18" charset="0"/>
              </a:rPr>
              <a:t> dụ: </a:t>
            </a:r>
            <a:r>
              <a:rPr lang="en-US" sz="2800" i="1" dirty="0">
                <a:solidFill>
                  <a:schemeClr val="accent5">
                    <a:lumMod val="50000"/>
                  </a:schemeClr>
                </a:solidFill>
                <a:latin typeface="Times New Roman" pitchFamily="18" charset="0"/>
                <a:cs typeface="Times New Roman" pitchFamily="18" charset="0"/>
              </a:rPr>
              <a:t>từng sợi nắng cong… chao lượn cánh cò…. khói bếp vương vương… mơ ước đủ màu… câu hát ơi à… cánh võng đong đưa…. thông thả đường </a:t>
            </a:r>
            <a:r>
              <a:rPr lang="en-US" sz="2800" i="1" dirty="0" err="1">
                <a:solidFill>
                  <a:schemeClr val="accent5">
                    <a:lumMod val="50000"/>
                  </a:schemeClr>
                </a:solidFill>
                <a:latin typeface="Times New Roman" pitchFamily="18" charset="0"/>
                <a:cs typeface="Times New Roman" pitchFamily="18" charset="0"/>
              </a:rPr>
              <a:t>đê</a:t>
            </a:r>
            <a:r>
              <a:rPr lang="en-US" sz="2800" i="1" dirty="0">
                <a:solidFill>
                  <a:schemeClr val="accent5">
                    <a:lumMod val="50000"/>
                  </a:schemeClr>
                </a:solidFill>
              </a:rPr>
              <a:t>…</a:t>
            </a:r>
            <a:endParaRPr lang="en-US" sz="2800" dirty="0">
              <a:solidFill>
                <a:schemeClr val="accent5">
                  <a:lumMod val="50000"/>
                </a:schemeClr>
              </a:solidFill>
            </a:endParaRPr>
          </a:p>
        </p:txBody>
      </p:sp>
    </p:spTree>
    <p:extLst>
      <p:ext uri="{BB962C8B-B14F-4D97-AF65-F5344CB8AC3E}">
        <p14:creationId xmlns:p14="http://schemas.microsoft.com/office/powerpoint/2010/main" val="2264752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4" y="2093483"/>
            <a:ext cx="11559655" cy="4956761"/>
          </a:xfrm>
          <a:prstGeom prst="rect">
            <a:avLst/>
          </a:prstGeom>
        </p:spPr>
      </p:pic>
      <p:sp>
        <p:nvSpPr>
          <p:cNvPr id="8" name="TextBox 7">
            <a:extLst>
              <a:ext uri="{FF2B5EF4-FFF2-40B4-BE49-F238E27FC236}">
                <a16:creationId xmlns:a16="http://schemas.microsoft.com/office/drawing/2014/main" id="{A08135D5-9F37-4C9F-B5D6-23178B4E04D5}"/>
              </a:ext>
            </a:extLst>
          </p:cNvPr>
          <p:cNvSpPr txBox="1"/>
          <p:nvPr/>
        </p:nvSpPr>
        <p:spPr>
          <a:xfrm>
            <a:off x="3679706" y="1813173"/>
            <a:ext cx="6868091" cy="3231654"/>
          </a:xfrm>
          <a:prstGeom prst="rect">
            <a:avLst/>
          </a:prstGeom>
          <a:noFill/>
        </p:spPr>
        <p:txBody>
          <a:bodyPr wrap="square" rtlCol="0">
            <a:spAutoFit/>
          </a:bodyPr>
          <a:lstStyle/>
          <a:p>
            <a:pPr algn="ctr"/>
            <a:r>
              <a:rPr lang="en-US" sz="3200" b="1" dirty="0" err="1">
                <a:solidFill>
                  <a:schemeClr val="accent5">
                    <a:lumMod val="50000"/>
                  </a:schemeClr>
                </a:solidFill>
                <a:latin typeface="Times New Roman" pitchFamily="18" charset="0"/>
                <a:cs typeface="Times New Roman" pitchFamily="18" charset="0"/>
              </a:rPr>
              <a:t>Câu</a:t>
            </a:r>
            <a:r>
              <a:rPr lang="en-US" sz="3200" b="1" dirty="0">
                <a:solidFill>
                  <a:schemeClr val="accent5">
                    <a:lumMod val="50000"/>
                  </a:schemeClr>
                </a:solidFill>
                <a:latin typeface="Times New Roman" pitchFamily="18" charset="0"/>
                <a:cs typeface="Times New Roman" pitchFamily="18" charset="0"/>
              </a:rPr>
              <a:t> 3</a:t>
            </a:r>
          </a:p>
          <a:p>
            <a:pPr algn="ctr"/>
            <a:endParaRPr lang="en-US" sz="3200" b="1" dirty="0">
              <a:solidFill>
                <a:schemeClr val="accent5">
                  <a:lumMod val="50000"/>
                </a:schemeClr>
              </a:solidFill>
              <a:latin typeface="Times New Roman" pitchFamily="18" charset="0"/>
              <a:cs typeface="Times New Roman" pitchFamily="18" charset="0"/>
            </a:endParaRPr>
          </a:p>
          <a:p>
            <a:pPr algn="just"/>
            <a:r>
              <a:rPr lang="en-US" sz="2800" dirty="0" err="1">
                <a:solidFill>
                  <a:schemeClr val="accent5">
                    <a:lumMod val="50000"/>
                  </a:schemeClr>
                </a:solidFill>
                <a:latin typeface="Times New Roman" pitchFamily="18" charset="0"/>
                <a:cs typeface="Times New Roman" pitchFamily="18" charset="0"/>
              </a:rPr>
              <a:t>Nội</a:t>
            </a:r>
            <a:r>
              <a:rPr lang="en-US" sz="2800" dirty="0">
                <a:solidFill>
                  <a:schemeClr val="accent5">
                    <a:lumMod val="50000"/>
                  </a:schemeClr>
                </a:solidFill>
                <a:latin typeface="Times New Roman" pitchFamily="18" charset="0"/>
                <a:cs typeface="Times New Roman" pitchFamily="18" charset="0"/>
              </a:rPr>
              <a:t> dung xuyên suốt cả bài thơ là tình yêu quê hương của “em” trong từng hình ảnh thân quen gắn liền với khung cảnh làng quê yên ả, thanh bình.</a:t>
            </a:r>
          </a:p>
          <a:p>
            <a:endParaRPr lang="en-US" sz="2800" dirty="0"/>
          </a:p>
        </p:txBody>
      </p:sp>
    </p:spTree>
    <p:extLst>
      <p:ext uri="{BB962C8B-B14F-4D97-AF65-F5344CB8AC3E}">
        <p14:creationId xmlns:p14="http://schemas.microsoft.com/office/powerpoint/2010/main" val="2505385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784" y="2093483"/>
            <a:ext cx="11559655" cy="4956761"/>
          </a:xfrm>
          <a:prstGeom prst="rect">
            <a:avLst/>
          </a:prstGeom>
        </p:spPr>
      </p:pic>
      <p:sp>
        <p:nvSpPr>
          <p:cNvPr id="4" name="TextBox 3">
            <a:extLst>
              <a:ext uri="{FF2B5EF4-FFF2-40B4-BE49-F238E27FC236}">
                <a16:creationId xmlns:a16="http://schemas.microsoft.com/office/drawing/2014/main" id="{11FC04FD-0C89-49B3-B3C5-9964DC5FEA39}"/>
              </a:ext>
            </a:extLst>
          </p:cNvPr>
          <p:cNvSpPr txBox="1"/>
          <p:nvPr/>
        </p:nvSpPr>
        <p:spPr>
          <a:xfrm>
            <a:off x="3387144" y="1320730"/>
            <a:ext cx="7405351" cy="4216539"/>
          </a:xfrm>
          <a:prstGeom prst="rect">
            <a:avLst/>
          </a:prstGeom>
          <a:noFill/>
        </p:spPr>
        <p:txBody>
          <a:bodyPr wrap="square" rtlCol="0">
            <a:spAutoFit/>
          </a:bodyPr>
          <a:lstStyle/>
          <a:p>
            <a:pPr algn="ctr"/>
            <a:r>
              <a:rPr lang="en-US" sz="3200" b="1" dirty="0" err="1">
                <a:solidFill>
                  <a:schemeClr val="accent5">
                    <a:lumMod val="50000"/>
                  </a:schemeClr>
                </a:solidFill>
                <a:latin typeface="Times New Roman" pitchFamily="18" charset="0"/>
                <a:cs typeface="Times New Roman" pitchFamily="18" charset="0"/>
              </a:rPr>
              <a:t>Câu</a:t>
            </a:r>
            <a:r>
              <a:rPr lang="en-US" sz="3200" b="1" dirty="0">
                <a:solidFill>
                  <a:schemeClr val="accent5">
                    <a:lumMod val="50000"/>
                  </a:schemeClr>
                </a:solidFill>
                <a:latin typeface="Times New Roman" pitchFamily="18" charset="0"/>
                <a:cs typeface="Times New Roman" pitchFamily="18" charset="0"/>
              </a:rPr>
              <a:t> 4</a:t>
            </a:r>
          </a:p>
          <a:p>
            <a:pPr algn="ctr"/>
            <a:endParaRPr lang="en-US" sz="3600" b="1" dirty="0">
              <a:solidFill>
                <a:schemeClr val="accent5">
                  <a:lumMod val="50000"/>
                </a:schemeClr>
              </a:solidFill>
              <a:latin typeface="Times New Roman" pitchFamily="18" charset="0"/>
              <a:cs typeface="Times New Roman" pitchFamily="18" charset="0"/>
            </a:endParaRPr>
          </a:p>
          <a:p>
            <a:pPr algn="just"/>
            <a:r>
              <a:rPr lang="en-US" sz="2800" dirty="0">
                <a:solidFill>
                  <a:schemeClr val="accent5">
                    <a:lumMod val="50000"/>
                  </a:schemeClr>
                </a:solidFill>
                <a:latin typeface="Times New Roman" pitchFamily="18" charset="0"/>
                <a:cs typeface="Times New Roman" pitchFamily="18" charset="0"/>
              </a:rPr>
              <a:t>- Biện pháp tu từ ẩn dụ thể hiện qua hình ảnh “mồ hôi cha mẹ mặn mà sớm trưa”</a:t>
            </a:r>
          </a:p>
          <a:p>
            <a:pPr algn="just"/>
            <a:r>
              <a:rPr lang="en-US" sz="2800" dirty="0">
                <a:solidFill>
                  <a:schemeClr val="accent5">
                    <a:lumMod val="50000"/>
                  </a:schemeClr>
                </a:solidFill>
                <a:latin typeface="Times New Roman" pitchFamily="18" charset="0"/>
                <a:cs typeface="Times New Roman" pitchFamily="18" charset="0"/>
              </a:rPr>
              <a:t>- Tác dụng: gợi hình dung về sự vất vả, lam lũ sớm hôm đồng thời bộc lộ sự biết ơn, sự yêu thương và trân trọng của nhân vật “em” dành cho cha mẹ.</a:t>
            </a:r>
          </a:p>
          <a:p>
            <a:endParaRPr lang="en-US" sz="2800" dirty="0"/>
          </a:p>
        </p:txBody>
      </p:sp>
    </p:spTree>
    <p:extLst>
      <p:ext uri="{BB962C8B-B14F-4D97-AF65-F5344CB8AC3E}">
        <p14:creationId xmlns:p14="http://schemas.microsoft.com/office/powerpoint/2010/main" val="2367053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D11BA2-69F3-44BF-A9BC-66AEB7E924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172" y="2003331"/>
            <a:ext cx="11559655" cy="4956761"/>
          </a:xfrm>
          <a:prstGeom prst="rect">
            <a:avLst/>
          </a:prstGeom>
        </p:spPr>
      </p:pic>
      <p:sp>
        <p:nvSpPr>
          <p:cNvPr id="6" name="TextBox 5">
            <a:extLst>
              <a:ext uri="{FF2B5EF4-FFF2-40B4-BE49-F238E27FC236}">
                <a16:creationId xmlns:a16="http://schemas.microsoft.com/office/drawing/2014/main" id="{D170CEA3-2A79-4AD4-B207-DED092C4F42F}"/>
              </a:ext>
            </a:extLst>
          </p:cNvPr>
          <p:cNvSpPr txBox="1"/>
          <p:nvPr/>
        </p:nvSpPr>
        <p:spPr>
          <a:xfrm>
            <a:off x="3216499" y="1140447"/>
            <a:ext cx="8181304" cy="3970318"/>
          </a:xfrm>
          <a:prstGeom prst="rect">
            <a:avLst/>
          </a:prstGeom>
          <a:noFill/>
        </p:spPr>
        <p:txBody>
          <a:bodyPr wrap="square">
            <a:spAutoFit/>
          </a:bodyPr>
          <a:lstStyle/>
          <a:p>
            <a:pPr algn="ctr"/>
            <a:r>
              <a:rPr lang="en-US" sz="3200" b="1" dirty="0" err="1">
                <a:solidFill>
                  <a:srgbClr val="002060"/>
                </a:solidFill>
                <a:latin typeface="Times New Roman" panose="02020603050405020304" pitchFamily="18" charset="0"/>
                <a:cs typeface="Times New Roman" panose="02020603050405020304" pitchFamily="18" charset="0"/>
              </a:rPr>
              <a:t>Câu</a:t>
            </a:r>
            <a:r>
              <a:rPr lang="en-US" sz="3200" b="1" dirty="0">
                <a:solidFill>
                  <a:srgbClr val="002060"/>
                </a:solidFill>
                <a:latin typeface="Times New Roman" panose="02020603050405020304" pitchFamily="18" charset="0"/>
                <a:cs typeface="Times New Roman" panose="02020603050405020304" pitchFamily="18" charset="0"/>
              </a:rPr>
              <a:t> 5</a:t>
            </a:r>
          </a:p>
          <a:p>
            <a:pPr algn="ctr"/>
            <a:endParaRPr lang="en-US" sz="2400" b="1" dirty="0">
              <a:solidFill>
                <a:srgbClr val="002060"/>
              </a:solidFill>
              <a:latin typeface="Times New Roman" panose="02020603050405020304" pitchFamily="18" charset="0"/>
              <a:cs typeface="Times New Roman" panose="02020603050405020304" pitchFamily="18" charset="0"/>
            </a:endParaRPr>
          </a:p>
          <a:p>
            <a:pPr algn="just"/>
            <a:r>
              <a:rPr lang="en-US" sz="2800" dirty="0">
                <a:solidFill>
                  <a:srgbClr val="002060"/>
                </a:solidFill>
                <a:latin typeface="Times New Roman" panose="02020603050405020304" pitchFamily="18" charset="0"/>
                <a:cs typeface="Times New Roman" panose="02020603050405020304" pitchFamily="18" charset="0"/>
              </a:rPr>
              <a:t>HS </a:t>
            </a:r>
            <a:r>
              <a:rPr lang="en-US" sz="2800" dirty="0" err="1">
                <a:solidFill>
                  <a:srgbClr val="002060"/>
                </a:solidFill>
                <a:latin typeface="Times New Roman" panose="02020603050405020304" pitchFamily="18" charset="0"/>
                <a:cs typeface="Times New Roman" panose="02020603050405020304" pitchFamily="18" charset="0"/>
              </a:rPr>
              <a:t>trình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bày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câu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trả</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lời</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thành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đoạn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đảm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bảo</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tiêu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chí</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sau</a:t>
            </a:r>
            <a:endParaRPr lang="en-US" sz="2800" dirty="0">
              <a:solidFill>
                <a:srgbClr val="002060"/>
              </a:solidFill>
              <a:latin typeface="Times New Roman" panose="02020603050405020304" pitchFamily="18" charset="0"/>
              <a:cs typeface="Times New Roman" panose="02020603050405020304" pitchFamily="18" charset="0"/>
            </a:endParaRPr>
          </a:p>
          <a:p>
            <a:pPr algn="just"/>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thức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đoạn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văn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độ</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dài</a:t>
            </a:r>
            <a:r>
              <a:rPr lang="en-US" sz="2800" dirty="0">
                <a:solidFill>
                  <a:srgbClr val="002060"/>
                </a:solidFill>
                <a:latin typeface="Times New Roman" panose="02020603050405020304" pitchFamily="18" charset="0"/>
                <a:cs typeface="Times New Roman" panose="02020603050405020304" pitchFamily="18" charset="0"/>
              </a:rPr>
              <a:t> 5-7 </a:t>
            </a:r>
            <a:r>
              <a:rPr lang="en-US" sz="2800" dirty="0" err="1">
                <a:solidFill>
                  <a:srgbClr val="002060"/>
                </a:solidFill>
                <a:latin typeface="Times New Roman" panose="02020603050405020304" pitchFamily="18" charset="0"/>
                <a:cs typeface="Times New Roman" panose="02020603050405020304" pitchFamily="18" charset="0"/>
              </a:rPr>
              <a:t>câu</a:t>
            </a:r>
            <a:endParaRPr lang="en-US" sz="2800" dirty="0">
              <a:solidFill>
                <a:srgbClr val="002060"/>
              </a:solidFill>
              <a:latin typeface="Times New Roman" panose="02020603050405020304" pitchFamily="18" charset="0"/>
              <a:cs typeface="Times New Roman" panose="02020603050405020304" pitchFamily="18" charset="0"/>
            </a:endParaRPr>
          </a:p>
          <a:p>
            <a:pPr algn="just"/>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Nội</a:t>
            </a:r>
            <a:r>
              <a:rPr lang="en-US" sz="2800" dirty="0">
                <a:solidFill>
                  <a:srgbClr val="002060"/>
                </a:solidFill>
                <a:latin typeface="Times New Roman" panose="02020603050405020304" pitchFamily="18" charset="0"/>
                <a:cs typeface="Times New Roman" panose="02020603050405020304" pitchFamily="18" charset="0"/>
              </a:rPr>
              <a:t> dung: </a:t>
            </a:r>
            <a:r>
              <a:rPr lang="en-US" sz="2800" dirty="0" err="1">
                <a:solidFill>
                  <a:srgbClr val="002060"/>
                </a:solidFill>
                <a:latin typeface="Times New Roman" panose="02020603050405020304" pitchFamily="18" charset="0"/>
                <a:cs typeface="Times New Roman" panose="02020603050405020304" pitchFamily="18" charset="0"/>
              </a:rPr>
              <a:t>những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ảnh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quê</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hương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mà</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em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thấy</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yêu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thương</a:t>
            </a:r>
            <a:endParaRPr lang="en-US" sz="2800" dirty="0">
              <a:solidFill>
                <a:srgbClr val="002060"/>
              </a:solidFill>
              <a:latin typeface="Times New Roman" panose="02020603050405020304" pitchFamily="18" charset="0"/>
              <a:cs typeface="Times New Roman" panose="02020603050405020304" pitchFamily="18" charset="0"/>
            </a:endParaRPr>
          </a:p>
          <a:p>
            <a:pPr algn="just"/>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Diễn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đạt</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mạch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lạc</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trong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sáng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tình</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cảm</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tự</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nhiên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chân</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thật</a:t>
            </a:r>
            <a:r>
              <a:rPr lang="en-US" sz="2800" dirty="0">
                <a:solidFill>
                  <a:srgbClr val="00206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76458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0C6F0C-D382-4B40-A3CF-554B39A2B45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8169" y="1862563"/>
            <a:ext cx="4785574" cy="2664846"/>
          </a:xfrm>
          <a:prstGeom prst="rect">
            <a:avLst/>
          </a:prstGeom>
          <a:noFill/>
          <a:ln>
            <a:noFill/>
          </a:ln>
        </p:spPr>
      </p:pic>
      <p:sp>
        <p:nvSpPr>
          <p:cNvPr id="6" name="TextBox 5">
            <a:extLst>
              <a:ext uri="{FF2B5EF4-FFF2-40B4-BE49-F238E27FC236}">
                <a16:creationId xmlns:a16="http://schemas.microsoft.com/office/drawing/2014/main" id="{ADCF49A0-3DFC-44C2-93B5-AA414AFC0595}"/>
              </a:ext>
            </a:extLst>
          </p:cNvPr>
          <p:cNvSpPr txBox="1"/>
          <p:nvPr/>
        </p:nvSpPr>
        <p:spPr>
          <a:xfrm>
            <a:off x="5646094" y="2502488"/>
            <a:ext cx="4069724" cy="1384995"/>
          </a:xfrm>
          <a:prstGeom prst="rect">
            <a:avLst/>
          </a:prstGeom>
          <a:noFill/>
        </p:spPr>
        <p:txBody>
          <a:bodyPr wrap="square">
            <a:spAutoFit/>
          </a:bodyPr>
          <a:lstStyle/>
          <a:p>
            <a:pPr marL="0" marR="30480" lvl="0" indent="0" algn="ctr" defTabSz="914400" rtl="0" eaLnBrk="1" fontAlgn="auto" latinLnBrk="0" hangingPunct="1">
              <a:lnSpc>
                <a:spcPct val="100000"/>
              </a:lnSpc>
              <a:spcBef>
                <a:spcPts val="600"/>
              </a:spcBef>
              <a:spcAft>
                <a:spcPts val="600"/>
              </a:spcAft>
              <a:buClrTx/>
              <a:buSzTx/>
              <a:buFontTx/>
              <a:buNone/>
              <a:tabLst/>
              <a:defRPr/>
            </a:pP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lục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đặc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điểm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hình</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thức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thế</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nào</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10" name="Picture 9">
            <a:extLst>
              <a:ext uri="{FF2B5EF4-FFF2-40B4-BE49-F238E27FC236}">
                <a16:creationId xmlns:a16="http://schemas.microsoft.com/office/drawing/2014/main" id="{251D7054-377D-4C51-BBFC-3BA53C8BC1DF}"/>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617" y="1451113"/>
            <a:ext cx="4572552" cy="4750904"/>
          </a:xfrm>
          <a:prstGeom prst="rect">
            <a:avLst/>
          </a:prstGeom>
          <a:noFill/>
          <a:ln>
            <a:noFill/>
          </a:ln>
        </p:spPr>
      </p:pic>
    </p:spTree>
    <p:extLst>
      <p:ext uri="{BB962C8B-B14F-4D97-AF65-F5344CB8AC3E}">
        <p14:creationId xmlns:p14="http://schemas.microsoft.com/office/powerpoint/2010/main" val="2662408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0" y="2747066"/>
            <a:ext cx="12192000" cy="3263463"/>
          </a:xfrm>
          <a:prstGeom prst="round2DiagRect">
            <a:avLst/>
          </a:prstGeom>
          <a:solidFill>
            <a:srgbClr val="FBDAD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044" y="0"/>
            <a:ext cx="3912626" cy="7016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38" name="组合 37"/>
          <p:cNvGrpSpPr>
            <a:grpSpLocks/>
          </p:cNvGrpSpPr>
          <p:nvPr/>
        </p:nvGrpSpPr>
        <p:grpSpPr bwMode="auto">
          <a:xfrm>
            <a:off x="10764604" y="3279318"/>
            <a:ext cx="775755" cy="1200329"/>
            <a:chOff x="4246" y="3753"/>
            <a:chExt cx="1596" cy="2174"/>
          </a:xfrm>
          <a:solidFill>
            <a:srgbClr val="C8393B"/>
          </a:solidFill>
        </p:grpSpPr>
        <p:sp>
          <p:nvSpPr>
            <p:cNvPr id="7" name="MH_SubTitle_1"/>
            <p:cNvSpPr/>
            <p:nvPr/>
          </p:nvSpPr>
          <p:spPr>
            <a:xfrm>
              <a:off x="4246" y="3753"/>
              <a:ext cx="1596" cy="2174"/>
            </a:xfrm>
            <a:custGeom>
              <a:avLst/>
              <a:gdLst>
                <a:gd name="connsiteX0" fmla="*/ 555581 w 1138390"/>
                <a:gd name="connsiteY0" fmla="*/ 138889 h 1550820"/>
                <a:gd name="connsiteX1" fmla="*/ 181310 w 1138390"/>
                <a:gd name="connsiteY1" fmla="*/ 513159 h 1550820"/>
                <a:gd name="connsiteX2" fmla="*/ 555581 w 1138390"/>
                <a:gd name="connsiteY2" fmla="*/ 887431 h 1550820"/>
                <a:gd name="connsiteX3" fmla="*/ 929852 w 1138390"/>
                <a:gd name="connsiteY3" fmla="*/ 513160 h 1550820"/>
                <a:gd name="connsiteX4" fmla="*/ 555581 w 1138390"/>
                <a:gd name="connsiteY4" fmla="*/ 138889 h 1550820"/>
                <a:gd name="connsiteX5" fmla="*/ 586782 w 1138390"/>
                <a:gd name="connsiteY5" fmla="*/ 273 h 1550820"/>
                <a:gd name="connsiteX6" fmla="*/ 983919 w 1138390"/>
                <a:gd name="connsiteY6" fmla="*/ 179343 h 1550820"/>
                <a:gd name="connsiteX7" fmla="*/ 959048 w 1138390"/>
                <a:gd name="connsiteY7" fmla="*/ 983920 h 1550820"/>
                <a:gd name="connsiteX8" fmla="*/ 538851 w 1138390"/>
                <a:gd name="connsiteY8" fmla="*/ 1550820 h 1550820"/>
                <a:gd name="connsiteX9" fmla="*/ 154471 w 1138390"/>
                <a:gd name="connsiteY9" fmla="*/ 959049 h 1550820"/>
                <a:gd name="connsiteX10" fmla="*/ 179342 w 1138390"/>
                <a:gd name="connsiteY10" fmla="*/ 154471 h 1550820"/>
                <a:gd name="connsiteX11" fmla="*/ 586782 w 1138390"/>
                <a:gd name="connsiteY11" fmla="*/ 273 h 1550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90" h="1550820">
                  <a:moveTo>
                    <a:pt x="555581" y="138889"/>
                  </a:moveTo>
                  <a:cubicBezTo>
                    <a:pt x="348876" y="138889"/>
                    <a:pt x="181310" y="306455"/>
                    <a:pt x="181310" y="513159"/>
                  </a:cubicBezTo>
                  <a:cubicBezTo>
                    <a:pt x="181310" y="719863"/>
                    <a:pt x="348877" y="887431"/>
                    <a:pt x="555581" y="887431"/>
                  </a:cubicBezTo>
                  <a:cubicBezTo>
                    <a:pt x="762285" y="887431"/>
                    <a:pt x="929852" y="719864"/>
                    <a:pt x="929852" y="513160"/>
                  </a:cubicBezTo>
                  <a:cubicBezTo>
                    <a:pt x="929852" y="306456"/>
                    <a:pt x="762285" y="138889"/>
                    <a:pt x="555581" y="138889"/>
                  </a:cubicBezTo>
                  <a:close/>
                  <a:moveTo>
                    <a:pt x="586782" y="273"/>
                  </a:moveTo>
                  <a:cubicBezTo>
                    <a:pt x="732382" y="4774"/>
                    <a:pt x="876265" y="64820"/>
                    <a:pt x="983919" y="179343"/>
                  </a:cubicBezTo>
                  <a:cubicBezTo>
                    <a:pt x="1199229" y="408388"/>
                    <a:pt x="1188094" y="768610"/>
                    <a:pt x="959048" y="983920"/>
                  </a:cubicBezTo>
                  <a:cubicBezTo>
                    <a:pt x="790387" y="1142467"/>
                    <a:pt x="650320" y="1331434"/>
                    <a:pt x="538851" y="1550820"/>
                  </a:cubicBezTo>
                  <a:cubicBezTo>
                    <a:pt x="441145" y="1324968"/>
                    <a:pt x="313018" y="1127711"/>
                    <a:pt x="154471" y="959049"/>
                  </a:cubicBezTo>
                  <a:cubicBezTo>
                    <a:pt x="-60839" y="730003"/>
                    <a:pt x="-49704" y="369781"/>
                    <a:pt x="179342" y="154471"/>
                  </a:cubicBezTo>
                  <a:cubicBezTo>
                    <a:pt x="293864" y="46817"/>
                    <a:pt x="441181" y="-4227"/>
                    <a:pt x="586782" y="273"/>
                  </a:cubicBezTo>
                  <a:close/>
                </a:path>
              </a:pathLst>
            </a:custGeom>
            <a:grp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612000" anchor="ctr">
              <a:normAutofit/>
            </a:bodyPr>
            <a:lstStyle/>
            <a:p>
              <a:pPr algn="ctr" eaLnBrk="1" fontAlgn="auto" hangingPunct="1">
                <a:spcBef>
                  <a:spcPts val="0"/>
                </a:spcBef>
                <a:spcAft>
                  <a:spcPts val="0"/>
                </a:spcAft>
                <a:defRPr/>
              </a:pPr>
              <a:endParaRPr lang="zh-CN" altLang="en-US" dirty="0">
                <a:solidFill>
                  <a:schemeClr val="bg2">
                    <a:lumMod val="25000"/>
                  </a:schemeClr>
                </a:solidFill>
              </a:endParaRPr>
            </a:p>
          </p:txBody>
        </p:sp>
        <p:sp>
          <p:nvSpPr>
            <p:cNvPr id="12" name="Freeform 5"/>
            <p:cNvSpPr/>
            <p:nvPr/>
          </p:nvSpPr>
          <p:spPr bwMode="auto">
            <a:xfrm>
              <a:off x="4798" y="4281"/>
              <a:ext cx="447" cy="448"/>
            </a:xfrm>
            <a:custGeom>
              <a:avLst/>
              <a:gdLst>
                <a:gd name="T0" fmla="*/ 184 w 213"/>
                <a:gd name="T1" fmla="*/ 77 h 213"/>
                <a:gd name="T2" fmla="*/ 184 w 213"/>
                <a:gd name="T3" fmla="*/ 10 h 213"/>
                <a:gd name="T4" fmla="*/ 145 w 213"/>
                <a:gd name="T5" fmla="*/ 10 h 213"/>
                <a:gd name="T6" fmla="*/ 145 w 213"/>
                <a:gd name="T7" fmla="*/ 39 h 213"/>
                <a:gd name="T8" fmla="*/ 106 w 213"/>
                <a:gd name="T9" fmla="*/ 0 h 213"/>
                <a:gd name="T10" fmla="*/ 0 w 213"/>
                <a:gd name="T11" fmla="*/ 106 h 213"/>
                <a:gd name="T12" fmla="*/ 19 w 213"/>
                <a:gd name="T13" fmla="*/ 106 h 213"/>
                <a:gd name="T14" fmla="*/ 19 w 213"/>
                <a:gd name="T15" fmla="*/ 213 h 213"/>
                <a:gd name="T16" fmla="*/ 77 w 213"/>
                <a:gd name="T17" fmla="*/ 213 h 213"/>
                <a:gd name="T18" fmla="*/ 77 w 213"/>
                <a:gd name="T19" fmla="*/ 126 h 213"/>
                <a:gd name="T20" fmla="*/ 135 w 213"/>
                <a:gd name="T21" fmla="*/ 126 h 213"/>
                <a:gd name="T22" fmla="*/ 135 w 213"/>
                <a:gd name="T23" fmla="*/ 213 h 213"/>
                <a:gd name="T24" fmla="*/ 193 w 213"/>
                <a:gd name="T25" fmla="*/ 213 h 213"/>
                <a:gd name="T26" fmla="*/ 193 w 213"/>
                <a:gd name="T27" fmla="*/ 106 h 213"/>
                <a:gd name="T28" fmla="*/ 213 w 213"/>
                <a:gd name="T29" fmla="*/ 106 h 213"/>
                <a:gd name="T30" fmla="*/ 184 w 213"/>
                <a:gd name="T31" fmla="*/ 7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13" h="213">
                  <a:moveTo>
                    <a:pt x="184" y="77"/>
                  </a:moveTo>
                  <a:lnTo>
                    <a:pt x="184" y="10"/>
                  </a:lnTo>
                  <a:lnTo>
                    <a:pt x="145" y="10"/>
                  </a:lnTo>
                  <a:lnTo>
                    <a:pt x="145" y="39"/>
                  </a:lnTo>
                  <a:lnTo>
                    <a:pt x="106" y="0"/>
                  </a:lnTo>
                  <a:lnTo>
                    <a:pt x="0" y="106"/>
                  </a:lnTo>
                  <a:lnTo>
                    <a:pt x="19" y="106"/>
                  </a:lnTo>
                  <a:lnTo>
                    <a:pt x="19" y="213"/>
                  </a:lnTo>
                  <a:lnTo>
                    <a:pt x="77" y="213"/>
                  </a:lnTo>
                  <a:lnTo>
                    <a:pt x="77" y="126"/>
                  </a:lnTo>
                  <a:lnTo>
                    <a:pt x="135" y="126"/>
                  </a:lnTo>
                  <a:lnTo>
                    <a:pt x="135" y="213"/>
                  </a:lnTo>
                  <a:lnTo>
                    <a:pt x="193" y="213"/>
                  </a:lnTo>
                  <a:lnTo>
                    <a:pt x="193" y="106"/>
                  </a:lnTo>
                  <a:lnTo>
                    <a:pt x="213" y="106"/>
                  </a:lnTo>
                  <a:lnTo>
                    <a:pt x="184" y="77"/>
                  </a:lnTo>
                  <a:close/>
                </a:path>
              </a:pathLst>
            </a:custGeom>
            <a:grpFill/>
            <a:ln>
              <a:noFill/>
            </a:ln>
          </p:spPr>
          <p:txBody>
            <a:bodyPr/>
            <a:lstStyle/>
            <a:p>
              <a:pPr eaLnBrk="1" fontAlgn="auto" hangingPunct="1">
                <a:spcBef>
                  <a:spcPts val="0"/>
                </a:spcBef>
                <a:spcAft>
                  <a:spcPts val="0"/>
                </a:spcAft>
                <a:defRPr/>
              </a:pPr>
              <a:endParaRPr lang="zh-CN" altLang="en-US">
                <a:solidFill>
                  <a:schemeClr val="bg2">
                    <a:lumMod val="25000"/>
                  </a:schemeClr>
                </a:solidFill>
                <a:latin typeface="+mn-lt"/>
                <a:ea typeface="+mn-ea"/>
              </a:endParaRPr>
            </a:p>
          </p:txBody>
        </p:sp>
      </p:grpSp>
      <p:sp>
        <p:nvSpPr>
          <p:cNvPr id="34" name="文本框 33"/>
          <p:cNvSpPr txBox="1"/>
          <p:nvPr/>
        </p:nvSpPr>
        <p:spPr>
          <a:xfrm>
            <a:off x="5124450" y="3279775"/>
            <a:ext cx="5618163" cy="1477328"/>
          </a:xfrm>
          <a:prstGeom prst="rect">
            <a:avLst/>
          </a:prstGeom>
          <a:noFill/>
        </p:spPr>
        <p:txBody>
          <a:bodyPr>
            <a:spAutoFit/>
          </a:bodyPr>
          <a:lstStyle/>
          <a:p>
            <a:pPr algn="ctr" eaLnBrk="1" fontAlgn="auto" hangingPunct="1">
              <a:lnSpc>
                <a:spcPct val="150000"/>
              </a:lnSpc>
              <a:spcBef>
                <a:spcPts val="0"/>
              </a:spcBef>
              <a:spcAft>
                <a:spcPts val="0"/>
              </a:spcAft>
              <a:defRPr/>
            </a:pPr>
            <a:r>
              <a:rPr lang="en-US" sz="6000" b="1" dirty="0">
                <a:latin typeface="Times New Roman" pitchFamily="18" charset="0"/>
                <a:cs typeface="Times New Roman" pitchFamily="18" charset="0"/>
              </a:rPr>
              <a:t>Hẹn gặp lại</a:t>
            </a:r>
            <a:endParaRPr lang="zh-CN" altLang="en-US" sz="6000" b="1" dirty="0">
              <a:solidFill>
                <a:schemeClr val="tx1">
                  <a:lumMod val="65000"/>
                  <a:lumOff val="35000"/>
                </a:schemeClr>
              </a:solidFill>
              <a:latin typeface="Times New Roman" pitchFamily="18" charset="0"/>
              <a:ea typeface="微软雅黑" panose="020B0503020204020204" charset="-122"/>
              <a:cs typeface="Times New Roman" pitchFamily="18" charset="0"/>
            </a:endParaRPr>
          </a:p>
        </p:txBody>
      </p:sp>
    </p:spTree>
    <p:extLst>
      <p:ext uri="{BB962C8B-B14F-4D97-AF65-F5344CB8AC3E}">
        <p14:creationId xmlns:p14="http://schemas.microsoft.com/office/powerpoint/2010/main" val="1267998163"/>
      </p:ext>
    </p:extLst>
  </p:cSld>
  <p:clrMapOvr>
    <a:masterClrMapping/>
  </p:clrMapOvr>
  <p:transition spd="slow"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par>
                          <p:cTn id="17" fill="hold" nodeType="afterGroup">
                            <p:stCondLst>
                              <p:cond delay="1000"/>
                            </p:stCondLst>
                            <p:childTnLst>
                              <p:par>
                                <p:cTn id="18" presetID="19" presetClass="entr" presetSubtype="10" fill="hold" nodeType="afterEffect">
                                  <p:stCondLst>
                                    <p:cond delay="0"/>
                                  </p:stCondLst>
                                  <p:childTnLst>
                                    <p:set>
                                      <p:cBhvr>
                                        <p:cTn id="19" dur="1" fill="hold">
                                          <p:stCondLst>
                                            <p:cond delay="0"/>
                                          </p:stCondLst>
                                        </p:cTn>
                                        <p:tgtEl>
                                          <p:spTgt spid="38"/>
                                        </p:tgtEl>
                                        <p:attrNameLst>
                                          <p:attrName>style.visibility</p:attrName>
                                        </p:attrNameLst>
                                      </p:cBhvr>
                                      <p:to>
                                        <p:strVal val="visible"/>
                                      </p:to>
                                    </p:set>
                                    <p:anim calcmode="lin" valueType="num">
                                      <p:cBhvr>
                                        <p:cTn id="20" dur="1000" fill="hold"/>
                                        <p:tgtEl>
                                          <p:spTgt spid="38"/>
                                        </p:tgtEl>
                                        <p:attrNameLst>
                                          <p:attrName>ppt_w</p:attrName>
                                        </p:attrNameLst>
                                      </p:cBhvr>
                                      <p:tavLst>
                                        <p:tav tm="0" fmla="#ppt_w*sin(2.5*pi*$)">
                                          <p:val>
                                            <p:fltVal val="0"/>
                                          </p:val>
                                        </p:tav>
                                        <p:tav tm="100000">
                                          <p:val>
                                            <p:fltVal val="1"/>
                                          </p:val>
                                        </p:tav>
                                      </p:tavLst>
                                    </p:anim>
                                    <p:anim calcmode="lin" valueType="num">
                                      <p:cBhvr>
                                        <p:cTn id="21" dur="1000" fill="hold"/>
                                        <p:tgtEl>
                                          <p:spTgt spid="38"/>
                                        </p:tgtEl>
                                        <p:attrNameLst>
                                          <p:attrName>ppt_h</p:attrName>
                                        </p:attrNameLst>
                                      </p:cBhvr>
                                      <p:tavLst>
                                        <p:tav tm="0">
                                          <p:val>
                                            <p:strVal val="#ppt_h"/>
                                          </p:val>
                                        </p:tav>
                                        <p:tav tm="100000">
                                          <p:val>
                                            <p:strVal val="#ppt_h"/>
                                          </p:val>
                                        </p:tav>
                                      </p:tavLst>
                                    </p:anim>
                                  </p:childTnLst>
                                </p:cTn>
                              </p:par>
                              <p:par>
                                <p:cTn id="22" presetID="53" presetClass="entr" presetSubtype="16"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1000" fill="hold"/>
                                        <p:tgtEl>
                                          <p:spTgt spid="34"/>
                                        </p:tgtEl>
                                        <p:attrNameLst>
                                          <p:attrName>ppt_w</p:attrName>
                                        </p:attrNameLst>
                                      </p:cBhvr>
                                      <p:tavLst>
                                        <p:tav tm="0">
                                          <p:val>
                                            <p:fltVal val="0"/>
                                          </p:val>
                                        </p:tav>
                                        <p:tav tm="100000">
                                          <p:val>
                                            <p:strVal val="#ppt_w"/>
                                          </p:val>
                                        </p:tav>
                                      </p:tavLst>
                                    </p:anim>
                                    <p:anim calcmode="lin" valueType="num">
                                      <p:cBhvr>
                                        <p:cTn id="25" dur="1000" fill="hold"/>
                                        <p:tgtEl>
                                          <p:spTgt spid="34"/>
                                        </p:tgtEl>
                                        <p:attrNameLst>
                                          <p:attrName>ppt_h</p:attrName>
                                        </p:attrNameLst>
                                      </p:cBhvr>
                                      <p:tavLst>
                                        <p:tav tm="0">
                                          <p:val>
                                            <p:fltVal val="0"/>
                                          </p:val>
                                        </p:tav>
                                        <p:tav tm="100000">
                                          <p:val>
                                            <p:strVal val="#ppt_h"/>
                                          </p:val>
                                        </p:tav>
                                      </p:tavLst>
                                    </p:anim>
                                    <p:animEffect transition="in" filter="fade">
                                      <p:cBhvr>
                                        <p:cTn id="2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D92BFB-CEF5-4327-94B5-13277F6D7202}"/>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917" y="823221"/>
            <a:ext cx="3742166" cy="1467422"/>
          </a:xfrm>
          <a:prstGeom prst="rect">
            <a:avLst/>
          </a:prstGeom>
          <a:noFill/>
          <a:ln>
            <a:noFill/>
          </a:ln>
        </p:spPr>
      </p:pic>
      <p:sp>
        <p:nvSpPr>
          <p:cNvPr id="3" name="TextBox 2">
            <a:extLst>
              <a:ext uri="{FF2B5EF4-FFF2-40B4-BE49-F238E27FC236}">
                <a16:creationId xmlns:a16="http://schemas.microsoft.com/office/drawing/2014/main" id="{ECD2686B-4ADC-4DC6-A409-79B41D445CA7}"/>
              </a:ext>
            </a:extLst>
          </p:cNvPr>
          <p:cNvSpPr txBox="1"/>
          <p:nvPr/>
        </p:nvSpPr>
        <p:spPr>
          <a:xfrm>
            <a:off x="1692965" y="2606931"/>
            <a:ext cx="8806070" cy="248189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2400"/>
              </a:spcAft>
              <a:buClrTx/>
              <a:buSzTx/>
              <a:buFontTx/>
              <a:buNone/>
              <a:tabLst/>
              <a:defRPr/>
            </a:pP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tiếng</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nói</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sự</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giãi</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bày</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thổ</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lộ</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tâm</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tư</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con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trước</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cuộc</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3200" b="0" i="0" u="none" strike="noStrike" kern="1200" cap="none" spc="0" normalizeH="0" baseline="0" noProof="0" dirty="0">
                <a:ln>
                  <a:noFill/>
                </a:ln>
                <a:solidFill>
                  <a:srgbClr val="ED7D31"/>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srgbClr val="ED7D31"/>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biểu</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cảm</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xúc</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ngôn</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ngữ</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cô</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đọng</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súc</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tích</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giàu</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hình</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ảnh</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nhạc</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điệu</a:t>
            </a:r>
            <a:r>
              <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3200" b="0" i="0" u="none" strike="noStrike" kern="1200" cap="none" spc="0" normalizeH="0" baseline="0" noProof="0" dirty="0">
              <a:ln>
                <a:noFill/>
              </a:ln>
              <a:solidFill>
                <a:srgbClr val="70AD47">
                  <a:lumMod val="7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5F4735E5-2DD1-479F-ACF7-F404957569B7}"/>
              </a:ext>
            </a:extLst>
          </p:cNvPr>
          <p:cNvSpPr txBox="1"/>
          <p:nvPr/>
        </p:nvSpPr>
        <p:spPr>
          <a:xfrm>
            <a:off x="5174146" y="1134866"/>
            <a:ext cx="1843708" cy="71846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40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1537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C203C3B-F162-400D-902B-20C0FCD57884}"/>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917" y="479146"/>
            <a:ext cx="3742166" cy="1467422"/>
          </a:xfrm>
          <a:prstGeom prst="rect">
            <a:avLst/>
          </a:prstGeom>
          <a:noFill/>
          <a:ln>
            <a:noFill/>
          </a:ln>
        </p:spPr>
      </p:pic>
      <p:sp>
        <p:nvSpPr>
          <p:cNvPr id="3" name="TextBox 2">
            <a:extLst>
              <a:ext uri="{FF2B5EF4-FFF2-40B4-BE49-F238E27FC236}">
                <a16:creationId xmlns:a16="http://schemas.microsoft.com/office/drawing/2014/main" id="{CAB33CD4-F85E-4FF6-AF84-D2A2AE9812D9}"/>
              </a:ext>
            </a:extLst>
          </p:cNvPr>
          <p:cNvSpPr txBox="1"/>
          <p:nvPr/>
        </p:nvSpPr>
        <p:spPr>
          <a:xfrm>
            <a:off x="1143140" y="2038143"/>
            <a:ext cx="9541565" cy="375904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24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truyền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độc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Việt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Nam.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thiểu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6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8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24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trung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ở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cặp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6 - 8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sắp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xếp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bằng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trắc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trầm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bổng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24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vừa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chân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vừa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gieo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24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Nhịp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lục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thường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nhịp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chẵn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2F77394-9454-4DDF-8720-6F4502249981}"/>
              </a:ext>
            </a:extLst>
          </p:cNvPr>
          <p:cNvSpPr txBox="1"/>
          <p:nvPr/>
        </p:nvSpPr>
        <p:spPr>
          <a:xfrm>
            <a:off x="3049657" y="916205"/>
            <a:ext cx="6092686" cy="593304"/>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Thơ</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lục</a:t>
            </a:r>
            <a:r>
              <a:rPr kumimoji="0" lang="en-US" sz="3200" b="1" i="1"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1" i="1"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bát</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41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a16="http://schemas.microsoft.com/office/drawing/2014/main" id="{A7377F93-0602-476E-A2C0-CE589E10FA46}"/>
              </a:ext>
            </a:extLst>
          </p:cNvPr>
          <p:cNvSpPr txBox="1"/>
          <p:nvPr/>
        </p:nvSpPr>
        <p:spPr>
          <a:xfrm>
            <a:off x="3047999" y="932906"/>
            <a:ext cx="7216462" cy="523220"/>
          </a:xfrm>
          <a:prstGeom prst="rect">
            <a:avLst/>
          </a:prstGeom>
          <a:noFill/>
        </p:spPr>
        <p:txBody>
          <a:bodyPr wrap="square">
            <a:spAutoFit/>
          </a:bodyPr>
          <a:lstStyle/>
          <a:p>
            <a:r>
              <a:rPr lang="pt-BR" sz="2800" b="1" dirty="0">
                <a:solidFill>
                  <a:srgbClr val="FF0000"/>
                </a:solidFill>
                <a:latin typeface="Times New Roman" pitchFamily="18" charset="0"/>
                <a:cs typeface="Times New Roman" pitchFamily="18" charset="0"/>
              </a:rPr>
              <a:t>3. Kĩ năng đọc văn bản thơ</a:t>
            </a:r>
            <a:endParaRPr lang="en-US"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2116242" y="2025565"/>
            <a:ext cx="9553433" cy="3637919"/>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pt-BR" sz="2800" dirty="0">
                <a:latin typeface="Times New Roman" pitchFamily="18" charset="0"/>
                <a:cs typeface="Times New Roman" pitchFamily="18" charset="0"/>
              </a:rPr>
              <a:t>Biết rõ tên bài thơ, tập thơ, tác giả, hoàn cảnh ra đời bài thơ.</a:t>
            </a:r>
            <a:endParaRPr lang="en-US" sz="2600" dirty="0">
              <a:effectLst/>
              <a:latin typeface="Times New Roman" panose="02020603050405020304" pitchFamily="18" charset="0"/>
              <a:ea typeface="Times New Roman" panose="02020603050405020304" pitchFamily="18" charset="0"/>
              <a:cs typeface="Times New Roman" pitchFamily="18" charset="0"/>
            </a:endParaRPr>
          </a:p>
          <a:p>
            <a:pPr marL="342900" indent="-342900" algn="just">
              <a:lnSpc>
                <a:spcPct val="105000"/>
              </a:lnSpc>
              <a:spcAft>
                <a:spcPts val="1200"/>
              </a:spcAft>
              <a:buFont typeface="Wingdings" panose="05000000000000000000" pitchFamily="2" charset="2"/>
              <a:buChar char="Ø"/>
            </a:pPr>
            <a:r>
              <a:rPr lang="pt-BR" sz="2800" dirty="0">
                <a:latin typeface="Times New Roman" pitchFamily="18" charset="0"/>
                <a:cs typeface="Times New Roman" pitchFamily="18" charset="0"/>
              </a:rPr>
              <a:t>Đọc kỹ bài thơ để hình dung chủ thể  trữ tình - người đang giãi bày thổ lộ tình cảm trong thơ và cảm nhận ý thơ qua hình ảnh,  câu chữ, nhạc điệu...</a:t>
            </a:r>
            <a:endParaRPr lang="pt-BR" sz="2600" dirty="0">
              <a:latin typeface="Times New Roman" pitchFamily="18" charset="0"/>
              <a:cs typeface="Times New Roman" pitchFamily="18" charset="0"/>
            </a:endParaRPr>
          </a:p>
          <a:p>
            <a:pPr marL="342900" indent="-342900" algn="just">
              <a:lnSpc>
                <a:spcPct val="105000"/>
              </a:lnSpc>
              <a:spcAft>
                <a:spcPts val="1200"/>
              </a:spcAft>
              <a:buFont typeface="Wingdings" panose="05000000000000000000" pitchFamily="2" charset="2"/>
              <a:buChar char="Ø"/>
            </a:pPr>
            <a:r>
              <a:rPr lang="pt-BR" sz="2600" dirty="0">
                <a:latin typeface="Times New Roman" pitchFamily="18" charset="0"/>
                <a:cs typeface="Times New Roman" pitchFamily="18" charset="0"/>
              </a:rPr>
              <a:t> </a:t>
            </a:r>
            <a:r>
              <a:rPr lang="pt-BR" sz="2800" dirty="0">
                <a:latin typeface="Times New Roman" pitchFamily="18" charset="0"/>
                <a:cs typeface="Times New Roman" pitchFamily="18" charset="0"/>
              </a:rPr>
              <a:t>Dùng liên tưởng, tưởng tượng để hình dung thế giới tự nhiên, xã hội, con người... được tác giả biểu hiện qua ngôn ngữ thơ.</a:t>
            </a:r>
          </a:p>
          <a:p>
            <a:pPr algn="just">
              <a:spcAft>
                <a:spcPts val="1200"/>
              </a:spcAft>
            </a:pPr>
            <a:endParaRPr lang="en-US" sz="2400" dirty="0"/>
          </a:p>
        </p:txBody>
      </p:sp>
    </p:spTree>
    <p:extLst>
      <p:ext uri="{BB962C8B-B14F-4D97-AF65-F5344CB8AC3E}">
        <p14:creationId xmlns:p14="http://schemas.microsoft.com/office/powerpoint/2010/main" val="4258678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5">
            <a:extLst>
              <a:ext uri="{FF2B5EF4-FFF2-40B4-BE49-F238E27FC236}">
                <a16:creationId xmlns:a16="http://schemas.microsoft.com/office/drawing/2014/main" id="{82770E0C-ABDE-425E-8327-562FD537B1B4}"/>
              </a:ext>
            </a:extLst>
          </p:cNvPr>
          <p:cNvPicPr/>
          <p:nvPr/>
        </p:nvPicPr>
        <p:blipFill>
          <a:blip r:embed="rId2" cstate="print">
            <a:extLst>
              <a:ext uri="{28A0092B-C50C-407E-A947-70E740481C1C}">
                <a14:useLocalDpi xmlns:a14="http://schemas.microsoft.com/office/drawing/2010/main" val="0"/>
              </a:ext>
            </a:extLst>
          </a:blip>
          <a:stretch>
            <a:fillRect/>
          </a:stretch>
        </p:blipFill>
        <p:spPr>
          <a:xfrm flipH="1">
            <a:off x="-1" y="4378817"/>
            <a:ext cx="6096000" cy="2479183"/>
          </a:xfrm>
          <a:prstGeom prst="rect">
            <a:avLst/>
          </a:prstGeom>
        </p:spPr>
      </p:pic>
      <p:pic>
        <p:nvPicPr>
          <p:cNvPr id="10" name="图片 6">
            <a:extLst>
              <a:ext uri="{FF2B5EF4-FFF2-40B4-BE49-F238E27FC236}">
                <a16:creationId xmlns:a16="http://schemas.microsoft.com/office/drawing/2014/main" id="{DD62B6D8-578A-4170-8EA4-FB71356F4C4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095999" y="4468969"/>
            <a:ext cx="6096001" cy="2389031"/>
          </a:xfrm>
          <a:prstGeom prst="rect">
            <a:avLst/>
          </a:prstGeom>
        </p:spPr>
      </p:pic>
      <p:pic>
        <p:nvPicPr>
          <p:cNvPr id="4" name="图片 16">
            <a:extLst>
              <a:ext uri="{FF2B5EF4-FFF2-40B4-BE49-F238E27FC236}">
                <a16:creationId xmlns:a16="http://schemas.microsoft.com/office/drawing/2014/main" id="{BD31E1FA-D983-45F4-B60C-5954141E5C56}"/>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1879" y="271318"/>
            <a:ext cx="2117725" cy="6132830"/>
          </a:xfrm>
          <a:prstGeom prst="rect">
            <a:avLst/>
          </a:prstGeom>
        </p:spPr>
      </p:pic>
      <p:pic>
        <p:nvPicPr>
          <p:cNvPr id="5" name="图片 14">
            <a:extLst>
              <a:ext uri="{FF2B5EF4-FFF2-40B4-BE49-F238E27FC236}">
                <a16:creationId xmlns:a16="http://schemas.microsoft.com/office/drawing/2014/main" id="{7E6D1801-B8EA-4946-9766-FC8BAC4BFF59}"/>
              </a:ext>
            </a:extLst>
          </p:cNvPr>
          <p:cNvPicPr/>
          <p:nvPr/>
        </p:nvPicPr>
        <p:blipFill>
          <a:blip r:embed="rId5" cstate="print">
            <a:extLst>
              <a:ext uri="{28A0092B-C50C-407E-A947-70E740481C1C}">
                <a14:useLocalDpi xmlns:a14="http://schemas.microsoft.com/office/drawing/2010/main" val="0"/>
              </a:ext>
            </a:extLst>
          </a:blip>
          <a:stretch>
            <a:fillRect/>
          </a:stretch>
        </p:blipFill>
        <p:spPr>
          <a:xfrm flipV="1">
            <a:off x="3542880" y="5276186"/>
            <a:ext cx="5380990" cy="1256665"/>
          </a:xfrm>
          <a:prstGeom prst="rect">
            <a:avLst/>
          </a:prstGeom>
        </p:spPr>
      </p:pic>
      <p:sp>
        <p:nvSpPr>
          <p:cNvPr id="7" name="TextBox 6">
            <a:extLst>
              <a:ext uri="{FF2B5EF4-FFF2-40B4-BE49-F238E27FC236}">
                <a16:creationId xmlns:a16="http://schemas.microsoft.com/office/drawing/2014/main" id="{A7377F93-0602-476E-A2C0-CE589E10FA46}"/>
              </a:ext>
            </a:extLst>
          </p:cNvPr>
          <p:cNvSpPr txBox="1"/>
          <p:nvPr/>
        </p:nvSpPr>
        <p:spPr>
          <a:xfrm>
            <a:off x="3047999" y="646019"/>
            <a:ext cx="7216462" cy="523220"/>
          </a:xfrm>
          <a:prstGeom prst="rect">
            <a:avLst/>
          </a:prstGeom>
          <a:noFill/>
        </p:spPr>
        <p:txBody>
          <a:bodyPr wrap="square">
            <a:spAutoFit/>
          </a:bodyPr>
          <a:lstStyle/>
          <a:p>
            <a:r>
              <a:rPr lang="pt-BR" sz="2800" b="1" dirty="0">
                <a:solidFill>
                  <a:srgbClr val="FF0000"/>
                </a:solidFill>
                <a:latin typeface="Times New Roman" pitchFamily="18" charset="0"/>
                <a:cs typeface="Times New Roman" pitchFamily="18" charset="0"/>
              </a:rPr>
              <a:t>3. Kĩ năng đọc văn bản thơ:</a:t>
            </a:r>
            <a:endParaRPr lang="en-US" sz="2800" b="1" dirty="0">
              <a:solidFill>
                <a:srgbClr val="FF0000"/>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3722BED-134E-4DAF-A7EC-3A3162F8B9FB}"/>
              </a:ext>
            </a:extLst>
          </p:cNvPr>
          <p:cNvSpPr txBox="1"/>
          <p:nvPr/>
        </p:nvSpPr>
        <p:spPr>
          <a:xfrm>
            <a:off x="2420991" y="1484379"/>
            <a:ext cx="9066727" cy="4962897"/>
          </a:xfrm>
          <a:prstGeom prst="rect">
            <a:avLst/>
          </a:prstGeom>
          <a:noFill/>
        </p:spPr>
        <p:txBody>
          <a:bodyPr wrap="square" rtlCol="0">
            <a:spAutoFit/>
          </a:bodyPr>
          <a:lstStyle/>
          <a:p>
            <a:pPr marL="342900" marR="0" indent="-342900" algn="just">
              <a:lnSpc>
                <a:spcPct val="105000"/>
              </a:lnSpc>
              <a:spcBef>
                <a:spcPts val="0"/>
              </a:spcBef>
              <a:spcAft>
                <a:spcPts val="1200"/>
              </a:spcAft>
              <a:buFont typeface="Wingdings" panose="05000000000000000000" pitchFamily="2" charset="2"/>
              <a:buChar char="Ø"/>
            </a:pPr>
            <a:r>
              <a:rPr lang="pt-BR" sz="2600" dirty="0">
                <a:latin typeface="Times New Roman" pitchFamily="18" charset="0"/>
                <a:cs typeface="Times New Roman" pitchFamily="18" charset="0"/>
              </a:rPr>
              <a:t> </a:t>
            </a:r>
            <a:r>
              <a:rPr lang="pt-BR" sz="2800" dirty="0">
                <a:latin typeface="Times New Roman" pitchFamily="18" charset="0"/>
                <a:cs typeface="Times New Roman" pitchFamily="18" charset="0"/>
              </a:rPr>
              <a:t>Phân tích hình tượng thơ, ngôn ngữ, hình ảnh thơ để khám phá nội dung tình cảm</a:t>
            </a:r>
            <a:r>
              <a:rPr lang="vi-VN" sz="2800" dirty="0">
                <a:latin typeface="Times New Roman" pitchFamily="18" charset="0"/>
                <a:cs typeface="Times New Roman" pitchFamily="18" charset="0"/>
              </a:rPr>
              <a:t>,</a:t>
            </a:r>
            <a:r>
              <a:rPr lang="pt-BR" sz="2800" dirty="0">
                <a:latin typeface="Times New Roman" pitchFamily="18" charset="0"/>
                <a:cs typeface="Times New Roman" pitchFamily="18" charset="0"/>
              </a:rPr>
              <a:t> cảm xúc của nhân vật trữ tình trong bài thơ. </a:t>
            </a:r>
            <a:r>
              <a:rPr lang="pt-BR" sz="2600" dirty="0">
                <a:latin typeface="Times New Roman" pitchFamily="18" charset="0"/>
                <a:cs typeface="Times New Roman" pitchFamily="18" charset="0"/>
              </a:rPr>
              <a:t>Suy nghĩ để cảm nhận được tư tưởng, quan niệm của tác giả dân gian thể hiện qua nội dung biểu đạt của văn bản</a:t>
            </a:r>
          </a:p>
          <a:p>
            <a:pPr marL="342900" indent="-342900" algn="just">
              <a:lnSpc>
                <a:spcPct val="105000"/>
              </a:lnSpc>
              <a:spcAft>
                <a:spcPts val="1200"/>
              </a:spcAft>
              <a:buFont typeface="Wingdings" panose="05000000000000000000" pitchFamily="2" charset="2"/>
              <a:buChar char="Ø"/>
            </a:pPr>
            <a:r>
              <a:rPr lang="pt-BR" sz="2600" dirty="0">
                <a:latin typeface="Times New Roman" pitchFamily="18" charset="0"/>
                <a:cs typeface="Times New Roman" pitchFamily="18" charset="0"/>
              </a:rPr>
              <a:t> </a:t>
            </a:r>
            <a:r>
              <a:rPr lang="vi-VN" sz="2800" dirty="0">
                <a:latin typeface="Times New Roman" pitchFamily="18" charset="0"/>
                <a:cs typeface="Times New Roman" pitchFamily="18" charset="0"/>
              </a:rPr>
              <a:t>Suy nghĩ để cảm nhận tư tưởng, quan niệm của tác giả được thể hiện kín đáo đằng sau nội dung cảm xúc của bài thơ</a:t>
            </a:r>
            <a:r>
              <a:rPr lang="pt-BR" sz="2600" dirty="0">
                <a:latin typeface="Times New Roman" pitchFamily="18" charset="0"/>
                <a:cs typeface="Times New Roman" pitchFamily="18" charset="0"/>
              </a:rPr>
              <a:t>.</a:t>
            </a:r>
          </a:p>
          <a:p>
            <a:pPr marL="342900" indent="-342900" algn="just">
              <a:lnSpc>
                <a:spcPct val="105000"/>
              </a:lnSpc>
              <a:spcAft>
                <a:spcPts val="1200"/>
              </a:spcAft>
              <a:buFont typeface="Wingdings" panose="05000000000000000000" pitchFamily="2" charset="2"/>
              <a:buChar char="Ø"/>
            </a:pPr>
            <a:r>
              <a:rPr lang="vi-VN" sz="2800" dirty="0">
                <a:latin typeface="Times New Roman" pitchFamily="18" charset="0"/>
                <a:cs typeface="Times New Roman" pitchFamily="18" charset="0"/>
              </a:rPr>
              <a:t>Từ bài thơ liên hệ với bản thân và cuộc sống xung quanh để thấy được ý nghĩa của bài thơ đối với cuộc sống, con người.</a:t>
            </a:r>
            <a:endParaRPr lang="en-US" sz="2600" dirty="0">
              <a:latin typeface="Times New Roman" pitchFamily="18" charset="0"/>
              <a:cs typeface="Times New Roman" pitchFamily="18" charset="0"/>
            </a:endParaRPr>
          </a:p>
          <a:p>
            <a:pPr algn="just">
              <a:spcAft>
                <a:spcPts val="1200"/>
              </a:spcAft>
            </a:pPr>
            <a:endParaRPr lang="en-US" sz="2400" dirty="0"/>
          </a:p>
        </p:txBody>
      </p:sp>
    </p:spTree>
    <p:extLst>
      <p:ext uri="{BB962C8B-B14F-4D97-AF65-F5344CB8AC3E}">
        <p14:creationId xmlns:p14="http://schemas.microsoft.com/office/powerpoint/2010/main" val="1680817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3556000" y="2057400"/>
            <a:ext cx="5080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r>
              <a:rPr lang="en-US" altLang="en-US" sz="2000">
                <a:solidFill>
                  <a:schemeClr val="bg1"/>
                </a:solidFill>
                <a:latin typeface="#9Slide07 SVNAdam Gorry" pitchFamily="18" charset="0"/>
              </a:rPr>
              <a:t>I. Đọc và tìm hiểu chung</a:t>
            </a:r>
          </a:p>
        </p:txBody>
      </p:sp>
      <p:pic>
        <p:nvPicPr>
          <p:cNvPr id="12291" name="Content Placeholder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63320" y="72391"/>
            <a:ext cx="9245600" cy="6934200"/>
          </a:xfrm>
        </p:spPr>
      </p:pic>
      <p:sp>
        <p:nvSpPr>
          <p:cNvPr id="12292" name="Title 1"/>
          <p:cNvSpPr>
            <a:spLocks noGrp="1" noChangeArrowheads="1"/>
          </p:cNvSpPr>
          <p:nvPr>
            <p:ph type="title"/>
          </p:nvPr>
        </p:nvSpPr>
        <p:spPr>
          <a:xfrm>
            <a:off x="3556000" y="3429000"/>
            <a:ext cx="6359856" cy="1143000"/>
          </a:xfrm>
        </p:spPr>
        <p:txBody>
          <a:bodyPr>
            <a:normAutofit/>
          </a:bodyPr>
          <a:lstStyle/>
          <a:p>
            <a:r>
              <a:rPr lang="en-US" altLang="en-US" sz="3200" b="1" dirty="0">
                <a:latin typeface="Times New Roman" pitchFamily="18" charset="0"/>
                <a:cs typeface="Times New Roman" pitchFamily="18" charset="0"/>
              </a:rPr>
              <a:t>II. </a:t>
            </a:r>
            <a:r>
              <a:rPr lang="en-US" sz="3200" b="1" dirty="0">
                <a:latin typeface="Times New Roman" pitchFamily="18" charset="0"/>
                <a:cs typeface="Times New Roman" pitchFamily="18" charset="0"/>
              </a:rPr>
              <a:t>Củng cố, mở rộng </a:t>
            </a:r>
            <a:r>
              <a:rPr lang="en-US" sz="3200" b="1" dirty="0" err="1">
                <a:latin typeface="Times New Roman" pitchFamily="18" charset="0"/>
                <a:cs typeface="Times New Roman" pitchFamily="18" charset="0"/>
              </a:rPr>
              <a:t>kiến</a:t>
            </a:r>
            <a:r>
              <a:rPr lang="en-US" sz="3200" b="1" dirty="0">
                <a:latin typeface="Times New Roman" pitchFamily="18" charset="0"/>
                <a:cs typeface="Times New Roman" pitchFamily="18" charset="0"/>
              </a:rPr>
              <a:t> </a:t>
            </a:r>
            <a:br>
              <a:rPr lang="en-US" sz="3200" b="1" dirty="0">
                <a:latin typeface="Times New Roman" pitchFamily="18" charset="0"/>
                <a:cs typeface="Times New Roman" pitchFamily="18" charset="0"/>
              </a:rPr>
            </a:br>
            <a:r>
              <a:rPr lang="en-US" sz="3200" b="1" dirty="0" err="1">
                <a:latin typeface="Times New Roman" pitchFamily="18" charset="0"/>
                <a:cs typeface="Times New Roman" pitchFamily="18" charset="0"/>
              </a:rPr>
              <a:t>thức</a:t>
            </a:r>
            <a:r>
              <a:rPr lang="en-US" sz="3200" b="1" dirty="0">
                <a:latin typeface="Times New Roman" pitchFamily="18" charset="0"/>
                <a:cs typeface="Times New Roman" pitchFamily="18" charset="0"/>
              </a:rPr>
              <a:t> về các bài thơ đã học</a:t>
            </a:r>
            <a:endParaRPr lang="en-US" sz="3200" dirty="0"/>
          </a:p>
        </p:txBody>
      </p:sp>
    </p:spTree>
    <p:extLst>
      <p:ext uri="{BB962C8B-B14F-4D97-AF65-F5344CB8AC3E}">
        <p14:creationId xmlns:p14="http://schemas.microsoft.com/office/powerpoint/2010/main" val="203538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5EE269-7816-4AD5-BD2F-976D1E4DAA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0624" y="1474264"/>
            <a:ext cx="3625917" cy="3743701"/>
          </a:xfrm>
          <a:prstGeom prst="rect">
            <a:avLst/>
          </a:prstGeom>
        </p:spPr>
      </p:pic>
      <p:sp>
        <p:nvSpPr>
          <p:cNvPr id="7" name="TextBox 6">
            <a:extLst>
              <a:ext uri="{FF2B5EF4-FFF2-40B4-BE49-F238E27FC236}">
                <a16:creationId xmlns:a16="http://schemas.microsoft.com/office/drawing/2014/main" id="{1352B4D1-9DC1-4B38-AFE4-4A8CDBE1BD6D}"/>
              </a:ext>
            </a:extLst>
          </p:cNvPr>
          <p:cNvSpPr txBox="1"/>
          <p:nvPr/>
        </p:nvSpPr>
        <p:spPr>
          <a:xfrm>
            <a:off x="600502" y="474410"/>
            <a:ext cx="11591498" cy="461665"/>
          </a:xfrm>
          <a:prstGeom prst="rect">
            <a:avLst/>
          </a:prstGeom>
          <a:noFill/>
        </p:spPr>
        <p:txBody>
          <a:bodyPr wrap="square">
            <a:spAutoFit/>
          </a:bodyPr>
          <a:lstStyle/>
          <a:p>
            <a:r>
              <a:rPr lang="pt-BR" sz="2400" b="1" i="1" dirty="0">
                <a:solidFill>
                  <a:srgbClr val="C00000"/>
                </a:solidFill>
                <a:latin typeface="Times New Roman" panose="02020603050405020304" pitchFamily="18" charset="0"/>
                <a:ea typeface="Times New Roman" panose="02020603050405020304" pitchFamily="18" charset="0"/>
              </a:rPr>
              <a:t> </a:t>
            </a:r>
            <a:r>
              <a:rPr lang="en-US" sz="2400" b="1" i="1" dirty="0">
                <a:latin typeface="Times New Roman" pitchFamily="18" charset="0"/>
                <a:cs typeface="Times New Roman" pitchFamily="18" charset="0"/>
              </a:rPr>
              <a:t>1. Bài tập 1: Hoàn thành bảng nhận xét về hai bài thơ “À ơi tay mẹ” và “Về thăm nhà”</a:t>
            </a:r>
            <a:endParaRPr lang="en-US" sz="2400" dirty="0">
              <a:latin typeface="Times New Roman" pitchFamily="18" charset="0"/>
              <a:cs typeface="Times New Roman"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849609706"/>
              </p:ext>
            </p:extLst>
          </p:nvPr>
        </p:nvGraphicFramePr>
        <p:xfrm>
          <a:off x="4432617" y="1403901"/>
          <a:ext cx="7027863" cy="4707341"/>
        </p:xfrm>
        <a:graphic>
          <a:graphicData uri="http://schemas.openxmlformats.org/drawingml/2006/table">
            <a:tbl>
              <a:tblPr firstRow="1" firstCol="1" bandRow="1">
                <a:tableStyleId>{21E4AEA4-8DFA-4A89-87EB-49C32662AFE0}</a:tableStyleId>
              </a:tblPr>
              <a:tblGrid>
                <a:gridCol w="2318857">
                  <a:extLst>
                    <a:ext uri="{9D8B030D-6E8A-4147-A177-3AD203B41FA5}">
                      <a16:colId xmlns:a16="http://schemas.microsoft.com/office/drawing/2014/main" val="20000"/>
                    </a:ext>
                  </a:extLst>
                </a:gridCol>
                <a:gridCol w="4709006">
                  <a:extLst>
                    <a:ext uri="{9D8B030D-6E8A-4147-A177-3AD203B41FA5}">
                      <a16:colId xmlns:a16="http://schemas.microsoft.com/office/drawing/2014/main" val="20001"/>
                    </a:ext>
                  </a:extLst>
                </a:gridCol>
              </a:tblGrid>
              <a:tr h="523277">
                <a:tc>
                  <a:txBody>
                    <a:bodyPr/>
                    <a:lstStyle/>
                    <a:p>
                      <a:pPr marL="0" marR="0" algn="ctr">
                        <a:lnSpc>
                          <a:spcPts val="1650"/>
                        </a:lnSpc>
                        <a:spcBef>
                          <a:spcPts val="0"/>
                        </a:spcBef>
                        <a:spcAft>
                          <a:spcPts val="0"/>
                        </a:spcAft>
                      </a:pPr>
                      <a:r>
                        <a:rPr lang="en-US" sz="1600" dirty="0">
                          <a:solidFill>
                            <a:schemeClr val="tx1"/>
                          </a:solidFill>
                          <a:effectLst/>
                        </a:rPr>
                        <a:t>Nội dung</a:t>
                      </a:r>
                      <a:endParaRPr lang="en-US"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0" marR="0" algn="ctr">
                        <a:lnSpc>
                          <a:spcPts val="1650"/>
                        </a:lnSpc>
                        <a:spcBef>
                          <a:spcPts val="0"/>
                        </a:spcBef>
                        <a:spcAft>
                          <a:spcPts val="0"/>
                        </a:spcAft>
                      </a:pPr>
                      <a:r>
                        <a:rPr lang="en-US" sz="1600" dirty="0">
                          <a:solidFill>
                            <a:schemeClr val="tx1"/>
                          </a:solidFill>
                          <a:effectLst/>
                        </a:rPr>
                        <a:t>Nhận xét</a:t>
                      </a:r>
                    </a:p>
                    <a:p>
                      <a:pPr marL="0" marR="0" algn="ctr">
                        <a:lnSpc>
                          <a:spcPts val="1650"/>
                        </a:lnSpc>
                        <a:spcBef>
                          <a:spcPts val="0"/>
                        </a:spcBef>
                        <a:spcAft>
                          <a:spcPts val="0"/>
                        </a:spcAft>
                      </a:pPr>
                      <a:endParaRPr lang="en-US" sz="1600" dirty="0">
                        <a:solidFill>
                          <a:schemeClr val="tx1"/>
                        </a:solidFill>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0"/>
                  </a:ext>
                </a:extLst>
              </a:tr>
              <a:tr h="523277">
                <a:tc>
                  <a:txBody>
                    <a:bodyPr/>
                    <a:lstStyle/>
                    <a:p>
                      <a:pPr marL="0" marR="0">
                        <a:lnSpc>
                          <a:spcPts val="1650"/>
                        </a:lnSpc>
                        <a:spcBef>
                          <a:spcPts val="0"/>
                        </a:spcBef>
                        <a:spcAft>
                          <a:spcPts val="0"/>
                        </a:spcAft>
                      </a:pPr>
                      <a:r>
                        <a:rPr lang="en-US" sz="1600" dirty="0" err="1">
                          <a:solidFill>
                            <a:schemeClr val="tx1"/>
                          </a:solidFill>
                          <a:effectLst/>
                        </a:rPr>
                        <a:t>Đề</a:t>
                      </a:r>
                      <a:r>
                        <a:rPr lang="en-US" sz="1600" dirty="0">
                          <a:solidFill>
                            <a:schemeClr val="tx1"/>
                          </a:solidFill>
                          <a:effectLst/>
                        </a:rPr>
                        <a:t> </a:t>
                      </a:r>
                      <a:r>
                        <a:rPr lang="en-US" sz="1600" dirty="0" err="1">
                          <a:solidFill>
                            <a:schemeClr val="tx1"/>
                          </a:solidFill>
                          <a:effectLst/>
                        </a:rPr>
                        <a:t>tài</a:t>
                      </a:r>
                      <a:endParaRPr lang="en-US" sz="1600" dirty="0">
                        <a:solidFill>
                          <a:schemeClr val="tx1"/>
                        </a:solidFill>
                        <a:effectLst/>
                      </a:endParaRPr>
                    </a:p>
                  </a:txBody>
                  <a:tcPr marL="68580" marR="68580" marT="0" marB="0" anchor="ctr"/>
                </a:tc>
                <a:tc>
                  <a:txBody>
                    <a:bodyPr/>
                    <a:lstStyle/>
                    <a:p>
                      <a:pPr marL="0" marR="0">
                        <a:lnSpc>
                          <a:spcPts val="165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1"/>
                  </a:ext>
                </a:extLst>
              </a:tr>
              <a:tr h="658204">
                <a:tc>
                  <a:txBody>
                    <a:bodyPr/>
                    <a:lstStyle/>
                    <a:p>
                      <a:pPr marL="0" marR="0">
                        <a:lnSpc>
                          <a:spcPts val="1650"/>
                        </a:lnSpc>
                        <a:spcBef>
                          <a:spcPts val="0"/>
                        </a:spcBef>
                        <a:spcAft>
                          <a:spcPts val="0"/>
                        </a:spcAft>
                      </a:pPr>
                      <a:r>
                        <a:rPr lang="en-US" sz="1600" dirty="0">
                          <a:solidFill>
                            <a:schemeClr val="tx1"/>
                          </a:solidFill>
                          <a:effectLst/>
                        </a:rPr>
                        <a:t>Chủ thể trữ tình</a:t>
                      </a:r>
                      <a:endParaRPr lang="en-US"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0" marR="0">
                        <a:lnSpc>
                          <a:spcPts val="165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2"/>
                  </a:ext>
                </a:extLst>
              </a:tr>
              <a:tr h="1000861">
                <a:tc>
                  <a:txBody>
                    <a:bodyPr/>
                    <a:lstStyle/>
                    <a:p>
                      <a:pPr marL="0" marR="0">
                        <a:lnSpc>
                          <a:spcPts val="1650"/>
                        </a:lnSpc>
                        <a:spcBef>
                          <a:spcPts val="0"/>
                        </a:spcBef>
                        <a:spcAft>
                          <a:spcPts val="0"/>
                        </a:spcAft>
                      </a:pPr>
                      <a:r>
                        <a:rPr lang="en-US" sz="1600" dirty="0" err="1">
                          <a:solidFill>
                            <a:schemeClr val="tx1"/>
                          </a:solidFill>
                          <a:effectLst/>
                        </a:rPr>
                        <a:t>Ngôn</a:t>
                      </a:r>
                      <a:r>
                        <a:rPr lang="en-US" sz="1600" dirty="0">
                          <a:solidFill>
                            <a:schemeClr val="tx1"/>
                          </a:solidFill>
                          <a:effectLst/>
                        </a:rPr>
                        <a:t> </a:t>
                      </a:r>
                      <a:r>
                        <a:rPr lang="en-US" sz="1600" dirty="0" err="1">
                          <a:solidFill>
                            <a:schemeClr val="tx1"/>
                          </a:solidFill>
                          <a:effectLst/>
                        </a:rPr>
                        <a:t>ngữ</a:t>
                      </a:r>
                      <a:r>
                        <a:rPr lang="en-US" sz="1600" dirty="0">
                          <a:solidFill>
                            <a:schemeClr val="tx1"/>
                          </a:solidFill>
                          <a:effectLst/>
                        </a:rPr>
                        <a:t> </a:t>
                      </a:r>
                      <a:r>
                        <a:rPr lang="en-US" sz="1600" dirty="0" err="1">
                          <a:solidFill>
                            <a:schemeClr val="tx1"/>
                          </a:solidFill>
                          <a:effectLst/>
                        </a:rPr>
                        <a:t>thơ</a:t>
                      </a:r>
                      <a:r>
                        <a:rPr lang="en-US" sz="1600" dirty="0">
                          <a:solidFill>
                            <a:schemeClr val="tx1"/>
                          </a:solidFill>
                          <a:effectLst/>
                        </a:rPr>
                        <a:t>, </a:t>
                      </a:r>
                      <a:r>
                        <a:rPr lang="en-US" sz="1600" dirty="0" err="1">
                          <a:solidFill>
                            <a:schemeClr val="tx1"/>
                          </a:solidFill>
                          <a:effectLst/>
                        </a:rPr>
                        <a:t>hình</a:t>
                      </a:r>
                      <a:r>
                        <a:rPr lang="en-US" sz="1600" dirty="0">
                          <a:solidFill>
                            <a:schemeClr val="tx1"/>
                          </a:solidFill>
                          <a:effectLst/>
                        </a:rPr>
                        <a:t> </a:t>
                      </a:r>
                      <a:r>
                        <a:rPr lang="en-US" sz="1600" dirty="0" err="1">
                          <a:solidFill>
                            <a:schemeClr val="tx1"/>
                          </a:solidFill>
                          <a:effectLst/>
                        </a:rPr>
                        <a:t>ảnh</a:t>
                      </a:r>
                      <a:r>
                        <a:rPr lang="en-US" sz="1600" dirty="0">
                          <a:solidFill>
                            <a:schemeClr val="tx1"/>
                          </a:solidFill>
                          <a:effectLst/>
                        </a:rPr>
                        <a:t> </a:t>
                      </a:r>
                      <a:r>
                        <a:rPr lang="en-US" sz="1600" dirty="0" err="1">
                          <a:solidFill>
                            <a:schemeClr val="tx1"/>
                          </a:solidFill>
                          <a:effectLst/>
                        </a:rPr>
                        <a:t>thơ</a:t>
                      </a:r>
                      <a:endParaRPr lang="en-US"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0" marR="0">
                        <a:lnSpc>
                          <a:spcPts val="165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3"/>
                  </a:ext>
                </a:extLst>
              </a:tr>
              <a:tr h="1000861">
                <a:tc>
                  <a:txBody>
                    <a:bodyPr/>
                    <a:lstStyle/>
                    <a:p>
                      <a:pPr marL="0" marR="0">
                        <a:lnSpc>
                          <a:spcPts val="1650"/>
                        </a:lnSpc>
                        <a:spcBef>
                          <a:spcPts val="0"/>
                        </a:spcBef>
                        <a:spcAft>
                          <a:spcPts val="0"/>
                        </a:spcAft>
                      </a:pPr>
                      <a:r>
                        <a:rPr lang="en-US" sz="1600" dirty="0" err="1">
                          <a:solidFill>
                            <a:schemeClr val="tx1"/>
                          </a:solidFill>
                          <a:effectLst/>
                        </a:rPr>
                        <a:t>Tình</a:t>
                      </a:r>
                      <a:r>
                        <a:rPr lang="en-US" sz="1600" dirty="0">
                          <a:solidFill>
                            <a:schemeClr val="tx1"/>
                          </a:solidFill>
                          <a:effectLst/>
                        </a:rPr>
                        <a:t> </a:t>
                      </a:r>
                      <a:r>
                        <a:rPr lang="en-US" sz="1600" dirty="0" err="1">
                          <a:solidFill>
                            <a:schemeClr val="tx1"/>
                          </a:solidFill>
                          <a:effectLst/>
                        </a:rPr>
                        <a:t>cảm</a:t>
                      </a:r>
                      <a:r>
                        <a:rPr lang="en-US" sz="1600" dirty="0">
                          <a:solidFill>
                            <a:schemeClr val="tx1"/>
                          </a:solidFill>
                          <a:effectLst/>
                        </a:rPr>
                        <a:t>, </a:t>
                      </a:r>
                      <a:r>
                        <a:rPr lang="en-US" sz="1600" dirty="0" err="1">
                          <a:solidFill>
                            <a:schemeClr val="tx1"/>
                          </a:solidFill>
                          <a:effectLst/>
                        </a:rPr>
                        <a:t>cảm</a:t>
                      </a:r>
                      <a:r>
                        <a:rPr lang="en-US" sz="1600" dirty="0">
                          <a:solidFill>
                            <a:schemeClr val="tx1"/>
                          </a:solidFill>
                          <a:effectLst/>
                        </a:rPr>
                        <a:t> </a:t>
                      </a:r>
                      <a:r>
                        <a:rPr lang="en-US" sz="1600" dirty="0" err="1">
                          <a:solidFill>
                            <a:schemeClr val="tx1"/>
                          </a:solidFill>
                          <a:effectLst/>
                        </a:rPr>
                        <a:t>xúc</a:t>
                      </a:r>
                      <a:r>
                        <a:rPr lang="en-US" sz="1600" dirty="0">
                          <a:solidFill>
                            <a:schemeClr val="tx1"/>
                          </a:solidFill>
                          <a:effectLst/>
                        </a:rPr>
                        <a:t> </a:t>
                      </a:r>
                      <a:r>
                        <a:rPr lang="en-US" sz="1600" dirty="0" err="1">
                          <a:solidFill>
                            <a:schemeClr val="tx1"/>
                          </a:solidFill>
                          <a:effectLst/>
                        </a:rPr>
                        <a:t>của</a:t>
                      </a:r>
                      <a:r>
                        <a:rPr lang="en-US" sz="1600" dirty="0">
                          <a:solidFill>
                            <a:schemeClr val="tx1"/>
                          </a:solidFill>
                          <a:effectLst/>
                        </a:rPr>
                        <a:t> </a:t>
                      </a:r>
                      <a:r>
                        <a:rPr lang="en-US" sz="1600" dirty="0" err="1">
                          <a:solidFill>
                            <a:schemeClr val="tx1"/>
                          </a:solidFill>
                          <a:effectLst/>
                        </a:rPr>
                        <a:t>tác</a:t>
                      </a:r>
                      <a:r>
                        <a:rPr lang="en-US" sz="1600" dirty="0">
                          <a:solidFill>
                            <a:schemeClr val="tx1"/>
                          </a:solidFill>
                          <a:effectLst/>
                        </a:rPr>
                        <a:t> </a:t>
                      </a:r>
                      <a:r>
                        <a:rPr lang="en-US" sz="1600" dirty="0" err="1">
                          <a:solidFill>
                            <a:schemeClr val="tx1"/>
                          </a:solidFill>
                          <a:effectLst/>
                        </a:rPr>
                        <a:t>giả</a:t>
                      </a:r>
                      <a:endParaRPr lang="en-US"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0" marR="0">
                        <a:lnSpc>
                          <a:spcPts val="165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4"/>
                  </a:ext>
                </a:extLst>
              </a:tr>
              <a:tr h="1000861">
                <a:tc>
                  <a:txBody>
                    <a:bodyPr/>
                    <a:lstStyle/>
                    <a:p>
                      <a:pPr marL="0" marR="0">
                        <a:lnSpc>
                          <a:spcPts val="1650"/>
                        </a:lnSpc>
                        <a:spcBef>
                          <a:spcPts val="0"/>
                        </a:spcBef>
                        <a:spcAft>
                          <a:spcPts val="0"/>
                        </a:spcAft>
                      </a:pPr>
                      <a:r>
                        <a:rPr lang="en-US" sz="1600" dirty="0">
                          <a:solidFill>
                            <a:schemeClr val="tx1"/>
                          </a:solidFill>
                          <a:effectLst/>
                        </a:rPr>
                        <a:t>Giá trị, ý nghĩa của bài thơ</a:t>
                      </a:r>
                      <a:endParaRPr lang="en-US" sz="1600" dirty="0">
                        <a:solidFill>
                          <a:schemeClr val="tx1"/>
                        </a:solidFill>
                        <a:effectLst/>
                        <a:latin typeface="Times New Roman" pitchFamily="18" charset="0"/>
                        <a:ea typeface="Calibri"/>
                        <a:cs typeface="Times New Roman" pitchFamily="18" charset="0"/>
                      </a:endParaRPr>
                    </a:p>
                  </a:txBody>
                  <a:tcPr marL="68580" marR="68580" marT="0" marB="0" anchor="ctr"/>
                </a:tc>
                <a:tc>
                  <a:txBody>
                    <a:bodyPr/>
                    <a:lstStyle/>
                    <a:p>
                      <a:pPr marL="0" marR="0">
                        <a:lnSpc>
                          <a:spcPts val="1650"/>
                        </a:lnSpc>
                        <a:spcBef>
                          <a:spcPts val="0"/>
                        </a:spcBef>
                        <a:spcAft>
                          <a:spcPts val="0"/>
                        </a:spcAft>
                      </a:pPr>
                      <a:r>
                        <a:rPr lang="en-US" sz="1600" dirty="0">
                          <a:solidFill>
                            <a:schemeClr val="tx1"/>
                          </a:solidFill>
                          <a:effectLst/>
                        </a:rPr>
                        <a:t> </a:t>
                      </a:r>
                      <a:endParaRPr lang="en-US" sz="1600" dirty="0">
                        <a:solidFill>
                          <a:schemeClr val="tx1"/>
                        </a:solidFill>
                        <a:effectLst/>
                        <a:latin typeface="Times New Roman" pitchFamily="18" charset="0"/>
                        <a:ea typeface="Calibri"/>
                        <a:cs typeface="Times New Roman"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563698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千图网拥有20W+精美PPT模板 更多PPT模板下载至：www.58pic.com/office/pp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682</TotalTime>
  <Words>3370</Words>
  <Application>Microsoft Office PowerPoint</Application>
  <PresentationFormat>Widescreen</PresentationFormat>
  <Paragraphs>223</Paragraphs>
  <Slides>30</Slides>
  <Notes>8</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30</vt:i4>
      </vt:variant>
    </vt:vector>
  </HeadingPairs>
  <TitlesOfParts>
    <vt:vector size="44" baseType="lpstr">
      <vt:lpstr>等线</vt:lpstr>
      <vt:lpstr>等线 Light</vt:lpstr>
      <vt:lpstr>#9Slide07 SVNAdam Gorry</vt:lpstr>
      <vt:lpstr>Arial</vt:lpstr>
      <vt:lpstr>Calibri</vt:lpstr>
      <vt:lpstr>Calibri Light</vt:lpstr>
      <vt:lpstr>Dancing Script</vt:lpstr>
      <vt:lpstr>Montserrat</vt:lpstr>
      <vt:lpstr>Times New Roman</vt:lpstr>
      <vt:lpstr>Trebuchet MS</vt:lpstr>
      <vt:lpstr>Wingdings</vt:lpstr>
      <vt:lpstr>方正兰亭中黑_GBK</vt:lpstr>
      <vt:lpstr>Office Theme</vt:lpstr>
      <vt:lpstr>千图网拥有20W+精美PPT模板 更多PPT模板下载至：www.58pic.com/office/ppt​​</vt:lpstr>
      <vt:lpstr>PowerPoint Presentation</vt:lpstr>
      <vt:lpstr>I. Kiến thức Ngữ văn</vt:lpstr>
      <vt:lpstr>PowerPoint Presentation</vt:lpstr>
      <vt:lpstr>PowerPoint Presentation</vt:lpstr>
      <vt:lpstr>PowerPoint Presentation</vt:lpstr>
      <vt:lpstr>PowerPoint Presentation</vt:lpstr>
      <vt:lpstr>PowerPoint Presentation</vt:lpstr>
      <vt:lpstr>II. Củng cố, mở rộng kiến  thức về các bài thơ đã học</vt:lpstr>
      <vt:lpstr>PowerPoint Presentation</vt:lpstr>
      <vt:lpstr>PowerPoint Presentation</vt:lpstr>
      <vt:lpstr>PowerPoint Presentation</vt:lpstr>
      <vt:lpstr>PowerPoint Presentation</vt:lpstr>
      <vt:lpstr>PowerPoint Presentation</vt:lpstr>
      <vt:lpstr>III. Vận dụng đọc hiểu  văn bản mở rộng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HuyenTran</dc:creator>
  <cp:lastModifiedBy>HuyenTran</cp:lastModifiedBy>
  <cp:revision>106</cp:revision>
  <dcterms:created xsi:type="dcterms:W3CDTF">2021-08-26T04:20:52Z</dcterms:created>
  <dcterms:modified xsi:type="dcterms:W3CDTF">2021-09-24T10:03:00Z</dcterms:modified>
</cp:coreProperties>
</file>