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40" r:id="rId3"/>
    <p:sldId id="305" r:id="rId4"/>
    <p:sldId id="309" r:id="rId5"/>
    <p:sldId id="312" r:id="rId6"/>
    <p:sldId id="313" r:id="rId7"/>
    <p:sldId id="314" r:id="rId8"/>
    <p:sldId id="315" r:id="rId9"/>
    <p:sldId id="316" r:id="rId10"/>
    <p:sldId id="317" r:id="rId11"/>
    <p:sldId id="318" r:id="rId12"/>
    <p:sldId id="320" r:id="rId13"/>
    <p:sldId id="323" r:id="rId14"/>
    <p:sldId id="325" r:id="rId15"/>
    <p:sldId id="321" r:id="rId16"/>
    <p:sldId id="327" r:id="rId17"/>
    <p:sldId id="328" r:id="rId18"/>
    <p:sldId id="329" r:id="rId19"/>
    <p:sldId id="330" r:id="rId20"/>
    <p:sldId id="331" r:id="rId21"/>
    <p:sldId id="332" r:id="rId22"/>
    <p:sldId id="333" r:id="rId23"/>
    <p:sldId id="334" r:id="rId24"/>
    <p:sldId id="335" r:id="rId25"/>
    <p:sldId id="336" r:id="rId26"/>
    <p:sldId id="271" r:id="rId27"/>
    <p:sldId id="262" r:id="rId28"/>
    <p:sldId id="301" r:id="rId29"/>
    <p:sldId id="30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9BB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30D9F-0164-43BE-ABF6-3CBA73DE29B1}" type="datetimeFigureOut">
              <a:rPr lang="en-US" smtClean="0"/>
              <a:t>09/24/2021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2A4590-32D6-4834-95FA-235B72B5FCAA}" type="slidenum">
              <a:rPr lang="en-US" smtClean="0"/>
              <a:t>‹#›</a:t>
            </a:fld>
            <a:endParaRPr lang="en-US"/>
          </a:p>
        </p:txBody>
      </p:sp>
    </p:spTree>
    <p:extLst>
      <p:ext uri="{BB962C8B-B14F-4D97-AF65-F5344CB8AC3E}">
        <p14:creationId xmlns:p14="http://schemas.microsoft.com/office/powerpoint/2010/main" val="3163669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3FA1E-23BF-40FA-AE21-C0110A1534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1AD3DB-7745-4ABD-B2E5-C7DA8FB30F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2C90A2-C96D-43CB-9B08-788489140EF7}"/>
              </a:ext>
            </a:extLst>
          </p:cNvPr>
          <p:cNvSpPr>
            <a:spLocks noGrp="1"/>
          </p:cNvSpPr>
          <p:nvPr>
            <p:ph type="dt" sz="half" idx="10"/>
          </p:nvPr>
        </p:nvSpPr>
        <p:spPr/>
        <p:txBody>
          <a:bodyPr/>
          <a:lstStyle/>
          <a:p>
            <a:fld id="{53E9CB09-548A-4E0E-AABA-CC944B4C5F22}" type="datetimeFigureOut">
              <a:rPr lang="en-US" smtClean="0"/>
              <a:t>09/24/2021</a:t>
            </a:fld>
            <a:endParaRPr lang="en-US"/>
          </a:p>
        </p:txBody>
      </p:sp>
      <p:sp>
        <p:nvSpPr>
          <p:cNvPr id="5" name="Footer Placeholder 4">
            <a:extLst>
              <a:ext uri="{FF2B5EF4-FFF2-40B4-BE49-F238E27FC236}">
                <a16:creationId xmlns:a16="http://schemas.microsoft.com/office/drawing/2014/main" id="{4F152570-4E7F-417B-9248-980C442F28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C6DA6-35BD-41B9-865B-2DF5398A172E}"/>
              </a:ext>
            </a:extLst>
          </p:cNvPr>
          <p:cNvSpPr>
            <a:spLocks noGrp="1"/>
          </p:cNvSpPr>
          <p:nvPr>
            <p:ph type="sldNum" sz="quarter" idx="12"/>
          </p:nvPr>
        </p:nvSpPr>
        <p:spPr/>
        <p:txBody>
          <a:bodyPr/>
          <a:lstStyle/>
          <a:p>
            <a:fld id="{521C2A69-2AD3-45A6-A38B-85E7BDB466D3}" type="slidenum">
              <a:rPr lang="en-US" smtClean="0"/>
              <a:t>‹#›</a:t>
            </a:fld>
            <a:endParaRPr lang="en-US"/>
          </a:p>
        </p:txBody>
      </p:sp>
    </p:spTree>
    <p:extLst>
      <p:ext uri="{BB962C8B-B14F-4D97-AF65-F5344CB8AC3E}">
        <p14:creationId xmlns:p14="http://schemas.microsoft.com/office/powerpoint/2010/main" val="1512670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5196F-59D1-4E3F-9AC9-968574C852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54289A-43F2-4D3D-AE81-2C7B137645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192320-9BF7-457C-9F51-AE31B104880F}"/>
              </a:ext>
            </a:extLst>
          </p:cNvPr>
          <p:cNvSpPr>
            <a:spLocks noGrp="1"/>
          </p:cNvSpPr>
          <p:nvPr>
            <p:ph type="dt" sz="half" idx="10"/>
          </p:nvPr>
        </p:nvSpPr>
        <p:spPr/>
        <p:txBody>
          <a:bodyPr/>
          <a:lstStyle/>
          <a:p>
            <a:fld id="{53E9CB09-548A-4E0E-AABA-CC944B4C5F22}" type="datetimeFigureOut">
              <a:rPr lang="en-US" smtClean="0"/>
              <a:t>09/24/2021</a:t>
            </a:fld>
            <a:endParaRPr lang="en-US"/>
          </a:p>
        </p:txBody>
      </p:sp>
      <p:sp>
        <p:nvSpPr>
          <p:cNvPr id="5" name="Footer Placeholder 4">
            <a:extLst>
              <a:ext uri="{FF2B5EF4-FFF2-40B4-BE49-F238E27FC236}">
                <a16:creationId xmlns:a16="http://schemas.microsoft.com/office/drawing/2014/main" id="{F0EB230B-1BD6-425F-BEC1-FB726B187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A84020-0DC3-4F66-A8F6-BA137CFAC016}"/>
              </a:ext>
            </a:extLst>
          </p:cNvPr>
          <p:cNvSpPr>
            <a:spLocks noGrp="1"/>
          </p:cNvSpPr>
          <p:nvPr>
            <p:ph type="sldNum" sz="quarter" idx="12"/>
          </p:nvPr>
        </p:nvSpPr>
        <p:spPr/>
        <p:txBody>
          <a:bodyPr/>
          <a:lstStyle/>
          <a:p>
            <a:fld id="{521C2A69-2AD3-45A6-A38B-85E7BDB466D3}" type="slidenum">
              <a:rPr lang="en-US" smtClean="0"/>
              <a:t>‹#›</a:t>
            </a:fld>
            <a:endParaRPr lang="en-US"/>
          </a:p>
        </p:txBody>
      </p:sp>
    </p:spTree>
    <p:extLst>
      <p:ext uri="{BB962C8B-B14F-4D97-AF65-F5344CB8AC3E}">
        <p14:creationId xmlns:p14="http://schemas.microsoft.com/office/powerpoint/2010/main" val="3847112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75D658-6412-4B83-AD66-73AC908D71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ADDB78-A5CD-4DD3-9A7A-EFEE05CED7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CBF49F-8E38-423D-B068-EE45559B14B0}"/>
              </a:ext>
            </a:extLst>
          </p:cNvPr>
          <p:cNvSpPr>
            <a:spLocks noGrp="1"/>
          </p:cNvSpPr>
          <p:nvPr>
            <p:ph type="dt" sz="half" idx="10"/>
          </p:nvPr>
        </p:nvSpPr>
        <p:spPr/>
        <p:txBody>
          <a:bodyPr/>
          <a:lstStyle/>
          <a:p>
            <a:fld id="{53E9CB09-548A-4E0E-AABA-CC944B4C5F22}" type="datetimeFigureOut">
              <a:rPr lang="en-US" smtClean="0"/>
              <a:t>09/24/2021</a:t>
            </a:fld>
            <a:endParaRPr lang="en-US"/>
          </a:p>
        </p:txBody>
      </p:sp>
      <p:sp>
        <p:nvSpPr>
          <p:cNvPr id="5" name="Footer Placeholder 4">
            <a:extLst>
              <a:ext uri="{FF2B5EF4-FFF2-40B4-BE49-F238E27FC236}">
                <a16:creationId xmlns:a16="http://schemas.microsoft.com/office/drawing/2014/main" id="{4E95E1F8-19FB-4E63-A620-3061927D60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0B7C0-516D-4FA2-B8B4-D36390885514}"/>
              </a:ext>
            </a:extLst>
          </p:cNvPr>
          <p:cNvSpPr>
            <a:spLocks noGrp="1"/>
          </p:cNvSpPr>
          <p:nvPr>
            <p:ph type="sldNum" sz="quarter" idx="12"/>
          </p:nvPr>
        </p:nvSpPr>
        <p:spPr/>
        <p:txBody>
          <a:bodyPr/>
          <a:lstStyle/>
          <a:p>
            <a:fld id="{521C2A69-2AD3-45A6-A38B-85E7BDB466D3}" type="slidenum">
              <a:rPr lang="en-US" smtClean="0"/>
              <a:t>‹#›</a:t>
            </a:fld>
            <a:endParaRPr lang="en-US"/>
          </a:p>
        </p:txBody>
      </p:sp>
    </p:spTree>
    <p:extLst>
      <p:ext uri="{BB962C8B-B14F-4D97-AF65-F5344CB8AC3E}">
        <p14:creationId xmlns:p14="http://schemas.microsoft.com/office/powerpoint/2010/main" val="2901982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D8213-034C-47AF-93BB-7F2420E204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EFD5E0-0353-44F0-A735-C94E6875C9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E5E308-E28B-480A-BE8E-BF3059C3DEDB}"/>
              </a:ext>
            </a:extLst>
          </p:cNvPr>
          <p:cNvSpPr>
            <a:spLocks noGrp="1"/>
          </p:cNvSpPr>
          <p:nvPr>
            <p:ph type="dt" sz="half" idx="10"/>
          </p:nvPr>
        </p:nvSpPr>
        <p:spPr/>
        <p:txBody>
          <a:bodyPr/>
          <a:lstStyle/>
          <a:p>
            <a:fld id="{53E9CB09-548A-4E0E-AABA-CC944B4C5F22}" type="datetimeFigureOut">
              <a:rPr lang="en-US" smtClean="0"/>
              <a:t>09/24/2021</a:t>
            </a:fld>
            <a:endParaRPr lang="en-US"/>
          </a:p>
        </p:txBody>
      </p:sp>
      <p:sp>
        <p:nvSpPr>
          <p:cNvPr id="5" name="Footer Placeholder 4">
            <a:extLst>
              <a:ext uri="{FF2B5EF4-FFF2-40B4-BE49-F238E27FC236}">
                <a16:creationId xmlns:a16="http://schemas.microsoft.com/office/drawing/2014/main" id="{8B1278D7-10B7-457A-A366-5EAE14814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E9482-C8B1-4A9B-8E41-25205E24A616}"/>
              </a:ext>
            </a:extLst>
          </p:cNvPr>
          <p:cNvSpPr>
            <a:spLocks noGrp="1"/>
          </p:cNvSpPr>
          <p:nvPr>
            <p:ph type="sldNum" sz="quarter" idx="12"/>
          </p:nvPr>
        </p:nvSpPr>
        <p:spPr/>
        <p:txBody>
          <a:bodyPr/>
          <a:lstStyle/>
          <a:p>
            <a:fld id="{521C2A69-2AD3-45A6-A38B-85E7BDB466D3}" type="slidenum">
              <a:rPr lang="en-US" smtClean="0"/>
              <a:t>‹#›</a:t>
            </a:fld>
            <a:endParaRPr lang="en-US"/>
          </a:p>
        </p:txBody>
      </p:sp>
    </p:spTree>
    <p:extLst>
      <p:ext uri="{BB962C8B-B14F-4D97-AF65-F5344CB8AC3E}">
        <p14:creationId xmlns:p14="http://schemas.microsoft.com/office/powerpoint/2010/main" val="389473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21C9F-AEEC-4FCE-A09F-50019F8D6C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C81033-3870-4EEE-84B8-0095E85B5B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FFE1BE-065F-4602-96AD-594BFE668948}"/>
              </a:ext>
            </a:extLst>
          </p:cNvPr>
          <p:cNvSpPr>
            <a:spLocks noGrp="1"/>
          </p:cNvSpPr>
          <p:nvPr>
            <p:ph type="dt" sz="half" idx="10"/>
          </p:nvPr>
        </p:nvSpPr>
        <p:spPr/>
        <p:txBody>
          <a:bodyPr/>
          <a:lstStyle/>
          <a:p>
            <a:fld id="{53E9CB09-548A-4E0E-AABA-CC944B4C5F22}" type="datetimeFigureOut">
              <a:rPr lang="en-US" smtClean="0"/>
              <a:t>09/24/2021</a:t>
            </a:fld>
            <a:endParaRPr lang="en-US"/>
          </a:p>
        </p:txBody>
      </p:sp>
      <p:sp>
        <p:nvSpPr>
          <p:cNvPr id="5" name="Footer Placeholder 4">
            <a:extLst>
              <a:ext uri="{FF2B5EF4-FFF2-40B4-BE49-F238E27FC236}">
                <a16:creationId xmlns:a16="http://schemas.microsoft.com/office/drawing/2014/main" id="{43CCC86A-709B-4CDD-9A9E-73321E920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248799-4004-41A7-A0C2-977546EA83F2}"/>
              </a:ext>
            </a:extLst>
          </p:cNvPr>
          <p:cNvSpPr>
            <a:spLocks noGrp="1"/>
          </p:cNvSpPr>
          <p:nvPr>
            <p:ph type="sldNum" sz="quarter" idx="12"/>
          </p:nvPr>
        </p:nvSpPr>
        <p:spPr/>
        <p:txBody>
          <a:bodyPr/>
          <a:lstStyle/>
          <a:p>
            <a:fld id="{521C2A69-2AD3-45A6-A38B-85E7BDB466D3}" type="slidenum">
              <a:rPr lang="en-US" smtClean="0"/>
              <a:t>‹#›</a:t>
            </a:fld>
            <a:endParaRPr lang="en-US"/>
          </a:p>
        </p:txBody>
      </p:sp>
    </p:spTree>
    <p:extLst>
      <p:ext uri="{BB962C8B-B14F-4D97-AF65-F5344CB8AC3E}">
        <p14:creationId xmlns:p14="http://schemas.microsoft.com/office/powerpoint/2010/main" val="1805547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E2192-F9C1-457C-A41F-1C335852D5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5D0E06-9AAA-4BEE-AE17-6A168F6130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3107CC-2875-4E7D-8796-49C1048A9B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743520-6D5C-4B5C-95D1-BA0970E2A6D6}"/>
              </a:ext>
            </a:extLst>
          </p:cNvPr>
          <p:cNvSpPr>
            <a:spLocks noGrp="1"/>
          </p:cNvSpPr>
          <p:nvPr>
            <p:ph type="dt" sz="half" idx="10"/>
          </p:nvPr>
        </p:nvSpPr>
        <p:spPr/>
        <p:txBody>
          <a:bodyPr/>
          <a:lstStyle/>
          <a:p>
            <a:fld id="{53E9CB09-548A-4E0E-AABA-CC944B4C5F22}" type="datetimeFigureOut">
              <a:rPr lang="en-US" smtClean="0"/>
              <a:t>09/24/2021</a:t>
            </a:fld>
            <a:endParaRPr lang="en-US"/>
          </a:p>
        </p:txBody>
      </p:sp>
      <p:sp>
        <p:nvSpPr>
          <p:cNvPr id="6" name="Footer Placeholder 5">
            <a:extLst>
              <a:ext uri="{FF2B5EF4-FFF2-40B4-BE49-F238E27FC236}">
                <a16:creationId xmlns:a16="http://schemas.microsoft.com/office/drawing/2014/main" id="{01F72F14-2DD2-4999-82AF-27D0810341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1B28C7-51FE-4932-B18C-55687876536C}"/>
              </a:ext>
            </a:extLst>
          </p:cNvPr>
          <p:cNvSpPr>
            <a:spLocks noGrp="1"/>
          </p:cNvSpPr>
          <p:nvPr>
            <p:ph type="sldNum" sz="quarter" idx="12"/>
          </p:nvPr>
        </p:nvSpPr>
        <p:spPr/>
        <p:txBody>
          <a:bodyPr/>
          <a:lstStyle/>
          <a:p>
            <a:fld id="{521C2A69-2AD3-45A6-A38B-85E7BDB466D3}" type="slidenum">
              <a:rPr lang="en-US" smtClean="0"/>
              <a:t>‹#›</a:t>
            </a:fld>
            <a:endParaRPr lang="en-US"/>
          </a:p>
        </p:txBody>
      </p:sp>
    </p:spTree>
    <p:extLst>
      <p:ext uri="{BB962C8B-B14F-4D97-AF65-F5344CB8AC3E}">
        <p14:creationId xmlns:p14="http://schemas.microsoft.com/office/powerpoint/2010/main" val="837429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A5708-6F31-47EE-A0B8-E73EF00075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D18C41-DD3B-42B3-ADCF-FC8D2054AA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9F9F6F-F204-4C14-95EB-7C4F585D79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A2DA10-228A-4072-862A-66BEF40C93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65A8FD-A52D-40E6-A5A2-C00A07C29B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D39450-C09C-4631-82E5-6033C7DBEC8F}"/>
              </a:ext>
            </a:extLst>
          </p:cNvPr>
          <p:cNvSpPr>
            <a:spLocks noGrp="1"/>
          </p:cNvSpPr>
          <p:nvPr>
            <p:ph type="dt" sz="half" idx="10"/>
          </p:nvPr>
        </p:nvSpPr>
        <p:spPr/>
        <p:txBody>
          <a:bodyPr/>
          <a:lstStyle/>
          <a:p>
            <a:fld id="{53E9CB09-548A-4E0E-AABA-CC944B4C5F22}" type="datetimeFigureOut">
              <a:rPr lang="en-US" smtClean="0"/>
              <a:t>09/24/2021</a:t>
            </a:fld>
            <a:endParaRPr lang="en-US"/>
          </a:p>
        </p:txBody>
      </p:sp>
      <p:sp>
        <p:nvSpPr>
          <p:cNvPr id="8" name="Footer Placeholder 7">
            <a:extLst>
              <a:ext uri="{FF2B5EF4-FFF2-40B4-BE49-F238E27FC236}">
                <a16:creationId xmlns:a16="http://schemas.microsoft.com/office/drawing/2014/main" id="{3D699348-F80F-4E5C-A2DD-5AB4F28ED1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F3DCFE-1C0E-483F-A876-86B76FB8E7F0}"/>
              </a:ext>
            </a:extLst>
          </p:cNvPr>
          <p:cNvSpPr>
            <a:spLocks noGrp="1"/>
          </p:cNvSpPr>
          <p:nvPr>
            <p:ph type="sldNum" sz="quarter" idx="12"/>
          </p:nvPr>
        </p:nvSpPr>
        <p:spPr/>
        <p:txBody>
          <a:bodyPr/>
          <a:lstStyle/>
          <a:p>
            <a:fld id="{521C2A69-2AD3-45A6-A38B-85E7BDB466D3}" type="slidenum">
              <a:rPr lang="en-US" smtClean="0"/>
              <a:t>‹#›</a:t>
            </a:fld>
            <a:endParaRPr lang="en-US"/>
          </a:p>
        </p:txBody>
      </p:sp>
    </p:spTree>
    <p:extLst>
      <p:ext uri="{BB962C8B-B14F-4D97-AF65-F5344CB8AC3E}">
        <p14:creationId xmlns:p14="http://schemas.microsoft.com/office/powerpoint/2010/main" val="1093568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369B-4A49-47E8-B06F-1BDF96352E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388F2A-D0A8-431F-9248-88E69CFCBB0F}"/>
              </a:ext>
            </a:extLst>
          </p:cNvPr>
          <p:cNvSpPr>
            <a:spLocks noGrp="1"/>
          </p:cNvSpPr>
          <p:nvPr>
            <p:ph type="dt" sz="half" idx="10"/>
          </p:nvPr>
        </p:nvSpPr>
        <p:spPr/>
        <p:txBody>
          <a:bodyPr/>
          <a:lstStyle/>
          <a:p>
            <a:fld id="{53E9CB09-548A-4E0E-AABA-CC944B4C5F22}" type="datetimeFigureOut">
              <a:rPr lang="en-US" smtClean="0"/>
              <a:t>09/24/2021</a:t>
            </a:fld>
            <a:endParaRPr lang="en-US"/>
          </a:p>
        </p:txBody>
      </p:sp>
      <p:sp>
        <p:nvSpPr>
          <p:cNvPr id="4" name="Footer Placeholder 3">
            <a:extLst>
              <a:ext uri="{FF2B5EF4-FFF2-40B4-BE49-F238E27FC236}">
                <a16:creationId xmlns:a16="http://schemas.microsoft.com/office/drawing/2014/main" id="{4BEA1900-F20A-463F-BAA0-401CBD6FC7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5A7CD8-B726-432F-874B-64E7BD228C52}"/>
              </a:ext>
            </a:extLst>
          </p:cNvPr>
          <p:cNvSpPr>
            <a:spLocks noGrp="1"/>
          </p:cNvSpPr>
          <p:nvPr>
            <p:ph type="sldNum" sz="quarter" idx="12"/>
          </p:nvPr>
        </p:nvSpPr>
        <p:spPr/>
        <p:txBody>
          <a:bodyPr/>
          <a:lstStyle/>
          <a:p>
            <a:fld id="{521C2A69-2AD3-45A6-A38B-85E7BDB466D3}" type="slidenum">
              <a:rPr lang="en-US" smtClean="0"/>
              <a:t>‹#›</a:t>
            </a:fld>
            <a:endParaRPr lang="en-US"/>
          </a:p>
        </p:txBody>
      </p:sp>
    </p:spTree>
    <p:extLst>
      <p:ext uri="{BB962C8B-B14F-4D97-AF65-F5344CB8AC3E}">
        <p14:creationId xmlns:p14="http://schemas.microsoft.com/office/powerpoint/2010/main" val="485385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942E2C-3C38-44C3-A7CC-D850EA5658B8}"/>
              </a:ext>
            </a:extLst>
          </p:cNvPr>
          <p:cNvSpPr>
            <a:spLocks noGrp="1"/>
          </p:cNvSpPr>
          <p:nvPr>
            <p:ph type="dt" sz="half" idx="10"/>
          </p:nvPr>
        </p:nvSpPr>
        <p:spPr/>
        <p:txBody>
          <a:bodyPr/>
          <a:lstStyle/>
          <a:p>
            <a:fld id="{53E9CB09-548A-4E0E-AABA-CC944B4C5F22}" type="datetimeFigureOut">
              <a:rPr lang="en-US" smtClean="0"/>
              <a:t>09/24/2021</a:t>
            </a:fld>
            <a:endParaRPr lang="en-US"/>
          </a:p>
        </p:txBody>
      </p:sp>
      <p:sp>
        <p:nvSpPr>
          <p:cNvPr id="3" name="Footer Placeholder 2">
            <a:extLst>
              <a:ext uri="{FF2B5EF4-FFF2-40B4-BE49-F238E27FC236}">
                <a16:creationId xmlns:a16="http://schemas.microsoft.com/office/drawing/2014/main" id="{A1023DDE-BBB4-4D51-BF18-4D19E38556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634840-8634-49B1-8043-8A924560A8AB}"/>
              </a:ext>
            </a:extLst>
          </p:cNvPr>
          <p:cNvSpPr>
            <a:spLocks noGrp="1"/>
          </p:cNvSpPr>
          <p:nvPr>
            <p:ph type="sldNum" sz="quarter" idx="12"/>
          </p:nvPr>
        </p:nvSpPr>
        <p:spPr/>
        <p:txBody>
          <a:bodyPr/>
          <a:lstStyle/>
          <a:p>
            <a:fld id="{521C2A69-2AD3-45A6-A38B-85E7BDB466D3}" type="slidenum">
              <a:rPr lang="en-US" smtClean="0"/>
              <a:t>‹#›</a:t>
            </a:fld>
            <a:endParaRPr lang="en-US"/>
          </a:p>
        </p:txBody>
      </p:sp>
    </p:spTree>
    <p:extLst>
      <p:ext uri="{BB962C8B-B14F-4D97-AF65-F5344CB8AC3E}">
        <p14:creationId xmlns:p14="http://schemas.microsoft.com/office/powerpoint/2010/main" val="1712675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13B81-F88C-414A-86C0-C9AD7CAF54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934080-6CCF-406C-8266-57DA276FD5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2F59CC-762D-42C5-978B-A84995F600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28CEF2-9756-4721-944F-F7E97C07E85E}"/>
              </a:ext>
            </a:extLst>
          </p:cNvPr>
          <p:cNvSpPr>
            <a:spLocks noGrp="1"/>
          </p:cNvSpPr>
          <p:nvPr>
            <p:ph type="dt" sz="half" idx="10"/>
          </p:nvPr>
        </p:nvSpPr>
        <p:spPr/>
        <p:txBody>
          <a:bodyPr/>
          <a:lstStyle/>
          <a:p>
            <a:fld id="{53E9CB09-548A-4E0E-AABA-CC944B4C5F22}" type="datetimeFigureOut">
              <a:rPr lang="en-US" smtClean="0"/>
              <a:t>09/24/2021</a:t>
            </a:fld>
            <a:endParaRPr lang="en-US"/>
          </a:p>
        </p:txBody>
      </p:sp>
      <p:sp>
        <p:nvSpPr>
          <p:cNvPr id="6" name="Footer Placeholder 5">
            <a:extLst>
              <a:ext uri="{FF2B5EF4-FFF2-40B4-BE49-F238E27FC236}">
                <a16:creationId xmlns:a16="http://schemas.microsoft.com/office/drawing/2014/main" id="{2373C26E-0A9F-4A7E-9D9A-D3B7896866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255249-7506-4BB0-B5AB-2A7A96E22089}"/>
              </a:ext>
            </a:extLst>
          </p:cNvPr>
          <p:cNvSpPr>
            <a:spLocks noGrp="1"/>
          </p:cNvSpPr>
          <p:nvPr>
            <p:ph type="sldNum" sz="quarter" idx="12"/>
          </p:nvPr>
        </p:nvSpPr>
        <p:spPr/>
        <p:txBody>
          <a:bodyPr/>
          <a:lstStyle/>
          <a:p>
            <a:fld id="{521C2A69-2AD3-45A6-A38B-85E7BDB466D3}" type="slidenum">
              <a:rPr lang="en-US" smtClean="0"/>
              <a:t>‹#›</a:t>
            </a:fld>
            <a:endParaRPr lang="en-US"/>
          </a:p>
        </p:txBody>
      </p:sp>
    </p:spTree>
    <p:extLst>
      <p:ext uri="{BB962C8B-B14F-4D97-AF65-F5344CB8AC3E}">
        <p14:creationId xmlns:p14="http://schemas.microsoft.com/office/powerpoint/2010/main" val="400770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C96FD-CC6C-4936-B7CC-C5AF6C0F38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A43D61-2386-4539-B3A4-791F2F15C5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841009-49BB-48B5-8C78-59D6489373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66A93F-B9F9-4067-9BD8-28BE2A934927}"/>
              </a:ext>
            </a:extLst>
          </p:cNvPr>
          <p:cNvSpPr>
            <a:spLocks noGrp="1"/>
          </p:cNvSpPr>
          <p:nvPr>
            <p:ph type="dt" sz="half" idx="10"/>
          </p:nvPr>
        </p:nvSpPr>
        <p:spPr/>
        <p:txBody>
          <a:bodyPr/>
          <a:lstStyle/>
          <a:p>
            <a:fld id="{53E9CB09-548A-4E0E-AABA-CC944B4C5F22}" type="datetimeFigureOut">
              <a:rPr lang="en-US" smtClean="0"/>
              <a:t>09/24/2021</a:t>
            </a:fld>
            <a:endParaRPr lang="en-US"/>
          </a:p>
        </p:txBody>
      </p:sp>
      <p:sp>
        <p:nvSpPr>
          <p:cNvPr id="6" name="Footer Placeholder 5">
            <a:extLst>
              <a:ext uri="{FF2B5EF4-FFF2-40B4-BE49-F238E27FC236}">
                <a16:creationId xmlns:a16="http://schemas.microsoft.com/office/drawing/2014/main" id="{86239C1F-EEBD-4E16-AD7D-E7D16BF01F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F1C47F-6642-43F6-95E4-ABE756B92CF2}"/>
              </a:ext>
            </a:extLst>
          </p:cNvPr>
          <p:cNvSpPr>
            <a:spLocks noGrp="1"/>
          </p:cNvSpPr>
          <p:nvPr>
            <p:ph type="sldNum" sz="quarter" idx="12"/>
          </p:nvPr>
        </p:nvSpPr>
        <p:spPr/>
        <p:txBody>
          <a:bodyPr/>
          <a:lstStyle/>
          <a:p>
            <a:fld id="{521C2A69-2AD3-45A6-A38B-85E7BDB466D3}" type="slidenum">
              <a:rPr lang="en-US" smtClean="0"/>
              <a:t>‹#›</a:t>
            </a:fld>
            <a:endParaRPr lang="en-US"/>
          </a:p>
        </p:txBody>
      </p:sp>
    </p:spTree>
    <p:extLst>
      <p:ext uri="{BB962C8B-B14F-4D97-AF65-F5344CB8AC3E}">
        <p14:creationId xmlns:p14="http://schemas.microsoft.com/office/powerpoint/2010/main" val="1687395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alpha val="2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D6C3CC-7DDE-4D21-9974-1BC5B0DA23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E4046A-0AAA-42F2-85F4-C1AE79C461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56DB8-AE4E-45E7-B2E7-BA7D65C99C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E9CB09-548A-4E0E-AABA-CC944B4C5F22}" type="datetimeFigureOut">
              <a:rPr lang="en-US" smtClean="0"/>
              <a:t>09/24/2021</a:t>
            </a:fld>
            <a:endParaRPr lang="en-US"/>
          </a:p>
        </p:txBody>
      </p:sp>
      <p:sp>
        <p:nvSpPr>
          <p:cNvPr id="5" name="Footer Placeholder 4">
            <a:extLst>
              <a:ext uri="{FF2B5EF4-FFF2-40B4-BE49-F238E27FC236}">
                <a16:creationId xmlns:a16="http://schemas.microsoft.com/office/drawing/2014/main" id="{6950C6BF-9663-4634-992D-6B4A1FB269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233687-68C3-4439-AE63-0DC0ABAC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C2A69-2AD3-45A6-A38B-85E7BDB466D3}" type="slidenum">
              <a:rPr lang="en-US" smtClean="0"/>
              <a:t>‹#›</a:t>
            </a:fld>
            <a:endParaRPr lang="en-US"/>
          </a:p>
        </p:txBody>
      </p:sp>
    </p:spTree>
    <p:extLst>
      <p:ext uri="{BB962C8B-B14F-4D97-AF65-F5344CB8AC3E}">
        <p14:creationId xmlns:p14="http://schemas.microsoft.com/office/powerpoint/2010/main" val="364256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11BA2-69F3-44BF-A9BC-66AEB7E92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6377"/>
            <a:ext cx="11945244" cy="4963867"/>
          </a:xfrm>
          <a:prstGeom prst="rect">
            <a:avLst/>
          </a:prstGeom>
        </p:spPr>
      </p:pic>
      <p:pic>
        <p:nvPicPr>
          <p:cNvPr id="7" name="Picture 6">
            <a:extLst>
              <a:ext uri="{FF2B5EF4-FFF2-40B4-BE49-F238E27FC236}">
                <a16:creationId xmlns:a16="http://schemas.microsoft.com/office/drawing/2014/main" id="{F839FCBB-BAB8-4CAA-BE42-B6850FD22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8151" y="-145101"/>
            <a:ext cx="6716109" cy="5678798"/>
          </a:xfrm>
          <a:prstGeom prst="rect">
            <a:avLst/>
          </a:prstGeom>
        </p:spPr>
      </p:pic>
      <p:sp>
        <p:nvSpPr>
          <p:cNvPr id="8" name="TextBox 7">
            <a:extLst>
              <a:ext uri="{FF2B5EF4-FFF2-40B4-BE49-F238E27FC236}">
                <a16:creationId xmlns:a16="http://schemas.microsoft.com/office/drawing/2014/main" id="{A08135D5-9F37-4C9F-B5D6-23178B4E04D5}"/>
              </a:ext>
            </a:extLst>
          </p:cNvPr>
          <p:cNvSpPr txBox="1"/>
          <p:nvPr/>
        </p:nvSpPr>
        <p:spPr>
          <a:xfrm>
            <a:off x="4417255" y="2086377"/>
            <a:ext cx="3474720" cy="2246769"/>
          </a:xfrm>
          <a:prstGeom prst="rect">
            <a:avLst/>
          </a:prstGeom>
          <a:noFill/>
        </p:spPr>
        <p:txBody>
          <a:bodyPr wrap="square" rtlCol="0">
            <a:spAutoFit/>
          </a:bodyPr>
          <a:lstStyle/>
          <a:p>
            <a:pPr algn="ctr"/>
            <a:r>
              <a:rPr lang="en-US" sz="2800" b="1" dirty="0">
                <a:solidFill>
                  <a:srgbClr val="FF0000"/>
                </a:solidFill>
              </a:rPr>
              <a:t>CHỦ ĐỀ 2</a:t>
            </a:r>
            <a:endParaRPr lang="en-US" sz="2800" b="1" dirty="0">
              <a:solidFill>
                <a:srgbClr val="0070C0"/>
              </a:solidFill>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pl-PL" sz="2800" b="1" dirty="0">
                <a:solidFill>
                  <a:srgbClr val="0070C0"/>
                </a:solidFill>
                <a:effectLst/>
                <a:latin typeface="Times New Roman" panose="02020603050405020304" pitchFamily="18" charset="0"/>
                <a:ea typeface="Calibri" panose="020F0502020204030204" pitchFamily="34" charset="0"/>
              </a:rPr>
              <a:t>VIẾT BÀI VĂN KỂ LẠI</a:t>
            </a:r>
            <a:r>
              <a:rPr lang="en-US" sz="2800" b="1" dirty="0">
                <a:solidFill>
                  <a:srgbClr val="0070C0"/>
                </a:solidFill>
                <a:effectLst/>
                <a:latin typeface="Times New Roman" panose="02020603050405020304" pitchFamily="18" charset="0"/>
                <a:ea typeface="Calibri" panose="020F0502020204030204" pitchFamily="34" charset="0"/>
              </a:rPr>
              <a:t> </a:t>
            </a:r>
            <a:r>
              <a:rPr lang="pl-PL" sz="2800" b="1" dirty="0">
                <a:solidFill>
                  <a:srgbClr val="0070C0"/>
                </a:solidFill>
                <a:effectLst/>
                <a:latin typeface="Times New Roman" panose="02020603050405020304" pitchFamily="18" charset="0"/>
                <a:ea typeface="Calibri" panose="020F0502020204030204" pitchFamily="34" charset="0"/>
              </a:rPr>
              <a:t>MỘT TRUYỆN TRUYỀN THUYẾT HOẶC CỔ TÍCH </a:t>
            </a:r>
            <a:endParaRPr lang="en-US" sz="2800" dirty="0"/>
          </a:p>
        </p:txBody>
      </p:sp>
    </p:spTree>
    <p:extLst>
      <p:ext uri="{BB962C8B-B14F-4D97-AF65-F5344CB8AC3E}">
        <p14:creationId xmlns:p14="http://schemas.microsoft.com/office/powerpoint/2010/main" val="3542398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9746" name="Content Placeholder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7810" y="0"/>
            <a:ext cx="10656379" cy="6498165"/>
          </a:xfrm>
        </p:spPr>
      </p:pic>
      <p:pic>
        <p:nvPicPr>
          <p:cNvPr id="8"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835150"/>
            <a:ext cx="6248400" cy="97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017706" y="2169198"/>
            <a:ext cx="47661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r>
              <a:rPr lang="pt-BR" sz="2400" b="1" dirty="0">
                <a:solidFill>
                  <a:srgbClr val="FF0000"/>
                </a:solidFill>
                <a:latin typeface="Times New Roman" pitchFamily="18" charset="0"/>
                <a:cs typeface="Times New Roman" pitchFamily="18" charset="0"/>
              </a:rPr>
              <a:t>3. Quy trình làm bài:</a:t>
            </a:r>
            <a:endParaRPr lang="en-US" sz="2400" dirty="0">
              <a:solidFill>
                <a:srgbClr val="FF0000"/>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1069575" y="3082983"/>
            <a:ext cx="10354614"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r>
              <a:rPr lang="pt-BR" sz="2200" b="1" i="1" dirty="0">
                <a:latin typeface="Times New Roman" pitchFamily="18" charset="0"/>
                <a:cs typeface="Times New Roman" pitchFamily="18" charset="0"/>
              </a:rPr>
              <a:t>* Bước 4: Kiểm tra và chỉnh sửa bài viết</a:t>
            </a:r>
            <a:endParaRPr lang="en-US" sz="2200" dirty="0">
              <a:latin typeface="Times New Roman" pitchFamily="18" charset="0"/>
              <a:cs typeface="Times New Roman" pitchFamily="18" charset="0"/>
            </a:endParaRPr>
          </a:p>
          <a:p>
            <a:r>
              <a:rPr lang="pt-BR" sz="2200" i="1" dirty="0">
                <a:latin typeface="Times New Roman" pitchFamily="18" charset="0"/>
                <a:cs typeface="Times New Roman" pitchFamily="18" charset="0"/>
              </a:rPr>
              <a:t>          Sau khi viết xong bài cần xem lại và chỉnh sửa bài viết theo một số gợi ý sau:</a:t>
            </a:r>
            <a:endParaRPr lang="en-US" sz="2200" dirty="0">
              <a:latin typeface="Times New Roman" pitchFamily="18" charset="0"/>
              <a:cs typeface="Times New Roman" pitchFamily="18" charset="0"/>
            </a:endParaRPr>
          </a:p>
          <a:p>
            <a:r>
              <a:rPr lang="pt-BR" sz="2200" dirty="0">
                <a:latin typeface="Times New Roman" pitchFamily="18" charset="0"/>
                <a:cs typeface="Times New Roman" pitchFamily="18" charset="0"/>
              </a:rPr>
              <a:t>- Sự chính xác, thống nhất giữa ngôi kể, lời kể, từ ngữ xưng hô của người kể?</a:t>
            </a:r>
            <a:endParaRPr lang="en-US" sz="2200" dirty="0">
              <a:latin typeface="Times New Roman" pitchFamily="18" charset="0"/>
              <a:cs typeface="Times New Roman" pitchFamily="18" charset="0"/>
            </a:endParaRPr>
          </a:p>
          <a:p>
            <a:r>
              <a:rPr lang="pt-BR" sz="2200" dirty="0">
                <a:latin typeface="Times New Roman" pitchFamily="18" charset="0"/>
                <a:cs typeface="Times New Roman" pitchFamily="18" charset="0"/>
              </a:rPr>
              <a:t>- Các diễn biến chính của câu chuyện có đảm bảo được cốt truyện và nhân vật hay không?</a:t>
            </a:r>
            <a:endParaRPr lang="en-US" sz="2200" dirty="0">
              <a:latin typeface="Times New Roman" pitchFamily="18" charset="0"/>
              <a:cs typeface="Times New Roman" pitchFamily="18" charset="0"/>
            </a:endParaRPr>
          </a:p>
          <a:p>
            <a:r>
              <a:rPr lang="pt-BR" sz="2200" dirty="0">
                <a:latin typeface="Times New Roman" pitchFamily="18" charset="0"/>
                <a:cs typeface="Times New Roman" pitchFamily="18" charset="0"/>
              </a:rPr>
              <a:t>- Sự tưởng tượng, sáng tạo nhưng không thoát ly và làm sai lệch nội dung vốn có của truyện gốc?</a:t>
            </a:r>
            <a:endParaRPr lang="en-US" sz="2200" dirty="0">
              <a:latin typeface="Times New Roman" pitchFamily="18" charset="0"/>
              <a:cs typeface="Times New Roman" pitchFamily="18" charset="0"/>
            </a:endParaRPr>
          </a:p>
          <a:p>
            <a:r>
              <a:rPr lang="pt-BR" sz="2200" dirty="0">
                <a:latin typeface="Times New Roman" pitchFamily="18" charset="0"/>
                <a:cs typeface="Times New Roman" pitchFamily="18" charset="0"/>
              </a:rPr>
              <a:t>- Sự sắp xếp hợp lý các chi tiết và đảm bảo kết nối giữa các phần, các đoạn?</a:t>
            </a:r>
            <a:endParaRPr lang="en-US" sz="2200" dirty="0">
              <a:latin typeface="Times New Roman" pitchFamily="18" charset="0"/>
              <a:cs typeface="Times New Roman" pitchFamily="18" charset="0"/>
            </a:endParaRPr>
          </a:p>
          <a:p>
            <a:r>
              <a:rPr lang="pt-BR" sz="2200" dirty="0">
                <a:latin typeface="Times New Roman" pitchFamily="18" charset="0"/>
                <a:cs typeface="Times New Roman" pitchFamily="18" charset="0"/>
              </a:rPr>
              <a:t>- Sự kết hợp các yếu tố miêu tả biểu cảm có đảm bảo phù hợp?</a:t>
            </a:r>
            <a:endParaRPr lang="en-US" sz="2200" dirty="0">
              <a:latin typeface="Times New Roman" pitchFamily="18" charset="0"/>
              <a:cs typeface="Times New Roman" pitchFamily="18" charset="0"/>
            </a:endParaRPr>
          </a:p>
          <a:p>
            <a:r>
              <a:rPr lang="pt-BR" sz="2200" dirty="0">
                <a:latin typeface="Times New Roman" pitchFamily="18" charset="0"/>
                <a:cs typeface="Times New Roman" pitchFamily="18" charset="0"/>
              </a:rPr>
              <a:t>- Có đảm bảo các yêu cầu về hình thức (chính tả, chữ viết, dùng từ, diễn đạt...)?</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4229158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11BA2-69F3-44BF-A9BC-66AEB7E92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6377"/>
            <a:ext cx="11945244" cy="4963867"/>
          </a:xfrm>
          <a:prstGeom prst="rect">
            <a:avLst/>
          </a:prstGeom>
        </p:spPr>
      </p:pic>
      <p:pic>
        <p:nvPicPr>
          <p:cNvPr id="3" name="Picture 2">
            <a:extLst>
              <a:ext uri="{FF2B5EF4-FFF2-40B4-BE49-F238E27FC236}">
                <a16:creationId xmlns:a16="http://schemas.microsoft.com/office/drawing/2014/main" id="{951F6AD2-C312-4714-8153-787A837CD8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5614" y="661328"/>
            <a:ext cx="4414345" cy="4258402"/>
          </a:xfrm>
          <a:prstGeom prst="rect">
            <a:avLst/>
          </a:prstGeom>
        </p:spPr>
      </p:pic>
      <p:sp>
        <p:nvSpPr>
          <p:cNvPr id="8" name="TextBox 7">
            <a:extLst>
              <a:ext uri="{FF2B5EF4-FFF2-40B4-BE49-F238E27FC236}">
                <a16:creationId xmlns:a16="http://schemas.microsoft.com/office/drawing/2014/main" id="{A08135D5-9F37-4C9F-B5D6-23178B4E04D5}"/>
              </a:ext>
            </a:extLst>
          </p:cNvPr>
          <p:cNvSpPr txBox="1"/>
          <p:nvPr/>
        </p:nvSpPr>
        <p:spPr>
          <a:xfrm>
            <a:off x="4358640" y="2369712"/>
            <a:ext cx="3474720" cy="646331"/>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II. </a:t>
            </a:r>
            <a:r>
              <a:rPr lang="en-US" sz="3600" b="1" dirty="0" err="1">
                <a:solidFill>
                  <a:srgbClr val="FF0000"/>
                </a:solidFill>
                <a:latin typeface="Times New Roman" pitchFamily="18" charset="0"/>
                <a:cs typeface="Times New Roman" pitchFamily="18" charset="0"/>
              </a:rPr>
              <a:t>Vận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dụng</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50893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CCB12-AEE3-4E3A-94F3-604810814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6377"/>
            <a:ext cx="11945244" cy="4963867"/>
          </a:xfrm>
          <a:prstGeom prst="rect">
            <a:avLst/>
          </a:prstGeom>
        </p:spPr>
      </p:pic>
      <p:pic>
        <p:nvPicPr>
          <p:cNvPr id="5" name="Picture 4">
            <a:extLst>
              <a:ext uri="{FF2B5EF4-FFF2-40B4-BE49-F238E27FC236}">
                <a16:creationId xmlns:a16="http://schemas.microsoft.com/office/drawing/2014/main" id="{C00F2DC1-D833-4351-8049-5D5DCB1F2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534" y="-1391818"/>
            <a:ext cx="9504176" cy="11925254"/>
          </a:xfrm>
          <a:prstGeom prst="rect">
            <a:avLst/>
          </a:prstGeom>
        </p:spPr>
      </p:pic>
      <p:sp>
        <p:nvSpPr>
          <p:cNvPr id="2" name="TextBox 1">
            <a:extLst>
              <a:ext uri="{FF2B5EF4-FFF2-40B4-BE49-F238E27FC236}">
                <a16:creationId xmlns:a16="http://schemas.microsoft.com/office/drawing/2014/main" id="{3A956A6E-F392-42B2-BB88-568B45D0B7CF}"/>
              </a:ext>
            </a:extLst>
          </p:cNvPr>
          <p:cNvSpPr txBox="1"/>
          <p:nvPr/>
        </p:nvSpPr>
        <p:spPr>
          <a:xfrm>
            <a:off x="3497614" y="2086377"/>
            <a:ext cx="4707376" cy="1384995"/>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1. Kiểu đề 1: Kể một truyện truyền thuyết hoặc cổ tích bằng lời văn của em</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06523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Freeform 3"/>
          <p:cNvSpPr>
            <a:spLocks/>
          </p:cNvSpPr>
          <p:nvPr/>
        </p:nvSpPr>
        <p:spPr bwMode="gray">
          <a:xfrm>
            <a:off x="4318001" y="1523969"/>
            <a:ext cx="1778000" cy="1214738"/>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pPr eaLnBrk="1" fontAlgn="auto" hangingPunct="1">
              <a:spcBef>
                <a:spcPts val="0"/>
              </a:spcBef>
              <a:spcAft>
                <a:spcPts val="0"/>
              </a:spcAft>
              <a:defRPr/>
            </a:pPr>
            <a:endParaRPr lang="en-US" sz="1800">
              <a:solidFill>
                <a:prstClr val="black"/>
              </a:solidFill>
              <a:latin typeface="Trebuchet MS" panose="020B0603020202020204"/>
              <a:cs typeface="Arial" panose="020B0604020202020204" pitchFamily="34" charset="0"/>
            </a:endParaRPr>
          </a:p>
        </p:txBody>
      </p:sp>
      <p:sp>
        <p:nvSpPr>
          <p:cNvPr id="91144" name="AutoShape 8"/>
          <p:cNvSpPr>
            <a:spLocks noChangeArrowheads="1"/>
          </p:cNvSpPr>
          <p:nvPr/>
        </p:nvSpPr>
        <p:spPr bwMode="auto">
          <a:xfrm>
            <a:off x="6051550" y="1892300"/>
            <a:ext cx="5759450" cy="4887913"/>
          </a:xfrm>
          <a:prstGeom prst="roundRect">
            <a:avLst>
              <a:gd name="adj" fmla="val 4690"/>
            </a:avLst>
          </a:prstGeom>
          <a:noFill/>
          <a:ln w="57150">
            <a:solidFill>
              <a:schemeClr val="hlink"/>
            </a:solidFill>
            <a:round/>
            <a:headEnd/>
            <a:tailEnd/>
          </a:ln>
          <a:effectLst/>
          <a:extLst>
            <a:ext uri="{909E8E84-426E-40DD-AFC4-6F175D3DCCD1}">
              <a14:hiddenFill xmlns:a14="http://schemas.microsoft.com/office/drawing/2010/main">
                <a:solidFill>
                  <a:srgbClr val="6FC5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800">
              <a:solidFill>
                <a:srgbClr val="000000"/>
              </a:solidFill>
              <a:latin typeface="Trebuchet MS" pitchFamily="34" charset="0"/>
              <a:cs typeface="Arial" pitchFamily="34" charset="0"/>
            </a:endParaRPr>
          </a:p>
        </p:txBody>
      </p:sp>
      <p:sp>
        <p:nvSpPr>
          <p:cNvPr id="91145" name="AutoShape 9"/>
          <p:cNvSpPr>
            <a:spLocks noChangeArrowheads="1"/>
          </p:cNvSpPr>
          <p:nvPr/>
        </p:nvSpPr>
        <p:spPr bwMode="gray">
          <a:xfrm>
            <a:off x="6635750" y="1482725"/>
            <a:ext cx="3027363" cy="546100"/>
          </a:xfrm>
          <a:prstGeom prst="roundRect">
            <a:avLst>
              <a:gd name="adj" fmla="val 50000"/>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sz="1800">
              <a:solidFill>
                <a:srgbClr val="000000"/>
              </a:solidFill>
              <a:latin typeface="Trebuchet MS" pitchFamily="34" charset="0"/>
              <a:cs typeface="Arial" pitchFamily="34" charset="0"/>
            </a:endParaRPr>
          </a:p>
        </p:txBody>
      </p:sp>
      <p:grpSp>
        <p:nvGrpSpPr>
          <p:cNvPr id="177160" name="Group 15"/>
          <p:cNvGrpSpPr>
            <a:grpSpLocks/>
          </p:cNvGrpSpPr>
          <p:nvPr/>
        </p:nvGrpSpPr>
        <p:grpSpPr bwMode="auto">
          <a:xfrm>
            <a:off x="693738" y="2843213"/>
            <a:ext cx="4562475" cy="3683000"/>
            <a:chOff x="562" y="1784"/>
            <a:chExt cx="1460" cy="2146"/>
          </a:xfrm>
        </p:grpSpPr>
        <p:sp>
          <p:nvSpPr>
            <p:cNvPr id="803854" name="AutoShape 16"/>
            <p:cNvSpPr>
              <a:spLocks noChangeArrowheads="1"/>
            </p:cNvSpPr>
            <p:nvPr/>
          </p:nvSpPr>
          <p:spPr bwMode="auto">
            <a:xfrm>
              <a:off x="562" y="1942"/>
              <a:ext cx="1460" cy="1988"/>
            </a:xfrm>
            <a:prstGeom prst="roundRect">
              <a:avLst>
                <a:gd name="adj" fmla="val 469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800">
                <a:solidFill>
                  <a:srgbClr val="000000"/>
                </a:solidFill>
                <a:latin typeface="Trebuchet MS" pitchFamily="34" charset="0"/>
                <a:cs typeface="Arial" pitchFamily="34" charset="0"/>
              </a:endParaRPr>
            </a:p>
          </p:txBody>
        </p:sp>
        <p:sp>
          <p:nvSpPr>
            <p:cNvPr id="91153" name="AutoShape 17"/>
            <p:cNvSpPr>
              <a:spLocks noChangeArrowheads="1"/>
            </p:cNvSpPr>
            <p:nvPr/>
          </p:nvSpPr>
          <p:spPr bwMode="gray">
            <a:xfrm>
              <a:off x="712" y="1788"/>
              <a:ext cx="1174" cy="245"/>
            </a:xfrm>
            <a:prstGeom prst="roundRect">
              <a:avLst>
                <a:gd name="adj" fmla="val 50000"/>
              </a:avLst>
            </a:prstGeom>
            <a:solidFill>
              <a:schemeClr val="bg1">
                <a:lumMod val="95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1800">
                <a:solidFill>
                  <a:prstClr val="black"/>
                </a:solidFill>
                <a:latin typeface="Trebuchet MS" panose="020B0603020202020204"/>
                <a:cs typeface="Arial" panose="020B0604020202020204" pitchFamily="34" charset="0"/>
              </a:endParaRPr>
            </a:p>
          </p:txBody>
        </p:sp>
        <p:sp>
          <p:nvSpPr>
            <p:cNvPr id="803856" name="Text Box 20"/>
            <p:cNvSpPr txBox="1">
              <a:spLocks noChangeArrowheads="1"/>
            </p:cNvSpPr>
            <p:nvPr/>
          </p:nvSpPr>
          <p:spPr bwMode="gray">
            <a:xfrm>
              <a:off x="1081" y="1784"/>
              <a:ext cx="495"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lgn="ctr"/>
              <a:r>
                <a:rPr lang="en-US" altLang="en-US" sz="2400" b="1">
                  <a:solidFill>
                    <a:srgbClr val="FF0000"/>
                  </a:solidFill>
                  <a:latin typeface="Times New Roman" pitchFamily="18" charset="0"/>
                  <a:cs typeface="Times New Roman" pitchFamily="18" charset="0"/>
                </a:rPr>
                <a:t>1. ĐỀ BÀI</a:t>
              </a:r>
            </a:p>
          </p:txBody>
        </p:sp>
      </p:grpSp>
      <p:sp>
        <p:nvSpPr>
          <p:cNvPr id="177162" name="Text Box 20"/>
          <p:cNvSpPr txBox="1">
            <a:spLocks noChangeArrowheads="1"/>
          </p:cNvSpPr>
          <p:nvPr/>
        </p:nvSpPr>
        <p:spPr bwMode="gray">
          <a:xfrm>
            <a:off x="7104063" y="1611313"/>
            <a:ext cx="195421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lgn="ctr"/>
            <a:r>
              <a:rPr lang="en-US" altLang="en-US" sz="2400" b="1">
                <a:solidFill>
                  <a:srgbClr val="000000"/>
                </a:solidFill>
                <a:latin typeface="Times New Roman" pitchFamily="18" charset="0"/>
                <a:cs typeface="Times New Roman" pitchFamily="18" charset="0"/>
              </a:rPr>
              <a:t> 2. YÊU CẦU</a:t>
            </a:r>
          </a:p>
        </p:txBody>
      </p:sp>
      <p:sp>
        <p:nvSpPr>
          <p:cNvPr id="29" name="Text Box 22"/>
          <p:cNvSpPr txBox="1">
            <a:spLocks noChangeArrowheads="1"/>
          </p:cNvSpPr>
          <p:nvPr/>
        </p:nvSpPr>
        <p:spPr bwMode="auto">
          <a:xfrm>
            <a:off x="6102350" y="2157413"/>
            <a:ext cx="5670729" cy="4493538"/>
          </a:xfrm>
          <a:prstGeom prst="rect">
            <a:avLst/>
          </a:prstGeom>
          <a:solidFill>
            <a:schemeClr val="accent2">
              <a:lumMod val="20000"/>
              <a:lumOff val="80000"/>
            </a:schemeClr>
          </a:solidFill>
          <a:ln>
            <a:noFill/>
          </a:ln>
          <a:effectLst/>
        </p:spPr>
        <p:txBody>
          <a:bodyPr wrap="squar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just">
              <a:spcBef>
                <a:spcPts val="0"/>
              </a:spcBef>
              <a:spcAft>
                <a:spcPts val="0"/>
              </a:spcAft>
              <a:defRPr/>
            </a:pPr>
            <a:r>
              <a:rPr lang="en-US" sz="2200" b="1" dirty="0">
                <a:latin typeface="Times New Roman" pitchFamily="18" charset="0"/>
                <a:cs typeface="Times New Roman" pitchFamily="18" charset="0"/>
              </a:rPr>
              <a:t>Cần thực hiện đủ quy trình 4 bước như trên xong, lưu ý thêm một số điểm:</a:t>
            </a:r>
            <a:endParaRPr lang="en-US" sz="2200" dirty="0">
              <a:latin typeface="Times New Roman" panose="02020603050405020304" pitchFamily="18" charset="0"/>
              <a:ea typeface="Times New Roman" panose="02020603050405020304" pitchFamily="18" charset="0"/>
              <a:cs typeface="Times New Roman" pitchFamily="18" charset="0"/>
            </a:endParaRPr>
          </a:p>
          <a:p>
            <a:pPr algn="just"/>
            <a:r>
              <a:rPr lang="en-US" sz="2200" dirty="0">
                <a:latin typeface="Times New Roman" pitchFamily="18" charset="0"/>
                <a:cs typeface="Times New Roman" pitchFamily="18" charset="0"/>
              </a:rPr>
              <a:t>- Không chép nguyên vẹn lời văn trong sách giáo khoa cũng không dùng lời kể của người khác mà dùng lời của mình diễn đạt.</a:t>
            </a:r>
          </a:p>
          <a:p>
            <a:pPr algn="just"/>
            <a:r>
              <a:rPr lang="en-US" sz="2200" dirty="0">
                <a:latin typeface="Times New Roman" pitchFamily="18" charset="0"/>
                <a:cs typeface="Times New Roman" pitchFamily="18" charset="0"/>
              </a:rPr>
              <a:t>- Giữ nguyên cốt truyện cũ nhưng có thể thêm các yếu tố miêu tả, biểu cảm,  suy nghĩ, đánh giá, bình luận, liên tưởng …của mình nhưng không được lạm dụng để làm sai lệch sự việc, nhân vật trong truyện.</a:t>
            </a:r>
          </a:p>
          <a:p>
            <a:pPr algn="just"/>
            <a:r>
              <a:rPr lang="en-US" sz="2200" dirty="0">
                <a:latin typeface="Times New Roman" pitchFamily="18" charset="0"/>
                <a:cs typeface="Times New Roman" pitchFamily="18" charset="0"/>
              </a:rPr>
              <a:t>- Chuyển những lời dẫn trực tiếp của nhân vật (nếu có) thành lời văn của mình và chuyển đổi ngôi nhân xưng cho phù hợp.</a:t>
            </a:r>
          </a:p>
        </p:txBody>
      </p:sp>
      <p:sp>
        <p:nvSpPr>
          <p:cNvPr id="177165" name="AutoShape 3"/>
          <p:cNvSpPr>
            <a:spLocks noChangeArrowheads="1"/>
          </p:cNvSpPr>
          <p:nvPr/>
        </p:nvSpPr>
        <p:spPr bwMode="gray">
          <a:xfrm>
            <a:off x="2878138" y="92075"/>
            <a:ext cx="585470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p>
            <a:pPr algn="ctr" eaLnBrk="1" hangingPunct="1">
              <a:spcBef>
                <a:spcPct val="20000"/>
              </a:spcBef>
              <a:spcAft>
                <a:spcPct val="20000"/>
              </a:spcAft>
            </a:pPr>
            <a:r>
              <a:rPr lang="en-US" altLang="en-US" sz="3200" b="1" dirty="0">
                <a:solidFill>
                  <a:srgbClr val="FFFF00"/>
                </a:solidFill>
                <a:latin typeface="Times New Roman" pitchFamily="18" charset="0"/>
                <a:cs typeface="Times New Roman" pitchFamily="18" charset="0"/>
              </a:rPr>
              <a:t>a. </a:t>
            </a:r>
            <a:r>
              <a:rPr lang="en-US" altLang="en-US" sz="3200" b="1" dirty="0" err="1">
                <a:solidFill>
                  <a:srgbClr val="FFFF00"/>
                </a:solidFill>
                <a:latin typeface="Times New Roman" pitchFamily="18" charset="0"/>
                <a:cs typeface="Times New Roman" pitchFamily="18" charset="0"/>
              </a:rPr>
              <a:t>Định</a:t>
            </a:r>
            <a:r>
              <a:rPr lang="en-US" altLang="en-US" sz="3200" b="1" dirty="0">
                <a:solidFill>
                  <a:srgbClr val="FFFF00"/>
                </a:solidFill>
                <a:latin typeface="Times New Roman" pitchFamily="18" charset="0"/>
                <a:cs typeface="Times New Roman" pitchFamily="18" charset="0"/>
              </a:rPr>
              <a:t> </a:t>
            </a:r>
            <a:r>
              <a:rPr lang="en-US" altLang="en-US" sz="3200" b="1" dirty="0" err="1">
                <a:solidFill>
                  <a:srgbClr val="FFFF00"/>
                </a:solidFill>
                <a:latin typeface="Times New Roman" pitchFamily="18" charset="0"/>
                <a:cs typeface="Times New Roman" pitchFamily="18" charset="0"/>
              </a:rPr>
              <a:t>hướng</a:t>
            </a:r>
            <a:endParaRPr lang="en-US" altLang="en-US" sz="3200" b="1" dirty="0">
              <a:solidFill>
                <a:srgbClr val="FFFF00"/>
              </a:solidFill>
              <a:latin typeface="Times New Roman" pitchFamily="18" charset="0"/>
              <a:cs typeface="Times New Roman" pitchFamily="18" charset="0"/>
            </a:endParaRPr>
          </a:p>
        </p:txBody>
      </p:sp>
      <p:sp>
        <p:nvSpPr>
          <p:cNvPr id="177166" name="Text Box 21"/>
          <p:cNvSpPr txBox="1">
            <a:spLocks noChangeArrowheads="1"/>
          </p:cNvSpPr>
          <p:nvPr/>
        </p:nvSpPr>
        <p:spPr bwMode="auto">
          <a:xfrm>
            <a:off x="928688" y="3978275"/>
            <a:ext cx="4137025" cy="1569660"/>
          </a:xfrm>
          <a:prstGeom prst="rect">
            <a:avLst/>
          </a:prstGeom>
          <a:solidFill>
            <a:schemeClr val="accent5">
              <a:lumMod val="20000"/>
              <a:lumOff val="80000"/>
            </a:schemeClr>
          </a:solidFill>
          <a:ln>
            <a:noFill/>
          </a:ln>
          <a:effec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just">
              <a:spcBef>
                <a:spcPts val="600"/>
              </a:spcBef>
              <a:spcAft>
                <a:spcPts val="600"/>
              </a:spcAft>
              <a:defRPr/>
            </a:pPr>
            <a:r>
              <a:rPr lang="en-US" dirty="0">
                <a:latin typeface="Times New Roman" panose="02020603050405020304" pitchFamily="18" charset="0"/>
                <a:ea typeface="Calibri" panose="020F0502020204030204" pitchFamily="34" charset="0"/>
                <a:cs typeface="Times New Roman" panose="02020603050405020304" pitchFamily="18" charset="0"/>
              </a:rPr>
              <a:t>Viết bài văn kể lại một truyền thuyết hoặc cổ tích.</a:t>
            </a:r>
          </a:p>
        </p:txBody>
      </p:sp>
      <p:pic>
        <p:nvPicPr>
          <p:cNvPr id="803850" name="Picture 20" descr="—Pngtree—green bamboo_1076725.png"/>
          <p:cNvPicPr>
            <a:picLocks noChangeAspect="1"/>
          </p:cNvPicPr>
          <p:nvPr/>
        </p:nvPicPr>
        <p:blipFill>
          <a:blip r:embed="rId2" cstate="print">
            <a:extLst>
              <a:ext uri="{28A0092B-C50C-407E-A947-70E740481C1C}">
                <a14:useLocalDpi xmlns:a14="http://schemas.microsoft.com/office/drawing/2010/main" val="0"/>
              </a:ext>
            </a:extLst>
          </a:blip>
          <a:srcRect l="54443" t="41112" r="22221" b="26666"/>
          <a:stretch>
            <a:fillRect/>
          </a:stretch>
        </p:blipFill>
        <p:spPr bwMode="auto">
          <a:xfrm>
            <a:off x="5511417" y="2850078"/>
            <a:ext cx="4143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3851" name="Picture 21" descr="—Pngtree—green bamboo_1076725.png"/>
          <p:cNvPicPr>
            <a:picLocks noChangeAspect="1"/>
          </p:cNvPicPr>
          <p:nvPr/>
        </p:nvPicPr>
        <p:blipFill>
          <a:blip r:embed="rId2" cstate="print">
            <a:extLst>
              <a:ext uri="{28A0092B-C50C-407E-A947-70E740481C1C}">
                <a14:useLocalDpi xmlns:a14="http://schemas.microsoft.com/office/drawing/2010/main" val="0"/>
              </a:ext>
            </a:extLst>
          </a:blip>
          <a:srcRect l="54443" t="41112" r="22221" b="26666"/>
          <a:stretch>
            <a:fillRect/>
          </a:stretch>
        </p:blipFill>
        <p:spPr bwMode="auto">
          <a:xfrm>
            <a:off x="5491398" y="4095906"/>
            <a:ext cx="4143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3852" name="Picture 23" descr="—Pngtree—green bamboo_1076725.png"/>
          <p:cNvPicPr>
            <a:picLocks noChangeAspect="1"/>
          </p:cNvPicPr>
          <p:nvPr/>
        </p:nvPicPr>
        <p:blipFill>
          <a:blip r:embed="rId2" cstate="print">
            <a:extLst>
              <a:ext uri="{28A0092B-C50C-407E-A947-70E740481C1C}">
                <a14:useLocalDpi xmlns:a14="http://schemas.microsoft.com/office/drawing/2010/main" val="0"/>
              </a:ext>
            </a:extLst>
          </a:blip>
          <a:srcRect l="54443" t="41112" r="22221" b="26666"/>
          <a:stretch>
            <a:fillRect/>
          </a:stretch>
        </p:blipFill>
        <p:spPr bwMode="auto">
          <a:xfrm>
            <a:off x="5414963" y="5227638"/>
            <a:ext cx="4143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3853" name="Picture 24"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3188"/>
            <a:ext cx="2289175"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729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7165"/>
                                        </p:tgtEl>
                                        <p:attrNameLst>
                                          <p:attrName>style.visibility</p:attrName>
                                        </p:attrNameLst>
                                      </p:cBhvr>
                                      <p:to>
                                        <p:strVal val="visible"/>
                                      </p:to>
                                    </p:set>
                                    <p:animEffect transition="in" filter="fade">
                                      <p:cBhvr>
                                        <p:cTn id="7" dur="1000"/>
                                        <p:tgtEl>
                                          <p:spTgt spid="177165"/>
                                        </p:tgtEl>
                                      </p:cBhvr>
                                    </p:animEffect>
                                    <p:anim calcmode="lin" valueType="num">
                                      <p:cBhvr>
                                        <p:cTn id="8" dur="1000" fill="hold"/>
                                        <p:tgtEl>
                                          <p:spTgt spid="177165"/>
                                        </p:tgtEl>
                                        <p:attrNameLst>
                                          <p:attrName>ppt_x</p:attrName>
                                        </p:attrNameLst>
                                      </p:cBhvr>
                                      <p:tavLst>
                                        <p:tav tm="0">
                                          <p:val>
                                            <p:strVal val="#ppt_x"/>
                                          </p:val>
                                        </p:tav>
                                        <p:tav tm="100000">
                                          <p:val>
                                            <p:strVal val="#ppt_x"/>
                                          </p:val>
                                        </p:tav>
                                      </p:tavLst>
                                    </p:anim>
                                    <p:anim calcmode="lin" valueType="num">
                                      <p:cBhvr>
                                        <p:cTn id="9" dur="1000" fill="hold"/>
                                        <p:tgtEl>
                                          <p:spTgt spid="17716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77160"/>
                                        </p:tgtEl>
                                        <p:attrNameLst>
                                          <p:attrName>style.visibility</p:attrName>
                                        </p:attrNameLst>
                                      </p:cBhvr>
                                      <p:to>
                                        <p:strVal val="visible"/>
                                      </p:to>
                                    </p:set>
                                    <p:anim calcmode="lin" valueType="num">
                                      <p:cBhvr additive="base">
                                        <p:cTn id="14" dur="500" fill="hold"/>
                                        <p:tgtEl>
                                          <p:spTgt spid="177160"/>
                                        </p:tgtEl>
                                        <p:attrNameLst>
                                          <p:attrName>ppt_x</p:attrName>
                                        </p:attrNameLst>
                                      </p:cBhvr>
                                      <p:tavLst>
                                        <p:tav tm="0">
                                          <p:val>
                                            <p:strVal val="#ppt_x"/>
                                          </p:val>
                                        </p:tav>
                                        <p:tav tm="100000">
                                          <p:val>
                                            <p:strVal val="#ppt_x"/>
                                          </p:val>
                                        </p:tav>
                                      </p:tavLst>
                                    </p:anim>
                                    <p:anim calcmode="lin" valueType="num">
                                      <p:cBhvr additive="base">
                                        <p:cTn id="15" dur="500" fill="hold"/>
                                        <p:tgtEl>
                                          <p:spTgt spid="177160"/>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7166"/>
                                        </p:tgtEl>
                                        <p:attrNameLst>
                                          <p:attrName>style.visibility</p:attrName>
                                        </p:attrNameLst>
                                      </p:cBhvr>
                                      <p:to>
                                        <p:strVal val="visible"/>
                                      </p:to>
                                    </p:set>
                                    <p:animEffect transition="in" filter="barn(inVertical)">
                                      <p:cBhvr>
                                        <p:cTn id="20" dur="500"/>
                                        <p:tgtEl>
                                          <p:spTgt spid="17716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91139"/>
                                        </p:tgtEl>
                                        <p:attrNameLst>
                                          <p:attrName>style.visibility</p:attrName>
                                        </p:attrNameLst>
                                      </p:cBhvr>
                                      <p:to>
                                        <p:strVal val="visible"/>
                                      </p:to>
                                    </p:set>
                                    <p:animEffect transition="in" filter="circle(in)">
                                      <p:cBhvr>
                                        <p:cTn id="25" dur="2000"/>
                                        <p:tgtEl>
                                          <p:spTgt spid="9113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1145"/>
                                        </p:tgtEl>
                                        <p:attrNameLst>
                                          <p:attrName>style.visibility</p:attrName>
                                        </p:attrNameLst>
                                      </p:cBhvr>
                                      <p:to>
                                        <p:strVal val="visible"/>
                                      </p:to>
                                    </p:set>
                                    <p:anim calcmode="lin" valueType="num">
                                      <p:cBhvr additive="base">
                                        <p:cTn id="30" dur="500" fill="hold"/>
                                        <p:tgtEl>
                                          <p:spTgt spid="91145"/>
                                        </p:tgtEl>
                                        <p:attrNameLst>
                                          <p:attrName>ppt_x</p:attrName>
                                        </p:attrNameLst>
                                      </p:cBhvr>
                                      <p:tavLst>
                                        <p:tav tm="0">
                                          <p:val>
                                            <p:strVal val="#ppt_x"/>
                                          </p:val>
                                        </p:tav>
                                        <p:tav tm="100000">
                                          <p:val>
                                            <p:strVal val="#ppt_x"/>
                                          </p:val>
                                        </p:tav>
                                      </p:tavLst>
                                    </p:anim>
                                    <p:anim calcmode="lin" valueType="num">
                                      <p:cBhvr additive="base">
                                        <p:cTn id="31" dur="500" fill="hold"/>
                                        <p:tgtEl>
                                          <p:spTgt spid="91145"/>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77162"/>
                                        </p:tgtEl>
                                        <p:attrNameLst>
                                          <p:attrName>style.visibility</p:attrName>
                                        </p:attrNameLst>
                                      </p:cBhvr>
                                      <p:to>
                                        <p:strVal val="visible"/>
                                      </p:to>
                                    </p:set>
                                    <p:animEffect transition="in" filter="barn(inVertical)">
                                      <p:cBhvr>
                                        <p:cTn id="36" dur="500"/>
                                        <p:tgtEl>
                                          <p:spTgt spid="17716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1144"/>
                                        </p:tgtEl>
                                        <p:attrNameLst>
                                          <p:attrName>style.visibility</p:attrName>
                                        </p:attrNameLst>
                                      </p:cBhvr>
                                      <p:to>
                                        <p:strVal val="visible"/>
                                      </p:to>
                                    </p:set>
                                    <p:anim calcmode="lin" valueType="num">
                                      <p:cBhvr additive="base">
                                        <p:cTn id="41" dur="500" fill="hold"/>
                                        <p:tgtEl>
                                          <p:spTgt spid="91144"/>
                                        </p:tgtEl>
                                        <p:attrNameLst>
                                          <p:attrName>ppt_x</p:attrName>
                                        </p:attrNameLst>
                                      </p:cBhvr>
                                      <p:tavLst>
                                        <p:tav tm="0">
                                          <p:val>
                                            <p:strVal val="#ppt_x"/>
                                          </p:val>
                                        </p:tav>
                                        <p:tav tm="100000">
                                          <p:val>
                                            <p:strVal val="#ppt_x"/>
                                          </p:val>
                                        </p:tav>
                                      </p:tavLst>
                                    </p:anim>
                                    <p:anim calcmode="lin" valueType="num">
                                      <p:cBhvr additive="base">
                                        <p:cTn id="42" dur="500" fill="hold"/>
                                        <p:tgtEl>
                                          <p:spTgt spid="91144"/>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4" grpId="0" animBg="1"/>
      <p:bldP spid="91145" grpId="0" animBg="1"/>
      <p:bldP spid="177162" grpId="0"/>
      <p:bldP spid="29" grpId="0" animBg="1"/>
      <p:bldP spid="177165" grpId="0" animBg="1"/>
      <p:bldP spid="1771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CCB12-AEE3-4E3A-94F3-604810814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6377"/>
            <a:ext cx="11945244" cy="4963867"/>
          </a:xfrm>
          <a:prstGeom prst="rect">
            <a:avLst/>
          </a:prstGeom>
        </p:spPr>
      </p:pic>
      <p:pic>
        <p:nvPicPr>
          <p:cNvPr id="5" name="Picture 4">
            <a:extLst>
              <a:ext uri="{FF2B5EF4-FFF2-40B4-BE49-F238E27FC236}">
                <a16:creationId xmlns:a16="http://schemas.microsoft.com/office/drawing/2014/main" id="{C00F2DC1-D833-4351-8049-5D5DCB1F2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170" y="-1394317"/>
            <a:ext cx="9504176" cy="11925254"/>
          </a:xfrm>
          <a:prstGeom prst="rect">
            <a:avLst/>
          </a:prstGeom>
        </p:spPr>
      </p:pic>
      <p:sp>
        <p:nvSpPr>
          <p:cNvPr id="2" name="TextBox 1">
            <a:extLst>
              <a:ext uri="{FF2B5EF4-FFF2-40B4-BE49-F238E27FC236}">
                <a16:creationId xmlns:a16="http://schemas.microsoft.com/office/drawing/2014/main" id="{3A956A6E-F392-42B2-BB88-568B45D0B7CF}"/>
              </a:ext>
            </a:extLst>
          </p:cNvPr>
          <p:cNvSpPr txBox="1"/>
          <p:nvPr/>
        </p:nvSpPr>
        <p:spPr>
          <a:xfrm>
            <a:off x="3919636" y="1807824"/>
            <a:ext cx="4602150" cy="1815882"/>
          </a:xfrm>
          <a:prstGeom prst="rect">
            <a:avLst/>
          </a:prstGeom>
          <a:noFill/>
        </p:spPr>
        <p:txBody>
          <a:bodyPr wrap="square" rtlCol="0">
            <a:spAutoFit/>
          </a:bodyPr>
          <a:lstStyle/>
          <a:p>
            <a:r>
              <a:rPr lang="en-US" sz="2800" b="1" i="1" dirty="0">
                <a:latin typeface="Times New Roman" pitchFamily="18" charset="0"/>
                <a:cs typeface="Times New Roman" pitchFamily="18" charset="0"/>
              </a:rPr>
              <a:t>b. Luyện đề: </a:t>
            </a:r>
            <a:r>
              <a:rPr lang="en-US" sz="2800" dirty="0">
                <a:latin typeface="Times New Roman" pitchFamily="18" charset="0"/>
                <a:cs typeface="Times New Roman" pitchFamily="18" charset="0"/>
              </a:rPr>
              <a:t>Bằng lời văn của mình, em hãy kể lại một truyện truyền thuyết </a:t>
            </a:r>
            <a:r>
              <a:rPr lang="en-US" sz="2800" i="1" dirty="0">
                <a:latin typeface="Times New Roman" pitchFamily="18" charset="0"/>
                <a:cs typeface="Times New Roman" pitchFamily="18" charset="0"/>
              </a:rPr>
              <a:t>Sơn Tinh, Thủy Tinh</a:t>
            </a:r>
          </a:p>
        </p:txBody>
      </p:sp>
    </p:spTree>
    <p:extLst>
      <p:ext uri="{BB962C8B-B14F-4D97-AF65-F5344CB8AC3E}">
        <p14:creationId xmlns:p14="http://schemas.microsoft.com/office/powerpoint/2010/main" val="2852811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Freeform 3"/>
          <p:cNvSpPr>
            <a:spLocks/>
          </p:cNvSpPr>
          <p:nvPr/>
        </p:nvSpPr>
        <p:spPr bwMode="gray">
          <a:xfrm>
            <a:off x="4217988" y="1141413"/>
            <a:ext cx="1778000" cy="1917700"/>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pPr eaLnBrk="1" fontAlgn="auto" hangingPunct="1">
              <a:spcBef>
                <a:spcPts val="0"/>
              </a:spcBef>
              <a:spcAft>
                <a:spcPts val="0"/>
              </a:spcAft>
              <a:defRPr/>
            </a:pPr>
            <a:endParaRPr lang="en-US" sz="1800">
              <a:solidFill>
                <a:prstClr val="black"/>
              </a:solidFill>
              <a:latin typeface="Trebuchet MS" panose="020B0603020202020204"/>
              <a:cs typeface="Arial" panose="020B0604020202020204" pitchFamily="34" charset="0"/>
            </a:endParaRPr>
          </a:p>
        </p:txBody>
      </p:sp>
      <p:sp>
        <p:nvSpPr>
          <p:cNvPr id="91144" name="AutoShape 8"/>
          <p:cNvSpPr>
            <a:spLocks noChangeArrowheads="1"/>
          </p:cNvSpPr>
          <p:nvPr/>
        </p:nvSpPr>
        <p:spPr bwMode="auto">
          <a:xfrm>
            <a:off x="6051550" y="1892300"/>
            <a:ext cx="5759450" cy="4887913"/>
          </a:xfrm>
          <a:prstGeom prst="roundRect">
            <a:avLst>
              <a:gd name="adj" fmla="val 4690"/>
            </a:avLst>
          </a:prstGeom>
          <a:noFill/>
          <a:ln w="57150">
            <a:solidFill>
              <a:schemeClr val="hlink"/>
            </a:solidFill>
            <a:round/>
            <a:headEnd/>
            <a:tailEnd/>
          </a:ln>
          <a:effectLst/>
          <a:extLst>
            <a:ext uri="{909E8E84-426E-40DD-AFC4-6F175D3DCCD1}">
              <a14:hiddenFill xmlns:a14="http://schemas.microsoft.com/office/drawing/2010/main">
                <a:solidFill>
                  <a:srgbClr val="6FC5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800">
              <a:solidFill>
                <a:srgbClr val="000000"/>
              </a:solidFill>
              <a:latin typeface="Trebuchet MS" pitchFamily="34" charset="0"/>
              <a:cs typeface="Arial" pitchFamily="34" charset="0"/>
            </a:endParaRPr>
          </a:p>
        </p:txBody>
      </p:sp>
      <p:sp>
        <p:nvSpPr>
          <p:cNvPr id="91145" name="AutoShape 9"/>
          <p:cNvSpPr>
            <a:spLocks noChangeArrowheads="1"/>
          </p:cNvSpPr>
          <p:nvPr/>
        </p:nvSpPr>
        <p:spPr bwMode="gray">
          <a:xfrm>
            <a:off x="6635750" y="1482725"/>
            <a:ext cx="4684780" cy="546100"/>
          </a:xfrm>
          <a:prstGeom prst="roundRect">
            <a:avLst>
              <a:gd name="adj" fmla="val 50000"/>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altLang="en-US" sz="2400" b="1" dirty="0">
                <a:solidFill>
                  <a:srgbClr val="FF0000"/>
                </a:solidFill>
                <a:latin typeface="Times New Roman" pitchFamily="18" charset="0"/>
                <a:cs typeface="Times New Roman" pitchFamily="18" charset="0"/>
              </a:rPr>
              <a:t>BƯỚC 2: TÌM Ý VÀ LẬP DÀN Ý </a:t>
            </a:r>
          </a:p>
        </p:txBody>
      </p:sp>
      <p:grpSp>
        <p:nvGrpSpPr>
          <p:cNvPr id="177160" name="Group 15"/>
          <p:cNvGrpSpPr>
            <a:grpSpLocks/>
          </p:cNvGrpSpPr>
          <p:nvPr/>
        </p:nvGrpSpPr>
        <p:grpSpPr bwMode="auto">
          <a:xfrm>
            <a:off x="693738" y="1764668"/>
            <a:ext cx="4562475" cy="4761546"/>
            <a:chOff x="562" y="1788"/>
            <a:chExt cx="1460" cy="2142"/>
          </a:xfrm>
        </p:grpSpPr>
        <p:sp>
          <p:nvSpPr>
            <p:cNvPr id="803854" name="AutoShape 16"/>
            <p:cNvSpPr>
              <a:spLocks noChangeArrowheads="1"/>
            </p:cNvSpPr>
            <p:nvPr/>
          </p:nvSpPr>
          <p:spPr bwMode="auto">
            <a:xfrm>
              <a:off x="562" y="1942"/>
              <a:ext cx="1460" cy="1988"/>
            </a:xfrm>
            <a:prstGeom prst="roundRect">
              <a:avLst>
                <a:gd name="adj" fmla="val 469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800">
                <a:solidFill>
                  <a:srgbClr val="000000"/>
                </a:solidFill>
                <a:latin typeface="Trebuchet MS" pitchFamily="34" charset="0"/>
                <a:cs typeface="Arial" pitchFamily="34" charset="0"/>
              </a:endParaRPr>
            </a:p>
          </p:txBody>
        </p:sp>
        <p:sp>
          <p:nvSpPr>
            <p:cNvPr id="91153" name="AutoShape 17"/>
            <p:cNvSpPr>
              <a:spLocks noChangeArrowheads="1"/>
            </p:cNvSpPr>
            <p:nvPr/>
          </p:nvSpPr>
          <p:spPr bwMode="gray">
            <a:xfrm>
              <a:off x="712" y="1788"/>
              <a:ext cx="1174" cy="245"/>
            </a:xfrm>
            <a:prstGeom prst="roundRect">
              <a:avLst>
                <a:gd name="adj" fmla="val 50000"/>
              </a:avLst>
            </a:prstGeom>
            <a:solidFill>
              <a:schemeClr val="bg1">
                <a:lumMod val="95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1800">
                <a:solidFill>
                  <a:prstClr val="black"/>
                </a:solidFill>
                <a:latin typeface="Trebuchet MS" panose="020B0603020202020204"/>
                <a:cs typeface="Arial" panose="020B0604020202020204" pitchFamily="34" charset="0"/>
              </a:endParaRPr>
            </a:p>
          </p:txBody>
        </p:sp>
        <p:sp>
          <p:nvSpPr>
            <p:cNvPr id="803856" name="Text Box 20"/>
            <p:cNvSpPr txBox="1">
              <a:spLocks noChangeArrowheads="1"/>
            </p:cNvSpPr>
            <p:nvPr/>
          </p:nvSpPr>
          <p:spPr bwMode="gray">
            <a:xfrm>
              <a:off x="847" y="1854"/>
              <a:ext cx="973"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lgn="ctr"/>
              <a:r>
                <a:rPr lang="en-US" altLang="en-US" sz="2400" b="1" dirty="0">
                  <a:solidFill>
                    <a:srgbClr val="FF0000"/>
                  </a:solidFill>
                  <a:latin typeface="Times New Roman" pitchFamily="18" charset="0"/>
                  <a:cs typeface="Times New Roman" pitchFamily="18" charset="0"/>
                </a:rPr>
                <a:t>BƯỚC 1: CHUẨN BỊ</a:t>
              </a:r>
            </a:p>
          </p:txBody>
        </p:sp>
      </p:grpSp>
      <p:sp>
        <p:nvSpPr>
          <p:cNvPr id="29" name="Text Box 22"/>
          <p:cNvSpPr txBox="1">
            <a:spLocks noChangeArrowheads="1"/>
          </p:cNvSpPr>
          <p:nvPr/>
        </p:nvSpPr>
        <p:spPr bwMode="auto">
          <a:xfrm>
            <a:off x="6154738" y="2186404"/>
            <a:ext cx="5534025" cy="4478149"/>
          </a:xfrm>
          <a:prstGeom prst="rect">
            <a:avLst/>
          </a:prstGeom>
          <a:solidFill>
            <a:schemeClr val="accent2">
              <a:lumMod val="20000"/>
              <a:lumOff val="80000"/>
            </a:schemeClr>
          </a:solidFill>
          <a:ln>
            <a:noFill/>
          </a:ln>
          <a:effec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r>
              <a:rPr lang="en-US" sz="1900" dirty="0">
                <a:latin typeface="Times New Roman" pitchFamily="18" charset="0"/>
                <a:cs typeface="Times New Roman" pitchFamily="18" charset="0"/>
              </a:rPr>
              <a:t>a.  Tìm ý: </a:t>
            </a:r>
          </a:p>
          <a:p>
            <a:r>
              <a:rPr lang="en-US" sz="1900" dirty="0">
                <a:latin typeface="Times New Roman" pitchFamily="18" charset="0"/>
                <a:cs typeface="Times New Roman" pitchFamily="18" charset="0"/>
              </a:rPr>
              <a:t>- Chọn </a:t>
            </a:r>
            <a:r>
              <a:rPr lang="en-US" sz="1900" dirty="0" err="1">
                <a:latin typeface="Times New Roman" pitchFamily="18" charset="0"/>
                <a:cs typeface="Times New Roman" pitchFamily="18" charset="0"/>
              </a:rPr>
              <a:t>truyện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kể</a:t>
            </a:r>
            <a:r>
              <a:rPr lang="en-US" sz="1900" dirty="0">
                <a:latin typeface="Times New Roman" pitchFamily="18" charset="0"/>
                <a:cs typeface="Times New Roman" pitchFamily="18" charset="0"/>
              </a:rPr>
              <a:t> hấp dẫn, lôi cuốn người đọc</a:t>
            </a:r>
          </a:p>
          <a:p>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Diễn</a:t>
            </a:r>
            <a:r>
              <a:rPr lang="en-US" sz="1900" dirty="0">
                <a:latin typeface="Times New Roman" pitchFamily="18" charset="0"/>
                <a:cs typeface="Times New Roman" pitchFamily="18" charset="0"/>
              </a:rPr>
              <a:t> biến các sự việc: </a:t>
            </a:r>
          </a:p>
          <a:p>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Vua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Hùng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Kén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Rể</a:t>
            </a:r>
            <a:r>
              <a:rPr lang="en-US" sz="1900" dirty="0">
                <a:latin typeface="Times New Roman" pitchFamily="18" charset="0"/>
                <a:cs typeface="Times New Roman" pitchFamily="18" charset="0"/>
              </a:rPr>
              <a:t> Cho </a:t>
            </a:r>
            <a:r>
              <a:rPr lang="en-US" sz="1900" dirty="0" err="1">
                <a:latin typeface="Times New Roman" pitchFamily="18" charset="0"/>
                <a:cs typeface="Times New Roman" pitchFamily="18" charset="0"/>
              </a:rPr>
              <a:t>Mị</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Nương</a:t>
            </a:r>
            <a:r>
              <a:rPr lang="en-US" sz="1900" dirty="0">
                <a:latin typeface="Times New Roman" pitchFamily="18" charset="0"/>
                <a:cs typeface="Times New Roman" pitchFamily="18" charset="0"/>
              </a:rPr>
              <a:t>; </a:t>
            </a:r>
          </a:p>
          <a:p>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Sơn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Tinh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Thủy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Tinh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đến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cầu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hôn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và</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tài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sức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ngang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nhau</a:t>
            </a:r>
            <a:r>
              <a:rPr lang="en-US" sz="1900" dirty="0">
                <a:latin typeface="Times New Roman" pitchFamily="18" charset="0"/>
                <a:cs typeface="Times New Roman" pitchFamily="18" charset="0"/>
              </a:rPr>
              <a:t> </a:t>
            </a:r>
            <a:r>
              <a:rPr lang="en-US" sz="1900" dirty="0">
                <a:latin typeface="Times New Roman" pitchFamily="18" charset="0"/>
                <a:cs typeface="Times New Roman" pitchFamily="18" charset="0"/>
                <a:sym typeface="Wingdings"/>
              </a:rPr>
              <a: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Vua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Hùng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băn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khoăn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không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biết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gả</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cho</a:t>
            </a:r>
            <a:r>
              <a:rPr lang="en-US" sz="1900" dirty="0">
                <a:latin typeface="Times New Roman" pitchFamily="18" charset="0"/>
                <a:cs typeface="Times New Roman" pitchFamily="18" charset="0"/>
              </a:rPr>
              <a:t> ai </a:t>
            </a:r>
            <a:r>
              <a:rPr lang="en-US" sz="1900" dirty="0" err="1">
                <a:latin typeface="Times New Roman" pitchFamily="18" charset="0"/>
                <a:cs typeface="Times New Roman" pitchFamily="18" charset="0"/>
              </a:rPr>
              <a:t>nên</a:t>
            </a:r>
            <a:r>
              <a:rPr lang="en-US" sz="1900" dirty="0">
                <a:latin typeface="Times New Roman" pitchFamily="18" charset="0"/>
                <a:cs typeface="Times New Roman" pitchFamily="18" charset="0"/>
              </a:rPr>
              <a:t> ra </a:t>
            </a:r>
            <a:r>
              <a:rPr lang="en-US" sz="1900" dirty="0" err="1">
                <a:latin typeface="Times New Roman" pitchFamily="18" charset="0"/>
                <a:cs typeface="Times New Roman" pitchFamily="18" charset="0"/>
              </a:rPr>
              <a:t>điều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kiện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sính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lễ</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và</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thời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gian</a:t>
            </a:r>
            <a:r>
              <a:rPr lang="en-US" sz="1900" dirty="0">
                <a:latin typeface="Times New Roman" pitchFamily="18" charset="0"/>
                <a:cs typeface="Times New Roman" pitchFamily="18" charset="0"/>
              </a:rPr>
              <a:t> </a:t>
            </a:r>
            <a:r>
              <a:rPr lang="en-US" sz="1900" dirty="0">
                <a:latin typeface="Times New Roman" pitchFamily="18" charset="0"/>
                <a:cs typeface="Times New Roman" pitchFamily="18" charset="0"/>
                <a:sym typeface="Wingdings"/>
              </a:rPr>
              <a: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Sơn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Tinh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đến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trước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lấy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được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Mị</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Nương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làm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vợ</a:t>
            </a:r>
            <a:r>
              <a:rPr lang="en-US" sz="1900" dirty="0">
                <a:latin typeface="Times New Roman" pitchFamily="18" charset="0"/>
                <a:cs typeface="Times New Roman" pitchFamily="18" charset="0"/>
              </a:rPr>
              <a:t> </a:t>
            </a:r>
            <a:r>
              <a:rPr lang="en-US" sz="1900" dirty="0">
                <a:latin typeface="Times New Roman" pitchFamily="18" charset="0"/>
                <a:cs typeface="Times New Roman" pitchFamily="18" charset="0"/>
                <a:sym typeface="Wingdings"/>
              </a:rPr>
              <a: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Thủy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Tinh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đến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sau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không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lấy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được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vợ</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đuổi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theo</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Sơn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Tinh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để</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cướp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Mị</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Nương</a:t>
            </a:r>
            <a:r>
              <a:rPr lang="en-US" sz="1900" dirty="0">
                <a:latin typeface="Times New Roman" pitchFamily="18" charset="0"/>
                <a:cs typeface="Times New Roman" pitchFamily="18" charset="0"/>
              </a:rPr>
              <a:t> </a:t>
            </a:r>
            <a:r>
              <a:rPr lang="en-US" sz="1900" dirty="0">
                <a:latin typeface="Times New Roman" pitchFamily="18" charset="0"/>
                <a:cs typeface="Times New Roman" pitchFamily="18" charset="0"/>
                <a:sym typeface="Wingdings"/>
              </a:rPr>
              <a: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Cuộc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giao</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đấu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vô</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cùng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quyết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liệt</a:t>
            </a:r>
            <a:r>
              <a:rPr lang="en-US" sz="1900" dirty="0">
                <a:latin typeface="Times New Roman" pitchFamily="18" charset="0"/>
                <a:cs typeface="Times New Roman" pitchFamily="18" charset="0"/>
              </a:rPr>
              <a:t> </a:t>
            </a:r>
            <a:r>
              <a:rPr lang="en-US" sz="1900" dirty="0">
                <a:latin typeface="Times New Roman" pitchFamily="18" charset="0"/>
                <a:cs typeface="Times New Roman" pitchFamily="18" charset="0"/>
                <a:sym typeface="Wingdings"/>
              </a:rPr>
              <a: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Cuối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cùng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Thủy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Tinh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thua</a:t>
            </a:r>
            <a:r>
              <a:rPr lang="en-US" sz="1900" dirty="0">
                <a:latin typeface="Times New Roman" pitchFamily="18" charset="0"/>
                <a:cs typeface="Times New Roman" pitchFamily="18" charset="0"/>
              </a:rPr>
              <a:t>; </a:t>
            </a:r>
          </a:p>
          <a:p>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Không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quên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mối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hận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thù</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hàng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năm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Thủy</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Tinh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dâng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nước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đánh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Sơn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Tinh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nhưng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đều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bị</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thua</a:t>
            </a:r>
            <a:r>
              <a:rPr lang="en-US" sz="1900" dirty="0">
                <a:latin typeface="Times New Roman" pitchFamily="18" charset="0"/>
                <a:cs typeface="Times New Roman" pitchFamily="18" charset="0"/>
              </a:rPr>
              <a:t>.</a:t>
            </a:r>
          </a:p>
          <a:p>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Câu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chuyện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mang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nội</a:t>
            </a:r>
            <a:r>
              <a:rPr lang="en-US" sz="1900" dirty="0">
                <a:latin typeface="Times New Roman" pitchFamily="18" charset="0"/>
                <a:cs typeface="Times New Roman" pitchFamily="18" charset="0"/>
              </a:rPr>
              <a:t> dung </a:t>
            </a:r>
            <a:r>
              <a:rPr lang="en-US" sz="1900" dirty="0" err="1">
                <a:latin typeface="Times New Roman" pitchFamily="18" charset="0"/>
                <a:cs typeface="Times New Roman" pitchFamily="18" charset="0"/>
              </a:rPr>
              <a:t>hấp</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dẫn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lý</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giải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hiện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tượng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thiên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nhiên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rất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thú</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vị</a:t>
            </a:r>
            <a:r>
              <a:rPr lang="en-US" sz="1900" dirty="0">
                <a:latin typeface="Times New Roman" pitchFamily="18" charset="0"/>
                <a:cs typeface="Times New Roman" pitchFamily="18" charset="0"/>
              </a:rPr>
              <a:t>…</a:t>
            </a:r>
          </a:p>
        </p:txBody>
      </p:sp>
      <p:sp>
        <p:nvSpPr>
          <p:cNvPr id="177165" name="AutoShape 3"/>
          <p:cNvSpPr>
            <a:spLocks noChangeArrowheads="1"/>
          </p:cNvSpPr>
          <p:nvPr/>
        </p:nvSpPr>
        <p:spPr bwMode="gray">
          <a:xfrm>
            <a:off x="2878138" y="92075"/>
            <a:ext cx="585470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p>
            <a:pPr algn="ctr" eaLnBrk="1" hangingPunct="1">
              <a:spcBef>
                <a:spcPct val="20000"/>
              </a:spcBef>
              <a:spcAft>
                <a:spcPct val="20000"/>
              </a:spcAft>
            </a:pPr>
            <a:r>
              <a:rPr lang="en-US" altLang="en-US" sz="3200" b="1">
                <a:solidFill>
                  <a:srgbClr val="FFFF00"/>
                </a:solidFill>
                <a:latin typeface="Times New Roman" pitchFamily="18" charset="0"/>
                <a:cs typeface="Times New Roman" pitchFamily="18" charset="0"/>
              </a:rPr>
              <a:t>I. ĐỊNH HƯỚNG</a:t>
            </a:r>
          </a:p>
        </p:txBody>
      </p:sp>
      <p:sp>
        <p:nvSpPr>
          <p:cNvPr id="177166" name="Text Box 21"/>
          <p:cNvSpPr txBox="1">
            <a:spLocks noChangeArrowheads="1"/>
          </p:cNvSpPr>
          <p:nvPr/>
        </p:nvSpPr>
        <p:spPr bwMode="auto">
          <a:xfrm>
            <a:off x="790742" y="2609709"/>
            <a:ext cx="4368465" cy="3477875"/>
          </a:xfrm>
          <a:prstGeom prst="rect">
            <a:avLst/>
          </a:prstGeom>
          <a:solidFill>
            <a:schemeClr val="accent5">
              <a:lumMod val="20000"/>
              <a:lumOff val="80000"/>
            </a:schemeClr>
          </a:solidFill>
          <a:ln>
            <a:noFill/>
          </a:ln>
          <a:effectLst/>
        </p:spPr>
        <p:txBody>
          <a:bodyPr wrap="squar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just"/>
            <a:r>
              <a:rPr lang="en-US" sz="2000" dirty="0">
                <a:latin typeface="Times New Roman" pitchFamily="18" charset="0"/>
                <a:cs typeface="Times New Roman" pitchFamily="18" charset="0"/>
              </a:rPr>
              <a:t>+ Xác định đối tượng kể: truyện Sơn Tinh, Thủy Tinh (ví dụ)</a:t>
            </a:r>
          </a:p>
          <a:p>
            <a:pPr algn="just"/>
            <a:r>
              <a:rPr lang="en-US" sz="2000" dirty="0">
                <a:latin typeface="Times New Roman" pitchFamily="18" charset="0"/>
                <a:cs typeface="Times New Roman" pitchFamily="18" charset="0"/>
              </a:rPr>
              <a:t>+ Yêu cầu kể: dùng lời văn của mình</a:t>
            </a:r>
          </a:p>
          <a:p>
            <a:pPr algn="just"/>
            <a:r>
              <a:rPr lang="en-US" sz="2000" dirty="0">
                <a:latin typeface="Times New Roman" pitchFamily="18" charset="0"/>
                <a:cs typeface="Times New Roman" pitchFamily="18" charset="0"/>
              </a:rPr>
              <a:t>+ Ngôi kể: thứ ba</a:t>
            </a:r>
          </a:p>
          <a:p>
            <a:pPr algn="just"/>
            <a:r>
              <a:rPr lang="en-US" sz="2000" dirty="0">
                <a:latin typeface="Times New Roman" pitchFamily="18" charset="0"/>
                <a:cs typeface="Times New Roman" pitchFamily="18" charset="0"/>
              </a:rPr>
              <a:t>+ Lời kể khách quan, không lộ xưng hô (trừ lời giới thiệu ban đầu); thể hiện sự trang trọng, ngợi ca…</a:t>
            </a:r>
          </a:p>
          <a:p>
            <a:pPr algn="just"/>
            <a:r>
              <a:rPr lang="en-US" sz="2000" dirty="0">
                <a:latin typeface="Times New Roman" pitchFamily="18" charset="0"/>
                <a:cs typeface="Times New Roman" pitchFamily="18" charset="0"/>
              </a:rPr>
              <a:t>+ Nội dung chính trong truyện: Tóm tắt đầy đủ các sự việc, nhân vật chính của truyện rồi sắp xếp theo trình tự hợp lý, chú ý các yếu tố kì ảo hoang đường.</a:t>
            </a:r>
          </a:p>
        </p:txBody>
      </p:sp>
      <p:pic>
        <p:nvPicPr>
          <p:cNvPr id="803850" name="Picture 20" descr="—Pngtree—green bamboo_1076725.png"/>
          <p:cNvPicPr>
            <a:picLocks noChangeAspect="1"/>
          </p:cNvPicPr>
          <p:nvPr/>
        </p:nvPicPr>
        <p:blipFill>
          <a:blip r:embed="rId2" cstate="print">
            <a:extLst>
              <a:ext uri="{28A0092B-C50C-407E-A947-70E740481C1C}">
                <a14:useLocalDpi xmlns:a14="http://schemas.microsoft.com/office/drawing/2010/main" val="0"/>
              </a:ext>
            </a:extLst>
          </a:blip>
          <a:srcRect l="54443" t="41112" r="22221" b="26666"/>
          <a:stretch>
            <a:fillRect/>
          </a:stretch>
        </p:blipFill>
        <p:spPr bwMode="auto">
          <a:xfrm>
            <a:off x="5465763" y="2260600"/>
            <a:ext cx="4143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3851" name="Picture 21" descr="—Pngtree—green bamboo_1076725.png"/>
          <p:cNvPicPr>
            <a:picLocks noChangeAspect="1"/>
          </p:cNvPicPr>
          <p:nvPr/>
        </p:nvPicPr>
        <p:blipFill>
          <a:blip r:embed="rId2" cstate="print">
            <a:extLst>
              <a:ext uri="{28A0092B-C50C-407E-A947-70E740481C1C}">
                <a14:useLocalDpi xmlns:a14="http://schemas.microsoft.com/office/drawing/2010/main" val="0"/>
              </a:ext>
            </a:extLst>
          </a:blip>
          <a:srcRect l="54443" t="41112" r="22221" b="26666"/>
          <a:stretch>
            <a:fillRect/>
          </a:stretch>
        </p:blipFill>
        <p:spPr bwMode="auto">
          <a:xfrm>
            <a:off x="5434013" y="3794125"/>
            <a:ext cx="4143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3852" name="Picture 23" descr="—Pngtree—green bamboo_1076725.png"/>
          <p:cNvPicPr>
            <a:picLocks noChangeAspect="1"/>
          </p:cNvPicPr>
          <p:nvPr/>
        </p:nvPicPr>
        <p:blipFill>
          <a:blip r:embed="rId2" cstate="print">
            <a:extLst>
              <a:ext uri="{28A0092B-C50C-407E-A947-70E740481C1C}">
                <a14:useLocalDpi xmlns:a14="http://schemas.microsoft.com/office/drawing/2010/main" val="0"/>
              </a:ext>
            </a:extLst>
          </a:blip>
          <a:srcRect l="54443" t="41112" r="22221" b="26666"/>
          <a:stretch>
            <a:fillRect/>
          </a:stretch>
        </p:blipFill>
        <p:spPr bwMode="auto">
          <a:xfrm>
            <a:off x="5414963" y="5227638"/>
            <a:ext cx="4143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3853" name="Picture 24"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3188"/>
            <a:ext cx="2289175"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9103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7165"/>
                                        </p:tgtEl>
                                        <p:attrNameLst>
                                          <p:attrName>style.visibility</p:attrName>
                                        </p:attrNameLst>
                                      </p:cBhvr>
                                      <p:to>
                                        <p:strVal val="visible"/>
                                      </p:to>
                                    </p:set>
                                    <p:animEffect transition="in" filter="fade">
                                      <p:cBhvr>
                                        <p:cTn id="7" dur="1000"/>
                                        <p:tgtEl>
                                          <p:spTgt spid="177165"/>
                                        </p:tgtEl>
                                      </p:cBhvr>
                                    </p:animEffect>
                                    <p:anim calcmode="lin" valueType="num">
                                      <p:cBhvr>
                                        <p:cTn id="8" dur="1000" fill="hold"/>
                                        <p:tgtEl>
                                          <p:spTgt spid="177165"/>
                                        </p:tgtEl>
                                        <p:attrNameLst>
                                          <p:attrName>ppt_x</p:attrName>
                                        </p:attrNameLst>
                                      </p:cBhvr>
                                      <p:tavLst>
                                        <p:tav tm="0">
                                          <p:val>
                                            <p:strVal val="#ppt_x"/>
                                          </p:val>
                                        </p:tav>
                                        <p:tav tm="100000">
                                          <p:val>
                                            <p:strVal val="#ppt_x"/>
                                          </p:val>
                                        </p:tav>
                                      </p:tavLst>
                                    </p:anim>
                                    <p:anim calcmode="lin" valueType="num">
                                      <p:cBhvr>
                                        <p:cTn id="9" dur="1000" fill="hold"/>
                                        <p:tgtEl>
                                          <p:spTgt spid="17716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77160"/>
                                        </p:tgtEl>
                                        <p:attrNameLst>
                                          <p:attrName>style.visibility</p:attrName>
                                        </p:attrNameLst>
                                      </p:cBhvr>
                                      <p:to>
                                        <p:strVal val="visible"/>
                                      </p:to>
                                    </p:set>
                                    <p:anim calcmode="lin" valueType="num">
                                      <p:cBhvr additive="base">
                                        <p:cTn id="14" dur="500" fill="hold"/>
                                        <p:tgtEl>
                                          <p:spTgt spid="177160"/>
                                        </p:tgtEl>
                                        <p:attrNameLst>
                                          <p:attrName>ppt_x</p:attrName>
                                        </p:attrNameLst>
                                      </p:cBhvr>
                                      <p:tavLst>
                                        <p:tav tm="0">
                                          <p:val>
                                            <p:strVal val="#ppt_x"/>
                                          </p:val>
                                        </p:tav>
                                        <p:tav tm="100000">
                                          <p:val>
                                            <p:strVal val="#ppt_x"/>
                                          </p:val>
                                        </p:tav>
                                      </p:tavLst>
                                    </p:anim>
                                    <p:anim calcmode="lin" valueType="num">
                                      <p:cBhvr additive="base">
                                        <p:cTn id="15" dur="500" fill="hold"/>
                                        <p:tgtEl>
                                          <p:spTgt spid="177160"/>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7166"/>
                                        </p:tgtEl>
                                        <p:attrNameLst>
                                          <p:attrName>style.visibility</p:attrName>
                                        </p:attrNameLst>
                                      </p:cBhvr>
                                      <p:to>
                                        <p:strVal val="visible"/>
                                      </p:to>
                                    </p:set>
                                    <p:animEffect transition="in" filter="barn(inVertical)">
                                      <p:cBhvr>
                                        <p:cTn id="20" dur="500"/>
                                        <p:tgtEl>
                                          <p:spTgt spid="17716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91139"/>
                                        </p:tgtEl>
                                        <p:attrNameLst>
                                          <p:attrName>style.visibility</p:attrName>
                                        </p:attrNameLst>
                                      </p:cBhvr>
                                      <p:to>
                                        <p:strVal val="visible"/>
                                      </p:to>
                                    </p:set>
                                    <p:animEffect transition="in" filter="circle(in)">
                                      <p:cBhvr>
                                        <p:cTn id="25" dur="2000"/>
                                        <p:tgtEl>
                                          <p:spTgt spid="9113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1145"/>
                                        </p:tgtEl>
                                        <p:attrNameLst>
                                          <p:attrName>style.visibility</p:attrName>
                                        </p:attrNameLst>
                                      </p:cBhvr>
                                      <p:to>
                                        <p:strVal val="visible"/>
                                      </p:to>
                                    </p:set>
                                    <p:anim calcmode="lin" valueType="num">
                                      <p:cBhvr additive="base">
                                        <p:cTn id="30" dur="500" fill="hold"/>
                                        <p:tgtEl>
                                          <p:spTgt spid="91145"/>
                                        </p:tgtEl>
                                        <p:attrNameLst>
                                          <p:attrName>ppt_x</p:attrName>
                                        </p:attrNameLst>
                                      </p:cBhvr>
                                      <p:tavLst>
                                        <p:tav tm="0">
                                          <p:val>
                                            <p:strVal val="#ppt_x"/>
                                          </p:val>
                                        </p:tav>
                                        <p:tav tm="100000">
                                          <p:val>
                                            <p:strVal val="#ppt_x"/>
                                          </p:val>
                                        </p:tav>
                                      </p:tavLst>
                                    </p:anim>
                                    <p:anim calcmode="lin" valueType="num">
                                      <p:cBhvr additive="base">
                                        <p:cTn id="31" dur="500" fill="hold"/>
                                        <p:tgtEl>
                                          <p:spTgt spid="91145"/>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1144"/>
                                        </p:tgtEl>
                                        <p:attrNameLst>
                                          <p:attrName>style.visibility</p:attrName>
                                        </p:attrNameLst>
                                      </p:cBhvr>
                                      <p:to>
                                        <p:strVal val="visible"/>
                                      </p:to>
                                    </p:set>
                                    <p:anim calcmode="lin" valueType="num">
                                      <p:cBhvr additive="base">
                                        <p:cTn id="36" dur="500" fill="hold"/>
                                        <p:tgtEl>
                                          <p:spTgt spid="91144"/>
                                        </p:tgtEl>
                                        <p:attrNameLst>
                                          <p:attrName>ppt_x</p:attrName>
                                        </p:attrNameLst>
                                      </p:cBhvr>
                                      <p:tavLst>
                                        <p:tav tm="0">
                                          <p:val>
                                            <p:strVal val="#ppt_x"/>
                                          </p:val>
                                        </p:tav>
                                        <p:tav tm="100000">
                                          <p:val>
                                            <p:strVal val="#ppt_x"/>
                                          </p:val>
                                        </p:tav>
                                      </p:tavLst>
                                    </p:anim>
                                    <p:anim calcmode="lin" valueType="num">
                                      <p:cBhvr additive="base">
                                        <p:cTn id="37" dur="500" fill="hold"/>
                                        <p:tgtEl>
                                          <p:spTgt spid="91144"/>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arn(inVertical)">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4" grpId="0" animBg="1"/>
      <p:bldP spid="91145" grpId="0" animBg="1"/>
      <p:bldP spid="29" grpId="0" animBg="1"/>
      <p:bldP spid="177165" grpId="0" animBg="1"/>
      <p:bldP spid="1771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8" descr="6fc417983c9675ce1b60e983870aeb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0263"/>
            <a:ext cx="189547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
          <p:cNvSpPr>
            <a:spLocks noChangeArrowheads="1"/>
          </p:cNvSpPr>
          <p:nvPr/>
        </p:nvSpPr>
        <p:spPr bwMode="gray">
          <a:xfrm>
            <a:off x="463550" y="190500"/>
            <a:ext cx="6586538"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fontAlgn="auto" hangingPunct="1">
              <a:spcBef>
                <a:spcPct val="20000"/>
              </a:spcBef>
              <a:spcAft>
                <a:spcPct val="20000"/>
              </a:spcAft>
              <a:buClrTx/>
              <a:buFontTx/>
              <a:buNone/>
              <a:defRPr/>
            </a:pPr>
            <a:r>
              <a:rPr lang="en-US" altLang="en-US" sz="2800" b="1" kern="0" dirty="0">
                <a:solidFill>
                  <a:srgbClr val="FFFF00"/>
                </a:solidFill>
                <a:latin typeface="Times New Roman" panose="02020603050405020304" pitchFamily="18" charset="0"/>
                <a:cs typeface="Times New Roman" panose="02020603050405020304" pitchFamily="18" charset="0"/>
              </a:rPr>
              <a:t>b</a:t>
            </a:r>
            <a:r>
              <a:rPr lang="en-US" altLang="en-US" sz="2000" b="1" kern="0" dirty="0">
                <a:solidFill>
                  <a:srgbClr val="FFFF00"/>
                </a:solidFill>
                <a:latin typeface="Times New Roman" panose="02020603050405020304" pitchFamily="18" charset="0"/>
                <a:cs typeface="Times New Roman" panose="02020603050405020304" pitchFamily="18" charset="0"/>
              </a:rPr>
              <a:t>. Dàn bài kể lại truyện “Sơn Tinh, Thủy Tinh</a:t>
            </a:r>
            <a:r>
              <a:rPr lang="en-US" altLang="en-US" sz="2800" b="1" kern="0" dirty="0">
                <a:solidFill>
                  <a:srgbClr val="FFFF00"/>
                </a:solidFill>
                <a:latin typeface="Times New Roman" panose="02020603050405020304" pitchFamily="18" charset="0"/>
                <a:cs typeface="Times New Roman" panose="02020603050405020304" pitchFamily="18" charset="0"/>
              </a:rPr>
              <a:t>”</a:t>
            </a:r>
          </a:p>
        </p:txBody>
      </p:sp>
      <p:sp>
        <p:nvSpPr>
          <p:cNvPr id="23" name="Freeform 3"/>
          <p:cNvSpPr>
            <a:spLocks/>
          </p:cNvSpPr>
          <p:nvPr/>
        </p:nvSpPr>
        <p:spPr bwMode="gray">
          <a:xfrm>
            <a:off x="7469188" y="190500"/>
            <a:ext cx="1466850" cy="1952625"/>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0563C1">
                  <a:gamma/>
                  <a:tint val="90980"/>
                  <a:invGamma/>
                  <a:alpha val="32001"/>
                </a:srgbClr>
              </a:gs>
              <a:gs pos="100000">
                <a:srgbClr val="0563C1"/>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pPr eaLnBrk="1" fontAlgn="auto" hangingPunct="1">
              <a:spcBef>
                <a:spcPts val="0"/>
              </a:spcBef>
              <a:spcAft>
                <a:spcPts val="0"/>
              </a:spcAft>
              <a:defRPr/>
            </a:pPr>
            <a:endParaRPr lang="en-US" sz="1800" kern="0">
              <a:solidFill>
                <a:prstClr val="black"/>
              </a:solidFill>
              <a:latin typeface="Calibri" panose="020F0502020204030204"/>
            </a:endParaRPr>
          </a:p>
        </p:txBody>
      </p:sp>
      <p:sp>
        <p:nvSpPr>
          <p:cNvPr id="24" name="AutoShape 4"/>
          <p:cNvSpPr>
            <a:spLocks noChangeArrowheads="1"/>
          </p:cNvSpPr>
          <p:nvPr/>
        </p:nvSpPr>
        <p:spPr bwMode="auto">
          <a:xfrm>
            <a:off x="3455432" y="1687513"/>
            <a:ext cx="5197475" cy="4702104"/>
          </a:xfrm>
          <a:prstGeom prst="roundRect">
            <a:avLst>
              <a:gd name="adj" fmla="val 4690"/>
            </a:avLst>
          </a:prstGeom>
          <a:solidFill>
            <a:srgbClr val="FFCCFF"/>
          </a:solidFill>
          <a:ln w="57150">
            <a:solidFill>
              <a:srgbClr val="ED7D31"/>
            </a:solidFill>
            <a:round/>
            <a:headEnd/>
            <a:tailEnd/>
          </a:ln>
          <a:effectLst/>
        </p:spPr>
        <p:txBody>
          <a:bodyPr wrap="none" anchor="ctr"/>
          <a:lstStyle/>
          <a:p>
            <a:pPr eaLnBrk="1" fontAlgn="auto" hangingPunct="1">
              <a:spcBef>
                <a:spcPts val="0"/>
              </a:spcBef>
              <a:spcAft>
                <a:spcPts val="0"/>
              </a:spcAft>
              <a:defRPr/>
            </a:pPr>
            <a:endParaRPr lang="en-US" sz="1800" kern="0" dirty="0">
              <a:solidFill>
                <a:prstClr val="black"/>
              </a:solidFill>
              <a:latin typeface="Calibri" panose="020F0502020204030204"/>
            </a:endParaRPr>
          </a:p>
        </p:txBody>
      </p:sp>
      <p:sp>
        <p:nvSpPr>
          <p:cNvPr id="25" name="AutoShape 5"/>
          <p:cNvSpPr>
            <a:spLocks noChangeArrowheads="1"/>
          </p:cNvSpPr>
          <p:nvPr/>
        </p:nvSpPr>
        <p:spPr bwMode="gray">
          <a:xfrm>
            <a:off x="4746625" y="1365250"/>
            <a:ext cx="2541588" cy="571500"/>
          </a:xfrm>
          <a:prstGeom prst="roundRect">
            <a:avLst>
              <a:gd name="adj" fmla="val 50000"/>
            </a:avLst>
          </a:prstGeom>
          <a:gradFill rotWithShape="1">
            <a:gsLst>
              <a:gs pos="0">
                <a:srgbClr val="ED7D31">
                  <a:gamma/>
                  <a:shade val="46275"/>
                  <a:invGamma/>
                </a:srgbClr>
              </a:gs>
              <a:gs pos="50000">
                <a:srgbClr val="ED7D31"/>
              </a:gs>
              <a:gs pos="100000">
                <a:srgbClr val="ED7D31">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1800" kern="0">
              <a:solidFill>
                <a:prstClr val="black"/>
              </a:solidFill>
              <a:latin typeface="Calibri" panose="020F0502020204030204"/>
            </a:endParaRPr>
          </a:p>
        </p:txBody>
      </p:sp>
      <p:sp>
        <p:nvSpPr>
          <p:cNvPr id="26" name="AutoShape 8"/>
          <p:cNvSpPr>
            <a:spLocks noChangeArrowheads="1"/>
          </p:cNvSpPr>
          <p:nvPr/>
        </p:nvSpPr>
        <p:spPr bwMode="auto">
          <a:xfrm>
            <a:off x="9080500" y="681038"/>
            <a:ext cx="3003550" cy="2595562"/>
          </a:xfrm>
          <a:prstGeom prst="roundRect">
            <a:avLst>
              <a:gd name="adj" fmla="val 4690"/>
            </a:avLst>
          </a:prstGeom>
          <a:solidFill>
            <a:srgbClr val="F8F6CC"/>
          </a:solidFill>
          <a:ln w="57150">
            <a:solidFill>
              <a:srgbClr val="0563C1"/>
            </a:solidFill>
            <a:round/>
            <a:headEnd/>
            <a:tailEnd/>
          </a:ln>
          <a:effectLst/>
        </p:spPr>
        <p:txBody>
          <a:bodyPr wrap="none" anchor="ctr"/>
          <a:lstStyle/>
          <a:p>
            <a:pPr eaLnBrk="1" fontAlgn="auto" hangingPunct="1">
              <a:spcBef>
                <a:spcPts val="0"/>
              </a:spcBef>
              <a:spcAft>
                <a:spcPts val="0"/>
              </a:spcAft>
              <a:defRPr/>
            </a:pPr>
            <a:endParaRPr lang="en-US" sz="1800" kern="0">
              <a:solidFill>
                <a:prstClr val="black"/>
              </a:solidFill>
              <a:latin typeface="Calibri" panose="020F0502020204030204"/>
            </a:endParaRPr>
          </a:p>
        </p:txBody>
      </p:sp>
      <p:sp>
        <p:nvSpPr>
          <p:cNvPr id="27" name="AutoShape 9"/>
          <p:cNvSpPr>
            <a:spLocks noChangeArrowheads="1"/>
          </p:cNvSpPr>
          <p:nvPr/>
        </p:nvSpPr>
        <p:spPr bwMode="gray">
          <a:xfrm>
            <a:off x="9064625" y="287338"/>
            <a:ext cx="2840038" cy="673100"/>
          </a:xfrm>
          <a:prstGeom prst="roundRect">
            <a:avLst>
              <a:gd name="adj" fmla="val 50000"/>
            </a:avLst>
          </a:prstGeom>
          <a:solidFill>
            <a:srgbClr val="5B9BD5">
              <a:lumMod val="60000"/>
              <a:lumOff val="40000"/>
            </a:srgbClr>
          </a:solidFill>
          <a:ln>
            <a:noFill/>
          </a:ln>
          <a:effectLst/>
        </p:spPr>
        <p:txBody>
          <a:bodyPr wrap="none" anchor="ctr"/>
          <a:lstStyle/>
          <a:p>
            <a:pPr eaLnBrk="1" fontAlgn="auto" hangingPunct="1">
              <a:spcBef>
                <a:spcPts val="0"/>
              </a:spcBef>
              <a:spcAft>
                <a:spcPts val="0"/>
              </a:spcAft>
              <a:defRPr/>
            </a:pPr>
            <a:endParaRPr lang="en-US" sz="1800" kern="0">
              <a:solidFill>
                <a:prstClr val="black"/>
              </a:solidFill>
              <a:latin typeface="Calibri" panose="020F0502020204030204"/>
            </a:endParaRPr>
          </a:p>
        </p:txBody>
      </p:sp>
      <p:sp>
        <p:nvSpPr>
          <p:cNvPr id="28" name="Freeform 12"/>
          <p:cNvSpPr>
            <a:spLocks/>
          </p:cNvSpPr>
          <p:nvPr/>
        </p:nvSpPr>
        <p:spPr bwMode="gray">
          <a:xfrm>
            <a:off x="1903413" y="2001838"/>
            <a:ext cx="1466850" cy="1557337"/>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rgbClr val="A5A5A5">
              <a:lumMod val="60000"/>
              <a:lumOff val="40000"/>
            </a:srgbClr>
          </a:solidFill>
          <a:ln>
            <a:solidFill>
              <a:srgbClr val="FF66FF"/>
            </a:solidFill>
          </a:ln>
        </p:spPr>
        <p:txBody>
          <a:bodyPr/>
          <a:lstStyle/>
          <a:p>
            <a:pPr eaLnBrk="1" fontAlgn="auto" hangingPunct="1">
              <a:spcBef>
                <a:spcPts val="0"/>
              </a:spcBef>
              <a:spcAft>
                <a:spcPts val="0"/>
              </a:spcAft>
              <a:defRPr/>
            </a:pPr>
            <a:endParaRPr lang="en-US" sz="1800" kern="0">
              <a:solidFill>
                <a:prstClr val="black"/>
              </a:solidFill>
              <a:latin typeface="Calibri" panose="020F0502020204030204"/>
            </a:endParaRPr>
          </a:p>
        </p:txBody>
      </p:sp>
      <p:grpSp>
        <p:nvGrpSpPr>
          <p:cNvPr id="29" name="Group 15"/>
          <p:cNvGrpSpPr>
            <a:grpSpLocks/>
          </p:cNvGrpSpPr>
          <p:nvPr/>
        </p:nvGrpSpPr>
        <p:grpSpPr bwMode="auto">
          <a:xfrm>
            <a:off x="151466" y="3586013"/>
            <a:ext cx="3002310" cy="2992691"/>
            <a:chOff x="569" y="1619"/>
            <a:chExt cx="1460" cy="2078"/>
          </a:xfrm>
          <a:solidFill>
            <a:srgbClr val="CBF9DE"/>
          </a:solidFill>
        </p:grpSpPr>
        <p:sp>
          <p:nvSpPr>
            <p:cNvPr id="30" name="AutoShape 16"/>
            <p:cNvSpPr>
              <a:spLocks noChangeArrowheads="1"/>
            </p:cNvSpPr>
            <p:nvPr/>
          </p:nvSpPr>
          <p:spPr bwMode="auto">
            <a:xfrm>
              <a:off x="569" y="1709"/>
              <a:ext cx="1460" cy="1988"/>
            </a:xfrm>
            <a:prstGeom prst="roundRect">
              <a:avLst>
                <a:gd name="adj" fmla="val 4690"/>
              </a:avLst>
            </a:prstGeom>
            <a:grpFill/>
            <a:ln w="57150">
              <a:solidFill>
                <a:srgbClr val="954F7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1800" kern="0">
                <a:solidFill>
                  <a:prstClr val="black"/>
                </a:solidFill>
                <a:latin typeface="Calibri" panose="020F0502020204030204"/>
              </a:endParaRPr>
            </a:p>
          </p:txBody>
        </p:sp>
        <p:sp>
          <p:nvSpPr>
            <p:cNvPr id="31" name="AutoShape 17"/>
            <p:cNvSpPr>
              <a:spLocks noChangeArrowheads="1"/>
            </p:cNvSpPr>
            <p:nvPr/>
          </p:nvSpPr>
          <p:spPr bwMode="gray">
            <a:xfrm>
              <a:off x="745" y="1619"/>
              <a:ext cx="1174" cy="245"/>
            </a:xfrm>
            <a:prstGeom prst="roundRect">
              <a:avLst>
                <a:gd name="adj" fmla="val 50000"/>
              </a:avLst>
            </a:prstGeom>
            <a:solidFill>
              <a:srgbClr val="00B05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1800" kern="0">
                <a:solidFill>
                  <a:prstClr val="black"/>
                </a:solidFill>
                <a:latin typeface="Calibri" panose="020F0502020204030204"/>
              </a:endParaRPr>
            </a:p>
          </p:txBody>
        </p:sp>
        <p:sp>
          <p:nvSpPr>
            <p:cNvPr id="32" name="Text Box 20"/>
            <p:cNvSpPr txBox="1">
              <a:spLocks noChangeArrowheads="1"/>
            </p:cNvSpPr>
            <p:nvPr/>
          </p:nvSpPr>
          <p:spPr bwMode="gray">
            <a:xfrm>
              <a:off x="1137" y="1619"/>
              <a:ext cx="321" cy="191"/>
            </a:xfrm>
            <a:prstGeom prst="rect">
              <a:avLst/>
            </a:prstGeom>
            <a:solidFill>
              <a:srgbClr val="00B05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fontAlgn="auto" hangingPunct="1">
                <a:spcBef>
                  <a:spcPts val="0"/>
                </a:spcBef>
                <a:spcAft>
                  <a:spcPts val="0"/>
                </a:spcAft>
                <a:defRPr/>
              </a:pPr>
              <a:r>
                <a:rPr lang="en-US" altLang="en-US" sz="1800" b="1" kern="0" dirty="0">
                  <a:solidFill>
                    <a:prstClr val="black"/>
                  </a:solidFill>
                  <a:latin typeface="Times New Roman" panose="02020603050405020304" pitchFamily="18" charset="0"/>
                  <a:cs typeface="Times New Roman" panose="02020603050405020304" pitchFamily="18" charset="0"/>
                </a:rPr>
                <a:t>MỞ BÀI</a:t>
              </a:r>
            </a:p>
          </p:txBody>
        </p:sp>
      </p:grpSp>
      <p:sp>
        <p:nvSpPr>
          <p:cNvPr id="807947" name="Text Box 20"/>
          <p:cNvSpPr txBox="1">
            <a:spLocks noChangeArrowheads="1"/>
          </p:cNvSpPr>
          <p:nvPr/>
        </p:nvSpPr>
        <p:spPr bwMode="gray">
          <a:xfrm>
            <a:off x="5232400" y="1371600"/>
            <a:ext cx="13192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lgn="ctr"/>
            <a:r>
              <a:rPr lang="en-US" altLang="en-US" sz="1800" b="1">
                <a:solidFill>
                  <a:srgbClr val="000000"/>
                </a:solidFill>
                <a:latin typeface="Times New Roman" pitchFamily="18" charset="0"/>
                <a:cs typeface="Times New Roman" pitchFamily="18" charset="0"/>
              </a:rPr>
              <a:t>THÂN BÀI</a:t>
            </a:r>
          </a:p>
        </p:txBody>
      </p:sp>
      <p:sp>
        <p:nvSpPr>
          <p:cNvPr id="35" name="Text Box 20"/>
          <p:cNvSpPr txBox="1">
            <a:spLocks noChangeArrowheads="1"/>
          </p:cNvSpPr>
          <p:nvPr/>
        </p:nvSpPr>
        <p:spPr bwMode="gray">
          <a:xfrm>
            <a:off x="9483725" y="415925"/>
            <a:ext cx="20510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lgn="ctr"/>
            <a:r>
              <a:rPr lang="en-US" altLang="en-US" sz="1800" b="1">
                <a:solidFill>
                  <a:srgbClr val="000000"/>
                </a:solidFill>
                <a:latin typeface="Times New Roman" pitchFamily="18" charset="0"/>
                <a:cs typeface="Times New Roman" pitchFamily="18" charset="0"/>
              </a:rPr>
              <a:t>KẾT BÀI</a:t>
            </a:r>
          </a:p>
        </p:txBody>
      </p:sp>
      <p:sp>
        <p:nvSpPr>
          <p:cNvPr id="36" name="Text Box 22"/>
          <p:cNvSpPr txBox="1">
            <a:spLocks noChangeArrowheads="1"/>
          </p:cNvSpPr>
          <p:nvPr/>
        </p:nvSpPr>
        <p:spPr bwMode="auto">
          <a:xfrm>
            <a:off x="9309894" y="1402793"/>
            <a:ext cx="259476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lgn="just"/>
            <a:r>
              <a:rPr lang="en-US" sz="2000" dirty="0">
                <a:latin typeface="Times New Roman" pitchFamily="18" charset="0"/>
                <a:cs typeface="Times New Roman" pitchFamily="18" charset="0"/>
              </a:rPr>
              <a:t>Ý nghĩa của truyện truyền thuyết cũng như những giá trị lịch sử liên quan đến ngày nay.</a:t>
            </a:r>
          </a:p>
        </p:txBody>
      </p:sp>
      <p:sp>
        <p:nvSpPr>
          <p:cNvPr id="807950" name="Text Box 21"/>
          <p:cNvSpPr txBox="1">
            <a:spLocks noChangeArrowheads="1"/>
          </p:cNvSpPr>
          <p:nvPr/>
        </p:nvSpPr>
        <p:spPr bwMode="auto">
          <a:xfrm>
            <a:off x="211138" y="4145775"/>
            <a:ext cx="294322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just"/>
            <a:r>
              <a:rPr lang="en-US" dirty="0">
                <a:latin typeface="Times New Roman" pitchFamily="18" charset="0"/>
                <a:cs typeface="Times New Roman" pitchFamily="18" charset="0"/>
              </a:rPr>
              <a:t>- Đi từ trải nghiệm thực tế thực tại có liên quan đến chủ đề câu chuyện (hiện tượng mưa lũ bản thân đang chứng kiến, </a:t>
            </a:r>
            <a:r>
              <a:rPr lang="en-US" dirty="0" err="1">
                <a:latin typeface="Times New Roman" pitchFamily="18" charset="0"/>
                <a:cs typeface="Times New Roman" pitchFamily="18" charset="0"/>
              </a:rPr>
              <a:t>liên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tưởng</a:t>
            </a:r>
            <a:r>
              <a:rPr lang="en-US" dirty="0">
                <a:latin typeface="Times New Roman" pitchFamily="18" charset="0"/>
                <a:cs typeface="Times New Roman" pitchFamily="18" charset="0"/>
              </a:rPr>
              <a:t> đến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chuyện</a:t>
            </a:r>
            <a:r>
              <a:rPr lang="en-US" dirty="0">
                <a:latin typeface="Times New Roman" pitchFamily="18" charset="0"/>
                <a:cs typeface="Times New Roman" pitchFamily="18" charset="0"/>
              </a:rPr>
              <a:t>)</a:t>
            </a:r>
            <a:endParaRPr lang="vi-VN" sz="2800" dirty="0">
              <a:solidFill>
                <a:srgbClr val="5F5F5F"/>
              </a:solidFill>
              <a:latin typeface="Times New Roman" pitchFamily="18" charset="0"/>
              <a:ea typeface="Calibri" pitchFamily="34" charset="0"/>
              <a:cs typeface="Times New Roman" pitchFamily="18" charset="0"/>
            </a:endParaRPr>
          </a:p>
        </p:txBody>
      </p:sp>
      <p:sp>
        <p:nvSpPr>
          <p:cNvPr id="807951" name="Rectangle 38"/>
          <p:cNvSpPr>
            <a:spLocks noChangeArrowheads="1"/>
          </p:cNvSpPr>
          <p:nvPr/>
        </p:nvSpPr>
        <p:spPr bwMode="auto">
          <a:xfrm>
            <a:off x="3561673" y="2292066"/>
            <a:ext cx="4850314"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000" dirty="0">
                <a:latin typeface="Times New Roman" pitchFamily="18" charset="0"/>
                <a:cs typeface="Times New Roman" pitchFamily="18" charset="0"/>
              </a:rPr>
              <a:t>+ Kể chi tiết từng sự việc theo trình tự: từ sự việc mở đầu </a:t>
            </a:r>
            <a:r>
              <a:rPr lang="en-US" sz="2000" dirty="0">
                <a:latin typeface="Times New Roman" pitchFamily="18" charset="0"/>
                <a:cs typeface="Times New Roman" pitchFamily="18" charset="0"/>
                <a:sym typeface="Wingdings"/>
              </a:rPr>
              <a:t></a:t>
            </a:r>
            <a:r>
              <a:rPr lang="en-US" sz="2000" dirty="0">
                <a:latin typeface="Times New Roman" pitchFamily="18" charset="0"/>
                <a:cs typeface="Times New Roman" pitchFamily="18" charset="0"/>
              </a:rPr>
              <a:t> phát triển </a:t>
            </a:r>
            <a:r>
              <a:rPr lang="en-US" sz="2000" dirty="0">
                <a:latin typeface="Times New Roman" pitchFamily="18" charset="0"/>
                <a:cs typeface="Times New Roman" pitchFamily="18" charset="0"/>
                <a:sym typeface="Wingdings"/>
              </a:rPr>
              <a:t></a:t>
            </a:r>
            <a:r>
              <a:rPr lang="en-US" sz="2000" dirty="0">
                <a:latin typeface="Times New Roman" pitchFamily="18" charset="0"/>
                <a:cs typeface="Times New Roman" pitchFamily="18" charset="0"/>
              </a:rPr>
              <a:t> cao trào </a:t>
            </a:r>
            <a:r>
              <a:rPr lang="en-US" sz="2000" dirty="0">
                <a:latin typeface="Times New Roman" pitchFamily="18" charset="0"/>
                <a:cs typeface="Times New Roman" pitchFamily="18" charset="0"/>
                <a:sym typeface="Wingdings"/>
              </a:rPr>
              <a:t></a:t>
            </a:r>
            <a:r>
              <a:rPr lang="en-US" sz="2000" dirty="0">
                <a:latin typeface="Times New Roman" pitchFamily="18" charset="0"/>
                <a:cs typeface="Times New Roman" pitchFamily="18" charset="0"/>
              </a:rPr>
              <a:t> kết thúc </a:t>
            </a:r>
            <a:r>
              <a:rPr lang="en-US" sz="2000" dirty="0">
                <a:latin typeface="Times New Roman" pitchFamily="18" charset="0"/>
                <a:cs typeface="Times New Roman" pitchFamily="18" charset="0"/>
                <a:sym typeface="Wingdings"/>
              </a:rPr>
              <a:t></a:t>
            </a:r>
            <a:r>
              <a:rPr lang="en-US" sz="2000" dirty="0">
                <a:latin typeface="Times New Roman" pitchFamily="18" charset="0"/>
                <a:cs typeface="Times New Roman" pitchFamily="18" charset="0"/>
              </a:rPr>
              <a:t> kết quả.</a:t>
            </a:r>
          </a:p>
          <a:p>
            <a:pPr algn="just"/>
            <a:r>
              <a:rPr lang="en-US" sz="2000" dirty="0">
                <a:latin typeface="Times New Roman" pitchFamily="18" charset="0"/>
                <a:cs typeface="Times New Roman" pitchFamily="18" charset="0"/>
              </a:rPr>
              <a:t>+ Chú ý các chi tiết kì ảo, hoang đường: Miêu tả tài năng của Sơn Tinh và Thủy Tinh, cuộc giao đấu giữa hai thần…</a:t>
            </a:r>
          </a:p>
          <a:p>
            <a:pPr algn="just"/>
            <a:r>
              <a:rPr lang="en-US" sz="2000" dirty="0">
                <a:latin typeface="Times New Roman" pitchFamily="18" charset="0"/>
                <a:cs typeface="Times New Roman" pitchFamily="18" charset="0"/>
              </a:rPr>
              <a:t>+ Sử dụng thêm các yếu tố miêu tả: vẻ đẹp của Mị Nương, hình dáng diện mạo của Sơn Tinh và Thủy Tinh…</a:t>
            </a:r>
          </a:p>
          <a:p>
            <a:pPr algn="just"/>
            <a:r>
              <a:rPr lang="en-US" sz="2000" dirty="0">
                <a:latin typeface="Times New Roman" pitchFamily="18" charset="0"/>
                <a:cs typeface="Times New Roman" pitchFamily="18" charset="0"/>
              </a:rPr>
              <a:t>+ Đánh giá, bình luận về hành động của các nhân vật trong </a:t>
            </a:r>
            <a:r>
              <a:rPr lang="en-US" sz="2000" dirty="0" err="1">
                <a:latin typeface="Times New Roman" pitchFamily="18" charset="0"/>
                <a:cs typeface="Times New Roman" pitchFamily="18" charset="0"/>
              </a:rPr>
              <a:t>truyện</a:t>
            </a:r>
            <a:r>
              <a:rPr lang="en-US" sz="2000" dirty="0">
                <a:latin typeface="Times New Roman" pitchFamily="18" charset="0"/>
                <a:cs typeface="Times New Roman" pitchFamily="18" charset="0"/>
              </a:rPr>
              <a:t>…</a:t>
            </a:r>
          </a:p>
        </p:txBody>
      </p:sp>
      <p:grpSp>
        <p:nvGrpSpPr>
          <p:cNvPr id="807952" name="Group 27"/>
          <p:cNvGrpSpPr>
            <a:grpSpLocks/>
          </p:cNvGrpSpPr>
          <p:nvPr/>
        </p:nvGrpSpPr>
        <p:grpSpPr bwMode="auto">
          <a:xfrm>
            <a:off x="9205913" y="4470400"/>
            <a:ext cx="2559050" cy="1892300"/>
            <a:chOff x="336" y="2040"/>
            <a:chExt cx="1200" cy="2016"/>
          </a:xfrm>
        </p:grpSpPr>
        <p:pic>
          <p:nvPicPr>
            <p:cNvPr id="807953"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7954"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7955"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25580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ppt_x"/>
                                          </p:val>
                                        </p:tav>
                                        <p:tav tm="100000">
                                          <p:val>
                                            <p:strVal val="#ppt_x"/>
                                          </p:val>
                                        </p:tav>
                                      </p:tavLst>
                                    </p:anim>
                                    <p:anim calcmode="lin" valueType="num">
                                      <p:cBhvr additive="base">
                                        <p:cTn id="28" dur="500" fill="hold"/>
                                        <p:tgtEl>
                                          <p:spTgt spid="3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CCB12-AEE3-4E3A-94F3-604810814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6377"/>
            <a:ext cx="11945244" cy="4963867"/>
          </a:xfrm>
          <a:prstGeom prst="rect">
            <a:avLst/>
          </a:prstGeom>
        </p:spPr>
      </p:pic>
      <p:pic>
        <p:nvPicPr>
          <p:cNvPr id="3" name="Picture 2">
            <a:extLst>
              <a:ext uri="{FF2B5EF4-FFF2-40B4-BE49-F238E27FC236}">
                <a16:creationId xmlns:a16="http://schemas.microsoft.com/office/drawing/2014/main" id="{AC338FD6-5B1B-4443-B4C2-0CD5ECA70211}"/>
              </a:ext>
            </a:extLst>
          </p:cNvPr>
          <p:cNvPicPr>
            <a:picLocks noChangeAspect="1"/>
          </p:cNvPicPr>
          <p:nvPr/>
        </p:nvPicPr>
        <p:blipFill>
          <a:blip r:embed="rId3"/>
          <a:stretch>
            <a:fillRect/>
          </a:stretch>
        </p:blipFill>
        <p:spPr>
          <a:xfrm>
            <a:off x="1815921" y="891944"/>
            <a:ext cx="8878583" cy="5610327"/>
          </a:xfrm>
          <a:prstGeom prst="rect">
            <a:avLst/>
          </a:prstGeom>
        </p:spPr>
      </p:pic>
    </p:spTree>
    <p:extLst>
      <p:ext uri="{BB962C8B-B14F-4D97-AF65-F5344CB8AC3E}">
        <p14:creationId xmlns:p14="http://schemas.microsoft.com/office/powerpoint/2010/main" val="3745599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CCB12-AEE3-4E3A-94F3-604810814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6377"/>
            <a:ext cx="11945244" cy="4963867"/>
          </a:xfrm>
          <a:prstGeom prst="rect">
            <a:avLst/>
          </a:prstGeom>
        </p:spPr>
      </p:pic>
      <p:pic>
        <p:nvPicPr>
          <p:cNvPr id="5" name="Picture 4">
            <a:extLst>
              <a:ext uri="{FF2B5EF4-FFF2-40B4-BE49-F238E27FC236}">
                <a16:creationId xmlns:a16="http://schemas.microsoft.com/office/drawing/2014/main" id="{C00F2DC1-D833-4351-8049-5D5DCB1F2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2889" y="-467670"/>
            <a:ext cx="8255357" cy="10358313"/>
          </a:xfrm>
          <a:prstGeom prst="rect">
            <a:avLst/>
          </a:prstGeom>
        </p:spPr>
      </p:pic>
      <p:sp>
        <p:nvSpPr>
          <p:cNvPr id="2" name="TextBox 1">
            <a:extLst>
              <a:ext uri="{FF2B5EF4-FFF2-40B4-BE49-F238E27FC236}">
                <a16:creationId xmlns:a16="http://schemas.microsoft.com/office/drawing/2014/main" id="{3A956A6E-F392-42B2-BB88-568B45D0B7CF}"/>
              </a:ext>
            </a:extLst>
          </p:cNvPr>
          <p:cNvSpPr txBox="1"/>
          <p:nvPr/>
        </p:nvSpPr>
        <p:spPr>
          <a:xfrm>
            <a:off x="3432314" y="2606315"/>
            <a:ext cx="5080616" cy="954107"/>
          </a:xfrm>
          <a:prstGeom prst="rect">
            <a:avLst/>
          </a:prstGeom>
          <a:noFill/>
        </p:spPr>
        <p:txBody>
          <a:bodyPr wrap="square" rtlCol="0">
            <a:spAutoFit/>
          </a:bodyPr>
          <a:lstStyle/>
          <a:p>
            <a:r>
              <a:rPr lang="en-US" sz="2800" b="1" u="sng" dirty="0">
                <a:solidFill>
                  <a:srgbClr val="FF0000"/>
                </a:solidFill>
                <a:latin typeface="Times New Roman" pitchFamily="18" charset="0"/>
                <a:cs typeface="Times New Roman" pitchFamily="18" charset="0"/>
              </a:rPr>
              <a:t>Kiểu đề 2</a:t>
            </a:r>
            <a:r>
              <a:rPr lang="en-US" sz="2800" b="1" dirty="0">
                <a:solidFill>
                  <a:srgbClr val="FF0000"/>
                </a:solidFill>
                <a:latin typeface="Times New Roman" pitchFamily="18" charset="0"/>
                <a:cs typeface="Times New Roman" pitchFamily="18" charset="0"/>
              </a:rPr>
              <a:t>: Nhập vai nhân vật trong truyện để kể lại truyện</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42395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9746" name="Content Placeholder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26139" y="177085"/>
            <a:ext cx="11139721" cy="6503830"/>
          </a:xfrm>
        </p:spPr>
      </p:pic>
      <p:pic>
        <p:nvPicPr>
          <p:cNvPr id="8"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216958"/>
            <a:ext cx="6248400" cy="97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3798395" y="1651198"/>
            <a:ext cx="51085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lgn="ctr"/>
            <a:r>
              <a:rPr lang="en-US" sz="2000" b="1" i="1" dirty="0"/>
              <a:t>Định hướng</a:t>
            </a:r>
            <a:endParaRPr lang="en-US" sz="2000" dirty="0">
              <a:solidFill>
                <a:srgbClr val="FF0000"/>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1201121" y="2776244"/>
            <a:ext cx="1030309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r>
              <a:rPr lang="en-US" sz="2400" dirty="0"/>
              <a:t> </a:t>
            </a:r>
            <a:r>
              <a:rPr lang="en-US" sz="2400" dirty="0">
                <a:latin typeface="Times New Roman" pitchFamily="18" charset="0"/>
                <a:cs typeface="Times New Roman" pitchFamily="18" charset="0"/>
              </a:rPr>
              <a:t>Ngoài việc thực hiện yêu cầu chung của bài văn kể chuyện thì cần lưu ý một số điểm sau</a:t>
            </a:r>
          </a:p>
          <a:p>
            <a:r>
              <a:rPr lang="en-US" sz="2400" dirty="0">
                <a:latin typeface="Times New Roman" pitchFamily="18" charset="0"/>
                <a:cs typeface="Times New Roman" pitchFamily="18" charset="0"/>
              </a:rPr>
              <a:t>- Khi đóng vai nhân vật trong truyện kể thì dùng ngôi thứ nhất, từ ngữ xưng hô là “tôi” hoặc “ta”.</a:t>
            </a:r>
          </a:p>
          <a:p>
            <a:r>
              <a:rPr lang="en-US" sz="2400" dirty="0">
                <a:latin typeface="Times New Roman" pitchFamily="18" charset="0"/>
                <a:cs typeface="Times New Roman" pitchFamily="18" charset="0"/>
              </a:rPr>
              <a:t>- Khi kể chuyện, một số ý nghĩ hoặc lời thoại của các nhân vật (nếu có) thì có thể đặt trong ngoặc kép để tăng tính chính xác và hấp dẫn cho câu chuyện.</a:t>
            </a:r>
          </a:p>
          <a:p>
            <a:r>
              <a:rPr lang="en-US" sz="2400" dirty="0">
                <a:latin typeface="Times New Roman" pitchFamily="18" charset="0"/>
                <a:cs typeface="Times New Roman" pitchFamily="18" charset="0"/>
              </a:rPr>
              <a:t>- Biết cách kết hợp các yếu tố miêu tả, biểu cảm, suy nghĩ, cảm xúc, đánh giá, bình luận …của người kể và  sự gia tăng các yếu tố kì ảo, hoang đường nhưng vẫn giữ được cốt truyện không làm sai lệch nội dung câu chuyện.</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624790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strips(downLeft)">
                                      <p:cBhvr>
                                        <p:cTn id="24" dur="50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strips(downLeft)">
                                      <p:cBhvr>
                                        <p:cTn id="29" dur="500"/>
                                        <p:tgtEl>
                                          <p:spTgt spid="1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animEffect transition="in" filter="strips(downLeft)">
                                      <p:cBhvr>
                                        <p:cTn id="34" dur="500"/>
                                        <p:tgtEl>
                                          <p:spTgt spid="1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animEffect transition="in" filter="strips(downLeft)">
                                      <p:cBhvr>
                                        <p:cTn id="39"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11BA2-69F3-44BF-A9BC-66AEB7E92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6377"/>
            <a:ext cx="11945244" cy="4963867"/>
          </a:xfrm>
          <a:prstGeom prst="rect">
            <a:avLst/>
          </a:prstGeom>
        </p:spPr>
      </p:pic>
      <p:pic>
        <p:nvPicPr>
          <p:cNvPr id="3" name="Picture 2">
            <a:extLst>
              <a:ext uri="{FF2B5EF4-FFF2-40B4-BE49-F238E27FC236}">
                <a16:creationId xmlns:a16="http://schemas.microsoft.com/office/drawing/2014/main" id="{951F6AD2-C312-4714-8153-787A837CD8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5614" y="661327"/>
            <a:ext cx="4414345" cy="4773557"/>
          </a:xfrm>
          <a:prstGeom prst="rect">
            <a:avLst/>
          </a:prstGeom>
        </p:spPr>
      </p:pic>
      <p:sp>
        <p:nvSpPr>
          <p:cNvPr id="8" name="TextBox 7">
            <a:extLst>
              <a:ext uri="{FF2B5EF4-FFF2-40B4-BE49-F238E27FC236}">
                <a16:creationId xmlns:a16="http://schemas.microsoft.com/office/drawing/2014/main" id="{A08135D5-9F37-4C9F-B5D6-23178B4E04D5}"/>
              </a:ext>
            </a:extLst>
          </p:cNvPr>
          <p:cNvSpPr txBox="1"/>
          <p:nvPr/>
        </p:nvSpPr>
        <p:spPr>
          <a:xfrm>
            <a:off x="4654854" y="2627290"/>
            <a:ext cx="3474720"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I. </a:t>
            </a:r>
            <a:r>
              <a:rPr lang="en-US" sz="2800" b="1" dirty="0" err="1">
                <a:solidFill>
                  <a:srgbClr val="FF0000"/>
                </a:solidFill>
                <a:latin typeface="Times New Roman" pitchFamily="18" charset="0"/>
                <a:cs typeface="Times New Roman" pitchFamily="18" charset="0"/>
              </a:rPr>
              <a:t>Kiến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thức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bản</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3723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2907" y="337368"/>
            <a:ext cx="11542930" cy="6247864"/>
          </a:xfrm>
          <a:prstGeom prst="rect">
            <a:avLst/>
          </a:prstGeom>
        </p:spPr>
        <p:txBody>
          <a:bodyPr wrap="square">
            <a:spAutoFit/>
          </a:bodyPr>
          <a:lstStyle/>
          <a:p>
            <a:r>
              <a:rPr lang="en-US" sz="2000" b="1" i="1" dirty="0">
                <a:latin typeface="Times New Roman" pitchFamily="18" charset="0"/>
                <a:cs typeface="Times New Roman" pitchFamily="18" charset="0"/>
              </a:rPr>
              <a:t>b. Luyện đề: Nhập vai Lang Liêu kể lại nguồn gốc của “Bánh chưng, Bánh giầy”</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 Minh họa dàn bài:</a:t>
            </a:r>
          </a:p>
          <a:p>
            <a:r>
              <a:rPr lang="en-US" sz="2000" b="1" dirty="0">
                <a:latin typeface="Times New Roman" pitchFamily="18" charset="0"/>
                <a:cs typeface="Times New Roman" pitchFamily="18" charset="0"/>
              </a:rPr>
              <a:t>A. Mở bài</a:t>
            </a:r>
            <a:r>
              <a:rPr lang="en-US" sz="2000" dirty="0">
                <a:latin typeface="Times New Roman" pitchFamily="18" charset="0"/>
                <a:cs typeface="Times New Roman" pitchFamily="18" charset="0"/>
              </a:rPr>
              <a:t>: Xưng “ta” và tự giới thiệu về mình cũng như truyện định kể.</a:t>
            </a:r>
          </a:p>
          <a:p>
            <a:pPr algn="just"/>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Ví</a:t>
            </a:r>
            <a:r>
              <a:rPr lang="en-US" sz="2000" dirty="0">
                <a:latin typeface="Times New Roman" pitchFamily="18" charset="0"/>
                <a:cs typeface="Times New Roman" pitchFamily="18" charset="0"/>
              </a:rPr>
              <a:t> dụ: Ta là Lang Liêu con trai của vua Hùng. Ngày ấy sau khi dâng bánh chưng, bánh giày để vua cha tế lễ Tiên Vương, ta đã được chọn làm người nối ngôi đến tận bây giờ. Nhân dịp lễ cổ truyền này, ta đi dự hội thi làm bánh chưng, bánh giầy, nhìn các chàng trai cô gái đưa nhau giã gạo, pha thịt, gấp lá làm bánh, ta bồi hồi nhớ lại câu chuyện năm xưa…)</a:t>
            </a:r>
          </a:p>
          <a:p>
            <a:r>
              <a:rPr lang="en-US" sz="2000" b="1" dirty="0">
                <a:latin typeface="Times New Roman" pitchFamily="18" charset="0"/>
                <a:cs typeface="Times New Roman" pitchFamily="18" charset="0"/>
              </a:rPr>
              <a:t>B. Thân bài</a:t>
            </a:r>
            <a:r>
              <a:rPr lang="en-US" sz="2000" dirty="0">
                <a:latin typeface="Times New Roman" pitchFamily="18" charset="0"/>
                <a:cs typeface="Times New Roman" pitchFamily="18" charset="0"/>
              </a:rPr>
              <a:t>: Kể lại diễn biến của câu chuyện</a:t>
            </a:r>
          </a:p>
          <a:p>
            <a:pPr algn="just"/>
            <a:r>
              <a:rPr lang="en-US" sz="2000" dirty="0">
                <a:latin typeface="Times New Roman" pitchFamily="18" charset="0"/>
                <a:cs typeface="Times New Roman" pitchFamily="18" charset="0"/>
              </a:rPr>
              <a:t>- Xuất thân của ta: là con trai thứ 18 của vua Hùng, nhưng mẹ ta bị phụ vương ghẻ lạnh nên ta chịu nhiều thiệt thòi và không được sống trong hoàng cung mà sống cùng mẹ ở quê nhà. Vì vậy, ta chỉ quen với việc đồng áng, với cây lúa, hạt thóc hạt gạo </a:t>
            </a:r>
            <a:r>
              <a:rPr lang="en-US" sz="2000" i="1" dirty="0">
                <a:latin typeface="Times New Roman" pitchFamily="18" charset="0"/>
                <a:cs typeface="Times New Roman" pitchFamily="18" charset="0"/>
              </a:rPr>
              <a:t>(Có thể thêm yếu tố miêu tả hình dáng, diện mạo và phẩm chất)</a:t>
            </a: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Hoàn cảnh diễn ra câu chuyện: đất nước yên bình, dân ấm no, hạnh phúc nhưng vua đã già muốn chọn người nối ngôi.</a:t>
            </a:r>
          </a:p>
          <a:p>
            <a:r>
              <a:rPr lang="en-US" sz="2000" dirty="0">
                <a:latin typeface="Times New Roman" pitchFamily="18" charset="0"/>
                <a:cs typeface="Times New Roman" pitchFamily="18" charset="0"/>
              </a:rPr>
              <a:t>- Diễn biến chính:</a:t>
            </a:r>
          </a:p>
          <a:p>
            <a:r>
              <a:rPr lang="en-US" sz="2000" dirty="0">
                <a:latin typeface="Times New Roman" pitchFamily="18" charset="0"/>
                <a:cs typeface="Times New Roman" pitchFamily="18" charset="0"/>
              </a:rPr>
              <a:t>+ không nhất thiết là con trưởng nhưng phải biết nối chí cha ta.</a:t>
            </a:r>
          </a:p>
          <a:p>
            <a:pPr algn="just"/>
            <a:r>
              <a:rPr lang="en-US" sz="2000" dirty="0">
                <a:latin typeface="Times New Roman" pitchFamily="18" charset="0"/>
                <a:cs typeface="Times New Roman" pitchFamily="18" charset="0"/>
              </a:rPr>
              <a:t>Nhân lễ Tiên Vương, ai làm vừa ý vua cha sẽ được truyền ngôi.(có thể thêm yếu tố đánh giá, bình luận về nguyện vọng của vua)</a:t>
            </a:r>
          </a:p>
          <a:p>
            <a:r>
              <a:rPr lang="en-US" sz="2000" dirty="0">
                <a:latin typeface="Times New Roman" pitchFamily="18" charset="0"/>
                <a:cs typeface="Times New Roman" pitchFamily="18" charset="0"/>
              </a:rPr>
              <a:t>+ Các huynh đệ của ta thi nhau làm cỗ thật hậu, thật ngon để đem về lễ Tiên Vương.</a:t>
            </a:r>
          </a:p>
          <a:p>
            <a:pPr algn="just"/>
            <a:r>
              <a:rPr lang="en-US" sz="2000" dirty="0">
                <a:latin typeface="Times New Roman" pitchFamily="18" charset="0"/>
                <a:cs typeface="Times New Roman" pitchFamily="18" charset="0"/>
              </a:rPr>
              <a:t>+ Lúc đó ta buồn lắm vì vùng quê nông thôn, quanh năm chỉ lo đồng áng, trong nhà chỉ có khoai lúa…</a:t>
            </a:r>
            <a:r>
              <a:rPr lang="en-US" sz="2000" i="1" dirty="0">
                <a:latin typeface="Times New Roman" pitchFamily="18" charset="0"/>
                <a:cs typeface="Times New Roman" pitchFamily="18" charset="0"/>
              </a:rPr>
              <a:t>(Có thể thêm yếu tố miêu biểu </a:t>
            </a:r>
            <a:r>
              <a:rPr lang="en-US" sz="2000" i="1" dirty="0" err="1">
                <a:latin typeface="Times New Roman" pitchFamily="18" charset="0"/>
                <a:cs typeface="Times New Roman" pitchFamily="18" charset="0"/>
              </a:rPr>
              <a:t>cảm</a:t>
            </a:r>
            <a:r>
              <a:rPr lang="en-US" sz="2000" i="1"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933595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2053" y="151179"/>
            <a:ext cx="11627893" cy="6555641"/>
          </a:xfrm>
          <a:prstGeom prst="rect">
            <a:avLst/>
          </a:prstGeom>
        </p:spPr>
        <p:txBody>
          <a:bodyPr wrap="square">
            <a:spAutoFit/>
          </a:bodyPr>
          <a:lstStyle/>
          <a:p>
            <a:pPr algn="just"/>
            <a:r>
              <a:rPr lang="en-US" sz="2000" b="1" i="1" dirty="0">
                <a:latin typeface="Times New Roman" pitchFamily="18" charset="0"/>
                <a:cs typeface="Times New Roman" pitchFamily="18" charset="0"/>
              </a:rPr>
              <a:t>b. Luyện đề: Nhập vai Lang Liêu kể lại nguồn gốc của “Bánh chưng, Bánh giầy” (2)</a:t>
            </a: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*Minh họa dàn bài:</a:t>
            </a:r>
          </a:p>
          <a:p>
            <a:pPr algn="just"/>
            <a:r>
              <a:rPr lang="en-US" sz="2000" dirty="0">
                <a:latin typeface="Times New Roman" pitchFamily="18" charset="0"/>
                <a:cs typeface="Times New Roman" pitchFamily="18" charset="0"/>
              </a:rPr>
              <a:t>+ Một đêm ta nằm mộng thấy thần nhân bảo ta rằng, lúa gạo là thứ quý giá nhất trong trời đất ăn, không chán, hãy lấy gạo làm bánh mà tế lễ Tiên Vương.</a:t>
            </a:r>
          </a:p>
          <a:p>
            <a:pPr algn="just"/>
            <a:r>
              <a:rPr lang="en-US" sz="2000" dirty="0">
                <a:latin typeface="Times New Roman" pitchFamily="18" charset="0"/>
                <a:cs typeface="Times New Roman" pitchFamily="18" charset="0"/>
              </a:rPr>
              <a:t>+ Khi tỉnh giấc ta ngẫm nghĩ lời thần nói đúng. Ta chọn những hạt gạo nếp tròn mẩy, trắng tinh, thơm lừng, và sạch, lấy đậu xanh, thịt lợn làm nhân, lấy lá dong gói lại thành hình vuông rồi luộc chín. Cũng gạo nếp ta đồ lên  giã nhuyễn, nặn thành bánh hình tròn. </a:t>
            </a:r>
            <a:r>
              <a:rPr lang="en-US" sz="2000" i="1" dirty="0">
                <a:latin typeface="Times New Roman" pitchFamily="18" charset="0"/>
                <a:cs typeface="Times New Roman" pitchFamily="18" charset="0"/>
              </a:rPr>
              <a:t>(tăng cường sử dụng yếu tố miêu tả)</a:t>
            </a: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Ngày lễ Tiên Vương, các huynh đệ của ta thi nhau dâng những thứ của ngon vật lạ, quý hiếm từ trên rừng dưới biển. Nhưng cha ta đã chọn hai thứ bánh của ta để cúng Tiên Vương </a:t>
            </a:r>
            <a:r>
              <a:rPr lang="en-US" sz="2000" i="1" dirty="0">
                <a:latin typeface="Times New Roman" pitchFamily="18" charset="0"/>
                <a:cs typeface="Times New Roman" pitchFamily="18" charset="0"/>
              </a:rPr>
              <a:t>(có thể sử dụng yếu tố biểu cảm, thái độ đánh giá việc chọn lựa của vua cha).</a:t>
            </a:r>
          </a:p>
          <a:p>
            <a:pPr algn="just"/>
            <a:r>
              <a:rPr lang="en-US" sz="2000" dirty="0">
                <a:latin typeface="Times New Roman" pitchFamily="18" charset="0"/>
                <a:cs typeface="Times New Roman" pitchFamily="18" charset="0"/>
              </a:rPr>
              <a:t>+ Cha ta nói về ý nghĩa của bánh tròn là tượng trưng cho trời nên đặt tên là bánh giầy , bánh vuông là tượng trưng cho đất nên đặt tên là bánh chưng </a:t>
            </a:r>
            <a:r>
              <a:rPr lang="en-US" sz="2000" i="1" dirty="0">
                <a:latin typeface="Times New Roman" pitchFamily="18" charset="0"/>
                <a:cs typeface="Times New Roman" pitchFamily="18" charset="0"/>
              </a:rPr>
              <a:t>(tăng cường yếu tố miêu tả).</a:t>
            </a: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Cha ta nói với mọi người, ta đã làm vừa ý cho ta nên được vua cha truyền ngôi cho </a:t>
            </a:r>
            <a:r>
              <a:rPr lang="en-US" sz="2000" i="1" dirty="0">
                <a:latin typeface="Times New Roman" pitchFamily="18" charset="0"/>
                <a:cs typeface="Times New Roman" pitchFamily="18" charset="0"/>
              </a:rPr>
              <a:t>(Có thể sử dụng yếu tố biểu cảm, ý kiến đánh giá về sự việc này.</a:t>
            </a: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Từ đó nước ta chăm nghề trồng trọt, chăn nuôi và có tục làm bánh chưng, bánh giầy trong ngày Tết </a:t>
            </a:r>
            <a:r>
              <a:rPr lang="en-US" sz="2000" i="1" dirty="0">
                <a:latin typeface="Times New Roman" pitchFamily="18" charset="0"/>
                <a:cs typeface="Times New Roman" pitchFamily="18" charset="0"/>
              </a:rPr>
              <a:t>(có thể nêu thái độ đánh giá về nét đẹp văn hóa cổ truyền của dân tộc ta).</a:t>
            </a:r>
          </a:p>
          <a:p>
            <a:pPr algn="just"/>
            <a:r>
              <a:rPr lang="en-US" sz="2000" b="1" dirty="0">
                <a:latin typeface="Times New Roman" pitchFamily="18" charset="0"/>
                <a:cs typeface="Times New Roman" pitchFamily="18" charset="0"/>
              </a:rPr>
              <a:t>C. Kết bài</a:t>
            </a:r>
            <a:r>
              <a:rPr lang="en-US" sz="2000" dirty="0">
                <a:latin typeface="Times New Roman" pitchFamily="18" charset="0"/>
                <a:cs typeface="Times New Roman" pitchFamily="18" charset="0"/>
              </a:rPr>
              <a:t>: Kết thúc của câu chuyện ngắn và nêu bài học được rút ra từ câu chuyện hoặc gửi gắm thông điệp.</a:t>
            </a:r>
          </a:p>
          <a:p>
            <a:pPr algn="just"/>
            <a:r>
              <a:rPr lang="en-US" sz="2000" dirty="0">
                <a:latin typeface="Times New Roman" pitchFamily="18" charset="0"/>
                <a:cs typeface="Times New Roman" pitchFamily="18" charset="0"/>
              </a:rPr>
              <a:t>(Ví dụ: Các bạn thấy đấy bánh chưng bánh giầy không chỉ gắn liền với phong tục thờ cúng tổ tiên, đánh dấu sự kiện ta được truyền ngôi mà còn có ý nghĩa để cao nghề nông, đề cao lúa gạo. Và Tết nay ta rất vui khi được dự hội thi làm bánh chưng, bánh giầy. Ta mong mọi người hãy giữ gìn và phát huy phong tục tốt đẹp này của dân tộc Việt Nam.</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431153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CCB12-AEE3-4E3A-94F3-604810814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6377"/>
            <a:ext cx="11945244" cy="4963867"/>
          </a:xfrm>
          <a:prstGeom prst="rect">
            <a:avLst/>
          </a:prstGeom>
        </p:spPr>
      </p:pic>
      <p:pic>
        <p:nvPicPr>
          <p:cNvPr id="5" name="Picture 4">
            <a:extLst>
              <a:ext uri="{FF2B5EF4-FFF2-40B4-BE49-F238E27FC236}">
                <a16:creationId xmlns:a16="http://schemas.microsoft.com/office/drawing/2014/main" id="{C00F2DC1-D833-4351-8049-5D5DCB1F2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170" y="-1394317"/>
            <a:ext cx="9504176" cy="11925254"/>
          </a:xfrm>
          <a:prstGeom prst="rect">
            <a:avLst/>
          </a:prstGeom>
        </p:spPr>
      </p:pic>
      <p:sp>
        <p:nvSpPr>
          <p:cNvPr id="2" name="TextBox 1">
            <a:extLst>
              <a:ext uri="{FF2B5EF4-FFF2-40B4-BE49-F238E27FC236}">
                <a16:creationId xmlns:a16="http://schemas.microsoft.com/office/drawing/2014/main" id="{3A956A6E-F392-42B2-BB88-568B45D0B7CF}"/>
              </a:ext>
            </a:extLst>
          </p:cNvPr>
          <p:cNvSpPr txBox="1"/>
          <p:nvPr/>
        </p:nvSpPr>
        <p:spPr>
          <a:xfrm>
            <a:off x="3875892" y="2086377"/>
            <a:ext cx="4998731" cy="954107"/>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Kiểu bài 3: Tưởng tượng gặp nhân vật trong truyện rồi kể lại</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24361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9746" name="Content Placeholder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51338" y="-1"/>
            <a:ext cx="10752083" cy="5896303"/>
          </a:xfrm>
        </p:spPr>
      </p:pic>
      <p:pic>
        <p:nvPicPr>
          <p:cNvPr id="8"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216958"/>
            <a:ext cx="6248400" cy="97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115566" y="1641159"/>
            <a:ext cx="51085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lgn="ctr"/>
            <a:r>
              <a:rPr lang="en-US" sz="2000" b="1" i="1" dirty="0"/>
              <a:t>Định hướng</a:t>
            </a:r>
            <a:endParaRPr lang="en-US" sz="2000" dirty="0">
              <a:solidFill>
                <a:srgbClr val="FF0000"/>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1103586" y="2102824"/>
            <a:ext cx="10389476"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r>
              <a:rPr lang="en-US" sz="2400" dirty="0"/>
              <a:t> </a:t>
            </a:r>
            <a:r>
              <a:rPr lang="en-US" sz="2200" dirty="0">
                <a:latin typeface="Times New Roman" pitchFamily="18" charset="0"/>
                <a:cs typeface="Times New Roman" pitchFamily="18" charset="0"/>
              </a:rPr>
              <a:t>Đối với kiểu bài này ngoài việc tiến hành các bước chung cần lưu ý một số điểm sau</a:t>
            </a:r>
          </a:p>
          <a:p>
            <a:r>
              <a:rPr lang="en-US" sz="2200" dirty="0">
                <a:latin typeface="Times New Roman" pitchFamily="18" charset="0"/>
                <a:cs typeface="Times New Roman" pitchFamily="18" charset="0"/>
              </a:rPr>
              <a:t>- Chọn được tình huống gặp gỡ nhân vật trong truyện một cách hợp lý.</a:t>
            </a:r>
          </a:p>
          <a:p>
            <a:r>
              <a:rPr lang="en-US" sz="2200" dirty="0">
                <a:latin typeface="Times New Roman" pitchFamily="18" charset="0"/>
                <a:cs typeface="Times New Roman" pitchFamily="18" charset="0"/>
              </a:rPr>
              <a:t>- Tưởng tượng ra thời gian không gian và bối cảnh gặp gỡ </a:t>
            </a:r>
            <a:r>
              <a:rPr lang="en-US" sz="2200" i="1" dirty="0">
                <a:latin typeface="Times New Roman" pitchFamily="18" charset="0"/>
                <a:cs typeface="Times New Roman" pitchFamily="18" charset="0"/>
              </a:rPr>
              <a:t>(tùy theo từng truyện truyền thuyết hay cổ tích để tưởng tượng hợp lý).</a:t>
            </a:r>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 Trong bài kể, mình chỉ đóng vai trò phụ để nêu những ý kiến, hoặc gợi mở sự việc để nhân vật trong truyện kể lại. Nói khác đi là trong bài viết sẽ có hai chuyện lồng nhau: thứ nhất là chuyện của người viết bài làm văn và thứ hai là câu chuyện của nhân vật trong truyện mà mình lựa chọn kể.</a:t>
            </a:r>
          </a:p>
          <a:p>
            <a:r>
              <a:rPr lang="en-US" sz="2200" dirty="0">
                <a:latin typeface="Times New Roman" pitchFamily="18" charset="0"/>
                <a:cs typeface="Times New Roman" pitchFamily="18" charset="0"/>
              </a:rPr>
              <a:t>- Tuy nhiên, sử dụng lời thoại của mình với nhân vật phải hợp lý, không sử dụng quá nhiều chuyện sẽ trở nên vụn vặt hoặc bị rối rắm.</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752942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strips(downLeft)">
                                      <p:cBhvr>
                                        <p:cTn id="24" dur="50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strips(downLeft)">
                                      <p:cBhvr>
                                        <p:cTn id="29" dur="500"/>
                                        <p:tgtEl>
                                          <p:spTgt spid="1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animEffect transition="in" filter="strips(downLeft)">
                                      <p:cBhvr>
                                        <p:cTn id="34" dur="500"/>
                                        <p:tgtEl>
                                          <p:spTgt spid="1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animEffect transition="in" filter="strips(downLeft)">
                                      <p:cBhvr>
                                        <p:cTn id="39" dur="500"/>
                                        <p:tgtEl>
                                          <p:spTgt spid="11">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11">
                                            <p:txEl>
                                              <p:pRg st="4" end="4"/>
                                            </p:txEl>
                                          </p:spTgt>
                                        </p:tgtEl>
                                        <p:attrNameLst>
                                          <p:attrName>style.visibility</p:attrName>
                                        </p:attrNameLst>
                                      </p:cBhvr>
                                      <p:to>
                                        <p:strVal val="visible"/>
                                      </p:to>
                                    </p:set>
                                    <p:animEffect transition="in" filter="strips(downLeft)">
                                      <p:cBhvr>
                                        <p:cTn id="44"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CCB12-AEE3-4E3A-94F3-604810814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6377"/>
            <a:ext cx="11945244" cy="4963867"/>
          </a:xfrm>
          <a:prstGeom prst="rect">
            <a:avLst/>
          </a:prstGeom>
        </p:spPr>
      </p:pic>
      <p:pic>
        <p:nvPicPr>
          <p:cNvPr id="5" name="Picture 4">
            <a:extLst>
              <a:ext uri="{FF2B5EF4-FFF2-40B4-BE49-F238E27FC236}">
                <a16:creationId xmlns:a16="http://schemas.microsoft.com/office/drawing/2014/main" id="{C00F2DC1-D833-4351-8049-5D5DCB1F2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170" y="-1394317"/>
            <a:ext cx="10322074" cy="11925254"/>
          </a:xfrm>
          <a:prstGeom prst="rect">
            <a:avLst/>
          </a:prstGeom>
        </p:spPr>
      </p:pic>
      <p:sp>
        <p:nvSpPr>
          <p:cNvPr id="2" name="TextBox 1">
            <a:extLst>
              <a:ext uri="{FF2B5EF4-FFF2-40B4-BE49-F238E27FC236}">
                <a16:creationId xmlns:a16="http://schemas.microsoft.com/office/drawing/2014/main" id="{3A956A6E-F392-42B2-BB88-568B45D0B7CF}"/>
              </a:ext>
            </a:extLst>
          </p:cNvPr>
          <p:cNvSpPr txBox="1"/>
          <p:nvPr/>
        </p:nvSpPr>
        <p:spPr>
          <a:xfrm>
            <a:off x="4035971" y="1797268"/>
            <a:ext cx="5044967" cy="2246769"/>
          </a:xfrm>
          <a:prstGeom prst="rect">
            <a:avLst/>
          </a:prstGeom>
          <a:noFill/>
        </p:spPr>
        <p:txBody>
          <a:bodyPr wrap="square" rtlCol="0">
            <a:spAutoFit/>
          </a:bodyPr>
          <a:lstStyle/>
          <a:p>
            <a:pPr algn="just"/>
            <a:r>
              <a:rPr lang="en-US" sz="2800" b="1" i="1" dirty="0">
                <a:latin typeface="Times New Roman" pitchFamily="18" charset="0"/>
                <a:cs typeface="Times New Roman" pitchFamily="18" charset="0"/>
              </a:rPr>
              <a:t>b. Luyện đề: </a:t>
            </a:r>
            <a:r>
              <a:rPr lang="en-US" sz="2800" dirty="0">
                <a:latin typeface="Times New Roman" pitchFamily="18" charset="0"/>
                <a:cs typeface="Times New Roman" pitchFamily="18" charset="0"/>
              </a:rPr>
              <a:t>Tưởng tượng cuộc gặp gỡ với một nhân vật trong truyện truyền thuyết hoặc cổ tích mà em yêu thích. Hãy viết bài văn kể lại cuộc trò chuyện đ</a:t>
            </a:r>
            <a:r>
              <a:rPr lang="en-US" sz="2800" dirty="0"/>
              <a:t>ó.</a:t>
            </a:r>
          </a:p>
        </p:txBody>
      </p:sp>
    </p:spTree>
    <p:extLst>
      <p:ext uri="{BB962C8B-B14F-4D97-AF65-F5344CB8AC3E}">
        <p14:creationId xmlns:p14="http://schemas.microsoft.com/office/powerpoint/2010/main" val="3854433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CCB12-AEE3-4E3A-94F3-604810814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6377"/>
            <a:ext cx="11945244" cy="496386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77906264"/>
              </p:ext>
            </p:extLst>
          </p:nvPr>
        </p:nvGraphicFramePr>
        <p:xfrm>
          <a:off x="928308" y="592498"/>
          <a:ext cx="10335384" cy="5918956"/>
        </p:xfrm>
        <a:graphic>
          <a:graphicData uri="http://schemas.openxmlformats.org/drawingml/2006/table">
            <a:tbl>
              <a:tblPr firstRow="1" firstCol="1" lastRow="1" lastCol="1" bandRow="1" bandCol="1">
                <a:tableStyleId>{5C22544A-7EE6-4342-B048-85BDC9FD1C3A}</a:tableStyleId>
              </a:tblPr>
              <a:tblGrid>
                <a:gridCol w="9352821">
                  <a:extLst>
                    <a:ext uri="{9D8B030D-6E8A-4147-A177-3AD203B41FA5}">
                      <a16:colId xmlns:a16="http://schemas.microsoft.com/office/drawing/2014/main" val="20000"/>
                    </a:ext>
                  </a:extLst>
                </a:gridCol>
                <a:gridCol w="982563">
                  <a:extLst>
                    <a:ext uri="{9D8B030D-6E8A-4147-A177-3AD203B41FA5}">
                      <a16:colId xmlns:a16="http://schemas.microsoft.com/office/drawing/2014/main" val="20001"/>
                    </a:ext>
                  </a:extLst>
                </a:gridCol>
              </a:tblGrid>
              <a:tr h="579479">
                <a:tc>
                  <a:txBody>
                    <a:bodyPr/>
                    <a:lstStyle/>
                    <a:p>
                      <a:pPr marL="0" marR="0" algn="ctr">
                        <a:lnSpc>
                          <a:spcPct val="120000"/>
                        </a:lnSpc>
                        <a:spcBef>
                          <a:spcPts val="0"/>
                        </a:spcBef>
                        <a:spcAft>
                          <a:spcPts val="0"/>
                        </a:spcAft>
                      </a:pPr>
                      <a:r>
                        <a:rPr lang="en-US" sz="1800" b="1" dirty="0">
                          <a:solidFill>
                            <a:schemeClr val="tx1"/>
                          </a:solidFill>
                          <a:effectLst/>
                          <a:latin typeface="Times New Roman" pitchFamily="18" charset="0"/>
                          <a:cs typeface="Times New Roman" pitchFamily="18" charset="0"/>
                        </a:rPr>
                        <a:t>Các tiêu chí</a:t>
                      </a:r>
                      <a:endParaRPr lang="en-US" sz="1800" b="1" dirty="0">
                        <a:solidFill>
                          <a:schemeClr val="tx1"/>
                        </a:solidFill>
                        <a:effectLst/>
                        <a:latin typeface="Times New Roman" pitchFamily="18" charset="0"/>
                        <a:ea typeface="Calibri"/>
                        <a:cs typeface="Times New Roman" pitchFamily="18" charset="0"/>
                      </a:endParaRPr>
                    </a:p>
                  </a:txBody>
                  <a:tcPr marL="58226" marR="58226" marT="0" marB="0" anchor="ctr">
                    <a:solidFill>
                      <a:schemeClr val="accent6">
                        <a:lumMod val="60000"/>
                        <a:lumOff val="40000"/>
                      </a:schemeClr>
                    </a:solidFill>
                  </a:tcPr>
                </a:tc>
                <a:tc>
                  <a:txBody>
                    <a:bodyPr/>
                    <a:lstStyle/>
                    <a:p>
                      <a:pPr marL="0" marR="0" algn="ctr">
                        <a:lnSpc>
                          <a:spcPct val="120000"/>
                        </a:lnSpc>
                        <a:spcBef>
                          <a:spcPts val="0"/>
                        </a:spcBef>
                        <a:spcAft>
                          <a:spcPts val="0"/>
                        </a:spcAft>
                      </a:pPr>
                      <a:r>
                        <a:rPr lang="en-US" sz="1800" b="0" dirty="0">
                          <a:solidFill>
                            <a:schemeClr val="tx1"/>
                          </a:solidFill>
                          <a:effectLst/>
                          <a:latin typeface="Times New Roman" pitchFamily="18" charset="0"/>
                          <a:cs typeface="Times New Roman" pitchFamily="18" charset="0"/>
                        </a:rPr>
                        <a:t>Điểm</a:t>
                      </a:r>
                      <a:endParaRPr lang="en-US" sz="1800" b="0" dirty="0">
                        <a:solidFill>
                          <a:schemeClr val="tx1"/>
                        </a:solidFill>
                        <a:effectLst/>
                        <a:latin typeface="Times New Roman" pitchFamily="18" charset="0"/>
                        <a:ea typeface="Calibri"/>
                        <a:cs typeface="Times New Roman" pitchFamily="18" charset="0"/>
                      </a:endParaRPr>
                    </a:p>
                  </a:txBody>
                  <a:tcPr marL="58226" marR="58226" marT="0" marB="0" anchor="ctr">
                    <a:solidFill>
                      <a:schemeClr val="accent6">
                        <a:lumMod val="60000"/>
                        <a:lumOff val="40000"/>
                      </a:schemeClr>
                    </a:solidFill>
                  </a:tcPr>
                </a:tc>
                <a:extLst>
                  <a:ext uri="{0D108BD9-81ED-4DB2-BD59-A6C34878D82A}">
                    <a16:rowId xmlns:a16="http://schemas.microsoft.com/office/drawing/2014/main" val="10000"/>
                  </a:ext>
                </a:extLst>
              </a:tr>
              <a:tr h="486119">
                <a:tc>
                  <a:txBody>
                    <a:bodyPr/>
                    <a:lstStyle/>
                    <a:p>
                      <a:pPr marL="0" marR="0" algn="just">
                        <a:lnSpc>
                          <a:spcPct val="120000"/>
                        </a:lnSpc>
                        <a:spcBef>
                          <a:spcPts val="0"/>
                        </a:spcBef>
                        <a:spcAft>
                          <a:spcPts val="0"/>
                        </a:spcAft>
                      </a:pPr>
                      <a:r>
                        <a:rPr lang="en-US" sz="1800" b="0" dirty="0">
                          <a:solidFill>
                            <a:schemeClr val="tx1"/>
                          </a:solidFill>
                          <a:effectLst/>
                          <a:latin typeface="Times New Roman" pitchFamily="18" charset="0"/>
                          <a:cs typeface="Times New Roman" pitchFamily="18" charset="0"/>
                        </a:rPr>
                        <a:t>1.  Đảm bảo cấu trúc của một bài văn tự sự: có đầy đủ mở bài, thân bài, kết bài. </a:t>
                      </a:r>
                      <a:endParaRPr lang="en-US" sz="1800" b="0" dirty="0">
                        <a:solidFill>
                          <a:schemeClr val="tx1"/>
                        </a:solidFill>
                        <a:effectLst/>
                        <a:latin typeface="Times New Roman" pitchFamily="18" charset="0"/>
                        <a:ea typeface="Calibri"/>
                        <a:cs typeface="Times New Roman" pitchFamily="18" charset="0"/>
                      </a:endParaRPr>
                    </a:p>
                  </a:txBody>
                  <a:tcPr marL="58226" marR="58226" marT="0" marB="0" anchor="ctr">
                    <a:solidFill>
                      <a:schemeClr val="accent6">
                        <a:lumMod val="60000"/>
                        <a:lumOff val="40000"/>
                      </a:schemeClr>
                    </a:solidFill>
                  </a:tcPr>
                </a:tc>
                <a:tc>
                  <a:txBody>
                    <a:bodyPr/>
                    <a:lstStyle/>
                    <a:p>
                      <a:pPr marL="0" marR="0" algn="ctr">
                        <a:lnSpc>
                          <a:spcPct val="120000"/>
                        </a:lnSpc>
                        <a:spcBef>
                          <a:spcPts val="0"/>
                        </a:spcBef>
                        <a:spcAft>
                          <a:spcPts val="0"/>
                        </a:spcAft>
                      </a:pPr>
                      <a:r>
                        <a:rPr lang="en-US" sz="1800" b="0" dirty="0">
                          <a:solidFill>
                            <a:schemeClr val="tx1"/>
                          </a:solidFill>
                          <a:effectLst/>
                          <a:latin typeface="Times New Roman" pitchFamily="18" charset="0"/>
                          <a:cs typeface="Times New Roman" pitchFamily="18" charset="0"/>
                        </a:rPr>
                        <a:t>0,5</a:t>
                      </a:r>
                      <a:endParaRPr lang="en-US" sz="1800" b="0" dirty="0">
                        <a:solidFill>
                          <a:schemeClr val="tx1"/>
                        </a:solidFill>
                        <a:effectLst/>
                        <a:latin typeface="Times New Roman" pitchFamily="18" charset="0"/>
                        <a:ea typeface="Calibri"/>
                        <a:cs typeface="Times New Roman" pitchFamily="18" charset="0"/>
                      </a:endParaRPr>
                    </a:p>
                  </a:txBody>
                  <a:tcPr marL="58226" marR="58226" marT="0" marB="0" anchor="ctr">
                    <a:solidFill>
                      <a:schemeClr val="accent6">
                        <a:lumMod val="60000"/>
                        <a:lumOff val="40000"/>
                      </a:schemeClr>
                    </a:solidFill>
                  </a:tcPr>
                </a:tc>
                <a:extLst>
                  <a:ext uri="{0D108BD9-81ED-4DB2-BD59-A6C34878D82A}">
                    <a16:rowId xmlns:a16="http://schemas.microsoft.com/office/drawing/2014/main" val="10001"/>
                  </a:ext>
                </a:extLst>
              </a:tr>
              <a:tr h="486119">
                <a:tc>
                  <a:txBody>
                    <a:bodyPr/>
                    <a:lstStyle/>
                    <a:p>
                      <a:pPr marL="0" marR="0" algn="just">
                        <a:lnSpc>
                          <a:spcPct val="120000"/>
                        </a:lnSpc>
                        <a:spcBef>
                          <a:spcPts val="0"/>
                        </a:spcBef>
                        <a:spcAft>
                          <a:spcPts val="0"/>
                        </a:spcAft>
                      </a:pPr>
                      <a:r>
                        <a:rPr lang="en-US" sz="1800" b="0" dirty="0">
                          <a:solidFill>
                            <a:schemeClr val="tx1"/>
                          </a:solidFill>
                          <a:effectLst/>
                          <a:latin typeface="Times New Roman" pitchFamily="18" charset="0"/>
                          <a:cs typeface="Times New Roman" pitchFamily="18" charset="0"/>
                        </a:rPr>
                        <a:t>2. Xác định đúng vấn đề tự sự: cuộc gặp gỡ và trò chuyện với một nhân vật cổ tích</a:t>
                      </a:r>
                      <a:endParaRPr lang="en-US" sz="1800" b="0" dirty="0">
                        <a:solidFill>
                          <a:schemeClr val="tx1"/>
                        </a:solidFill>
                        <a:effectLst/>
                        <a:latin typeface="Times New Roman" pitchFamily="18" charset="0"/>
                        <a:ea typeface="Times New Roman"/>
                        <a:cs typeface="Times New Roman" pitchFamily="18" charset="0"/>
                      </a:endParaRPr>
                    </a:p>
                  </a:txBody>
                  <a:tcPr marL="58226" marR="58226" marT="0" marB="0" anchor="ctr">
                    <a:solidFill>
                      <a:schemeClr val="accent6">
                        <a:lumMod val="60000"/>
                        <a:lumOff val="40000"/>
                      </a:schemeClr>
                    </a:solidFill>
                  </a:tcPr>
                </a:tc>
                <a:tc>
                  <a:txBody>
                    <a:bodyPr/>
                    <a:lstStyle/>
                    <a:p>
                      <a:pPr marL="0" marR="0" algn="ctr">
                        <a:lnSpc>
                          <a:spcPct val="120000"/>
                        </a:lnSpc>
                        <a:spcBef>
                          <a:spcPts val="0"/>
                        </a:spcBef>
                        <a:spcAft>
                          <a:spcPts val="0"/>
                        </a:spcAft>
                      </a:pPr>
                      <a:r>
                        <a:rPr lang="en-US" sz="1800" b="0" dirty="0">
                          <a:solidFill>
                            <a:schemeClr val="tx1"/>
                          </a:solidFill>
                          <a:effectLst/>
                          <a:latin typeface="Times New Roman" pitchFamily="18" charset="0"/>
                          <a:cs typeface="Times New Roman" pitchFamily="18" charset="0"/>
                        </a:rPr>
                        <a:t>0,5</a:t>
                      </a:r>
                      <a:endParaRPr lang="en-US" sz="1800" b="0" dirty="0">
                        <a:solidFill>
                          <a:schemeClr val="tx1"/>
                        </a:solidFill>
                        <a:effectLst/>
                        <a:latin typeface="Times New Roman" pitchFamily="18" charset="0"/>
                        <a:ea typeface="Calibri"/>
                        <a:cs typeface="Times New Roman" pitchFamily="18" charset="0"/>
                      </a:endParaRPr>
                    </a:p>
                  </a:txBody>
                  <a:tcPr marL="58226" marR="58226" marT="0" marB="0" anchor="ctr">
                    <a:solidFill>
                      <a:schemeClr val="accent6">
                        <a:lumMod val="60000"/>
                        <a:lumOff val="40000"/>
                      </a:schemeClr>
                    </a:solidFill>
                  </a:tcPr>
                </a:tc>
                <a:extLst>
                  <a:ext uri="{0D108BD9-81ED-4DB2-BD59-A6C34878D82A}">
                    <a16:rowId xmlns:a16="http://schemas.microsoft.com/office/drawing/2014/main" val="10002"/>
                  </a:ext>
                </a:extLst>
              </a:tr>
              <a:tr h="3518554">
                <a:tc>
                  <a:txBody>
                    <a:bodyPr/>
                    <a:lstStyle/>
                    <a:p>
                      <a:pPr marL="0" marR="0" algn="just">
                        <a:lnSpc>
                          <a:spcPct val="120000"/>
                        </a:lnSpc>
                        <a:spcBef>
                          <a:spcPts val="0"/>
                        </a:spcBef>
                        <a:spcAft>
                          <a:spcPts val="0"/>
                        </a:spcAft>
                      </a:pPr>
                      <a:r>
                        <a:rPr lang="en-US" sz="1800" b="0" dirty="0">
                          <a:solidFill>
                            <a:schemeClr val="tx1"/>
                          </a:solidFill>
                          <a:effectLst/>
                          <a:latin typeface="Times New Roman" pitchFamily="18" charset="0"/>
                          <a:cs typeface="Times New Roman" pitchFamily="18" charset="0"/>
                        </a:rPr>
                        <a:t>3. Triển khai nội dung tự sự. Học sinh có nhiều cách viết khác nhau nhưng cần đảm bảo những nội dung cơ bản sau:</a:t>
                      </a:r>
                    </a:p>
                    <a:p>
                      <a:pPr marL="0" marR="0" algn="just">
                        <a:lnSpc>
                          <a:spcPct val="120000"/>
                        </a:lnSpc>
                        <a:spcBef>
                          <a:spcPts val="0"/>
                        </a:spcBef>
                        <a:spcAft>
                          <a:spcPts val="0"/>
                        </a:spcAft>
                      </a:pPr>
                      <a:r>
                        <a:rPr lang="en-US" sz="1800" b="0" dirty="0">
                          <a:solidFill>
                            <a:schemeClr val="tx1"/>
                          </a:solidFill>
                          <a:effectLst/>
                          <a:latin typeface="Times New Roman" pitchFamily="18" charset="0"/>
                          <a:cs typeface="Times New Roman" pitchFamily="18" charset="0"/>
                        </a:rPr>
                        <a:t>a, Mở bài: giới thiệu được  tình huống gặp nhân vật cổ tích</a:t>
                      </a:r>
                    </a:p>
                    <a:p>
                      <a:pPr marL="0" marR="0" algn="just">
                        <a:lnSpc>
                          <a:spcPct val="120000"/>
                        </a:lnSpc>
                        <a:spcBef>
                          <a:spcPts val="0"/>
                        </a:spcBef>
                        <a:spcAft>
                          <a:spcPts val="0"/>
                        </a:spcAft>
                      </a:pPr>
                      <a:r>
                        <a:rPr lang="en-US" sz="1800" b="0" dirty="0">
                          <a:solidFill>
                            <a:schemeClr val="tx1"/>
                          </a:solidFill>
                          <a:effectLst/>
                          <a:latin typeface="Times New Roman" pitchFamily="18" charset="0"/>
                          <a:cs typeface="Times New Roman" pitchFamily="18" charset="0"/>
                        </a:rPr>
                        <a:t>b, Thân bài:</a:t>
                      </a:r>
                    </a:p>
                    <a:p>
                      <a:pPr marL="0" marR="0" algn="just">
                        <a:lnSpc>
                          <a:spcPct val="120000"/>
                        </a:lnSpc>
                        <a:spcBef>
                          <a:spcPts val="0"/>
                        </a:spcBef>
                        <a:spcAft>
                          <a:spcPts val="0"/>
                        </a:spcAft>
                      </a:pPr>
                      <a:r>
                        <a:rPr lang="en-US" sz="1800" b="0" dirty="0">
                          <a:solidFill>
                            <a:schemeClr val="tx1"/>
                          </a:solidFill>
                          <a:effectLst/>
                          <a:latin typeface="Times New Roman" pitchFamily="18" charset="0"/>
                          <a:cs typeface="Times New Roman" pitchFamily="18" charset="0"/>
                        </a:rPr>
                        <a:t>- Kể lại chi tiết câu chuyện theo trình tự diễn biến các sự việc: mở đầu, diễn biến, kết thúc (Lưu ý kể theo lời văn của mình nhưng giữ nguyên cốt truyện và lời đối thoại của </a:t>
                      </a:r>
                      <a:r>
                        <a:rPr lang="en-US" sz="1800" b="0" dirty="0" err="1">
                          <a:solidFill>
                            <a:schemeClr val="tx1"/>
                          </a:solidFill>
                          <a:effectLst/>
                          <a:latin typeface="Times New Roman" pitchFamily="18" charset="0"/>
                          <a:cs typeface="Times New Roman" pitchFamily="18" charset="0"/>
                        </a:rPr>
                        <a:t>nhân</a:t>
                      </a:r>
                      <a:r>
                        <a:rPr lang="en-US" sz="1800" b="0" dirty="0">
                          <a:solidFill>
                            <a:schemeClr val="tx1"/>
                          </a:solidFill>
                          <a:effectLst/>
                          <a:latin typeface="Times New Roman" pitchFamily="18" charset="0"/>
                          <a:cs typeface="Times New Roman" pitchFamily="18" charset="0"/>
                        </a:rPr>
                        <a:t> </a:t>
                      </a:r>
                      <a:r>
                        <a:rPr lang="en-US" sz="1800" b="0" dirty="0" err="1">
                          <a:solidFill>
                            <a:schemeClr val="tx1"/>
                          </a:solidFill>
                          <a:effectLst/>
                          <a:latin typeface="Times New Roman" pitchFamily="18" charset="0"/>
                          <a:cs typeface="Times New Roman" pitchFamily="18" charset="0"/>
                        </a:rPr>
                        <a:t>vật</a:t>
                      </a:r>
                      <a:r>
                        <a:rPr lang="en-US" sz="1800" b="0" dirty="0">
                          <a:solidFill>
                            <a:schemeClr val="tx1"/>
                          </a:solidFill>
                          <a:effectLst/>
                          <a:latin typeface="Times New Roman" pitchFamily="18" charset="0"/>
                          <a:cs typeface="Times New Roman" pitchFamily="18" charset="0"/>
                        </a:rPr>
                        <a:t>)</a:t>
                      </a:r>
                    </a:p>
                    <a:p>
                      <a:pPr marL="0" marR="0" algn="just">
                        <a:lnSpc>
                          <a:spcPct val="120000"/>
                        </a:lnSpc>
                        <a:spcBef>
                          <a:spcPts val="0"/>
                        </a:spcBef>
                        <a:spcAft>
                          <a:spcPts val="0"/>
                        </a:spcAft>
                      </a:pPr>
                      <a:r>
                        <a:rPr lang="en-US" sz="1800" b="0" dirty="0">
                          <a:solidFill>
                            <a:schemeClr val="tx1"/>
                          </a:solidFill>
                          <a:effectLst/>
                          <a:latin typeface="Times New Roman" pitchFamily="18" charset="0"/>
                          <a:cs typeface="Times New Roman" pitchFamily="18" charset="0"/>
                        </a:rPr>
                        <a:t>- Quá trình kể có thể đan cài lời dẫn chuyện, các chi tiết miêu tả,  bộc lộ suy nghĩ, cảm xúc, lời nhận xét, đánh giá của người kể chuyện một cách hợp lý.</a:t>
                      </a:r>
                    </a:p>
                    <a:p>
                      <a:pPr marL="0" marR="0" algn="just">
                        <a:lnSpc>
                          <a:spcPct val="120000"/>
                        </a:lnSpc>
                        <a:spcBef>
                          <a:spcPts val="0"/>
                        </a:spcBef>
                        <a:spcAft>
                          <a:spcPts val="0"/>
                        </a:spcAft>
                      </a:pPr>
                      <a:r>
                        <a:rPr lang="en-US" sz="1800" b="0" dirty="0">
                          <a:solidFill>
                            <a:schemeClr val="tx1"/>
                          </a:solidFill>
                          <a:effectLst/>
                          <a:latin typeface="Times New Roman" pitchFamily="18" charset="0"/>
                          <a:cs typeface="Times New Roman" pitchFamily="18" charset="0"/>
                        </a:rPr>
                        <a:t>c, Kết bài: </a:t>
                      </a:r>
                    </a:p>
                    <a:p>
                      <a:pPr marL="0" marR="0" algn="just">
                        <a:lnSpc>
                          <a:spcPct val="120000"/>
                        </a:lnSpc>
                        <a:spcBef>
                          <a:spcPts val="0"/>
                        </a:spcBef>
                        <a:spcAft>
                          <a:spcPts val="0"/>
                        </a:spcAft>
                      </a:pPr>
                      <a:r>
                        <a:rPr lang="en-US" sz="1800" b="0" dirty="0">
                          <a:solidFill>
                            <a:schemeClr val="tx1"/>
                          </a:solidFill>
                          <a:effectLst/>
                          <a:latin typeface="Times New Roman" pitchFamily="18" charset="0"/>
                          <a:cs typeface="Times New Roman" pitchFamily="18" charset="0"/>
                        </a:rPr>
                        <a:t>- Bài học rút ra từ câu chuyện/cuộc gặp gỡ đó.</a:t>
                      </a:r>
                    </a:p>
                    <a:p>
                      <a:pPr marL="0" marR="0" algn="just">
                        <a:lnSpc>
                          <a:spcPct val="120000"/>
                        </a:lnSpc>
                        <a:spcBef>
                          <a:spcPts val="0"/>
                        </a:spcBef>
                        <a:spcAft>
                          <a:spcPts val="0"/>
                        </a:spcAft>
                      </a:pPr>
                      <a:r>
                        <a:rPr lang="en-US" sz="1800" b="0" dirty="0">
                          <a:solidFill>
                            <a:schemeClr val="tx1"/>
                          </a:solidFill>
                          <a:effectLst/>
                          <a:latin typeface="Times New Roman" pitchFamily="18" charset="0"/>
                          <a:cs typeface="Times New Roman" pitchFamily="18" charset="0"/>
                        </a:rPr>
                        <a:t>- Liên hệ thực tế cuộc sống</a:t>
                      </a:r>
                      <a:endParaRPr lang="en-US" sz="1800" b="0" dirty="0">
                        <a:solidFill>
                          <a:schemeClr val="tx1"/>
                        </a:solidFill>
                        <a:effectLst/>
                        <a:latin typeface="Times New Roman" pitchFamily="18" charset="0"/>
                        <a:ea typeface="Calibri"/>
                        <a:cs typeface="Times New Roman" pitchFamily="18" charset="0"/>
                      </a:endParaRPr>
                    </a:p>
                  </a:txBody>
                  <a:tcPr marL="58226" marR="58226" marT="0" marB="0" anchor="ctr">
                    <a:solidFill>
                      <a:schemeClr val="accent6">
                        <a:lumMod val="60000"/>
                        <a:lumOff val="40000"/>
                      </a:schemeClr>
                    </a:solidFill>
                  </a:tcPr>
                </a:tc>
                <a:tc>
                  <a:txBody>
                    <a:bodyPr/>
                    <a:lstStyle/>
                    <a:p>
                      <a:pPr marL="0" marR="0" algn="ctr">
                        <a:lnSpc>
                          <a:spcPct val="120000"/>
                        </a:lnSpc>
                        <a:spcBef>
                          <a:spcPts val="0"/>
                        </a:spcBef>
                        <a:spcAft>
                          <a:spcPts val="0"/>
                        </a:spcAft>
                      </a:pPr>
                      <a:r>
                        <a:rPr lang="en-US" sz="1800" b="0" dirty="0">
                          <a:solidFill>
                            <a:schemeClr val="tx1"/>
                          </a:solidFill>
                          <a:effectLst/>
                          <a:latin typeface="Times New Roman" pitchFamily="18" charset="0"/>
                          <a:cs typeface="Times New Roman" pitchFamily="18" charset="0"/>
                        </a:rPr>
                        <a:t> </a:t>
                      </a:r>
                    </a:p>
                    <a:p>
                      <a:pPr marL="0" marR="0" algn="ctr">
                        <a:lnSpc>
                          <a:spcPct val="120000"/>
                        </a:lnSpc>
                        <a:spcBef>
                          <a:spcPts val="0"/>
                        </a:spcBef>
                        <a:spcAft>
                          <a:spcPts val="0"/>
                        </a:spcAft>
                      </a:pPr>
                      <a:r>
                        <a:rPr lang="en-US" sz="1800" b="0" dirty="0">
                          <a:solidFill>
                            <a:schemeClr val="tx1"/>
                          </a:solidFill>
                          <a:effectLst/>
                          <a:latin typeface="Times New Roman" pitchFamily="18" charset="0"/>
                          <a:cs typeface="Times New Roman" pitchFamily="18" charset="0"/>
                        </a:rPr>
                        <a:t> </a:t>
                      </a:r>
                    </a:p>
                    <a:p>
                      <a:pPr marL="0" marR="0" algn="ctr">
                        <a:lnSpc>
                          <a:spcPct val="120000"/>
                        </a:lnSpc>
                        <a:spcBef>
                          <a:spcPts val="0"/>
                        </a:spcBef>
                        <a:spcAft>
                          <a:spcPts val="0"/>
                        </a:spcAft>
                      </a:pPr>
                      <a:r>
                        <a:rPr lang="en-US" sz="1800" b="0" dirty="0">
                          <a:solidFill>
                            <a:schemeClr val="tx1"/>
                          </a:solidFill>
                          <a:effectLst/>
                          <a:latin typeface="Times New Roman" pitchFamily="18" charset="0"/>
                          <a:cs typeface="Times New Roman" pitchFamily="18" charset="0"/>
                        </a:rPr>
                        <a:t>1,0</a:t>
                      </a:r>
                    </a:p>
                    <a:p>
                      <a:pPr marL="0" marR="0" algn="ctr">
                        <a:lnSpc>
                          <a:spcPct val="120000"/>
                        </a:lnSpc>
                        <a:spcBef>
                          <a:spcPts val="0"/>
                        </a:spcBef>
                        <a:spcAft>
                          <a:spcPts val="0"/>
                        </a:spcAft>
                      </a:pPr>
                      <a:r>
                        <a:rPr lang="en-US" sz="1800" b="0" dirty="0">
                          <a:solidFill>
                            <a:schemeClr val="tx1"/>
                          </a:solidFill>
                          <a:effectLst/>
                          <a:latin typeface="Times New Roman" pitchFamily="18" charset="0"/>
                          <a:cs typeface="Times New Roman" pitchFamily="18" charset="0"/>
                        </a:rPr>
                        <a:t> </a:t>
                      </a:r>
                    </a:p>
                    <a:p>
                      <a:pPr marL="0" marR="0" algn="ctr">
                        <a:lnSpc>
                          <a:spcPct val="120000"/>
                        </a:lnSpc>
                        <a:spcBef>
                          <a:spcPts val="0"/>
                        </a:spcBef>
                        <a:spcAft>
                          <a:spcPts val="0"/>
                        </a:spcAft>
                      </a:pPr>
                      <a:r>
                        <a:rPr lang="en-US" sz="1800" b="0" dirty="0">
                          <a:solidFill>
                            <a:schemeClr val="tx1"/>
                          </a:solidFill>
                          <a:effectLst/>
                          <a:latin typeface="Times New Roman" pitchFamily="18" charset="0"/>
                          <a:cs typeface="Times New Roman" pitchFamily="18" charset="0"/>
                        </a:rPr>
                        <a:t>3,0</a:t>
                      </a:r>
                    </a:p>
                    <a:p>
                      <a:pPr marL="0" marR="0" algn="ctr">
                        <a:lnSpc>
                          <a:spcPct val="120000"/>
                        </a:lnSpc>
                        <a:spcBef>
                          <a:spcPts val="0"/>
                        </a:spcBef>
                        <a:spcAft>
                          <a:spcPts val="0"/>
                        </a:spcAft>
                      </a:pPr>
                      <a:r>
                        <a:rPr lang="en-US" sz="1800" b="0" dirty="0">
                          <a:solidFill>
                            <a:schemeClr val="tx1"/>
                          </a:solidFill>
                          <a:effectLst/>
                          <a:latin typeface="Times New Roman" pitchFamily="18" charset="0"/>
                          <a:cs typeface="Times New Roman" pitchFamily="18" charset="0"/>
                        </a:rPr>
                        <a:t> </a:t>
                      </a:r>
                    </a:p>
                    <a:p>
                      <a:pPr marL="0" marR="0" algn="ctr">
                        <a:lnSpc>
                          <a:spcPct val="120000"/>
                        </a:lnSpc>
                        <a:spcBef>
                          <a:spcPts val="0"/>
                        </a:spcBef>
                        <a:spcAft>
                          <a:spcPts val="0"/>
                        </a:spcAft>
                      </a:pPr>
                      <a:r>
                        <a:rPr lang="en-US" sz="1800" b="0" dirty="0">
                          <a:solidFill>
                            <a:schemeClr val="tx1"/>
                          </a:solidFill>
                          <a:effectLst/>
                          <a:latin typeface="Times New Roman" pitchFamily="18" charset="0"/>
                          <a:cs typeface="Times New Roman" pitchFamily="18" charset="0"/>
                        </a:rPr>
                        <a:t> </a:t>
                      </a:r>
                    </a:p>
                    <a:p>
                      <a:pPr marL="0" marR="0" algn="ctr">
                        <a:lnSpc>
                          <a:spcPct val="120000"/>
                        </a:lnSpc>
                        <a:spcBef>
                          <a:spcPts val="0"/>
                        </a:spcBef>
                        <a:spcAft>
                          <a:spcPts val="0"/>
                        </a:spcAft>
                      </a:pPr>
                      <a:r>
                        <a:rPr lang="en-US" sz="1800" b="0" dirty="0">
                          <a:solidFill>
                            <a:schemeClr val="tx1"/>
                          </a:solidFill>
                          <a:effectLst/>
                          <a:latin typeface="Times New Roman" pitchFamily="18" charset="0"/>
                          <a:cs typeface="Times New Roman" pitchFamily="18" charset="0"/>
                        </a:rPr>
                        <a:t>3,0</a:t>
                      </a:r>
                    </a:p>
                    <a:p>
                      <a:pPr marL="0" marR="0" algn="ctr">
                        <a:lnSpc>
                          <a:spcPct val="120000"/>
                        </a:lnSpc>
                        <a:spcBef>
                          <a:spcPts val="0"/>
                        </a:spcBef>
                        <a:spcAft>
                          <a:spcPts val="0"/>
                        </a:spcAft>
                      </a:pPr>
                      <a:r>
                        <a:rPr lang="en-US" sz="1800" b="0" dirty="0">
                          <a:solidFill>
                            <a:schemeClr val="tx1"/>
                          </a:solidFill>
                          <a:effectLst/>
                          <a:latin typeface="Times New Roman" pitchFamily="18" charset="0"/>
                          <a:cs typeface="Times New Roman" pitchFamily="18" charset="0"/>
                        </a:rPr>
                        <a:t> </a:t>
                      </a:r>
                    </a:p>
                    <a:p>
                      <a:pPr marL="0" marR="0" algn="ctr">
                        <a:lnSpc>
                          <a:spcPct val="120000"/>
                        </a:lnSpc>
                        <a:spcBef>
                          <a:spcPts val="0"/>
                        </a:spcBef>
                        <a:spcAft>
                          <a:spcPts val="0"/>
                        </a:spcAft>
                      </a:pPr>
                      <a:r>
                        <a:rPr lang="en-US" sz="1800" b="0" dirty="0">
                          <a:solidFill>
                            <a:schemeClr val="tx1"/>
                          </a:solidFill>
                          <a:effectLst/>
                          <a:latin typeface="Times New Roman" pitchFamily="18" charset="0"/>
                          <a:cs typeface="Times New Roman" pitchFamily="18" charset="0"/>
                        </a:rPr>
                        <a:t> </a:t>
                      </a:r>
                    </a:p>
                    <a:p>
                      <a:pPr marL="0" marR="0" algn="ctr">
                        <a:lnSpc>
                          <a:spcPct val="120000"/>
                        </a:lnSpc>
                        <a:spcBef>
                          <a:spcPts val="0"/>
                        </a:spcBef>
                        <a:spcAft>
                          <a:spcPts val="0"/>
                        </a:spcAft>
                      </a:pPr>
                      <a:r>
                        <a:rPr lang="en-US" sz="1800" b="0" dirty="0">
                          <a:solidFill>
                            <a:schemeClr val="tx1"/>
                          </a:solidFill>
                          <a:effectLst/>
                          <a:latin typeface="Times New Roman" pitchFamily="18" charset="0"/>
                          <a:cs typeface="Times New Roman" pitchFamily="18" charset="0"/>
                        </a:rPr>
                        <a:t>1,0</a:t>
                      </a:r>
                      <a:endParaRPr lang="en-US" sz="1800" b="0" dirty="0">
                        <a:solidFill>
                          <a:schemeClr val="tx1"/>
                        </a:solidFill>
                        <a:effectLst/>
                        <a:latin typeface="Times New Roman" pitchFamily="18" charset="0"/>
                        <a:ea typeface="Calibri"/>
                        <a:cs typeface="Times New Roman" pitchFamily="18" charset="0"/>
                      </a:endParaRPr>
                    </a:p>
                  </a:txBody>
                  <a:tcPr marL="58226" marR="58226" marT="0" marB="0" anchor="ctr">
                    <a:solidFill>
                      <a:schemeClr val="accent6">
                        <a:lumMod val="60000"/>
                        <a:lumOff val="40000"/>
                      </a:schemeClr>
                    </a:solidFill>
                  </a:tcPr>
                </a:tc>
                <a:extLst>
                  <a:ext uri="{0D108BD9-81ED-4DB2-BD59-A6C34878D82A}">
                    <a16:rowId xmlns:a16="http://schemas.microsoft.com/office/drawing/2014/main" val="10003"/>
                  </a:ext>
                </a:extLst>
              </a:tr>
              <a:tr h="286670">
                <a:tc>
                  <a:txBody>
                    <a:bodyPr/>
                    <a:lstStyle/>
                    <a:p>
                      <a:pPr marL="0" marR="0" algn="just">
                        <a:lnSpc>
                          <a:spcPct val="120000"/>
                        </a:lnSpc>
                        <a:spcBef>
                          <a:spcPts val="0"/>
                        </a:spcBef>
                        <a:spcAft>
                          <a:spcPts val="0"/>
                        </a:spcAft>
                      </a:pPr>
                      <a:r>
                        <a:rPr lang="en-US" sz="1800" b="0" dirty="0">
                          <a:solidFill>
                            <a:schemeClr val="tx1"/>
                          </a:solidFill>
                          <a:effectLst/>
                          <a:latin typeface="Times New Roman" pitchFamily="18" charset="0"/>
                          <a:cs typeface="Times New Roman" pitchFamily="18" charset="0"/>
                        </a:rPr>
                        <a:t>d. Sáng tạo: HS có cách kể chuyện độc đáo, linh hoạt, sáng tạo</a:t>
                      </a:r>
                      <a:endParaRPr lang="en-US" sz="1800" b="0" dirty="0">
                        <a:solidFill>
                          <a:schemeClr val="tx1"/>
                        </a:solidFill>
                        <a:effectLst/>
                        <a:latin typeface="Times New Roman" pitchFamily="18" charset="0"/>
                        <a:ea typeface="Times New Roman"/>
                        <a:cs typeface="Times New Roman" pitchFamily="18" charset="0"/>
                      </a:endParaRPr>
                    </a:p>
                  </a:txBody>
                  <a:tcPr marL="58226" marR="58226" marT="0" marB="0" anchor="ctr">
                    <a:solidFill>
                      <a:schemeClr val="accent6">
                        <a:lumMod val="60000"/>
                        <a:lumOff val="40000"/>
                      </a:schemeClr>
                    </a:solidFill>
                  </a:tcPr>
                </a:tc>
                <a:tc>
                  <a:txBody>
                    <a:bodyPr/>
                    <a:lstStyle/>
                    <a:p>
                      <a:pPr marL="0" marR="0" algn="ctr">
                        <a:lnSpc>
                          <a:spcPct val="120000"/>
                        </a:lnSpc>
                        <a:spcBef>
                          <a:spcPts val="0"/>
                        </a:spcBef>
                        <a:spcAft>
                          <a:spcPts val="0"/>
                        </a:spcAft>
                      </a:pPr>
                      <a:r>
                        <a:rPr lang="en-US" sz="1800" b="0" dirty="0">
                          <a:solidFill>
                            <a:schemeClr val="tx1"/>
                          </a:solidFill>
                          <a:effectLst/>
                          <a:latin typeface="Times New Roman" pitchFamily="18" charset="0"/>
                          <a:cs typeface="Times New Roman" pitchFamily="18" charset="0"/>
                        </a:rPr>
                        <a:t>0,5</a:t>
                      </a:r>
                      <a:endParaRPr lang="en-US" sz="1800" b="0" dirty="0">
                        <a:solidFill>
                          <a:schemeClr val="tx1"/>
                        </a:solidFill>
                        <a:effectLst/>
                        <a:latin typeface="Times New Roman" pitchFamily="18" charset="0"/>
                        <a:ea typeface="Calibri"/>
                        <a:cs typeface="Times New Roman" pitchFamily="18" charset="0"/>
                      </a:endParaRPr>
                    </a:p>
                  </a:txBody>
                  <a:tcPr marL="58226" marR="58226" marT="0" marB="0" anchor="ctr">
                    <a:solidFill>
                      <a:schemeClr val="accent6">
                        <a:lumMod val="60000"/>
                        <a:lumOff val="40000"/>
                      </a:schemeClr>
                    </a:solidFill>
                  </a:tcPr>
                </a:tc>
                <a:extLst>
                  <a:ext uri="{0D108BD9-81ED-4DB2-BD59-A6C34878D82A}">
                    <a16:rowId xmlns:a16="http://schemas.microsoft.com/office/drawing/2014/main" val="10004"/>
                  </a:ext>
                </a:extLst>
              </a:tr>
              <a:tr h="474435">
                <a:tc>
                  <a:txBody>
                    <a:bodyPr/>
                    <a:lstStyle/>
                    <a:p>
                      <a:pPr marL="0" marR="0" algn="just">
                        <a:lnSpc>
                          <a:spcPct val="120000"/>
                        </a:lnSpc>
                        <a:spcBef>
                          <a:spcPts val="0"/>
                        </a:spcBef>
                        <a:spcAft>
                          <a:spcPts val="0"/>
                        </a:spcAft>
                      </a:pPr>
                      <a:r>
                        <a:rPr lang="en-US" sz="1800" b="0">
                          <a:solidFill>
                            <a:schemeClr val="tx1"/>
                          </a:solidFill>
                          <a:effectLst/>
                          <a:latin typeface="Times New Roman" pitchFamily="18" charset="0"/>
                          <a:cs typeface="Times New Roman" pitchFamily="18" charset="0"/>
                        </a:rPr>
                        <a:t>e. Chính tả: dùng từ, đặt câu, đảm bảo chuẩn ngữ pháp, ngữ nghĩa TV</a:t>
                      </a:r>
                      <a:endParaRPr lang="en-US" sz="1800" b="0">
                        <a:solidFill>
                          <a:schemeClr val="tx1"/>
                        </a:solidFill>
                        <a:effectLst/>
                        <a:latin typeface="Times New Roman" pitchFamily="18" charset="0"/>
                        <a:ea typeface="Calibri"/>
                        <a:cs typeface="Times New Roman" pitchFamily="18" charset="0"/>
                      </a:endParaRPr>
                    </a:p>
                  </a:txBody>
                  <a:tcPr marL="58226" marR="58226" marT="0" marB="0" anchor="ctr">
                    <a:solidFill>
                      <a:schemeClr val="accent6">
                        <a:lumMod val="60000"/>
                        <a:lumOff val="40000"/>
                      </a:schemeClr>
                    </a:solidFill>
                  </a:tcPr>
                </a:tc>
                <a:tc>
                  <a:txBody>
                    <a:bodyPr/>
                    <a:lstStyle/>
                    <a:p>
                      <a:pPr marL="0" marR="0" algn="ctr">
                        <a:lnSpc>
                          <a:spcPct val="120000"/>
                        </a:lnSpc>
                        <a:spcBef>
                          <a:spcPts val="0"/>
                        </a:spcBef>
                        <a:spcAft>
                          <a:spcPts val="0"/>
                        </a:spcAft>
                      </a:pPr>
                      <a:r>
                        <a:rPr lang="en-US" sz="1800" b="0" dirty="0">
                          <a:solidFill>
                            <a:schemeClr val="tx1"/>
                          </a:solidFill>
                          <a:effectLst/>
                          <a:latin typeface="Times New Roman" pitchFamily="18" charset="0"/>
                          <a:cs typeface="Times New Roman" pitchFamily="18" charset="0"/>
                        </a:rPr>
                        <a:t>0,5</a:t>
                      </a:r>
                      <a:endParaRPr lang="en-US" sz="1800" b="0" dirty="0">
                        <a:solidFill>
                          <a:schemeClr val="tx1"/>
                        </a:solidFill>
                        <a:effectLst/>
                        <a:latin typeface="Times New Roman" pitchFamily="18" charset="0"/>
                        <a:ea typeface="Calibri"/>
                        <a:cs typeface="Times New Roman" pitchFamily="18" charset="0"/>
                      </a:endParaRPr>
                    </a:p>
                  </a:txBody>
                  <a:tcPr marL="58226" marR="58226" marT="0" marB="0" anchor="ctr">
                    <a:solidFill>
                      <a:schemeClr val="accent6">
                        <a:lumMod val="60000"/>
                        <a:lumOff val="4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64173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7"/>
          <p:cNvGraphicFramePr>
            <a:graphicFrameLocks noGrp="1"/>
          </p:cNvGraphicFramePr>
          <p:nvPr>
            <p:ph idx="1"/>
          </p:nvPr>
        </p:nvGraphicFramePr>
        <p:xfrm>
          <a:off x="1981200" y="1600200"/>
          <a:ext cx="8229600" cy="1854200"/>
        </p:xfrm>
        <a:graphic>
          <a:graphicData uri="http://schemas.openxmlformats.org/drawingml/2006/table">
            <a:tbl>
              <a:tblPr firstRow="1" bandRow="1">
                <a:tableStyleId>{125E5076-3810-47DD-B79F-674D7AD40C01}</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endParaRPr lang="x-none"/>
                    </a:p>
                  </a:txBody>
                  <a:tcPr/>
                </a:tc>
                <a:tc>
                  <a:txBody>
                    <a:bodyPr/>
                    <a:lstStyle/>
                    <a:p>
                      <a:endParaRPr lang="x-none"/>
                    </a:p>
                  </a:txBody>
                  <a:tcPr/>
                </a:tc>
                <a:extLst>
                  <a:ext uri="{0D108BD9-81ED-4DB2-BD59-A6C34878D82A}">
                    <a16:rowId xmlns:a16="http://schemas.microsoft.com/office/drawing/2014/main" val="10000"/>
                  </a:ext>
                </a:extLst>
              </a:tr>
              <a:tr h="370840">
                <a:tc>
                  <a:txBody>
                    <a:bodyPr/>
                    <a:lstStyle/>
                    <a:p>
                      <a:endParaRPr lang="x-none"/>
                    </a:p>
                  </a:txBody>
                  <a:tcPr/>
                </a:tc>
                <a:tc>
                  <a:txBody>
                    <a:bodyPr/>
                    <a:lstStyle/>
                    <a:p>
                      <a:endParaRPr lang="x-none"/>
                    </a:p>
                  </a:txBody>
                  <a:tcPr/>
                </a:tc>
                <a:extLst>
                  <a:ext uri="{0D108BD9-81ED-4DB2-BD59-A6C34878D82A}">
                    <a16:rowId xmlns:a16="http://schemas.microsoft.com/office/drawing/2014/main" val="10001"/>
                  </a:ext>
                </a:extLst>
              </a:tr>
              <a:tr h="370840">
                <a:tc>
                  <a:txBody>
                    <a:bodyPr/>
                    <a:lstStyle/>
                    <a:p>
                      <a:endParaRPr lang="x-none"/>
                    </a:p>
                  </a:txBody>
                  <a:tcPr/>
                </a:tc>
                <a:tc>
                  <a:txBody>
                    <a:bodyPr/>
                    <a:lstStyle/>
                    <a:p>
                      <a:endParaRPr lang="x-none"/>
                    </a:p>
                  </a:txBody>
                  <a:tcPr/>
                </a:tc>
                <a:extLst>
                  <a:ext uri="{0D108BD9-81ED-4DB2-BD59-A6C34878D82A}">
                    <a16:rowId xmlns:a16="http://schemas.microsoft.com/office/drawing/2014/main" val="10002"/>
                  </a:ext>
                </a:extLst>
              </a:tr>
              <a:tr h="370840">
                <a:tc>
                  <a:txBody>
                    <a:bodyPr/>
                    <a:lstStyle/>
                    <a:p>
                      <a:endParaRPr lang="x-none"/>
                    </a:p>
                  </a:txBody>
                  <a:tcPr/>
                </a:tc>
                <a:tc>
                  <a:txBody>
                    <a:bodyPr/>
                    <a:lstStyle/>
                    <a:p>
                      <a:endParaRPr lang="x-none"/>
                    </a:p>
                  </a:txBody>
                  <a:tcPr/>
                </a:tc>
                <a:extLst>
                  <a:ext uri="{0D108BD9-81ED-4DB2-BD59-A6C34878D82A}">
                    <a16:rowId xmlns:a16="http://schemas.microsoft.com/office/drawing/2014/main" val="10003"/>
                  </a:ext>
                </a:extLst>
              </a:tr>
              <a:tr h="370840">
                <a:tc>
                  <a:txBody>
                    <a:bodyPr/>
                    <a:lstStyle/>
                    <a:p>
                      <a:endParaRPr lang="x-none"/>
                    </a:p>
                  </a:txBody>
                  <a:tcPr/>
                </a:tc>
                <a:tc>
                  <a:txBody>
                    <a:bodyPr/>
                    <a:lstStyle/>
                    <a:p>
                      <a:endParaRPr lang="x-none" dirty="0"/>
                    </a:p>
                  </a:txBody>
                  <a:tcPr/>
                </a:tc>
                <a:extLst>
                  <a:ext uri="{0D108BD9-81ED-4DB2-BD59-A6C34878D82A}">
                    <a16:rowId xmlns:a16="http://schemas.microsoft.com/office/drawing/2014/main" val="10004"/>
                  </a:ext>
                </a:extLst>
              </a:tr>
            </a:tbl>
          </a:graphicData>
        </a:graphic>
      </p:graphicFrame>
      <p:pic>
        <p:nvPicPr>
          <p:cNvPr id="8099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76200"/>
            <a:ext cx="11811000" cy="653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28" name="组合 13"/>
          <p:cNvGrpSpPr>
            <a:grpSpLocks/>
          </p:cNvGrpSpPr>
          <p:nvPr/>
        </p:nvGrpSpPr>
        <p:grpSpPr bwMode="auto">
          <a:xfrm>
            <a:off x="2463800" y="441325"/>
            <a:ext cx="7264400" cy="1584325"/>
            <a:chOff x="3886105" y="201561"/>
            <a:chExt cx="6059756" cy="1956848"/>
          </a:xfrm>
        </p:grpSpPr>
        <p:pic>
          <p:nvPicPr>
            <p:cNvPr id="81000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414775" y="-1372678"/>
              <a:ext cx="1106190" cy="5955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17"/>
            <p:cNvSpPr/>
            <p:nvPr/>
          </p:nvSpPr>
          <p:spPr>
            <a:xfrm>
              <a:off x="3886105" y="201561"/>
              <a:ext cx="5956465" cy="680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altLang="zh-CN" sz="26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3</a:t>
              </a:r>
              <a:r>
                <a:rPr lang="en-US" altLang="zh-CN" sz="26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a:t>
              </a:r>
              <a:r>
                <a:rPr lang="vi-VN" altLang="zh-CN" sz="26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 CHỈNH SỬA BÀI VIẾT</a:t>
              </a:r>
              <a:endParaRPr lang="zh-CN" altLang="en-US" sz="26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pic>
        <p:nvPicPr>
          <p:cNvPr id="810000" name="图片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4188" y="-206375"/>
            <a:ext cx="1573212"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0001" name="图片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7838" y="-149225"/>
            <a:ext cx="1122362"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1959735" y="2234037"/>
            <a:ext cx="8847138" cy="203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914400" indent="-457200" algn="just">
              <a:lnSpc>
                <a:spcPct val="150000"/>
              </a:lnSpc>
              <a:spcBef>
                <a:spcPts val="600"/>
              </a:spcBef>
              <a:buFontTx/>
              <a:buChar char="-"/>
            </a:pPr>
            <a:r>
              <a:rPr lang="vi-VN" altLang="en-US" sz="2800" dirty="0">
                <a:solidFill>
                  <a:srgbClr val="000000"/>
                </a:solidFill>
                <a:latin typeface="Times New Roman" pitchFamily="18" charset="0"/>
                <a:cs typeface="Calibri" pitchFamily="34" charset="0"/>
              </a:rPr>
              <a:t>Đọc lại bài.</a:t>
            </a:r>
            <a:endParaRPr lang="en-US" altLang="en-US" sz="2800" dirty="0">
              <a:solidFill>
                <a:srgbClr val="000000"/>
              </a:solidFill>
              <a:latin typeface="Times New Roman" pitchFamily="18" charset="0"/>
              <a:cs typeface="Calibri" pitchFamily="34" charset="0"/>
            </a:endParaRPr>
          </a:p>
          <a:p>
            <a:pPr marL="457200" algn="just">
              <a:lnSpc>
                <a:spcPct val="150000"/>
              </a:lnSpc>
              <a:spcBef>
                <a:spcPts val="600"/>
              </a:spcBef>
            </a:pPr>
            <a:r>
              <a:rPr lang="vi-VN" altLang="en-US" sz="2800" dirty="0">
                <a:solidFill>
                  <a:srgbClr val="000000"/>
                </a:solidFill>
                <a:latin typeface="Times New Roman" pitchFamily="18" charset="0"/>
                <a:cs typeface="Calibri" pitchFamily="34" charset="0"/>
              </a:rPr>
              <a:t>- Sửa lại bài viết (nếu cần). Dựa vào yêu cầu của bài và dựa vào phiếu tìm ý để sửa.</a:t>
            </a:r>
            <a:endParaRPr lang="en-US" altLang="en-US" sz="2800" dirty="0">
              <a:solidFill>
                <a:srgbClr val="000000"/>
              </a:solidFill>
              <a:latin typeface="Times New Roman" pitchFamily="18" charset="0"/>
              <a:cs typeface="Calibri" pitchFamily="34" charset="0"/>
            </a:endParaRPr>
          </a:p>
        </p:txBody>
      </p:sp>
    </p:spTree>
    <p:extLst>
      <p:ext uri="{BB962C8B-B14F-4D97-AF65-F5344CB8AC3E}">
        <p14:creationId xmlns:p14="http://schemas.microsoft.com/office/powerpoint/2010/main" val="322241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p:cTn id="7" dur="1000" fill="hold"/>
                                        <p:tgtEl>
                                          <p:spTgt spid="52228"/>
                                        </p:tgtEl>
                                        <p:attrNameLst>
                                          <p:attrName>ppt_w</p:attrName>
                                        </p:attrNameLst>
                                      </p:cBhvr>
                                      <p:tavLst>
                                        <p:tav tm="0">
                                          <p:val>
                                            <p:fltVal val="0"/>
                                          </p:val>
                                        </p:tav>
                                        <p:tav tm="100000">
                                          <p:val>
                                            <p:strVal val="#ppt_w"/>
                                          </p:val>
                                        </p:tav>
                                      </p:tavLst>
                                    </p:anim>
                                    <p:anim calcmode="lin" valueType="num">
                                      <p:cBhvr>
                                        <p:cTn id="8" dur="1000" fill="hold"/>
                                        <p:tgtEl>
                                          <p:spTgt spid="52228"/>
                                        </p:tgtEl>
                                        <p:attrNameLst>
                                          <p:attrName>ppt_h</p:attrName>
                                        </p:attrNameLst>
                                      </p:cBhvr>
                                      <p:tavLst>
                                        <p:tav tm="0">
                                          <p:val>
                                            <p:fltVal val="0"/>
                                          </p:val>
                                        </p:tav>
                                        <p:tav tm="100000">
                                          <p:val>
                                            <p:strVal val="#ppt_h"/>
                                          </p:val>
                                        </p:tav>
                                      </p:tavLst>
                                    </p:anim>
                                    <p:anim calcmode="lin" valueType="num">
                                      <p:cBhvr>
                                        <p:cTn id="9" dur="1000" fill="hold"/>
                                        <p:tgtEl>
                                          <p:spTgt spid="52228"/>
                                        </p:tgtEl>
                                        <p:attrNameLst>
                                          <p:attrName>style.rotation</p:attrName>
                                        </p:attrNameLst>
                                      </p:cBhvr>
                                      <p:tavLst>
                                        <p:tav tm="0">
                                          <p:val>
                                            <p:fltVal val="90"/>
                                          </p:val>
                                        </p:tav>
                                        <p:tav tm="100000">
                                          <p:val>
                                            <p:fltVal val="0"/>
                                          </p:val>
                                        </p:tav>
                                      </p:tavLst>
                                    </p:anim>
                                    <p:animEffect transition="in" filter="fade">
                                      <p:cBhvr>
                                        <p:cTn id="10" dur="1000"/>
                                        <p:tgtEl>
                                          <p:spTgt spid="5222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strips(downLeft)">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strips(downLeft)">
                                      <p:cBhvr>
                                        <p:cTn id="2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CCB12-AEE3-4E3A-94F3-604810814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6377"/>
            <a:ext cx="11945244" cy="4963867"/>
          </a:xfrm>
          <a:prstGeom prst="rect">
            <a:avLst/>
          </a:prstGeom>
        </p:spPr>
      </p:pic>
      <p:pic>
        <p:nvPicPr>
          <p:cNvPr id="3" name="Picture 2">
            <a:extLst>
              <a:ext uri="{FF2B5EF4-FFF2-40B4-BE49-F238E27FC236}">
                <a16:creationId xmlns:a16="http://schemas.microsoft.com/office/drawing/2014/main" id="{AC338FD6-5B1B-4443-B4C2-0CD5ECA70211}"/>
              </a:ext>
            </a:extLst>
          </p:cNvPr>
          <p:cNvPicPr>
            <a:picLocks noChangeAspect="1"/>
          </p:cNvPicPr>
          <p:nvPr/>
        </p:nvPicPr>
        <p:blipFill>
          <a:blip r:embed="rId3"/>
          <a:stretch>
            <a:fillRect/>
          </a:stretch>
        </p:blipFill>
        <p:spPr>
          <a:xfrm>
            <a:off x="1682466" y="988891"/>
            <a:ext cx="8827068" cy="5577775"/>
          </a:xfrm>
          <a:prstGeom prst="rect">
            <a:avLst/>
          </a:prstGeom>
        </p:spPr>
      </p:pic>
    </p:spTree>
    <p:extLst>
      <p:ext uri="{BB962C8B-B14F-4D97-AF65-F5344CB8AC3E}">
        <p14:creationId xmlns:p14="http://schemas.microsoft.com/office/powerpoint/2010/main" val="3143342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CCB12-AEE3-4E3A-94F3-604810814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6377"/>
            <a:ext cx="11945244" cy="4963867"/>
          </a:xfrm>
          <a:prstGeom prst="rect">
            <a:avLst/>
          </a:prstGeom>
        </p:spPr>
      </p:pic>
      <p:pic>
        <p:nvPicPr>
          <p:cNvPr id="5" name="Picture 4">
            <a:extLst>
              <a:ext uri="{FF2B5EF4-FFF2-40B4-BE49-F238E27FC236}">
                <a16:creationId xmlns:a16="http://schemas.microsoft.com/office/drawing/2014/main" id="{C00F2DC1-D833-4351-8049-5D5DCB1F2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170" y="-1394317"/>
            <a:ext cx="9504176" cy="11925254"/>
          </a:xfrm>
          <a:prstGeom prst="rect">
            <a:avLst/>
          </a:prstGeom>
        </p:spPr>
      </p:pic>
      <p:sp>
        <p:nvSpPr>
          <p:cNvPr id="2" name="TextBox 1">
            <a:extLst>
              <a:ext uri="{FF2B5EF4-FFF2-40B4-BE49-F238E27FC236}">
                <a16:creationId xmlns:a16="http://schemas.microsoft.com/office/drawing/2014/main" id="{3A956A6E-F392-42B2-BB88-568B45D0B7CF}"/>
              </a:ext>
            </a:extLst>
          </p:cNvPr>
          <p:cNvSpPr txBox="1"/>
          <p:nvPr/>
        </p:nvSpPr>
        <p:spPr>
          <a:xfrm>
            <a:off x="3680383" y="2387375"/>
            <a:ext cx="5063054" cy="830997"/>
          </a:xfrm>
          <a:prstGeom prst="rect">
            <a:avLst/>
          </a:prstGeom>
          <a:noFill/>
        </p:spPr>
        <p:txBody>
          <a:bodyPr wrap="square" rtlCol="0">
            <a:spAutoFit/>
          </a:bodyPr>
          <a:lstStyle/>
          <a:p>
            <a:pPr algn="ctr"/>
            <a:r>
              <a:rPr lang="en-US" sz="2400" b="1" dirty="0">
                <a:solidFill>
                  <a:srgbClr val="FF0000"/>
                </a:solidFill>
                <a:latin typeface="Times New Roman" pitchFamily="18" charset="0"/>
                <a:cs typeface="Times New Roman" pitchFamily="18" charset="0"/>
              </a:rPr>
              <a:t>Kiểu bài 4: Viết thêm </a:t>
            </a:r>
            <a:r>
              <a:rPr lang="en-US" sz="2400" b="1" dirty="0" err="1">
                <a:solidFill>
                  <a:srgbClr val="FF0000"/>
                </a:solidFill>
                <a:latin typeface="Times New Roman" pitchFamily="18" charset="0"/>
                <a:cs typeface="Times New Roman" pitchFamily="18" charset="0"/>
              </a:rPr>
              <a:t>hoặc</a:t>
            </a:r>
            <a:r>
              <a:rPr lang="en-US" sz="2400" b="1" dirty="0">
                <a:solidFill>
                  <a:srgbClr val="FF0000"/>
                </a:solidFill>
                <a:latin typeface="Times New Roman" pitchFamily="18" charset="0"/>
                <a:cs typeface="Times New Roman" pitchFamily="18" charset="0"/>
              </a:rPr>
              <a:t> </a:t>
            </a:r>
          </a:p>
          <a:p>
            <a:pPr algn="ctr"/>
            <a:r>
              <a:rPr lang="en-US" sz="2400" b="1" dirty="0" err="1">
                <a:solidFill>
                  <a:srgbClr val="FF0000"/>
                </a:solidFill>
                <a:latin typeface="Times New Roman" pitchFamily="18" charset="0"/>
                <a:cs typeface="Times New Roman" pitchFamily="18" charset="0"/>
              </a:rPr>
              <a:t>thay</a:t>
            </a:r>
            <a:r>
              <a:rPr lang="en-US" sz="2400" b="1" dirty="0">
                <a:solidFill>
                  <a:srgbClr val="FF0000"/>
                </a:solidFill>
                <a:latin typeface="Times New Roman" pitchFamily="18" charset="0"/>
                <a:cs typeface="Times New Roman" pitchFamily="18" charset="0"/>
              </a:rPr>
              <a:t> đổi một kết thúc mới cho truyện</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5297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9746" name="Content Placeholder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78372" y="0"/>
            <a:ext cx="11813628" cy="6565583"/>
          </a:xfrm>
        </p:spPr>
      </p:pic>
      <p:pic>
        <p:nvPicPr>
          <p:cNvPr id="8"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216958"/>
            <a:ext cx="6248400" cy="97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115566" y="1641159"/>
            <a:ext cx="51085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lgn="ctr"/>
            <a:r>
              <a:rPr lang="en-US" sz="2000" b="1" i="1" dirty="0"/>
              <a:t>Định hướng</a:t>
            </a:r>
            <a:endParaRPr lang="en-US" sz="2000" dirty="0">
              <a:solidFill>
                <a:srgbClr val="FF0000"/>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650679" y="2465470"/>
            <a:ext cx="1126901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lgn="just"/>
            <a:r>
              <a:rPr lang="en-US" sz="2000" dirty="0"/>
              <a:t> </a:t>
            </a:r>
            <a:r>
              <a:rPr lang="en-US" sz="2000" dirty="0">
                <a:latin typeface="Times New Roman" pitchFamily="18" charset="0"/>
                <a:cs typeface="Times New Roman" pitchFamily="18" charset="0"/>
              </a:rPr>
              <a:t>Viết thêm hoặc thay đổi một kết thúc mới cho truyện là một cách kể chuyện sáng tạo rất hấp dẫn và lý thú. Tuy nhiên phải phụ thuộc vào những yếu tố:</a:t>
            </a:r>
          </a:p>
          <a:p>
            <a:pPr algn="just"/>
            <a:r>
              <a:rPr lang="en-US" sz="2000" dirty="0">
                <a:latin typeface="Times New Roman" pitchFamily="18" charset="0"/>
                <a:cs typeface="Times New Roman" pitchFamily="18" charset="0"/>
              </a:rPr>
              <a:t>- Tùy theo cốt truyện, đặc biệt là phần kết thúc của truyện vì kiểu bài này thường phù hợp với những truyện có kết thúc mở.</a:t>
            </a:r>
          </a:p>
          <a:p>
            <a:pPr algn="just"/>
            <a:r>
              <a:rPr lang="en-US" sz="2000" dirty="0">
                <a:latin typeface="Times New Roman" pitchFamily="18" charset="0"/>
                <a:cs typeface="Times New Roman" pitchFamily="18" charset="0"/>
              </a:rPr>
              <a:t>- Tùy theo sự tưởng tượng của người viết nhưng phải hợp lý theo mạch lôgic của truyện.</a:t>
            </a:r>
          </a:p>
          <a:p>
            <a:pPr algn="just"/>
            <a:r>
              <a:rPr lang="en-US" sz="2000" dirty="0">
                <a:latin typeface="Times New Roman" pitchFamily="18" charset="0"/>
                <a:cs typeface="Times New Roman" pitchFamily="18" charset="0"/>
              </a:rPr>
              <a:t>- Viết thêm kết thúc mới, nhưng trước đó vẫn có thể kể các sự việc chính của truyện.</a:t>
            </a:r>
          </a:p>
          <a:p>
            <a:pPr algn="just"/>
            <a:r>
              <a:rPr lang="en-US" sz="2000" dirty="0">
                <a:latin typeface="Times New Roman" pitchFamily="18" charset="0"/>
                <a:cs typeface="Times New Roman" pitchFamily="18" charset="0"/>
              </a:rPr>
              <a:t>- Phần viết thêm hoặc thay đổi kết thúc của truyện có thể có quan hệ nhân quả tương đồng hoặc cũng có thể có quan hệ đối lập (nghịch loogic) với chuỗi sự việc trước đó của truyện.</a:t>
            </a:r>
          </a:p>
          <a:p>
            <a:pPr algn="just"/>
            <a:r>
              <a:rPr lang="en-US" sz="2000" dirty="0">
                <a:latin typeface="Times New Roman" pitchFamily="18" charset="0"/>
                <a:cs typeface="Times New Roman" pitchFamily="18" charset="0"/>
              </a:rPr>
              <a:t>- Sự tưởng tượng phải ngắn gọn, hợp lý, không tưởng tượng lan man dài dòng, không đúng với bản chất cốt truyện.</a:t>
            </a:r>
          </a:p>
          <a:p>
            <a:pPr algn="just"/>
            <a:r>
              <a:rPr lang="en-US" sz="2000" dirty="0">
                <a:latin typeface="Times New Roman" pitchFamily="18" charset="0"/>
                <a:cs typeface="Times New Roman" pitchFamily="18" charset="0"/>
              </a:rPr>
              <a:t>- Kiểu bài này phù hợp với nhiều cách kể (kể bằng lời văn của mình, nhập vai nhân vật hoặc gặp nhân vật trong truyện)</a:t>
            </a:r>
          </a:p>
        </p:txBody>
      </p:sp>
    </p:spTree>
    <p:extLst>
      <p:ext uri="{BB962C8B-B14F-4D97-AF65-F5344CB8AC3E}">
        <p14:creationId xmlns:p14="http://schemas.microsoft.com/office/powerpoint/2010/main" val="1079048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strips(downLeft)">
                                      <p:cBhvr>
                                        <p:cTn id="24" dur="50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strips(downLeft)">
                                      <p:cBhvr>
                                        <p:cTn id="29" dur="500"/>
                                        <p:tgtEl>
                                          <p:spTgt spid="1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animEffect transition="in" filter="strips(downLeft)">
                                      <p:cBhvr>
                                        <p:cTn id="34" dur="500"/>
                                        <p:tgtEl>
                                          <p:spTgt spid="1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animEffect transition="in" filter="strips(downLeft)">
                                      <p:cBhvr>
                                        <p:cTn id="39" dur="500"/>
                                        <p:tgtEl>
                                          <p:spTgt spid="11">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11">
                                            <p:txEl>
                                              <p:pRg st="4" end="4"/>
                                            </p:txEl>
                                          </p:spTgt>
                                        </p:tgtEl>
                                        <p:attrNameLst>
                                          <p:attrName>style.visibility</p:attrName>
                                        </p:attrNameLst>
                                      </p:cBhvr>
                                      <p:to>
                                        <p:strVal val="visible"/>
                                      </p:to>
                                    </p:set>
                                    <p:animEffect transition="in" filter="strips(downLeft)">
                                      <p:cBhvr>
                                        <p:cTn id="44" dur="500"/>
                                        <p:tgtEl>
                                          <p:spTgt spid="11">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nodeType="clickEffect">
                                  <p:stCondLst>
                                    <p:cond delay="0"/>
                                  </p:stCondLst>
                                  <p:childTnLst>
                                    <p:set>
                                      <p:cBhvr>
                                        <p:cTn id="48" dur="1" fill="hold">
                                          <p:stCondLst>
                                            <p:cond delay="0"/>
                                          </p:stCondLst>
                                        </p:cTn>
                                        <p:tgtEl>
                                          <p:spTgt spid="11">
                                            <p:txEl>
                                              <p:pRg st="5" end="5"/>
                                            </p:txEl>
                                          </p:spTgt>
                                        </p:tgtEl>
                                        <p:attrNameLst>
                                          <p:attrName>style.visibility</p:attrName>
                                        </p:attrNameLst>
                                      </p:cBhvr>
                                      <p:to>
                                        <p:strVal val="visible"/>
                                      </p:to>
                                    </p:set>
                                    <p:animEffect transition="in" filter="strips(downLeft)">
                                      <p:cBhvr>
                                        <p:cTn id="49" dur="500"/>
                                        <p:tgtEl>
                                          <p:spTgt spid="11">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nodeType="clickEffect">
                                  <p:stCondLst>
                                    <p:cond delay="0"/>
                                  </p:stCondLst>
                                  <p:childTnLst>
                                    <p:set>
                                      <p:cBhvr>
                                        <p:cTn id="53" dur="1" fill="hold">
                                          <p:stCondLst>
                                            <p:cond delay="0"/>
                                          </p:stCondLst>
                                        </p:cTn>
                                        <p:tgtEl>
                                          <p:spTgt spid="11">
                                            <p:txEl>
                                              <p:pRg st="6" end="6"/>
                                            </p:txEl>
                                          </p:spTgt>
                                        </p:tgtEl>
                                        <p:attrNameLst>
                                          <p:attrName>style.visibility</p:attrName>
                                        </p:attrNameLst>
                                      </p:cBhvr>
                                      <p:to>
                                        <p:strVal val="visible"/>
                                      </p:to>
                                    </p:set>
                                    <p:animEffect transition="in" filter="strips(downLeft)">
                                      <p:cBhvr>
                                        <p:cTn id="54"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7"/>
          <p:cNvGraphicFramePr>
            <a:graphicFrameLocks noGrp="1"/>
          </p:cNvGraphicFramePr>
          <p:nvPr>
            <p:ph idx="1"/>
          </p:nvPr>
        </p:nvGraphicFramePr>
        <p:xfrm>
          <a:off x="1981200" y="1600200"/>
          <a:ext cx="8229600" cy="1854200"/>
        </p:xfrm>
        <a:graphic>
          <a:graphicData uri="http://schemas.openxmlformats.org/drawingml/2006/table">
            <a:tbl>
              <a:tblPr firstRow="1" bandRow="1">
                <a:tableStyleId>{125E5076-3810-47DD-B79F-674D7AD40C01}</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endParaRPr lang="x-none"/>
                    </a:p>
                  </a:txBody>
                  <a:tcPr/>
                </a:tc>
                <a:tc>
                  <a:txBody>
                    <a:bodyPr/>
                    <a:lstStyle/>
                    <a:p>
                      <a:endParaRPr lang="x-none"/>
                    </a:p>
                  </a:txBody>
                  <a:tcPr/>
                </a:tc>
                <a:extLst>
                  <a:ext uri="{0D108BD9-81ED-4DB2-BD59-A6C34878D82A}">
                    <a16:rowId xmlns:a16="http://schemas.microsoft.com/office/drawing/2014/main" val="10000"/>
                  </a:ext>
                </a:extLst>
              </a:tr>
              <a:tr h="370840">
                <a:tc>
                  <a:txBody>
                    <a:bodyPr/>
                    <a:lstStyle/>
                    <a:p>
                      <a:endParaRPr lang="x-none"/>
                    </a:p>
                  </a:txBody>
                  <a:tcPr/>
                </a:tc>
                <a:tc>
                  <a:txBody>
                    <a:bodyPr/>
                    <a:lstStyle/>
                    <a:p>
                      <a:endParaRPr lang="x-none"/>
                    </a:p>
                  </a:txBody>
                  <a:tcPr/>
                </a:tc>
                <a:extLst>
                  <a:ext uri="{0D108BD9-81ED-4DB2-BD59-A6C34878D82A}">
                    <a16:rowId xmlns:a16="http://schemas.microsoft.com/office/drawing/2014/main" val="10001"/>
                  </a:ext>
                </a:extLst>
              </a:tr>
              <a:tr h="370840">
                <a:tc>
                  <a:txBody>
                    <a:bodyPr/>
                    <a:lstStyle/>
                    <a:p>
                      <a:endParaRPr lang="x-none"/>
                    </a:p>
                  </a:txBody>
                  <a:tcPr/>
                </a:tc>
                <a:tc>
                  <a:txBody>
                    <a:bodyPr/>
                    <a:lstStyle/>
                    <a:p>
                      <a:endParaRPr lang="x-none"/>
                    </a:p>
                  </a:txBody>
                  <a:tcPr/>
                </a:tc>
                <a:extLst>
                  <a:ext uri="{0D108BD9-81ED-4DB2-BD59-A6C34878D82A}">
                    <a16:rowId xmlns:a16="http://schemas.microsoft.com/office/drawing/2014/main" val="10002"/>
                  </a:ext>
                </a:extLst>
              </a:tr>
              <a:tr h="370840">
                <a:tc>
                  <a:txBody>
                    <a:bodyPr/>
                    <a:lstStyle/>
                    <a:p>
                      <a:endParaRPr lang="x-none"/>
                    </a:p>
                  </a:txBody>
                  <a:tcPr/>
                </a:tc>
                <a:tc>
                  <a:txBody>
                    <a:bodyPr/>
                    <a:lstStyle/>
                    <a:p>
                      <a:endParaRPr lang="x-none"/>
                    </a:p>
                  </a:txBody>
                  <a:tcPr/>
                </a:tc>
                <a:extLst>
                  <a:ext uri="{0D108BD9-81ED-4DB2-BD59-A6C34878D82A}">
                    <a16:rowId xmlns:a16="http://schemas.microsoft.com/office/drawing/2014/main" val="10003"/>
                  </a:ext>
                </a:extLst>
              </a:tr>
              <a:tr h="370840">
                <a:tc>
                  <a:txBody>
                    <a:bodyPr/>
                    <a:lstStyle/>
                    <a:p>
                      <a:endParaRPr lang="x-none"/>
                    </a:p>
                  </a:txBody>
                  <a:tcPr/>
                </a:tc>
                <a:tc>
                  <a:txBody>
                    <a:bodyPr/>
                    <a:lstStyle/>
                    <a:p>
                      <a:endParaRPr lang="x-none" dirty="0"/>
                    </a:p>
                  </a:txBody>
                  <a:tcPr/>
                </a:tc>
                <a:extLst>
                  <a:ext uri="{0D108BD9-81ED-4DB2-BD59-A6C34878D82A}">
                    <a16:rowId xmlns:a16="http://schemas.microsoft.com/office/drawing/2014/main" val="10004"/>
                  </a:ext>
                </a:extLst>
              </a:tr>
            </a:tbl>
          </a:graphicData>
        </a:graphic>
      </p:graphicFrame>
      <p:pic>
        <p:nvPicPr>
          <p:cNvPr id="8089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7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17"/>
          <p:cNvSpPr/>
          <p:nvPr/>
        </p:nvSpPr>
        <p:spPr bwMode="auto">
          <a:xfrm>
            <a:off x="2620457" y="249926"/>
            <a:ext cx="7140575" cy="9347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4572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lnSpc>
                <a:spcPct val="150000"/>
              </a:lnSpc>
              <a:spcBef>
                <a:spcPts val="600"/>
              </a:spcBef>
              <a:defRPr/>
            </a:pPr>
            <a:endParaRPr lang="en-US" altLang="en-US" sz="3000" b="1" dirty="0">
              <a:solidFill>
                <a:srgbClr val="000000"/>
              </a:solidFill>
              <a:latin typeface="Times New Roman" panose="02020603050405020304" pitchFamily="18" charset="0"/>
              <a:cs typeface="Calibri" panose="020F0502020204030204" pitchFamily="34" charset="0"/>
            </a:endParaRPr>
          </a:p>
        </p:txBody>
      </p:sp>
      <p:pic>
        <p:nvPicPr>
          <p:cNvPr id="808976" name="图片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4188" y="-206375"/>
            <a:ext cx="1573212"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77"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7838" y="-149225"/>
            <a:ext cx="1122362"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1754188" y="2168058"/>
            <a:ext cx="9203958"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1200"/>
              </a:spcBef>
              <a:spcAft>
                <a:spcPts val="1200"/>
              </a:spcAft>
            </a:pPr>
            <a:r>
              <a:rPr lang="en-US" sz="3200" dirty="0">
                <a:latin typeface="Times New Roman" pitchFamily="18" charset="0"/>
                <a:cs typeface="Times New Roman" pitchFamily="18" charset="0"/>
              </a:rPr>
              <a:t>- Kể lại 1 truyện bằng lời văn của em</a:t>
            </a:r>
          </a:p>
          <a:p>
            <a:pPr>
              <a:spcBef>
                <a:spcPts val="1200"/>
              </a:spcBef>
              <a:spcAft>
                <a:spcPts val="1200"/>
              </a:spcAft>
            </a:pPr>
            <a:r>
              <a:rPr lang="en-US" sz="3200" dirty="0">
                <a:latin typeface="Times New Roman" pitchFamily="18" charset="0"/>
                <a:cs typeface="Times New Roman" pitchFamily="18" charset="0"/>
              </a:rPr>
              <a:t>- Kể lại truyện bằng lời của nhân vật trong truyện</a:t>
            </a:r>
          </a:p>
          <a:p>
            <a:pPr>
              <a:spcBef>
                <a:spcPts val="1200"/>
              </a:spcBef>
              <a:spcAft>
                <a:spcPts val="1200"/>
              </a:spcAft>
            </a:pPr>
            <a:r>
              <a:rPr lang="en-US" sz="3200" dirty="0">
                <a:latin typeface="Times New Roman" pitchFamily="18" charset="0"/>
                <a:cs typeface="Times New Roman" pitchFamily="18" charset="0"/>
              </a:rPr>
              <a:t>- Tưởng tượng gặp một nhân vật rồi kể lại</a:t>
            </a:r>
          </a:p>
          <a:p>
            <a:pPr>
              <a:spcBef>
                <a:spcPts val="1200"/>
              </a:spcBef>
              <a:spcAft>
                <a:spcPts val="1200"/>
              </a:spcAft>
            </a:pPr>
            <a:r>
              <a:rPr lang="en-US" sz="3200" dirty="0">
                <a:latin typeface="Times New Roman" pitchFamily="18" charset="0"/>
                <a:cs typeface="Times New Roman" pitchFamily="18" charset="0"/>
              </a:rPr>
              <a:t>- Viết thêm hoặc thay đổi một kết thúc mới cho truyện</a:t>
            </a:r>
          </a:p>
        </p:txBody>
      </p:sp>
      <p:sp>
        <p:nvSpPr>
          <p:cNvPr id="3" name="Rectangle 2"/>
          <p:cNvSpPr/>
          <p:nvPr/>
        </p:nvSpPr>
        <p:spPr>
          <a:xfrm>
            <a:off x="3013653" y="363349"/>
            <a:ext cx="6354182" cy="707886"/>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1. Các kiểu bài văn kể lại một truyện truyền thuyết hoặc cổ tích thường gặp:</a:t>
            </a:r>
            <a:endParaRPr lang="en-US" sz="2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67795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trips(down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strips(down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strips(down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strips(downLeft)">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7"/>
          <p:cNvGraphicFramePr>
            <a:graphicFrameLocks noGrp="1"/>
          </p:cNvGraphicFramePr>
          <p:nvPr>
            <p:ph idx="1"/>
          </p:nvPr>
        </p:nvGraphicFramePr>
        <p:xfrm>
          <a:off x="1981200" y="1600200"/>
          <a:ext cx="8229600" cy="1854200"/>
        </p:xfrm>
        <a:graphic>
          <a:graphicData uri="http://schemas.openxmlformats.org/drawingml/2006/table">
            <a:tbl>
              <a:tblPr firstRow="1" bandRow="1">
                <a:tableStyleId>{125E5076-3810-47DD-B79F-674D7AD40C01}</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endParaRPr lang="x-none"/>
                    </a:p>
                  </a:txBody>
                  <a:tcPr/>
                </a:tc>
                <a:tc>
                  <a:txBody>
                    <a:bodyPr/>
                    <a:lstStyle/>
                    <a:p>
                      <a:endParaRPr lang="x-none"/>
                    </a:p>
                  </a:txBody>
                  <a:tcPr/>
                </a:tc>
                <a:extLst>
                  <a:ext uri="{0D108BD9-81ED-4DB2-BD59-A6C34878D82A}">
                    <a16:rowId xmlns:a16="http://schemas.microsoft.com/office/drawing/2014/main" val="10000"/>
                  </a:ext>
                </a:extLst>
              </a:tr>
              <a:tr h="370840">
                <a:tc>
                  <a:txBody>
                    <a:bodyPr/>
                    <a:lstStyle/>
                    <a:p>
                      <a:endParaRPr lang="x-none"/>
                    </a:p>
                  </a:txBody>
                  <a:tcPr/>
                </a:tc>
                <a:tc>
                  <a:txBody>
                    <a:bodyPr/>
                    <a:lstStyle/>
                    <a:p>
                      <a:endParaRPr lang="x-none"/>
                    </a:p>
                  </a:txBody>
                  <a:tcPr/>
                </a:tc>
                <a:extLst>
                  <a:ext uri="{0D108BD9-81ED-4DB2-BD59-A6C34878D82A}">
                    <a16:rowId xmlns:a16="http://schemas.microsoft.com/office/drawing/2014/main" val="10001"/>
                  </a:ext>
                </a:extLst>
              </a:tr>
              <a:tr h="370840">
                <a:tc>
                  <a:txBody>
                    <a:bodyPr/>
                    <a:lstStyle/>
                    <a:p>
                      <a:endParaRPr lang="x-none"/>
                    </a:p>
                  </a:txBody>
                  <a:tcPr/>
                </a:tc>
                <a:tc>
                  <a:txBody>
                    <a:bodyPr/>
                    <a:lstStyle/>
                    <a:p>
                      <a:endParaRPr lang="x-none"/>
                    </a:p>
                  </a:txBody>
                  <a:tcPr/>
                </a:tc>
                <a:extLst>
                  <a:ext uri="{0D108BD9-81ED-4DB2-BD59-A6C34878D82A}">
                    <a16:rowId xmlns:a16="http://schemas.microsoft.com/office/drawing/2014/main" val="10002"/>
                  </a:ext>
                </a:extLst>
              </a:tr>
              <a:tr h="370840">
                <a:tc>
                  <a:txBody>
                    <a:bodyPr/>
                    <a:lstStyle/>
                    <a:p>
                      <a:endParaRPr lang="x-none"/>
                    </a:p>
                  </a:txBody>
                  <a:tcPr/>
                </a:tc>
                <a:tc>
                  <a:txBody>
                    <a:bodyPr/>
                    <a:lstStyle/>
                    <a:p>
                      <a:endParaRPr lang="x-none"/>
                    </a:p>
                  </a:txBody>
                  <a:tcPr/>
                </a:tc>
                <a:extLst>
                  <a:ext uri="{0D108BD9-81ED-4DB2-BD59-A6C34878D82A}">
                    <a16:rowId xmlns:a16="http://schemas.microsoft.com/office/drawing/2014/main" val="10003"/>
                  </a:ext>
                </a:extLst>
              </a:tr>
              <a:tr h="370840">
                <a:tc>
                  <a:txBody>
                    <a:bodyPr/>
                    <a:lstStyle/>
                    <a:p>
                      <a:endParaRPr lang="x-none"/>
                    </a:p>
                  </a:txBody>
                  <a:tcPr/>
                </a:tc>
                <a:tc>
                  <a:txBody>
                    <a:bodyPr/>
                    <a:lstStyle/>
                    <a:p>
                      <a:endParaRPr lang="x-none" dirty="0"/>
                    </a:p>
                  </a:txBody>
                  <a:tcPr/>
                </a:tc>
                <a:extLst>
                  <a:ext uri="{0D108BD9-81ED-4DB2-BD59-A6C34878D82A}">
                    <a16:rowId xmlns:a16="http://schemas.microsoft.com/office/drawing/2014/main" val="10004"/>
                  </a:ext>
                </a:extLst>
              </a:tr>
            </a:tbl>
          </a:graphicData>
        </a:graphic>
      </p:graphicFrame>
      <p:pic>
        <p:nvPicPr>
          <p:cNvPr id="8089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79375"/>
            <a:ext cx="11811000" cy="677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28" name="组合 13"/>
          <p:cNvGrpSpPr>
            <a:grpSpLocks/>
          </p:cNvGrpSpPr>
          <p:nvPr/>
        </p:nvGrpSpPr>
        <p:grpSpPr bwMode="auto">
          <a:xfrm>
            <a:off x="2463800" y="441325"/>
            <a:ext cx="7264400" cy="1584325"/>
            <a:chOff x="3886105" y="201561"/>
            <a:chExt cx="6059756" cy="1956848"/>
          </a:xfrm>
        </p:grpSpPr>
        <p:pic>
          <p:nvPicPr>
            <p:cNvPr id="80897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414775" y="-1372678"/>
              <a:ext cx="1106190" cy="5955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17"/>
            <p:cNvSpPr/>
            <p:nvPr/>
          </p:nvSpPr>
          <p:spPr>
            <a:xfrm>
              <a:off x="3886105" y="201561"/>
              <a:ext cx="5956465" cy="680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4572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lnSpc>
                  <a:spcPct val="150000"/>
                </a:lnSpc>
                <a:spcBef>
                  <a:spcPts val="600"/>
                </a:spcBef>
                <a:defRPr/>
              </a:pPr>
              <a:endParaRPr lang="en-US" altLang="en-US" sz="3000" b="1" dirty="0">
                <a:solidFill>
                  <a:srgbClr val="000000"/>
                </a:solidFill>
                <a:latin typeface="Times New Roman" panose="02020603050405020304" pitchFamily="18" charset="0"/>
                <a:cs typeface="Calibri" panose="020F0502020204030204" pitchFamily="34" charset="0"/>
              </a:endParaRPr>
            </a:p>
          </p:txBody>
        </p:sp>
      </p:grpSp>
      <p:pic>
        <p:nvPicPr>
          <p:cNvPr id="808976" name="图片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4188" y="-206375"/>
            <a:ext cx="1573212"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77" name="图片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7838" y="-149225"/>
            <a:ext cx="1122362"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1481959" y="1582520"/>
            <a:ext cx="9348951" cy="4555093"/>
          </a:xfrm>
          <a:prstGeom prst="rect">
            <a:avLst/>
          </a:prstGeom>
          <a:solidFill>
            <a:schemeClr val="accent5">
              <a:lumMod val="20000"/>
              <a:lumOff val="80000"/>
            </a:schemeClr>
          </a:solidFill>
          <a:ln>
            <a:noFill/>
          </a:ln>
        </p:spPr>
        <p:txBody>
          <a:bodyPr wrap="square">
            <a:spAutoFit/>
          </a:bodyPr>
          <a:lstStyle/>
          <a:p>
            <a:pPr algn="just">
              <a:spcBef>
                <a:spcPts val="600"/>
              </a:spcBef>
              <a:spcAft>
                <a:spcPts val="600"/>
              </a:spcAft>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cụ thể: thể hiện đầy đủ các thông tin cơ bản (đối tượng kể, yêu cầu kể…), </a:t>
            </a:r>
            <a:r>
              <a:rPr lang="en-US" sz="2400" dirty="0" err="1">
                <a:latin typeface="Times New Roman" pitchFamily="18" charset="0"/>
                <a:cs typeface="Times New Roman" pitchFamily="18" charset="0"/>
              </a:rPr>
              <a:t>ví</a:t>
            </a:r>
            <a:r>
              <a:rPr lang="en-US" sz="2400" dirty="0">
                <a:latin typeface="Times New Roman" pitchFamily="18" charset="0"/>
                <a:cs typeface="Times New Roman" pitchFamily="18" charset="0"/>
              </a:rPr>
              <a:t> dụ:</a:t>
            </a:r>
          </a:p>
          <a:p>
            <a:pPr>
              <a:spcBef>
                <a:spcPts val="600"/>
              </a:spcBef>
              <a:spcAft>
                <a:spcPts val="600"/>
              </a:spcAft>
            </a:pPr>
            <a:r>
              <a:rPr lang="en-US" sz="2400" dirty="0">
                <a:latin typeface="Times New Roman" pitchFamily="18" charset="0"/>
                <a:cs typeface="Times New Roman" pitchFamily="18" charset="0"/>
              </a:rPr>
              <a:t>+ Kể lại truyện Thánh Gióng bằng lời văn của em.</a:t>
            </a:r>
          </a:p>
          <a:p>
            <a:pPr>
              <a:spcBef>
                <a:spcPts val="600"/>
              </a:spcBef>
              <a:spcAft>
                <a:spcPts val="600"/>
              </a:spcAft>
            </a:pPr>
            <a:r>
              <a:rPr lang="en-US" sz="2400" dirty="0">
                <a:latin typeface="Times New Roman" pitchFamily="18" charset="0"/>
                <a:cs typeface="Times New Roman" pitchFamily="18" charset="0"/>
              </a:rPr>
              <a:t>+ Viết thêm kết thúc mới cho truyện cổ tích </a:t>
            </a:r>
            <a:r>
              <a:rPr lang="en-US" sz="2400" dirty="0" err="1">
                <a:latin typeface="Times New Roman" pitchFamily="18" charset="0"/>
                <a:cs typeface="Times New Roman" pitchFamily="18" charset="0"/>
              </a:rPr>
              <a:t>Thạch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Sanh</a:t>
            </a:r>
            <a:r>
              <a:rPr lang="en-US" sz="2400" dirty="0">
                <a:latin typeface="Times New Roman" pitchFamily="18" charset="0"/>
                <a:cs typeface="Times New Roman" pitchFamily="18" charset="0"/>
              </a:rPr>
              <a:t>.</a:t>
            </a:r>
          </a:p>
          <a:p>
            <a:pPr>
              <a:spcBef>
                <a:spcPts val="600"/>
              </a:spcBef>
              <a:spcAft>
                <a:spcPts val="600"/>
              </a:spcAft>
            </a:pPr>
            <a:r>
              <a:rPr lang="en-US" sz="2400" dirty="0">
                <a:latin typeface="Times New Roman" pitchFamily="18" charset="0"/>
                <a:cs typeface="Times New Roman" pitchFamily="18" charset="0"/>
              </a:rPr>
              <a:t>- Đề mở: </a:t>
            </a:r>
          </a:p>
          <a:p>
            <a:pPr algn="just">
              <a:spcBef>
                <a:spcPts val="600"/>
              </a:spcBef>
              <a:spcAft>
                <a:spcPts val="600"/>
              </a:spcAft>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nêu cụ thể thông tin về đối tượng kể, mà chỉ nêu yêu cầu kể ở đề bài, ví </a:t>
            </a:r>
            <a:r>
              <a:rPr lang="en-US" sz="2400" dirty="0" err="1">
                <a:latin typeface="Times New Roman" pitchFamily="18" charset="0"/>
                <a:cs typeface="Times New Roman" pitchFamily="18" charset="0"/>
              </a:rPr>
              <a:t>dụ</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Mỗi</a:t>
            </a:r>
            <a:r>
              <a:rPr lang="en-US" sz="2400" i="1" dirty="0">
                <a:latin typeface="Times New Roman" pitchFamily="18" charset="0"/>
                <a:cs typeface="Times New Roman" pitchFamily="18" charset="0"/>
              </a:rPr>
              <a:t> câu chuyện cổ tích đều là những giấc mơ đẹp, hãy nhập vai một nhân vật trong truyện cổ tích mà em yêu thích để kể lại truyện đó.</a:t>
            </a:r>
            <a:endParaRPr lang="en-US" sz="2400" dirty="0">
              <a:latin typeface="Times New Roman" pitchFamily="18" charset="0"/>
              <a:cs typeface="Times New Roman" pitchFamily="18" charset="0"/>
            </a:endParaRPr>
          </a:p>
          <a:p>
            <a:pPr>
              <a:spcBef>
                <a:spcPts val="600"/>
              </a:spcBef>
              <a:spcAft>
                <a:spcPts val="600"/>
              </a:spcAft>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Nêu</a:t>
            </a:r>
            <a:r>
              <a:rPr lang="en-US" sz="2400" dirty="0">
                <a:latin typeface="Times New Roman" pitchFamily="18" charset="0"/>
                <a:cs typeface="Times New Roman" pitchFamily="18" charset="0"/>
              </a:rPr>
              <a:t> cụ thể về đối tượng kể nhưng lại không nêu cách kể cụ thể, ví dụ: </a:t>
            </a:r>
            <a:r>
              <a:rPr lang="en-US" sz="2400" i="1" dirty="0">
                <a:latin typeface="Times New Roman" pitchFamily="18" charset="0"/>
                <a:cs typeface="Times New Roman" pitchFamily="18" charset="0"/>
              </a:rPr>
              <a:t>Kể lại truyện Sự Tích Hồ Gươm bằng cách để mà em thích </a:t>
            </a:r>
            <a:r>
              <a:rPr lang="en-US" sz="2400" i="1" dirty="0" err="1">
                <a:latin typeface="Times New Roman" pitchFamily="18" charset="0"/>
                <a:cs typeface="Times New Roman" pitchFamily="18" charset="0"/>
              </a:rPr>
              <a:t>nhất</a:t>
            </a:r>
            <a:r>
              <a:rPr lang="en-US" sz="2400" i="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3" name="Rectangle 2"/>
          <p:cNvSpPr/>
          <p:nvPr/>
        </p:nvSpPr>
        <p:spPr>
          <a:xfrm>
            <a:off x="2845431" y="468968"/>
            <a:ext cx="6019171" cy="523220"/>
          </a:xfrm>
          <a:prstGeom prst="rect">
            <a:avLst/>
          </a:prstGeom>
        </p:spPr>
        <p:txBody>
          <a:bodyPr wrap="square">
            <a:spAutoFit/>
          </a:bodyPr>
          <a:lstStyle/>
          <a:p>
            <a:pPr algn="ctr"/>
            <a:r>
              <a:rPr lang="en-US" sz="2800" b="1" dirty="0">
                <a:solidFill>
                  <a:srgbClr val="FF0000"/>
                </a:solidFill>
                <a:latin typeface="Times New Roman" pitchFamily="18" charset="0"/>
                <a:cs typeface="Times New Roman" pitchFamily="18" charset="0"/>
              </a:rPr>
              <a:t>2. Nhận </a:t>
            </a:r>
            <a:r>
              <a:rPr lang="en-US" sz="2800" b="1" dirty="0" err="1">
                <a:solidFill>
                  <a:srgbClr val="FF0000"/>
                </a:solidFill>
                <a:latin typeface="Times New Roman" pitchFamily="18" charset="0"/>
                <a:cs typeface="Times New Roman" pitchFamily="18" charset="0"/>
              </a:rPr>
              <a:t>diện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đề</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28346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p:cTn id="7" dur="1000" fill="hold"/>
                                        <p:tgtEl>
                                          <p:spTgt spid="52228"/>
                                        </p:tgtEl>
                                        <p:attrNameLst>
                                          <p:attrName>ppt_w</p:attrName>
                                        </p:attrNameLst>
                                      </p:cBhvr>
                                      <p:tavLst>
                                        <p:tav tm="0">
                                          <p:val>
                                            <p:fltVal val="0"/>
                                          </p:val>
                                        </p:tav>
                                        <p:tav tm="100000">
                                          <p:val>
                                            <p:strVal val="#ppt_w"/>
                                          </p:val>
                                        </p:tav>
                                      </p:tavLst>
                                    </p:anim>
                                    <p:anim calcmode="lin" valueType="num">
                                      <p:cBhvr>
                                        <p:cTn id="8" dur="1000" fill="hold"/>
                                        <p:tgtEl>
                                          <p:spTgt spid="52228"/>
                                        </p:tgtEl>
                                        <p:attrNameLst>
                                          <p:attrName>ppt_h</p:attrName>
                                        </p:attrNameLst>
                                      </p:cBhvr>
                                      <p:tavLst>
                                        <p:tav tm="0">
                                          <p:val>
                                            <p:fltVal val="0"/>
                                          </p:val>
                                        </p:tav>
                                        <p:tav tm="100000">
                                          <p:val>
                                            <p:strVal val="#ppt_h"/>
                                          </p:val>
                                        </p:tav>
                                      </p:tavLst>
                                    </p:anim>
                                    <p:anim calcmode="lin" valueType="num">
                                      <p:cBhvr>
                                        <p:cTn id="9" dur="1000" fill="hold"/>
                                        <p:tgtEl>
                                          <p:spTgt spid="52228"/>
                                        </p:tgtEl>
                                        <p:attrNameLst>
                                          <p:attrName>style.rotation</p:attrName>
                                        </p:attrNameLst>
                                      </p:cBhvr>
                                      <p:tavLst>
                                        <p:tav tm="0">
                                          <p:val>
                                            <p:fltVal val="90"/>
                                          </p:val>
                                        </p:tav>
                                        <p:tav tm="100000">
                                          <p:val>
                                            <p:fltVal val="0"/>
                                          </p:val>
                                        </p:tav>
                                      </p:tavLst>
                                    </p:anim>
                                    <p:animEffect transition="in" filter="fade">
                                      <p:cBhvr>
                                        <p:cTn id="10" dur="1000"/>
                                        <p:tgtEl>
                                          <p:spTgt spid="5222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strips(downLeft)">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strips(downLeft)">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strips(downLeft)">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strips(downLeft)">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strips(downLeft)">
                                      <p:cBhvr>
                                        <p:cTn id="35" dur="500"/>
                                        <p:tgtEl>
                                          <p:spTgt spid="9">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9">
                                            <p:txEl>
                                              <p:pRg st="5" end="5"/>
                                            </p:txEl>
                                          </p:spTgt>
                                        </p:tgtEl>
                                        <p:attrNameLst>
                                          <p:attrName>style.visibility</p:attrName>
                                        </p:attrNameLst>
                                      </p:cBhvr>
                                      <p:to>
                                        <p:strVal val="visible"/>
                                      </p:to>
                                    </p:set>
                                    <p:animEffect transition="in" filter="strips(downLeft)">
                                      <p:cBhvr>
                                        <p:cTn id="40"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9746" name="Content Placeholder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81826" y="244699"/>
            <a:ext cx="9509975" cy="6001407"/>
          </a:xfrm>
        </p:spPr>
      </p:pic>
      <p:pic>
        <p:nvPicPr>
          <p:cNvPr id="8"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835150"/>
            <a:ext cx="6248400" cy="97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017706" y="2187797"/>
            <a:ext cx="47661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r>
              <a:rPr lang="pt-BR" sz="2400" b="1" dirty="0">
                <a:solidFill>
                  <a:srgbClr val="FF0000"/>
                </a:solidFill>
                <a:latin typeface="Times New Roman" pitchFamily="18" charset="0"/>
                <a:cs typeface="Times New Roman" pitchFamily="18" charset="0"/>
              </a:rPr>
              <a:t>3. Quy trình làm bài:</a:t>
            </a:r>
            <a:endParaRPr lang="en-US" sz="2400" dirty="0">
              <a:solidFill>
                <a:srgbClr val="FF0000"/>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2089598" y="3016623"/>
            <a:ext cx="731198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spcBef>
                <a:spcPts val="600"/>
              </a:spcBef>
              <a:spcAft>
                <a:spcPts val="600"/>
              </a:spcAft>
            </a:pPr>
            <a:r>
              <a:rPr lang="pt-BR" sz="2400" b="1" i="1" dirty="0"/>
              <a:t>* </a:t>
            </a:r>
            <a:r>
              <a:rPr lang="pt-BR" b="1" i="1" dirty="0">
                <a:latin typeface="Times New Roman" pitchFamily="18" charset="0"/>
                <a:cs typeface="Times New Roman" pitchFamily="18" charset="0"/>
              </a:rPr>
              <a:t>Bước 1: Chuẩn bị</a:t>
            </a:r>
            <a:endParaRPr lang="en-US" dirty="0">
              <a:latin typeface="Times New Roman" pitchFamily="18" charset="0"/>
              <a:cs typeface="Times New Roman" pitchFamily="18" charset="0"/>
            </a:endParaRPr>
          </a:p>
          <a:p>
            <a:pPr>
              <a:spcBef>
                <a:spcPts val="600"/>
              </a:spcBef>
              <a:spcAft>
                <a:spcPts val="600"/>
              </a:spcAft>
            </a:pPr>
            <a:r>
              <a:rPr lang="pt-BR" dirty="0">
                <a:latin typeface="Times New Roman" pitchFamily="18" charset="0"/>
                <a:cs typeface="Times New Roman" pitchFamily="18" charset="0"/>
              </a:rPr>
              <a:t>- Xác định đối tượng kể và yêu cầu kể.</a:t>
            </a:r>
            <a:endParaRPr lang="en-US" dirty="0">
              <a:latin typeface="Times New Roman" pitchFamily="18" charset="0"/>
              <a:cs typeface="Times New Roman" pitchFamily="18" charset="0"/>
            </a:endParaRPr>
          </a:p>
          <a:p>
            <a:pPr>
              <a:spcBef>
                <a:spcPts val="600"/>
              </a:spcBef>
              <a:spcAft>
                <a:spcPts val="600"/>
              </a:spcAft>
            </a:pPr>
            <a:r>
              <a:rPr lang="pt-BR" dirty="0">
                <a:latin typeface="Times New Roman" pitchFamily="18" charset="0"/>
                <a:cs typeface="Times New Roman" pitchFamily="18" charset="0"/>
              </a:rPr>
              <a:t>- Soạn ngôi kể và đại từ xưng hô thích hợp.</a:t>
            </a:r>
            <a:endParaRPr lang="en-US" dirty="0">
              <a:latin typeface="Times New Roman" pitchFamily="18" charset="0"/>
              <a:cs typeface="Times New Roman" pitchFamily="18" charset="0"/>
            </a:endParaRPr>
          </a:p>
          <a:p>
            <a:pPr>
              <a:spcBef>
                <a:spcPts val="600"/>
              </a:spcBef>
              <a:spcAft>
                <a:spcPts val="600"/>
              </a:spcAft>
            </a:pPr>
            <a:r>
              <a:rPr lang="pt-BR" dirty="0">
                <a:latin typeface="Times New Roman" pitchFamily="18" charset="0"/>
                <a:cs typeface="Times New Roman" pitchFamily="18" charset="0"/>
              </a:rPr>
              <a:t>- Chọn lời kể phù hợp.</a:t>
            </a:r>
            <a:endParaRPr lang="en-US" dirty="0">
              <a:latin typeface="Times New Roman" pitchFamily="18" charset="0"/>
              <a:cs typeface="Times New Roman" pitchFamily="18" charset="0"/>
            </a:endParaRPr>
          </a:p>
          <a:p>
            <a:pPr>
              <a:spcBef>
                <a:spcPts val="600"/>
              </a:spcBef>
              <a:spcAft>
                <a:spcPts val="600"/>
              </a:spcAft>
            </a:pPr>
            <a:r>
              <a:rPr lang="pt-BR" dirty="0">
                <a:latin typeface="Times New Roman" pitchFamily="18" charset="0"/>
                <a:cs typeface="Times New Roman" pitchFamily="18" charset="0"/>
              </a:rPr>
              <a:t>- Ghi nhớ những nội dung chính của câu chuyện.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470056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Left)">
                                      <p:cBhvr>
                                        <p:cTn id="19" dur="500"/>
                                        <p:tgtEl>
                                          <p:spTgt spid="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strips(downLeft)">
                                      <p:cBhvr>
                                        <p:cTn id="24" dur="50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strips(downLeft)">
                                      <p:cBhvr>
                                        <p:cTn id="29" dur="500"/>
                                        <p:tgtEl>
                                          <p:spTgt spid="1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animEffect transition="in" filter="strips(downLeft)">
                                      <p:cBhvr>
                                        <p:cTn id="34" dur="500"/>
                                        <p:tgtEl>
                                          <p:spTgt spid="1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animEffect transition="in" filter="strips(downLeft)">
                                      <p:cBhvr>
                                        <p:cTn id="39" dur="500"/>
                                        <p:tgtEl>
                                          <p:spTgt spid="11">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11">
                                            <p:txEl>
                                              <p:pRg st="4" end="4"/>
                                            </p:txEl>
                                          </p:spTgt>
                                        </p:tgtEl>
                                        <p:attrNameLst>
                                          <p:attrName>style.visibility</p:attrName>
                                        </p:attrNameLst>
                                      </p:cBhvr>
                                      <p:to>
                                        <p:strVal val="visible"/>
                                      </p:to>
                                    </p:set>
                                    <p:animEffect transition="in" filter="strips(downLeft)">
                                      <p:cBhvr>
                                        <p:cTn id="44"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9746" name="Content Placeholder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294961"/>
            <a:ext cx="9067800" cy="5722366"/>
          </a:xfrm>
        </p:spPr>
      </p:pic>
      <p:pic>
        <p:nvPicPr>
          <p:cNvPr id="8"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835150"/>
            <a:ext cx="6248400" cy="97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017706" y="2169198"/>
            <a:ext cx="47661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r>
              <a:rPr lang="pt-BR" sz="2400" b="1" dirty="0">
                <a:solidFill>
                  <a:srgbClr val="FF0000"/>
                </a:solidFill>
                <a:latin typeface="Times New Roman" pitchFamily="18" charset="0"/>
                <a:cs typeface="Times New Roman" pitchFamily="18" charset="0"/>
              </a:rPr>
              <a:t>3. Quy trình làm bài:</a:t>
            </a:r>
            <a:endParaRPr lang="en-US" sz="2400" dirty="0">
              <a:solidFill>
                <a:srgbClr val="FF0000"/>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1550987" y="2964911"/>
            <a:ext cx="9090025"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spcBef>
                <a:spcPts val="600"/>
              </a:spcBef>
              <a:spcAft>
                <a:spcPts val="600"/>
              </a:spcAft>
            </a:pPr>
            <a:r>
              <a:rPr lang="pt-BR" sz="2500" b="1" i="1" dirty="0">
                <a:latin typeface="Times New Roman" pitchFamily="18" charset="0"/>
                <a:cs typeface="Times New Roman" pitchFamily="18" charset="0"/>
              </a:rPr>
              <a:t>* Bước 2: Tìm ý, lập dàn ý</a:t>
            </a:r>
            <a:endParaRPr lang="en-US" sz="2500" dirty="0">
              <a:latin typeface="Times New Roman" pitchFamily="18" charset="0"/>
              <a:cs typeface="Times New Roman" pitchFamily="18" charset="0"/>
            </a:endParaRPr>
          </a:p>
          <a:p>
            <a:pPr>
              <a:spcBef>
                <a:spcPts val="600"/>
              </a:spcBef>
              <a:spcAft>
                <a:spcPts val="600"/>
              </a:spcAft>
            </a:pPr>
            <a:r>
              <a:rPr lang="pt-BR" sz="2500" dirty="0">
                <a:latin typeface="Times New Roman" pitchFamily="18" charset="0"/>
                <a:cs typeface="Times New Roman" pitchFamily="18" charset="0"/>
              </a:rPr>
              <a:t>- Tìm ý bằng cách trả lời các câu hỏi: </a:t>
            </a:r>
            <a:endParaRPr lang="en-US" sz="2500" dirty="0">
              <a:latin typeface="Times New Roman" pitchFamily="18" charset="0"/>
              <a:cs typeface="Times New Roman" pitchFamily="18" charset="0"/>
            </a:endParaRPr>
          </a:p>
          <a:p>
            <a:pPr>
              <a:spcBef>
                <a:spcPts val="600"/>
              </a:spcBef>
              <a:spcAft>
                <a:spcPts val="600"/>
              </a:spcAft>
            </a:pPr>
            <a:r>
              <a:rPr lang="pt-BR" sz="2500" dirty="0">
                <a:latin typeface="Times New Roman" pitchFamily="18" charset="0"/>
                <a:cs typeface="Times New Roman" pitchFamily="18" charset="0"/>
              </a:rPr>
              <a:t>+ </a:t>
            </a:r>
            <a:r>
              <a:rPr lang="pt-BR" sz="2500" i="1" dirty="0">
                <a:latin typeface="Times New Roman" pitchFamily="18" charset="0"/>
                <a:cs typeface="Times New Roman" pitchFamily="18" charset="0"/>
              </a:rPr>
              <a:t>Truyện có tên là gì? Vì sao em chọn kể lại truyện này? </a:t>
            </a:r>
            <a:endParaRPr lang="en-US" sz="2500" dirty="0">
              <a:latin typeface="Times New Roman" pitchFamily="18" charset="0"/>
              <a:cs typeface="Times New Roman" pitchFamily="18" charset="0"/>
            </a:endParaRPr>
          </a:p>
          <a:p>
            <a:pPr>
              <a:spcBef>
                <a:spcPts val="600"/>
              </a:spcBef>
              <a:spcAft>
                <a:spcPts val="600"/>
              </a:spcAft>
            </a:pPr>
            <a:r>
              <a:rPr lang="pt-BR" sz="2500" i="1" dirty="0">
                <a:latin typeface="Times New Roman" pitchFamily="18" charset="0"/>
                <a:cs typeface="Times New Roman" pitchFamily="18" charset="0"/>
              </a:rPr>
              <a:t>+ Diễn biến của các sự việc ra sao? Ý nghĩa của truyện như thế nào?</a:t>
            </a:r>
            <a:endParaRPr lang="en-US" sz="2500" dirty="0">
              <a:latin typeface="Times New Roman" pitchFamily="18" charset="0"/>
              <a:cs typeface="Times New Roman" pitchFamily="18" charset="0"/>
            </a:endParaRPr>
          </a:p>
          <a:p>
            <a:pPr>
              <a:spcBef>
                <a:spcPts val="600"/>
              </a:spcBef>
              <a:spcAft>
                <a:spcPts val="600"/>
              </a:spcAft>
            </a:pPr>
            <a:r>
              <a:rPr lang="pt-BR" sz="2500" i="1" dirty="0">
                <a:latin typeface="Times New Roman" pitchFamily="18" charset="0"/>
                <a:cs typeface="Times New Roman" pitchFamily="18" charset="0"/>
              </a:rPr>
              <a:t>+ Cảm nghĩ của em về truyện đó?</a:t>
            </a:r>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val="2872077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Left)">
                                      <p:cBhvr>
                                        <p:cTn id="19" dur="500"/>
                                        <p:tgtEl>
                                          <p:spTgt spid="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strips(downLeft)">
                                      <p:cBhvr>
                                        <p:cTn id="24" dur="50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strips(downLeft)">
                                      <p:cBhvr>
                                        <p:cTn id="29" dur="500"/>
                                        <p:tgtEl>
                                          <p:spTgt spid="1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animEffect transition="in" filter="strips(downLeft)">
                                      <p:cBhvr>
                                        <p:cTn id="34" dur="500"/>
                                        <p:tgtEl>
                                          <p:spTgt spid="1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animEffect transition="in" filter="strips(downLeft)">
                                      <p:cBhvr>
                                        <p:cTn id="39" dur="500"/>
                                        <p:tgtEl>
                                          <p:spTgt spid="11">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11">
                                            <p:txEl>
                                              <p:pRg st="4" end="4"/>
                                            </p:txEl>
                                          </p:spTgt>
                                        </p:tgtEl>
                                        <p:attrNameLst>
                                          <p:attrName>style.visibility</p:attrName>
                                        </p:attrNameLst>
                                      </p:cBhvr>
                                      <p:to>
                                        <p:strVal val="visible"/>
                                      </p:to>
                                    </p:set>
                                    <p:animEffect transition="in" filter="strips(downLeft)">
                                      <p:cBhvr>
                                        <p:cTn id="44"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9746" name="Content Placeholder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24759" y="-20092"/>
            <a:ext cx="10704786" cy="6755409"/>
          </a:xfrm>
        </p:spPr>
      </p:pic>
      <p:pic>
        <p:nvPicPr>
          <p:cNvPr id="8"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835150"/>
            <a:ext cx="6248400" cy="97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017706" y="2169198"/>
            <a:ext cx="47661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r>
              <a:rPr lang="pt-BR" sz="2400" b="1" dirty="0">
                <a:solidFill>
                  <a:srgbClr val="FF0000"/>
                </a:solidFill>
                <a:latin typeface="Times New Roman" pitchFamily="18" charset="0"/>
                <a:cs typeface="Times New Roman" pitchFamily="18" charset="0"/>
              </a:rPr>
              <a:t>3. Quy trình làm bài:</a:t>
            </a:r>
            <a:endParaRPr lang="en-US" sz="2400" dirty="0">
              <a:solidFill>
                <a:srgbClr val="FF0000"/>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1424004" y="3077315"/>
            <a:ext cx="1014248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r>
              <a:rPr lang="pt-BR" sz="2000" b="1" i="1" dirty="0">
                <a:latin typeface="Times New Roman" pitchFamily="18" charset="0"/>
                <a:cs typeface="Times New Roman" pitchFamily="18" charset="0"/>
              </a:rPr>
              <a:t>* Bước 2: Tìm ý, lập dàn ý: </a:t>
            </a:r>
          </a:p>
          <a:p>
            <a:r>
              <a:rPr lang="pt-BR" sz="2000" dirty="0">
                <a:latin typeface="Times New Roman" pitchFamily="18" charset="0"/>
                <a:cs typeface="Times New Roman" pitchFamily="18" charset="0"/>
              </a:rPr>
              <a:t>- Lập dàn bài:</a:t>
            </a:r>
            <a:endParaRPr lang="en-US" sz="2000" dirty="0">
              <a:latin typeface="Times New Roman" pitchFamily="18" charset="0"/>
              <a:cs typeface="Times New Roman" pitchFamily="18" charset="0"/>
            </a:endParaRPr>
          </a:p>
          <a:p>
            <a:r>
              <a:rPr lang="pt-BR" sz="2000" dirty="0">
                <a:latin typeface="Times New Roman" pitchFamily="18" charset="0"/>
                <a:cs typeface="Times New Roman" pitchFamily="18" charset="0"/>
              </a:rPr>
              <a:t>+ Mở bài: Giới thiệu chuyện định kể (tên truyện, lý do kể)</a:t>
            </a:r>
            <a:endParaRPr lang="en-US" sz="2000" dirty="0">
              <a:latin typeface="Times New Roman" pitchFamily="18" charset="0"/>
              <a:cs typeface="Times New Roman" pitchFamily="18" charset="0"/>
            </a:endParaRPr>
          </a:p>
          <a:p>
            <a:r>
              <a:rPr lang="pt-BR" sz="2000" dirty="0">
                <a:latin typeface="Times New Roman" pitchFamily="18" charset="0"/>
                <a:cs typeface="Times New Roman" pitchFamily="18" charset="0"/>
              </a:rPr>
              <a:t>Sử dụng cách mở bài:</a:t>
            </a:r>
            <a:endParaRPr lang="en-US" sz="2000" dirty="0">
              <a:latin typeface="Times New Roman" pitchFamily="18" charset="0"/>
              <a:cs typeface="Times New Roman" pitchFamily="18" charset="0"/>
            </a:endParaRPr>
          </a:p>
          <a:p>
            <a:r>
              <a:rPr lang="pt-BR" sz="2000" dirty="0">
                <a:latin typeface="Times New Roman" pitchFamily="18" charset="0"/>
                <a:cs typeface="Times New Roman" pitchFamily="18" charset="0"/>
              </a:rPr>
              <a:t>++ trực tiếp: giới thiệu trực tiếp đối tượng định kể, lý do kể truyện</a:t>
            </a:r>
            <a:endParaRPr lang="en-US" sz="2000" dirty="0">
              <a:latin typeface="Times New Roman" pitchFamily="18" charset="0"/>
              <a:cs typeface="Times New Roman" pitchFamily="18" charset="0"/>
            </a:endParaRPr>
          </a:p>
          <a:p>
            <a:r>
              <a:rPr lang="pt-BR" sz="2000" dirty="0">
                <a:latin typeface="Times New Roman" pitchFamily="18" charset="0"/>
                <a:cs typeface="Times New Roman" pitchFamily="18" charset="0"/>
              </a:rPr>
              <a:t>++ gián tiếp:</a:t>
            </a:r>
            <a:endParaRPr lang="en-US" sz="2000" dirty="0">
              <a:latin typeface="Times New Roman" pitchFamily="18" charset="0"/>
              <a:cs typeface="Times New Roman" pitchFamily="18" charset="0"/>
            </a:endParaRPr>
          </a:p>
          <a:p>
            <a:r>
              <a:rPr lang="pt-BR" sz="2000" dirty="0">
                <a:latin typeface="Times New Roman" pitchFamily="18" charset="0"/>
                <a:cs typeface="Times New Roman" pitchFamily="18" charset="0"/>
              </a:rPr>
              <a:t>C1: từ sự việc trong hiện tại kết nối với nội dung tương đồng trong truyện định kể</a:t>
            </a:r>
            <a:endParaRPr lang="en-US" sz="2000" dirty="0">
              <a:latin typeface="Times New Roman" pitchFamily="18" charset="0"/>
              <a:cs typeface="Times New Roman" pitchFamily="18" charset="0"/>
            </a:endParaRPr>
          </a:p>
          <a:p>
            <a:r>
              <a:rPr lang="pt-BR" sz="2000" dirty="0">
                <a:latin typeface="Times New Roman" pitchFamily="18" charset="0"/>
                <a:cs typeface="Times New Roman" pitchFamily="18" charset="0"/>
              </a:rPr>
              <a:t>C2: từ hiện tại kết nối với những nội dung đối lập trong truyện định kể</a:t>
            </a:r>
            <a:endParaRPr lang="en-US" sz="2000" dirty="0">
              <a:latin typeface="Times New Roman" pitchFamily="18" charset="0"/>
              <a:cs typeface="Times New Roman" pitchFamily="18" charset="0"/>
            </a:endParaRPr>
          </a:p>
          <a:p>
            <a:r>
              <a:rPr lang="pt-BR" sz="2000" dirty="0">
                <a:latin typeface="Times New Roman" pitchFamily="18" charset="0"/>
                <a:cs typeface="Times New Roman" pitchFamily="18" charset="0"/>
              </a:rPr>
              <a:t>C3: dẫn dắt từ những câu văn, câu thơ, lời bài hát...liên quan đến chủ đề/nội dung truyện định kể</a:t>
            </a:r>
            <a:endParaRPr lang="en-US" sz="2000" dirty="0">
              <a:latin typeface="Times New Roman" pitchFamily="18" charset="0"/>
              <a:cs typeface="Times New Roman" pitchFamily="18" charset="0"/>
            </a:endParaRPr>
          </a:p>
          <a:p>
            <a:r>
              <a:rPr lang="pt-BR" sz="2000" dirty="0">
                <a:latin typeface="Times New Roman" pitchFamily="18" charset="0"/>
                <a:cs typeface="Times New Roman" pitchFamily="18" charset="0"/>
              </a:rPr>
              <a:t>C4: từ cảm xúc, ấn tượng/trải nghiệm đặc biệt của bản thân về truyện...</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840051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Left)">
                                      <p:cBhvr>
                                        <p:cTn id="19" dur="500"/>
                                        <p:tgtEl>
                                          <p:spTgt spid="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strips(downLeft)">
                                      <p:cBhvr>
                                        <p:cTn id="24" dur="50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strips(downLeft)">
                                      <p:cBhvr>
                                        <p:cTn id="29" dur="500"/>
                                        <p:tgtEl>
                                          <p:spTgt spid="1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animEffect transition="in" filter="strips(downLeft)">
                                      <p:cBhvr>
                                        <p:cTn id="34" dur="500"/>
                                        <p:tgtEl>
                                          <p:spTgt spid="1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animEffect transition="in" filter="strips(downLeft)">
                                      <p:cBhvr>
                                        <p:cTn id="39" dur="500"/>
                                        <p:tgtEl>
                                          <p:spTgt spid="11">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11">
                                            <p:txEl>
                                              <p:pRg st="4" end="4"/>
                                            </p:txEl>
                                          </p:spTgt>
                                        </p:tgtEl>
                                        <p:attrNameLst>
                                          <p:attrName>style.visibility</p:attrName>
                                        </p:attrNameLst>
                                      </p:cBhvr>
                                      <p:to>
                                        <p:strVal val="visible"/>
                                      </p:to>
                                    </p:set>
                                    <p:animEffect transition="in" filter="strips(downLeft)">
                                      <p:cBhvr>
                                        <p:cTn id="44" dur="500"/>
                                        <p:tgtEl>
                                          <p:spTgt spid="11">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nodeType="clickEffect">
                                  <p:stCondLst>
                                    <p:cond delay="0"/>
                                  </p:stCondLst>
                                  <p:childTnLst>
                                    <p:set>
                                      <p:cBhvr>
                                        <p:cTn id="48" dur="1" fill="hold">
                                          <p:stCondLst>
                                            <p:cond delay="0"/>
                                          </p:stCondLst>
                                        </p:cTn>
                                        <p:tgtEl>
                                          <p:spTgt spid="11">
                                            <p:txEl>
                                              <p:pRg st="5" end="5"/>
                                            </p:txEl>
                                          </p:spTgt>
                                        </p:tgtEl>
                                        <p:attrNameLst>
                                          <p:attrName>style.visibility</p:attrName>
                                        </p:attrNameLst>
                                      </p:cBhvr>
                                      <p:to>
                                        <p:strVal val="visible"/>
                                      </p:to>
                                    </p:set>
                                    <p:animEffect transition="in" filter="strips(downLeft)">
                                      <p:cBhvr>
                                        <p:cTn id="49" dur="500"/>
                                        <p:tgtEl>
                                          <p:spTgt spid="11">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nodeType="clickEffect">
                                  <p:stCondLst>
                                    <p:cond delay="0"/>
                                  </p:stCondLst>
                                  <p:childTnLst>
                                    <p:set>
                                      <p:cBhvr>
                                        <p:cTn id="53" dur="1" fill="hold">
                                          <p:stCondLst>
                                            <p:cond delay="0"/>
                                          </p:stCondLst>
                                        </p:cTn>
                                        <p:tgtEl>
                                          <p:spTgt spid="11">
                                            <p:txEl>
                                              <p:pRg st="6" end="6"/>
                                            </p:txEl>
                                          </p:spTgt>
                                        </p:tgtEl>
                                        <p:attrNameLst>
                                          <p:attrName>style.visibility</p:attrName>
                                        </p:attrNameLst>
                                      </p:cBhvr>
                                      <p:to>
                                        <p:strVal val="visible"/>
                                      </p:to>
                                    </p:set>
                                    <p:animEffect transition="in" filter="strips(downLeft)">
                                      <p:cBhvr>
                                        <p:cTn id="54" dur="500"/>
                                        <p:tgtEl>
                                          <p:spTgt spid="11">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12" fill="hold" nodeType="clickEffect">
                                  <p:stCondLst>
                                    <p:cond delay="0"/>
                                  </p:stCondLst>
                                  <p:childTnLst>
                                    <p:set>
                                      <p:cBhvr>
                                        <p:cTn id="58" dur="1" fill="hold">
                                          <p:stCondLst>
                                            <p:cond delay="0"/>
                                          </p:stCondLst>
                                        </p:cTn>
                                        <p:tgtEl>
                                          <p:spTgt spid="11">
                                            <p:txEl>
                                              <p:pRg st="7" end="7"/>
                                            </p:txEl>
                                          </p:spTgt>
                                        </p:tgtEl>
                                        <p:attrNameLst>
                                          <p:attrName>style.visibility</p:attrName>
                                        </p:attrNameLst>
                                      </p:cBhvr>
                                      <p:to>
                                        <p:strVal val="visible"/>
                                      </p:to>
                                    </p:set>
                                    <p:animEffect transition="in" filter="strips(downLeft)">
                                      <p:cBhvr>
                                        <p:cTn id="59" dur="500"/>
                                        <p:tgtEl>
                                          <p:spTgt spid="11">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nodeType="clickEffect">
                                  <p:stCondLst>
                                    <p:cond delay="0"/>
                                  </p:stCondLst>
                                  <p:childTnLst>
                                    <p:set>
                                      <p:cBhvr>
                                        <p:cTn id="63" dur="1" fill="hold">
                                          <p:stCondLst>
                                            <p:cond delay="0"/>
                                          </p:stCondLst>
                                        </p:cTn>
                                        <p:tgtEl>
                                          <p:spTgt spid="11">
                                            <p:txEl>
                                              <p:pRg st="8" end="8"/>
                                            </p:txEl>
                                          </p:spTgt>
                                        </p:tgtEl>
                                        <p:attrNameLst>
                                          <p:attrName>style.visibility</p:attrName>
                                        </p:attrNameLst>
                                      </p:cBhvr>
                                      <p:to>
                                        <p:strVal val="visible"/>
                                      </p:to>
                                    </p:set>
                                    <p:animEffect transition="in" filter="strips(downLeft)">
                                      <p:cBhvr>
                                        <p:cTn id="64" dur="500"/>
                                        <p:tgtEl>
                                          <p:spTgt spid="11">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8" presetClass="entr" presetSubtype="12" fill="hold" nodeType="clickEffect">
                                  <p:stCondLst>
                                    <p:cond delay="0"/>
                                  </p:stCondLst>
                                  <p:childTnLst>
                                    <p:set>
                                      <p:cBhvr>
                                        <p:cTn id="68" dur="1" fill="hold">
                                          <p:stCondLst>
                                            <p:cond delay="0"/>
                                          </p:stCondLst>
                                        </p:cTn>
                                        <p:tgtEl>
                                          <p:spTgt spid="11">
                                            <p:txEl>
                                              <p:pRg st="9" end="9"/>
                                            </p:txEl>
                                          </p:spTgt>
                                        </p:tgtEl>
                                        <p:attrNameLst>
                                          <p:attrName>style.visibility</p:attrName>
                                        </p:attrNameLst>
                                      </p:cBhvr>
                                      <p:to>
                                        <p:strVal val="visible"/>
                                      </p:to>
                                    </p:set>
                                    <p:animEffect transition="in" filter="strips(downLeft)">
                                      <p:cBhvr>
                                        <p:cTn id="69"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9746" name="Content Placeholder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294961"/>
            <a:ext cx="9067800" cy="5722366"/>
          </a:xfrm>
        </p:spPr>
      </p:pic>
      <p:pic>
        <p:nvPicPr>
          <p:cNvPr id="8"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835150"/>
            <a:ext cx="6248400" cy="97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017706" y="2169198"/>
            <a:ext cx="47661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r>
              <a:rPr lang="pt-BR" sz="2400" b="1" dirty="0">
                <a:solidFill>
                  <a:srgbClr val="FF0000"/>
                </a:solidFill>
                <a:latin typeface="Times New Roman" pitchFamily="18" charset="0"/>
                <a:cs typeface="Times New Roman" pitchFamily="18" charset="0"/>
              </a:rPr>
              <a:t>3. Quy trình làm bài:</a:t>
            </a:r>
            <a:endParaRPr lang="en-US" sz="2400" dirty="0">
              <a:solidFill>
                <a:srgbClr val="FF0000"/>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1714000" y="2964911"/>
            <a:ext cx="908093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r>
              <a:rPr lang="pt-BR" sz="2400" b="1" i="1" dirty="0">
                <a:latin typeface="Times New Roman" pitchFamily="18" charset="0"/>
                <a:cs typeface="Times New Roman" pitchFamily="18" charset="0"/>
              </a:rPr>
              <a:t>* Bước 2: Tìm ý, lập dàn ý </a:t>
            </a:r>
          </a:p>
          <a:p>
            <a:r>
              <a:rPr lang="pt-BR" sz="2400" b="1" dirty="0">
                <a:latin typeface="Times New Roman" pitchFamily="18" charset="0"/>
                <a:cs typeface="Times New Roman" pitchFamily="18" charset="0"/>
              </a:rPr>
              <a:t>+ Thân bài</a:t>
            </a:r>
            <a:r>
              <a:rPr lang="pt-BR" sz="24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r>
              <a:rPr lang="pt-BR" sz="2400" dirty="0">
                <a:latin typeface="Times New Roman" pitchFamily="18" charset="0"/>
                <a:cs typeface="Times New Roman" pitchFamily="18" charset="0"/>
              </a:rPr>
              <a:t>++ Giới thiệu nhân vật, hoàn cảnh xảy ra câu chuyện; </a:t>
            </a:r>
            <a:endParaRPr lang="en-US" sz="2400" dirty="0">
              <a:latin typeface="Times New Roman" pitchFamily="18" charset="0"/>
              <a:cs typeface="Times New Roman" pitchFamily="18" charset="0"/>
            </a:endParaRPr>
          </a:p>
          <a:p>
            <a:r>
              <a:rPr lang="pt-BR" sz="2400" dirty="0">
                <a:latin typeface="Times New Roman" pitchFamily="18" charset="0"/>
                <a:cs typeface="Times New Roman" pitchFamily="18" charset="0"/>
              </a:rPr>
              <a:t>++ Trình bày diễn biến sự việc theo trình tự hợp lý (trong mỗi sự việc cần nêu rõ: tên sự việc, địa điểm xảy ra sự việc, người tham gia sự việc, nguyên nhân - diễn biến và kết quả của sự việc đó).</a:t>
            </a:r>
            <a:endParaRPr lang="en-US" sz="2400" dirty="0">
              <a:latin typeface="Times New Roman" pitchFamily="18" charset="0"/>
              <a:cs typeface="Times New Roman" pitchFamily="18" charset="0"/>
            </a:endParaRPr>
          </a:p>
          <a:p>
            <a:r>
              <a:rPr lang="pt-BR" sz="2400" b="1" dirty="0">
                <a:latin typeface="Times New Roman" pitchFamily="18" charset="0"/>
                <a:cs typeface="Times New Roman" pitchFamily="18" charset="0"/>
              </a:rPr>
              <a:t>+ Kết bài</a:t>
            </a:r>
            <a:r>
              <a:rPr lang="pt-BR" sz="2400" dirty="0">
                <a:latin typeface="Times New Roman" pitchFamily="18" charset="0"/>
                <a:cs typeface="Times New Roman" pitchFamily="18" charset="0"/>
              </a:rPr>
              <a:t>: Cần tương ứng với cách mở bài đã chọn.</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974583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Left)">
                                      <p:cBhvr>
                                        <p:cTn id="19" dur="500"/>
                                        <p:tgtEl>
                                          <p:spTgt spid="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strips(downLeft)">
                                      <p:cBhvr>
                                        <p:cTn id="24" dur="50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strips(downLeft)">
                                      <p:cBhvr>
                                        <p:cTn id="29" dur="500"/>
                                        <p:tgtEl>
                                          <p:spTgt spid="1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animEffect transition="in" filter="strips(downLeft)">
                                      <p:cBhvr>
                                        <p:cTn id="34" dur="500"/>
                                        <p:tgtEl>
                                          <p:spTgt spid="1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animEffect transition="in" filter="strips(downLeft)">
                                      <p:cBhvr>
                                        <p:cTn id="39" dur="500"/>
                                        <p:tgtEl>
                                          <p:spTgt spid="11">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11">
                                            <p:txEl>
                                              <p:pRg st="4" end="4"/>
                                            </p:txEl>
                                          </p:spTgt>
                                        </p:tgtEl>
                                        <p:attrNameLst>
                                          <p:attrName>style.visibility</p:attrName>
                                        </p:attrNameLst>
                                      </p:cBhvr>
                                      <p:to>
                                        <p:strVal val="visible"/>
                                      </p:to>
                                    </p:set>
                                    <p:animEffect transition="in" filter="strips(downLeft)">
                                      <p:cBhvr>
                                        <p:cTn id="44"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9746" name="Content Placeholder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24759" y="-20092"/>
            <a:ext cx="10704786" cy="6755409"/>
          </a:xfrm>
        </p:spPr>
      </p:pic>
      <p:pic>
        <p:nvPicPr>
          <p:cNvPr id="8"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835150"/>
            <a:ext cx="6248400" cy="97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017706" y="2169198"/>
            <a:ext cx="47661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r>
              <a:rPr lang="pt-BR" sz="2400" b="1" dirty="0">
                <a:solidFill>
                  <a:srgbClr val="FF0000"/>
                </a:solidFill>
                <a:latin typeface="Times New Roman" pitchFamily="18" charset="0"/>
                <a:cs typeface="Times New Roman" pitchFamily="18" charset="0"/>
              </a:rPr>
              <a:t>3. Quy trình làm bài:</a:t>
            </a:r>
            <a:endParaRPr lang="en-US" sz="2400" dirty="0">
              <a:solidFill>
                <a:srgbClr val="FF0000"/>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1146220" y="2807124"/>
            <a:ext cx="1041900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r>
              <a:rPr lang="pt-BR" sz="2400" b="1" i="1" dirty="0">
                <a:latin typeface="Times New Roman" pitchFamily="18" charset="0"/>
                <a:cs typeface="Times New Roman" pitchFamily="18" charset="0"/>
              </a:rPr>
              <a:t>* Bước 3: Viết bài</a:t>
            </a:r>
            <a:endParaRPr lang="en-US" sz="2400" dirty="0">
              <a:latin typeface="Times New Roman" pitchFamily="18" charset="0"/>
              <a:cs typeface="Times New Roman" pitchFamily="18" charset="0"/>
            </a:endParaRPr>
          </a:p>
          <a:p>
            <a:r>
              <a:rPr lang="pt-BR" sz="2400" b="1" i="1" dirty="0">
                <a:latin typeface="Times New Roman" pitchFamily="18" charset="0"/>
                <a:cs typeface="Times New Roman" pitchFamily="18" charset="0"/>
              </a:rPr>
              <a:t>       </a:t>
            </a:r>
            <a:r>
              <a:rPr lang="pt-BR" sz="2400" dirty="0">
                <a:latin typeface="Times New Roman" pitchFamily="18" charset="0"/>
                <a:cs typeface="Times New Roman" pitchFamily="18" charset="0"/>
              </a:rPr>
              <a:t>Tiến hành viết bài theo bố cục ba phần của dàn bài xong cần lưu ý:</a:t>
            </a:r>
            <a:endParaRPr lang="en-US" sz="2400" dirty="0">
              <a:latin typeface="Times New Roman" pitchFamily="18" charset="0"/>
              <a:cs typeface="Times New Roman" pitchFamily="18" charset="0"/>
            </a:endParaRPr>
          </a:p>
          <a:p>
            <a:r>
              <a:rPr lang="pt-BR" sz="2400" dirty="0">
                <a:latin typeface="Times New Roman" pitchFamily="18" charset="0"/>
                <a:cs typeface="Times New Roman" pitchFamily="18" charset="0"/>
              </a:rPr>
              <a:t>- Nhất quán về ngôi kể trong cả bài viết</a:t>
            </a:r>
            <a:endParaRPr lang="en-US" sz="2400" dirty="0">
              <a:latin typeface="Times New Roman" pitchFamily="18" charset="0"/>
              <a:cs typeface="Times New Roman" pitchFamily="18" charset="0"/>
            </a:endParaRPr>
          </a:p>
          <a:p>
            <a:r>
              <a:rPr lang="pt-BR" sz="2400" dirty="0">
                <a:latin typeface="Times New Roman" pitchFamily="18" charset="0"/>
                <a:cs typeface="Times New Roman" pitchFamily="18" charset="0"/>
              </a:rPr>
              <a:t>- Bám sát vào các sự việc trong truyện nhưng cần có sự sáng tạo ở những chi tiết hợp lý (chi tiết hóa, cụ thể hóa những sự việc trong truyện còn chung chung; Tăng các yếu tố kỳ ảo, tưởng tượng cho những sự việc thể hiện phẩm chất, tính cách nhân vật/làm giàu ý nghĩa truyện)</a:t>
            </a:r>
            <a:endParaRPr lang="en-US" sz="2400" dirty="0">
              <a:latin typeface="Times New Roman" pitchFamily="18" charset="0"/>
              <a:cs typeface="Times New Roman" pitchFamily="18" charset="0"/>
            </a:endParaRPr>
          </a:p>
          <a:p>
            <a:r>
              <a:rPr lang="pt-BR" sz="2400" dirty="0">
                <a:latin typeface="Times New Roman" pitchFamily="18" charset="0"/>
                <a:cs typeface="Times New Roman" pitchFamily="18" charset="0"/>
              </a:rPr>
              <a:t>- Tăng cường bộc lộ suy nghĩ, cảm xúc, đánh giá của người kể chuyện; Sử dụng các yếu tố miêu tả, bình luận, liên tưởng, tưởng tượng khi kể chuyện...</a:t>
            </a:r>
            <a:endParaRPr lang="en-US" sz="2400" dirty="0">
              <a:latin typeface="Times New Roman" pitchFamily="18" charset="0"/>
              <a:cs typeface="Times New Roman" pitchFamily="18" charset="0"/>
            </a:endParaRPr>
          </a:p>
          <a:p>
            <a:r>
              <a:rPr lang="pt-BR" sz="2400" dirty="0">
                <a:latin typeface="Times New Roman" pitchFamily="18" charset="0"/>
                <a:cs typeface="Times New Roman" pitchFamily="18" charset="0"/>
              </a:rPr>
              <a:t>- Đảm bảo sự liên kết giữa các phần, các đoạn trong bài viết.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49897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Left)">
                                      <p:cBhvr>
                                        <p:cTn id="19" dur="500"/>
                                        <p:tgtEl>
                                          <p:spTgt spid="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strips(downLeft)">
                                      <p:cBhvr>
                                        <p:cTn id="24" dur="50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strips(downLeft)">
                                      <p:cBhvr>
                                        <p:cTn id="29" dur="500"/>
                                        <p:tgtEl>
                                          <p:spTgt spid="1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animEffect transition="in" filter="strips(downLeft)">
                                      <p:cBhvr>
                                        <p:cTn id="34" dur="500"/>
                                        <p:tgtEl>
                                          <p:spTgt spid="1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animEffect transition="in" filter="strips(downLeft)">
                                      <p:cBhvr>
                                        <p:cTn id="39" dur="500"/>
                                        <p:tgtEl>
                                          <p:spTgt spid="11">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11">
                                            <p:txEl>
                                              <p:pRg st="4" end="4"/>
                                            </p:txEl>
                                          </p:spTgt>
                                        </p:tgtEl>
                                        <p:attrNameLst>
                                          <p:attrName>style.visibility</p:attrName>
                                        </p:attrNameLst>
                                      </p:cBhvr>
                                      <p:to>
                                        <p:strVal val="visible"/>
                                      </p:to>
                                    </p:set>
                                    <p:animEffect transition="in" filter="strips(downLeft)">
                                      <p:cBhvr>
                                        <p:cTn id="44" dur="500"/>
                                        <p:tgtEl>
                                          <p:spTgt spid="11">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nodeType="clickEffect">
                                  <p:stCondLst>
                                    <p:cond delay="0"/>
                                  </p:stCondLst>
                                  <p:childTnLst>
                                    <p:set>
                                      <p:cBhvr>
                                        <p:cTn id="48" dur="1" fill="hold">
                                          <p:stCondLst>
                                            <p:cond delay="0"/>
                                          </p:stCondLst>
                                        </p:cTn>
                                        <p:tgtEl>
                                          <p:spTgt spid="11">
                                            <p:txEl>
                                              <p:pRg st="5" end="5"/>
                                            </p:txEl>
                                          </p:spTgt>
                                        </p:tgtEl>
                                        <p:attrNameLst>
                                          <p:attrName>style.visibility</p:attrName>
                                        </p:attrNameLst>
                                      </p:cBhvr>
                                      <p:to>
                                        <p:strVal val="visible"/>
                                      </p:to>
                                    </p:set>
                                    <p:animEffect transition="in" filter="strips(downLeft)">
                                      <p:cBhvr>
                                        <p:cTn id="49"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940</TotalTime>
  <Words>3294</Words>
  <Application>Microsoft Office PowerPoint</Application>
  <PresentationFormat>Widescreen</PresentationFormat>
  <Paragraphs>174</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HuyenTran</dc:creator>
  <cp:lastModifiedBy>HuyenTran</cp:lastModifiedBy>
  <cp:revision>78</cp:revision>
  <dcterms:created xsi:type="dcterms:W3CDTF">2021-08-25T15:23:42Z</dcterms:created>
  <dcterms:modified xsi:type="dcterms:W3CDTF">2021-09-24T08:20:59Z</dcterms:modified>
</cp:coreProperties>
</file>