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4" r:id="rId2"/>
    <p:sldId id="257" r:id="rId3"/>
    <p:sldId id="325" r:id="rId4"/>
    <p:sldId id="318" r:id="rId5"/>
    <p:sldId id="320" r:id="rId6"/>
    <p:sldId id="321" r:id="rId7"/>
    <p:sldId id="322" r:id="rId8"/>
    <p:sldId id="323" r:id="rId9"/>
    <p:sldId id="326" r:id="rId10"/>
    <p:sldId id="327" r:id="rId11"/>
    <p:sldId id="329" r:id="rId12"/>
    <p:sldId id="330" r:id="rId13"/>
    <p:sldId id="331" r:id="rId14"/>
    <p:sldId id="332" r:id="rId15"/>
    <p:sldId id="333" r:id="rId16"/>
    <p:sldId id="334" r:id="rId17"/>
    <p:sldId id="335" r:id="rId18"/>
    <p:sldId id="336" r:id="rId19"/>
    <p:sldId id="338" r:id="rId20"/>
    <p:sldId id="340" r:id="rId21"/>
    <p:sldId id="339" r:id="rId22"/>
    <p:sldId id="341" r:id="rId23"/>
    <p:sldId id="342" r:id="rId24"/>
    <p:sldId id="343" r:id="rId25"/>
    <p:sldId id="344" r:id="rId26"/>
    <p:sldId id="345" r:id="rId27"/>
    <p:sldId id="346" r:id="rId28"/>
    <p:sldId id="347" r:id="rId29"/>
    <p:sldId id="348" r:id="rId30"/>
    <p:sldId id="350" r:id="rId31"/>
    <p:sldId id="349"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19" r:id="rId49"/>
    <p:sldId id="367" r:id="rId50"/>
    <p:sldId id="369" r:id="rId51"/>
    <p:sldId id="370" r:id="rId52"/>
    <p:sldId id="371" r:id="rId53"/>
    <p:sldId id="372" r:id="rId54"/>
    <p:sldId id="377" r:id="rId55"/>
    <p:sldId id="373" r:id="rId56"/>
    <p:sldId id="378" r:id="rId57"/>
    <p:sldId id="374" r:id="rId58"/>
    <p:sldId id="375" r:id="rId59"/>
    <p:sldId id="380" r:id="rId60"/>
    <p:sldId id="376" r:id="rId61"/>
    <p:sldId id="386" r:id="rId62"/>
    <p:sldId id="387" r:id="rId63"/>
    <p:sldId id="388" r:id="rId64"/>
    <p:sldId id="389" r:id="rId65"/>
    <p:sldId id="390" r:id="rId66"/>
    <p:sldId id="391" r:id="rId67"/>
    <p:sldId id="392" r:id="rId68"/>
    <p:sldId id="393" r:id="rId69"/>
    <p:sldId id="394" r:id="rId70"/>
    <p:sldId id="395" r:id="rId71"/>
    <p:sldId id="279"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DC7"/>
    <a:srgbClr val="E46AC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562E5-8BDD-42E3-B0C2-C42E158C681B}" type="datetimeFigureOut">
              <a:rPr lang="en-US" smtClean="0"/>
              <a:t>09/24/2021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42544-291A-49D9-B013-08A63C8752AE}" type="slidenum">
              <a:rPr lang="en-US" smtClean="0"/>
              <a:t>‹#›</a:t>
            </a:fld>
            <a:endParaRPr lang="en-US"/>
          </a:p>
        </p:txBody>
      </p:sp>
    </p:spTree>
    <p:extLst>
      <p:ext uri="{BB962C8B-B14F-4D97-AF65-F5344CB8AC3E}">
        <p14:creationId xmlns:p14="http://schemas.microsoft.com/office/powerpoint/2010/main" val="11533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6</a:t>
            </a:fld>
            <a:endParaRPr lang="zh-CN" altLang="en-US">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43</a:t>
            </a:fld>
            <a:endParaRPr lang="zh-CN" altLang="en-US">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45</a:t>
            </a:fld>
            <a:endParaRPr lang="zh-CN" altLang="en-US">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54</a:t>
            </a:fld>
            <a:endParaRPr lang="zh-CN" altLang="en-US">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56</a:t>
            </a:fld>
            <a:endParaRPr lang="zh-CN" altLang="en-US">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59</a:t>
            </a:fld>
            <a:endParaRPr lang="zh-CN" altLang="en-US">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69</a:t>
            </a:fld>
            <a:endParaRPr lang="zh-CN" altLang="en-US">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70</a:t>
            </a:fld>
            <a:endParaRPr lang="zh-CN" altLang="en-US">
              <a:ea typeface="宋体" pitchFamily="2" charset="-122"/>
            </a:endParaRPr>
          </a:p>
        </p:txBody>
      </p:sp>
    </p:spTree>
    <p:extLst>
      <p:ext uri="{BB962C8B-B14F-4D97-AF65-F5344CB8AC3E}">
        <p14:creationId xmlns:p14="http://schemas.microsoft.com/office/powerpoint/2010/main" val="286804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00F71F1C-1E15-40CA-B24A-20BDEAFE3239}" type="slidenum">
              <a:rPr lang="zh-CN" altLang="en-US" smtClean="0">
                <a:ea typeface="宋体" pitchFamily="2" charset="-122"/>
              </a:rPr>
              <a:pPr/>
              <a:t>71</a:t>
            </a:fld>
            <a:endParaRPr lang="zh-CN" altLang="en-US">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14</a:t>
            </a:fld>
            <a:endParaRPr lang="zh-CN" altLang="en-US">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15</a:t>
            </a:fld>
            <a:endParaRPr lang="zh-CN" altLang="en-US">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16</a:t>
            </a:fld>
            <a:endParaRPr lang="zh-CN" altLang="en-US">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20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23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26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30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34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A63D-C375-423F-B80D-7B1BF9752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7AB8-89AB-4C07-BCA0-88451F22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2E1EA-E9DE-4E59-A758-16051FEB4526}"/>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BB94B25F-F17F-443B-81FE-C4EE3D8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26BE9-A05D-4495-8BA9-60214575A41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700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848-8E39-4BA1-ACEC-A2D4726E0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B472A-18ED-4745-9AC3-4E9A929E9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26AC-6103-45DD-80D6-E3DAA1802868}"/>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30C6CE06-6CFE-43EE-9CB0-22AC3B63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EA76B-BC83-4448-A292-520339C2480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384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3A3F5-CF0A-42FF-BC03-7CDA3D998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0164FF-D6B5-4A3C-B2D2-FF08A710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FD9C4-1825-46EB-9371-C8A97F6D1045}"/>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DD646FDA-5500-4347-B815-40CE5ABE5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41893-B271-4F08-B705-4A7A05846A95}"/>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453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90833"/>
      </p:ext>
    </p:extLst>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AE55-395C-4D8D-917C-9E1F774F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CBCF6-BFA6-4EFD-BA80-D89978CEF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39F25-4402-44D7-B47B-F01D56327E1D}"/>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EF8BA1BF-11D8-4073-A031-01AF1DB7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FF83A-244A-4C99-AEB4-A88288770E80}"/>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8065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2BB-E2C5-48D1-AE5C-ECEAD510D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41F14F-0080-4319-A4F5-BE8F67C6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40BEB-BD9C-45C5-9145-647CCBAEB05C}"/>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C3A6B9EE-9D1A-4C4E-B76E-89FBFF70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4632-FA11-4A63-8667-B8F5E0BE5E6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48158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42B9-9819-4452-9417-EEFA78CD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65B28-3924-466B-907D-16B1F8027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F511C-BF83-4620-B800-771F44612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FCB57-1ABE-436F-A1B1-ED2BD43EEB7B}"/>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6" name="Footer Placeholder 5">
            <a:extLst>
              <a:ext uri="{FF2B5EF4-FFF2-40B4-BE49-F238E27FC236}">
                <a16:creationId xmlns:a16="http://schemas.microsoft.com/office/drawing/2014/main" id="{17459022-AA3F-4EFC-AB94-5A958339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1EBB1-C4A0-41F1-9DD5-B65A128C2D5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55069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A88-341F-42BD-93A4-A9F35045F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31F8FD-F75F-4C1B-A93E-BFC21B660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62651-D9D0-460E-807C-44641B18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1DF40-4989-4949-8274-4AEDC2F4A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CA3E-6CA7-42E2-B3F5-3E1A6E71C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07E90-A5B3-43E4-BFF2-F0E0DB913CA9}"/>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8" name="Footer Placeholder 7">
            <a:extLst>
              <a:ext uri="{FF2B5EF4-FFF2-40B4-BE49-F238E27FC236}">
                <a16:creationId xmlns:a16="http://schemas.microsoft.com/office/drawing/2014/main" id="{6FAF78A6-FD4A-42E4-AB4B-DC115F012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151B9-83B5-4CAC-BFF5-154AEF89CD2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781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7F2F-88CF-47D2-9AA7-81B865136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9ABFA0-6308-4534-9DE4-95AE10FD3466}"/>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4" name="Footer Placeholder 3">
            <a:extLst>
              <a:ext uri="{FF2B5EF4-FFF2-40B4-BE49-F238E27FC236}">
                <a16:creationId xmlns:a16="http://schemas.microsoft.com/office/drawing/2014/main" id="{70B75F1F-1632-4686-AA3F-8914D7512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C838D-1501-460E-B4E3-A52065BD6B16}"/>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53675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37501-0A40-43F1-90B2-D6DAB0533CDF}"/>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3" name="Footer Placeholder 2">
            <a:extLst>
              <a:ext uri="{FF2B5EF4-FFF2-40B4-BE49-F238E27FC236}">
                <a16:creationId xmlns:a16="http://schemas.microsoft.com/office/drawing/2014/main" id="{B71A70F1-CF1B-4294-9FE5-C5C6114DE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6643E-4010-45A7-A799-1F261FA75501}"/>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6377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2BE-E406-4434-AD2A-BB6CFD8E8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44FA6-CD84-460F-93CF-74262A8AA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36E8E-5D5C-4CDC-A288-12C0F6CC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5AADA-35FA-445F-A66E-AC89C6300D3E}"/>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6" name="Footer Placeholder 5">
            <a:extLst>
              <a:ext uri="{FF2B5EF4-FFF2-40B4-BE49-F238E27FC236}">
                <a16:creationId xmlns:a16="http://schemas.microsoft.com/office/drawing/2014/main" id="{D155662C-68ED-4C03-BA6C-F5E7B1894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B80F7-CB54-4689-988F-18CDECD42FE4}"/>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93556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24DD-B89B-4EEA-8847-057645DA8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C424A-66A5-4D9D-86CE-9A0E507F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593C48-47D7-45E2-8307-A9AD653EF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20ED-B59B-4EE6-BC93-E81B5C9B119C}"/>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6" name="Footer Placeholder 5">
            <a:extLst>
              <a:ext uri="{FF2B5EF4-FFF2-40B4-BE49-F238E27FC236}">
                <a16:creationId xmlns:a16="http://schemas.microsoft.com/office/drawing/2014/main" id="{E204FD4F-000C-4CDF-A095-5DBDB5C57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0533C-B4A7-47F5-85D6-D5A5DA0B46E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30649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D7D5F-628A-447C-86F9-308A9A625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26625-B0E6-4F79-B808-C65EA7B91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6C22-E085-45CC-BB19-29462342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EE65AA69-DB69-472C-AFAD-360CCD861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1BFFC-47A4-4831-86D8-F5CA2437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060EB-FFBF-4EB4-8455-17B8FCEAC136}" type="slidenum">
              <a:rPr lang="en-US" smtClean="0"/>
              <a:t>‹#›</a:t>
            </a:fld>
            <a:endParaRPr lang="en-US"/>
          </a:p>
        </p:txBody>
      </p:sp>
    </p:spTree>
    <p:extLst>
      <p:ext uri="{BB962C8B-B14F-4D97-AF65-F5344CB8AC3E}">
        <p14:creationId xmlns:p14="http://schemas.microsoft.com/office/powerpoint/2010/main" val="175582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i.wikipedia.org/wiki/S%C6%A1n_Tinh"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ản hồi chính thức về đoạn văn Thánh Gióng gây tranh cãi | baotintuc.vn"/>
          <p:cNvPicPr/>
          <p:nvPr/>
        </p:nvPicPr>
        <p:blipFill>
          <a:blip r:embed="rId2">
            <a:extLst>
              <a:ext uri="{28A0092B-C50C-407E-A947-70E740481C1C}">
                <a14:useLocalDpi xmlns:a14="http://schemas.microsoft.com/office/drawing/2010/main" val="0"/>
              </a:ext>
            </a:extLst>
          </a:blip>
          <a:srcRect/>
          <a:stretch>
            <a:fillRect/>
          </a:stretch>
        </p:blipFill>
        <p:spPr bwMode="auto">
          <a:xfrm>
            <a:off x="164152" y="2600560"/>
            <a:ext cx="2841752" cy="3329308"/>
          </a:xfrm>
          <a:prstGeom prst="rect">
            <a:avLst/>
          </a:prstGeom>
          <a:noFill/>
          <a:ln>
            <a:noFill/>
          </a:ln>
        </p:spPr>
      </p:pic>
      <p:pic>
        <p:nvPicPr>
          <p:cNvPr id="5" name="Picture 4" descr="Truyện cổ tích Thánh Gióng"/>
          <p:cNvPicPr/>
          <p:nvPr/>
        </p:nvPicPr>
        <p:blipFill>
          <a:blip r:embed="rId3">
            <a:extLst>
              <a:ext uri="{28A0092B-C50C-407E-A947-70E740481C1C}">
                <a14:useLocalDpi xmlns:a14="http://schemas.microsoft.com/office/drawing/2010/main" val="0"/>
              </a:ext>
            </a:extLst>
          </a:blip>
          <a:srcRect/>
          <a:stretch>
            <a:fillRect/>
          </a:stretch>
        </p:blipFill>
        <p:spPr bwMode="auto">
          <a:xfrm>
            <a:off x="3258493" y="2605082"/>
            <a:ext cx="2601401" cy="3324785"/>
          </a:xfrm>
          <a:prstGeom prst="rect">
            <a:avLst/>
          </a:prstGeom>
          <a:noFill/>
          <a:ln>
            <a:noFill/>
          </a:ln>
        </p:spPr>
      </p:pic>
      <p:pic>
        <p:nvPicPr>
          <p:cNvPr id="6" name="Picture 5" descr="Top 10 Bài văn phân tích nhân vật &amp;quot;Thạch Sanh&amp;quot; trong truyện cổ tích &amp;quot;Thạch  Sanh&amp;quot; hay nhất - Toplist.v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162" y="2578995"/>
            <a:ext cx="2908842" cy="3350872"/>
          </a:xfrm>
          <a:prstGeom prst="rect">
            <a:avLst/>
          </a:prstGeom>
          <a:noFill/>
          <a:ln>
            <a:noFill/>
          </a:ln>
        </p:spPr>
      </p:pic>
      <p:pic>
        <p:nvPicPr>
          <p:cNvPr id="7" name="Picture 6" descr="C:\Users\Administrator\Downloads\phan-tich-hinh-anh-nhan-vat-thach-sanh-trong-truyen-co-tich-thach-sanh.jpg"/>
          <p:cNvPicPr/>
          <p:nvPr/>
        </p:nvPicPr>
        <p:blipFill rotWithShape="1">
          <a:blip r:embed="rId5">
            <a:extLst>
              <a:ext uri="{28A0092B-C50C-407E-A947-70E740481C1C}">
                <a14:useLocalDpi xmlns:a14="http://schemas.microsoft.com/office/drawing/2010/main" val="0"/>
              </a:ext>
            </a:extLst>
          </a:blip>
          <a:srcRect r="13071"/>
          <a:stretch/>
        </p:blipFill>
        <p:spPr bwMode="auto">
          <a:xfrm>
            <a:off x="9298554" y="2600560"/>
            <a:ext cx="2709401" cy="3329307"/>
          </a:xfrm>
          <a:prstGeom prst="rect">
            <a:avLst/>
          </a:prstGeom>
          <a:noFill/>
          <a:ln>
            <a:noFill/>
          </a:ln>
        </p:spPr>
      </p:pic>
      <p:sp>
        <p:nvSpPr>
          <p:cNvPr id="10" name="Rectangle 9"/>
          <p:cNvSpPr/>
          <p:nvPr/>
        </p:nvSpPr>
        <p:spPr>
          <a:xfrm>
            <a:off x="180859" y="476266"/>
            <a:ext cx="11169444" cy="2074414"/>
          </a:xfrm>
          <a:prstGeom prst="rect">
            <a:avLst/>
          </a:prstGeom>
        </p:spPr>
        <p:txBody>
          <a:bodyPr wrap="square">
            <a:spAutoFit/>
            <a:scene3d>
              <a:camera prst="orthographicFront"/>
              <a:lightRig rig="threePt" dir="t"/>
            </a:scene3d>
            <a:sp3d extrusionH="57150">
              <a:bevelT w="38100" h="38100" prst="relaxedInset"/>
            </a:sp3d>
          </a:bodyPr>
          <a:lstStyle/>
          <a:p>
            <a:pPr algn="ctr">
              <a:lnSpc>
                <a:spcPct val="115000"/>
              </a:lnSpc>
              <a:spcAft>
                <a:spcPts val="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CHỦ ĐỀ 1</a:t>
            </a:r>
          </a:p>
          <a:p>
            <a:pPr algn="ctr">
              <a:lnSpc>
                <a:spcPct val="115000"/>
              </a:lnSpc>
              <a:spcAft>
                <a:spcPts val="0"/>
              </a:spcAft>
            </a:pP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 </a:t>
            </a: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 THUYẾT VÀ CỔ TÍCH)</a:t>
            </a: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4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1640034"/>
            <a:ext cx="6980350" cy="357793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65259399"/>
              </p:ext>
            </p:extLst>
          </p:nvPr>
        </p:nvGraphicFramePr>
        <p:xfrm>
          <a:off x="4490113" y="1813810"/>
          <a:ext cx="6652808" cy="3282843"/>
        </p:xfrm>
        <a:graphic>
          <a:graphicData uri="http://schemas.openxmlformats.org/drawingml/2006/table">
            <a:tbl>
              <a:tblPr firstRow="1" firstCol="1" bandRow="1">
                <a:tableStyleId>{21E4AEA4-8DFA-4A89-87EB-49C32662AFE0}</a:tableStyleId>
              </a:tblPr>
              <a:tblGrid>
                <a:gridCol w="787525">
                  <a:extLst>
                    <a:ext uri="{9D8B030D-6E8A-4147-A177-3AD203B41FA5}">
                      <a16:colId xmlns:a16="http://schemas.microsoft.com/office/drawing/2014/main" val="20000"/>
                    </a:ext>
                  </a:extLst>
                </a:gridCol>
                <a:gridCol w="4291917">
                  <a:extLst>
                    <a:ext uri="{9D8B030D-6E8A-4147-A177-3AD203B41FA5}">
                      <a16:colId xmlns:a16="http://schemas.microsoft.com/office/drawing/2014/main" val="20001"/>
                    </a:ext>
                  </a:extLst>
                </a:gridCol>
                <a:gridCol w="1573366">
                  <a:extLst>
                    <a:ext uri="{9D8B030D-6E8A-4147-A177-3AD203B41FA5}">
                      <a16:colId xmlns:a16="http://schemas.microsoft.com/office/drawing/2014/main" val="20002"/>
                    </a:ext>
                  </a:extLst>
                </a:gridCol>
              </a:tblGrid>
              <a:tr h="535077">
                <a:tc>
                  <a:txBody>
                    <a:bodyPr/>
                    <a:lstStyle/>
                    <a:p>
                      <a:pPr marL="0" marR="0" algn="ctr">
                        <a:lnSpc>
                          <a:spcPct val="107000"/>
                        </a:lnSpc>
                        <a:spcBef>
                          <a:spcPts val="0"/>
                        </a:spcBef>
                        <a:spcAft>
                          <a:spcPts val="0"/>
                        </a:spcAft>
                      </a:pPr>
                      <a:r>
                        <a:rPr lang="en-US" sz="2400" dirty="0">
                          <a:effectLst/>
                        </a:rPr>
                        <a:t>STT</a:t>
                      </a:r>
                      <a:endParaRPr lang="en-US" sz="2400" dirty="0">
                        <a:effectLst/>
                        <a:latin typeface="Times New Roman" pitchFamily="18" charset="0"/>
                        <a:ea typeface="Calibri"/>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dirty="0">
                          <a:effectLst/>
                        </a:rPr>
                        <a:t>Các yếu tố truyền thuyết</a:t>
                      </a:r>
                      <a:endParaRPr lang="en-US" sz="2400" dirty="0">
                        <a:effectLst/>
                        <a:latin typeface="Times New Roman" pitchFamily="18" charset="0"/>
                        <a:ea typeface="Calibri"/>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a:effectLst/>
                        </a:rPr>
                        <a:t>Nhận xét</a:t>
                      </a:r>
                      <a:endParaRPr lang="en-US" sz="240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0"/>
                  </a:ext>
                </a:extLst>
              </a:tr>
              <a:tr h="535077">
                <a:tc>
                  <a:txBody>
                    <a:bodyPr/>
                    <a:lstStyle/>
                    <a:p>
                      <a:pPr marL="0" marR="28575">
                        <a:lnSpc>
                          <a:spcPts val="1800"/>
                        </a:lnSpc>
                        <a:spcBef>
                          <a:spcPts val="0"/>
                        </a:spcBef>
                        <a:spcAft>
                          <a:spcPts val="0"/>
                        </a:spcAft>
                      </a:pPr>
                      <a:r>
                        <a:rPr lang="en-US" sz="2400" dirty="0">
                          <a:effectLst/>
                        </a:rPr>
                        <a:t>1</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28575" algn="l">
                        <a:lnSpc>
                          <a:spcPts val="1800"/>
                        </a:lnSpc>
                        <a:spcBef>
                          <a:spcPts val="0"/>
                        </a:spcBef>
                        <a:spcAft>
                          <a:spcPts val="0"/>
                        </a:spcAft>
                      </a:pPr>
                      <a:r>
                        <a:rPr lang="en-US" sz="2400" dirty="0">
                          <a:effectLst/>
                        </a:rPr>
                        <a:t>Chủ đề</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a:effectLst/>
                        </a:rPr>
                        <a:t> </a:t>
                      </a:r>
                      <a:endParaRPr lang="en-US" sz="240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1"/>
                  </a:ext>
                </a:extLst>
              </a:tr>
              <a:tr h="535077">
                <a:tc>
                  <a:txBody>
                    <a:bodyPr/>
                    <a:lstStyle/>
                    <a:p>
                      <a:pPr marL="0" marR="28575">
                        <a:lnSpc>
                          <a:spcPts val="1800"/>
                        </a:lnSpc>
                        <a:spcBef>
                          <a:spcPts val="0"/>
                        </a:spcBef>
                        <a:spcAft>
                          <a:spcPts val="0"/>
                        </a:spcAft>
                      </a:pPr>
                      <a:r>
                        <a:rPr lang="en-US" sz="2400" dirty="0">
                          <a:effectLst/>
                        </a:rPr>
                        <a:t>2</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28575" algn="l">
                        <a:lnSpc>
                          <a:spcPts val="1800"/>
                        </a:lnSpc>
                        <a:spcBef>
                          <a:spcPts val="0"/>
                        </a:spcBef>
                        <a:spcAft>
                          <a:spcPts val="0"/>
                        </a:spcAft>
                      </a:pPr>
                      <a:r>
                        <a:rPr lang="en-US" sz="2400" dirty="0">
                          <a:effectLst/>
                        </a:rPr>
                        <a:t>Nhân vật</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dirty="0">
                          <a:effectLst/>
                        </a:rPr>
                        <a:t> </a:t>
                      </a:r>
                      <a:endParaRPr lang="en-US" sz="2400" dirty="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2"/>
                  </a:ext>
                </a:extLst>
              </a:tr>
              <a:tr h="535077">
                <a:tc>
                  <a:txBody>
                    <a:bodyPr/>
                    <a:lstStyle/>
                    <a:p>
                      <a:pPr marL="0" marR="30480">
                        <a:lnSpc>
                          <a:spcPts val="1800"/>
                        </a:lnSpc>
                        <a:spcBef>
                          <a:spcPts val="0"/>
                        </a:spcBef>
                        <a:spcAft>
                          <a:spcPts val="1200"/>
                        </a:spcAft>
                      </a:pPr>
                      <a:r>
                        <a:rPr lang="en-US" sz="2400">
                          <a:effectLst/>
                        </a:rPr>
                        <a:t>3</a:t>
                      </a:r>
                      <a:endParaRPr lang="en-US" sz="2400">
                        <a:effectLst/>
                        <a:latin typeface="Times New Roman" pitchFamily="18" charset="0"/>
                        <a:ea typeface="Times New Roman"/>
                        <a:cs typeface="Times New Roman" pitchFamily="18" charset="0"/>
                      </a:endParaRPr>
                    </a:p>
                  </a:txBody>
                  <a:tcPr marT="0" marB="0" anchor="ctr"/>
                </a:tc>
                <a:tc>
                  <a:txBody>
                    <a:bodyPr/>
                    <a:lstStyle/>
                    <a:p>
                      <a:pPr marL="0" marR="30480" algn="l">
                        <a:lnSpc>
                          <a:spcPts val="1800"/>
                        </a:lnSpc>
                        <a:spcBef>
                          <a:spcPts val="0"/>
                        </a:spcBef>
                        <a:spcAft>
                          <a:spcPts val="1200"/>
                        </a:spcAft>
                      </a:pPr>
                      <a:r>
                        <a:rPr lang="en-US" sz="2400" dirty="0">
                          <a:effectLst/>
                        </a:rPr>
                        <a:t>Cốt truyện</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nSpc>
                          <a:spcPct val="107000"/>
                        </a:lnSpc>
                        <a:spcBef>
                          <a:spcPts val="0"/>
                        </a:spcBef>
                        <a:spcAft>
                          <a:spcPts val="0"/>
                        </a:spcAft>
                      </a:pPr>
                      <a:r>
                        <a:rPr lang="en-US" sz="2400">
                          <a:effectLst/>
                        </a:rPr>
                        <a:t> </a:t>
                      </a:r>
                      <a:endParaRPr lang="en-US" sz="240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3"/>
                  </a:ext>
                </a:extLst>
              </a:tr>
              <a:tr h="535077">
                <a:tc>
                  <a:txBody>
                    <a:bodyPr/>
                    <a:lstStyle/>
                    <a:p>
                      <a:pPr marL="0" marR="30480">
                        <a:lnSpc>
                          <a:spcPts val="1800"/>
                        </a:lnSpc>
                        <a:spcBef>
                          <a:spcPts val="0"/>
                        </a:spcBef>
                        <a:spcAft>
                          <a:spcPts val="1200"/>
                        </a:spcAft>
                      </a:pPr>
                      <a:r>
                        <a:rPr lang="en-US" sz="2400">
                          <a:effectLst/>
                        </a:rPr>
                        <a:t>4</a:t>
                      </a:r>
                      <a:endParaRPr lang="en-US" sz="2400">
                        <a:effectLst/>
                        <a:latin typeface="Times New Roman" pitchFamily="18" charset="0"/>
                        <a:ea typeface="Times New Roman"/>
                        <a:cs typeface="Times New Roman" pitchFamily="18" charset="0"/>
                      </a:endParaRPr>
                    </a:p>
                  </a:txBody>
                  <a:tcPr marT="0" marB="0" anchor="ctr"/>
                </a:tc>
                <a:tc>
                  <a:txBody>
                    <a:bodyPr/>
                    <a:lstStyle/>
                    <a:p>
                      <a:pPr marL="0" marR="30480" algn="l">
                        <a:lnSpc>
                          <a:spcPts val="1800"/>
                        </a:lnSpc>
                        <a:spcBef>
                          <a:spcPts val="0"/>
                        </a:spcBef>
                        <a:spcAft>
                          <a:spcPts val="1200"/>
                        </a:spcAft>
                      </a:pPr>
                      <a:r>
                        <a:rPr lang="en-US" sz="2400" dirty="0">
                          <a:effectLst/>
                        </a:rPr>
                        <a:t>Yếu tố hoang đướng kì ảo</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dirty="0">
                          <a:effectLst/>
                        </a:rPr>
                        <a:t> </a:t>
                      </a:r>
                      <a:endParaRPr lang="en-US" sz="2400" dirty="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4"/>
                  </a:ext>
                </a:extLst>
              </a:tr>
              <a:tr h="607458">
                <a:tc>
                  <a:txBody>
                    <a:bodyPr/>
                    <a:lstStyle/>
                    <a:p>
                      <a:pPr marL="0" marR="30480">
                        <a:lnSpc>
                          <a:spcPts val="1800"/>
                        </a:lnSpc>
                        <a:spcBef>
                          <a:spcPts val="0"/>
                        </a:spcBef>
                        <a:spcAft>
                          <a:spcPts val="1200"/>
                        </a:spcAft>
                      </a:pPr>
                      <a:r>
                        <a:rPr lang="en-US" sz="2400" dirty="0">
                          <a:effectLst/>
                        </a:rPr>
                        <a:t>5</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30480" algn="l">
                        <a:lnSpc>
                          <a:spcPts val="1800"/>
                        </a:lnSpc>
                        <a:spcBef>
                          <a:spcPts val="0"/>
                        </a:spcBef>
                        <a:spcAft>
                          <a:spcPts val="1200"/>
                        </a:spcAft>
                      </a:pPr>
                      <a:r>
                        <a:rPr lang="en-US" sz="2400" dirty="0">
                          <a:effectLst/>
                        </a:rPr>
                        <a:t>Cách đánh giá của nhân dân</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800" dirty="0">
                          <a:effectLst/>
                        </a:rPr>
                        <a:t> </a:t>
                      </a:r>
                      <a:endParaRPr lang="en-US" sz="2800" dirty="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1352B4D1-9DC1-4B38-AFE4-4A8CDBE1BD6D}"/>
              </a:ext>
            </a:extLst>
          </p:cNvPr>
          <p:cNvSpPr txBox="1"/>
          <p:nvPr/>
        </p:nvSpPr>
        <p:spPr>
          <a:xfrm>
            <a:off x="3237847" y="474410"/>
            <a:ext cx="6098146"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1. Bài tập 1</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636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sp>
        <p:nvSpPr>
          <p:cNvPr id="8" name="TextBox 7">
            <a:extLst>
              <a:ext uri="{FF2B5EF4-FFF2-40B4-BE49-F238E27FC236}">
                <a16:creationId xmlns:a16="http://schemas.microsoft.com/office/drawing/2014/main" id="{1352B4D1-9DC1-4B38-AFE4-4A8CDBE1BD6D}"/>
              </a:ext>
            </a:extLst>
          </p:cNvPr>
          <p:cNvSpPr txBox="1"/>
          <p:nvPr/>
        </p:nvSpPr>
        <p:spPr>
          <a:xfrm>
            <a:off x="2781484" y="363701"/>
            <a:ext cx="6098146" cy="447045"/>
          </a:xfrm>
          <a:prstGeom prst="rect">
            <a:avLst/>
          </a:prstGeom>
          <a:noFill/>
        </p:spPr>
        <p:txBody>
          <a:bodyPr wrap="square">
            <a:spAutoFit/>
          </a:bodyPr>
          <a:lstStyle/>
          <a:p>
            <a:pPr algn="just">
              <a:lnSpc>
                <a:spcPct val="102000"/>
              </a:lnSpc>
            </a:pPr>
            <a:r>
              <a:rPr lang="pt-BR" sz="2400" b="1" i="1" dirty="0">
                <a:solidFill>
                  <a:srgbClr val="C00000"/>
                </a:solidFill>
                <a:latin typeface="Times New Roman" panose="02020603050405020304" pitchFamily="18" charset="0"/>
                <a:ea typeface="Times New Roman" panose="02020603050405020304" pitchFamily="18" charset="0"/>
              </a:rPr>
              <a:t>1. Bài tập 1</a:t>
            </a:r>
            <a:endParaRPr lang="en-US" sz="2000" dirty="0">
              <a:solidFill>
                <a:srgbClr val="C00000"/>
              </a:solidFill>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94463931"/>
              </p:ext>
            </p:extLst>
          </p:nvPr>
        </p:nvGraphicFramePr>
        <p:xfrm>
          <a:off x="2292824" y="1011606"/>
          <a:ext cx="9069720" cy="5482693"/>
        </p:xfrm>
        <a:graphic>
          <a:graphicData uri="http://schemas.openxmlformats.org/drawingml/2006/table">
            <a:tbl>
              <a:tblPr firstRow="1" firstCol="1" bandRow="1">
                <a:tableStyleId>{5C22544A-7EE6-4342-B048-85BDC9FD1C3A}</a:tableStyleId>
              </a:tblPr>
              <a:tblGrid>
                <a:gridCol w="838866">
                  <a:extLst>
                    <a:ext uri="{9D8B030D-6E8A-4147-A177-3AD203B41FA5}">
                      <a16:colId xmlns:a16="http://schemas.microsoft.com/office/drawing/2014/main" val="20000"/>
                    </a:ext>
                  </a:extLst>
                </a:gridCol>
                <a:gridCol w="1875229">
                  <a:extLst>
                    <a:ext uri="{9D8B030D-6E8A-4147-A177-3AD203B41FA5}">
                      <a16:colId xmlns:a16="http://schemas.microsoft.com/office/drawing/2014/main" val="20001"/>
                    </a:ext>
                  </a:extLst>
                </a:gridCol>
                <a:gridCol w="6355625">
                  <a:extLst>
                    <a:ext uri="{9D8B030D-6E8A-4147-A177-3AD203B41FA5}">
                      <a16:colId xmlns:a16="http://schemas.microsoft.com/office/drawing/2014/main" val="20002"/>
                    </a:ext>
                  </a:extLst>
                </a:gridCol>
              </a:tblGrid>
              <a:tr h="694100">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STT</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Các yếu tố</a:t>
                      </a:r>
                    </a:p>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truyền thuyết</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Nhận xét</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0"/>
                  </a:ext>
                </a:extLst>
              </a:tr>
              <a:tr h="1044666">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1</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28575">
                        <a:lnSpc>
                          <a:spcPts val="1800"/>
                        </a:lnSpc>
                        <a:spcBef>
                          <a:spcPts val="0"/>
                        </a:spcBef>
                        <a:spcAft>
                          <a:spcPts val="600"/>
                        </a:spcAft>
                      </a:pPr>
                      <a:r>
                        <a:rPr lang="en-US" sz="1600" dirty="0">
                          <a:effectLst/>
                          <a:latin typeface="Times New Roman" pitchFamily="18" charset="0"/>
                          <a:cs typeface="Times New Roman" pitchFamily="18" charset="0"/>
                        </a:rPr>
                        <a:t>Chủ đề</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just">
                        <a:lnSpc>
                          <a:spcPct val="100000"/>
                        </a:lnSpc>
                        <a:spcBef>
                          <a:spcPts val="0"/>
                        </a:spcBef>
                        <a:spcAft>
                          <a:spcPts val="600"/>
                        </a:spcAft>
                      </a:pPr>
                      <a:r>
                        <a:rPr lang="en-US" sz="1600" dirty="0">
                          <a:effectLst/>
                          <a:latin typeface="Times New Roman" pitchFamily="18" charset="0"/>
                          <a:cs typeface="Times New Roman" pitchFamily="18" charset="0"/>
                        </a:rPr>
                        <a:t>Xây dựng biểu tượng rực rỡ về ý thức và sức mạnh bảo vệ đất nước; thể hiện quan niệm và ước mơ về người anh hùng cứu nước chống giặc ngoại xâm của dân tộc ta thời xưa. (qua nhân vật Thánh Gióng, Lê Lợi…)</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1"/>
                  </a:ext>
                </a:extLst>
              </a:tr>
              <a:tr h="357037">
                <a:tc>
                  <a:txBody>
                    <a:bodyPr/>
                    <a:lstStyle/>
                    <a:p>
                      <a:pPr marL="0" marR="28575" algn="ctr">
                        <a:lnSpc>
                          <a:spcPts val="1800"/>
                        </a:lnSpc>
                        <a:spcBef>
                          <a:spcPts val="0"/>
                        </a:spcBef>
                        <a:spcAft>
                          <a:spcPts val="0"/>
                        </a:spcAft>
                      </a:pPr>
                      <a:r>
                        <a:rPr lang="en-US" sz="1600">
                          <a:effectLst/>
                          <a:latin typeface="Times New Roman" pitchFamily="18" charset="0"/>
                          <a:cs typeface="Times New Roman" pitchFamily="18" charset="0"/>
                        </a:rPr>
                        <a:t>2</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28575">
                        <a:lnSpc>
                          <a:spcPts val="1800"/>
                        </a:lnSpc>
                        <a:spcBef>
                          <a:spcPts val="0"/>
                        </a:spcBef>
                        <a:spcAft>
                          <a:spcPts val="600"/>
                        </a:spcAft>
                      </a:pPr>
                      <a:r>
                        <a:rPr lang="en-US" sz="1600">
                          <a:effectLst/>
                          <a:latin typeface="Times New Roman" pitchFamily="18" charset="0"/>
                          <a:cs typeface="Times New Roman" pitchFamily="18" charset="0"/>
                        </a:rPr>
                        <a:t>Nhân vật</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28575">
                        <a:lnSpc>
                          <a:spcPts val="1800"/>
                        </a:lnSpc>
                        <a:spcBef>
                          <a:spcPts val="0"/>
                        </a:spcBef>
                        <a:spcAft>
                          <a:spcPts val="600"/>
                        </a:spcAft>
                      </a:pPr>
                      <a:r>
                        <a:rPr lang="en-US" sz="1600" dirty="0">
                          <a:effectLst/>
                          <a:latin typeface="Times New Roman" pitchFamily="18" charset="0"/>
                          <a:cs typeface="Times New Roman" pitchFamily="18" charset="0"/>
                        </a:rPr>
                        <a:t>Người anh hùng có công chống giặc ngoại xâm</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r h="74878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3</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err="1">
                          <a:effectLst/>
                          <a:latin typeface="Times New Roman" pitchFamily="18" charset="0"/>
                          <a:cs typeface="Times New Roman" pitchFamily="18" charset="0"/>
                        </a:rPr>
                        <a:t>Cốt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truyện</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Kết cấu 3 phần: giới thiệu truyện, diễn biến truyện và kết thúc truyện; các sự việc sắp xếp theo trình tự thời gian (trước - sau)</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3"/>
                  </a:ext>
                </a:extLst>
              </a:tr>
              <a:tr h="114053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4</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a:effectLst/>
                          <a:latin typeface="Times New Roman" pitchFamily="18" charset="0"/>
                          <a:cs typeface="Times New Roman" pitchFamily="18" charset="0"/>
                        </a:rPr>
                        <a:t>Yếu tố hoang đướng kì ảo</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 Yếu tố hoang đường kì ảo đặc sắc, mang nhiều ý nghĩa trong thể hiện phẩm chất nhân vật và có tác dụng thể hiện nội dung tư tưởng của truyện</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4"/>
                  </a:ext>
                </a:extLst>
              </a:tr>
              <a:tr h="74878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5</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a:effectLst/>
                          <a:latin typeface="Times New Roman" pitchFamily="18" charset="0"/>
                          <a:cs typeface="Times New Roman" pitchFamily="18" charset="0"/>
                        </a:rPr>
                        <a:t>Thái độ đánh giá của nhân dân</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 Sự ca ngợi, đề cao và trân trọng, tự hào của nhân dân ta đối với các nhân vật lịch sử</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5"/>
                  </a:ext>
                </a:extLst>
              </a:tr>
              <a:tr h="74878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6</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a:effectLst/>
                          <a:latin typeface="Times New Roman" pitchFamily="18" charset="0"/>
                          <a:cs typeface="Times New Roman" pitchFamily="18" charset="0"/>
                        </a:rPr>
                        <a:t>Sự thật lịch sử</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 Gắn liền với công cuộc giữ nước trong thời kì chống giặc phương Bắc; lưu lại các dấu tích đến ngày nay</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16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919135" y="1630272"/>
            <a:ext cx="6098146" cy="357793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accent2">
                    <a:lumMod val="75000"/>
                  </a:schemeClr>
                </a:solidFill>
                <a:latin typeface="Times New Roman" pitchFamily="18" charset="0"/>
                <a:cs typeface="Times New Roman" pitchFamily="18" charset="0"/>
              </a:rPr>
              <a:t>Em tìm một số văn bản truyện truyền thuyết </a:t>
            </a:r>
            <a:r>
              <a:rPr lang="en-US" sz="2800" i="1" dirty="0">
                <a:solidFill>
                  <a:schemeClr val="accent2">
                    <a:lumMod val="75000"/>
                  </a:schemeClr>
                </a:solidFill>
                <a:latin typeface="Times New Roman" pitchFamily="18" charset="0"/>
                <a:cs typeface="Times New Roman" pitchFamily="18" charset="0"/>
              </a:rPr>
              <a:t>Thánh Gióng</a:t>
            </a:r>
            <a:r>
              <a:rPr lang="en-US" sz="2800" dirty="0">
                <a:solidFill>
                  <a:schemeClr val="accent2">
                    <a:lumMod val="75000"/>
                  </a:schemeClr>
                </a:solidFill>
                <a:latin typeface="Times New Roman" pitchFamily="18" charset="0"/>
                <a:cs typeface="Times New Roman" pitchFamily="18" charset="0"/>
              </a:rPr>
              <a:t> và </a:t>
            </a:r>
            <a:r>
              <a:rPr lang="en-US" sz="2800" i="1" dirty="0">
                <a:solidFill>
                  <a:schemeClr val="accent2">
                    <a:lumMod val="75000"/>
                  </a:schemeClr>
                </a:solidFill>
                <a:latin typeface="Times New Roman" pitchFamily="18" charset="0"/>
                <a:cs typeface="Times New Roman" pitchFamily="18" charset="0"/>
              </a:rPr>
              <a:t>Sự tích Hồ Gươm</a:t>
            </a:r>
            <a:r>
              <a:rPr lang="en-US" sz="2800" dirty="0">
                <a:solidFill>
                  <a:schemeClr val="accent2">
                    <a:lumMod val="75000"/>
                  </a:schemeClr>
                </a:solidFill>
                <a:latin typeface="Times New Roman" pitchFamily="18" charset="0"/>
                <a:cs typeface="Times New Roman" pitchFamily="18" charset="0"/>
              </a:rPr>
              <a:t>, so sánh bản kể đó với bản đã được học về: sự kiện, chi tiết được kể để nhận thấy sự tính dị bản trong các truyện dân gian.</a:t>
            </a:r>
          </a:p>
        </p:txBody>
      </p:sp>
      <p:sp>
        <p:nvSpPr>
          <p:cNvPr id="7" name="TextBox 6">
            <a:extLst>
              <a:ext uri="{FF2B5EF4-FFF2-40B4-BE49-F238E27FC236}">
                <a16:creationId xmlns:a16="http://schemas.microsoft.com/office/drawing/2014/main" id="{1352B4D1-9DC1-4B38-AFE4-4A8CDBE1BD6D}"/>
              </a:ext>
            </a:extLst>
          </p:cNvPr>
          <p:cNvSpPr txBox="1"/>
          <p:nvPr/>
        </p:nvSpPr>
        <p:spPr>
          <a:xfrm>
            <a:off x="3237847" y="474410"/>
            <a:ext cx="6098146" cy="506101"/>
          </a:xfrm>
          <a:prstGeom prst="rect">
            <a:avLst/>
          </a:prstGeom>
          <a:noFill/>
        </p:spPr>
        <p:txBody>
          <a:bodyPr wrap="square">
            <a:spAutoFit/>
          </a:bodyPr>
          <a:lstStyle/>
          <a:p>
            <a:pPr marL="0" marR="0" algn="just">
              <a:lnSpc>
                <a:spcPct val="102000"/>
              </a:lnSpc>
              <a:spcBef>
                <a:spcPts val="0"/>
              </a:spcBef>
              <a:spcAft>
                <a:spcPts val="0"/>
              </a:spcAft>
            </a:pPr>
            <a:r>
              <a:rPr lang="pt-BR" sz="2800" b="1" i="1" dirty="0">
                <a:solidFill>
                  <a:srgbClr val="C00000"/>
                </a:solidFill>
                <a:latin typeface="Times New Roman" panose="02020603050405020304" pitchFamily="18" charset="0"/>
                <a:ea typeface="Times New Roman" panose="02020603050405020304" pitchFamily="18" charset="0"/>
              </a:rPr>
              <a:t>2. Bài tập 2</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256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1640034"/>
            <a:ext cx="6980350" cy="357793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2">
                    <a:lumMod val="75000"/>
                  </a:schemeClr>
                </a:solidFill>
                <a:latin typeface="Times New Roman" pitchFamily="18" charset="0"/>
                <a:cs typeface="Times New Roman" pitchFamily="18" charset="0"/>
              </a:rPr>
              <a:t>Tác phẩm thơ thể hiện nội dung truyện </a:t>
            </a:r>
            <a:r>
              <a:rPr lang="en-US" sz="4000" i="1" dirty="0">
                <a:solidFill>
                  <a:schemeClr val="accent2">
                    <a:lumMod val="75000"/>
                  </a:schemeClr>
                </a:solidFill>
                <a:latin typeface="Times New Roman" pitchFamily="18" charset="0"/>
                <a:cs typeface="Times New Roman" pitchFamily="18" charset="0"/>
              </a:rPr>
              <a:t>Thánh Gióng </a:t>
            </a:r>
            <a:r>
              <a:rPr lang="en-US" sz="4000" dirty="0">
                <a:solidFill>
                  <a:schemeClr val="accent2">
                    <a:lumMod val="75000"/>
                  </a:schemeClr>
                </a:solidFill>
                <a:latin typeface="Times New Roman" pitchFamily="18" charset="0"/>
                <a:cs typeface="Times New Roman" pitchFamily="18" charset="0"/>
              </a:rPr>
              <a:t>và </a:t>
            </a:r>
            <a:r>
              <a:rPr lang="en-US" sz="4000" i="1" dirty="0">
                <a:solidFill>
                  <a:schemeClr val="accent2">
                    <a:lumMod val="75000"/>
                  </a:schemeClr>
                </a:solidFill>
                <a:latin typeface="Times New Roman" pitchFamily="18" charset="0"/>
                <a:cs typeface="Times New Roman" pitchFamily="18" charset="0"/>
              </a:rPr>
              <a:t>Sự tích Hồ Gươm</a:t>
            </a:r>
            <a:r>
              <a:rPr lang="en-US" sz="4000" dirty="0">
                <a:solidFill>
                  <a:schemeClr val="accent2">
                    <a:lumMod val="75000"/>
                  </a:schemeClr>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1352B4D1-9DC1-4B38-AFE4-4A8CDBE1BD6D}"/>
              </a:ext>
            </a:extLst>
          </p:cNvPr>
          <p:cNvSpPr txBox="1"/>
          <p:nvPr/>
        </p:nvSpPr>
        <p:spPr>
          <a:xfrm>
            <a:off x="3237847" y="474410"/>
            <a:ext cx="6098146" cy="506101"/>
          </a:xfrm>
          <a:prstGeom prst="rect">
            <a:avLst/>
          </a:prstGeom>
          <a:noFill/>
        </p:spPr>
        <p:txBody>
          <a:bodyPr wrap="square">
            <a:spAutoFit/>
          </a:bodyPr>
          <a:lstStyle/>
          <a:p>
            <a:pPr marL="0" marR="0" algn="just">
              <a:lnSpc>
                <a:spcPct val="102000"/>
              </a:lnSpc>
              <a:spcBef>
                <a:spcPts val="0"/>
              </a:spcBef>
              <a:spcAft>
                <a:spcPts val="0"/>
              </a:spcAft>
            </a:pPr>
            <a:r>
              <a:rPr lang="pt-BR" sz="2800" b="1" i="1" dirty="0">
                <a:solidFill>
                  <a:srgbClr val="C00000"/>
                </a:solidFill>
                <a:latin typeface="Times New Roman" panose="02020603050405020304" pitchFamily="18" charset="0"/>
                <a:ea typeface="Times New Roman" panose="02020603050405020304" pitchFamily="18" charset="0"/>
              </a:rPr>
              <a:t>3. Bài tập 3</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50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479320" y="437942"/>
            <a:ext cx="686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200" b="1" dirty="0">
                <a:latin typeface="Times New Roman" pitchFamily="18" charset="0"/>
                <a:cs typeface="Times New Roman" pitchFamily="18" charset="0"/>
              </a:rPr>
              <a:t>Ngẫm về Thánh Gióng</a:t>
            </a:r>
            <a:r>
              <a:rPr lang="en-US" sz="3200" dirty="0">
                <a:latin typeface="Times New Roman" pitchFamily="18" charset="0"/>
                <a:cs typeface="Times New Roman" pitchFamily="18" charset="0"/>
              </a:rPr>
              <a:t> (Võ Xuân Tửu</a:t>
            </a:r>
            <a:r>
              <a:rPr lang="en-US" sz="3200" dirty="0"/>
              <a:t>)</a:t>
            </a:r>
            <a:endParaRPr lang="en-US" altLang="en-US" sz="3200"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0"/>
            <a:ext cx="4735850" cy="1415613"/>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770465" y="1833904"/>
            <a:ext cx="5285299" cy="39512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2000" dirty="0">
                <a:latin typeface="Times New Roman" pitchFamily="18" charset="0"/>
                <a:cs typeface="Times New Roman" pitchFamily="18" charset="0"/>
              </a:rPr>
              <a:t>Thánh Gióng</a:t>
            </a:r>
          </a:p>
          <a:p>
            <a:r>
              <a:rPr lang="en-US" sz="2000" dirty="0">
                <a:latin typeface="Times New Roman" pitchFamily="18" charset="0"/>
                <a:cs typeface="Times New Roman" pitchFamily="18" charset="0"/>
              </a:rPr>
              <a:t>Ăn cơm cà của dân mà lớn</a:t>
            </a:r>
          </a:p>
          <a:p>
            <a:r>
              <a:rPr lang="en-US" sz="2000" dirty="0">
                <a:latin typeface="Times New Roman" pitchFamily="18" charset="0"/>
                <a:cs typeface="Times New Roman" pitchFamily="18" charset="0"/>
              </a:rPr>
              <a:t>Áo giáp dân cho che chở thân mình</a:t>
            </a:r>
          </a:p>
          <a:p>
            <a:r>
              <a:rPr lang="en-US" sz="2000" dirty="0">
                <a:latin typeface="Times New Roman" pitchFamily="18" charset="0"/>
                <a:cs typeface="Times New Roman" pitchFamily="18" charset="0"/>
              </a:rPr>
              <a:t>Cưỡi ngựa sắt rèn từ con dao, cái cuốc</a:t>
            </a:r>
          </a:p>
          <a:p>
            <a:r>
              <a:rPr lang="en-US" sz="2000" dirty="0">
                <a:latin typeface="Times New Roman" pitchFamily="18" charset="0"/>
                <a:cs typeface="Times New Roman" pitchFamily="18" charset="0"/>
              </a:rPr>
              <a:t>Không có dân thì chỉ là cậu bé mà thôi.</a:t>
            </a:r>
          </a:p>
          <a:p>
            <a:r>
              <a:rPr lang="en-US" sz="2000" dirty="0">
                <a:latin typeface="Times New Roman" pitchFamily="18" charset="0"/>
                <a:cs typeface="Times New Roman" pitchFamily="18" charset="0"/>
              </a:rPr>
              <a:t>Thánh Gióng</a:t>
            </a:r>
          </a:p>
          <a:p>
            <a:r>
              <a:rPr lang="en-US" sz="2000" dirty="0">
                <a:latin typeface="Times New Roman" pitchFamily="18" charset="0"/>
                <a:cs typeface="Times New Roman" pitchFamily="18" charset="0"/>
              </a:rPr>
              <a:t>Thắng giặc Ân rồi trở về trời</a:t>
            </a:r>
          </a:p>
          <a:p>
            <a:r>
              <a:rPr lang="en-US" sz="2000" dirty="0">
                <a:latin typeface="Times New Roman" pitchFamily="18" charset="0"/>
                <a:cs typeface="Times New Roman" pitchFamily="18" charset="0"/>
              </a:rPr>
              <a:t>Để đất nước cho nhân dân làm lụng</a:t>
            </a:r>
          </a:p>
          <a:p>
            <a:r>
              <a:rPr lang="en-US" sz="2000" dirty="0">
                <a:latin typeface="Times New Roman" pitchFamily="18" charset="0"/>
                <a:cs typeface="Times New Roman" pitchFamily="18" charset="0"/>
              </a:rPr>
              <a:t>Không ở lại kể lể công lao và độc quyền lãnh đạo</a:t>
            </a:r>
          </a:p>
          <a:p>
            <a:r>
              <a:rPr lang="en-US" sz="2000" dirty="0">
                <a:latin typeface="Times New Roman" pitchFamily="18" charset="0"/>
                <a:cs typeface="Times New Roman" pitchFamily="18" charset="0"/>
              </a:rPr>
              <a:t>Không thông lưng với kẻ thù để giữ cái </a:t>
            </a:r>
            <a:r>
              <a:rPr lang="en-US" sz="2000" dirty="0" err="1">
                <a:latin typeface="Times New Roman" pitchFamily="18" charset="0"/>
                <a:cs typeface="Times New Roman" pitchFamily="18" charset="0"/>
              </a:rPr>
              <a:t>ngai</a:t>
            </a:r>
            <a:r>
              <a:rPr lang="en-US" sz="2000" dirty="0">
                <a:latin typeface="Times New Roman" pitchFamily="18" charset="0"/>
                <a:cs typeface="Times New Roman" pitchFamily="18" charset="0"/>
              </a:rPr>
              <a:t>.</a:t>
            </a:r>
          </a:p>
        </p:txBody>
      </p:sp>
      <p:sp>
        <p:nvSpPr>
          <p:cNvPr id="14" name="Hình chữ nhật 13"/>
          <p:cNvSpPr/>
          <p:nvPr/>
        </p:nvSpPr>
        <p:spPr>
          <a:xfrm>
            <a:off x="6055764" y="1833904"/>
            <a:ext cx="5726806" cy="39512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2000" dirty="0" err="1">
                <a:latin typeface="Times New Roman" pitchFamily="18" charset="0"/>
                <a:cs typeface="Times New Roman" pitchFamily="18" charset="0"/>
              </a:rPr>
              <a:t>Thánh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Gióng</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cốt</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ruộng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cày</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a:t>
            </a:r>
          </a:p>
          <a:p>
            <a:r>
              <a:rPr lang="en-US" sz="2000" dirty="0" err="1"/>
              <a:t>Thánh</a:t>
            </a:r>
            <a:r>
              <a:rPr lang="en-US" sz="2000" dirty="0"/>
              <a:t> Gióng</a:t>
            </a:r>
          </a:p>
          <a:p>
            <a:r>
              <a:rPr lang="en-US" sz="2000" dirty="0"/>
              <a:t>Ông về trời đã mấy ngàn năm</a:t>
            </a:r>
          </a:p>
          <a:p>
            <a:r>
              <a:rPr lang="en-US" sz="2000" dirty="0"/>
              <a:t>Mà hồn thiêng trở thành bất tử</a:t>
            </a:r>
          </a:p>
          <a:p>
            <a:r>
              <a:rPr lang="en-US" sz="2000" dirty="0"/>
              <a:t>Tre đằng ngà như còn bốc lửa</a:t>
            </a:r>
          </a:p>
          <a:p>
            <a:r>
              <a:rPr lang="en-US" sz="2000" dirty="0"/>
              <a:t>Dân vẫn trồng gìn giữ nước non.</a:t>
            </a:r>
          </a:p>
        </p:txBody>
      </p:sp>
    </p:spTree>
    <p:extLst>
      <p:ext uri="{BB962C8B-B14F-4D97-AF65-F5344CB8AC3E}">
        <p14:creationId xmlns:p14="http://schemas.microsoft.com/office/powerpoint/2010/main" val="2937269651"/>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348066" y="406523"/>
            <a:ext cx="82023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s-MX" sz="2400" b="1" dirty="0">
                <a:latin typeface="Times New Roman" pitchFamily="18" charset="0"/>
                <a:cs typeface="Times New Roman" pitchFamily="18" charset="0"/>
              </a:rPr>
              <a:t>NGHÌN NĂM GƯƠNG HỒ (Bùi Văn Bồng)</a:t>
            </a:r>
            <a:endParaRPr lang="en-US" sz="24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p:txBody>
      </p:sp>
      <p:grpSp>
        <p:nvGrpSpPr>
          <p:cNvPr id="19" name="Group 8"/>
          <p:cNvGrpSpPr>
            <a:grpSpLocks noChangeAspect="1"/>
          </p:cNvGrpSpPr>
          <p:nvPr/>
        </p:nvGrpSpPr>
        <p:grpSpPr bwMode="auto">
          <a:xfrm>
            <a:off x="4189058" y="29721"/>
            <a:ext cx="4025555" cy="1203296"/>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1037231" y="1495425"/>
            <a:ext cx="5222387" cy="50133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s-MX" sz="2000" dirty="0"/>
              <a:t>Hồ Gươm gió bấc chiều đông</a:t>
            </a:r>
            <a:endParaRPr lang="en-US" sz="2000" dirty="0"/>
          </a:p>
          <a:p>
            <a:r>
              <a:rPr lang="es-MX" sz="2000" dirty="0"/>
              <a:t>Chuông chùa vọng giữa thinh không yên bình</a:t>
            </a:r>
            <a:endParaRPr lang="en-US" sz="2000" dirty="0"/>
          </a:p>
          <a:p>
            <a:r>
              <a:rPr lang="es-MX" sz="2000" dirty="0"/>
              <a:t>Tháp Rùa soi bóng lung linh</a:t>
            </a:r>
            <a:endParaRPr lang="en-US" sz="2000" dirty="0"/>
          </a:p>
          <a:p>
            <a:r>
              <a:rPr lang="es-MX" sz="2000" dirty="0"/>
              <a:t>Đâu là con sóng dấy binh thuở nào?</a:t>
            </a:r>
            <a:endParaRPr lang="en-US" sz="2000" dirty="0"/>
          </a:p>
          <a:p>
            <a:r>
              <a:rPr lang="es-MX" sz="2000" dirty="0"/>
              <a:t> </a:t>
            </a:r>
            <a:endParaRPr lang="en-US" sz="2000" dirty="0"/>
          </a:p>
          <a:p>
            <a:r>
              <a:rPr lang="es-MX" sz="2000" dirty="0"/>
              <a:t>Kim Quy ẩn hiện nơi đâu</a:t>
            </a:r>
            <a:endParaRPr lang="en-US" sz="2000" dirty="0"/>
          </a:p>
          <a:p>
            <a:r>
              <a:rPr lang="es-MX" sz="2000" dirty="0"/>
              <a:t>Kiếm thần xưa dưới hồ sâu có còn?</a:t>
            </a:r>
            <a:endParaRPr lang="en-US" sz="2000" dirty="0"/>
          </a:p>
          <a:p>
            <a:r>
              <a:rPr lang="es-MX" sz="2000" dirty="0"/>
              <a:t>Thuyền rồng Lê Lợi khao quân</a:t>
            </a:r>
            <a:endParaRPr lang="en-US" sz="2000" dirty="0"/>
          </a:p>
          <a:p>
            <a:r>
              <a:rPr lang="es-MX" sz="2000" dirty="0"/>
              <a:t>Mây xưa in bóng Long Vân mặt hồ</a:t>
            </a:r>
            <a:endParaRPr lang="en-US" sz="2000" dirty="0"/>
          </a:p>
          <a:p>
            <a:r>
              <a:rPr lang="es-MX" sz="2000" dirty="0"/>
              <a:t> </a:t>
            </a:r>
            <a:endParaRPr lang="en-US" sz="2000" dirty="0"/>
          </a:p>
          <a:p>
            <a:r>
              <a:rPr lang="es-MX" sz="2000" dirty="0"/>
              <a:t>Gương hồ mộng, sắc hồ mơ</a:t>
            </a:r>
            <a:endParaRPr lang="en-US" sz="2000" dirty="0"/>
          </a:p>
          <a:p>
            <a:r>
              <a:rPr lang="es-MX" sz="2000" dirty="0"/>
              <a:t>Trống rung mở trận bây giờ còn vang</a:t>
            </a:r>
            <a:endParaRPr lang="en-US" sz="2000" dirty="0"/>
          </a:p>
          <a:p>
            <a:r>
              <a:rPr lang="es-MX" sz="2000" dirty="0"/>
              <a:t>Bao đời lịch sử sang trang</a:t>
            </a:r>
            <a:endParaRPr lang="en-US" sz="2000" dirty="0"/>
          </a:p>
          <a:p>
            <a:r>
              <a:rPr lang="es-MX" sz="2000" dirty="0"/>
              <a:t>Bên hồ Lục Thủy vẫn hàng phượng xưa</a:t>
            </a:r>
            <a:endParaRPr lang="en-US" sz="2000" dirty="0"/>
          </a:p>
          <a:p>
            <a:r>
              <a:rPr lang="es-MX" sz="2000" dirty="0"/>
              <a:t> </a:t>
            </a:r>
            <a:endParaRPr lang="en-US" sz="2000" dirty="0"/>
          </a:p>
        </p:txBody>
      </p:sp>
      <p:sp>
        <p:nvSpPr>
          <p:cNvPr id="14" name="Hình chữ nhật 13"/>
          <p:cNvSpPr/>
          <p:nvPr/>
        </p:nvSpPr>
        <p:spPr>
          <a:xfrm>
            <a:off x="6259618" y="1491834"/>
            <a:ext cx="5400821" cy="50133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endParaRPr lang="es-MX" sz="2000" dirty="0"/>
          </a:p>
          <a:p>
            <a:endParaRPr lang="es-MX" sz="2000" dirty="0"/>
          </a:p>
          <a:p>
            <a:r>
              <a:rPr lang="es-MX" sz="2000" dirty="0" err="1"/>
              <a:t>Gió</a:t>
            </a:r>
            <a:r>
              <a:rPr lang="es-MX" sz="2000" dirty="0"/>
              <a:t> vờn liễu biếc đung đưa</a:t>
            </a:r>
            <a:endParaRPr lang="en-US" sz="2000" dirty="0"/>
          </a:p>
          <a:p>
            <a:r>
              <a:rPr lang="es-MX" sz="2000" dirty="0"/>
              <a:t>Cây đa đền Ngọc, Tháp Rùa, Đài Nghiên</a:t>
            </a:r>
            <a:endParaRPr lang="en-US" sz="2000" dirty="0"/>
          </a:p>
          <a:p>
            <a:r>
              <a:rPr lang="es-MX" sz="2000" dirty="0"/>
              <a:t>Trời xanh một cõi Thuận Thiên</a:t>
            </a:r>
            <a:endParaRPr lang="en-US" sz="2000" dirty="0"/>
          </a:p>
          <a:p>
            <a:r>
              <a:rPr lang="es-MX" sz="2000" dirty="0"/>
              <a:t>Vẹn nguyên Tháp Bút uy nghiêm vươn trời…</a:t>
            </a:r>
            <a:endParaRPr lang="en-US" sz="2000" dirty="0"/>
          </a:p>
          <a:p>
            <a:r>
              <a:rPr lang="es-MX" sz="1200" dirty="0"/>
              <a:t> </a:t>
            </a:r>
            <a:endParaRPr lang="en-US" sz="1200" dirty="0"/>
          </a:p>
          <a:p>
            <a:r>
              <a:rPr lang="es-MX" sz="2000" dirty="0"/>
              <a:t>Thăng trầm thời cuộc bao đời</a:t>
            </a:r>
            <a:endParaRPr lang="en-US" sz="2000" dirty="0"/>
          </a:p>
          <a:p>
            <a:r>
              <a:rPr lang="es-MX" sz="2000" dirty="0"/>
              <a:t>Vẫn một Hoàn Kiếm rạng soi Hà thành</a:t>
            </a:r>
            <a:endParaRPr lang="en-US" sz="2000" dirty="0"/>
          </a:p>
          <a:p>
            <a:r>
              <a:rPr lang="es-MX" sz="2000" dirty="0"/>
              <a:t>Nước hồ vẫn đậm sắc xanh</a:t>
            </a:r>
            <a:endParaRPr lang="en-US" sz="2000" dirty="0"/>
          </a:p>
          <a:p>
            <a:r>
              <a:rPr lang="es-MX" sz="2000" dirty="0"/>
              <a:t>Gái trai sóng bước dạo quanh gương hồ</a:t>
            </a:r>
            <a:endParaRPr lang="en-US" sz="2000" dirty="0"/>
          </a:p>
          <a:p>
            <a:r>
              <a:rPr lang="es-MX" sz="1400" dirty="0"/>
              <a:t> </a:t>
            </a:r>
            <a:endParaRPr lang="en-US" sz="1400" dirty="0"/>
          </a:p>
          <a:p>
            <a:r>
              <a:rPr lang="es-MX" sz="2000" dirty="0"/>
              <a:t>Một viên ngọc giữa Thủ đô</a:t>
            </a:r>
            <a:endParaRPr lang="en-US" sz="2000" dirty="0"/>
          </a:p>
          <a:p>
            <a:r>
              <a:rPr lang="es-MX" sz="2000" dirty="0"/>
              <a:t>Kim Quy hỡi, có nhởn nhơ đáy hồ</a:t>
            </a:r>
            <a:endParaRPr lang="en-US" sz="2000" dirty="0"/>
          </a:p>
          <a:p>
            <a:r>
              <a:rPr lang="es-MX" sz="2000" dirty="0"/>
              <a:t>Ánh vàng lưỡi kiếm năm xưa</a:t>
            </a:r>
            <a:endParaRPr lang="en-US" sz="2000" dirty="0"/>
          </a:p>
          <a:p>
            <a:r>
              <a:rPr lang="es-MX" sz="2000" dirty="0"/>
              <a:t>Giữ cho Thê Húc, Tháp Rùa vẹn nguyên</a:t>
            </a:r>
            <a:endParaRPr lang="en-US" sz="2000" dirty="0"/>
          </a:p>
          <a:p>
            <a:endParaRPr lang="en-US" sz="1100" dirty="0"/>
          </a:p>
          <a:p>
            <a:r>
              <a:rPr lang="es-MX" sz="2000" dirty="0"/>
              <a:t>Kiếm thần xưa có linh thiêng</a:t>
            </a:r>
            <a:endParaRPr lang="en-US" sz="2000" dirty="0"/>
          </a:p>
          <a:p>
            <a:r>
              <a:rPr lang="es-MX" sz="2000" dirty="0"/>
              <a:t>Giúp cho bờ cõi bình yên nghìn đời.</a:t>
            </a:r>
            <a:endParaRPr lang="en-US" sz="2000" dirty="0"/>
          </a:p>
          <a:p>
            <a:r>
              <a:rPr lang="es-MX" sz="2000" dirty="0"/>
              <a:t> </a:t>
            </a:r>
            <a:endParaRPr lang="en-US" sz="2000" dirty="0"/>
          </a:p>
          <a:p>
            <a:r>
              <a:rPr lang="es-MX" sz="2000" b="1" dirty="0"/>
              <a:t>                                            </a:t>
            </a:r>
            <a:endParaRPr lang="en-US" sz="2000" dirty="0"/>
          </a:p>
        </p:txBody>
      </p:sp>
    </p:spTree>
    <p:extLst>
      <p:ext uri="{BB962C8B-B14F-4D97-AF65-F5344CB8AC3E}">
        <p14:creationId xmlns:p14="http://schemas.microsoft.com/office/powerpoint/2010/main" val="2614349267"/>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1987652" y="304248"/>
            <a:ext cx="8502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r>
              <a:rPr lang="en-US" sz="3200" dirty="0">
                <a:latin typeface="Times New Roman" pitchFamily="18" charset="0"/>
                <a:cs typeface="Times New Roman" pitchFamily="18" charset="0"/>
              </a:rPr>
              <a:t>(Liên hoàn - Thuận nghịch vận - Thủ vỹ ngâm)</a:t>
            </a:r>
            <a:endParaRPr lang="vi-VN" sz="3200" dirty="0">
              <a:latin typeface="Times New Roman" pitchFamily="18" charset="0"/>
              <a:cs typeface="Times New Roman" pitchFamily="18" charset="0"/>
            </a:endParaRPr>
          </a:p>
        </p:txBody>
      </p:sp>
      <p:grpSp>
        <p:nvGrpSpPr>
          <p:cNvPr id="19" name="Group 8"/>
          <p:cNvGrpSpPr>
            <a:grpSpLocks noChangeAspect="1"/>
          </p:cNvGrpSpPr>
          <p:nvPr/>
        </p:nvGrpSpPr>
        <p:grpSpPr bwMode="auto">
          <a:xfrm>
            <a:off x="2848130" y="15794"/>
            <a:ext cx="6233964" cy="1174472"/>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3923942" y="1249162"/>
            <a:ext cx="3976922" cy="545787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2000" dirty="0"/>
              <a:t>Hoàn Kiếm danh lừng rạng cõi mây</a:t>
            </a:r>
            <a:br>
              <a:rPr lang="en-US" sz="2000" dirty="0"/>
            </a:br>
            <a:r>
              <a:rPr lang="en-US" sz="2000" dirty="0"/>
              <a:t>Vua Lê gươm trả chính nơi này</a:t>
            </a:r>
            <a:br>
              <a:rPr lang="en-US" sz="2000" dirty="0"/>
            </a:br>
            <a:r>
              <a:rPr lang="en-US" sz="2000" dirty="0"/>
              <a:t>Giặc Minh bạo phát ngày xâm lược</a:t>
            </a:r>
            <a:br>
              <a:rPr lang="en-US" sz="2000" dirty="0"/>
            </a:br>
            <a:r>
              <a:rPr lang="en-US" sz="2000" dirty="0"/>
              <a:t>Nam quốc thanh bình buổi thoát vây</a:t>
            </a:r>
            <a:br>
              <a:rPr lang="en-US" sz="2000" dirty="0"/>
            </a:br>
            <a:r>
              <a:rPr lang="en-US" sz="2000" dirty="0"/>
              <a:t>Đuổi hết gian tà sông núi vững</a:t>
            </a:r>
            <a:br>
              <a:rPr lang="en-US" sz="2000" dirty="0"/>
            </a:br>
            <a:r>
              <a:rPr lang="en-US" sz="2000" dirty="0"/>
              <a:t>Gom về phước hạnh nước nhà xây</a:t>
            </a:r>
            <a:br>
              <a:rPr lang="en-US" sz="2000" dirty="0"/>
            </a:br>
            <a:r>
              <a:rPr lang="en-US" sz="2000" dirty="0"/>
              <a:t>Ngàn năm con cháu hoài ơn nghĩa</a:t>
            </a:r>
            <a:br>
              <a:rPr lang="en-US" sz="2000" dirty="0"/>
            </a:br>
            <a:r>
              <a:rPr lang="en-US" sz="2000" dirty="0"/>
              <a:t>Bình định sơn hà mãi nhớ đây</a:t>
            </a:r>
            <a:br>
              <a:rPr lang="en-US" sz="2000" dirty="0"/>
            </a:br>
            <a:br>
              <a:rPr lang="en-US" sz="2000" dirty="0"/>
            </a:br>
            <a:r>
              <a:rPr lang="en-US" sz="2000" dirty="0"/>
              <a:t>Bình định sơn hà mãi nhớ đây</a:t>
            </a:r>
            <a:br>
              <a:rPr lang="en-US" sz="2000" dirty="0"/>
            </a:br>
            <a:r>
              <a:rPr lang="en-US" sz="2000" dirty="0"/>
              <a:t>Miên trường Tổ quốc vững vàng xây</a:t>
            </a:r>
            <a:br>
              <a:rPr lang="en-US" sz="2000" dirty="0"/>
            </a:br>
            <a:r>
              <a:rPr lang="en-US" sz="2000" dirty="0"/>
              <a:t>Xa rồi những thuở  lâm thù cướp</a:t>
            </a:r>
            <a:br>
              <a:rPr lang="en-US" sz="2000" dirty="0"/>
            </a:br>
            <a:r>
              <a:rPr lang="en-US" sz="2000" dirty="0"/>
              <a:t>Đã hết bao lần bị giặc vây</a:t>
            </a:r>
            <a:br>
              <a:rPr lang="en-US" sz="2000" dirty="0"/>
            </a:br>
            <a:r>
              <a:rPr lang="en-US" sz="2000" dirty="0"/>
              <a:t>Đượm thắm anh hào sông núi nọ</a:t>
            </a:r>
            <a:br>
              <a:rPr lang="en-US" sz="2000" dirty="0"/>
            </a:br>
            <a:r>
              <a:rPr lang="en-US" sz="2000" dirty="0"/>
              <a:t>Ngời thơm sự tích nước non này</a:t>
            </a:r>
            <a:br>
              <a:rPr lang="en-US" sz="2000" dirty="0"/>
            </a:br>
            <a:r>
              <a:rPr lang="en-US" sz="2000" dirty="0"/>
              <a:t>Trả gươm ngụ ý thanh bình mãi</a:t>
            </a:r>
            <a:br>
              <a:rPr lang="en-US" sz="2000" dirty="0"/>
            </a:br>
            <a:r>
              <a:rPr lang="en-US" sz="2000" dirty="0"/>
              <a:t>Hoàn Kiếm danh lừng rạng cõi mây</a:t>
            </a:r>
          </a:p>
        </p:txBody>
      </p:sp>
    </p:spTree>
    <p:extLst>
      <p:ext uri="{BB962C8B-B14F-4D97-AF65-F5344CB8AC3E}">
        <p14:creationId xmlns:p14="http://schemas.microsoft.com/office/powerpoint/2010/main" val="963595829"/>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43451" y="3367088"/>
            <a:ext cx="6359856" cy="1143000"/>
          </a:xfrm>
        </p:spPr>
        <p:txBody>
          <a:bodyPr>
            <a:normAutofit/>
          </a:bodyPr>
          <a:lstStyle/>
          <a:p>
            <a:r>
              <a:rPr lang="en-US" altLang="en-US" sz="3600" b="1" dirty="0">
                <a:latin typeface="Times New Roman" pitchFamily="18" charset="0"/>
                <a:cs typeface="Times New Roman" pitchFamily="18" charset="0"/>
              </a:rPr>
              <a:t>III. </a:t>
            </a:r>
            <a:r>
              <a:rPr lang="en-US" sz="3200" b="1" dirty="0">
                <a:latin typeface="Times New Roman" pitchFamily="18" charset="0"/>
                <a:cs typeface="Times New Roman" pitchFamily="18" charset="0"/>
              </a:rPr>
              <a:t>Vận dụng đọc hiểu văn bản mở rộng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7811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1"/>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truyền thuyết</a:t>
            </a:r>
            <a:r>
              <a:rPr lang="en-US" sz="2400" b="1" i="1" dirty="0">
                <a:latin typeface="Times New Roman" pitchFamily="18" charset="0"/>
                <a:cs typeface="Times New Roman" pitchFamily="18" charset="0"/>
              </a:rPr>
              <a:t> Sơn Tinh, Thủy Tinh </a:t>
            </a:r>
            <a:r>
              <a:rPr lang="en-US" sz="2400" b="1" dirty="0">
                <a:latin typeface="Times New Roman" pitchFamily="18" charset="0"/>
                <a:cs typeface="Times New Roman" pitchFamily="18" charset="0"/>
              </a:rPr>
              <a:t>và thực hiện các yêu cầu từ 1 đến 8</a:t>
            </a:r>
            <a:endParaRPr kumimoji="0" lang="en-US" altLang="en-US" sz="2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0" y="461665"/>
            <a:ext cx="12192000"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vi-VN" sz="2000" b="1" dirty="0">
                <a:latin typeface="+mj-lt"/>
              </a:rPr>
              <a:t>SƠN TINH, THỦY TINH</a:t>
            </a:r>
            <a:endParaRPr lang="en-US" sz="2000" dirty="0">
              <a:latin typeface="+mj-lt"/>
            </a:endParaRPr>
          </a:p>
          <a:p>
            <a:pPr indent="185738" algn="just"/>
            <a:r>
              <a:rPr lang="en-US" sz="1900" dirty="0" err="1">
                <a:latin typeface="Times New Roman" panose="02020603050405020304" pitchFamily="18" charset="0"/>
                <a:cs typeface="Times New Roman" panose="02020603050405020304" pitchFamily="18" charset="0"/>
              </a:rPr>
              <a:t>Hùng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thứ</a:t>
            </a:r>
            <a:r>
              <a:rPr lang="en-US" sz="1900" dirty="0">
                <a:latin typeface="Times New Roman" panose="02020603050405020304" pitchFamily="18" charset="0"/>
                <a:cs typeface="Times New Roman" panose="02020603050405020304" pitchFamily="18" charset="0"/>
              </a:rPr>
              <a:t> 18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con </a:t>
            </a:r>
            <a:r>
              <a:rPr lang="en-US" sz="1900" dirty="0" err="1">
                <a:latin typeface="Times New Roman" panose="02020603050405020304" pitchFamily="18" charset="0"/>
                <a:cs typeface="Times New Roman" panose="02020603050405020304" pitchFamily="18" charset="0"/>
              </a:rPr>
              <a:t>gái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đẹp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dịu</a:t>
            </a:r>
            <a:r>
              <a:rPr lang="vi-VN" sz="1900"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cha </a:t>
            </a:r>
            <a:r>
              <a:rPr lang="en-US" sz="1900" dirty="0" err="1">
                <a:latin typeface="Times New Roman" panose="02020603050405020304" pitchFamily="18" charset="0"/>
                <a:cs typeface="Times New Roman" panose="02020603050405020304" pitchFamily="18" charset="0"/>
              </a:rPr>
              <a:t>yêu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muốn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kén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cho</a:t>
            </a:r>
            <a:r>
              <a:rPr lang="en-US" sz="1900" dirty="0">
                <a:latin typeface="Times New Roman" panose="02020603050405020304" pitchFamily="18" charset="0"/>
                <a:cs typeface="Times New Roman" panose="02020603050405020304" pitchFamily="18" charset="0"/>
              </a:rPr>
              <a:t> con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chồng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đáng</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cầu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ở </a:t>
            </a:r>
            <a:r>
              <a:rPr lang="en-US" sz="1900" dirty="0" err="1">
                <a:latin typeface="Times New Roman" panose="02020603050405020304" pitchFamily="18" charset="0"/>
                <a:cs typeface="Times New Roman" panose="02020603050405020304" pitchFamily="18" charset="0"/>
              </a:rPr>
              <a:t>vùng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tài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vẫy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tay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cồn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bãi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vẫy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tay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dãy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ta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ở </a:t>
            </a:r>
            <a:r>
              <a:rPr lang="en-US" sz="1900" dirty="0" err="1">
                <a:latin typeface="Times New Roman" panose="02020603050405020304" pitchFamily="18" charset="0"/>
                <a:cs typeface="Times New Roman" panose="02020603050405020304" pitchFamily="18" charset="0"/>
              </a:rPr>
              <a:t>miền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tài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kém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ta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chúa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vùng</a:t>
            </a:r>
            <a:r>
              <a:rPr lang="en-US" sz="1900" dirty="0">
                <a:latin typeface="Times New Roman" panose="02020603050405020304" pitchFamily="18" charset="0"/>
                <a:cs typeface="Times New Roman" panose="02020603050405020304" pitchFamily="18" charset="0"/>
              </a:rPr>
              <a:t> non </a:t>
            </a:r>
            <a:r>
              <a:rPr lang="en-US" sz="1900" dirty="0" err="1">
                <a:latin typeface="Times New Roman" panose="02020603050405020304" pitchFamily="18" charset="0"/>
                <a:cs typeface="Times New Roman" panose="02020603050405020304" pitchFamily="18" charset="0"/>
              </a:rPr>
              <a:t>cao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chúa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thẳm.Cả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đều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khoăn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nhận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chối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bèn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hầu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bạc</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Xong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phán</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"Hai </a:t>
            </a:r>
            <a:r>
              <a:rPr lang="en-US" sz="1900" i="1" dirty="0" err="1">
                <a:latin typeface="Times New Roman" panose="02020603050405020304" pitchFamily="18" charset="0"/>
                <a:cs typeface="Times New Roman" panose="02020603050405020304" pitchFamily="18" charset="0"/>
              </a:rPr>
              <a:t>chàng</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đều</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vừa</a:t>
            </a:r>
            <a:r>
              <a:rPr lang="en-US" sz="1900" i="1" dirty="0">
                <a:latin typeface="Times New Roman" panose="02020603050405020304" pitchFamily="18" charset="0"/>
                <a:cs typeface="Times New Roman" panose="02020603050405020304" pitchFamily="18" charset="0"/>
              </a:rPr>
              <a:t> ý ta, </a:t>
            </a:r>
            <a:r>
              <a:rPr lang="en-US" sz="1900" i="1" dirty="0" err="1">
                <a:latin typeface="Times New Roman" panose="02020603050405020304" pitchFamily="18" charset="0"/>
                <a:cs typeface="Times New Roman" panose="02020603050405020304" pitchFamily="18" charset="0"/>
              </a:rPr>
              <a:t>nhưng</a:t>
            </a:r>
            <a:r>
              <a:rPr lang="en-US" sz="1900" i="1" dirty="0">
                <a:latin typeface="Times New Roman" panose="02020603050405020304" pitchFamily="18" charset="0"/>
                <a:cs typeface="Times New Roman" panose="02020603050405020304" pitchFamily="18" charset="0"/>
              </a:rPr>
              <a:t> ta </a:t>
            </a:r>
            <a:r>
              <a:rPr lang="en-US" sz="1900" i="1" dirty="0" err="1">
                <a:latin typeface="Times New Roman" panose="02020603050405020304" pitchFamily="18" charset="0"/>
                <a:cs typeface="Times New Roman" panose="02020603050405020304" pitchFamily="18" charset="0"/>
              </a:rPr>
              <a:t>chỉ</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có</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người</a:t>
            </a:r>
            <a:r>
              <a:rPr lang="en-US" sz="1900" i="1" dirty="0">
                <a:latin typeface="Times New Roman" panose="02020603050405020304" pitchFamily="18" charset="0"/>
                <a:cs typeface="Times New Roman" panose="02020603050405020304" pitchFamily="18" charset="0"/>
              </a:rPr>
              <a:t> con </a:t>
            </a:r>
            <a:r>
              <a:rPr lang="en-US" sz="1900" i="1" dirty="0" err="1">
                <a:latin typeface="Times New Roman" panose="02020603050405020304" pitchFamily="18" charset="0"/>
                <a:cs typeface="Times New Roman" panose="02020603050405020304" pitchFamily="18" charset="0"/>
              </a:rPr>
              <a:t>gái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biết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gả</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người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nào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Thôi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thì</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ngày</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mai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ai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đem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sính</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lễ</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đến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trước</a:t>
            </a:r>
            <a:r>
              <a:rPr lang="en-US" sz="1900" i="1" dirty="0">
                <a:latin typeface="Times New Roman" panose="02020603050405020304" pitchFamily="18" charset="0"/>
                <a:cs typeface="Times New Roman" panose="02020603050405020304" pitchFamily="18" charset="0"/>
              </a:rPr>
              <a:t>, ta </a:t>
            </a:r>
            <a:r>
              <a:rPr lang="en-US" sz="1900" i="1" dirty="0" err="1">
                <a:latin typeface="Times New Roman" panose="02020603050405020304" pitchFamily="18" charset="0"/>
                <a:cs typeface="Times New Roman" panose="02020603050405020304" pitchFamily="18" charset="0"/>
              </a:rPr>
              <a:t>sẽ</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cưới</a:t>
            </a:r>
            <a:r>
              <a:rPr lang="en-US" sz="1900" i="1" dirty="0">
                <a:latin typeface="Times New Roman" panose="02020603050405020304" pitchFamily="18" charset="0"/>
                <a:cs typeface="Times New Roman" panose="02020603050405020304" pitchFamily="18" charset="0"/>
              </a:rPr>
              <a:t> con </a:t>
            </a:r>
            <a:r>
              <a:rPr lang="en-US" sz="1900" i="1" dirty="0" err="1">
                <a:latin typeface="Times New Roman" panose="02020603050405020304" pitchFamily="18" charset="0"/>
                <a:cs typeface="Times New Roman" panose="02020603050405020304" pitchFamily="18" charset="0"/>
              </a:rPr>
              <a:t>gái</a:t>
            </a:r>
            <a:r>
              <a:rPr lang="en-US" sz="1900" i="1" dirty="0">
                <a:latin typeface="Times New Roman" panose="02020603050405020304" pitchFamily="18" charset="0"/>
                <a:cs typeface="Times New Roman" panose="02020603050405020304" pitchFamily="18" charset="0"/>
              </a:rPr>
              <a:t> ta"</a:t>
            </a:r>
            <a:r>
              <a:rPr lang="en-US" sz="1900" dirty="0">
                <a:latin typeface="Times New Roman" panose="02020603050405020304" pitchFamily="18" charset="0"/>
                <a:cs typeface="Times New Roman" panose="02020603050405020304" pitchFamily="18" charset="0"/>
              </a:rPr>
              <a:t>. Hai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tâu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hỏi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sắm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gì</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trăm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ván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cơm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nếp</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trăm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nệp</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bánh</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chưng</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voi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chín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ngà</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gà</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chín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cựa</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ngựa</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chín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hồng</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mao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mỗi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thứ</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đôi</a:t>
            </a:r>
            <a:r>
              <a:rPr lang="en-US" sz="1900" i="1"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Hôm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tờ</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mờ</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đem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giận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đem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đuổi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đòi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cướp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bão</a:t>
            </a:r>
            <a:r>
              <a:rPr lang="en-US" sz="1900" dirty="0">
                <a:latin typeface="Times New Roman" panose="02020603050405020304" pitchFamily="18" charset="0"/>
                <a:cs typeface="Times New Roman" panose="02020603050405020304" pitchFamily="18" charset="0"/>
              </a:rPr>
              <a:t> rung </a:t>
            </a:r>
            <a:r>
              <a:rPr lang="en-US" sz="1900" dirty="0" err="1">
                <a:latin typeface="Times New Roman" panose="02020603050405020304" pitchFamily="18" charset="0"/>
                <a:cs typeface="Times New Roman" panose="02020603050405020304" pitchFamily="18" charset="0"/>
              </a:rPr>
              <a:t>chuyển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cuồn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cuộn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hlinkClick r:id="rId2" tooltip="Sơn Tinh">
                  <a:extLst>
                    <a:ext uri="{A12FA001-AC4F-418D-AE19-62706E023703}">
                      <ahyp:hlinkClr xmlns:ahyp="http://schemas.microsoft.com/office/drawing/2018/hyperlinkcolor" val="tx"/>
                    </a:ext>
                  </a:extLst>
                </a:hlinkClick>
              </a:rPr>
              <a:t>Sơn</a:t>
            </a:r>
            <a:r>
              <a:rPr lang="en-US" sz="1900" dirty="0">
                <a:latin typeface="Times New Roman" panose="02020603050405020304" pitchFamily="18" charset="0"/>
                <a:cs typeface="Times New Roman" panose="02020603050405020304" pitchFamily="18" charset="0"/>
                <a:hlinkClick r:id="rId2" tooltip="Sơn Tinh">
                  <a:extLst>
                    <a:ext uri="{A12FA001-AC4F-418D-AE19-62706E023703}">
                      <ahyp:hlinkClr xmlns:ahyp="http://schemas.microsoft.com/office/drawing/2018/hyperlinkcolor" val="tx"/>
                    </a:ext>
                  </a:extLst>
                </a:hlinkClick>
              </a:rPr>
              <a:t> </a:t>
            </a:r>
            <a:r>
              <a:rPr lang="en-US" sz="1900" dirty="0" err="1">
                <a:latin typeface="Times New Roman" panose="02020603050405020304" pitchFamily="18" charset="0"/>
                <a:cs typeface="Times New Roman" panose="02020603050405020304" pitchFamily="18" charset="0"/>
                <a:hlinkClick r:id="rId2" tooltip="Sơn Tinh">
                  <a:extLst>
                    <a:ext uri="{A12FA001-AC4F-418D-AE19-62706E023703}">
                      <ahyp:hlinkClr xmlns:ahyp="http://schemas.microsoft.com/office/drawing/2018/hyperlinkcolor" val="tx"/>
                    </a:ext>
                  </a:extLst>
                </a:hlinkClick>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ruộng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lưng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sườn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Châu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lềnh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bềnh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phép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dãy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lũy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chặn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dòng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lũ</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nhiêu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nhiêu.Hai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ròng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cuối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vẫn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kiệt.Thần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quân.Từ</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oán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nặng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thù</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sâu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mệt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mỏi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chê</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cướp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a:t>
            </a:r>
          </a:p>
          <a:p>
            <a:pPr algn="r"/>
            <a:r>
              <a:rPr lang="vi-VN" sz="1900" dirty="0">
                <a:latin typeface="Times New Roman" panose="02020603050405020304" pitchFamily="18" charset="0"/>
                <a:cs typeface="Times New Roman" panose="02020603050405020304" pitchFamily="18" charset="0"/>
              </a:rPr>
              <a:t>(S</a:t>
            </a:r>
            <a:r>
              <a:rPr lang="en-US" sz="1900" dirty="0" err="1">
                <a:latin typeface="Times New Roman" panose="02020603050405020304" pitchFamily="18" charset="0"/>
                <a:cs typeface="Times New Roman" panose="02020603050405020304" pitchFamily="18" charset="0"/>
              </a:rPr>
              <a:t>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khoa</a:t>
            </a:r>
            <a:r>
              <a:rPr lang="en-US" sz="1900" dirty="0">
                <a:latin typeface="Times New Roman" panose="02020603050405020304" pitchFamily="18" charset="0"/>
                <a:cs typeface="Times New Roman" panose="02020603050405020304" pitchFamily="18" charset="0"/>
              </a:rPr>
              <a:t> (SGK) </a:t>
            </a:r>
            <a:r>
              <a:rPr lang="en-US" sz="1900" dirty="0" err="1">
                <a:latin typeface="Times New Roman" panose="02020603050405020304" pitchFamily="18" charset="0"/>
                <a:cs typeface="Times New Roman" panose="02020603050405020304" pitchFamily="18" charset="0"/>
              </a:rPr>
              <a:t>Ngữ</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tập</a:t>
            </a:r>
            <a:r>
              <a:rPr lang="en-US" sz="1900" dirty="0">
                <a:latin typeface="Times New Roman" panose="02020603050405020304" pitchFamily="18" charset="0"/>
                <a:cs typeface="Times New Roman" panose="02020603050405020304" pitchFamily="18" charset="0"/>
              </a:rPr>
              <a:t> 1 </a:t>
            </a:r>
            <a:r>
              <a:rPr lang="en-US" sz="1900" dirty="0" err="1">
                <a:latin typeface="Times New Roman" panose="02020603050405020304" pitchFamily="18" charset="0"/>
                <a:cs typeface="Times New Roman" panose="02020603050405020304" pitchFamily="18" charset="0"/>
              </a:rPr>
              <a:t>lớp</a:t>
            </a:r>
            <a:r>
              <a:rPr lang="en-US" sz="1900" dirty="0">
                <a:latin typeface="Times New Roman" panose="02020603050405020304" pitchFamily="18" charset="0"/>
                <a:cs typeface="Times New Roman" panose="02020603050405020304" pitchFamily="18" charset="0"/>
              </a:rPr>
              <a:t> 6, </a:t>
            </a:r>
            <a:r>
              <a:rPr lang="en-US" sz="1900" dirty="0" err="1">
                <a:latin typeface="Times New Roman" panose="02020603050405020304" pitchFamily="18" charset="0"/>
                <a:cs typeface="Times New Roman" panose="02020603050405020304" pitchFamily="18" charset="0"/>
              </a:rPr>
              <a:t>Nhà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Xuất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dục</a:t>
            </a:r>
            <a:r>
              <a:rPr lang="vi-VN" sz="1900" dirty="0">
                <a:latin typeface="+mj-lt"/>
              </a:rPr>
              <a:t> năm 2017)</a:t>
            </a:r>
            <a:endParaRPr lang="en-US" sz="1900" dirty="0">
              <a:latin typeface="+mj-lt"/>
            </a:endParaRPr>
          </a:p>
        </p:txBody>
      </p:sp>
    </p:spTree>
    <p:extLst>
      <p:ext uri="{BB962C8B-B14F-4D97-AF65-F5344CB8AC3E}">
        <p14:creationId xmlns:p14="http://schemas.microsoft.com/office/powerpoint/2010/main" val="25607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1"/>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truyền thuyết</a:t>
            </a:r>
            <a:r>
              <a:rPr lang="en-US" sz="2400" b="1" i="1" dirty="0">
                <a:latin typeface="Times New Roman" pitchFamily="18" charset="0"/>
                <a:cs typeface="Times New Roman" pitchFamily="18" charset="0"/>
              </a:rPr>
              <a:t> Sơn Tinh, Thủy Tinh </a:t>
            </a:r>
            <a:r>
              <a:rPr lang="en-US" sz="2400" b="1" dirty="0">
                <a:latin typeface="Times New Roman" pitchFamily="18" charset="0"/>
                <a:cs typeface="Times New Roman" pitchFamily="18" charset="0"/>
              </a:rPr>
              <a:t>và thực hiện các yêu cầu từ 1 đến 8</a:t>
            </a:r>
            <a:endParaRPr kumimoji="0" lang="en-US" altLang="en-US" sz="2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0" y="484749"/>
            <a:ext cx="12310281"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dirty="0">
                <a:latin typeface="Times New Roman" pitchFamily="18" charset="0"/>
                <a:cs typeface="Times New Roman" pitchFamily="18" charset="0"/>
              </a:rPr>
              <a:t>1.</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Các sự kiện trong một câu chuyện dân gian thường được kết nối với nhau bởi quan hệ nguyên nhân và kết quả. Hãy tóm lược cốt truyện Sơn Tinh, Thuỷ Tinh theo chuỗi quan hệ nguyên nhân - kết quả và thể hiện chuỗi quan hệ đó theo mẫu sau:</a:t>
            </a:r>
          </a:p>
          <a:p>
            <a:r>
              <a:rPr lang="en-US" dirty="0">
                <a:latin typeface="Times New Roman" pitchFamily="18" charset="0"/>
                <a:cs typeface="Times New Roman" pitchFamily="18" charset="0"/>
              </a:rPr>
              <a:t>Nguyên nhân (Vua Hùng tổ chức kén rể) -&gt; Kết quả/nguyên nhân (Hai chàng trai tài giỏi cùng đến thi tài, không ai chịu thua ai) -&gt; Kết quả (Vua Hùng ra điều kiện ai mang sính lễ đến trước thì gả con gái cho)</a:t>
            </a:r>
          </a:p>
          <a:p>
            <a:r>
              <a:rPr lang="en-US" dirty="0">
                <a:latin typeface="Times New Roman" pitchFamily="18" charset="0"/>
                <a:cs typeface="Times New Roman" pitchFamily="18" charset="0"/>
              </a:rPr>
              <a:t>2. Trong câu chuyện này, những nhân vật nào được gọi là thần? Hãy chỉ ra những đặc điểm khiến cho họ được coi là những vị thần.</a:t>
            </a:r>
          </a:p>
          <a:p>
            <a:r>
              <a:rPr lang="en-US" dirty="0">
                <a:latin typeface="Times New Roman" pitchFamily="18" charset="0"/>
                <a:cs typeface="Times New Roman" pitchFamily="18" charset="0"/>
              </a:rPr>
              <a:t>3. Cuộc thi tài kén rể trong câu chuyện này có gì đặc biệt?</a:t>
            </a:r>
          </a:p>
          <a:p>
            <a:r>
              <a:rPr lang="en-US" dirty="0">
                <a:latin typeface="Times New Roman" pitchFamily="18" charset="0"/>
                <a:cs typeface="Times New Roman" pitchFamily="18" charset="0"/>
              </a:rPr>
              <a:t>4. Sơn Tinh phải giao tranh với Thuỷ Tinh vì lí do gì? Ai là người thắng cuộc và vì sao người thắng cuộc xứng đáng được xem là một anh hùng?</a:t>
            </a:r>
          </a:p>
          <a:p>
            <a:r>
              <a:rPr lang="en-US" dirty="0">
                <a:latin typeface="Times New Roman" pitchFamily="18" charset="0"/>
                <a:cs typeface="Times New Roman" pitchFamily="18" charset="0"/>
              </a:rPr>
              <a:t>5. Chủ đề của truyện Sơn Tinh, Thuỷ Tinh là gì?</a:t>
            </a:r>
          </a:p>
          <a:p>
            <a:r>
              <a:rPr lang="en-US" dirty="0">
                <a:latin typeface="Times New Roman" pitchFamily="18" charset="0"/>
                <a:cs typeface="Times New Roman" pitchFamily="18" charset="0"/>
              </a:rPr>
              <a:t>6.</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Truyền thuyết cũng thường lí giải nguồn gốc các sự vật, hiện tượng hoặc nguyên nhân của một hiện tượng thời tiết trong năm. Theo em, truyện Sơn Tinh, Thuỷ Tinh lí giải hiện tượng tự nhiên nào? Tác giả dân gian cho rằng do đâu mà có hiện tượng tự nhiên đó?</a:t>
            </a:r>
          </a:p>
          <a:p>
            <a:r>
              <a:rPr lang="en-US" dirty="0">
                <a:latin typeface="Times New Roman" pitchFamily="18" charset="0"/>
                <a:cs typeface="Times New Roman" pitchFamily="18" charset="0"/>
              </a:rPr>
              <a:t>7. Thử tưởng tượng em là Thuỷ Tinh và nêu những suy nghĩ, cảm xúc của nhân vật sau khi bị thua cuộc.</a:t>
            </a:r>
          </a:p>
          <a:p>
            <a:r>
              <a:rPr lang="en-US" dirty="0">
                <a:latin typeface="Times New Roman" pitchFamily="18" charset="0"/>
                <a:cs typeface="Times New Roman" pitchFamily="18" charset="0"/>
              </a:rPr>
              <a:t>8. Đây là tưởng tượng của nhà thơ Nguyễn Nhược Pháp về hình ảnh Sơn Tinh và Thuỷ Tinh:</a:t>
            </a:r>
          </a:p>
          <a:p>
            <a:r>
              <a:rPr lang="en-US" i="1" dirty="0">
                <a:latin typeface="Times New Roman" pitchFamily="18" charset="0"/>
                <a:cs typeface="Times New Roman" pitchFamily="18" charset="0"/>
              </a:rPr>
              <a:t>Sơn Tinh có một mắt ở trán</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Thuỷ Tinh râu ria quăn xanh rì</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Một thần phi bạch hổ trên cạn</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Một thần cưỡi lưng rồng uy nghi.</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(Nguyễn Nhược Pháp, Sơn Tỉnh, Thuỷ Tinh, trích trong tập Ngày xưa,</a:t>
            </a:r>
          </a:p>
          <a:p>
            <a:r>
              <a:rPr lang="en-US" dirty="0">
                <a:latin typeface="Times New Roman" pitchFamily="18" charset="0"/>
                <a:cs typeface="Times New Roman" pitchFamily="18" charset="0"/>
              </a:rPr>
              <a:t>                                NXB Hội Nhà văn, Hà Nội, 1996, tr. 9)</a:t>
            </a:r>
          </a:p>
          <a:p>
            <a:r>
              <a:rPr lang="en-US" dirty="0">
                <a:latin typeface="Times New Roman" pitchFamily="18" charset="0"/>
                <a:cs typeface="Times New Roman" pitchFamily="18" charset="0"/>
              </a:rPr>
              <a:t>Điều này cho thấy, từ những thông tin về nhân vật trong câu chuyện, mỗi chúng ta đều có thể tưởng tượng ra ngoại hình của nhân vật Sơn Tinh, Thuỷ Tinh theo cách riêng. Hãy ghi lại tưởng tượng của em bằng một đoạn văn (khoảng 5 - 7 câu)</a:t>
            </a:r>
          </a:p>
        </p:txBody>
      </p:sp>
    </p:spTree>
    <p:extLst>
      <p:ext uri="{BB962C8B-B14F-4D97-AF65-F5344CB8AC3E}">
        <p14:creationId xmlns:p14="http://schemas.microsoft.com/office/powerpoint/2010/main" val="28704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D8899FA1-515E-4DC4-B36C-4C2469901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64" y="1316789"/>
            <a:ext cx="8791425" cy="3577183"/>
          </a:xfrm>
          <a:prstGeom prst="rect">
            <a:avLst/>
          </a:prstGeom>
        </p:spPr>
      </p:pic>
      <p:sp>
        <p:nvSpPr>
          <p:cNvPr id="12" name="TextBox 11">
            <a:extLst>
              <a:ext uri="{FF2B5EF4-FFF2-40B4-BE49-F238E27FC236}">
                <a16:creationId xmlns:a16="http://schemas.microsoft.com/office/drawing/2014/main" id="{D9B04826-D282-4AED-9574-87203AB8DFBB}"/>
              </a:ext>
            </a:extLst>
          </p:cNvPr>
          <p:cNvSpPr txBox="1"/>
          <p:nvPr/>
        </p:nvSpPr>
        <p:spPr>
          <a:xfrm>
            <a:off x="3204692" y="3301599"/>
            <a:ext cx="5782614" cy="584775"/>
          </a:xfrm>
          <a:prstGeom prst="rect">
            <a:avLst/>
          </a:prstGeom>
          <a:noFill/>
        </p:spPr>
        <p:txBody>
          <a:bodyPr wrap="square" rtlCol="0">
            <a:spAutoFit/>
          </a:bodyPr>
          <a:lstStyle/>
          <a:p>
            <a:pPr algn="ctr"/>
            <a:r>
              <a:rPr lang="en-US" sz="3200" b="1" dirty="0">
                <a:effectLst/>
                <a:latin typeface="Times New Roman" panose="02020603050405020304" pitchFamily="18" charset="0"/>
                <a:ea typeface="Times New Roman" panose="02020603050405020304" pitchFamily="18" charset="0"/>
              </a:rPr>
              <a:t>A. </a:t>
            </a:r>
            <a:r>
              <a:rPr lang="en-US" sz="3200" b="1" dirty="0" err="1">
                <a:effectLst/>
                <a:latin typeface="Times New Roman" panose="02020603050405020304" pitchFamily="18" charset="0"/>
                <a:ea typeface="Times New Roman" panose="02020603050405020304" pitchFamily="18" charset="0"/>
              </a:rPr>
              <a:t>Truyện</a:t>
            </a:r>
            <a:r>
              <a:rPr lang="en-US" sz="3200" b="1" dirty="0">
                <a:effectLst/>
                <a:latin typeface="Times New Roman" panose="02020603050405020304" pitchFamily="18" charset="0"/>
                <a:ea typeface="Times New Roman" panose="02020603050405020304" pitchFamily="18" charset="0"/>
              </a:rPr>
              <a:t> truyền thuyết</a:t>
            </a:r>
            <a:endParaRPr lang="en-US" sz="3200" b="1" dirty="0"/>
          </a:p>
        </p:txBody>
      </p:sp>
    </p:spTree>
    <p:extLst>
      <p:ext uri="{BB962C8B-B14F-4D97-AF65-F5344CB8AC3E}">
        <p14:creationId xmlns:p14="http://schemas.microsoft.com/office/powerpoint/2010/main" val="71671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606409" y="1952093"/>
            <a:ext cx="9201500" cy="3416320"/>
          </a:xfrm>
          <a:prstGeom prst="rect">
            <a:avLst/>
          </a:prstGeom>
        </p:spPr>
        <p:txBody>
          <a:bodyPr wrap="square">
            <a:spAutoFit/>
          </a:bodyPr>
          <a:lstStyle/>
          <a:p>
            <a:pPr algn="just"/>
            <a:r>
              <a:rPr lang="en-US" sz="2400" dirty="0">
                <a:latin typeface="Times New Roman" pitchFamily="18" charset="0"/>
                <a:cs typeface="Times New Roman" pitchFamily="18" charset="0"/>
              </a:rPr>
              <a:t>Vua Hùng tổ chức kén rể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Hai chàng trai tài giỏi cùng đến thi tài, không ai chịu thua ai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Vua Hùng ra điều kiện ai mang sính lễ đến trước thì gả co gái cho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Sơn Tinh mang lễ vật đến truớc, cưới được Mị Nương. Thuỷ Tinh đến sau, không lấy được vợ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Thủy Tinh nổi giận, đem quân đuổi theo đòi cướp Mị Nương, làm cho thành Phong Châu ngập chìm trong nước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Sơn Tinh không hề nao núng, hai bên đánh nhau kịch liệt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Thủy Tinh đuối sức chịu thua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oán nặng thù sâu, hàng năm Thủy Tinh vẫn làm mưa gió, bão lụt, dâng nước đánh Sơn Tinh nhưng năm nào cũng mang thất bại trở về</a:t>
            </a:r>
            <a:r>
              <a:rPr lang="en-US" sz="2000" dirty="0"/>
              <a:t>. </a:t>
            </a:r>
            <a:endParaRPr lang="en-US" sz="20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1</a:t>
            </a:r>
          </a:p>
        </p:txBody>
      </p:sp>
    </p:spTree>
    <p:extLst>
      <p:ext uri="{BB962C8B-B14F-4D97-AF65-F5344CB8AC3E}">
        <p14:creationId xmlns:p14="http://schemas.microsoft.com/office/powerpoint/2010/main" val="71878453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5462614" cy="6323854"/>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281671" y="1443841"/>
            <a:ext cx="4542020" cy="3970318"/>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2</a:t>
            </a:r>
          </a:p>
          <a:p>
            <a:pPr algn="just"/>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Trong câu chuyện này, nhân vật Sơn Tinh và Thủy Tinh được gọi là thần vì: Sơn Tinh và Thủy Tinh có những năng lực siêu nhiên, có thể hô mưa gọi gió, dời núi, điều khiển được tự nhiên, vũ trụ....</a:t>
            </a:r>
          </a:p>
          <a:p>
            <a:endParaRPr lang="en-US" sz="2800" dirty="0"/>
          </a:p>
        </p:txBody>
      </p:sp>
    </p:spTree>
    <p:extLst>
      <p:ext uri="{BB962C8B-B14F-4D97-AF65-F5344CB8AC3E}">
        <p14:creationId xmlns:p14="http://schemas.microsoft.com/office/powerpoint/2010/main" val="415729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696036"/>
            <a:ext cx="6980350" cy="5472752"/>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a:t>
            </a:r>
          </a:p>
          <a:p>
            <a:r>
              <a:rPr lang="en-US" sz="2400" dirty="0" err="1">
                <a:solidFill>
                  <a:srgbClr val="FF0000"/>
                </a:solidFill>
                <a:latin typeface="Times New Roman" pitchFamily="18" charset="0"/>
                <a:cs typeface="Times New Roman" pitchFamily="18" charset="0"/>
              </a:rPr>
              <a:t>Cuộc</a:t>
            </a:r>
            <a:r>
              <a:rPr lang="en-US" sz="2400" dirty="0">
                <a:solidFill>
                  <a:srgbClr val="FF0000"/>
                </a:solidFill>
                <a:latin typeface="Times New Roman" pitchFamily="18" charset="0"/>
                <a:cs typeface="Times New Roman" pitchFamily="18" charset="0"/>
              </a:rPr>
              <a:t> thi tài kén rể trong câu chuyện này đặc biệt vì: nhà vua không thể chọn ra được người nào phù hợp với Mị Nương nên buộc phải đưa ra yêu cầu sính lễ cùng thử thách về thời gian.  Sính lễ trong truyện- thử thách cho cả hai chàng đều chỉ có ở trên cạn. Như vậy, cái đặc biệt có thể nói tới ở đây là ngay từ đầu, phần nào đó vua Hùng cũng như nhân dân ta đã nghiêng hẳn về vị thần non cao- Sơn Tinh, người mang đến lợi ích tốt đẹp cho cuộc sống con người.</a:t>
            </a:r>
          </a:p>
        </p:txBody>
      </p:sp>
    </p:spTree>
    <p:extLst>
      <p:ext uri="{BB962C8B-B14F-4D97-AF65-F5344CB8AC3E}">
        <p14:creationId xmlns:p14="http://schemas.microsoft.com/office/powerpoint/2010/main" val="409527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596979" y="1952093"/>
            <a:ext cx="9771797" cy="3662541"/>
          </a:xfrm>
          <a:prstGeom prst="rect">
            <a:avLst/>
          </a:prstGeom>
        </p:spPr>
        <p:txBody>
          <a:bodyPr wrap="square">
            <a:spAutoFit/>
          </a:bodyPr>
          <a:lstStyle/>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Sơn</a:t>
            </a:r>
            <a:r>
              <a:rPr lang="en-US" sz="2600" dirty="0">
                <a:latin typeface="Times New Roman" pitchFamily="18" charset="0"/>
                <a:cs typeface="Times New Roman" pitchFamily="18" charset="0"/>
              </a:rPr>
              <a:t> Tinh phải giao tranh với Thủy Tinh vì: Sơn Tinh tới trước nên vua Hùng Vương đã giữ lời gả con gái của mình là Mị Nương cho chàng. Thủy Tinh tới chậm hơn, không lấy được vợ nên vô cùng tức giận và dâng nước nhằm cướp lại nàng Mị Nương. </a:t>
            </a:r>
          </a:p>
          <a:p>
            <a:r>
              <a:rPr lang="en-US" sz="2600" dirty="0">
                <a:latin typeface="Times New Roman" pitchFamily="18" charset="0"/>
                <a:cs typeface="Times New Roman" pitchFamily="18" charset="0"/>
              </a:rPr>
              <a:t>- Người thắng cuộc là Sơn Tinh.</a:t>
            </a:r>
          </a:p>
          <a:p>
            <a:r>
              <a:rPr lang="en-US" sz="2600" dirty="0">
                <a:latin typeface="Times New Roman" pitchFamily="18" charset="0"/>
                <a:cs typeface="Times New Roman" pitchFamily="18" charset="0"/>
              </a:rPr>
              <a:t>- Người thắng cuộc được xem là một anh hùng vì Sơn Tinh chiến đấu chống lại Thủy Tinh và là người bảo vệ hạnh phúc, bình yên của nhân dân. </a:t>
            </a:r>
          </a:p>
          <a:p>
            <a:r>
              <a:rPr lang="en-US" sz="2400" dirty="0"/>
              <a:t> </a:t>
            </a:r>
            <a:endParaRPr lang="en-US" sz="24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4</a:t>
            </a:r>
          </a:p>
        </p:txBody>
      </p:sp>
    </p:spTree>
    <p:extLst>
      <p:ext uri="{BB962C8B-B14F-4D97-AF65-F5344CB8AC3E}">
        <p14:creationId xmlns:p14="http://schemas.microsoft.com/office/powerpoint/2010/main" val="35114494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4954136" cy="5735209"/>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002374" y="1237250"/>
            <a:ext cx="4242216" cy="3970318"/>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5</a:t>
            </a:r>
          </a:p>
          <a:p>
            <a:pPr algn="ctr"/>
            <a:endParaRPr lang="en-US" sz="2400" b="1"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đề của truyện Sơn Tinh Thủy Tinh: ước mơ chế ngự thiên tai của người Việt cổ. Câu chuyện về quá trình dựng nước, giữ nước của các vua Hùng.</a:t>
            </a:r>
            <a:r>
              <a:rPr lang="en-US" sz="2800" dirty="0"/>
              <a:t> </a:t>
            </a:r>
          </a:p>
          <a:p>
            <a:endParaRPr lang="en-US" sz="2800" dirty="0"/>
          </a:p>
        </p:txBody>
      </p:sp>
    </p:spTree>
    <p:extLst>
      <p:ext uri="{BB962C8B-B14F-4D97-AF65-F5344CB8AC3E}">
        <p14:creationId xmlns:p14="http://schemas.microsoft.com/office/powerpoint/2010/main" val="2708020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696036"/>
            <a:ext cx="6980350" cy="5472752"/>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6 </a:t>
            </a:r>
          </a:p>
          <a:p>
            <a:r>
              <a:rPr lang="en-US" sz="2400" dirty="0">
                <a:solidFill>
                  <a:srgbClr val="FF0000"/>
                </a:solidFill>
                <a:latin typeface="Times New Roman" pitchFamily="18" charset="0"/>
                <a:cs typeface="Times New Roman" pitchFamily="18" charset="0"/>
              </a:rPr>
              <a:t>- Truyền thuyết cũng thường lí giải nguồn gốc các sự vật, hiện tượng hoặc nguyên nhân của một hiện tượng thời tiết trong năm. Truyện Sơn Tinh, Thuỷ Tinh lí giải hiện tượng mưa gió, bão lụt ở nước ta hằng năm.</a:t>
            </a:r>
          </a:p>
          <a:p>
            <a:r>
              <a:rPr lang="en-US" sz="2400" dirty="0">
                <a:solidFill>
                  <a:srgbClr val="FF0000"/>
                </a:solidFill>
                <a:latin typeface="Times New Roman" pitchFamily="18" charset="0"/>
                <a:cs typeface="Times New Roman" pitchFamily="18" charset="0"/>
              </a:rPr>
              <a:t>- Theo tác giả dân gian, nguyên nhân của hiện tượng mưa gió, bão lụt chính là sự hân thù của Thủy Tinh sau khi không giành lại được Mị Nương từ tay Sơn Tinh và thất bại trong cuộc cầu hôn.</a:t>
            </a:r>
            <a:r>
              <a:rPr lang="en-US" sz="2400" dirty="0"/>
              <a:t> </a:t>
            </a:r>
          </a:p>
        </p:txBody>
      </p:sp>
    </p:spTree>
    <p:extLst>
      <p:ext uri="{BB962C8B-B14F-4D97-AF65-F5344CB8AC3E}">
        <p14:creationId xmlns:p14="http://schemas.microsoft.com/office/powerpoint/2010/main" val="58073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492047" y="1952093"/>
            <a:ext cx="9771797" cy="4016484"/>
          </a:xfrm>
          <a:prstGeom prst="rect">
            <a:avLst/>
          </a:prstGeom>
        </p:spPr>
        <p:txBody>
          <a:bodyPr wrap="square">
            <a:spAutoFit/>
          </a:bodyPr>
          <a:lstStyle/>
          <a:p>
            <a:pPr algn="just"/>
            <a:r>
              <a:rPr lang="en-US" sz="2400" dirty="0"/>
              <a:t> </a:t>
            </a:r>
            <a:r>
              <a:rPr lang="en-US" sz="2300" dirty="0">
                <a:latin typeface="Times New Roman" pitchFamily="18" charset="0"/>
                <a:cs typeface="Times New Roman" pitchFamily="18" charset="0"/>
              </a:rPr>
              <a:t>Thử nhập vai mình là Thủy Tinh và nêu cảm nghĩ: </a:t>
            </a:r>
            <a:r>
              <a:rPr lang="en-US" sz="2300" i="1" dirty="0">
                <a:latin typeface="Times New Roman" pitchFamily="18" charset="0"/>
                <a:cs typeface="Times New Roman" pitchFamily="18" charset="0"/>
              </a:rPr>
              <a:t>(Ví dụ: Sau khi bị thua cuộc, tôi vô cùng căm giận. Có thể không căm giận hay sao khi tôi thất bại trong cuộc chiến giành người đẹp và thua trong cuộc chiến với Sơn Tinh sau đó. Nhìn thần dân của tôi mệt nhọc sau trận đấu, nhìn bao công sức tôi đã bỏ ra, lòng tôi lại cay đắng thêm muôn phần. Mối thù này tôi làm sao có thể rửa hết đây. Tôi không quan tâm ruộng đồng, nhà cửa, tôi chỉ cần biết lòng tự trọng một khi đã bị tổn thương thì cần phải tìm cách khôi phục. Hằng năm tôi sẽ dâng nước đánh Sơn Tinh, đánh để trả thù và hơn thế là rửa nỗi nhục ngày hôm nay. Không sớm thì muộn, tôi tin với sự kiên trì của mình, </a:t>
            </a:r>
            <a:r>
              <a:rPr lang="en-US" sz="2300" i="1" dirty="0" err="1">
                <a:latin typeface="Times New Roman" pitchFamily="18" charset="0"/>
                <a:cs typeface="Times New Roman" pitchFamily="18" charset="0"/>
              </a:rPr>
              <a:t>Sơn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Tinh</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cũng</a:t>
            </a:r>
            <a:r>
              <a:rPr lang="en-US" sz="2300" i="1" dirty="0">
                <a:latin typeface="Times New Roman" pitchFamily="18" charset="0"/>
                <a:cs typeface="Times New Roman" pitchFamily="18" charset="0"/>
              </a:rPr>
              <a:t> </a:t>
            </a:r>
          </a:p>
          <a:p>
            <a:pPr algn="just"/>
            <a:r>
              <a:rPr lang="en-US" sz="2300" i="1" dirty="0" err="1">
                <a:latin typeface="Times New Roman" pitchFamily="18" charset="0"/>
                <a:cs typeface="Times New Roman" pitchFamily="18" charset="0"/>
              </a:rPr>
              <a:t>sớm</a:t>
            </a:r>
            <a:r>
              <a:rPr lang="en-US" sz="2300" i="1" dirty="0">
                <a:latin typeface="Times New Roman" pitchFamily="18" charset="0"/>
                <a:cs typeface="Times New Roman" pitchFamily="18" charset="0"/>
              </a:rPr>
              <a:t> nếm mùi thất bại).</a:t>
            </a:r>
            <a:r>
              <a:rPr lang="en-US" sz="2300" dirty="0"/>
              <a:t> </a:t>
            </a:r>
          </a:p>
          <a:p>
            <a:r>
              <a:rPr lang="en-US" sz="2400" dirty="0"/>
              <a:t> </a:t>
            </a:r>
            <a:endParaRPr lang="en-US" sz="24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7</a:t>
            </a:r>
          </a:p>
        </p:txBody>
      </p:sp>
    </p:spTree>
    <p:extLst>
      <p:ext uri="{BB962C8B-B14F-4D97-AF65-F5344CB8AC3E}">
        <p14:creationId xmlns:p14="http://schemas.microsoft.com/office/powerpoint/2010/main" val="238578211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424113" y="1154242"/>
            <a:ext cx="6878472" cy="5246557"/>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8</a:t>
            </a:r>
          </a:p>
          <a:p>
            <a:pPr algn="just"/>
            <a:r>
              <a:rPr lang="en-US" sz="2000" dirty="0" err="1">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đáp ứng hình </a:t>
            </a:r>
            <a:r>
              <a:rPr lang="en-US" sz="2000" dirty="0" err="1">
                <a:solidFill>
                  <a:srgbClr val="FF0000"/>
                </a:solidFill>
                <a:latin typeface="Times New Roman" pitchFamily="18" charset="0"/>
                <a:cs typeface="Times New Roman" pitchFamily="18" charset="0"/>
              </a:rPr>
              <a:t>thức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Jtheo</a:t>
            </a:r>
            <a:r>
              <a:rPr lang="en-US" sz="2000" dirty="0">
                <a:solidFill>
                  <a:srgbClr val="FF0000"/>
                </a:solidFill>
                <a:latin typeface="Times New Roman" pitchFamily="18" charset="0"/>
                <a:cs typeface="Times New Roman" pitchFamily="18" charset="0"/>
              </a:rPr>
              <a:t> yêu cầu và tưởng tượng về hai nhân vật để viết </a:t>
            </a:r>
            <a:r>
              <a:rPr lang="en-US" sz="2000" dirty="0" err="1">
                <a:solidFill>
                  <a:srgbClr val="FF0000"/>
                </a:solidFill>
                <a:latin typeface="Times New Roman" pitchFamily="18" charset="0"/>
                <a:cs typeface="Times New Roman" pitchFamily="18" charset="0"/>
              </a:rPr>
              <a:t>đoạn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văn</a:t>
            </a:r>
            <a:r>
              <a:rPr lang="en-US" sz="2000" dirty="0">
                <a:solidFill>
                  <a:srgbClr val="FF0000"/>
                </a:solidFill>
                <a:latin typeface="Times New Roman" pitchFamily="18" charset="0"/>
                <a:cs typeface="Times New Roman" pitchFamily="18" charset="0"/>
              </a:rPr>
              <a:t>.</a:t>
            </a:r>
          </a:p>
          <a:p>
            <a:endParaRPr lang="en-US" sz="2000" dirty="0">
              <a:solidFill>
                <a:srgbClr val="FF0000"/>
              </a:solidFill>
              <a:latin typeface="Times New Roman" pitchFamily="18" charset="0"/>
              <a:cs typeface="Times New Roman" pitchFamily="18" charset="0"/>
            </a:endParaRPr>
          </a:p>
          <a:p>
            <a:pPr algn="just"/>
            <a:r>
              <a:rPr lang="en-US" sz="2000"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Ngoại</a:t>
            </a:r>
            <a:r>
              <a:rPr lang="en-US" sz="2000" i="1" dirty="0">
                <a:solidFill>
                  <a:srgbClr val="FF0000"/>
                </a:solidFill>
                <a:latin typeface="Times New Roman" pitchFamily="18" charset="0"/>
                <a:cs typeface="Times New Roman" pitchFamily="18" charset="0"/>
              </a:rPr>
              <a:t> hình của nhân vật Sơn Tinh và Thủy Tinh- hai vị thần luôn gây tò mò cho bạn đọc. Vị thần núi Sơn Tinh thì có ba mắt. Mắt thứ ba kia như nhìn thấy mọi thứ để có thể thấy cảnh nhân dân lầm than trong dòng nước lũ và quyết tâm chiến thắng kẻ thù Thủy Tinh. Thần Sơn Tinh phi bạch hổ, oai phong lẫm liệt. Còn thần Thủy Tinh thì mang theo dáng vẻ phong trần với râu ria quan xanh rì. Màu xanh của biển cả nhuốm trên mình chàng. Cưỡi rồng uy nghi càng tô điểm thêm cho vẻ đẹp </a:t>
            </a:r>
            <a:r>
              <a:rPr lang="en-US" sz="2000" i="1" dirty="0" err="1">
                <a:solidFill>
                  <a:srgbClr val="FF0000"/>
                </a:solidFill>
                <a:latin typeface="Times New Roman" pitchFamily="18" charset="0"/>
                <a:cs typeface="Times New Roman" pitchFamily="18" charset="0"/>
              </a:rPr>
              <a:t>Thủy</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Tinh</a:t>
            </a:r>
            <a:r>
              <a:rPr lang="en-US" sz="2000" i="1" dirty="0">
                <a:solidFill>
                  <a:srgbClr val="FF0000"/>
                </a:solidFill>
                <a:latin typeface="Times New Roman" pitchFamily="18" charset="0"/>
                <a:cs typeface="Times New Roman" pitchFamily="18" charset="0"/>
              </a:rPr>
              <a:t> - vẻ đẹp của quyền lực, bão tố. Hai chàng trai là hai vẻ đẹp, hai bức họa sống động về tự nhiên muôn màu).</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674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1"/>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400" b="1" dirty="0">
                <a:latin typeface="Times New Roman" pitchFamily="18" charset="0"/>
                <a:cs typeface="Times New Roman" pitchFamily="18" charset="0"/>
              </a:rPr>
              <a:t>Bài 2:</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truyền thuyết</a:t>
            </a:r>
            <a:r>
              <a:rPr lang="en-US" sz="2400" b="1" i="1" dirty="0">
                <a:latin typeface="Times New Roman" pitchFamily="18" charset="0"/>
                <a:cs typeface="Times New Roman" pitchFamily="18" charset="0"/>
              </a:rPr>
              <a:t> Bánh chưng, bánh giày </a:t>
            </a:r>
            <a:r>
              <a:rPr lang="en-US" sz="2400" b="1" dirty="0">
                <a:latin typeface="Times New Roman" pitchFamily="18" charset="0"/>
                <a:cs typeface="Times New Roman" pitchFamily="18" charset="0"/>
              </a:rPr>
              <a:t>và thực hiện các yêu cầu từ 1 đến 6</a:t>
            </a:r>
            <a:endParaRPr kumimoji="0" lang="en-US" altLang="en-US" sz="22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594763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95168"/>
            <a:ext cx="123194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600" b="1" dirty="0" err="1">
                <a:latin typeface="Times New Roman" pitchFamily="18" charset="0"/>
                <a:cs typeface="Times New Roman" pitchFamily="18" charset="0"/>
              </a:rPr>
              <a:t>Bài</a:t>
            </a:r>
            <a:r>
              <a:rPr lang="en-US" sz="2600" b="1" dirty="0">
                <a:latin typeface="Times New Roman" pitchFamily="18" charset="0"/>
                <a:cs typeface="Times New Roman" pitchFamily="18" charset="0"/>
              </a:rPr>
              <a:t> 2</a:t>
            </a:r>
            <a:r>
              <a:rPr lang="en-US" sz="2600" b="1" i="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Đọc</a:t>
            </a:r>
            <a:r>
              <a:rPr lang="en-US" sz="2600" b="1" dirty="0">
                <a:latin typeface="Times New Roman" pitchFamily="18" charset="0"/>
                <a:cs typeface="Times New Roman" pitchFamily="18" charset="0"/>
              </a:rPr>
              <a:t> truyền thuyết</a:t>
            </a:r>
            <a:r>
              <a:rPr lang="en-US" sz="2600" b="1" i="1" dirty="0">
                <a:latin typeface="Times New Roman" pitchFamily="18" charset="0"/>
                <a:cs typeface="Times New Roman" pitchFamily="18" charset="0"/>
              </a:rPr>
              <a:t> Bánh chưng, bánh giày </a:t>
            </a:r>
            <a:r>
              <a:rPr lang="en-US" sz="2600" b="1" dirty="0">
                <a:latin typeface="Times New Roman" pitchFamily="18" charset="0"/>
                <a:cs typeface="Times New Roman" pitchFamily="18" charset="0"/>
              </a:rPr>
              <a:t>và thực hiện các yêu cầu từ 1 đến 6</a:t>
            </a:r>
            <a:endParaRPr lang="en-US" altLang="en-US" sz="2600" dirty="0">
              <a:latin typeface="Times New Roman" pitchFamily="18" charset="0"/>
              <a:cs typeface="Times New Roman" pitchFamily="18" charset="0"/>
            </a:endParaRPr>
          </a:p>
        </p:txBody>
      </p:sp>
      <p:sp>
        <p:nvSpPr>
          <p:cNvPr id="3" name="Rectangle 1"/>
          <p:cNvSpPr>
            <a:spLocks noChangeArrowheads="1"/>
          </p:cNvSpPr>
          <p:nvPr/>
        </p:nvSpPr>
        <p:spPr bwMode="auto">
          <a:xfrm>
            <a:off x="9144" y="1440583"/>
            <a:ext cx="1231028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dirty="0"/>
              <a:t> </a:t>
            </a:r>
            <a:r>
              <a:rPr lang="en-US" sz="3200" dirty="0">
                <a:latin typeface="Times New Roman" pitchFamily="18" charset="0"/>
                <a:cs typeface="Times New Roman" pitchFamily="18" charset="0"/>
              </a:rPr>
              <a:t>1. Vua Hùng chọn người nối ngôi trong hoàn cảnh nào, với ý định ra sao và bằng hình thức gì?</a:t>
            </a:r>
          </a:p>
          <a:p>
            <a:r>
              <a:rPr lang="en-US" sz="3200" dirty="0">
                <a:latin typeface="Times New Roman" pitchFamily="18" charset="0"/>
                <a:cs typeface="Times New Roman" pitchFamily="18" charset="0"/>
              </a:rPr>
              <a:t>  2. Vì sao trong các con vua, chỉ có Lang Liêu được thần giúp đỡ?</a:t>
            </a:r>
          </a:p>
          <a:p>
            <a:r>
              <a:rPr lang="en-US" sz="3200" dirty="0">
                <a:latin typeface="Times New Roman" pitchFamily="18" charset="0"/>
                <a:cs typeface="Times New Roman" pitchFamily="18" charset="0"/>
              </a:rPr>
              <a:t>  3. Vì sao hai thứ bánh của Lang Liêu được vua cha chọn để tế Trời, Đất, Tiên vương và Lang Liêu được chọn nối ngôi vua?</a:t>
            </a:r>
          </a:p>
          <a:p>
            <a:r>
              <a:rPr lang="en-US" sz="3200" dirty="0">
                <a:latin typeface="Times New Roman" pitchFamily="18" charset="0"/>
                <a:cs typeface="Times New Roman" pitchFamily="18" charset="0"/>
              </a:rPr>
              <a:t>  4. Hãy nêu ý nghĩa của truyền thuyết “Bánh chưng, bánh giầy”?</a:t>
            </a:r>
          </a:p>
          <a:p>
            <a:r>
              <a:rPr lang="en-US" sz="3200" dirty="0">
                <a:latin typeface="Times New Roman" pitchFamily="18" charset="0"/>
                <a:cs typeface="Times New Roman" pitchFamily="18" charset="0"/>
              </a:rPr>
              <a:t>  5. Trao đổi ý kiến: Ý nghĩa của phong tục nhân dân ta làm bánh chưng, bánh giầy và ngày Tết?</a:t>
            </a:r>
          </a:p>
          <a:p>
            <a:r>
              <a:rPr lang="en-US" sz="3200" dirty="0">
                <a:latin typeface="Times New Roman" pitchFamily="18" charset="0"/>
                <a:cs typeface="Times New Roman" pitchFamily="18" charset="0"/>
              </a:rPr>
              <a:t>  6. Đọc truyện này, em thích nhất chi tiết nào?  Vì sao ?</a:t>
            </a:r>
          </a:p>
        </p:txBody>
      </p:sp>
    </p:spTree>
    <p:extLst>
      <p:ext uri="{BB962C8B-B14F-4D97-AF65-F5344CB8AC3E}">
        <p14:creationId xmlns:p14="http://schemas.microsoft.com/office/powerpoint/2010/main" val="97989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911600" y="3429000"/>
            <a:ext cx="4368800" cy="1143000"/>
          </a:xfrm>
        </p:spPr>
        <p:txBody>
          <a:bodyPr/>
          <a:lstStyle/>
          <a:p>
            <a:r>
              <a:rPr lang="en-US" altLang="en-US" sz="3600" b="1" dirty="0">
                <a:latin typeface="Times New Roman" pitchFamily="18" charset="0"/>
                <a:cs typeface="Times New Roman" pitchFamily="18" charset="0"/>
              </a:rPr>
              <a:t>I. Kiến thức Ngữ văn</a:t>
            </a:r>
          </a:p>
        </p:txBody>
      </p:sp>
    </p:spTree>
    <p:extLst>
      <p:ext uri="{BB962C8B-B14F-4D97-AF65-F5344CB8AC3E}">
        <p14:creationId xmlns:p14="http://schemas.microsoft.com/office/powerpoint/2010/main" val="14009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651378" y="1816423"/>
            <a:ext cx="9771797" cy="3539430"/>
          </a:xfrm>
          <a:prstGeom prst="rect">
            <a:avLst/>
          </a:prstGeom>
        </p:spPr>
        <p:txBody>
          <a:bodyPr wrap="square">
            <a:spAutoFit/>
          </a:bodyPr>
          <a:lstStyle/>
          <a:p>
            <a:r>
              <a:rPr lang="en-US" sz="2800" dirty="0"/>
              <a:t> </a:t>
            </a:r>
            <a:r>
              <a:rPr lang="en-US" sz="2800" dirty="0">
                <a:latin typeface="Times New Roman" pitchFamily="18" charset="0"/>
                <a:cs typeface="Times New Roman" pitchFamily="18" charset="0"/>
              </a:rPr>
              <a:t>- Hoàn cảnh vua Hùng chọn người nối ngôi: giặc ngoài đã yên và vua đã già.</a:t>
            </a:r>
          </a:p>
          <a:p>
            <a:r>
              <a:rPr lang="en-US" sz="2800" dirty="0">
                <a:latin typeface="Times New Roman" pitchFamily="18" charset="0"/>
                <a:cs typeface="Times New Roman" pitchFamily="18" charset="0"/>
              </a:rPr>
              <a:t>- Ý định của vua Hùng: người nối ngôi phải nối được chí vua, không nhất thiết phải là con trưởng.</a:t>
            </a:r>
          </a:p>
          <a:p>
            <a:r>
              <a:rPr lang="en-US" sz="2800" dirty="0">
                <a:latin typeface="Times New Roman" pitchFamily="18" charset="0"/>
                <a:cs typeface="Times New Roman" pitchFamily="18" charset="0"/>
              </a:rPr>
              <a:t>- Hình thức chọn người nối ngôi: “Năm nay, nhân lễ Tiên vương, ai làm vừa ý ta, ta sẽ truyền ngôi cho, có Tiên vương chứng giám”</a:t>
            </a:r>
          </a:p>
          <a:p>
            <a:r>
              <a:rPr lang="en-US" sz="2800" i="1" dirty="0">
                <a:latin typeface="Times New Roman" pitchFamily="18" charset="0"/>
                <a:cs typeface="Times New Roman" pitchFamily="18" charset="0"/>
              </a:rPr>
              <a:t>⟹ Đây là một câu đố đử thử tài các lang làm sao có thể dâng lễ vật vừa ý vua cha.</a:t>
            </a:r>
            <a:r>
              <a:rPr lang="en-US" sz="2800" b="1"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1</a:t>
            </a:r>
          </a:p>
        </p:txBody>
      </p:sp>
    </p:spTree>
    <p:extLst>
      <p:ext uri="{BB962C8B-B14F-4D97-AF65-F5344CB8AC3E}">
        <p14:creationId xmlns:p14="http://schemas.microsoft.com/office/powerpoint/2010/main" val="64213208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4954136" cy="5735209"/>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077325" y="1481064"/>
            <a:ext cx="4437088" cy="3970318"/>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2</a:t>
            </a:r>
          </a:p>
          <a:p>
            <a:pPr algn="just"/>
            <a:r>
              <a:rPr lang="en-US" sz="2800" dirty="0">
                <a:latin typeface="Times New Roman" pitchFamily="18" charset="0"/>
                <a:cs typeface="Times New Roman" pitchFamily="18" charset="0"/>
              </a:rPr>
              <a:t>- Lang Liêu là người con thiệt thòi nhất, nghèo và chỉ làm việc đồng áng, trồng lúa, khoai.</a:t>
            </a:r>
          </a:p>
          <a:p>
            <a:r>
              <a:rPr lang="en-US" sz="2800" dirty="0">
                <a:latin typeface="Times New Roman" pitchFamily="18" charset="0"/>
                <a:cs typeface="Times New Roman" pitchFamily="18" charset="0"/>
              </a:rPr>
              <a:t>- Chàng hiểu được ý thần lấy nguyên liệu sẵn có của nhà nông để làm ra hai loại bán.</a:t>
            </a:r>
          </a:p>
          <a:p>
            <a:endParaRPr lang="en-US" sz="2800" dirty="0"/>
          </a:p>
        </p:txBody>
      </p:sp>
    </p:spTree>
    <p:extLst>
      <p:ext uri="{BB962C8B-B14F-4D97-AF65-F5344CB8AC3E}">
        <p14:creationId xmlns:p14="http://schemas.microsoft.com/office/powerpoint/2010/main" val="2874943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475882" y="985771"/>
            <a:ext cx="6488728" cy="5145206"/>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Câu 3. </a:t>
            </a:r>
          </a:p>
          <a:p>
            <a:pPr algn="just"/>
            <a:r>
              <a:rPr lang="en-US" sz="2800" dirty="0">
                <a:solidFill>
                  <a:srgbClr val="FF0000"/>
                </a:solidFill>
                <a:latin typeface="Times New Roman" pitchFamily="18" charset="0"/>
                <a:cs typeface="Times New Roman" pitchFamily="18" charset="0"/>
              </a:rPr>
              <a:t>- Vì Lang Liêu là người biết quý trọng hạt gạo, biết dùng những thứ do bàn tay mình làm ra để lễ Tiên Vương.</a:t>
            </a:r>
          </a:p>
          <a:p>
            <a:pPr algn="just"/>
            <a:r>
              <a:rPr lang="en-US" sz="2800" dirty="0">
                <a:solidFill>
                  <a:srgbClr val="FF0000"/>
                </a:solidFill>
                <a:latin typeface="Times New Roman" pitchFamily="18" charset="0"/>
                <a:cs typeface="Times New Roman" pitchFamily="18" charset="0"/>
              </a:rPr>
              <a:t>- Nguyên liệu làm ra thứ bánh đó ai cũng có thể kiếm và tự tay mình trồng ra được. Hơn nữa, việc gói hai thứ bánh ấy lại rất dễ làm nên bất kể người giàu hay người nghèo đều có thể làm hai thứ bánh ngon này dâng lên lễ Tổ tiên để thể hiện tấm lòng của mình.</a:t>
            </a:r>
          </a:p>
        </p:txBody>
      </p:sp>
    </p:spTree>
    <p:extLst>
      <p:ext uri="{BB962C8B-B14F-4D97-AF65-F5344CB8AC3E}">
        <p14:creationId xmlns:p14="http://schemas.microsoft.com/office/powerpoint/2010/main" val="2597700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91571" y="1590503"/>
            <a:ext cx="9724030" cy="2246769"/>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dirty="0">
                <a:latin typeface="Times New Roman" pitchFamily="18" charset="0"/>
                <a:cs typeface="Times New Roman" pitchFamily="18" charset="0"/>
              </a:rPr>
              <a:t>- Giải thích nguồn gốc của bánh chưng, bánh giầy đồng thời tái hiện hình ảnh con người trong công cuộc dựng nước.</a:t>
            </a:r>
          </a:p>
          <a:p>
            <a:r>
              <a:rPr lang="en-US" sz="2800" dirty="0">
                <a:latin typeface="Times New Roman" pitchFamily="18" charset="0"/>
                <a:cs typeface="Times New Roman" pitchFamily="18" charset="0"/>
              </a:rPr>
              <a:t>- Truyện còn phản ánh thành tựu văn minh nông nghiệp ở buổi đầu dựng nước với thái độ đề cao lao động, đề cao nghề nông và thể hiện sự thờ kính Trời, Đất và tổ tiên của nhân dân ta.</a:t>
            </a:r>
          </a:p>
        </p:txBody>
      </p:sp>
      <p:sp>
        <p:nvSpPr>
          <p:cNvPr id="26632" name="TextBox 12"/>
          <p:cNvSpPr txBox="1">
            <a:spLocks noChangeArrowheads="1"/>
          </p:cNvSpPr>
          <p:nvPr/>
        </p:nvSpPr>
        <p:spPr bwMode="auto">
          <a:xfrm>
            <a:off x="560917" y="693739"/>
            <a:ext cx="7050616" cy="53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07000"/>
              </a:lnSpc>
              <a:spcBef>
                <a:spcPts val="600"/>
              </a:spcBef>
              <a:spcAft>
                <a:spcPts val="600"/>
              </a:spcAft>
            </a:pPr>
            <a:r>
              <a:rPr lang="it-IT" sz="2800" b="1" i="1" dirty="0">
                <a:solidFill>
                  <a:srgbClr val="002060"/>
                </a:solidFill>
                <a:latin typeface="Times New Roman" pitchFamily="18" charset="0"/>
                <a:ea typeface="ArialMT"/>
                <a:cs typeface="Times New Roman" pitchFamily="18" charset="0"/>
              </a:rPr>
              <a:t>Câu 4</a:t>
            </a:r>
            <a:endParaRPr lang="en-US" sz="2000" dirty="0">
              <a:solidFill>
                <a:srgbClr val="00206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89604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666368" y="1922972"/>
            <a:ext cx="9771797" cy="3416320"/>
          </a:xfrm>
          <a:prstGeom prst="rect">
            <a:avLst/>
          </a:prstGeom>
        </p:spPr>
        <p:txBody>
          <a:bodyPr wrap="square">
            <a:spAutoFit/>
          </a:bodyPr>
          <a:lstStyle/>
          <a:p>
            <a:r>
              <a:rPr lang="en-US" sz="3600" dirty="0">
                <a:latin typeface="Times New Roman" pitchFamily="18" charset="0"/>
                <a:cs typeface="Times New Roman" pitchFamily="18" charset="0"/>
              </a:rPr>
              <a:t>- Đề cao nghề làm nông có từ thời xa xưa.</a:t>
            </a:r>
          </a:p>
          <a:p>
            <a:r>
              <a:rPr lang="en-US" sz="3600" dirty="0">
                <a:latin typeface="Times New Roman" pitchFamily="18" charset="0"/>
                <a:cs typeface="Times New Roman" pitchFamily="18" charset="0"/>
              </a:rPr>
              <a:t>- Một nét đẹp văn hóa truyền thống của người Việt và cũng là phong tục cổ truyền của nước ta.</a:t>
            </a:r>
          </a:p>
          <a:p>
            <a:r>
              <a:rPr lang="en-US" sz="3600" dirty="0">
                <a:latin typeface="Times New Roman" pitchFamily="18" charset="0"/>
                <a:cs typeface="Times New Roman" pitchFamily="18" charset="0"/>
              </a:rPr>
              <a:t>- Giúp cho con cháu nhớ về tổ tiên và thể hiện lòng kính trọng với người sinh thành và nuôi dưỡng mình.</a:t>
            </a: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5</a:t>
            </a:r>
          </a:p>
        </p:txBody>
      </p:sp>
    </p:spTree>
    <p:extLst>
      <p:ext uri="{BB962C8B-B14F-4D97-AF65-F5344CB8AC3E}">
        <p14:creationId xmlns:p14="http://schemas.microsoft.com/office/powerpoint/2010/main" val="165711270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1239"/>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4954136" cy="5735209"/>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054502" y="1126137"/>
            <a:ext cx="4242217" cy="4401205"/>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6</a:t>
            </a:r>
          </a:p>
          <a:p>
            <a:pPr algn="ctr"/>
            <a:endParaRPr lang="en-US" sz="24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Chi tiết đặc trưng của truyện truyền thuyết làm cho câu chuyện có phần lý thú. HS có thể chọn 1 chi tiết hoang đường, kì ảo bất kì nhưng phải giải thích được lý do chọn chi tiết đó.</a:t>
            </a:r>
          </a:p>
          <a:p>
            <a:endParaRPr lang="en-US" sz="2800" dirty="0"/>
          </a:p>
        </p:txBody>
      </p:sp>
    </p:spTree>
    <p:extLst>
      <p:ext uri="{BB962C8B-B14F-4D97-AF65-F5344CB8AC3E}">
        <p14:creationId xmlns:p14="http://schemas.microsoft.com/office/powerpoint/2010/main" val="3049993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14888"/>
            <a:ext cx="12319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800" b="1" dirty="0">
                <a:latin typeface="Times New Roman" pitchFamily="18" charset="0"/>
                <a:cs typeface="Times New Roman" pitchFamily="18" charset="0"/>
              </a:rPr>
              <a:t>Bài 3:  Đọc đoạn văn sau và thực hiện các yêu cầu bên dưới:</a:t>
            </a:r>
            <a:endParaRPr lang="en-US" sz="2800" dirty="0">
              <a:latin typeface="Times New Roman" pitchFamily="18" charset="0"/>
              <a:cs typeface="Times New Roman" pitchFamily="18" charset="0"/>
            </a:endParaRPr>
          </a:p>
        </p:txBody>
      </p:sp>
      <p:sp>
        <p:nvSpPr>
          <p:cNvPr id="3" name="Rectangle 1"/>
          <p:cNvSpPr>
            <a:spLocks noChangeArrowheads="1"/>
          </p:cNvSpPr>
          <p:nvPr/>
        </p:nvSpPr>
        <p:spPr bwMode="auto">
          <a:xfrm>
            <a:off x="182380" y="1177048"/>
            <a:ext cx="1182724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just"/>
            <a:r>
              <a:rPr lang="en-US" sz="2400" dirty="0">
                <a:latin typeface="Times New Roman" pitchFamily="18" charset="0"/>
                <a:cs typeface="Times New Roman" pitchFamily="18" charset="0"/>
              </a:rPr>
              <a:t>          “Đến ngày lễ Tiên vương, các lang mang sơn hào hải vị, nem công chả phượng tới, chẳng thiếu thứ gì. Vua cha xem qua một lượt rồi dừng lại trước chồng bánh của Lang Liêu, rất vừa ý, bèn gọi lên hỏi. Lang Liêu đem giấc mộng gặp thần ra kể lại. Vua cha ngẫm nghĩ rất lâu rồi chọn hai thứ bánh ấy đem tế Trời, đất cùng Tiên </a:t>
            </a:r>
            <a:r>
              <a:rPr lang="en-US" sz="2400" dirty="0" err="1">
                <a:latin typeface="Times New Roman" pitchFamily="18" charset="0"/>
                <a:cs typeface="Times New Roman" pitchFamily="18" charset="0"/>
              </a:rPr>
              <a:t>Vương</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1: </a:t>
            </a:r>
            <a:r>
              <a:rPr lang="en-US" sz="2400" dirty="0">
                <a:latin typeface="Times New Roman" pitchFamily="18" charset="0"/>
                <a:cs typeface="Times New Roman" pitchFamily="18" charset="0"/>
              </a:rPr>
              <a:t>Xác định phương thức biểu đạt chính của đoạn văn?</a:t>
            </a: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2: </a:t>
            </a:r>
            <a:r>
              <a:rPr lang="en-US" sz="2400" dirty="0">
                <a:latin typeface="Times New Roman" pitchFamily="18" charset="0"/>
                <a:cs typeface="Times New Roman" pitchFamily="18" charset="0"/>
              </a:rPr>
              <a:t>Xét về cấu tạo, từ “giấc mộng” trong câu: “</a:t>
            </a:r>
            <a:r>
              <a:rPr lang="en-US" sz="2400" i="1" dirty="0">
                <a:latin typeface="Times New Roman" pitchFamily="18" charset="0"/>
                <a:cs typeface="Times New Roman" pitchFamily="18" charset="0"/>
              </a:rPr>
              <a:t>Lang Liêu đem giấc mộng gặp thần ra kể lại” </a:t>
            </a:r>
            <a:r>
              <a:rPr lang="en-US" sz="2400" dirty="0">
                <a:latin typeface="Times New Roman" pitchFamily="18" charset="0"/>
                <a:cs typeface="Times New Roman" pitchFamily="18" charset="0"/>
              </a:rPr>
              <a:t>thuộc loại từ gì?</a:t>
            </a: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3: </a:t>
            </a:r>
            <a:r>
              <a:rPr lang="en-US" sz="2400" dirty="0">
                <a:latin typeface="Times New Roman" pitchFamily="18" charset="0"/>
                <a:cs typeface="Times New Roman" pitchFamily="18" charset="0"/>
              </a:rPr>
              <a:t>Hai thứ bánh trong đoạn văn trên là loại bánh nào? Ý nghĩa của hai loại bánh ấy?</a:t>
            </a:r>
          </a:p>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dirty="0">
                <a:latin typeface="Times New Roman" pitchFamily="18" charset="0"/>
                <a:cs typeface="Times New Roman" pitchFamily="18" charset="0"/>
              </a:rPr>
              <a:t>Qua văn bản chưa đoạn văn trên, em hiểu biết thêm gì về đất nước, dân tộc ta thời vua Hùng?</a:t>
            </a:r>
          </a:p>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dirty="0">
                <a:latin typeface="Times New Roman" pitchFamily="18" charset="0"/>
                <a:cs typeface="Times New Roman" pitchFamily="18" charset="0"/>
              </a:rPr>
              <a:t>Viết một đoạn văn ngắn trình bày ý nghĩa chi tiết tưởng tượng kì ảo “Lang Liêu được thần báo mộng”.</a:t>
            </a:r>
          </a:p>
        </p:txBody>
      </p:sp>
    </p:spTree>
    <p:extLst>
      <p:ext uri="{BB962C8B-B14F-4D97-AF65-F5344CB8AC3E}">
        <p14:creationId xmlns:p14="http://schemas.microsoft.com/office/powerpoint/2010/main" val="353900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F7693-E502-4D4E-B906-ECFF1FE6C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9" y="1901239"/>
            <a:ext cx="11559655" cy="4956761"/>
          </a:xfrm>
          <a:prstGeom prst="rect">
            <a:avLst/>
          </a:prstGeom>
        </p:spPr>
      </p:pic>
      <p:sp>
        <p:nvSpPr>
          <p:cNvPr id="4" name="Flowchart: Terminator 3">
            <a:extLst>
              <a:ext uri="{FF2B5EF4-FFF2-40B4-BE49-F238E27FC236}">
                <a16:creationId xmlns:a16="http://schemas.microsoft.com/office/drawing/2014/main" id="{814E4A3B-839D-4CAF-A050-D6BC70070075}"/>
              </a:ext>
            </a:extLst>
          </p:cNvPr>
          <p:cNvSpPr/>
          <p:nvPr/>
        </p:nvSpPr>
        <p:spPr>
          <a:xfrm>
            <a:off x="4925350" y="1786316"/>
            <a:ext cx="6256160" cy="1351489"/>
          </a:xfrm>
          <a:prstGeom prst="flowChartTerminator">
            <a:avLst/>
          </a:prstGeom>
          <a:solidFill>
            <a:schemeClr val="accent6">
              <a:lumMod val="60000"/>
              <a:lumOff val="40000"/>
            </a:schemeClr>
          </a:solidFill>
          <a:ln w="38100">
            <a:solidFill>
              <a:schemeClr val="accent1">
                <a:lumMod val="60000"/>
                <a:lumOff val="4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Câu 1:</a:t>
            </a:r>
            <a:r>
              <a:rPr lang="en-US" sz="3200" b="1" dirty="0">
                <a:solidFill>
                  <a:srgbClr val="FF0000"/>
                </a:solidFill>
              </a:rPr>
              <a:t> </a:t>
            </a:r>
            <a:r>
              <a:rPr lang="en-US" sz="3200" dirty="0">
                <a:solidFill>
                  <a:srgbClr val="FF0000"/>
                </a:solidFill>
              </a:rPr>
              <a:t>Phương thức biểu đạt chính: Tự sự</a:t>
            </a:r>
          </a:p>
        </p:txBody>
      </p:sp>
      <p:sp>
        <p:nvSpPr>
          <p:cNvPr id="5" name="Flowchart: Terminator 4">
            <a:extLst>
              <a:ext uri="{FF2B5EF4-FFF2-40B4-BE49-F238E27FC236}">
                <a16:creationId xmlns:a16="http://schemas.microsoft.com/office/drawing/2014/main" id="{AA8BBA08-76FD-4C85-81F7-1E45A126809D}"/>
              </a:ext>
            </a:extLst>
          </p:cNvPr>
          <p:cNvSpPr/>
          <p:nvPr/>
        </p:nvSpPr>
        <p:spPr>
          <a:xfrm>
            <a:off x="3627488" y="4106474"/>
            <a:ext cx="6256160" cy="1066769"/>
          </a:xfrm>
          <a:prstGeom prst="flowChartTerminator">
            <a:avLst/>
          </a:prstGeom>
          <a:solidFill>
            <a:srgbClr val="EDA8F2"/>
          </a:solidFill>
          <a:ln w="38100">
            <a:solidFill>
              <a:srgbClr val="0070C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rPr>
              <a:t>Câu 2: Từ “giấc mộng” là từ ghép</a:t>
            </a:r>
          </a:p>
        </p:txBody>
      </p:sp>
      <p:sp>
        <p:nvSpPr>
          <p:cNvPr id="6" name="Rectangle: Top Corners Rounded 5">
            <a:extLst>
              <a:ext uri="{FF2B5EF4-FFF2-40B4-BE49-F238E27FC236}">
                <a16:creationId xmlns:a16="http://schemas.microsoft.com/office/drawing/2014/main" id="{ED6B066A-26D3-4F99-A619-09C093E94816}"/>
              </a:ext>
            </a:extLst>
          </p:cNvPr>
          <p:cNvSpPr/>
          <p:nvPr/>
        </p:nvSpPr>
        <p:spPr>
          <a:xfrm>
            <a:off x="1904917" y="573113"/>
            <a:ext cx="4191083" cy="708338"/>
          </a:xfrm>
          <a:prstGeom prst="round2SameRect">
            <a:avLst>
              <a:gd name="adj1" fmla="val 50000"/>
              <a:gd name="adj2" fmla="val 0"/>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Trả lời</a:t>
            </a:r>
          </a:p>
        </p:txBody>
      </p:sp>
    </p:spTree>
    <p:extLst>
      <p:ext uri="{BB962C8B-B14F-4D97-AF65-F5344CB8AC3E}">
        <p14:creationId xmlns:p14="http://schemas.microsoft.com/office/powerpoint/2010/main" val="456328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FF04EA-0E3C-4B42-9CED-681D3CB2B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9" y="1901239"/>
            <a:ext cx="11559655" cy="4956761"/>
          </a:xfrm>
          <a:prstGeom prst="rect">
            <a:avLst/>
          </a:prstGeom>
        </p:spPr>
      </p:pic>
      <p:sp>
        <p:nvSpPr>
          <p:cNvPr id="4" name="Flowchart: Terminator 3">
            <a:extLst>
              <a:ext uri="{FF2B5EF4-FFF2-40B4-BE49-F238E27FC236}">
                <a16:creationId xmlns:a16="http://schemas.microsoft.com/office/drawing/2014/main" id="{814E4A3B-839D-4CAF-A050-D6BC70070075}"/>
              </a:ext>
            </a:extLst>
          </p:cNvPr>
          <p:cNvSpPr/>
          <p:nvPr/>
        </p:nvSpPr>
        <p:spPr>
          <a:xfrm>
            <a:off x="4505626" y="1717568"/>
            <a:ext cx="6256160" cy="1351489"/>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Times New Roman" pitchFamily="18" charset="0"/>
                <a:cs typeface="Times New Roman" pitchFamily="18" charset="0"/>
              </a:rPr>
              <a:t>Câu 3: Hai thứ bánh đó là bánh chưng và bánh giầy</a:t>
            </a:r>
          </a:p>
        </p:txBody>
      </p:sp>
      <p:sp>
        <p:nvSpPr>
          <p:cNvPr id="5" name="Flowchart: Terminator 4">
            <a:extLst>
              <a:ext uri="{FF2B5EF4-FFF2-40B4-BE49-F238E27FC236}">
                <a16:creationId xmlns:a16="http://schemas.microsoft.com/office/drawing/2014/main" id="{AA8BBA08-76FD-4C85-81F7-1E45A126809D}"/>
              </a:ext>
            </a:extLst>
          </p:cNvPr>
          <p:cNvSpPr/>
          <p:nvPr/>
        </p:nvSpPr>
        <p:spPr>
          <a:xfrm>
            <a:off x="2967919" y="3466525"/>
            <a:ext cx="8741859" cy="2606723"/>
          </a:xfrm>
          <a:prstGeom prst="flowChartTerminator">
            <a:avLst/>
          </a:prstGeom>
          <a:solidFill>
            <a:srgbClr val="EDA8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Ý nghĩa:</a:t>
            </a:r>
          </a:p>
          <a:p>
            <a:r>
              <a:rPr lang="en-US" sz="2400" dirty="0">
                <a:solidFill>
                  <a:schemeClr val="tx1"/>
                </a:solidFill>
                <a:latin typeface="Times New Roman" pitchFamily="18" charset="0"/>
                <a:cs typeface="Times New Roman" pitchFamily="18" charset="0"/>
              </a:rPr>
              <a:t>+ Ý nghĩa thực tế : Đề cao thành quả của nghề nông.</a:t>
            </a:r>
          </a:p>
          <a:p>
            <a:r>
              <a:rPr lang="en-US" sz="2400" dirty="0">
                <a:solidFill>
                  <a:schemeClr val="tx1"/>
                </a:solidFill>
                <a:latin typeface="Times New Roman" pitchFamily="18" charset="0"/>
                <a:cs typeface="Times New Roman" pitchFamily="18" charset="0"/>
              </a:rPr>
              <a:t>+ Ý nghĩa sâu xa: tượng trưng của Trời - Đất, muôn loài, tượng trưng cho ngụ ý đùm bọc nhau.</a:t>
            </a:r>
          </a:p>
        </p:txBody>
      </p:sp>
      <p:sp>
        <p:nvSpPr>
          <p:cNvPr id="8" name="Rectangle: Top Corners Rounded 7">
            <a:extLst>
              <a:ext uri="{FF2B5EF4-FFF2-40B4-BE49-F238E27FC236}">
                <a16:creationId xmlns:a16="http://schemas.microsoft.com/office/drawing/2014/main" id="{50F64176-887B-4B55-8C75-2B878D1F5330}"/>
              </a:ext>
            </a:extLst>
          </p:cNvPr>
          <p:cNvSpPr/>
          <p:nvPr/>
        </p:nvSpPr>
        <p:spPr>
          <a:xfrm>
            <a:off x="1620103" y="563226"/>
            <a:ext cx="4191083" cy="708338"/>
          </a:xfrm>
          <a:prstGeom prst="round2SameRect">
            <a:avLst>
              <a:gd name="adj1" fmla="val 50000"/>
              <a:gd name="adj2" fmla="val 0"/>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Trả lời</a:t>
            </a:r>
          </a:p>
        </p:txBody>
      </p:sp>
    </p:spTree>
    <p:extLst>
      <p:ext uri="{BB962C8B-B14F-4D97-AF65-F5344CB8AC3E}">
        <p14:creationId xmlns:p14="http://schemas.microsoft.com/office/powerpoint/2010/main" val="2979950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58F5AB-9A40-4981-AC31-EC956C9B6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9" y="1901239"/>
            <a:ext cx="11559655" cy="4956761"/>
          </a:xfrm>
          <a:prstGeom prst="rect">
            <a:avLst/>
          </a:prstGeom>
        </p:spPr>
      </p:pic>
      <p:sp>
        <p:nvSpPr>
          <p:cNvPr id="5" name="Flowchart: Terminator 4">
            <a:extLst>
              <a:ext uri="{FF2B5EF4-FFF2-40B4-BE49-F238E27FC236}">
                <a16:creationId xmlns:a16="http://schemas.microsoft.com/office/drawing/2014/main" id="{AA8BBA08-76FD-4C85-81F7-1E45A126809D}"/>
              </a:ext>
            </a:extLst>
          </p:cNvPr>
          <p:cNvSpPr/>
          <p:nvPr/>
        </p:nvSpPr>
        <p:spPr>
          <a:xfrm>
            <a:off x="3222751" y="2305974"/>
            <a:ext cx="7795019" cy="3105476"/>
          </a:xfrm>
          <a:prstGeom prst="flowChartTerminator">
            <a:avLst/>
          </a:prstGeom>
          <a:solidFill>
            <a:srgbClr val="EDA8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4</a:t>
            </a:r>
          </a:p>
          <a:p>
            <a:r>
              <a:rPr lang="en-US" sz="2400" dirty="0">
                <a:solidFill>
                  <a:schemeClr val="tx1"/>
                </a:solidFill>
                <a:latin typeface="Times New Roman" pitchFamily="18" charset="0"/>
                <a:cs typeface="Times New Roman" pitchFamily="18" charset="0"/>
              </a:rPr>
              <a:t>- Truyền thống yêu nước chống giặc ngoại xâm của dân tộc.</a:t>
            </a:r>
          </a:p>
          <a:p>
            <a:r>
              <a:rPr lang="en-US" sz="2400" dirty="0">
                <a:solidFill>
                  <a:schemeClr val="tx1"/>
                </a:solidFill>
                <a:latin typeface="Times New Roman" pitchFamily="18" charset="0"/>
                <a:cs typeface="Times New Roman" pitchFamily="18" charset="0"/>
              </a:rPr>
              <a:t>- Thời kì đất nước ta phát triển kinh tế, người dân tự làm ra lương thực để duy trì đời sống.</a:t>
            </a:r>
          </a:p>
          <a:p>
            <a:r>
              <a:rPr lang="en-US" sz="2400" dirty="0">
                <a:solidFill>
                  <a:schemeClr val="tx1"/>
                </a:solidFill>
                <a:latin typeface="Times New Roman" pitchFamily="18" charset="0"/>
                <a:cs typeface="Times New Roman" pitchFamily="18" charset="0"/>
              </a:rPr>
              <a:t>- Hiểu biết hơn về văn hóa dân tộc, biết ơn Trời đất, Tổ tiên qua việc tế lễ.</a:t>
            </a:r>
          </a:p>
        </p:txBody>
      </p:sp>
      <p:sp>
        <p:nvSpPr>
          <p:cNvPr id="8" name="Rectangle: Top Corners Rounded 7">
            <a:extLst>
              <a:ext uri="{FF2B5EF4-FFF2-40B4-BE49-F238E27FC236}">
                <a16:creationId xmlns:a16="http://schemas.microsoft.com/office/drawing/2014/main" id="{34B5F6F0-6AAD-4456-BD56-5DEE02145D8A}"/>
              </a:ext>
            </a:extLst>
          </p:cNvPr>
          <p:cNvSpPr/>
          <p:nvPr/>
        </p:nvSpPr>
        <p:spPr>
          <a:xfrm>
            <a:off x="1620103" y="668661"/>
            <a:ext cx="4191083" cy="708338"/>
          </a:xfrm>
          <a:prstGeom prst="round2SameRect">
            <a:avLst>
              <a:gd name="adj1" fmla="val 50000"/>
              <a:gd name="adj2" fmla="val 0"/>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Trả lời</a:t>
            </a:r>
          </a:p>
        </p:txBody>
      </p:sp>
    </p:spTree>
    <p:extLst>
      <p:ext uri="{BB962C8B-B14F-4D97-AF65-F5344CB8AC3E}">
        <p14:creationId xmlns:p14="http://schemas.microsoft.com/office/powerpoint/2010/main" val="371516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17" y="2184400"/>
            <a:ext cx="12192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05767" y="450851"/>
            <a:ext cx="4580467" cy="646113"/>
          </a:xfrm>
          <a:prstGeom prst="rect">
            <a:avLst/>
          </a:prstGeom>
          <a:noFill/>
        </p:spPr>
        <p:txBody>
          <a:bodyPr>
            <a:spAutoFit/>
          </a:bodyPr>
          <a:lstStyle/>
          <a:p>
            <a:pPr>
              <a:defRPr/>
            </a:pPr>
            <a:r>
              <a:rPr lang="en-US" sz="3600" b="1" dirty="0">
                <a:solidFill>
                  <a:schemeClr val="accent5">
                    <a:lumMod val="25000"/>
                  </a:schemeClr>
                </a:solidFill>
                <a:latin typeface="Times New Roman" panose="02020603050405020304" pitchFamily="18" charset="0"/>
                <a:cs typeface="Times New Roman" panose="02020603050405020304" pitchFamily="18" charset="0"/>
              </a:rPr>
              <a:t>1. </a:t>
            </a:r>
            <a:r>
              <a:rPr lang="en-US" sz="3600" b="1" dirty="0" err="1">
                <a:solidFill>
                  <a:schemeClr val="accent5">
                    <a:lumMod val="25000"/>
                  </a:schemeClr>
                </a:solidFill>
                <a:latin typeface="Times New Roman" panose="02020603050405020304" pitchFamily="18" charset="0"/>
                <a:cs typeface="Times New Roman" panose="02020603050405020304" pitchFamily="18" charset="0"/>
              </a:rPr>
              <a:t>Truyền</a:t>
            </a:r>
            <a:r>
              <a:rPr lang="en-US" sz="3600" b="1" dirty="0">
                <a:solidFill>
                  <a:schemeClr val="accent5">
                    <a:lumMod val="25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25000"/>
                  </a:schemeClr>
                </a:solidFill>
                <a:latin typeface="Times New Roman" panose="02020603050405020304" pitchFamily="18" charset="0"/>
                <a:cs typeface="Times New Roman" panose="02020603050405020304" pitchFamily="18" charset="0"/>
              </a:rPr>
              <a:t>thuyết</a:t>
            </a:r>
            <a:endParaRPr lang="en-US" sz="36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1331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96625">
            <a:off x="338667" y="5715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5"/>
          <p:cNvGrpSpPr>
            <a:grpSpLocks/>
          </p:cNvGrpSpPr>
          <p:nvPr/>
        </p:nvGrpSpPr>
        <p:grpSpPr bwMode="auto">
          <a:xfrm>
            <a:off x="4525434" y="1928813"/>
            <a:ext cx="3520017" cy="2889250"/>
            <a:chOff x="2989" y="1389"/>
            <a:chExt cx="2164" cy="2568"/>
          </a:xfrm>
        </p:grpSpPr>
        <p:grpSp>
          <p:nvGrpSpPr>
            <p:cNvPr id="13335" name="Group 10"/>
            <p:cNvGrpSpPr>
              <a:grpSpLocks/>
            </p:cNvGrpSpPr>
            <p:nvPr/>
          </p:nvGrpSpPr>
          <p:grpSpPr bwMode="auto">
            <a:xfrm>
              <a:off x="2989" y="1893"/>
              <a:ext cx="2164" cy="2064"/>
              <a:chOff x="624" y="1968"/>
              <a:chExt cx="2064" cy="1895"/>
            </a:xfrm>
          </p:grpSpPr>
          <p:sp>
            <p:nvSpPr>
              <p:cNvPr id="32" name="AutoShape 11"/>
              <p:cNvSpPr>
                <a:spLocks noChangeAspect="1" noChangeArrowheads="1"/>
              </p:cNvSpPr>
              <p:nvPr/>
            </p:nvSpPr>
            <p:spPr bwMode="gray">
              <a:xfrm>
                <a:off x="624" y="1968"/>
                <a:ext cx="2064" cy="1895"/>
              </a:xfrm>
              <a:prstGeom prst="roundRect">
                <a:avLst>
                  <a:gd name="adj" fmla="val 4690"/>
                </a:avLst>
              </a:prstGeom>
              <a:gradFill rotWithShape="1">
                <a:gsLst>
                  <a:gs pos="0">
                    <a:schemeClr val="hlink">
                      <a:gamma/>
                      <a:tint val="34902"/>
                      <a:invGamma/>
                      <a:alpha val="60001"/>
                    </a:schemeClr>
                  </a:gs>
                  <a:gs pos="100000">
                    <a:schemeClr val="hlink">
                      <a:alpha val="60001"/>
                    </a:schemeClr>
                  </a:gs>
                </a:gsLst>
                <a:lin ang="5400000" scaled="1"/>
              </a:gradFill>
              <a:ln w="9525">
                <a:solidFill>
                  <a:schemeClr val="hlink"/>
                </a:solidFill>
                <a:round/>
                <a:headEnd/>
                <a:tailEnd/>
              </a:ln>
            </p:spPr>
            <p:txBody>
              <a:bodyPr wrap="none" anchor="ctr"/>
              <a:lstStyle/>
              <a:p>
                <a:pPr algn="ctr">
                  <a:defRPr/>
                </a:pPr>
                <a:endParaRPr lang="en-US" sz="3200">
                  <a:latin typeface="+mj-lt"/>
                </a:endParaRPr>
              </a:p>
            </p:txBody>
          </p:sp>
          <p:sp>
            <p:nvSpPr>
              <p:cNvPr id="33" name="AutoShape 12"/>
              <p:cNvSpPr>
                <a:spLocks noChangeAspect="1" noChangeArrowheads="1"/>
              </p:cNvSpPr>
              <p:nvPr/>
            </p:nvSpPr>
            <p:spPr bwMode="gray">
              <a:xfrm>
                <a:off x="649" y="1992"/>
                <a:ext cx="2011" cy="1846"/>
              </a:xfrm>
              <a:prstGeom prst="roundRect">
                <a:avLst>
                  <a:gd name="adj" fmla="val 4690"/>
                </a:avLst>
              </a:prstGeom>
              <a:solidFill>
                <a:srgbClr val="FFFFFF"/>
              </a:solidFill>
              <a:ln w="9525">
                <a:solidFill>
                  <a:schemeClr val="hlink">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200">
                  <a:latin typeface="+mj-lt"/>
                  <a:cs typeface="Arial" panose="020B0604020202020204" pitchFamily="34" charset="0"/>
                </a:endParaRPr>
              </a:p>
            </p:txBody>
          </p:sp>
        </p:grpSp>
        <p:sp>
          <p:nvSpPr>
            <p:cNvPr id="28" name="AutoShape 13"/>
            <p:cNvSpPr>
              <a:spLocks noChangeArrowheads="1"/>
            </p:cNvSpPr>
            <p:nvPr/>
          </p:nvSpPr>
          <p:spPr bwMode="ltGray">
            <a:xfrm>
              <a:off x="3072" y="1412"/>
              <a:ext cx="1999" cy="282"/>
            </a:xfrm>
            <a:prstGeom prst="roundRect">
              <a:avLst>
                <a:gd name="adj" fmla="val 50000"/>
              </a:avLst>
            </a:prstGeom>
            <a:gradFill rotWithShape="1">
              <a:gsLst>
                <a:gs pos="0">
                  <a:schemeClr val="hlink">
                    <a:gamma/>
                    <a:tint val="85882"/>
                    <a:invGamma/>
                  </a:schemeClr>
                </a:gs>
                <a:gs pos="100000">
                  <a:schemeClr val="hlink"/>
                </a:gs>
              </a:gsLst>
              <a:lin ang="5400000" scaled="1"/>
            </a:gradFill>
            <a:ln>
              <a:noFill/>
            </a:ln>
          </p:spPr>
          <p:txBody>
            <a:bodyPr wrap="none" anchor="ctr"/>
            <a:lstStyle/>
            <a:p>
              <a:pPr algn="ctr">
                <a:defRPr/>
              </a:pPr>
              <a:endParaRPr lang="en-US" sz="3200">
                <a:latin typeface="+mj-lt"/>
              </a:endParaRPr>
            </a:p>
          </p:txBody>
        </p:sp>
        <p:sp>
          <p:nvSpPr>
            <p:cNvPr id="29" name="Rectangle 14"/>
            <p:cNvSpPr>
              <a:spLocks noChangeArrowheads="1"/>
            </p:cNvSpPr>
            <p:nvPr/>
          </p:nvSpPr>
          <p:spPr bwMode="black">
            <a:xfrm>
              <a:off x="3323" y="1389"/>
              <a:ext cx="1486" cy="30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SG" altLang="en-US" sz="1600" b="1" dirty="0">
                  <a:solidFill>
                    <a:srgbClr val="FFFFFF"/>
                  </a:solidFill>
                  <a:latin typeface="+mj-lt"/>
                  <a:cs typeface="Arial" panose="020B0604020202020204" pitchFamily="34" charset="0"/>
                </a:rPr>
                <a:t>(2)</a:t>
              </a:r>
            </a:p>
          </p:txBody>
        </p:sp>
        <p:cxnSp>
          <p:nvCxnSpPr>
            <p:cNvPr id="13338" name="AutoShape 17"/>
            <p:cNvCxnSpPr>
              <a:cxnSpLocks noChangeShapeType="1"/>
              <a:stCxn id="28" idx="2"/>
            </p:cNvCxnSpPr>
            <p:nvPr/>
          </p:nvCxnSpPr>
          <p:spPr bwMode="gray">
            <a:xfrm rot="5400000">
              <a:off x="3972" y="1793"/>
              <a:ext cx="199" cy="1"/>
            </a:xfrm>
            <a:prstGeom prst="bentConnector3">
              <a:avLst>
                <a:gd name="adj1" fmla="val 49750"/>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39" name="Rectangle 19"/>
            <p:cNvSpPr>
              <a:spLocks noChangeArrowheads="1"/>
            </p:cNvSpPr>
            <p:nvPr/>
          </p:nvSpPr>
          <p:spPr bwMode="auto">
            <a:xfrm>
              <a:off x="3138" y="2405"/>
              <a:ext cx="1933"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en-US" sz="2400">
                  <a:latin typeface="Times New Roman" pitchFamily="18" charset="0"/>
                  <a:cs typeface="Times New Roman" pitchFamily="18" charset="0"/>
                </a:rPr>
                <a:t>Sử dụng yếu tố hoang đường, </a:t>
              </a:r>
            </a:p>
            <a:p>
              <a:pPr algn="ctr"/>
              <a:r>
                <a:rPr lang="de-DE" altLang="en-US" sz="2400">
                  <a:latin typeface="Times New Roman" pitchFamily="18" charset="0"/>
                  <a:cs typeface="Times New Roman" pitchFamily="18" charset="0"/>
                </a:rPr>
                <a:t>kì ảo</a:t>
              </a:r>
              <a:endParaRPr lang="en-US" altLang="en-US" sz="2400">
                <a:latin typeface="Times New Roman" pitchFamily="18" charset="0"/>
                <a:cs typeface="Times New Roman" pitchFamily="18" charset="0"/>
              </a:endParaRPr>
            </a:p>
          </p:txBody>
        </p:sp>
      </p:grpSp>
      <p:grpSp>
        <p:nvGrpSpPr>
          <p:cNvPr id="34" name="Group 13"/>
          <p:cNvGrpSpPr>
            <a:grpSpLocks/>
          </p:cNvGrpSpPr>
          <p:nvPr/>
        </p:nvGrpSpPr>
        <p:grpSpPr bwMode="auto">
          <a:xfrm>
            <a:off x="361952" y="1928814"/>
            <a:ext cx="3738033" cy="2835275"/>
            <a:chOff x="539" y="1389"/>
            <a:chExt cx="2164" cy="2570"/>
          </a:xfrm>
        </p:grpSpPr>
        <p:grpSp>
          <p:nvGrpSpPr>
            <p:cNvPr id="13328" name="Group 14"/>
            <p:cNvGrpSpPr>
              <a:grpSpLocks/>
            </p:cNvGrpSpPr>
            <p:nvPr/>
          </p:nvGrpSpPr>
          <p:grpSpPr bwMode="auto">
            <a:xfrm>
              <a:off x="539" y="1696"/>
              <a:ext cx="2164" cy="2263"/>
              <a:chOff x="539" y="1584"/>
              <a:chExt cx="2164" cy="2263"/>
            </a:xfrm>
          </p:grpSpPr>
          <p:sp>
            <p:nvSpPr>
              <p:cNvPr id="39" name="AutoShape 5"/>
              <p:cNvSpPr>
                <a:spLocks noChangeAspect="1" noChangeArrowheads="1"/>
              </p:cNvSpPr>
              <p:nvPr/>
            </p:nvSpPr>
            <p:spPr bwMode="gray">
              <a:xfrm>
                <a:off x="539" y="1782"/>
                <a:ext cx="2164" cy="2065"/>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headEnd/>
                <a:tailEnd/>
              </a:ln>
            </p:spPr>
            <p:txBody>
              <a:bodyPr wrap="none" anchor="ctr"/>
              <a:lstStyle/>
              <a:p>
                <a:pPr algn="ctr">
                  <a:defRPr/>
                </a:pPr>
                <a:endParaRPr lang="en-US" sz="3200">
                  <a:latin typeface="+mj-lt"/>
                </a:endParaRPr>
              </a:p>
            </p:txBody>
          </p:sp>
          <p:sp>
            <p:nvSpPr>
              <p:cNvPr id="40" name="AutoShape 6"/>
              <p:cNvSpPr>
                <a:spLocks noChangeAspect="1" noChangeArrowheads="1"/>
              </p:cNvSpPr>
              <p:nvPr/>
            </p:nvSpPr>
            <p:spPr bwMode="gray">
              <a:xfrm>
                <a:off x="565" y="1808"/>
                <a:ext cx="2109" cy="2015"/>
              </a:xfrm>
              <a:prstGeom prst="roundRect">
                <a:avLst>
                  <a:gd name="adj" fmla="val 4690"/>
                </a:avLst>
              </a:prstGeom>
              <a:solidFill>
                <a:srgbClr val="FFFFFF"/>
              </a:solidFill>
              <a:ln w="9525">
                <a:solidFill>
                  <a:schemeClr val="accent1">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200">
                  <a:latin typeface="+mj-lt"/>
                  <a:cs typeface="Arial" panose="020B0604020202020204" pitchFamily="34" charset="0"/>
                </a:endParaRPr>
              </a:p>
            </p:txBody>
          </p:sp>
          <p:cxnSp>
            <p:nvCxnSpPr>
              <p:cNvPr id="13334" name="AutoShape 16"/>
              <p:cNvCxnSpPr>
                <a:cxnSpLocks noChangeShapeType="1"/>
                <a:stCxn id="36" idx="2"/>
              </p:cNvCxnSpPr>
              <p:nvPr/>
            </p:nvCxnSpPr>
            <p:spPr bwMode="gray">
              <a:xfrm>
                <a:off x="1621" y="1584"/>
                <a:ext cx="0" cy="199"/>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6" name="AutoShape 7"/>
            <p:cNvSpPr>
              <a:spLocks noChangeArrowheads="1"/>
            </p:cNvSpPr>
            <p:nvPr/>
          </p:nvSpPr>
          <p:spPr bwMode="ltGray">
            <a:xfrm>
              <a:off x="621" y="1413"/>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p:spPr>
          <p:txBody>
            <a:bodyPr wrap="none" anchor="ctr"/>
            <a:lstStyle/>
            <a:p>
              <a:pPr algn="ctr">
                <a:defRPr/>
              </a:pPr>
              <a:endParaRPr lang="en-US" sz="3200">
                <a:latin typeface="+mj-lt"/>
              </a:endParaRPr>
            </a:p>
          </p:txBody>
        </p:sp>
        <p:sp>
          <p:nvSpPr>
            <p:cNvPr id="37" name="Rectangle 8"/>
            <p:cNvSpPr>
              <a:spLocks noChangeArrowheads="1"/>
            </p:cNvSpPr>
            <p:nvPr/>
          </p:nvSpPr>
          <p:spPr bwMode="black">
            <a:xfrm>
              <a:off x="874" y="1389"/>
              <a:ext cx="1484" cy="33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SG" altLang="en-US" b="1" dirty="0">
                  <a:solidFill>
                    <a:srgbClr val="FFFFFF"/>
                  </a:solidFill>
                  <a:latin typeface="+mj-lt"/>
                  <a:cs typeface="Arial" panose="020B0604020202020204" pitchFamily="34" charset="0"/>
                </a:rPr>
                <a:t>(1)</a:t>
              </a:r>
            </a:p>
          </p:txBody>
        </p:sp>
        <p:sp>
          <p:nvSpPr>
            <p:cNvPr id="13331" name="Rectangle 9"/>
            <p:cNvSpPr>
              <a:spLocks noChangeArrowheads="1"/>
            </p:cNvSpPr>
            <p:nvPr/>
          </p:nvSpPr>
          <p:spPr bwMode="auto">
            <a:xfrm>
              <a:off x="623" y="2352"/>
              <a:ext cx="1933"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en-US" sz="2400">
                  <a:latin typeface="Times New Roman" pitchFamily="18" charset="0"/>
                  <a:cs typeface="Times New Roman" pitchFamily="18" charset="0"/>
                </a:rPr>
                <a:t>Kể về các nhân vật, sự kiện liên quan đến lịch sử thời quá khứ</a:t>
              </a:r>
              <a:endParaRPr lang="en-US" altLang="en-US" sz="2400">
                <a:latin typeface="Times New Roman" pitchFamily="18" charset="0"/>
                <a:cs typeface="Times New Roman" pitchFamily="18" charset="0"/>
              </a:endParaRPr>
            </a:p>
          </p:txBody>
        </p:sp>
      </p:grpSp>
      <p:grpSp>
        <p:nvGrpSpPr>
          <p:cNvPr id="42" name="Group 13"/>
          <p:cNvGrpSpPr>
            <a:grpSpLocks/>
          </p:cNvGrpSpPr>
          <p:nvPr/>
        </p:nvGrpSpPr>
        <p:grpSpPr bwMode="auto">
          <a:xfrm>
            <a:off x="8489951" y="1928813"/>
            <a:ext cx="3517900" cy="2889250"/>
            <a:chOff x="539" y="1391"/>
            <a:chExt cx="2164" cy="2568"/>
          </a:xfrm>
        </p:grpSpPr>
        <p:grpSp>
          <p:nvGrpSpPr>
            <p:cNvPr id="13321" name="Group 14"/>
            <p:cNvGrpSpPr>
              <a:grpSpLocks/>
            </p:cNvGrpSpPr>
            <p:nvPr/>
          </p:nvGrpSpPr>
          <p:grpSpPr bwMode="auto">
            <a:xfrm>
              <a:off x="539" y="1696"/>
              <a:ext cx="2164" cy="2263"/>
              <a:chOff x="539" y="1584"/>
              <a:chExt cx="2164" cy="2263"/>
            </a:xfrm>
          </p:grpSpPr>
          <p:sp>
            <p:nvSpPr>
              <p:cNvPr id="47" name="AutoShape 5"/>
              <p:cNvSpPr>
                <a:spLocks noChangeAspect="1" noChangeArrowheads="1"/>
              </p:cNvSpPr>
              <p:nvPr/>
            </p:nvSpPr>
            <p:spPr bwMode="gray">
              <a:xfrm>
                <a:off x="539" y="1783"/>
                <a:ext cx="2164" cy="2064"/>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headEnd/>
                <a:tailEnd/>
              </a:ln>
            </p:spPr>
            <p:txBody>
              <a:bodyPr wrap="none" anchor="ctr"/>
              <a:lstStyle/>
              <a:p>
                <a:pPr algn="ctr">
                  <a:defRPr/>
                </a:pPr>
                <a:endParaRPr lang="en-US" sz="3200" dirty="0">
                  <a:latin typeface="+mj-lt"/>
                </a:endParaRPr>
              </a:p>
            </p:txBody>
          </p:sp>
          <p:sp>
            <p:nvSpPr>
              <p:cNvPr id="48" name="AutoShape 6"/>
              <p:cNvSpPr>
                <a:spLocks noChangeAspect="1" noChangeArrowheads="1"/>
              </p:cNvSpPr>
              <p:nvPr/>
            </p:nvSpPr>
            <p:spPr bwMode="gray">
              <a:xfrm>
                <a:off x="565" y="1808"/>
                <a:ext cx="2108" cy="2013"/>
              </a:xfrm>
              <a:prstGeom prst="roundRect">
                <a:avLst>
                  <a:gd name="adj" fmla="val 4690"/>
                </a:avLst>
              </a:prstGeom>
              <a:solidFill>
                <a:srgbClr val="FFFFFF"/>
              </a:solidFill>
              <a:ln w="9525">
                <a:solidFill>
                  <a:schemeClr val="accent1">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200">
                  <a:latin typeface="+mj-lt"/>
                  <a:cs typeface="Arial" panose="020B0604020202020204" pitchFamily="34" charset="0"/>
                </a:endParaRPr>
              </a:p>
            </p:txBody>
          </p:sp>
          <p:cxnSp>
            <p:nvCxnSpPr>
              <p:cNvPr id="13327" name="AutoShape 16"/>
              <p:cNvCxnSpPr>
                <a:cxnSpLocks noChangeShapeType="1"/>
                <a:stCxn id="44" idx="2"/>
              </p:cNvCxnSpPr>
              <p:nvPr/>
            </p:nvCxnSpPr>
            <p:spPr bwMode="gray">
              <a:xfrm>
                <a:off x="1621" y="1584"/>
                <a:ext cx="0" cy="199"/>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44" name="AutoShape 7"/>
            <p:cNvSpPr>
              <a:spLocks noChangeArrowheads="1"/>
            </p:cNvSpPr>
            <p:nvPr/>
          </p:nvSpPr>
          <p:spPr bwMode="ltGray">
            <a:xfrm>
              <a:off x="621" y="1414"/>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p:spPr>
          <p:txBody>
            <a:bodyPr wrap="none" anchor="ctr"/>
            <a:lstStyle/>
            <a:p>
              <a:pPr algn="ctr">
                <a:defRPr/>
              </a:pPr>
              <a:endParaRPr lang="en-US" sz="3200">
                <a:latin typeface="+mj-lt"/>
              </a:endParaRPr>
            </a:p>
          </p:txBody>
        </p:sp>
        <p:sp>
          <p:nvSpPr>
            <p:cNvPr id="45" name="Rectangle 8"/>
            <p:cNvSpPr>
              <a:spLocks noChangeArrowheads="1"/>
            </p:cNvSpPr>
            <p:nvPr/>
          </p:nvSpPr>
          <p:spPr bwMode="black">
            <a:xfrm>
              <a:off x="874" y="1391"/>
              <a:ext cx="1484" cy="327"/>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SG" altLang="en-US" b="1" dirty="0">
                  <a:solidFill>
                    <a:srgbClr val="FFFFFF"/>
                  </a:solidFill>
                  <a:latin typeface="+mj-lt"/>
                  <a:cs typeface="Arial" panose="020B0604020202020204" pitchFamily="34" charset="0"/>
                </a:rPr>
                <a:t>(3)</a:t>
              </a:r>
            </a:p>
          </p:txBody>
        </p:sp>
        <p:sp>
          <p:nvSpPr>
            <p:cNvPr id="13324" name="Rectangle 9"/>
            <p:cNvSpPr>
              <a:spLocks noChangeArrowheads="1"/>
            </p:cNvSpPr>
            <p:nvPr/>
          </p:nvSpPr>
          <p:spPr bwMode="auto">
            <a:xfrm>
              <a:off x="638" y="2076"/>
              <a:ext cx="1933"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en-US" sz="2400">
                  <a:latin typeface="Times New Roman" pitchFamily="18" charset="0"/>
                  <a:cs typeface="Times New Roman" pitchFamily="18" charset="0"/>
                </a:rPr>
                <a:t>Thể hiện quan điểm, cách đánh giá của nhân dân về các nhân vật, sự kiện lịch sử</a:t>
              </a:r>
              <a:endParaRPr lang="en-US" altLang="en-US" sz="2400">
                <a:latin typeface="Times New Roman" pitchFamily="18" charset="0"/>
                <a:cs typeface="Times New Roman" pitchFamily="18" charset="0"/>
              </a:endParaRPr>
            </a:p>
          </p:txBody>
        </p:sp>
      </p:grpSp>
    </p:spTree>
    <p:extLst>
      <p:ext uri="{BB962C8B-B14F-4D97-AF65-F5344CB8AC3E}">
        <p14:creationId xmlns:p14="http://schemas.microsoft.com/office/powerpoint/2010/main" val="3481474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654" y="1899309"/>
            <a:ext cx="2963127" cy="305938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3537679" y="970781"/>
            <a:ext cx="7989757" cy="5385049"/>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5</a:t>
            </a:r>
          </a:p>
          <a:p>
            <a:r>
              <a:rPr lang="en-US" sz="2000" dirty="0">
                <a:solidFill>
                  <a:schemeClr val="tx1"/>
                </a:solidFill>
                <a:latin typeface="Times New Roman" pitchFamily="18" charset="0"/>
                <a:cs typeface="Times New Roman" pitchFamily="18" charset="0"/>
              </a:rPr>
              <a:t>- Trong tuyền thuyết Bánh chưng bánh giầy, chi tiết tưởng tượng kì ảo duy nhất được sử dụng chính là chi tiết Lang Liêu được thần báo mộng.</a:t>
            </a:r>
          </a:p>
          <a:p>
            <a:r>
              <a:rPr lang="en-US" sz="2000" dirty="0">
                <a:solidFill>
                  <a:schemeClr val="tx1"/>
                </a:solidFill>
                <a:latin typeface="Times New Roman" pitchFamily="18" charset="0"/>
                <a:cs typeface="Times New Roman" pitchFamily="18" charset="0"/>
              </a:rPr>
              <a:t>- Ý nghĩa:</a:t>
            </a:r>
          </a:p>
          <a:p>
            <a:r>
              <a:rPr lang="en-US" sz="2000" dirty="0">
                <a:solidFill>
                  <a:schemeClr val="tx1"/>
                </a:solidFill>
                <a:latin typeface="Times New Roman" pitchFamily="18" charset="0"/>
                <a:cs typeface="Times New Roman" pitchFamily="18" charset="0"/>
              </a:rPr>
              <a:t>+ Chi tiết quen thuộc trong các truyện dân gian: người nghèo khổ, thiệt thòi luôn được thần tiên giúp đỡ.</a:t>
            </a:r>
          </a:p>
          <a:p>
            <a:r>
              <a:rPr lang="en-US" sz="2000" dirty="0">
                <a:solidFill>
                  <a:schemeClr val="tx1"/>
                </a:solidFill>
                <a:latin typeface="Times New Roman" pitchFamily="18" charset="0"/>
                <a:cs typeface="Times New Roman" pitchFamily="18" charset="0"/>
              </a:rPr>
              <a:t>+ Lang Liêu được tổ tiên, thần linh giúp đỡ, góp phần làm cho hình tượng nhân vật trở nên đẹp hơn. Thể hiện sự động tình của nhân dân với một hoàng tử có nhiều bất hạnh, chịu khó, gắn bó với nhân dân.</a:t>
            </a:r>
          </a:p>
          <a:p>
            <a:r>
              <a:rPr lang="en-US" sz="2000" dirty="0">
                <a:solidFill>
                  <a:schemeClr val="tx1"/>
                </a:solidFill>
                <a:latin typeface="Times New Roman" pitchFamily="18" charset="0"/>
                <a:cs typeface="Times New Roman" pitchFamily="18" charset="0"/>
              </a:rPr>
              <a:t>+ Thể hiện niềm tin của nhân dân vào tổ tiên linh thiêng, thần thánh của mình.</a:t>
            </a:r>
          </a:p>
          <a:p>
            <a:r>
              <a:rPr lang="en-US" sz="2000" dirty="0">
                <a:solidFill>
                  <a:schemeClr val="tx1"/>
                </a:solidFill>
                <a:latin typeface="Times New Roman" pitchFamily="18" charset="0"/>
                <a:cs typeface="Times New Roman" pitchFamily="18" charset="0"/>
              </a:rPr>
              <a:t>+ Khiến câu chuyện hay hơn, hấp dẫn người đọc, người nghe.</a:t>
            </a:r>
          </a:p>
          <a:p>
            <a:r>
              <a:rPr lang="en-US" sz="2000" dirty="0">
                <a:solidFill>
                  <a:schemeClr val="tx1"/>
                </a:solidFill>
                <a:latin typeface="Times New Roman" pitchFamily="18" charset="0"/>
                <a:cs typeface="Times New Roman" pitchFamily="18" charset="0"/>
              </a:rPr>
              <a:t>- Có thể nói, chi tiết Lang Liêu được Thần báo mộng và lời báo mộng trở thành hiện thực là một chi tiết kì ảo giàu ý nghĩa làm nên thành công của truyền thuyết Bánh chưng bánh giầy</a:t>
            </a:r>
          </a:p>
        </p:txBody>
      </p:sp>
    </p:spTree>
    <p:extLst>
      <p:ext uri="{BB962C8B-B14F-4D97-AF65-F5344CB8AC3E}">
        <p14:creationId xmlns:p14="http://schemas.microsoft.com/office/powerpoint/2010/main" val="3687826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77421" y="1151105"/>
            <a:ext cx="10693022" cy="4154984"/>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400" dirty="0">
                <a:latin typeface="Times New Roman" pitchFamily="18" charset="0"/>
                <a:cs typeface="Times New Roman" pitchFamily="18" charset="0"/>
              </a:rPr>
              <a:t>          Trong tác phẩm Bánh chưng bánh giầy, chi tiết kì tưởng tượng, kì ảo duy nhất được sử dụng là chi tiết Lang Liêu được thần báo mộng, đây là chi tiết mang ý nghĩa sâu sắc.. Đây là chi tiết quen thuộc trong các truyện dân gian: người nghèo khổ, thiệt thòi luôn được thần tiên giúp đỡ. Ta thấy Lang Liêu xứng đáng được vì chàng là người yêu lao động và chăm chỉ, là người gần với cuộc sống nhân dân nhất. Chi tiết đã thể hiện sự đồng tình của nhân dân, họ đứng về phía Lang Liêu, người gần gũi và gắn bó với họ, đồng thời cũng thể hiện niềm tin của nhân dân vào tổ tiên linh thiêng của mình. Chi tiết này làm cho hình tượng nhân vật trở nên đẹp đẽ hơn để câu chuyện hay hơn, hấp dẫn hơn. Có thể nói, chi tiết Lang Liêu được Thần báo mộng và lời báo mộng trở thành hiện thực là một chi tiết kì ảo giàu ý nghĩa làm nên thành công của truyền thuyết Bánh chưng bánh giầy.</a:t>
            </a:r>
          </a:p>
        </p:txBody>
      </p:sp>
      <p:sp>
        <p:nvSpPr>
          <p:cNvPr id="26632" name="TextBox 12"/>
          <p:cNvSpPr txBox="1">
            <a:spLocks noChangeArrowheads="1"/>
          </p:cNvSpPr>
          <p:nvPr/>
        </p:nvSpPr>
        <p:spPr bwMode="auto">
          <a:xfrm>
            <a:off x="1198034" y="456915"/>
            <a:ext cx="7050616" cy="53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lnSpc>
                <a:spcPct val="107000"/>
              </a:lnSpc>
              <a:spcBef>
                <a:spcPts val="600"/>
              </a:spcBef>
              <a:spcAft>
                <a:spcPts val="600"/>
              </a:spcAft>
            </a:pPr>
            <a:r>
              <a:rPr lang="it-IT" sz="2800" b="1" i="1" dirty="0">
                <a:solidFill>
                  <a:srgbClr val="002060"/>
                </a:solidFill>
                <a:latin typeface="Times New Roman" pitchFamily="18" charset="0"/>
                <a:ea typeface="Calibri" pitchFamily="34" charset="0"/>
                <a:cs typeface="Times New Roman" pitchFamily="18" charset="0"/>
              </a:rPr>
              <a:t>Đoạn văn tham khảo</a:t>
            </a:r>
            <a:endParaRPr lang="en-US" sz="2000" dirty="0">
              <a:solidFill>
                <a:srgbClr val="00206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4286402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D8899FA1-515E-4DC4-B36C-4C2469901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64" y="1316789"/>
            <a:ext cx="8791425" cy="3577183"/>
          </a:xfrm>
          <a:prstGeom prst="rect">
            <a:avLst/>
          </a:prstGeom>
        </p:spPr>
      </p:pic>
      <p:sp>
        <p:nvSpPr>
          <p:cNvPr id="12" name="TextBox 11">
            <a:extLst>
              <a:ext uri="{FF2B5EF4-FFF2-40B4-BE49-F238E27FC236}">
                <a16:creationId xmlns:a16="http://schemas.microsoft.com/office/drawing/2014/main" id="{D9B04826-D282-4AED-9574-87203AB8DFBB}"/>
              </a:ext>
            </a:extLst>
          </p:cNvPr>
          <p:cNvSpPr txBox="1"/>
          <p:nvPr/>
        </p:nvSpPr>
        <p:spPr>
          <a:xfrm>
            <a:off x="3204692" y="3301599"/>
            <a:ext cx="5782614" cy="584775"/>
          </a:xfrm>
          <a:prstGeom prst="rect">
            <a:avLst/>
          </a:prstGeom>
          <a:noFill/>
        </p:spPr>
        <p:txBody>
          <a:bodyPr wrap="square" rtlCol="0">
            <a:spAutoFit/>
          </a:bodyPr>
          <a:lstStyle/>
          <a:p>
            <a:pPr algn="ctr"/>
            <a:r>
              <a:rPr lang="en-US" sz="3200" b="1" dirty="0">
                <a:effectLst/>
                <a:latin typeface="Times New Roman" panose="02020603050405020304" pitchFamily="18" charset="0"/>
                <a:ea typeface="Times New Roman" panose="02020603050405020304" pitchFamily="18" charset="0"/>
              </a:rPr>
              <a:t>B. </a:t>
            </a:r>
            <a:r>
              <a:rPr lang="en-US" sz="3200" b="1" dirty="0" err="1">
                <a:effectLst/>
                <a:latin typeface="Times New Roman" panose="02020603050405020304" pitchFamily="18" charset="0"/>
                <a:ea typeface="Times New Roman" panose="02020603050405020304" pitchFamily="18" charset="0"/>
              </a:rPr>
              <a:t>Truyện</a:t>
            </a:r>
            <a:r>
              <a:rPr lang="en-US" sz="3200" b="1" dirty="0">
                <a:effectLst/>
                <a:latin typeface="Times New Roman" panose="02020603050405020304" pitchFamily="18" charset="0"/>
                <a:ea typeface="Times New Roman" panose="02020603050405020304" pitchFamily="18" charset="0"/>
              </a:rPr>
              <a:t> Cổ tích</a:t>
            </a:r>
            <a:endParaRPr lang="en-US" sz="3200" b="1" dirty="0"/>
          </a:p>
        </p:txBody>
      </p:sp>
    </p:spTree>
    <p:extLst>
      <p:ext uri="{BB962C8B-B14F-4D97-AF65-F5344CB8AC3E}">
        <p14:creationId xmlns:p14="http://schemas.microsoft.com/office/powerpoint/2010/main" val="1512669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1661126" y="177885"/>
            <a:ext cx="8502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200" b="1" dirty="0">
                <a:solidFill>
                  <a:srgbClr val="002060"/>
                </a:solidFill>
                <a:latin typeface="Times New Roman" pitchFamily="18" charset="0"/>
                <a:cs typeface="Times New Roman" pitchFamily="18" charset="0"/>
              </a:rPr>
              <a:t>Khái niệm Cổ tích</a:t>
            </a:r>
            <a:endParaRPr lang="vi-VN" sz="3200" b="1" dirty="0">
              <a:solidFill>
                <a:srgbClr val="00206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0"/>
            <a:ext cx="4735850" cy="892229"/>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1079500" y="1680117"/>
            <a:ext cx="10387975" cy="386589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a:r>
              <a:rPr lang="en-US" sz="3200" b="1" dirty="0">
                <a:latin typeface="Times New Roman" panose="02020603050405020304" pitchFamily="18" charset="0"/>
                <a:cs typeface="Times New Roman" panose="02020603050405020304" pitchFamily="18" charset="0"/>
              </a:rPr>
              <a:t>Truyện cổ tích </a:t>
            </a:r>
            <a:r>
              <a:rPr lang="en-US" sz="3200" dirty="0">
                <a:latin typeface="Times New Roman" panose="02020603050405020304" pitchFamily="18" charset="0"/>
                <a:cs typeface="Times New Roman" panose="02020603050405020304" pitchFamily="18" charset="0"/>
              </a:rPr>
              <a:t>là loại truyện dân gian, thường có yếu tố hoang đường, kì ảo, kể về cuộc đời của một số kiểu nhân vật như: nhân vật có tài năng kì lạ, nhân vật dũng sĩ, nhân vật thông minh, nhân vật bất hạnh, nhân vật ngốc nghếch, người mang lốt vật...nhằm thể hiện ước mơ, niềm tin của nhân dân về chiến thắng cuối cùng của cái thiện đối với cái ác, cái tốt đối với cái xấu,...</a:t>
            </a:r>
          </a:p>
        </p:txBody>
      </p:sp>
    </p:spTree>
    <p:extLst>
      <p:ext uri="{BB962C8B-B14F-4D97-AF65-F5344CB8AC3E}">
        <p14:creationId xmlns:p14="http://schemas.microsoft.com/office/powerpoint/2010/main" val="3765457952"/>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Freeform 3"/>
          <p:cNvSpPr>
            <a:spLocks/>
          </p:cNvSpPr>
          <p:nvPr/>
        </p:nvSpPr>
        <p:spPr bwMode="gray">
          <a:xfrm>
            <a:off x="4181662" y="1725123"/>
            <a:ext cx="1933654" cy="128284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91144" name="AutoShape 8"/>
          <p:cNvSpPr>
            <a:spLocks noChangeArrowheads="1"/>
          </p:cNvSpPr>
          <p:nvPr/>
        </p:nvSpPr>
        <p:spPr bwMode="auto">
          <a:xfrm>
            <a:off x="6051550" y="1892300"/>
            <a:ext cx="5759450" cy="4887913"/>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grpSp>
        <p:nvGrpSpPr>
          <p:cNvPr id="177160" name="Group 15"/>
          <p:cNvGrpSpPr>
            <a:grpSpLocks/>
          </p:cNvGrpSpPr>
          <p:nvPr/>
        </p:nvGrpSpPr>
        <p:grpSpPr bwMode="auto">
          <a:xfrm>
            <a:off x="693738" y="2850078"/>
            <a:ext cx="4562475" cy="3676135"/>
            <a:chOff x="562" y="1788"/>
            <a:chExt cx="1460" cy="2142"/>
          </a:xfrm>
        </p:grpSpPr>
        <p:sp>
          <p:nvSpPr>
            <p:cNvPr id="803854" name="AutoShape 16"/>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53" name="AutoShape 17"/>
            <p:cNvSpPr>
              <a:spLocks noChangeArrowheads="1"/>
            </p:cNvSpPr>
            <p:nvPr/>
          </p:nvSpPr>
          <p:spPr bwMode="gray">
            <a:xfrm>
              <a:off x="712" y="1788"/>
              <a:ext cx="1174" cy="245"/>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grpSp>
      <p:sp>
        <p:nvSpPr>
          <p:cNvPr id="29" name="Text Box 22"/>
          <p:cNvSpPr txBox="1">
            <a:spLocks noChangeArrowheads="1"/>
          </p:cNvSpPr>
          <p:nvPr/>
        </p:nvSpPr>
        <p:spPr bwMode="auto">
          <a:xfrm>
            <a:off x="6153150" y="2510796"/>
            <a:ext cx="5534025" cy="3539430"/>
          </a:xfrm>
          <a:prstGeom prst="rect">
            <a:avLst/>
          </a:prstGeom>
          <a:solidFill>
            <a:schemeClr val="accent2">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a:latin typeface="Times New Roman" pitchFamily="18" charset="0"/>
                <a:cs typeface="Times New Roman" pitchFamily="18" charset="0"/>
              </a:rPr>
              <a:t>- Truyện thường có yếu tố hoang đường kỳ ảo gây ấn tượng, hấp dẫn người đọc.</a:t>
            </a:r>
          </a:p>
          <a:p>
            <a:r>
              <a:rPr lang="en-US" dirty="0">
                <a:latin typeface="Times New Roman" pitchFamily="18" charset="0"/>
                <a:cs typeface="Times New Roman" pitchFamily="18" charset="0"/>
              </a:rPr>
              <a:t>- Truyện thể hiện ước mơ niềm tin của nhân dân về chiến thắng cuối cùng cả cái thiện đối với cái ác, cái tốt đối với cái xấu.</a:t>
            </a:r>
          </a:p>
        </p:txBody>
      </p:sp>
      <p:sp>
        <p:nvSpPr>
          <p:cNvPr id="177165" name="AutoShape 3"/>
          <p:cNvSpPr>
            <a:spLocks noChangeArrowheads="1"/>
          </p:cNvSpPr>
          <p:nvPr/>
        </p:nvSpPr>
        <p:spPr bwMode="gray">
          <a:xfrm>
            <a:off x="2878138" y="92075"/>
            <a:ext cx="585470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a:spcBef>
                <a:spcPct val="20000"/>
              </a:spcBef>
              <a:spcAft>
                <a:spcPct val="20000"/>
              </a:spcAft>
            </a:pPr>
            <a:r>
              <a:rPr lang="en-US" altLang="en-US" sz="3200" b="1" dirty="0">
                <a:solidFill>
                  <a:srgbClr val="FFFF00"/>
                </a:solidFill>
                <a:latin typeface="Times New Roman" pitchFamily="18" charset="0"/>
                <a:cs typeface="Times New Roman" pitchFamily="18" charset="0"/>
              </a:rPr>
              <a:t>Đặc trưng của </a:t>
            </a:r>
            <a:r>
              <a:rPr lang="en-US" sz="3200" dirty="0">
                <a:solidFill>
                  <a:srgbClr val="FFFF00"/>
                </a:solidFill>
                <a:latin typeface="Times New Roman" pitchFamily="18" charset="0"/>
                <a:cs typeface="Times New Roman" pitchFamily="18" charset="0"/>
              </a:rPr>
              <a:t>Cổ tích</a:t>
            </a:r>
            <a:endParaRPr lang="en-US" altLang="en-US" sz="3200" b="1" dirty="0">
              <a:solidFill>
                <a:srgbClr val="FFFF00"/>
              </a:solidFill>
              <a:latin typeface="Times New Roman" pitchFamily="18" charset="0"/>
              <a:cs typeface="Times New Roman" pitchFamily="18" charset="0"/>
            </a:endParaRPr>
          </a:p>
        </p:txBody>
      </p:sp>
      <p:sp>
        <p:nvSpPr>
          <p:cNvPr id="177166" name="Text Box 21"/>
          <p:cNvSpPr txBox="1">
            <a:spLocks noChangeArrowheads="1"/>
          </p:cNvSpPr>
          <p:nvPr/>
        </p:nvSpPr>
        <p:spPr bwMode="auto">
          <a:xfrm>
            <a:off x="928688" y="3159395"/>
            <a:ext cx="4327525" cy="3046988"/>
          </a:xfrm>
          <a:prstGeom prst="rect">
            <a:avLst/>
          </a:prstGeom>
          <a:solidFill>
            <a:schemeClr val="accent5">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a:latin typeface="Times New Roman" pitchFamily="18" charset="0"/>
                <a:cs typeface="Times New Roman" pitchFamily="18" charset="0"/>
              </a:rPr>
              <a:t>- Truyện cổ tích chủ yếu kể về số phận của những con người nhỏ bé bình thường trong gia đình phụ quyền và xã hội phân chia giai cấp. </a:t>
            </a:r>
          </a:p>
        </p:txBody>
      </p:sp>
      <p:pic>
        <p:nvPicPr>
          <p:cNvPr id="803850" name="Picture 20"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512728" y="2889551"/>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1" name="Picture 21"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28671" y="4132092"/>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2" name="Picture 23"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14785" y="5374633"/>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H61\Desktop\185871-bai-hat-ru-con-ngu-s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87" y="42407"/>
            <a:ext cx="2521974" cy="173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749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65"/>
                                        </p:tgtEl>
                                        <p:attrNameLst>
                                          <p:attrName>style.visibility</p:attrName>
                                        </p:attrNameLst>
                                      </p:cBhvr>
                                      <p:to>
                                        <p:strVal val="visible"/>
                                      </p:to>
                                    </p:set>
                                    <p:animEffect transition="in" filter="fade">
                                      <p:cBhvr>
                                        <p:cTn id="7" dur="1000"/>
                                        <p:tgtEl>
                                          <p:spTgt spid="177165"/>
                                        </p:tgtEl>
                                      </p:cBhvr>
                                    </p:animEffect>
                                    <p:anim calcmode="lin" valueType="num">
                                      <p:cBhvr>
                                        <p:cTn id="8" dur="1000" fill="hold"/>
                                        <p:tgtEl>
                                          <p:spTgt spid="177165"/>
                                        </p:tgtEl>
                                        <p:attrNameLst>
                                          <p:attrName>ppt_x</p:attrName>
                                        </p:attrNameLst>
                                      </p:cBhvr>
                                      <p:tavLst>
                                        <p:tav tm="0">
                                          <p:val>
                                            <p:strVal val="#ppt_x"/>
                                          </p:val>
                                        </p:tav>
                                        <p:tav tm="100000">
                                          <p:val>
                                            <p:strVal val="#ppt_x"/>
                                          </p:val>
                                        </p:tav>
                                      </p:tavLst>
                                    </p:anim>
                                    <p:anim calcmode="lin" valueType="num">
                                      <p:cBhvr>
                                        <p:cTn id="9" dur="1000" fill="hold"/>
                                        <p:tgtEl>
                                          <p:spTgt spid="1771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 calcmode="lin" valueType="num">
                                      <p:cBhvr additive="base">
                                        <p:cTn id="14" dur="500" fill="hold"/>
                                        <p:tgtEl>
                                          <p:spTgt spid="177160"/>
                                        </p:tgtEl>
                                        <p:attrNameLst>
                                          <p:attrName>ppt_x</p:attrName>
                                        </p:attrNameLst>
                                      </p:cBhvr>
                                      <p:tavLst>
                                        <p:tav tm="0">
                                          <p:val>
                                            <p:strVal val="#ppt_x"/>
                                          </p:val>
                                        </p:tav>
                                        <p:tav tm="100000">
                                          <p:val>
                                            <p:strVal val="#ppt_x"/>
                                          </p:val>
                                        </p:tav>
                                      </p:tavLst>
                                    </p:anim>
                                    <p:anim calcmode="lin" valueType="num">
                                      <p:cBhvr additive="base">
                                        <p:cTn id="15"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7166"/>
                                        </p:tgtEl>
                                        <p:attrNameLst>
                                          <p:attrName>style.visibility</p:attrName>
                                        </p:attrNameLst>
                                      </p:cBhvr>
                                      <p:to>
                                        <p:strVal val="visible"/>
                                      </p:to>
                                    </p:set>
                                    <p:animEffect transition="in" filter="barn(inVertical)">
                                      <p:cBhvr>
                                        <p:cTn id="20" dur="500"/>
                                        <p:tgtEl>
                                          <p:spTgt spid="1771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1139"/>
                                        </p:tgtEl>
                                        <p:attrNameLst>
                                          <p:attrName>style.visibility</p:attrName>
                                        </p:attrNameLst>
                                      </p:cBhvr>
                                      <p:to>
                                        <p:strVal val="visible"/>
                                      </p:to>
                                    </p:set>
                                    <p:animEffect transition="in" filter="circle(in)">
                                      <p:cBhvr>
                                        <p:cTn id="25" dur="2000"/>
                                        <p:tgtEl>
                                          <p:spTgt spid="9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1144"/>
                                        </p:tgtEl>
                                        <p:attrNameLst>
                                          <p:attrName>style.visibility</p:attrName>
                                        </p:attrNameLst>
                                      </p:cBhvr>
                                      <p:to>
                                        <p:strVal val="visible"/>
                                      </p:to>
                                    </p:set>
                                    <p:anim calcmode="lin" valueType="num">
                                      <p:cBhvr additive="base">
                                        <p:cTn id="30" dur="500" fill="hold"/>
                                        <p:tgtEl>
                                          <p:spTgt spid="91144"/>
                                        </p:tgtEl>
                                        <p:attrNameLst>
                                          <p:attrName>ppt_x</p:attrName>
                                        </p:attrNameLst>
                                      </p:cBhvr>
                                      <p:tavLst>
                                        <p:tav tm="0">
                                          <p:val>
                                            <p:strVal val="#ppt_x"/>
                                          </p:val>
                                        </p:tav>
                                        <p:tav tm="100000">
                                          <p:val>
                                            <p:strVal val="#ppt_x"/>
                                          </p:val>
                                        </p:tav>
                                      </p:tavLst>
                                    </p:anim>
                                    <p:anim calcmode="lin" valueType="num">
                                      <p:cBhvr additive="base">
                                        <p:cTn id="31"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P spid="29" grpId="0" animBg="1"/>
      <p:bldP spid="177165" grpId="0" animBg="1"/>
      <p:bldP spid="1771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568701" y="376406"/>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altLang="en-US" sz="3600" b="1" dirty="0">
                <a:solidFill>
                  <a:srgbClr val="002060"/>
                </a:solidFill>
                <a:latin typeface="Times New Roman" pitchFamily="18" charset="0"/>
                <a:cs typeface="Times New Roman" pitchFamily="18" charset="0"/>
              </a:rPr>
              <a:t>Phân loại </a:t>
            </a:r>
            <a:r>
              <a:rPr lang="en-US" sz="3600" b="1" dirty="0">
                <a:solidFill>
                  <a:srgbClr val="002060"/>
                </a:solidFill>
                <a:latin typeface="Times New Roman" pitchFamily="18" charset="0"/>
                <a:cs typeface="Times New Roman" pitchFamily="18" charset="0"/>
              </a:rPr>
              <a:t>Cổ tích</a:t>
            </a:r>
            <a:endParaRPr lang="en-US" altLang="en-US" sz="3600" b="1" i="1" dirty="0">
              <a:solidFill>
                <a:srgbClr val="00206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0"/>
            <a:ext cx="4735850" cy="1415613"/>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2263516" y="2265785"/>
            <a:ext cx="7390150" cy="307657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pt-BR" sz="3600" dirty="0"/>
              <a:t>- Truyện cổ tích loài vật</a:t>
            </a:r>
            <a:endParaRPr lang="en-US" sz="3600" dirty="0"/>
          </a:p>
          <a:p>
            <a:r>
              <a:rPr lang="pt-BR" sz="3600" dirty="0"/>
              <a:t>- Cổ tích sinh hoạt</a:t>
            </a:r>
            <a:endParaRPr lang="en-US" sz="3600" dirty="0"/>
          </a:p>
          <a:p>
            <a:r>
              <a:rPr lang="pt-BR" sz="3600" dirty="0"/>
              <a:t>- Truyện cổ tích thần kì</a:t>
            </a:r>
            <a:endParaRPr lang="en-US" sz="3600" dirty="0"/>
          </a:p>
        </p:txBody>
      </p:sp>
    </p:spTree>
    <p:extLst>
      <p:ext uri="{BB962C8B-B14F-4D97-AF65-F5344CB8AC3E}">
        <p14:creationId xmlns:p14="http://schemas.microsoft.com/office/powerpoint/2010/main" val="2162486947"/>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cổ tích</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244239"/>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Đọc nhanh để xác định văn bản thuộc loại cổ tích nào?</a:t>
            </a:r>
            <a:r>
              <a:rPr lang="en-US" sz="2600" dirty="0">
                <a:effectLst/>
                <a:latin typeface="Times New Roman" panose="02020603050405020304" pitchFamily="18" charset="0"/>
                <a:ea typeface="Times New Roman" panose="02020603050405020304" pitchFamily="18" charset="0"/>
                <a:cs typeface="Times New Roman" pitchFamily="18" charset="0"/>
              </a:rPr>
              <a:t>.</a:t>
            </a:r>
            <a:endParaRPr lang="en-US" sz="2600" dirty="0">
              <a:latin typeface="Times New Roman" panose="02020603050405020304" pitchFamily="18" charset="0"/>
              <a:ea typeface="Times New Roman" panose="02020603050405020304"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 </a:t>
            </a:r>
            <a:r>
              <a:rPr lang="pt-BR" sz="2800" dirty="0">
                <a:latin typeface="Times New Roman" pitchFamily="18" charset="0"/>
                <a:cs typeface="Times New Roman" pitchFamily="18" charset="0"/>
              </a:rPr>
              <a:t>Đọc kĩ văn bản để tìm ra chủ đề của truyện</a:t>
            </a:r>
            <a:endParaRPr lang="en-US" sz="2800" dirty="0">
              <a:latin typeface="Times New Roman"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Đọc kỹ để xác định được đặc điểm nhân vật (ngoại hình, phẩm chất)</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indent="-342900" algn="just">
              <a:lnSpc>
                <a:spcPct val="105000"/>
              </a:lnSpc>
              <a:spcAft>
                <a:spcPts val="1200"/>
              </a:spcAft>
              <a:buFont typeface="Wingdings" panose="05000000000000000000" pitchFamily="2" charset="2"/>
              <a:buChar char="Ø"/>
            </a:pPr>
            <a:r>
              <a:rPr lang="pt-BR" sz="2800" dirty="0">
                <a:latin typeface="Times New Roman" pitchFamily="18" charset="0"/>
                <a:cs typeface="Times New Roman" pitchFamily="18" charset="0"/>
              </a:rPr>
              <a:t>Phát hiện được yếu tố thực tại và hư cấu trong truyện cổ tích; ý nghĩa, vai trò của hư cấu, tưởng tượng trong truyện cổ tích.</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algn="just">
              <a:spcAft>
                <a:spcPts val="1200"/>
              </a:spcAft>
            </a:pPr>
            <a:endParaRPr lang="en-US" sz="2400" dirty="0"/>
          </a:p>
        </p:txBody>
      </p:sp>
    </p:spTree>
    <p:extLst>
      <p:ext uri="{BB962C8B-B14F-4D97-AF65-F5344CB8AC3E}">
        <p14:creationId xmlns:p14="http://schemas.microsoft.com/office/powerpoint/2010/main" val="538473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cổ tích</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090351"/>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Dùng liên tưởng, tưởng tượng để hình dung về “thế giới thực tại” và thế giới lý tưởng trong truyện cổ tích</a:t>
            </a:r>
            <a:r>
              <a:rPr lang="en-US" sz="2600" dirty="0">
                <a:effectLst/>
                <a:latin typeface="Times New Roman" panose="02020603050405020304" pitchFamily="18" charset="0"/>
                <a:ea typeface="Times New Roman" panose="02020603050405020304" pitchFamily="18" charset="0"/>
                <a:cs typeface="Times New Roman" pitchFamily="18" charset="0"/>
              </a:rPr>
              <a:t>.</a:t>
            </a:r>
            <a:endParaRPr lang="en-US" sz="2600" dirty="0">
              <a:latin typeface="Times New Roman" panose="02020603050405020304" pitchFamily="18" charset="0"/>
              <a:ea typeface="Times New Roman" panose="02020603050405020304"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 </a:t>
            </a:r>
            <a:r>
              <a:rPr lang="en-US" sz="2800" dirty="0">
                <a:latin typeface="Times New Roman" pitchFamily="18" charset="0"/>
                <a:cs typeface="Times New Roman" pitchFamily="18" charset="0"/>
              </a:rPr>
              <a:t>Suy nghĩ để cảm nhận được tư tưởng, quan niệm, triết lý sâu xa của tác giả dân gian gửi gắm qua văn bản truyện cổ tích.</a:t>
            </a:r>
          </a:p>
          <a:p>
            <a:pPr marL="342900" marR="0" indent="-342900" algn="just">
              <a:lnSpc>
                <a:spcPct val="105000"/>
              </a:lnSpc>
              <a:spcBef>
                <a:spcPts val="0"/>
              </a:spcBef>
              <a:spcAft>
                <a:spcPts val="1200"/>
              </a:spcAft>
              <a:buFont typeface="Wingdings" panose="05000000000000000000" pitchFamily="2" charset="2"/>
              <a:buChar char="Ø"/>
            </a:pPr>
            <a:r>
              <a:rPr lang="en-US" sz="2800" dirty="0">
                <a:latin typeface="Times New Roman" pitchFamily="18" charset="0"/>
                <a:cs typeface="Times New Roman" pitchFamily="18" charset="0"/>
              </a:rPr>
              <a:t>Từ văn bản liên hệ với bản thân và cuộc sống thực</a:t>
            </a:r>
            <a:r>
              <a:rPr lang="en-US" sz="2800" dirty="0"/>
              <a:t> </a:t>
            </a:r>
            <a:r>
              <a:rPr lang="en-US" sz="2800" dirty="0">
                <a:latin typeface="Times New Roman" pitchFamily="18" charset="0"/>
                <a:cs typeface="Times New Roman" pitchFamily="18" charset="0"/>
              </a:rPr>
              <a:t>tại để thấy được những giá trị mà truyện cổ tích gợi ra</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algn="just">
              <a:spcAft>
                <a:spcPts val="1200"/>
              </a:spcAft>
            </a:pPr>
            <a:endParaRPr lang="en-US" sz="2400" dirty="0"/>
          </a:p>
        </p:txBody>
      </p:sp>
    </p:spTree>
    <p:extLst>
      <p:ext uri="{BB962C8B-B14F-4D97-AF65-F5344CB8AC3E}">
        <p14:creationId xmlns:p14="http://schemas.microsoft.com/office/powerpoint/2010/main" val="2562171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01136-1A71-4245-B665-A84A83D7AC57}"/>
              </a:ext>
            </a:extLst>
          </p:cNvPr>
          <p:cNvPicPr>
            <a:picLocks noChangeAspect="1"/>
          </p:cNvPicPr>
          <p:nvPr/>
        </p:nvPicPr>
        <p:blipFill>
          <a:blip r:embed="rId2"/>
          <a:stretch>
            <a:fillRect/>
          </a:stretch>
        </p:blipFill>
        <p:spPr>
          <a:xfrm>
            <a:off x="1442388" y="1656957"/>
            <a:ext cx="9307224" cy="4677428"/>
          </a:xfrm>
          <a:prstGeom prst="rect">
            <a:avLst/>
          </a:prstGeom>
        </p:spPr>
      </p:pic>
      <p:sp>
        <p:nvSpPr>
          <p:cNvPr id="4" name="Rectangle: Top Corners Rounded 3">
            <a:extLst>
              <a:ext uri="{FF2B5EF4-FFF2-40B4-BE49-F238E27FC236}">
                <a16:creationId xmlns:a16="http://schemas.microsoft.com/office/drawing/2014/main" id="{C43CA4F3-89CD-41C1-B026-EF31A6DB3F3A}"/>
              </a:ext>
            </a:extLst>
          </p:cNvPr>
          <p:cNvSpPr/>
          <p:nvPr/>
        </p:nvSpPr>
        <p:spPr>
          <a:xfrm>
            <a:off x="2959994" y="523615"/>
            <a:ext cx="6272011" cy="708338"/>
          </a:xfrm>
          <a:prstGeom prst="round2SameRect">
            <a:avLst>
              <a:gd name="adj1" fmla="val 50000"/>
              <a:gd name="adj2"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So </a:t>
            </a:r>
            <a:r>
              <a:rPr lang="en-US" sz="2600" b="1" dirty="0" err="1">
                <a:solidFill>
                  <a:schemeClr val="tx1"/>
                </a:solidFill>
              </a:rPr>
              <a:t>sánh</a:t>
            </a:r>
            <a:r>
              <a:rPr lang="en-US" sz="2600" b="1" dirty="0">
                <a:solidFill>
                  <a:schemeClr val="tx1"/>
                </a:solidFill>
              </a:rPr>
              <a:t> </a:t>
            </a:r>
            <a:r>
              <a:rPr lang="en-US" sz="2600" b="1" dirty="0" err="1">
                <a:solidFill>
                  <a:schemeClr val="tx1"/>
                </a:solidFill>
              </a:rPr>
              <a:t>truyện</a:t>
            </a:r>
            <a:r>
              <a:rPr lang="en-US" sz="2600" b="1" dirty="0">
                <a:solidFill>
                  <a:schemeClr val="tx1"/>
                </a:solidFill>
              </a:rPr>
              <a:t> </a:t>
            </a:r>
            <a:r>
              <a:rPr lang="en-US" sz="2600" b="1" dirty="0" err="1">
                <a:solidFill>
                  <a:schemeClr val="tx1"/>
                </a:solidFill>
              </a:rPr>
              <a:t>truyền</a:t>
            </a:r>
            <a:r>
              <a:rPr lang="en-US" sz="2600" b="1" dirty="0">
                <a:solidFill>
                  <a:schemeClr val="tx1"/>
                </a:solidFill>
              </a:rPr>
              <a:t> </a:t>
            </a:r>
            <a:r>
              <a:rPr lang="en-US" sz="2600" b="1" dirty="0" err="1">
                <a:solidFill>
                  <a:schemeClr val="tx1"/>
                </a:solidFill>
              </a:rPr>
              <a:t>thuyết</a:t>
            </a:r>
            <a:r>
              <a:rPr lang="en-US" sz="2600" b="1" dirty="0">
                <a:solidFill>
                  <a:schemeClr val="tx1"/>
                </a:solidFill>
              </a:rPr>
              <a:t> </a:t>
            </a:r>
            <a:r>
              <a:rPr lang="en-US" sz="2600" b="1" dirty="0" err="1">
                <a:solidFill>
                  <a:schemeClr val="tx1"/>
                </a:solidFill>
              </a:rPr>
              <a:t>và</a:t>
            </a:r>
            <a:r>
              <a:rPr lang="en-US" sz="2600" b="1" dirty="0">
                <a:solidFill>
                  <a:schemeClr val="tx1"/>
                </a:solidFill>
              </a:rPr>
              <a:t> </a:t>
            </a:r>
            <a:r>
              <a:rPr lang="en-US" sz="2600" b="1" dirty="0" err="1">
                <a:solidFill>
                  <a:schemeClr val="tx1"/>
                </a:solidFill>
              </a:rPr>
              <a:t>cổ</a:t>
            </a:r>
            <a:r>
              <a:rPr lang="en-US" sz="2600" b="1" dirty="0">
                <a:solidFill>
                  <a:schemeClr val="tx1"/>
                </a:solidFill>
              </a:rPr>
              <a:t> </a:t>
            </a:r>
            <a:r>
              <a:rPr lang="en-US" sz="2600" b="1" dirty="0" err="1">
                <a:solidFill>
                  <a:schemeClr val="tx1"/>
                </a:solidFill>
              </a:rPr>
              <a:t>tích</a:t>
            </a:r>
            <a:endParaRPr lang="en-US" sz="2600" b="1" dirty="0">
              <a:solidFill>
                <a:schemeClr val="tx1"/>
              </a:solidFill>
            </a:endParaRPr>
          </a:p>
        </p:txBody>
      </p:sp>
    </p:spTree>
    <p:extLst>
      <p:ext uri="{BB962C8B-B14F-4D97-AF65-F5344CB8AC3E}">
        <p14:creationId xmlns:p14="http://schemas.microsoft.com/office/powerpoint/2010/main" val="2539804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43451" y="3367088"/>
            <a:ext cx="6359856" cy="1143000"/>
          </a:xfrm>
        </p:spPr>
        <p:txBody>
          <a:bodyPr>
            <a:normAutofit fontScale="90000"/>
          </a:bodyPr>
          <a:lstStyle/>
          <a:p>
            <a:r>
              <a:rPr lang="en-US" altLang="en-US" sz="3600" b="1" dirty="0">
                <a:latin typeface="Times New Roman" pitchFamily="18" charset="0"/>
                <a:cs typeface="Times New Roman" pitchFamily="18" charset="0"/>
              </a:rPr>
              <a:t>II. </a:t>
            </a:r>
            <a:r>
              <a:rPr lang="en-US" sz="3600" b="1" dirty="0">
                <a:latin typeface="Times New Roman" pitchFamily="18" charset="0"/>
                <a:cs typeface="Times New Roman" pitchFamily="18" charset="0"/>
              </a:rPr>
              <a:t>Củng cố, mở rộng kiến thức về truyện cổ tích Thạch Sanh</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73297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Freeform 3"/>
          <p:cNvSpPr>
            <a:spLocks/>
          </p:cNvSpPr>
          <p:nvPr/>
        </p:nvSpPr>
        <p:spPr bwMode="gray">
          <a:xfrm>
            <a:off x="4217988" y="2003095"/>
            <a:ext cx="1778000" cy="105601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91144" name="AutoShape 8"/>
          <p:cNvSpPr>
            <a:spLocks noChangeArrowheads="1"/>
          </p:cNvSpPr>
          <p:nvPr/>
        </p:nvSpPr>
        <p:spPr bwMode="auto">
          <a:xfrm>
            <a:off x="6051550" y="1892300"/>
            <a:ext cx="5759450" cy="4887913"/>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grpSp>
        <p:nvGrpSpPr>
          <p:cNvPr id="177160" name="Group 15"/>
          <p:cNvGrpSpPr>
            <a:grpSpLocks/>
          </p:cNvGrpSpPr>
          <p:nvPr/>
        </p:nvGrpSpPr>
        <p:grpSpPr bwMode="auto">
          <a:xfrm>
            <a:off x="693738" y="2850078"/>
            <a:ext cx="4562475" cy="3676135"/>
            <a:chOff x="562" y="1788"/>
            <a:chExt cx="1460" cy="2142"/>
          </a:xfrm>
        </p:grpSpPr>
        <p:sp>
          <p:nvSpPr>
            <p:cNvPr id="803854" name="AutoShape 16"/>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53" name="AutoShape 17"/>
            <p:cNvSpPr>
              <a:spLocks noChangeArrowheads="1"/>
            </p:cNvSpPr>
            <p:nvPr/>
          </p:nvSpPr>
          <p:spPr bwMode="gray">
            <a:xfrm>
              <a:off x="712" y="1788"/>
              <a:ext cx="1174" cy="245"/>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grpSp>
      <p:sp>
        <p:nvSpPr>
          <p:cNvPr id="29" name="Text Box 22"/>
          <p:cNvSpPr txBox="1">
            <a:spLocks noChangeArrowheads="1"/>
          </p:cNvSpPr>
          <p:nvPr/>
        </p:nvSpPr>
        <p:spPr bwMode="auto">
          <a:xfrm>
            <a:off x="6153150" y="2510796"/>
            <a:ext cx="5534025" cy="3539430"/>
          </a:xfrm>
          <a:prstGeom prst="rect">
            <a:avLst/>
          </a:prstGeom>
          <a:solidFill>
            <a:schemeClr val="accent2">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a:r>
              <a:rPr lang="en-US" dirty="0">
                <a:latin typeface="Times New Roman" pitchFamily="18" charset="0"/>
                <a:cs typeface="Times New Roman" pitchFamily="18" charset="0"/>
              </a:rPr>
              <a:t>- Những nhân vật truyền thuyết xuất hiện gắn với các biến cố, các sự kiện lịch sử quan trọng và được tác giả dân gian ca ngợi, đề cao.</a:t>
            </a:r>
          </a:p>
          <a:p>
            <a:pPr algn="just"/>
            <a:r>
              <a:rPr lang="en-US" dirty="0">
                <a:latin typeface="Times New Roman" pitchFamily="18" charset="0"/>
                <a:cs typeface="Times New Roman" pitchFamily="18" charset="0"/>
              </a:rPr>
              <a:t>- Truyền thuyết có chức năng phản ánh và lý giải lịch sử.</a:t>
            </a:r>
          </a:p>
        </p:txBody>
      </p:sp>
      <p:sp>
        <p:nvSpPr>
          <p:cNvPr id="177165" name="AutoShape 3"/>
          <p:cNvSpPr>
            <a:spLocks noChangeArrowheads="1"/>
          </p:cNvSpPr>
          <p:nvPr/>
        </p:nvSpPr>
        <p:spPr bwMode="gray">
          <a:xfrm>
            <a:off x="2921000" y="564521"/>
            <a:ext cx="585470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1" hangingPunct="1">
              <a:spcBef>
                <a:spcPct val="20000"/>
              </a:spcBef>
              <a:spcAft>
                <a:spcPct val="20000"/>
              </a:spcAft>
            </a:pPr>
            <a:r>
              <a:rPr lang="en-US" altLang="en-US" sz="3200" b="1" dirty="0">
                <a:solidFill>
                  <a:srgbClr val="FFFF00"/>
                </a:solidFill>
                <a:latin typeface="Times New Roman" pitchFamily="18" charset="0"/>
                <a:cs typeface="Times New Roman" pitchFamily="18" charset="0"/>
              </a:rPr>
              <a:t>Đặc trưng của truyền thuyết </a:t>
            </a:r>
          </a:p>
        </p:txBody>
      </p:sp>
      <p:sp>
        <p:nvSpPr>
          <p:cNvPr id="177166" name="Text Box 21"/>
          <p:cNvSpPr txBox="1">
            <a:spLocks noChangeArrowheads="1"/>
          </p:cNvSpPr>
          <p:nvPr/>
        </p:nvSpPr>
        <p:spPr bwMode="auto">
          <a:xfrm>
            <a:off x="928688" y="3978275"/>
            <a:ext cx="4137025" cy="1569660"/>
          </a:xfrm>
          <a:prstGeom prst="rect">
            <a:avLst/>
          </a:prstGeom>
          <a:solidFill>
            <a:schemeClr val="accent5">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i="1" dirty="0">
                <a:latin typeface="Times New Roman" pitchFamily="18" charset="0"/>
                <a:cs typeface="Times New Roman" pitchFamily="18" charset="0"/>
              </a:rPr>
              <a:t>- Truyền thuyết</a:t>
            </a:r>
            <a:r>
              <a:rPr lang="en-US" dirty="0">
                <a:latin typeface="Times New Roman" pitchFamily="18" charset="0"/>
                <a:cs typeface="Times New Roman" pitchFamily="18" charset="0"/>
              </a:rPr>
              <a:t> chủ yếu kể về nhân vật và sự kiện lịch sử. </a:t>
            </a:r>
          </a:p>
        </p:txBody>
      </p:sp>
      <p:pic>
        <p:nvPicPr>
          <p:cNvPr id="803850" name="Picture 20"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500463" y="3469321"/>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1" name="Picture 21"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02264" y="4582494"/>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2" name="Picture 23"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52100" y="5669226"/>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H61\Desktop\185871-bai-hat-ru-con-ngu-s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00" y="402239"/>
            <a:ext cx="2521974" cy="173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26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65"/>
                                        </p:tgtEl>
                                        <p:attrNameLst>
                                          <p:attrName>style.visibility</p:attrName>
                                        </p:attrNameLst>
                                      </p:cBhvr>
                                      <p:to>
                                        <p:strVal val="visible"/>
                                      </p:to>
                                    </p:set>
                                    <p:animEffect transition="in" filter="fade">
                                      <p:cBhvr>
                                        <p:cTn id="7" dur="1000"/>
                                        <p:tgtEl>
                                          <p:spTgt spid="177165"/>
                                        </p:tgtEl>
                                      </p:cBhvr>
                                    </p:animEffect>
                                    <p:anim calcmode="lin" valueType="num">
                                      <p:cBhvr>
                                        <p:cTn id="8" dur="1000" fill="hold"/>
                                        <p:tgtEl>
                                          <p:spTgt spid="177165"/>
                                        </p:tgtEl>
                                        <p:attrNameLst>
                                          <p:attrName>ppt_x</p:attrName>
                                        </p:attrNameLst>
                                      </p:cBhvr>
                                      <p:tavLst>
                                        <p:tav tm="0">
                                          <p:val>
                                            <p:strVal val="#ppt_x"/>
                                          </p:val>
                                        </p:tav>
                                        <p:tav tm="100000">
                                          <p:val>
                                            <p:strVal val="#ppt_x"/>
                                          </p:val>
                                        </p:tav>
                                      </p:tavLst>
                                    </p:anim>
                                    <p:anim calcmode="lin" valueType="num">
                                      <p:cBhvr>
                                        <p:cTn id="9" dur="1000" fill="hold"/>
                                        <p:tgtEl>
                                          <p:spTgt spid="1771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 calcmode="lin" valueType="num">
                                      <p:cBhvr additive="base">
                                        <p:cTn id="14" dur="500" fill="hold"/>
                                        <p:tgtEl>
                                          <p:spTgt spid="177160"/>
                                        </p:tgtEl>
                                        <p:attrNameLst>
                                          <p:attrName>ppt_x</p:attrName>
                                        </p:attrNameLst>
                                      </p:cBhvr>
                                      <p:tavLst>
                                        <p:tav tm="0">
                                          <p:val>
                                            <p:strVal val="#ppt_x"/>
                                          </p:val>
                                        </p:tav>
                                        <p:tav tm="100000">
                                          <p:val>
                                            <p:strVal val="#ppt_x"/>
                                          </p:val>
                                        </p:tav>
                                      </p:tavLst>
                                    </p:anim>
                                    <p:anim calcmode="lin" valueType="num">
                                      <p:cBhvr additive="base">
                                        <p:cTn id="15"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7166"/>
                                        </p:tgtEl>
                                        <p:attrNameLst>
                                          <p:attrName>style.visibility</p:attrName>
                                        </p:attrNameLst>
                                      </p:cBhvr>
                                      <p:to>
                                        <p:strVal val="visible"/>
                                      </p:to>
                                    </p:set>
                                    <p:animEffect transition="in" filter="barn(inVertical)">
                                      <p:cBhvr>
                                        <p:cTn id="20" dur="500"/>
                                        <p:tgtEl>
                                          <p:spTgt spid="1771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1139"/>
                                        </p:tgtEl>
                                        <p:attrNameLst>
                                          <p:attrName>style.visibility</p:attrName>
                                        </p:attrNameLst>
                                      </p:cBhvr>
                                      <p:to>
                                        <p:strVal val="visible"/>
                                      </p:to>
                                    </p:set>
                                    <p:animEffect transition="in" filter="circle(in)">
                                      <p:cBhvr>
                                        <p:cTn id="25" dur="2000"/>
                                        <p:tgtEl>
                                          <p:spTgt spid="9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1144"/>
                                        </p:tgtEl>
                                        <p:attrNameLst>
                                          <p:attrName>style.visibility</p:attrName>
                                        </p:attrNameLst>
                                      </p:cBhvr>
                                      <p:to>
                                        <p:strVal val="visible"/>
                                      </p:to>
                                    </p:set>
                                    <p:anim calcmode="lin" valueType="num">
                                      <p:cBhvr additive="base">
                                        <p:cTn id="30" dur="500" fill="hold"/>
                                        <p:tgtEl>
                                          <p:spTgt spid="91144"/>
                                        </p:tgtEl>
                                        <p:attrNameLst>
                                          <p:attrName>ppt_x</p:attrName>
                                        </p:attrNameLst>
                                      </p:cBhvr>
                                      <p:tavLst>
                                        <p:tav tm="0">
                                          <p:val>
                                            <p:strVal val="#ppt_x"/>
                                          </p:val>
                                        </p:tav>
                                        <p:tav tm="100000">
                                          <p:val>
                                            <p:strVal val="#ppt_x"/>
                                          </p:val>
                                        </p:tav>
                                      </p:tavLst>
                                    </p:anim>
                                    <p:anim calcmode="lin" valueType="num">
                                      <p:cBhvr additive="base">
                                        <p:cTn id="31"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P spid="29" grpId="0" animBg="1"/>
      <p:bldP spid="177165" grpId="0" animBg="1"/>
      <p:bldP spid="17716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270" y="5631657"/>
            <a:ext cx="5545530" cy="127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24277" y="493852"/>
            <a:ext cx="10943445" cy="5632311"/>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Chọn đáp án đúng nhất</a:t>
            </a:r>
            <a:endParaRPr lang="en-US" sz="2400" dirty="0">
              <a:latin typeface="Times New Roman" pitchFamily="18" charset="0"/>
              <a:cs typeface="Times New Roman" pitchFamily="18" charset="0"/>
            </a:endParaRPr>
          </a:p>
          <a:p>
            <a:pPr fontAlgn="base"/>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Thạch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Sanh</a:t>
            </a:r>
            <a:r>
              <a:rPr lang="en-US" sz="2400" b="1" i="1" dirty="0">
                <a:latin typeface="Times New Roman" pitchFamily="18" charset="0"/>
                <a:cs typeface="Times New Roman" pitchFamily="18" charset="0"/>
              </a:rPr>
              <a:t> thuộc kiểu nhân vật cổ tích nào ?</a:t>
            </a:r>
          </a:p>
          <a:p>
            <a:pPr fontAlgn="base"/>
            <a:r>
              <a:rPr lang="en-US" sz="2400" dirty="0">
                <a:latin typeface="Times New Roman" pitchFamily="18" charset="0"/>
                <a:cs typeface="Times New Roman" pitchFamily="18" charset="0"/>
              </a:rPr>
              <a:t>           A. Người dũng sĩ                                        C. Người bất hạnh</a:t>
            </a:r>
          </a:p>
          <a:p>
            <a:pPr fontAlgn="base"/>
            <a:r>
              <a:rPr lang="en-US" sz="2400" dirty="0">
                <a:latin typeface="Times New Roman" pitchFamily="18" charset="0"/>
                <a:cs typeface="Times New Roman" pitchFamily="18" charset="0"/>
              </a:rPr>
              <a:t>           B. Người thông minh                                  D. Người ngốc nghếch</a:t>
            </a:r>
          </a:p>
          <a:p>
            <a:pPr fontAlgn="base"/>
            <a:r>
              <a:rPr lang="en-US" sz="2400" b="1" i="1" dirty="0">
                <a:latin typeface="Times New Roman" pitchFamily="18" charset="0"/>
                <a:cs typeface="Times New Roman" pitchFamily="18" charset="0"/>
              </a:rPr>
              <a:t>2. Kết thúc truyện, mẹ con Lí Thông mặc dù đã được Thạch Sanh tha nhưng vẫn bị sét đánh chết và hoá thành bọ hung. Chi tiết này nói lên điều gì?</a:t>
            </a:r>
          </a:p>
          <a:p>
            <a:pPr fontAlgn="base"/>
            <a:r>
              <a:rPr lang="en-US" sz="2400" dirty="0">
                <a:latin typeface="Times New Roman" pitchFamily="18" charset="0"/>
                <a:cs typeface="Times New Roman" pitchFamily="18" charset="0"/>
              </a:rPr>
              <a:t> A. Thể hiện sư hoá kiếp đích đáng của kẻ ác</a:t>
            </a:r>
          </a:p>
          <a:p>
            <a:pPr fontAlgn="base"/>
            <a:r>
              <a:rPr lang="en-US" sz="2400" dirty="0">
                <a:latin typeface="Times New Roman" pitchFamily="18" charset="0"/>
                <a:cs typeface="Times New Roman" pitchFamily="18" charset="0"/>
              </a:rPr>
              <a:t> B. Thể hiện sự công bằng và đạo lí dân gian</a:t>
            </a:r>
          </a:p>
          <a:p>
            <a:pPr fontAlgn="base"/>
            <a:r>
              <a:rPr lang="en-US" sz="2400" dirty="0">
                <a:latin typeface="Times New Roman" pitchFamily="18" charset="0"/>
                <a:cs typeface="Times New Roman" pitchFamily="18" charset="0"/>
              </a:rPr>
              <a:t> C. Thể hiện sư trả thù</a:t>
            </a:r>
          </a:p>
          <a:p>
            <a:pPr fontAlgn="base"/>
            <a:r>
              <a:rPr lang="en-US" sz="2400" dirty="0">
                <a:latin typeface="Times New Roman" pitchFamily="18" charset="0"/>
                <a:cs typeface="Times New Roman" pitchFamily="18" charset="0"/>
              </a:rPr>
              <a:t> D. Thể hiện sức mạnh thần kì của thiên nhiên</a:t>
            </a:r>
          </a:p>
          <a:p>
            <a:pPr fontAlgn="base"/>
            <a:r>
              <a:rPr lang="en-US" sz="2400" b="1" i="1" dirty="0">
                <a:latin typeface="Times New Roman" pitchFamily="18" charset="0"/>
                <a:cs typeface="Times New Roman" pitchFamily="18" charset="0"/>
              </a:rPr>
              <a:t>3. Dòng nào sau đây không làm nên sự hấp dẫn của truyện Thạch Sanh ?</a:t>
            </a:r>
          </a:p>
          <a:p>
            <a:pPr fontAlgn="base"/>
            <a:r>
              <a:rPr lang="en-US" sz="2400" dirty="0">
                <a:latin typeface="Times New Roman" pitchFamily="18" charset="0"/>
                <a:cs typeface="Times New Roman" pitchFamily="18" charset="0"/>
              </a:rPr>
              <a:t>A. Các nhân vật với những diễn biến, số phận phức tạp</a:t>
            </a:r>
          </a:p>
          <a:p>
            <a:pPr fontAlgn="base"/>
            <a:r>
              <a:rPr lang="en-US" sz="2400" dirty="0">
                <a:latin typeface="Times New Roman" pitchFamily="18" charset="0"/>
                <a:cs typeface="Times New Roman" pitchFamily="18" charset="0"/>
              </a:rPr>
              <a:t>B. Các yếu tố kì ảo hấp dẫn</a:t>
            </a:r>
          </a:p>
          <a:p>
            <a:pPr fontAlgn="base"/>
            <a:r>
              <a:rPr lang="en-US" sz="2400" dirty="0">
                <a:latin typeface="Times New Roman" pitchFamily="18" charset="0"/>
                <a:cs typeface="Times New Roman" pitchFamily="18" charset="0"/>
              </a:rPr>
              <a:t>C.  Kết thúc có hậu</a:t>
            </a:r>
          </a:p>
          <a:p>
            <a:pPr fontAlgn="base"/>
            <a:r>
              <a:rPr lang="en-US" sz="2400" dirty="0">
                <a:latin typeface="Times New Roman" pitchFamily="18" charset="0"/>
                <a:cs typeface="Times New Roman" pitchFamily="18" charset="0"/>
              </a:rPr>
              <a:t>D. Truyện dài</a:t>
            </a:r>
          </a:p>
        </p:txBody>
      </p:sp>
    </p:spTree>
    <p:extLst>
      <p:ext uri="{BB962C8B-B14F-4D97-AF65-F5344CB8AC3E}">
        <p14:creationId xmlns:p14="http://schemas.microsoft.com/office/powerpoint/2010/main" val="850209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805" y="5631657"/>
            <a:ext cx="5805671" cy="13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2202" y="296618"/>
            <a:ext cx="11287595" cy="6001643"/>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b="1" i="1" dirty="0">
                <a:latin typeface="Times New Roman" pitchFamily="18" charset="0"/>
                <a:cs typeface="Times New Roman" pitchFamily="18" charset="0"/>
              </a:rPr>
              <a:t>4.  Dòng nào không nói lên sự đối lập giữa hai nhân vật Thạch Sanh và Lí Thông ?</a:t>
            </a:r>
          </a:p>
          <a:p>
            <a:pPr fontAlgn="base"/>
            <a:r>
              <a:rPr lang="en-US" sz="2400" dirty="0">
                <a:latin typeface="Times New Roman" pitchFamily="18" charset="0"/>
                <a:cs typeface="Times New Roman" pitchFamily="18" charset="0"/>
              </a:rPr>
              <a:t>A. Thật thà và xảo trá                           C. Thiện và ác</a:t>
            </a:r>
          </a:p>
          <a:p>
            <a:pPr fontAlgn="base"/>
            <a:r>
              <a:rPr lang="en-US" sz="2400" dirty="0">
                <a:latin typeface="Times New Roman" pitchFamily="18" charset="0"/>
                <a:cs typeface="Times New Roman" pitchFamily="18" charset="0"/>
              </a:rPr>
              <a:t>B. Vị tha và ích kỉ                                D. Ngoan ngoãn và hư hỏng</a:t>
            </a:r>
          </a:p>
          <a:p>
            <a:pPr fontAlgn="base"/>
            <a:r>
              <a:rPr lang="en-US" sz="2400" b="1" i="1" dirty="0">
                <a:latin typeface="Times New Roman" pitchFamily="18" charset="0"/>
                <a:cs typeface="Times New Roman" pitchFamily="18" charset="0"/>
              </a:rPr>
              <a:t>5. Tiếng đàn của Thạch Sanh mỗi lần vang lên có ý nghĩa gì?</a:t>
            </a:r>
          </a:p>
          <a:p>
            <a:pPr fontAlgn="base"/>
            <a:r>
              <a:rPr lang="en-US" sz="2400" dirty="0">
                <a:latin typeface="Times New Roman" pitchFamily="18" charset="0"/>
                <a:cs typeface="Times New Roman" pitchFamily="18" charset="0"/>
              </a:rPr>
              <a:t>A. Là tiếng nói của công bằng, bác ái, của đạo lí nhân dân</a:t>
            </a:r>
          </a:p>
          <a:p>
            <a:pPr fontAlgn="base"/>
            <a:r>
              <a:rPr lang="en-US" sz="2400" dirty="0">
                <a:latin typeface="Times New Roman" pitchFamily="18" charset="0"/>
                <a:cs typeface="Times New Roman" pitchFamily="18" charset="0"/>
              </a:rPr>
              <a:t>B. Là tiếng lòng của chàng Thạch Sanh hiền lành, đôn hậu</a:t>
            </a:r>
          </a:p>
          <a:p>
            <a:pPr fontAlgn="base"/>
            <a:r>
              <a:rPr lang="en-US" sz="2400" dirty="0">
                <a:latin typeface="Times New Roman" pitchFamily="18" charset="0"/>
                <a:cs typeface="Times New Roman" pitchFamily="18" charset="0"/>
              </a:rPr>
              <a:t>C. Là tiếng lòng của Thạch Sanh và sức mạnh cảm hoá diệu kì của nó</a:t>
            </a:r>
          </a:p>
          <a:p>
            <a:pPr fontAlgn="base"/>
            <a:r>
              <a:rPr lang="en-US" sz="2400" dirty="0">
                <a:latin typeface="Times New Roman" pitchFamily="18" charset="0"/>
                <a:cs typeface="Times New Roman" pitchFamily="18" charset="0"/>
              </a:rPr>
              <a:t>D. Là tiếng đàn huyền bí thể hiện sức mạnh của Ngọc Hoàng</a:t>
            </a:r>
          </a:p>
          <a:p>
            <a:pPr fontAlgn="base"/>
            <a:r>
              <a:rPr lang="en-US" sz="2400" b="1" i="1" dirty="0">
                <a:latin typeface="Times New Roman" pitchFamily="18" charset="0"/>
                <a:cs typeface="Times New Roman" pitchFamily="18" charset="0"/>
              </a:rPr>
              <a:t>6.  Ý nghĩa chi tiết niêu cơm Thạch Sanh?</a:t>
            </a:r>
          </a:p>
          <a:p>
            <a:pPr fontAlgn="base"/>
            <a:r>
              <a:rPr lang="en-US" sz="2400" dirty="0">
                <a:latin typeface="Times New Roman" pitchFamily="18" charset="0"/>
                <a:cs typeface="Times New Roman" pitchFamily="18" charset="0"/>
              </a:rPr>
              <a:t>A. Ước mơ về sự no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C. Ngợi ca báu vật của Thạch Sanh</a:t>
            </a:r>
          </a:p>
          <a:p>
            <a:pPr fontAlgn="base"/>
            <a:r>
              <a:rPr lang="en-US" sz="2400" dirty="0">
                <a:latin typeface="Times New Roman" pitchFamily="18" charset="0"/>
                <a:cs typeface="Times New Roman" pitchFamily="18" charset="0"/>
              </a:rPr>
              <a:t>B. Khát vọng chung sống hoà bình             D. cả ba ý trên</a:t>
            </a:r>
          </a:p>
          <a:p>
            <a:pPr fontAlgn="base"/>
            <a:r>
              <a:rPr lang="en-US" sz="2400" b="1" i="1" dirty="0">
                <a:latin typeface="Times New Roman" pitchFamily="18" charset="0"/>
                <a:cs typeface="Times New Roman" pitchFamily="18" charset="0"/>
              </a:rPr>
              <a:t>7.  Vì sao Thạch Sanh được coi là nhân vật người dũng sĩ ?</a:t>
            </a:r>
          </a:p>
          <a:p>
            <a:pPr lvl="0" fontAlgn="base"/>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chàng dám sống một mình giữa rừng xanh</a:t>
            </a:r>
          </a:p>
          <a:p>
            <a:pPr fontAlgn="base"/>
            <a:r>
              <a:rPr lang="en-US" sz="2400" dirty="0">
                <a:latin typeface="Times New Roman" pitchFamily="18" charset="0"/>
                <a:cs typeface="Times New Roman" pitchFamily="18" charset="0"/>
              </a:rPr>
              <a:t>B. Vì chàng có cây đàn kì diệu</a:t>
            </a:r>
          </a:p>
          <a:p>
            <a:pPr fontAlgn="base"/>
            <a:r>
              <a:rPr lang="en-US" sz="2400" dirty="0">
                <a:latin typeface="Times New Roman" pitchFamily="18" charset="0"/>
                <a:cs typeface="Times New Roman" pitchFamily="18" charset="0"/>
              </a:rPr>
              <a:t>C. Vì chàng có niêu cơm ăn hết lại đầy</a:t>
            </a:r>
          </a:p>
          <a:p>
            <a:pPr fontAlgn="base"/>
            <a:r>
              <a:rPr lang="en-US" sz="2400" dirty="0">
                <a:latin typeface="Times New Roman" pitchFamily="18" charset="0"/>
                <a:cs typeface="Times New Roman" pitchFamily="18" charset="0"/>
              </a:rPr>
              <a:t>D. Vì chàng là người dũng cảm theo quan niệm của nhân dâ</a:t>
            </a:r>
            <a:r>
              <a:rPr lang="en-US" sz="2400" dirty="0"/>
              <a:t>n</a:t>
            </a:r>
          </a:p>
        </p:txBody>
      </p:sp>
    </p:spTree>
    <p:extLst>
      <p:ext uri="{BB962C8B-B14F-4D97-AF65-F5344CB8AC3E}">
        <p14:creationId xmlns:p14="http://schemas.microsoft.com/office/powerpoint/2010/main" val="77440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9718" y="1560513"/>
            <a:ext cx="11332564" cy="3785652"/>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b="1" dirty="0">
                <a:latin typeface="Times New Roman" pitchFamily="18" charset="0"/>
                <a:cs typeface="Times New Roman" pitchFamily="18" charset="0"/>
              </a:rPr>
              <a:t> Câu 2:</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Cuộc đời dũng sĩ Thạch Sanh là một chuỗi thử thách. Những thử thách luôn gắn liền với chiến công. Hãy ghi lại ngắn gọn điều đó vào chỗ </a:t>
            </a:r>
            <a:r>
              <a:rPr lang="en-US" sz="2400" b="1" dirty="0" err="1">
                <a:latin typeface="Times New Roman" pitchFamily="18" charset="0"/>
                <a:cs typeface="Times New Roman" pitchFamily="18" charset="0"/>
              </a:rPr>
              <a:t>trống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a:t>
            </a:r>
          </a:p>
          <a:p>
            <a:pPr fontAlgn="base"/>
            <a:endParaRPr lang="en-US" sz="2400" b="1"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Thử thách : …………………………………………………………………………………..</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Chiến công : ……………………………………..</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944398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600" y="1011759"/>
            <a:ext cx="10414002" cy="4154984"/>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3:</a:t>
            </a:r>
            <a:r>
              <a:rPr lang="en-US" sz="2400" dirty="0">
                <a:latin typeface="Times New Roman" pitchFamily="18" charset="0"/>
                <a:cs typeface="Times New Roman" pitchFamily="18" charset="0"/>
              </a:rPr>
              <a:t> Đoạn văn sau kể về cuộc gặp gỡ giữa Lí Thông và Thạch Sanh:</a:t>
            </a:r>
          </a:p>
          <a:p>
            <a:pPr algn="just" fontAlgn="base"/>
            <a:r>
              <a:rPr lang="en-US" sz="2400" i="1" dirty="0">
                <a:latin typeface="Times New Roman" pitchFamily="18" charset="0"/>
                <a:cs typeface="Times New Roman" pitchFamily="18" charset="0"/>
              </a:rPr>
              <a:t>           Một hôm, có người hàng rượu tên là Lí Thông đi qua đó. Thấy Thạch Sanh gánh về một gánh củi lớn, hắn nghĩ bụng: “Người này khoẻ như voi. Nó về ở cùng thì lợi biết bao nhiêu”. Lí Thông lân la gợi chuyện, rồi gạ cùng Thạch Sanh kết nghĩa anh em. Sớm mồ côi cha mẹ, tứ cố vô thân, nay có người săn sóc đến mình, Thạch Sanh cảm động, vui vẻ nhận lời. Chàng từ giã gốc đa, đến sống chung với mẹ con Lí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a:t>
            </a:r>
          </a:p>
          <a:p>
            <a:pPr algn="just" fontAlgn="base"/>
            <a:endParaRPr lang="en-US" sz="2400" dirty="0">
              <a:latin typeface="Times New Roman" pitchFamily="18" charset="0"/>
              <a:cs typeface="Times New Roman" pitchFamily="18" charset="0"/>
            </a:endParaRPr>
          </a:p>
          <a:p>
            <a:pPr fontAlgn="base"/>
            <a:r>
              <a:rPr lang="en-US" sz="2400" b="1" dirty="0">
                <a:latin typeface="Times New Roman" pitchFamily="18" charset="0"/>
                <a:cs typeface="Times New Roman" pitchFamily="18" charset="0"/>
              </a:rPr>
              <a:t>   1. </a:t>
            </a:r>
            <a:r>
              <a:rPr lang="en-US" sz="2400" dirty="0">
                <a:latin typeface="Times New Roman" pitchFamily="18" charset="0"/>
                <a:cs typeface="Times New Roman" pitchFamily="18" charset="0"/>
              </a:rPr>
              <a:t>Hãy xác định trong đoạn văn đó: lời văn giới thiệu nhân vật, lời văn kể hành động, lời văn kể việc, lời văn kể tâm trạng nhân vật.</a:t>
            </a:r>
          </a:p>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Đoạn văn giúp em hiểu gì về bản chất hai nhân vật Lí Thông, Thạch Sanh ?</a:t>
            </a:r>
          </a:p>
        </p:txBody>
      </p:sp>
    </p:spTree>
    <p:extLst>
      <p:ext uri="{BB962C8B-B14F-4D97-AF65-F5344CB8AC3E}">
        <p14:creationId xmlns:p14="http://schemas.microsoft.com/office/powerpoint/2010/main" val="3005142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478760" y="331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a:latin typeface="Times New Roman" pitchFamily="18" charset="0"/>
                <a:cs typeface="Times New Roman" pitchFamily="18" charset="0"/>
              </a:rPr>
              <a:t>Câu 3:</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490250" cy="1342200"/>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1" y="1495425"/>
            <a:ext cx="10603610" cy="508279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base"/>
            <a:r>
              <a:rPr lang="en-US" sz="2400" b="1" dirty="0">
                <a:latin typeface="Times New Roman" pitchFamily="18" charset="0"/>
                <a:cs typeface="Times New Roman" pitchFamily="18" charset="0"/>
              </a:rPr>
              <a:t>1. </a:t>
            </a:r>
            <a:r>
              <a:rPr lang="en-US" sz="2400" dirty="0">
                <a:latin typeface="Times New Roman" pitchFamily="18" charset="0"/>
                <a:cs typeface="Times New Roman" pitchFamily="18" charset="0"/>
              </a:rPr>
              <a:t>Lời văn giới thiệu nhân vật: </a:t>
            </a:r>
            <a:r>
              <a:rPr lang="en-US" sz="2400" i="1" dirty="0">
                <a:latin typeface="Times New Roman" pitchFamily="18" charset="0"/>
                <a:cs typeface="Times New Roman" pitchFamily="18" charset="0"/>
              </a:rPr>
              <a:t>Một hôm, có người hàng rượu tên là Lí Thông đi qua đó; Sớm mồ côi cha mẹ, tứ cố vô thân</a:t>
            </a:r>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 Lời văn kể hành động :</a:t>
            </a:r>
          </a:p>
          <a:p>
            <a:pPr fontAlgn="base"/>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         + Thạch Sanh gánh về một gánh củi lớn</a:t>
            </a:r>
            <a:endParaRPr lang="en-US" sz="2400" dirty="0">
              <a:latin typeface="Times New Roman" pitchFamily="18" charset="0"/>
              <a:cs typeface="Times New Roman" pitchFamily="18" charset="0"/>
            </a:endParaRPr>
          </a:p>
          <a:p>
            <a:pPr fontAlgn="base"/>
            <a:r>
              <a:rPr lang="en-US" sz="2400" i="1" dirty="0">
                <a:latin typeface="Times New Roman" pitchFamily="18" charset="0"/>
                <a:cs typeface="Times New Roman" pitchFamily="18" charset="0"/>
              </a:rPr>
              <a:t>          + Lí Thông lân la gợi chuyện rồi gạ</a:t>
            </a:r>
            <a:endParaRPr lang="en-US" sz="2400" dirty="0">
              <a:latin typeface="Times New Roman" pitchFamily="18" charset="0"/>
              <a:cs typeface="Times New Roman" pitchFamily="18" charset="0"/>
            </a:endParaRPr>
          </a:p>
          <a:p>
            <a:pPr fontAlgn="base"/>
            <a:r>
              <a:rPr lang="en-US" sz="2400" i="1" dirty="0">
                <a:latin typeface="Times New Roman" pitchFamily="18" charset="0"/>
                <a:cs typeface="Times New Roman" pitchFamily="18" charset="0"/>
              </a:rPr>
              <a:t>          + Thạch Sanh cảm động, vui vẻ nhận lời</a:t>
            </a:r>
            <a:endParaRPr lang="en-US" sz="2400" dirty="0">
              <a:latin typeface="Times New Roman" pitchFamily="18" charset="0"/>
              <a:cs typeface="Times New Roman" pitchFamily="18" charset="0"/>
            </a:endParaRPr>
          </a:p>
          <a:p>
            <a:pPr fontAlgn="base"/>
            <a:r>
              <a:rPr lang="en-US" sz="2400" i="1" dirty="0">
                <a:latin typeface="Times New Roman" pitchFamily="18" charset="0"/>
                <a:cs typeface="Times New Roman" pitchFamily="18" charset="0"/>
              </a:rPr>
              <a:t>          + Chàng từ giã gốc đa, đến sống chung với mẹ con Lí Thông</a:t>
            </a:r>
            <a:endParaRPr lang="en-US" sz="2400" dirty="0">
              <a:latin typeface="Times New Roman" pitchFamily="18" charset="0"/>
              <a:cs typeface="Times New Roman" pitchFamily="18" charset="0"/>
            </a:endParaRPr>
          </a:p>
          <a:p>
            <a:pPr marL="342900" indent="-342900" fontAlgn="base">
              <a:buFontTx/>
              <a:buChar char="-"/>
            </a:pP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văn kể tâm trạng nhân vật: </a:t>
            </a:r>
            <a:r>
              <a:rPr lang="en-US" sz="2400" i="1" dirty="0">
                <a:latin typeface="Times New Roman" pitchFamily="18" charset="0"/>
                <a:cs typeface="Times New Roman" pitchFamily="18" charset="0"/>
              </a:rPr>
              <a:t>Hắn nghĩ bụng : “Người này khoẻ như voi. Nó về ở cùng thì lợi biết bao </a:t>
            </a:r>
            <a:r>
              <a:rPr lang="en-US" sz="2400" i="1" dirty="0" err="1">
                <a:latin typeface="Times New Roman" pitchFamily="18" charset="0"/>
                <a:cs typeface="Times New Roman" pitchFamily="18" charset="0"/>
              </a:rPr>
              <a:t>nhiêu</a:t>
            </a:r>
            <a:r>
              <a:rPr lang="en-US" sz="2400" i="1" dirty="0">
                <a:latin typeface="Times New Roman" pitchFamily="18" charset="0"/>
                <a:cs typeface="Times New Roman" pitchFamily="18" charset="0"/>
              </a:rPr>
              <a:t>”.</a:t>
            </a:r>
          </a:p>
          <a:p>
            <a:pPr marL="342900" indent="-342900" fontAlgn="base">
              <a:buFontTx/>
              <a:buChar char="-"/>
            </a:pPr>
            <a:endParaRPr lang="en-US" sz="2400" dirty="0">
              <a:latin typeface="Times New Roman" pitchFamily="18" charset="0"/>
              <a:cs typeface="Times New Roman" pitchFamily="18" charset="0"/>
            </a:endParaRPr>
          </a:p>
          <a:p>
            <a:pPr fontAlgn="base"/>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Đoạn văn giúp ta hiểu rõ về bản chất hai nhân vật Lí Thông, Thạch Sanh :</a:t>
            </a:r>
          </a:p>
          <a:p>
            <a:pPr fontAlgn="base"/>
            <a:r>
              <a:rPr lang="en-US" sz="2400" dirty="0">
                <a:latin typeface="Times New Roman" pitchFamily="18" charset="0"/>
                <a:cs typeface="Times New Roman" pitchFamily="18" charset="0"/>
              </a:rPr>
              <a:t>- Thạch Sanh sống lương thiện, bản chất hiền lành, thật thà.</a:t>
            </a:r>
          </a:p>
          <a:p>
            <a:pPr algn="just" fontAlgn="base"/>
            <a:r>
              <a:rPr lang="en-US" sz="2400" dirty="0">
                <a:latin typeface="Times New Roman" pitchFamily="18" charset="0"/>
                <a:cs typeface="Times New Roman" pitchFamily="18" charset="0"/>
              </a:rPr>
              <a:t>- Lí Thông sống bằng nghề buôn bán, bản chất gian giảo, xảo trá, luôn lợi dụng người khác.</a:t>
            </a:r>
          </a:p>
        </p:txBody>
      </p:sp>
    </p:spTree>
    <p:extLst>
      <p:ext uri="{BB962C8B-B14F-4D97-AF65-F5344CB8AC3E}">
        <p14:creationId xmlns:p14="http://schemas.microsoft.com/office/powerpoint/2010/main" val="2904584013"/>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600" y="880807"/>
            <a:ext cx="10414002" cy="4524315"/>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4:</a:t>
            </a:r>
            <a:r>
              <a:rPr lang="en-US" sz="2400" dirty="0">
                <a:latin typeface="Times New Roman" pitchFamily="18" charset="0"/>
                <a:cs typeface="Times New Roman" pitchFamily="18" charset="0"/>
              </a:rPr>
              <a:t>  Đọc đoạn văn “</a:t>
            </a:r>
            <a:r>
              <a:rPr lang="en-US" sz="2400" i="1" dirty="0">
                <a:latin typeface="Times New Roman" pitchFamily="18" charset="0"/>
                <a:cs typeface="Times New Roman" pitchFamily="18" charset="0"/>
              </a:rPr>
              <a:t> Biết Lí Thông hại mình, Thạch Sanh cố tìm lối lên. Đến cuối hang, chàng thấy một chàng trai khôi ngô tuấn tú bị nhốt trong chiếc cũi sắt; độ chính là thái tử con vua Thuỷ Tề. Thạch Sanh dùng cung vàng bắn tan cũi sắt; cứu thái tử ra. Thái tử thoát nạn, hết lời cảm tạ chàng, mời chàng xuống chơi thuỷ phủ. Vua Thuỷ Tề sung sướng được gặp lại con, đãi Thạch Sanh rất hậu. Khi chàng về, vua biếu nhiều vàng bạc nhưng Thạch Sanh không nhận, chỉ xin một cây đàn. Chàng lại trở về gốc đa.”</a:t>
            </a:r>
            <a:r>
              <a:rPr lang="en-US" sz="2400" dirty="0">
                <a:latin typeface="Times New Roman" pitchFamily="18" charset="0"/>
                <a:cs typeface="Times New Roman" pitchFamily="18" charset="0"/>
              </a:rPr>
              <a:t> và cho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a:t>
            </a:r>
          </a:p>
          <a:p>
            <a:pPr fontAlgn="base"/>
            <a:endParaRPr lang="en-US" sz="2400" dirty="0">
              <a:latin typeface="Times New Roman" pitchFamily="18" charset="0"/>
              <a:cs typeface="Times New Roman" pitchFamily="18" charset="0"/>
            </a:endParaRPr>
          </a:p>
          <a:p>
            <a:pPr algn="just"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1.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p>
          <a:p>
            <a:pPr algn="just"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2.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931860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a:latin typeface="Times New Roman" pitchFamily="18" charset="0"/>
                <a:cs typeface="Times New Roman" pitchFamily="18" charset="0"/>
              </a:rPr>
              <a:t>Câu 4:</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1" y="1625659"/>
            <a:ext cx="10603610" cy="49525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base"/>
            <a:r>
              <a:rPr lang="en-US" sz="2400" b="1" dirty="0">
                <a:latin typeface="Times New Roman" pitchFamily="18" charset="0"/>
                <a:cs typeface="Times New Roman" pitchFamily="18" charset="0"/>
              </a:rPr>
              <a:t>1.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việc Thạch Sanh cứu thái tử con vua Thuỷ Tề.</a:t>
            </a:r>
          </a:p>
          <a:p>
            <a:pPr fontAlgn="base"/>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việc gồm các chi tiết như sau :</a:t>
            </a:r>
          </a:p>
          <a:p>
            <a:pPr fontAlgn="base"/>
            <a:r>
              <a:rPr lang="en-US" sz="2400" dirty="0">
                <a:latin typeface="Times New Roman" pitchFamily="18" charset="0"/>
                <a:cs typeface="Times New Roman" pitchFamily="18" charset="0"/>
              </a:rPr>
              <a:t>          + Thạch Sanh tìm cách ra khỏi hang thì gặp thái tử bị nhốt trong cũi sắt.</a:t>
            </a:r>
          </a:p>
          <a:p>
            <a:pPr fontAlgn="base"/>
            <a:r>
              <a:rPr lang="en-US" sz="2400" dirty="0">
                <a:latin typeface="Times New Roman" pitchFamily="18" charset="0"/>
                <a:cs typeface="Times New Roman" pitchFamily="18" charset="0"/>
              </a:rPr>
              <a:t>          + Thạch Sanh dùng cung tên vàng giải cứu cho thái tử.</a:t>
            </a:r>
          </a:p>
          <a:p>
            <a:pPr fontAlgn="base"/>
            <a:r>
              <a:rPr lang="en-US" sz="2400" dirty="0">
                <a:latin typeface="Times New Roman" pitchFamily="18" charset="0"/>
                <a:cs typeface="Times New Roman" pitchFamily="18" charset="0"/>
              </a:rPr>
              <a:t>          + Thái tử cảm tạ và mời Thạch Sanh xuống thăm thuỷ cung.</a:t>
            </a:r>
          </a:p>
          <a:p>
            <a:pPr fontAlgn="base"/>
            <a:r>
              <a:rPr lang="en-US" sz="2400" dirty="0">
                <a:latin typeface="Times New Roman" pitchFamily="18" charset="0"/>
                <a:cs typeface="Times New Roman" pitchFamily="18" charset="0"/>
              </a:rPr>
              <a:t>          + Vua Thuỷ Tề sung sướng, hậu đãi Thạch Sanh.</a:t>
            </a:r>
          </a:p>
          <a:p>
            <a:pPr fontAlgn="base"/>
            <a:r>
              <a:rPr lang="en-US" sz="2400" dirty="0">
                <a:latin typeface="Times New Roman" pitchFamily="18" charset="0"/>
                <a:cs typeface="Times New Roman" pitchFamily="18" charset="0"/>
              </a:rPr>
              <a:t>          + Ra về, Thạch Sanh từ chối vàng bạc, chỉ xin một cây đàn.</a:t>
            </a:r>
          </a:p>
          <a:p>
            <a:pPr fontAlgn="base"/>
            <a:r>
              <a:rPr lang="en-US" sz="2400" dirty="0">
                <a:latin typeface="Times New Roman" pitchFamily="18" charset="0"/>
                <a:cs typeface="Times New Roman" pitchFamily="18" charset="0"/>
              </a:rPr>
              <a:t>          + Thạch Sanh trở lại gốc đa xưa với cây đàn.</a:t>
            </a:r>
          </a:p>
          <a:p>
            <a:pPr algn="just" fontAlgn="base"/>
            <a:r>
              <a:rPr lang="en-US" sz="2400" dirty="0">
                <a:latin typeface="Times New Roman" pitchFamily="18" charset="0"/>
                <a:cs typeface="Times New Roman" pitchFamily="18" charset="0"/>
              </a:rPr>
              <a:t>- Quan hệ giữa các chi tiết đó là quan hệ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a:t>
            </a:r>
          </a:p>
          <a:p>
            <a:pPr algn="just" fontAlgn="base"/>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Thứ tự kể của đoạn văn là thứ tự tự nhiên: việc xảy ra trước kể trước, cứ như vậy cho tới hết. Không thể thay đổi thứ tự kể đó bằng lối kể đảo ngược trật tự vì như trên đã nói: quan hệ giữa các chi tiết tạo nên sự việc là quan hệ nhân quả.</a:t>
            </a:r>
          </a:p>
        </p:txBody>
      </p:sp>
    </p:spTree>
    <p:extLst>
      <p:ext uri="{BB962C8B-B14F-4D97-AF65-F5344CB8AC3E}">
        <p14:creationId xmlns:p14="http://schemas.microsoft.com/office/powerpoint/2010/main" val="2918633008"/>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5638924"/>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600" y="469166"/>
            <a:ext cx="8147050" cy="830997"/>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5:</a:t>
            </a:r>
            <a:r>
              <a:rPr lang="en-US" sz="2400" dirty="0">
                <a:latin typeface="Times New Roman" pitchFamily="18" charset="0"/>
                <a:cs typeface="Times New Roman" pitchFamily="18" charset="0"/>
              </a:rPr>
              <a:t> Sự xuất hiện của các vật lạ như </a:t>
            </a:r>
            <a:r>
              <a:rPr lang="en-US" sz="2400" i="1" dirty="0">
                <a:latin typeface="Times New Roman" pitchFamily="18" charset="0"/>
                <a:cs typeface="Times New Roman" pitchFamily="18" charset="0"/>
              </a:rPr>
              <a:t>cung tên vàng, cây </a:t>
            </a:r>
            <a:r>
              <a:rPr lang="en-US" sz="2400" i="1"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p>
          <a:p>
            <a:pPr fontAlgn="base"/>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vai trò và ý nghĩa như thế nào trong câu chuyện ?</a:t>
            </a:r>
          </a:p>
        </p:txBody>
      </p:sp>
      <p:sp>
        <p:nvSpPr>
          <p:cNvPr id="8" name="Hình chữ nhật 1">
            <a:extLst>
              <a:ext uri="{FF2B5EF4-FFF2-40B4-BE49-F238E27FC236}">
                <a16:creationId xmlns:a16="http://schemas.microsoft.com/office/drawing/2014/main" id="{5501C0E2-1DDC-46D3-83ED-992865308D02}"/>
              </a:ext>
            </a:extLst>
          </p:cNvPr>
          <p:cNvSpPr/>
          <p:nvPr/>
        </p:nvSpPr>
        <p:spPr>
          <a:xfrm>
            <a:off x="1049685" y="1744050"/>
            <a:ext cx="10567691" cy="389487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r>
              <a:rPr lang="en-US" sz="2000" dirty="0">
                <a:latin typeface="Times New Roman" pitchFamily="18" charset="0"/>
                <a:cs typeface="Times New Roman" pitchFamily="18" charset="0"/>
              </a:rPr>
              <a:t>Trong truyện</a:t>
            </a:r>
            <a:r>
              <a:rPr lang="en-US" sz="2000" i="1" dirty="0">
                <a:latin typeface="Times New Roman" pitchFamily="18" charset="0"/>
                <a:cs typeface="Times New Roman" pitchFamily="18" charset="0"/>
              </a:rPr>
              <a:t> Thạch Sanh,</a:t>
            </a:r>
            <a:r>
              <a:rPr lang="en-US" sz="2000" dirty="0">
                <a:latin typeface="Times New Roman" pitchFamily="18" charset="0"/>
                <a:cs typeface="Times New Roman" pitchFamily="18" charset="0"/>
              </a:rPr>
              <a:t> cung tên vàng, cây đàn là những vật thần kì, có vai trò và ý nghĩa quan trọng trong sự phát triển câu chuyện.</a:t>
            </a:r>
          </a:p>
          <a:p>
            <a:pPr algn="just" fontAlgn="base"/>
            <a:r>
              <a:rPr lang="en-US" sz="2000" dirty="0">
                <a:latin typeface="Times New Roman" pitchFamily="18" charset="0"/>
                <a:cs typeface="Times New Roman" pitchFamily="18" charset="0"/>
              </a:rPr>
              <a:t>- Thạch Sanh thuộc kiểu nhân vật dũng sĩ. Bộ cung tên vàng mà chàng thu được như một chiến lợi phẩm trong chiến công đầu tiên (chém chằn tinh) sau đó đã trở thành vũ khí lợi hại giúp chàng “cứu khốn phò nguy, diệt ác trừ gian”. Chính nhờ những hành động hào hiệp, quả cảm đó mà chàng đã có được hạnh phúc xứng đáng : cưới công chúa và trỏ thành phò mã của nhà vua.</a:t>
            </a:r>
          </a:p>
          <a:p>
            <a:pPr algn="just" fontAlgn="base"/>
            <a:r>
              <a:rPr lang="en-US" sz="2000" dirty="0">
                <a:latin typeface="Times New Roman" pitchFamily="18" charset="0"/>
                <a:cs typeface="Times New Roman" pitchFamily="18" charset="0"/>
              </a:rPr>
              <a:t>- Cây đàn thần kì, gắn với nó là tiếng nhạc thần kì giúp Thạch Sanh nơi ngục tối cất lên tiếng đàn bày tỏ nỗi lòng. Tiếng đàn giúp chàng giải được nỗi oan, vạch mặt được kẻ ác. Vì thế tiếng đàn Thạch Sanh là tiếng nói của công lí và chân lí.</a:t>
            </a:r>
          </a:p>
          <a:p>
            <a:pPr algn="just" fontAlgn="base"/>
            <a:r>
              <a:rPr lang="en-US" sz="2000" dirty="0">
                <a:latin typeface="Times New Roman" pitchFamily="18" charset="0"/>
                <a:cs typeface="Times New Roman" pitchFamily="18" charset="0"/>
              </a:rPr>
              <a:t>- Kì diệu hơn nữa, khi giặc ngoại xâm kéo tới, tiếng đàn của Thạch Sanh cất lên khiến giặc </a:t>
            </a:r>
            <a:r>
              <a:rPr lang="en-US" sz="2000" i="1" dirty="0">
                <a:latin typeface="Times New Roman" pitchFamily="18" charset="0"/>
                <a:cs typeface="Times New Roman" pitchFamily="18" charset="0"/>
              </a:rPr>
              <a:t>bủn rủn tay chân… cởi giáp xin hàng</a:t>
            </a:r>
            <a:r>
              <a:rPr lang="en-US" sz="2000" dirty="0">
                <a:latin typeface="Times New Roman" pitchFamily="18" charset="0"/>
                <a:cs typeface="Times New Roman" pitchFamily="18" charset="0"/>
              </a:rPr>
              <a:t>. Tiếng đàn của Thạch Sanh đã thành một vũ khí lợi hại dẹp yên nguy nan. Đó là tiếng đàn địch vận, tượng trưng cho thiện chí và khát vọng hoà bình.</a:t>
            </a:r>
          </a:p>
        </p:txBody>
      </p:sp>
    </p:spTree>
    <p:extLst>
      <p:ext uri="{BB962C8B-B14F-4D97-AF65-F5344CB8AC3E}">
        <p14:creationId xmlns:p14="http://schemas.microsoft.com/office/powerpoint/2010/main" val="457875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17839" y="2477910"/>
            <a:ext cx="7018728" cy="1815882"/>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Câu 6:</a:t>
            </a:r>
            <a:r>
              <a:rPr lang="en-US" sz="2800" dirty="0">
                <a:latin typeface="Times New Roman" pitchFamily="18" charset="0"/>
                <a:cs typeface="Times New Roman" pitchFamily="18" charset="0"/>
              </a:rPr>
              <a:t> Hãy so sánh để làm rõ sự thú vị của các chi tiết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tiếng sáo của Sọ Dừa trong truyện </a:t>
            </a:r>
            <a:r>
              <a:rPr lang="en-US" sz="2800" i="1" dirty="0">
                <a:latin typeface="Times New Roman" pitchFamily="18" charset="0"/>
                <a:cs typeface="Times New Roman" pitchFamily="18" charset="0"/>
              </a:rPr>
              <a:t>Sọ </a:t>
            </a:r>
            <a:r>
              <a:rPr lang="en-US" sz="2800" i="1" dirty="0" err="1">
                <a:latin typeface="Times New Roman" pitchFamily="18" charset="0"/>
                <a:cs typeface="Times New Roman" pitchFamily="18" charset="0"/>
              </a:rPr>
              <a:t>Dừa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tiếng đàn của Thạch Sanh trong truyện </a:t>
            </a:r>
            <a:r>
              <a:rPr lang="en-US" sz="2800" i="1" dirty="0">
                <a:latin typeface="Times New Roman" pitchFamily="18" charset="0"/>
                <a:cs typeface="Times New Roman" pitchFamily="18" charset="0"/>
              </a:rPr>
              <a:t>Thạch Sanh.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57042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a:latin typeface="Times New Roman" pitchFamily="18" charset="0"/>
                <a:cs typeface="Times New Roman" pitchFamily="18" charset="0"/>
              </a:rPr>
              <a:t>Câu 6:</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1" y="1016349"/>
            <a:ext cx="10603610" cy="556187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base"/>
            <a:r>
              <a:rPr lang="en-US" sz="2400" dirty="0">
                <a:latin typeface="Times New Roman" pitchFamily="18" charset="0"/>
                <a:cs typeface="Times New Roman" pitchFamily="18" charset="0"/>
              </a:rPr>
              <a:t>Tiếng sáo của Sọ Dừa và tiếng đàn của Thạch Sanh là hai chi tiết thần kì có sự giống nhau khá thú vị: là tiếng tơ lòng, là sợi dây tơ hồng vấn vít, kết nối những tấm tình yêu chân thành.</a:t>
            </a:r>
          </a:p>
          <a:p>
            <a:pPr fontAlgn="base"/>
            <a:r>
              <a:rPr lang="en-US" sz="2400" dirty="0">
                <a:latin typeface="Times New Roman" pitchFamily="18" charset="0"/>
                <a:cs typeface="Times New Roman" pitchFamily="18" charset="0"/>
              </a:rPr>
              <a:t>- Nhờ tiếng sáo, cô út được chứng kiến một cảnh tượng diệu kì, được gặp con người thật của Sọ Dừa, được thấy cánh cửa hạnh phúc hé mở trước mắt mình : </a:t>
            </a:r>
            <a:r>
              <a:rPr lang="en-US" sz="2400" i="1" dirty="0">
                <a:latin typeface="Times New Roman" pitchFamily="18" charset="0"/>
                <a:cs typeface="Times New Roman" pitchFamily="18" charset="0"/>
              </a:rPr>
              <a:t>“Một hôm cô út vừa mang cơm đến dưới chân đồi thì nghe tiếng sáo véo von. Cô lấy làm lạ, rón rén bước lên, nấp sau bụi cây rình xem thì thấy…”.</a:t>
            </a:r>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 Nhờ tiếng đàn của Thạch Sanh vọng ra từ trong ngục tối, nàng công chúa con vua “</a:t>
            </a:r>
            <a:r>
              <a:rPr lang="en-US" sz="2400" i="1" dirty="0">
                <a:latin typeface="Times New Roman" pitchFamily="18" charset="0"/>
                <a:cs typeface="Times New Roman" pitchFamily="18" charset="0"/>
              </a:rPr>
              <a:t>từ khi được cứu thoát về cung thì bị cấm. Suốt ngày nàng chẳng nói, chẳng cười mặt buồn rười rượi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bỗng nói cười vui vẻ”</a:t>
            </a:r>
            <a:r>
              <a:rPr lang="en-US" sz="2400" dirty="0">
                <a:latin typeface="Times New Roman" pitchFamily="18" charset="0"/>
                <a:cs typeface="Times New Roman" pitchFamily="18" charset="0"/>
              </a:rPr>
              <a:t>, biết xin vua cha cho gọi người đánh đàn vào cung. Nhờ thế nỗi oan của Thạch Sanh được giải, bí mật được phơi bày, tội ác bị trừng phạt, hạnh phúc lứa đôi được xe kết: “</a:t>
            </a:r>
            <a:r>
              <a:rPr lang="en-US" sz="2400" i="1" dirty="0">
                <a:latin typeface="Times New Roman" pitchFamily="18" charset="0"/>
                <a:cs typeface="Times New Roman" pitchFamily="18" charset="0"/>
              </a:rPr>
              <a:t>Nhà vua gả công chúa cho Thạch Sanh. Lễ cưới của họ tưng b</a:t>
            </a:r>
            <a:r>
              <a:rPr lang="en-US" sz="2400" i="1" dirty="0"/>
              <a:t>ừng nhất kinh kì, chưa bao giờ và chưa ở đâu có lễ cưới tưng bừng như thế.”</a:t>
            </a:r>
            <a:endParaRPr lang="en-US" sz="2400" dirty="0"/>
          </a:p>
        </p:txBody>
      </p:sp>
    </p:spTree>
    <p:extLst>
      <p:ext uri="{BB962C8B-B14F-4D97-AF65-F5344CB8AC3E}">
        <p14:creationId xmlns:p14="http://schemas.microsoft.com/office/powerpoint/2010/main" val="1038236763"/>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568701" y="343126"/>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altLang="en-US" sz="3600" b="1" dirty="0">
                <a:solidFill>
                  <a:srgbClr val="E94B50"/>
                </a:solidFill>
                <a:latin typeface="Times New Roman" pitchFamily="18" charset="0"/>
                <a:cs typeface="Times New Roman" pitchFamily="18" charset="0"/>
              </a:rPr>
              <a:t>Phân loại truyền thuyết</a:t>
            </a:r>
            <a:endParaRPr lang="en-US" altLang="en-US" sz="3600"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602037" y="0"/>
            <a:ext cx="4620729" cy="1381202"/>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1790163" y="1938226"/>
            <a:ext cx="4923375" cy="4127724"/>
          </a:xfrm>
          <a:prstGeom prst="rect">
            <a:avLst/>
          </a:prstGeom>
          <a:ln w="76200"/>
        </p:spPr>
        <p:style>
          <a:lnRef idx="2">
            <a:schemeClr val="accent2"/>
          </a:lnRef>
          <a:fillRef idx="1">
            <a:schemeClr val="lt1"/>
          </a:fillRef>
          <a:effectRef idx="0">
            <a:schemeClr val="accent2"/>
          </a:effectRef>
          <a:fontRef idx="minor">
            <a:schemeClr val="dk1"/>
          </a:fontRef>
        </p:style>
        <p:txBody>
          <a:bodyPr anchor="ctr"/>
          <a:lstStyle/>
          <a:p>
            <a:pPr algn="ctr"/>
            <a:r>
              <a:rPr lang="pt-BR" sz="3600" dirty="0">
                <a:latin typeface="Times New Roman" pitchFamily="18" charset="0"/>
                <a:cs typeface="Times New Roman" pitchFamily="18" charset="0"/>
              </a:rPr>
              <a:t>- Truyền thuyết anh hùng: được xác định qua các tư liệu truyền thuyết về thời Văn Lang và Âu Lạc.</a:t>
            </a:r>
            <a:endParaRPr lang="en-US" sz="3600" dirty="0">
              <a:latin typeface="Times New Roman" pitchFamily="18" charset="0"/>
              <a:cs typeface="Times New Roman" pitchFamily="18" charset="0"/>
            </a:endParaRPr>
          </a:p>
        </p:txBody>
      </p:sp>
      <p:sp>
        <p:nvSpPr>
          <p:cNvPr id="14" name="Hình chữ nhật 13"/>
          <p:cNvSpPr/>
          <p:nvPr/>
        </p:nvSpPr>
        <p:spPr>
          <a:xfrm>
            <a:off x="6713538" y="1938226"/>
            <a:ext cx="5109268" cy="4127724"/>
          </a:xfrm>
          <a:prstGeom prst="rect">
            <a:avLst/>
          </a:prstGeom>
          <a:ln w="76200"/>
        </p:spPr>
        <p:style>
          <a:lnRef idx="2">
            <a:schemeClr val="accent2"/>
          </a:lnRef>
          <a:fillRef idx="1">
            <a:schemeClr val="lt1"/>
          </a:fillRef>
          <a:effectRef idx="0">
            <a:schemeClr val="accent2"/>
          </a:effectRef>
          <a:fontRef idx="minor">
            <a:schemeClr val="dk1"/>
          </a:fontRef>
        </p:style>
        <p:txBody>
          <a:bodyPr anchor="ctr"/>
          <a:lstStyle/>
          <a:p>
            <a:pPr algn="ctr"/>
            <a:r>
              <a:rPr lang="pt-BR" sz="3600" dirty="0">
                <a:latin typeface="Times New Roman" pitchFamily="18" charset="0"/>
                <a:cs typeface="Times New Roman" pitchFamily="18" charset="0"/>
              </a:rPr>
              <a:t>- Truyền thuyết lịch sử: được xác định qua tư liệu truyền thuyết đời sau, bao gồm truyền thuyết thời kỳ Bắc thuộc và các triều đại phong kiến tự chủ.</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3834800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857982" y="2115611"/>
            <a:ext cx="6574818" cy="2062103"/>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Câu 7:</a:t>
            </a:r>
            <a:r>
              <a:rPr lang="en-US" sz="3200" dirty="0">
                <a:latin typeface="Times New Roman" pitchFamily="18" charset="0"/>
                <a:cs typeface="Times New Roman" pitchFamily="18" charset="0"/>
              </a:rPr>
              <a:t> Hãy kể lại cảnh Thạch Sanh dùng cây đàn và niêu cơm thần để thu phục quân mười tám nước chư hầu theo cách tưởng tượng của em.</a:t>
            </a:r>
          </a:p>
        </p:txBody>
      </p:sp>
    </p:spTree>
    <p:extLst>
      <p:ext uri="{BB962C8B-B14F-4D97-AF65-F5344CB8AC3E}">
        <p14:creationId xmlns:p14="http://schemas.microsoft.com/office/powerpoint/2010/main" val="2541394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2788619" y="3429000"/>
            <a:ext cx="6359856" cy="1143000"/>
          </a:xfrm>
        </p:spPr>
        <p:txBody>
          <a:bodyPr>
            <a:normAutofit/>
          </a:bodyPr>
          <a:lstStyle/>
          <a:p>
            <a:pPr algn="ctr"/>
            <a:r>
              <a:rPr lang="en-US" altLang="en-US" sz="3600" b="1" dirty="0">
                <a:latin typeface="Times New Roman" pitchFamily="18" charset="0"/>
                <a:cs typeface="Times New Roman" pitchFamily="18" charset="0"/>
              </a:rPr>
              <a:t>III. </a:t>
            </a:r>
            <a:r>
              <a:rPr lang="en-US" sz="3200" b="1" dirty="0">
                <a:latin typeface="Times New Roman" pitchFamily="18" charset="0"/>
                <a:cs typeface="Times New Roman" pitchFamily="18" charset="0"/>
              </a:rPr>
              <a:t>Vận dụng đọc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bản mở rộng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65356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67425" y="315474"/>
            <a:ext cx="11835685"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1900" b="1" dirty="0">
                <a:solidFill>
                  <a:srgbClr val="FF0000"/>
                </a:solidFill>
                <a:latin typeface="Times New Roman" pitchFamily="18" charset="0"/>
                <a:cs typeface="Times New Roman" pitchFamily="18" charset="0"/>
              </a:rPr>
              <a:t>LẤY VỢ CÓC (1)</a:t>
            </a:r>
            <a:endParaRPr lang="en-US" sz="1900" dirty="0">
              <a:solidFill>
                <a:srgbClr val="FF0000"/>
              </a:solidFill>
              <a:latin typeface="Times New Roman" pitchFamily="18" charset="0"/>
              <a:cs typeface="Times New Roman" pitchFamily="18" charset="0"/>
            </a:endParaRPr>
          </a:p>
          <a:p>
            <a:r>
              <a:rPr lang="en-US" sz="1900" dirty="0">
                <a:latin typeface="Times New Roman" pitchFamily="18" charset="0"/>
                <a:cs typeface="Times New Roman" pitchFamily="18" charset="0"/>
              </a:rPr>
              <a:t>Ngày xưa, có một nhà làm ruộng hiếm hoi, chỉ sinh được một gái thì lại là…Cóc. Một hôm, bắt đầu mùa gặt, người vợ nhân đi thăm ruộng về bèn lên tiếng phàn nàn ngay từ ngoài ngõ:</a:t>
            </a:r>
          </a:p>
          <a:p>
            <a:r>
              <a:rPr lang="en-US" sz="1900" dirty="0">
                <a:latin typeface="Times New Roman" pitchFamily="18" charset="0"/>
                <a:cs typeface="Times New Roman" pitchFamily="18" charset="0"/>
              </a:rPr>
              <a:t>- Không biết ai nào cứ rứt bừa cả lúa ra! Ruộng nhà mình sát ngay đường cái, mình lại neo người, nghĩ tức quá!</a:t>
            </a:r>
          </a:p>
          <a:p>
            <a:r>
              <a:rPr lang="en-US" sz="1900" dirty="0">
                <a:latin typeface="Times New Roman" pitchFamily="18" charset="0"/>
                <a:cs typeface="Times New Roman" pitchFamily="18" charset="0"/>
              </a:rPr>
              <a:t>Cóc nghe thấy lời mẹ than, bèn thưa rằng:</a:t>
            </a:r>
          </a:p>
          <a:p>
            <a:r>
              <a:rPr lang="en-US" sz="1900" dirty="0">
                <a:latin typeface="Times New Roman" pitchFamily="18" charset="0"/>
                <a:cs typeface="Times New Roman" pitchFamily="18" charset="0"/>
              </a:rPr>
              <a:t>- Cha mẹ để con đi canh lúa cho!</a:t>
            </a:r>
          </a:p>
          <a:p>
            <a:r>
              <a:rPr lang="en-US" sz="1900" dirty="0">
                <a:latin typeface="Times New Roman" pitchFamily="18" charset="0"/>
                <a:cs typeface="Times New Roman" pitchFamily="18" charset="0"/>
              </a:rPr>
              <a:t>- Con là Cóc, dù thấy người ta rứt lúa đi nữa thì con làm gì được?</a:t>
            </a:r>
          </a:p>
          <a:p>
            <a:r>
              <a:rPr lang="en-US" sz="1900" dirty="0">
                <a:latin typeface="Times New Roman" pitchFamily="18" charset="0"/>
                <a:cs typeface="Times New Roman" pitchFamily="18" charset="0"/>
              </a:rPr>
              <a:t>- Con thấy ai rứt lúa, con cứ ở trong ruộng kêu lên là tự khắc người ta phải thôi.</a:t>
            </a:r>
          </a:p>
          <a:p>
            <a:r>
              <a:rPr lang="en-US" sz="1900" dirty="0">
                <a:latin typeface="Times New Roman" pitchFamily="18" charset="0"/>
                <a:cs typeface="Times New Roman" pitchFamily="18" charset="0"/>
              </a:rPr>
              <a:t>Cóc phân trần kể có lý, vả lại hai vợ chồng bác nông phu cũng không còn biết tính cách nào khác được, nên phải nhận lời.</a:t>
            </a:r>
          </a:p>
          <a:p>
            <a:r>
              <a:rPr lang="en-US" sz="1900" dirty="0">
                <a:latin typeface="Times New Roman" pitchFamily="18" charset="0"/>
                <a:cs typeface="Times New Roman" pitchFamily="18" charset="0"/>
              </a:rPr>
              <a:t>Trong số những người hay qua lại bên ruộng nhà mình, Cóc để ý đến một anh học trò tẩn mẩn nọ. Thấy anh ta nghịch ngợm, Cóc không mắng, mà chỉ hát rằng:</a:t>
            </a:r>
          </a:p>
          <a:p>
            <a:r>
              <a:rPr lang="en-US" sz="1900" i="1" dirty="0">
                <a:latin typeface="Times New Roman" pitchFamily="18" charset="0"/>
                <a:cs typeface="Times New Roman" pitchFamily="18" charset="0"/>
              </a:rPr>
              <a:t>- Anh chàng ơi! Hỡi anh chàng</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Sao anh rứt hại lùa vàng nhà em!</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Giọng nói ngân nga hay quá! Anh học trò lắng nghe và nghĩ đến một gương mặt đẹp như tiên nữ. Thế rồi, hôm sau và hôm sau nữa, anh học trò càng rứt nhiều lúa hơn, không phải để chỉ cắn chắt, mà chỉ cốt được nghe giọng hát tuyệt vời ấy.</a:t>
            </a:r>
          </a:p>
          <a:p>
            <a:r>
              <a:rPr lang="en-US" sz="1900" dirty="0">
                <a:latin typeface="Times New Roman" pitchFamily="18" charset="0"/>
                <a:cs typeface="Times New Roman" pitchFamily="18" charset="0"/>
              </a:rPr>
              <a:t>Cóc hiểu ý anh học trò trẻ tuổi nên đánh bạo:</a:t>
            </a:r>
          </a:p>
          <a:p>
            <a:r>
              <a:rPr lang="en-US" sz="1900" i="1" dirty="0">
                <a:latin typeface="Times New Roman" pitchFamily="18" charset="0"/>
                <a:cs typeface="Times New Roman" pitchFamily="18" charset="0"/>
              </a:rPr>
              <a:t>- Hỡi anh đi đường cái quan</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 Dừng chân đứng lại em than vài lời:</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Buồng xuân lần lữa hôm mai,</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Đầu xanh mấy độ da mồi tóc sương!</a:t>
            </a:r>
            <a:endParaRPr lang="en-US" sz="1900" dirty="0">
              <a:latin typeface="Times New Roman" pitchFamily="18" charset="0"/>
              <a:cs typeface="Times New Roman" pitchFamily="18" charset="0"/>
            </a:endParaRPr>
          </a:p>
        </p:txBody>
      </p:sp>
    </p:spTree>
    <p:extLst>
      <p:ext uri="{BB962C8B-B14F-4D97-AF65-F5344CB8AC3E}">
        <p14:creationId xmlns:p14="http://schemas.microsoft.com/office/powerpoint/2010/main" val="3592603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282456" y="625523"/>
            <a:ext cx="11736224"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1900" b="1" dirty="0">
                <a:solidFill>
                  <a:srgbClr val="FF0000"/>
                </a:solidFill>
                <a:latin typeface="Times New Roman" pitchFamily="18" charset="0"/>
                <a:cs typeface="Times New Roman" pitchFamily="18" charset="0"/>
              </a:rPr>
              <a:t>LẤY VỢ CÓC (2)</a:t>
            </a:r>
            <a:endParaRPr lang="en-US" sz="1900" dirty="0">
              <a:solidFill>
                <a:srgbClr val="FF0000"/>
              </a:solidFill>
              <a:latin typeface="Times New Roman" pitchFamily="18" charset="0"/>
              <a:cs typeface="Times New Roman" pitchFamily="18" charset="0"/>
            </a:endParaRPr>
          </a:p>
          <a:p>
            <a:r>
              <a:rPr lang="en-US" sz="1900" dirty="0">
                <a:latin typeface="Times New Roman" pitchFamily="18" charset="0"/>
                <a:cs typeface="Times New Roman" pitchFamily="18" charset="0"/>
              </a:rPr>
              <a:t>Anh học trò nhìn quanh, thấy vắng liền cũng hát:</a:t>
            </a:r>
          </a:p>
          <a:p>
            <a:r>
              <a:rPr lang="en-US" sz="1900" i="1" dirty="0">
                <a:latin typeface="Times New Roman" pitchFamily="18" charset="0"/>
                <a:cs typeface="Times New Roman" pitchFamily="18" charset="0"/>
              </a:rPr>
              <a:t>- Bây giờ mận mới hỏi đào</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Vườn hồng đã có ai vào hay chưa?</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Cóc trả lời:</a:t>
            </a:r>
          </a:p>
          <a:p>
            <a:r>
              <a:rPr lang="en-US" sz="1900" i="1" dirty="0">
                <a:latin typeface="Times New Roman" pitchFamily="18" charset="0"/>
                <a:cs typeface="Times New Roman" pitchFamily="18" charset="0"/>
              </a:rPr>
              <a:t>- Mận hỏi thì đào xin thưa</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Vườn hồng có lối nhưng chưa ai vào.</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 À, nếu thế, ta vào vậy! - Anh học trò vừa nghĩ vừa lần xuống ruộng, nhưng người đâu chẳng thấy, anh ta chỉ vẳng nghe tiếng nói rất gần:</a:t>
            </a:r>
          </a:p>
          <a:p>
            <a:r>
              <a:rPr lang="en-US" sz="1900" dirty="0">
                <a:latin typeface="Times New Roman" pitchFamily="18" charset="0"/>
                <a:cs typeface="Times New Roman" pitchFamily="18" charset="0"/>
              </a:rPr>
              <a:t>- Em thấy chàng là hiền sĩ. Em muốn kết duyên cùng chàng, chẳng hay chàng có bằng lòng không?</a:t>
            </a:r>
          </a:p>
          <a:p>
            <a:r>
              <a:rPr lang="en-US" sz="1900" dirty="0">
                <a:latin typeface="Times New Roman" pitchFamily="18" charset="0"/>
                <a:cs typeface="Times New Roman" pitchFamily="18" charset="0"/>
              </a:rPr>
              <a:t>Thực là một sự kỳ dị khiến anh học trò ngơ ngẩn.</a:t>
            </a:r>
          </a:p>
          <a:p>
            <a:r>
              <a:rPr lang="en-US" sz="1900" dirty="0">
                <a:latin typeface="Times New Roman" pitchFamily="18" charset="0"/>
                <a:cs typeface="Times New Roman" pitchFamily="18" charset="0"/>
              </a:rPr>
              <a:t>- Kìa sao chàng bỡ ngỡ thế. Em đây, em đứng trước mắt chàng đây thôi!</a:t>
            </a:r>
          </a:p>
          <a:p>
            <a:r>
              <a:rPr lang="en-US" sz="1900" dirty="0">
                <a:latin typeface="Times New Roman" pitchFamily="18" charset="0"/>
                <a:cs typeface="Times New Roman" pitchFamily="18" charset="0"/>
              </a:rPr>
              <a:t> Trước mặt anh học trò, chỉ có một con Cóc. Tuy vậy, anh học trò ta cũng không hoảng hốt quá đáng, vì thủa bấy giờ, Tiên Phật xuống thử người trần như thế là thường. Anh ta chỉ ngán ngẩm đáp:</a:t>
            </a:r>
          </a:p>
          <a:p>
            <a:r>
              <a:rPr lang="en-US" sz="1900" dirty="0">
                <a:latin typeface="Times New Roman" pitchFamily="18" charset="0"/>
                <a:cs typeface="Times New Roman" pitchFamily="18" charset="0"/>
              </a:rPr>
              <a:t> - Nàng là Cóc, tôi lấy nàng sao được!</a:t>
            </a:r>
          </a:p>
          <a:p>
            <a:r>
              <a:rPr lang="en-US" sz="1900" dirty="0">
                <a:latin typeface="Times New Roman" pitchFamily="18" charset="0"/>
                <a:cs typeface="Times New Roman" pitchFamily="18" charset="0"/>
              </a:rPr>
              <a:t> Cóc vội cam đoan:</a:t>
            </a:r>
          </a:p>
          <a:p>
            <a:r>
              <a:rPr lang="en-US" sz="1900" dirty="0">
                <a:latin typeface="Times New Roman" pitchFamily="18" charset="0"/>
                <a:cs typeface="Times New Roman" pitchFamily="18" charset="0"/>
              </a:rPr>
              <a:t>- Em tuy là Cóc, nhưng về đường tề gia nội trợ, em có thể giúp chàng nhiều lắm, chàng đừng lo.</a:t>
            </a:r>
          </a:p>
          <a:p>
            <a:r>
              <a:rPr lang="en-US" sz="1900" dirty="0">
                <a:latin typeface="Times New Roman" pitchFamily="18" charset="0"/>
                <a:cs typeface="Times New Roman" pitchFamily="18" charset="0"/>
              </a:rPr>
              <a:t>Anh học trò bụng bảo dạ: Không lẽ Cóc mà biết nói! Hay là ta cứ thử về kể với mẹ xem sao.</a:t>
            </a:r>
          </a:p>
          <a:p>
            <a:r>
              <a:rPr lang="en-US" sz="1900" dirty="0">
                <a:latin typeface="Times New Roman" pitchFamily="18" charset="0"/>
                <a:cs typeface="Times New Roman" pitchFamily="18" charset="0"/>
              </a:rPr>
              <a:t>Về đến nhà, chàng học trò thuật rõ đầu đuôi việc xảy ra cho mẹ nghe. Bà lão thấy kì lạ vô cùng, cũng nghĩ ngay đến chuyện Tiên lấy chồng, Phật đi thử. Và vì con trai quả quyết chỉ muốn được kết duyên cùng nàng Cóc, nên bà đành gật đầu chấp </a:t>
            </a:r>
            <a:r>
              <a:rPr lang="en-US" sz="1900" dirty="0" err="1">
                <a:latin typeface="Times New Roman" pitchFamily="18" charset="0"/>
                <a:cs typeface="Times New Roman" pitchFamily="18" charset="0"/>
              </a:rPr>
              <a:t>nhận</a:t>
            </a:r>
            <a:r>
              <a:rPr lang="en-US" sz="1900" dirty="0">
                <a:latin typeface="Times New Roman" pitchFamily="18" charset="0"/>
                <a:cs typeface="Times New Roman" pitchFamily="18" charset="0"/>
              </a:rPr>
              <a:t>.</a:t>
            </a:r>
          </a:p>
        </p:txBody>
      </p:sp>
    </p:spTree>
    <p:extLst>
      <p:ext uri="{BB962C8B-B14F-4D97-AF65-F5344CB8AC3E}">
        <p14:creationId xmlns:p14="http://schemas.microsoft.com/office/powerpoint/2010/main" val="40464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6200"/>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58838" y="749990"/>
            <a:ext cx="11874323"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1900" b="1" dirty="0">
                <a:solidFill>
                  <a:srgbClr val="FF0000"/>
                </a:solidFill>
                <a:latin typeface="Times New Roman" pitchFamily="18" charset="0"/>
                <a:cs typeface="Times New Roman" pitchFamily="18" charset="0"/>
              </a:rPr>
              <a:t>LẤY VỢ CÓC (3)</a:t>
            </a:r>
            <a:endParaRPr lang="en-US" sz="1900" dirty="0">
              <a:solidFill>
                <a:srgbClr val="FF0000"/>
              </a:solidFill>
              <a:latin typeface="Times New Roman" pitchFamily="18" charset="0"/>
              <a:cs typeface="Times New Roman" pitchFamily="18" charset="0"/>
            </a:endParaRPr>
          </a:p>
          <a:p>
            <a:r>
              <a:rPr lang="en-US" sz="1900" dirty="0">
                <a:latin typeface="Times New Roman" pitchFamily="18" charset="0"/>
                <a:cs typeface="Times New Roman" pitchFamily="18" charset="0"/>
              </a:rPr>
              <a:t>Vợ chồng người làm ruộng bắt ngay lấy cơ hội để thở than và trách móc số phận:</a:t>
            </a:r>
          </a:p>
          <a:p>
            <a:r>
              <a:rPr lang="en-US" sz="1900" dirty="0">
                <a:latin typeface="Times New Roman" pitchFamily="18" charset="0"/>
                <a:cs typeface="Times New Roman" pitchFamily="18" charset="0"/>
              </a:rPr>
              <a:t>- Ấy, bà có lòng thương hỏi đến làm chúng tôi thêm xấu hổ: Ai lại vợ chồng hiếm hoi, cầu khấn mãi mới được mình cháu thì, đấy bà xem: người chẳng ra người, vật chẳng ra vật!</a:t>
            </a:r>
          </a:p>
          <a:p>
            <a:r>
              <a:rPr lang="en-US" sz="1900" dirty="0">
                <a:latin typeface="Times New Roman" pitchFamily="18" charset="0"/>
                <a:cs typeface="Times New Roman" pitchFamily="18" charset="0"/>
              </a:rPr>
              <a:t>Cóc ngồi trong buồng kín, nghe thấy cha mẹ than thế, liền thưa vọng ra rằng:</a:t>
            </a:r>
          </a:p>
          <a:p>
            <a:r>
              <a:rPr lang="en-US" sz="1900" dirty="0">
                <a:latin typeface="Times New Roman" pitchFamily="18" charset="0"/>
                <a:cs typeface="Times New Roman" pitchFamily="18" charset="0"/>
              </a:rPr>
              <a:t>- Người ta đã có lòng đến hỏi, mẹ cha cứ nhận thời đừng ngại. Con sẽ không làm cha mẹ phải phiền lòng về chuyện này đâu ạ!</a:t>
            </a:r>
          </a:p>
          <a:p>
            <a:r>
              <a:rPr lang="en-US" sz="1900" dirty="0">
                <a:latin typeface="Times New Roman" pitchFamily="18" charset="0"/>
                <a:cs typeface="Times New Roman" pitchFamily="18" charset="0"/>
              </a:rPr>
              <a:t>Nghe thấy ý định quả quyết và giọng nói sang sảng như tiếng chuông vàng khiến bà mẹ anh học trò càng tin chắc ở một sự phi thường. Và khi bà đứng dậy ra về, hôn lễ của nàng Cóc và anh học trò đã ấn định.</a:t>
            </a:r>
          </a:p>
          <a:p>
            <a:r>
              <a:rPr lang="en-US" sz="1900" dirty="0">
                <a:latin typeface="Times New Roman" pitchFamily="18" charset="0"/>
                <a:cs typeface="Times New Roman" pitchFamily="18" charset="0"/>
              </a:rPr>
              <a:t>Ngày cưới, hai họ đưa đón tưng bừng. Hàng xóm nghe chuyện lạ, kéo nhau đến xem, đông không khác gì đi xem hội.</a:t>
            </a:r>
          </a:p>
          <a:p>
            <a:r>
              <a:rPr lang="en-US" sz="1900" dirty="0">
                <a:latin typeface="Times New Roman" pitchFamily="18" charset="0"/>
                <a:cs typeface="Times New Roman" pitchFamily="18" charset="0"/>
              </a:rPr>
              <a:t>Nàng Cóc điềm nhiên, nhảy theo dám rước dâu. Khi về tới nhà chồng, nàng chui ngay vào buồng kín.</a:t>
            </a:r>
          </a:p>
          <a:p>
            <a:r>
              <a:rPr lang="en-US" sz="1900" dirty="0">
                <a:latin typeface="Times New Roman" pitchFamily="18" charset="0"/>
                <a:cs typeface="Times New Roman" pitchFamily="18" charset="0"/>
              </a:rPr>
              <a:t>Từ đấy, cứ hễ mẹ chồng đi chợ buôn bán, chồng nghiên bút đến trường, Cóc lại trút lốt ra, thu xếp quét dọn cửa nhà, làm cơm dẻo canh ngọt để sẵn sàng đấy. Bà lão và con trai ngày nào cũng ăn uống thơm ngon, thêm thấy cửa nhà ngăn nắp sạch sẽ, lấy làm thoả mãn không biết chừng nào.</a:t>
            </a:r>
          </a:p>
          <a:p>
            <a:r>
              <a:rPr lang="en-US" sz="1900" dirty="0">
                <a:latin typeface="Times New Roman" pitchFamily="18" charset="0"/>
                <a:cs typeface="Times New Roman" pitchFamily="18" charset="0"/>
              </a:rPr>
              <a:t>Anh học trò chỉ còn phải khổ sở mỗi khi thò mặt đến trường: việc anh lấy vợ Cóc đã thành một cớ để các bạn đồng môn nhạo báng. Họ mỉa mai, họ khinh miệt anh ta, bảo anh làm như đàn bà trong thiên hạ không còn ai nữa! Một hôm, họ lập tâm ác nghiệt đến bàn nhau xin với thầy đồ rằng:</a:t>
            </a:r>
          </a:p>
          <a:p>
            <a:r>
              <a:rPr lang="en-US" sz="1900" dirty="0">
                <a:latin typeface="Times New Roman" pitchFamily="18" charset="0"/>
                <a:cs typeface="Times New Roman" pitchFamily="18" charset="0"/>
              </a:rPr>
              <a:t>- Nhân ngày sinh nhật của thầy, anh em chúng con muốn đặt ra một cuộc thi cỗ. Thầy sẽ chấm nhất vào cỗ nào thầy cho là khéo nhất.</a:t>
            </a:r>
          </a:p>
          <a:p>
            <a:r>
              <a:rPr lang="en-US" sz="1900" dirty="0">
                <a:latin typeface="Times New Roman" pitchFamily="18" charset="0"/>
                <a:cs typeface="Times New Roman" pitchFamily="18" charset="0"/>
              </a:rPr>
              <a:t>Thầy đồ ưng thuận. Anh học trò trở về nhà buồn bã, lo đến nỗi quên cả ăn, bỏ cả học, chỉ biết nằm mà thở dài.</a:t>
            </a:r>
          </a:p>
        </p:txBody>
      </p:sp>
    </p:spTree>
    <p:extLst>
      <p:ext uri="{BB962C8B-B14F-4D97-AF65-F5344CB8AC3E}">
        <p14:creationId xmlns:p14="http://schemas.microsoft.com/office/powerpoint/2010/main" val="23137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28789" y="453982"/>
            <a:ext cx="11925836"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2000" b="1" dirty="0">
                <a:solidFill>
                  <a:srgbClr val="FF0000"/>
                </a:solidFill>
                <a:latin typeface="Times New Roman" pitchFamily="18" charset="0"/>
                <a:cs typeface="Times New Roman" pitchFamily="18" charset="0"/>
              </a:rPr>
              <a:t>LẤY VỢ CÓC (4)</a:t>
            </a:r>
            <a:endParaRPr lang="en-US" sz="2000" dirty="0">
              <a:solidFill>
                <a:srgbClr val="FF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Cóc gặng hỏi đến hai ba bận, anh chồng mới ngại ngùng nói thật.</a:t>
            </a:r>
          </a:p>
          <a:p>
            <a:pPr algn="just"/>
            <a:r>
              <a:rPr lang="en-US" sz="2000" dirty="0">
                <a:latin typeface="Times New Roman" pitchFamily="18" charset="0"/>
                <a:cs typeface="Times New Roman" pitchFamily="18" charset="0"/>
              </a:rPr>
              <a:t>- Từ khi tôi lấy nàng, tôi bị chúng bạn chê bai tệ quá! Bây giờ họ lại xin với thầy đồ cho thi cỗ, chừng để mang tôi ra làm một trò cười ác nghiệt…</a:t>
            </a:r>
          </a:p>
          <a:p>
            <a:pPr algn="just"/>
            <a:r>
              <a:rPr lang="en-US" sz="2000" dirty="0">
                <a:latin typeface="Times New Roman" pitchFamily="18" charset="0"/>
                <a:cs typeface="Times New Roman" pitchFamily="18" charset="0"/>
              </a:rPr>
              <a:t>- Ồ, tưởng gì! Nếu họ muốn thi cỗ thì rồi họ sẽ được xem cỗ thiếp nấu! Thôi, chàng dậy xơi cơm đi, rồi cứ đến trường học như thường. Lúc nào họ mang cỗ lại đủ thì chàng về mà lấy.</a:t>
            </a:r>
          </a:p>
          <a:p>
            <a:pPr algn="just"/>
            <a:r>
              <a:rPr lang="en-US" sz="2000" dirty="0">
                <a:latin typeface="Times New Roman" pitchFamily="18" charset="0"/>
                <a:cs typeface="Times New Roman" pitchFamily="18" charset="0"/>
              </a:rPr>
              <a:t>Tuy chưa dám tin hẳn vào lời của vợ, anh học trò cũng không biết làm cách nào hơn là cứ ôm nghiên bút đến trường.</a:t>
            </a:r>
          </a:p>
          <a:p>
            <a:pPr algn="just"/>
            <a:r>
              <a:rPr lang="en-US" sz="2000" dirty="0">
                <a:latin typeface="Times New Roman" pitchFamily="18" charset="0"/>
                <a:cs typeface="Times New Roman" pitchFamily="18" charset="0"/>
              </a:rPr>
              <a:t>gày hôm sau, mấy chục mâm cỗ nghênh ngang vào cổng nhà ông đồ. Mâm của anh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chúng bạn anh lừa đặt xuống cuối cùng. Nhưng, lúc nếm đến những món thơm ngon và lạ miệng bày trong mâm này, thầy đồ khen tấm tắc mãi, rồi phê cho được nhất.</a:t>
            </a:r>
          </a:p>
          <a:p>
            <a:pPr algn="just"/>
            <a:r>
              <a:rPr lang="en-US" sz="2000" dirty="0">
                <a:latin typeface="Times New Roman" pitchFamily="18" charset="0"/>
                <a:cs typeface="Times New Roman" pitchFamily="18" charset="0"/>
              </a:rPr>
              <a:t>Đang tự đắc và nhơn nhơn thu xếp một trận cười, lũ học trò người nào người nấy mặt mũi tưng hửng như mèo bị cắt tai vậy. Chúng thẹn quá hoá tức, bàn với nhau:</a:t>
            </a:r>
          </a:p>
          <a:p>
            <a:pPr marL="342900" indent="-342900" algn="just">
              <a:buFontTx/>
              <a:buChar char="-"/>
            </a:pPr>
            <a:r>
              <a:rPr lang="en-US" sz="2000" dirty="0">
                <a:latin typeface="Times New Roman" pitchFamily="18" charset="0"/>
                <a:cs typeface="Times New Roman" pitchFamily="18" charset="0"/>
              </a:rPr>
              <a:t>Nhất định thua keo này bày keo khác, chứ lại chịu nó à?</a:t>
            </a:r>
          </a:p>
          <a:p>
            <a:pPr algn="just"/>
            <a:r>
              <a:rPr lang="en-US" sz="2000" dirty="0">
                <a:latin typeface="Times New Roman" pitchFamily="18" charset="0"/>
                <a:cs typeface="Times New Roman" pitchFamily="18" charset="0"/>
              </a:rPr>
              <a:t>Rồi chúng lại xin với thầy đồ cho thi may quần áo: Hễ bộ nào thầy mặc vừa vặn và đẹp nhất thì sẽ đoạt giải. Anh học trò lấy vợ Cóc lại phải một phen phải lo lắng. Cóc lại phải kiếm lời an ủi chồng:</a:t>
            </a:r>
          </a:p>
          <a:p>
            <a:pPr algn="just"/>
            <a:r>
              <a:rPr lang="en-US" sz="2000" dirty="0">
                <a:latin typeface="Times New Roman" pitchFamily="18" charset="0"/>
                <a:cs typeface="Times New Roman" pitchFamily="18" charset="0"/>
              </a:rPr>
              <a:t> - Chàng ơi, cơm dẻo canh ngọt chàng hãy xơi đi, còn công việc gì đã có thiếp lo liệu.</a:t>
            </a:r>
          </a:p>
          <a:p>
            <a:pPr algn="just"/>
            <a:r>
              <a:rPr lang="en-US" sz="2000" dirty="0">
                <a:latin typeface="Times New Roman" pitchFamily="18" charset="0"/>
                <a:cs typeface="Times New Roman" pitchFamily="18" charset="0"/>
              </a:rPr>
              <a:t>Nàng tiên Cóc chờ khi chồng đến trường học, liền hoá phép đi mua vóc nhiễu và bí mật đến đo người thầy nên lúc áo may xong đem thi, lại được thầy chấm nhất. Còn của các anh kia thì hoặc dài quá, hoặc ngắn quá, hoặc rộng quá, hoặc chật quá, đều thua cuộc. Chúng càng trở nên cay cú, vội vàng cùng nhau bàn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92492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96109"/>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71718" y="917912"/>
            <a:ext cx="11848564"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2000" b="1" dirty="0">
                <a:solidFill>
                  <a:srgbClr val="FF0000"/>
                </a:solidFill>
                <a:latin typeface="Times New Roman" pitchFamily="18" charset="0"/>
                <a:cs typeface="Times New Roman" pitchFamily="18" charset="0"/>
              </a:rPr>
              <a:t>LẤY VỢ CÓC (5)</a:t>
            </a:r>
            <a:endParaRPr lang="en-US" sz="2000" dirty="0">
              <a:solidFill>
                <a:srgbClr val="FF0000"/>
              </a:solidFill>
              <a:latin typeface="Times New Roman" pitchFamily="18" charset="0"/>
              <a:cs typeface="Times New Roman" pitchFamily="18" charset="0"/>
            </a:endParaRPr>
          </a:p>
          <a:p>
            <a:r>
              <a:rPr lang="en-US" sz="2000" dirty="0"/>
              <a:t>- </a:t>
            </a:r>
            <a:r>
              <a:rPr lang="en-US" sz="2000" dirty="0">
                <a:latin typeface="Times New Roman" pitchFamily="18" charset="0"/>
                <a:cs typeface="Times New Roman" pitchFamily="18" charset="0"/>
              </a:rPr>
              <a:t>Lần này, ta xin phép thầy cho thi xem vợ anh nào đẹp nhất. Vợ chúng ta xấu tốt cũng là người; vợ nó là Cóc lẽ nào không chịu thua, chịu nhục!</a:t>
            </a:r>
          </a:p>
          <a:p>
            <a:r>
              <a:rPr lang="en-US" sz="2000" dirty="0">
                <a:latin typeface="Times New Roman" pitchFamily="18" charset="0"/>
                <a:cs typeface="Times New Roman" pitchFamily="18" charset="0"/>
              </a:rPr>
              <a:t>Thật đúng là:</a:t>
            </a:r>
          </a:p>
          <a:p>
            <a:r>
              <a:rPr lang="en-US" sz="2000" i="1" dirty="0">
                <a:latin typeface="Times New Roman" pitchFamily="18" charset="0"/>
                <a:cs typeface="Times New Roman" pitchFamily="18" charset="0"/>
              </a:rPr>
              <a:t>Bể sâu còn có kẻ dò</a:t>
            </a:r>
            <a:br>
              <a:rPr lang="en-US" sz="2000" dirty="0">
                <a:latin typeface="Times New Roman" pitchFamily="18" charset="0"/>
                <a:cs typeface="Times New Roman" pitchFamily="18" charset="0"/>
              </a:rPr>
            </a:br>
            <a:r>
              <a:rPr lang="en-US" sz="2000" i="1" dirty="0">
                <a:latin typeface="Times New Roman" pitchFamily="18" charset="0"/>
                <a:cs typeface="Times New Roman" pitchFamily="18" charset="0"/>
              </a:rPr>
              <a:t>Lòng người nham hiểm ai đo cho cùng!</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Anh học trò lấy vợ Cóc nghe tin, cảm thấy tê tái trong lòng. Phải cố gắng lắm mới bước về được đến nhà. Thấy chồng nằm dài trên giường, chẳng nói chẳng rằng, Cóc lại gạn hỏi:</a:t>
            </a:r>
          </a:p>
          <a:p>
            <a:r>
              <a:rPr lang="en-US" sz="2000" dirty="0">
                <a:latin typeface="Times New Roman" pitchFamily="18" charset="0"/>
                <a:cs typeface="Times New Roman" pitchFamily="18" charset="0"/>
              </a:rPr>
              <a:t>- Hai lần thi cũng đã được nhất, chàng sao còn ưu phiền đến thế?</a:t>
            </a:r>
          </a:p>
          <a:p>
            <a:r>
              <a:rPr lang="en-US" sz="2000" dirty="0">
                <a:latin typeface="Times New Roman" pitchFamily="18" charset="0"/>
                <a:cs typeface="Times New Roman" pitchFamily="18" charset="0"/>
              </a:rPr>
              <a:t>Câu hỏi dịu dàng của vợ càng làm anh thổn thức. Anh kể lể:</a:t>
            </a:r>
          </a:p>
          <a:p>
            <a:r>
              <a:rPr lang="en-US" sz="2000" dirty="0">
                <a:latin typeface="Times New Roman" pitchFamily="18" charset="0"/>
                <a:cs typeface="Times New Roman" pitchFamily="18" charset="0"/>
              </a:rPr>
              <a:t>- Đã đành hai bận trước mình đều thắng cuộc, nhưng bây giờ họ lại giở trò thi sắc đẹp của những người vợ với nhau, thì đúng là cố ý ép ta mất mặt còn gì! Muốn bắt nàng đến trường để thi… Bọn chúng thật là ác độc!</a:t>
            </a:r>
          </a:p>
          <a:p>
            <a:r>
              <a:rPr lang="en-US" sz="2000" dirty="0">
                <a:latin typeface="Times New Roman" pitchFamily="18" charset="0"/>
                <a:cs typeface="Times New Roman" pitchFamily="18" charset="0"/>
              </a:rPr>
              <a:t>Hai mắt Nàng tiên Cóc sáng lên một cách ranh mãnh:</a:t>
            </a:r>
          </a:p>
          <a:p>
            <a:r>
              <a:rPr lang="en-US" sz="2000" dirty="0">
                <a:latin typeface="Times New Roman" pitchFamily="18" charset="0"/>
                <a:cs typeface="Times New Roman" pitchFamily="18" charset="0"/>
              </a:rPr>
              <a:t>- Chàng đừng ngại, em không để chàng bị nhục với những người đồng môn kia đâu!</a:t>
            </a:r>
          </a:p>
          <a:p>
            <a:r>
              <a:rPr lang="en-US" sz="2000" dirty="0">
                <a:latin typeface="Times New Roman" pitchFamily="18" charset="0"/>
                <a:cs typeface="Times New Roman" pitchFamily="18" charset="0"/>
              </a:rPr>
              <a:t>Đã hai lần được vợ giữ trọn lời hứa, anh học trò cũng hơi vững dạ.</a:t>
            </a:r>
          </a:p>
          <a:p>
            <a:r>
              <a:rPr lang="en-US" sz="2000" dirty="0">
                <a:latin typeface="Times New Roman" pitchFamily="18" charset="0"/>
                <a:cs typeface="Times New Roman" pitchFamily="18" charset="0"/>
              </a:rPr>
              <a:t>Đến ngày thi, vợ các sĩ tử đua nhau trang điểm để phô mầu thanh lịch. Họ vui cười ầm ĩ, vì dù sao mọi người đều đã nắm chắc phần thắng Cóc một cách dễ dàng.</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605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218941" y="1069537"/>
            <a:ext cx="1179704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2000" b="1" dirty="0">
                <a:solidFill>
                  <a:srgbClr val="FF0000"/>
                </a:solidFill>
                <a:latin typeface="Times New Roman" pitchFamily="18" charset="0"/>
                <a:cs typeface="Times New Roman" pitchFamily="18" charset="0"/>
              </a:rPr>
              <a:t>LẤY VỢ CÓC (6)</a:t>
            </a:r>
            <a:endParaRPr lang="en-US" sz="2000" dirty="0">
              <a:solidFill>
                <a:srgbClr val="FF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Trong khi ấy, anh học trò kia ngại ngùng dẫn vợ đến trường. Anh ta đi trước, chị vợ lạch bạch nhảy theo sau. Cái cảnh tượng ấy làm cho mọi người phải cười ôm bụng và anh chồng cứ phải cúi gằm mặt xuống, thân thể nóng bừng như lên cơn sốt. Có lần anh ta đã nói phẫn:</a:t>
            </a:r>
          </a:p>
          <a:p>
            <a:r>
              <a:rPr lang="en-US" sz="2000" dirty="0">
                <a:latin typeface="Times New Roman" pitchFamily="18" charset="0"/>
                <a:cs typeface="Times New Roman" pitchFamily="18" charset="0"/>
              </a:rPr>
              <a:t>- Thế này, thà ở nhà quách! Đi lắm chỉ tổ mua cười cho thiên hạ!</a:t>
            </a:r>
          </a:p>
          <a:p>
            <a:r>
              <a:rPr lang="en-US" sz="2000" dirty="0">
                <a:latin typeface="Times New Roman" pitchFamily="18" charset="0"/>
                <a:cs typeface="Times New Roman" pitchFamily="18" charset="0"/>
              </a:rPr>
              <a:t>Cóc cười rất giòn:</a:t>
            </a:r>
          </a:p>
          <a:p>
            <a:r>
              <a:rPr lang="en-US" sz="2000" dirty="0">
                <a:latin typeface="Times New Roman" pitchFamily="18" charset="0"/>
                <a:cs typeface="Times New Roman" pitchFamily="18" charset="0"/>
              </a:rPr>
              <a:t>- Làm gì mà quýnh lên thế! Hãy cứ cho đến nhà thầy đồ đã nào.</a:t>
            </a:r>
          </a:p>
          <a:p>
            <a:r>
              <a:rPr lang="en-US" sz="2000" dirty="0">
                <a:latin typeface="Times New Roman" pitchFamily="18" charset="0"/>
                <a:cs typeface="Times New Roman" pitchFamily="18" charset="0"/>
              </a:rPr>
              <a:t>Tới cổng trường, Cóc thấy chồng rụt rè không dám bước, liền giục:</a:t>
            </a:r>
          </a:p>
          <a:p>
            <a:r>
              <a:rPr lang="en-US" sz="2000" dirty="0">
                <a:latin typeface="Times New Roman" pitchFamily="18" charset="0"/>
                <a:cs typeface="Times New Roman" pitchFamily="18" charset="0"/>
              </a:rPr>
              <a:t>- Chàng vào trước đi, em vào ngay.</a:t>
            </a:r>
          </a:p>
          <a:p>
            <a:r>
              <a:rPr lang="en-US" sz="2000" dirty="0">
                <a:latin typeface="Times New Roman" pitchFamily="18" charset="0"/>
                <a:cs typeface="Times New Roman" pitchFamily="18" charset="0"/>
              </a:rPr>
              <a:t>Anh ta ngờ vực nhưng cũng giả làm theo lời vợ. Kỳ thực anh ta nấp ở xó cổng để rình xem vợ làm ăn ra sao thì thấy Cóc nhảy vào bụi rậm. Một lát sau, từ đám lau sậy, một nàng tiên yểu điệu bước ra, làm anh chàng lóa mắt!</a:t>
            </a:r>
          </a:p>
          <a:p>
            <a:r>
              <a:rPr lang="en-US" sz="2000" dirty="0">
                <a:latin typeface="Times New Roman" pitchFamily="18" charset="0"/>
                <a:cs typeface="Times New Roman" pitchFamily="18" charset="0"/>
              </a:rPr>
              <a:t>Giải nhất lại lần nữa về vợ chồng nhà Cóc. Và lần này, trước vẻ đẹp nảy hào quang của nàng Cóc, bọn đồng môn thành thực và vui vẻ chịu thua. Để tỏ ra không còn chút thù oán, ganh tị gì nữa, chúng đồng thanh bầu anh chồng chị Cóc làm trưởng tràng.</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606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0760" y="982176"/>
            <a:ext cx="11552349" cy="5293757"/>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chỉ ra biểu hiện của yếu tố hoang đường, kì ảo trong văn bản? Theo em yếu tố hoang đường, kì ảo có vai trò như thế nào trong diễn biến của câu chuyện?</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Lấy vợ cóc thuộc </a:t>
            </a:r>
            <a:r>
              <a:rPr lang="en-US" sz="2400" dirty="0">
                <a:latin typeface="Times New Roman" pitchFamily="18" charset="0"/>
                <a:cs typeface="Times New Roman" pitchFamily="18" charset="0"/>
              </a:rPr>
              <a:t>tiểu loại truyện cổ tích nào? Nêu nội dung ý nghĩa của truyện</a:t>
            </a:r>
            <a:r>
              <a:rPr lang="en-US" sz="2400" i="1" dirty="0">
                <a:latin typeface="Times New Roman" pitchFamily="18" charset="0"/>
                <a:cs typeface="Times New Roman" pitchFamily="18" charset="0"/>
              </a:rPr>
              <a:t> Lấy vợ </a:t>
            </a:r>
            <a:r>
              <a:rPr lang="en-US" sz="2400" i="1" dirty="0" err="1">
                <a:latin typeface="Times New Roman" pitchFamily="18" charset="0"/>
                <a:cs typeface="Times New Roman" pitchFamily="18" charset="0"/>
              </a:rPr>
              <a:t>cóc</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dirty="0">
                <a:latin typeface="Times New Roman" pitchFamily="18" charset="0"/>
                <a:cs typeface="Times New Roman" pitchFamily="18" charset="0"/>
              </a:rPr>
              <a:t>Cho biết 2 từ </a:t>
            </a:r>
            <a:r>
              <a:rPr lang="en-US" sz="2400" i="1" dirty="0">
                <a:latin typeface="Times New Roman" pitchFamily="18" charset="0"/>
                <a:cs typeface="Times New Roman" pitchFamily="18" charset="0"/>
              </a:rPr>
              <a:t>“buôn bán” và từ “sẵn sàng” </a:t>
            </a:r>
            <a:r>
              <a:rPr lang="en-US" sz="2400" dirty="0">
                <a:latin typeface="Times New Roman" pitchFamily="18" charset="0"/>
                <a:cs typeface="Times New Roman" pitchFamily="18" charset="0"/>
              </a:rPr>
              <a:t> trong câu: </a:t>
            </a:r>
            <a:r>
              <a:rPr lang="en-US" sz="2400" i="1" dirty="0">
                <a:latin typeface="Times New Roman" pitchFamily="18" charset="0"/>
                <a:cs typeface="Times New Roman" pitchFamily="18" charset="0"/>
              </a:rPr>
              <a:t>Từ đấy, cứ hễ mẹ chồng đi chợ buôn bán, chồng nghiên bút đến trường, Cóc lại trút lốt ra, thu xếp quét dọn cửa nhà, làm cơm dẻo canh ngọt để sẵn sàng đấy. </a:t>
            </a:r>
            <a:r>
              <a:rPr lang="en-US" sz="2400" dirty="0">
                <a:latin typeface="Times New Roman" pitchFamily="18" charset="0"/>
                <a:cs typeface="Times New Roman" pitchFamily="18" charset="0"/>
              </a:rPr>
              <a:t>Từ nào là từ ghép?Từ nào là từ láy?</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6: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câu chuyện </a:t>
            </a:r>
            <a:r>
              <a:rPr lang="en-US" sz="2400" i="1" dirty="0">
                <a:latin typeface="Times New Roman" pitchFamily="18" charset="0"/>
                <a:cs typeface="Times New Roman" pitchFamily="18" charset="0"/>
              </a:rPr>
              <a:t>Lấy vợ cóc</a:t>
            </a:r>
            <a:r>
              <a:rPr lang="en-US" sz="2400" dirty="0">
                <a:latin typeface="Times New Roman" pitchFamily="18" charset="0"/>
                <a:cs typeface="Times New Roman" pitchFamily="18" charset="0"/>
              </a:rPr>
              <a:t> gợi cho em suy nghĩ gì về sự hoàn thiện của bản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4197399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1,2,3</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0" y="1471917"/>
            <a:ext cx="10603610" cy="479983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a:spcBef>
                <a:spcPts val="600"/>
              </a:spcBef>
              <a:spcAft>
                <a:spcPts val="600"/>
              </a:spcAft>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Câu 1: </a:t>
            </a:r>
            <a:r>
              <a:rPr lang="en-US" sz="2000" dirty="0">
                <a:latin typeface="Times New Roman" pitchFamily="18" charset="0"/>
                <a:cs typeface="Times New Roman" pitchFamily="18" charset="0"/>
              </a:rPr>
              <a:t>Yếu tố hoang đường kỳ ảo trong truyện được thể hiện qua hành động việc làm của người vợ cóc (biết nói, biết trông coi ruộng lúa, nấu cỗ, may áo); Sự biến hóa từ vật thành người. Yếu tố hoang đường kì ảo giúp cho người vợ tóc vượt qua các thử thách, đi đến cái kết có hậu trong cuộc đời nhân vật, theo mong ước của nhân dân. Câu chuyện cũng vì thế mà trở nên ly kỳ hơn, hấp dẫn hơn.</a:t>
            </a:r>
          </a:p>
          <a:p>
            <a:pPr algn="just">
              <a:spcBef>
                <a:spcPts val="600"/>
              </a:spcBef>
              <a:spcAft>
                <a:spcPts val="600"/>
              </a:spcAft>
            </a:pP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2: </a:t>
            </a:r>
            <a:r>
              <a:rPr lang="en-US" sz="2000" dirty="0">
                <a:latin typeface="Times New Roman" pitchFamily="18" charset="0"/>
                <a:cs typeface="Times New Roman" pitchFamily="18" charset="0"/>
              </a:rPr>
              <a:t>Nhân vật người vợ cóc được phản ánh ở các phương diện: </a:t>
            </a:r>
          </a:p>
          <a:p>
            <a:pPr algn="just">
              <a:spcBef>
                <a:spcPts val="600"/>
              </a:spcBef>
              <a:spcAft>
                <a:spcPts val="600"/>
              </a:spcAft>
            </a:pPr>
            <a:r>
              <a:rPr lang="en-US" sz="2000" dirty="0">
                <a:latin typeface="Times New Roman" pitchFamily="18" charset="0"/>
                <a:cs typeface="Times New Roman" pitchFamily="18" charset="0"/>
              </a:rPr>
              <a:t>- Phẩm chất: chăm chỉ, hiếu thảo (sẵn sàng làm việc nhà),  khéo léo, đảm đang ( nấu cỗ, may áo)</a:t>
            </a:r>
          </a:p>
          <a:p>
            <a:pPr algn="just">
              <a:spcBef>
                <a:spcPts val="600"/>
              </a:spcBef>
              <a:spcAft>
                <a:spcPts val="600"/>
              </a:spcAft>
            </a:pPr>
            <a:r>
              <a:rPr lang="en-US" sz="2000" dirty="0">
                <a:latin typeface="Times New Roman" pitchFamily="18" charset="0"/>
                <a:cs typeface="Times New Roman" pitchFamily="18" charset="0"/>
              </a:rPr>
              <a:t>- Ngoại hình diện mạnh lúc đầu xấu xí với hình hài con cóc về sau chút chốt trở thành cô gái xinh đẹp.</a:t>
            </a:r>
          </a:p>
          <a:p>
            <a:pPr algn="just">
              <a:spcBef>
                <a:spcPts val="600"/>
              </a:spcBef>
              <a:spcAft>
                <a:spcPts val="600"/>
              </a:spcAft>
            </a:pP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giả dân gian đã bộc lộ quan niệm thẩm mĩ, khi hướng tới một vẻ đẹp hoàn thiện, hài hòa giữa nội dung và hình thức khi xây dựng cổ vật như người vợ cóc.</a:t>
            </a:r>
          </a:p>
          <a:p>
            <a:pPr algn="just">
              <a:spcBef>
                <a:spcPts val="600"/>
              </a:spcBef>
              <a:spcAft>
                <a:spcPts val="600"/>
              </a:spcAft>
            </a:pPr>
            <a:r>
              <a:rPr lang="en-US" sz="2000" b="1" dirty="0">
                <a:latin typeface="Times New Roman" pitchFamily="18" charset="0"/>
                <a:cs typeface="Times New Roman" pitchFamily="18" charset="0"/>
              </a:rPr>
              <a:t>Câu 3: </a:t>
            </a:r>
            <a:r>
              <a:rPr lang="en-US" sz="2000" dirty="0">
                <a:latin typeface="Times New Roman" pitchFamily="18" charset="0"/>
                <a:cs typeface="Times New Roman" pitchFamily="18" charset="0"/>
              </a:rPr>
              <a:t>Truyện </a:t>
            </a:r>
            <a:r>
              <a:rPr lang="en-US" sz="2000" i="1" dirty="0">
                <a:latin typeface="Times New Roman" pitchFamily="18" charset="0"/>
                <a:cs typeface="Times New Roman" pitchFamily="18" charset="0"/>
              </a:rPr>
              <a:t>Lấy vợ cóc</a:t>
            </a:r>
            <a:r>
              <a:rPr lang="en-US" sz="2000" dirty="0">
                <a:latin typeface="Times New Roman" pitchFamily="18" charset="0"/>
                <a:cs typeface="Times New Roman" pitchFamily="18" charset="0"/>
              </a:rPr>
              <a:t> thuộc tiểu loại cổ tích thần kỳ. Truyện phản ánh diễn biến số phận của người vợ cóc, từ chỗ xấu xí bất hạnh đến chỗ xinh đẹp, hạnh phúc. Truyện để cao những giá trị đạo đức tốt đẹp và bênh vực những con người không may bị khiếm khuyết hình hài trong xã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15930165"/>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truyền thuyết:</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592026"/>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Đọc kĩ văn bản truyền thuyết và xác định văn bản đọc hiểu thuộc tiểu loại nào</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Đọc kĩ để phát hiện chủ đề bao quát của tác phẩm</a:t>
            </a:r>
            <a:endParaRPr lang="en-US" sz="2600" dirty="0">
              <a:latin typeface="Times New Roman" pitchFamily="18" charset="0"/>
              <a:cs typeface="Times New Roman" pitchFamily="18" charset="0"/>
            </a:endParaRP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Đọc kĩ để hiểu được các nội dung phản ánh cụ thể của tác phẩm</a:t>
            </a:r>
            <a:endParaRPr lang="en-US" sz="2600" dirty="0">
              <a:latin typeface="Times New Roman"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Nhận diện và phân tích được đặc điểm nhân vật chính/nhân vật trung tâm trong tác phẩm</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Suy nghĩ để tìm ra những chi tiết chuyện quan trọng và hiểu được vai trò ý nghĩa của chúng trong văn bản</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algn="just">
              <a:spcAft>
                <a:spcPts val="1200"/>
              </a:spcAft>
            </a:pPr>
            <a:endParaRPr lang="en-US" sz="2400" dirty="0"/>
          </a:p>
        </p:txBody>
      </p:sp>
    </p:spTree>
    <p:extLst>
      <p:ext uri="{BB962C8B-B14F-4D97-AF65-F5344CB8AC3E}">
        <p14:creationId xmlns:p14="http://schemas.microsoft.com/office/powerpoint/2010/main" val="4258678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4,5,6</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891408" y="1985838"/>
            <a:ext cx="10603610" cy="360062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Dừa</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đẽ</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buôn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bán”</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sẵn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sàng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láy</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6: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58261298"/>
      </p:ext>
    </p:extLst>
  </p:cSld>
  <p:clrMapOvr>
    <a:masterClrMapping/>
  </p:clrMapOvr>
  <p:transition spd="slow"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2296682"/>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44" y="0"/>
            <a:ext cx="3912626" cy="701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8" name="组合 37"/>
          <p:cNvGrpSpPr>
            <a:grpSpLocks/>
          </p:cNvGrpSpPr>
          <p:nvPr/>
        </p:nvGrpSpPr>
        <p:grpSpPr bwMode="auto">
          <a:xfrm>
            <a:off x="10764604" y="327931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endParaRPr>
            </a:p>
          </p:txBody>
        </p:sp>
        <p:sp>
          <p:nvSpPr>
            <p:cNvPr id="12"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mn-lt"/>
                <a:ea typeface="+mn-ea"/>
              </a:endParaRPr>
            </a:p>
          </p:txBody>
        </p:sp>
      </p:grpSp>
      <p:sp>
        <p:nvSpPr>
          <p:cNvPr id="34" name="文本框 33"/>
          <p:cNvSpPr txBox="1"/>
          <p:nvPr/>
        </p:nvSpPr>
        <p:spPr>
          <a:xfrm>
            <a:off x="5124450" y="3279775"/>
            <a:ext cx="5618163" cy="1189493"/>
          </a:xfrm>
          <a:prstGeom prst="rect">
            <a:avLst/>
          </a:prstGeom>
          <a:noFill/>
        </p:spPr>
        <p:txBody>
          <a:bodyPr>
            <a:spAutoFit/>
          </a:bodyPr>
          <a:lstStyle/>
          <a:p>
            <a:pPr algn="ctr" eaLnBrk="1" fontAlgn="auto" hangingPunct="1">
              <a:lnSpc>
                <a:spcPct val="150000"/>
              </a:lnSpc>
              <a:spcBef>
                <a:spcPts val="0"/>
              </a:spcBef>
              <a:spcAft>
                <a:spcPts val="0"/>
              </a:spcAft>
              <a:defRPr/>
            </a:pPr>
            <a:r>
              <a:rPr lang="en-US" sz="5400" b="1" dirty="0">
                <a:latin typeface="Times New Roman" pitchFamily="18" charset="0"/>
                <a:cs typeface="Times New Roman" pitchFamily="18" charset="0"/>
              </a:rPr>
              <a:t>Hẹn gặp lại !</a:t>
            </a:r>
            <a:endParaRPr lang="zh-CN" altLang="en-US" sz="5400" b="1" dirty="0">
              <a:solidFill>
                <a:schemeClr val="tx1">
                  <a:lumMod val="65000"/>
                  <a:lumOff val="35000"/>
                </a:schemeClr>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67998163"/>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truyền thuyết:</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704365"/>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Suy nghĩ để phát hiện được yếu tố sự thật lịch sử và yếu tố hư cấu, tưởng tượng trong văn bản; ý nghĩa của chúng trong việc thể hiện nhận thức và lí giải về nhân vật và sự kiện lịch sử của nhân dân</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Suy nghĩ để cảm nhận được tư tưởng, quan niệm của tác giả dân gian thể hiện qua nội dung biểu đạt của văn bản</a:t>
            </a: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Từ văn bản truyền thuyết liên hệ với bản thân và cuộc sống thực tại để thấy được ý nghĩa của truyện đối với cuộc sống, con người.</a:t>
            </a:r>
            <a:endParaRPr lang="en-US" sz="2600" dirty="0">
              <a:latin typeface="Times New Roman" pitchFamily="18" charset="0"/>
              <a:cs typeface="Times New Roman" pitchFamily="18" charset="0"/>
            </a:endParaRPr>
          </a:p>
          <a:p>
            <a:pPr algn="just">
              <a:spcAft>
                <a:spcPts val="1200"/>
              </a:spcAft>
            </a:pPr>
            <a:endParaRPr lang="en-US" sz="2400" dirty="0"/>
          </a:p>
        </p:txBody>
      </p:sp>
    </p:spTree>
    <p:extLst>
      <p:ext uri="{BB962C8B-B14F-4D97-AF65-F5344CB8AC3E}">
        <p14:creationId xmlns:p14="http://schemas.microsoft.com/office/powerpoint/2010/main" val="168081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43451" y="3367088"/>
            <a:ext cx="6359856" cy="1143000"/>
          </a:xfrm>
        </p:spPr>
        <p:txBody>
          <a:bodyPr>
            <a:normAutofit fontScale="90000"/>
          </a:bodyPr>
          <a:lstStyle/>
          <a:p>
            <a:r>
              <a:rPr lang="en-US" altLang="en-US" sz="3600" b="1" dirty="0">
                <a:latin typeface="Times New Roman" pitchFamily="18" charset="0"/>
                <a:cs typeface="Times New Roman" pitchFamily="18" charset="0"/>
              </a:rPr>
              <a:t>II. </a:t>
            </a:r>
            <a:r>
              <a:rPr lang="en-US" sz="3600" b="1" dirty="0">
                <a:latin typeface="Times New Roman" pitchFamily="18" charset="0"/>
                <a:cs typeface="Times New Roman" pitchFamily="18" charset="0"/>
              </a:rPr>
              <a:t>Củng cố, mở rộng kiến thức về các truyện truyền thuyết đã học</a:t>
            </a:r>
            <a:endParaRPr lang="en-US" sz="3600" dirty="0"/>
          </a:p>
        </p:txBody>
      </p:sp>
    </p:spTree>
    <p:extLst>
      <p:ext uri="{BB962C8B-B14F-4D97-AF65-F5344CB8AC3E}">
        <p14:creationId xmlns:p14="http://schemas.microsoft.com/office/powerpoint/2010/main" val="2035389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9861</Words>
  <Application>Microsoft Office PowerPoint</Application>
  <PresentationFormat>Widescreen</PresentationFormat>
  <Paragraphs>472</Paragraphs>
  <Slides>71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#9Slide07 SVNAdam Gorry</vt:lpstr>
      <vt:lpstr>Arial</vt:lpstr>
      <vt:lpstr>Calibri</vt:lpstr>
      <vt:lpstr>Calibri Light</vt:lpstr>
      <vt:lpstr>Dancing Script</vt:lpstr>
      <vt:lpstr>Times New Roman</vt:lpstr>
      <vt:lpstr>Trebuchet MS</vt:lpstr>
      <vt:lpstr>Wingdings</vt:lpstr>
      <vt:lpstr>方正兰亭中黑_GBK</vt:lpstr>
      <vt:lpstr>Office Theme</vt:lpstr>
      <vt:lpstr>PowerPoint Presentation</vt:lpstr>
      <vt:lpstr>PowerPoint Presentation</vt:lpstr>
      <vt:lpstr>I. Kiến thức Ngữ văn</vt:lpstr>
      <vt:lpstr>PowerPoint Presentation</vt:lpstr>
      <vt:lpstr>PowerPoint Presentation</vt:lpstr>
      <vt:lpstr>PowerPoint Presentation</vt:lpstr>
      <vt:lpstr>PowerPoint Presentation</vt:lpstr>
      <vt:lpstr>PowerPoint Presentation</vt:lpstr>
      <vt:lpstr>II. Củng cố, mở rộng kiến thức về các truyện truyền thuyết đã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 đọc hiểu văn bản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Củng cố, mở rộng kiến thức về truyện cổ tích Thạch Sanh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 đọc hiểu  văn bản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HuyenTran</cp:lastModifiedBy>
  <cp:revision>97</cp:revision>
  <dcterms:created xsi:type="dcterms:W3CDTF">2021-08-26T04:20:52Z</dcterms:created>
  <dcterms:modified xsi:type="dcterms:W3CDTF">2021-09-24T07:25:39Z</dcterms:modified>
</cp:coreProperties>
</file>