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38" r:id="rId4"/>
    <p:sldId id="339" r:id="rId5"/>
    <p:sldId id="340" r:id="rId6"/>
    <p:sldId id="326" r:id="rId7"/>
    <p:sldId id="258" r:id="rId8"/>
    <p:sldId id="341" r:id="rId9"/>
    <p:sldId id="342" r:id="rId10"/>
    <p:sldId id="343" r:id="rId11"/>
    <p:sldId id="345" r:id="rId12"/>
    <p:sldId id="344" r:id="rId13"/>
    <p:sldId id="346" r:id="rId14"/>
    <p:sldId id="347" r:id="rId15"/>
    <p:sldId id="325" r:id="rId16"/>
    <p:sldId id="348" r:id="rId17"/>
    <p:sldId id="349" r:id="rId18"/>
    <p:sldId id="351" r:id="rId19"/>
    <p:sldId id="356" r:id="rId20"/>
    <p:sldId id="357" r:id="rId21"/>
    <p:sldId id="358" r:id="rId22"/>
    <p:sldId id="359" r:id="rId23"/>
    <p:sldId id="350" r:id="rId24"/>
    <p:sldId id="352" r:id="rId25"/>
    <p:sldId id="353" r:id="rId26"/>
    <p:sldId id="354" r:id="rId27"/>
    <p:sldId id="355" r:id="rId28"/>
    <p:sldId id="320" r:id="rId29"/>
    <p:sldId id="360" r:id="rId30"/>
    <p:sldId id="311" r:id="rId31"/>
    <p:sldId id="335" r:id="rId32"/>
    <p:sldId id="276" r:id="rId33"/>
    <p:sldId id="33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7" d="100"/>
          <a:sy n="87" d="100"/>
        </p:scale>
        <p:origin x="43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7/1/2023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0.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9915" y="126687"/>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371840" y="685801"/>
            <a:ext cx="11339514" cy="6075484"/>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406" y="354092"/>
            <a:ext cx="6218974" cy="6065369"/>
          </a:xfrm>
          <a:prstGeom prst="rect">
            <a:avLst/>
          </a:prstGeom>
        </p:spPr>
      </p:pic>
      <p:sp>
        <p:nvSpPr>
          <p:cNvPr id="5" name="Rectangle 4"/>
          <p:cNvSpPr/>
          <p:nvPr/>
        </p:nvSpPr>
        <p:spPr>
          <a:xfrm>
            <a:off x="6867331" y="446610"/>
            <a:ext cx="412413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7.3 và mô tả cấu tạo của truyền động bánh răng; truyền động xích.</a:t>
            </a:r>
          </a:p>
        </p:txBody>
      </p:sp>
    </p:spTree>
    <p:extLst>
      <p:ext uri="{BB962C8B-B14F-4D97-AF65-F5344CB8AC3E}">
        <p14:creationId xmlns:p14="http://schemas.microsoft.com/office/powerpoint/2010/main" val="8064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0406" y="354093"/>
            <a:ext cx="6218974" cy="2267810"/>
          </a:xfrm>
          <a:prstGeom prst="rect">
            <a:avLst/>
          </a:prstGeom>
        </p:spPr>
      </p:pic>
      <p:sp>
        <p:nvSpPr>
          <p:cNvPr id="5" name="Rectangle 4"/>
          <p:cNvSpPr/>
          <p:nvPr/>
        </p:nvSpPr>
        <p:spPr>
          <a:xfrm>
            <a:off x="6867331" y="446610"/>
            <a:ext cx="4124130" cy="1815882"/>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Quan sát Hình 7.3 và mô tả cấu tạo của truyền động bánh răng; truyền động xích.</a:t>
            </a:r>
          </a:p>
        </p:txBody>
      </p:sp>
      <p:sp>
        <p:nvSpPr>
          <p:cNvPr id="2" name="Rectangle 1"/>
          <p:cNvSpPr/>
          <p:nvPr/>
        </p:nvSpPr>
        <p:spPr>
          <a:xfrm>
            <a:off x="3047999" y="3105835"/>
            <a:ext cx="8120743" cy="954107"/>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 Bộ truyền xích gồm đĩa  dẫn, đĩa bị dẫn, dây xích.</a:t>
            </a:r>
          </a:p>
          <a:p>
            <a:r>
              <a:rPr lang="en-US" sz="2800">
                <a:solidFill>
                  <a:srgbClr val="FF0000"/>
                </a:solidFill>
                <a:latin typeface="Times New Roman" panose="02020603050405020304" pitchFamily="18" charset="0"/>
                <a:cs typeface="Times New Roman" panose="02020603050405020304" pitchFamily="18" charset="0"/>
              </a:rPr>
              <a:t>- Bộ truyền bánh răng gồm bánh dẫn, bánh bị dẫn</a:t>
            </a:r>
          </a:p>
        </p:txBody>
      </p:sp>
    </p:spTree>
    <p:extLst>
      <p:ext uri="{BB962C8B-B14F-4D97-AF65-F5344CB8AC3E}">
        <p14:creationId xmlns:p14="http://schemas.microsoft.com/office/powerpoint/2010/main" val="367679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256" y="1014849"/>
            <a:ext cx="11393630" cy="4042343"/>
          </a:xfrm>
          <a:prstGeom prst="rect">
            <a:avLst/>
          </a:prstGeom>
        </p:spPr>
      </p:pic>
      <p:sp>
        <p:nvSpPr>
          <p:cNvPr id="6" name="TextBox 5"/>
          <p:cNvSpPr txBox="1"/>
          <p:nvPr/>
        </p:nvSpPr>
        <p:spPr>
          <a:xfrm>
            <a:off x="5232751" y="5231150"/>
            <a:ext cx="331409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 Truyền động ăn khớp</a:t>
            </a:r>
            <a:endParaRPr lang="en-US" sz="2000" b="1" i="1">
              <a:latin typeface="Times New Roman" panose="02020603050405020304" pitchFamily="18" charset="0"/>
              <a:cs typeface="Times New Roman" panose="02020603050405020304" pitchFamily="18" charset="0"/>
            </a:endParaRPr>
          </a:p>
        </p:txBody>
      </p:sp>
      <p:sp>
        <p:nvSpPr>
          <p:cNvPr id="7" name="Rectangle 6"/>
          <p:cNvSpPr/>
          <p:nvPr/>
        </p:nvSpPr>
        <p:spPr>
          <a:xfrm>
            <a:off x="428256" y="102637"/>
            <a:ext cx="11393630"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nguyên lý hoạt động, ứng dụng của truyền động ăn khớp</a:t>
            </a:r>
          </a:p>
        </p:txBody>
      </p:sp>
    </p:spTree>
    <p:extLst>
      <p:ext uri="{BB962C8B-B14F-4D97-AF65-F5344CB8AC3E}">
        <p14:creationId xmlns:p14="http://schemas.microsoft.com/office/powerpoint/2010/main" val="33506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256" y="1014849"/>
            <a:ext cx="6093842" cy="4042343"/>
          </a:xfrm>
          <a:prstGeom prst="rect">
            <a:avLst/>
          </a:prstGeom>
        </p:spPr>
      </p:pic>
      <p:sp>
        <p:nvSpPr>
          <p:cNvPr id="6" name="TextBox 5"/>
          <p:cNvSpPr txBox="1"/>
          <p:nvPr/>
        </p:nvSpPr>
        <p:spPr>
          <a:xfrm>
            <a:off x="660751" y="5246129"/>
            <a:ext cx="331409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 Truyền động ăn khớp</a:t>
            </a:r>
            <a:endParaRPr lang="en-US" sz="2000" b="1" i="1">
              <a:latin typeface="Times New Roman" panose="02020603050405020304" pitchFamily="18" charset="0"/>
              <a:cs typeface="Times New Roman" panose="02020603050405020304" pitchFamily="18" charset="0"/>
            </a:endParaRPr>
          </a:p>
        </p:txBody>
      </p:sp>
      <p:sp>
        <p:nvSpPr>
          <p:cNvPr id="7" name="Rectangle 6"/>
          <p:cNvSpPr/>
          <p:nvPr/>
        </p:nvSpPr>
        <p:spPr>
          <a:xfrm>
            <a:off x="733055" y="110926"/>
            <a:ext cx="11393630" cy="523220"/>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nguyên lý hoạt động, ứng dụng của truyền động ăn khớp</a:t>
            </a:r>
          </a:p>
        </p:txBody>
      </p:sp>
      <p:sp>
        <p:nvSpPr>
          <p:cNvPr id="2" name="Rectangle 1"/>
          <p:cNvSpPr/>
          <p:nvPr/>
        </p:nvSpPr>
        <p:spPr>
          <a:xfrm>
            <a:off x="6624734" y="634146"/>
            <a:ext cx="5131838" cy="3416320"/>
          </a:xfrm>
          <a:prstGeom prst="rect">
            <a:avLst/>
          </a:prstGeom>
        </p:spPr>
        <p:txBody>
          <a:bodyPr wrap="square">
            <a:spAutoFit/>
          </a:bodyPr>
          <a:lstStyle/>
          <a:p>
            <a:r>
              <a:rPr lang="en-US" smtClean="0">
                <a:solidFill>
                  <a:srgbClr val="FF0000"/>
                </a:solidFill>
              </a:rPr>
              <a:t>*</a:t>
            </a:r>
            <a:r>
              <a:rPr lang="en-US" sz="2400" smtClean="0">
                <a:solidFill>
                  <a:srgbClr val="FF0000"/>
                </a:solidFill>
                <a:latin typeface="Times New Roman" panose="02020603050405020304" pitchFamily="18" charset="0"/>
                <a:cs typeface="Times New Roman" panose="02020603050405020304" pitchFamily="18" charset="0"/>
              </a:rPr>
              <a:t>Nguyên </a:t>
            </a:r>
            <a:r>
              <a:rPr lang="en-US" sz="2400">
                <a:solidFill>
                  <a:srgbClr val="FF0000"/>
                </a:solidFill>
                <a:latin typeface="Times New Roman" panose="02020603050405020304" pitchFamily="18" charset="0"/>
                <a:cs typeface="Times New Roman" panose="02020603050405020304" pitchFamily="18" charset="0"/>
              </a:rPr>
              <a:t>lý hoạt </a:t>
            </a:r>
            <a:r>
              <a:rPr lang="en-US" sz="2400" smtClean="0">
                <a:solidFill>
                  <a:srgbClr val="FF0000"/>
                </a:solidFill>
                <a:latin typeface="Times New Roman" panose="02020603050405020304" pitchFamily="18" charset="0"/>
                <a:cs typeface="Times New Roman" panose="02020603050405020304" pitchFamily="18" charset="0"/>
              </a:rPr>
              <a:t>động</a:t>
            </a:r>
          </a:p>
          <a:p>
            <a:r>
              <a:rPr lang="vi-VN" sz="2400" smtClean="0">
                <a:solidFill>
                  <a:srgbClr val="FF0000"/>
                </a:solidFill>
                <a:latin typeface="Times New Roman" panose="02020603050405020304" pitchFamily="18" charset="0"/>
                <a:cs typeface="Times New Roman" panose="02020603050405020304" pitchFamily="18" charset="0"/>
              </a:rPr>
              <a:t>- </a:t>
            </a:r>
            <a:r>
              <a:rPr lang="vi-VN" sz="2400">
                <a:solidFill>
                  <a:srgbClr val="FF0000"/>
                </a:solidFill>
                <a:latin typeface="Times New Roman" panose="02020603050405020304" pitchFamily="18" charset="0"/>
                <a:cs typeface="Times New Roman" panose="02020603050405020304" pitchFamily="18" charset="0"/>
              </a:rPr>
              <a:t>Khi đĩa dẫn 1(hoặc bánh dẫn) có số răng Z1 quay với tốc độ n1(vòng/phút) nhờ ăn khớp giữa hai bánh răng (hoặc giữa xích và đĩa xích), đĩa bị dẫn (hoặc bánh bị dẫn) có số răng Z2 quay với tốc độ n2(vòng/phút)</a:t>
            </a:r>
          </a:p>
          <a:p>
            <a:r>
              <a:rPr lang="vi-VN" sz="2400">
                <a:solidFill>
                  <a:srgbClr val="FF0000"/>
                </a:solidFill>
                <a:latin typeface="Times New Roman" panose="02020603050405020304" pitchFamily="18" charset="0"/>
                <a:cs typeface="Times New Roman" panose="02020603050405020304" pitchFamily="18" charset="0"/>
              </a:rPr>
              <a:t>- Tỉ số tuyền (i) của hệ thống được tính theo công thức</a:t>
            </a:r>
          </a:p>
        </p:txBody>
      </p:sp>
      <p:pic>
        <p:nvPicPr>
          <p:cNvPr id="3" name="Picture 2"/>
          <p:cNvPicPr>
            <a:picLocks noChangeAspect="1"/>
          </p:cNvPicPr>
          <p:nvPr/>
        </p:nvPicPr>
        <p:blipFill>
          <a:blip r:embed="rId3"/>
          <a:stretch>
            <a:fillRect/>
          </a:stretch>
        </p:blipFill>
        <p:spPr>
          <a:xfrm>
            <a:off x="6867330" y="3888665"/>
            <a:ext cx="5187820" cy="1071930"/>
          </a:xfrm>
          <a:prstGeom prst="rect">
            <a:avLst/>
          </a:prstGeom>
        </p:spPr>
      </p:pic>
      <p:sp>
        <p:nvSpPr>
          <p:cNvPr id="5" name="Rectangle 4"/>
          <p:cNvSpPr/>
          <p:nvPr/>
        </p:nvSpPr>
        <p:spPr>
          <a:xfrm>
            <a:off x="5579706" y="4826675"/>
            <a:ext cx="6475444" cy="1938992"/>
          </a:xfrm>
          <a:prstGeom prst="rect">
            <a:avLst/>
          </a:prstGeom>
        </p:spPr>
        <p:txBody>
          <a:bodyPr wrap="square">
            <a:spAutoFit/>
          </a:bodyPr>
          <a:lstStyle/>
          <a:p>
            <a:r>
              <a:rPr lang="en-US" sz="2000">
                <a:solidFill>
                  <a:srgbClr val="FF0000"/>
                </a:solidFill>
                <a:latin typeface="Times New Roman" panose="02020603050405020304" pitchFamily="18" charset="0"/>
                <a:cs typeface="Times New Roman" panose="02020603050405020304" pitchFamily="18" charset="0"/>
              </a:rPr>
              <a:t>+ Khi i = 1 truyền động đẳng tốc,</a:t>
            </a:r>
          </a:p>
          <a:p>
            <a:r>
              <a:rPr lang="en-US" sz="2000">
                <a:solidFill>
                  <a:srgbClr val="FF0000"/>
                </a:solidFill>
                <a:latin typeface="Times New Roman" panose="02020603050405020304" pitchFamily="18" charset="0"/>
                <a:cs typeface="Times New Roman" panose="02020603050405020304" pitchFamily="18" charset="0"/>
              </a:rPr>
              <a:t> + i &lt; 1 truyền động tăng  tốc</a:t>
            </a:r>
          </a:p>
          <a:p>
            <a:r>
              <a:rPr lang="en-US" sz="2000">
                <a:solidFill>
                  <a:srgbClr val="FF0000"/>
                </a:solidFill>
                <a:latin typeface="Times New Roman" panose="02020603050405020304" pitchFamily="18" charset="0"/>
                <a:cs typeface="Times New Roman" panose="02020603050405020304" pitchFamily="18" charset="0"/>
              </a:rPr>
              <a:t> + i &gt; 1 Truyền động giảm tốc</a:t>
            </a:r>
          </a:p>
          <a:p>
            <a:r>
              <a:rPr lang="en-US" sz="2000">
                <a:solidFill>
                  <a:srgbClr val="FF0000"/>
                </a:solidFill>
                <a:latin typeface="Times New Roman" panose="02020603050405020304" pitchFamily="18" charset="0"/>
                <a:cs typeface="Times New Roman" panose="02020603050405020304" pitchFamily="18" charset="0"/>
              </a:rPr>
              <a:t>c. Ứng dụng</a:t>
            </a:r>
          </a:p>
          <a:p>
            <a:r>
              <a:rPr lang="en-US" sz="2000">
                <a:solidFill>
                  <a:srgbClr val="FF0000"/>
                </a:solidFill>
                <a:latin typeface="Times New Roman" panose="02020603050405020304" pitchFamily="18" charset="0"/>
                <a:cs typeface="Times New Roman" panose="02020603050405020304" pitchFamily="18" charset="0"/>
              </a:rPr>
              <a:t>- Bộ truyền xích: xe đạp, xe máy..</a:t>
            </a:r>
          </a:p>
          <a:p>
            <a:r>
              <a:rPr lang="en-US" sz="2000">
                <a:solidFill>
                  <a:srgbClr val="FF0000"/>
                </a:solidFill>
                <a:latin typeface="Times New Roman" panose="02020603050405020304" pitchFamily="18" charset="0"/>
                <a:cs typeface="Times New Roman" panose="02020603050405020304" pitchFamily="18" charset="0"/>
              </a:rPr>
              <a:t>- Bộ truyền bánh răng: đồng hồ, các loại hộp số, xe máy….</a:t>
            </a:r>
          </a:p>
        </p:txBody>
      </p:sp>
    </p:spTree>
    <p:extLst>
      <p:ext uri="{BB962C8B-B14F-4D97-AF65-F5344CB8AC3E}">
        <p14:creationId xmlns:p14="http://schemas.microsoft.com/office/powerpoint/2010/main" val="313893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244145" y="564043"/>
            <a:ext cx="11582400" cy="2862322"/>
          </a:xfrm>
          <a:prstGeom prst="rect">
            <a:avLst/>
          </a:prstGeom>
        </p:spPr>
        <p:txBody>
          <a:bodyPr wrap="square">
            <a:spAutoFit/>
          </a:bodyPr>
          <a:lstStyle/>
          <a:p>
            <a:r>
              <a:rPr lang="en-US" sz="2000" b="1">
                <a:latin typeface="Times New Roman" panose="02020603050405020304" pitchFamily="18" charset="0"/>
                <a:cs typeface="Times New Roman" panose="02020603050405020304" pitchFamily="18" charset="0"/>
              </a:rPr>
              <a:t>2. Truyền động ăn khớp</a:t>
            </a:r>
          </a:p>
          <a:p>
            <a:r>
              <a:rPr lang="en-US" sz="2000">
                <a:latin typeface="Times New Roman" panose="02020603050405020304" pitchFamily="18" charset="0"/>
                <a:cs typeface="Times New Roman" panose="02020603050405020304" pitchFamily="18" charset="0"/>
              </a:rPr>
              <a:t>Truyền động ăn khớp là cơ cấu truyền chuyển động từ vật dẫn tới vật bị dẫn qua các cơ cấu ăn khớp</a:t>
            </a:r>
          </a:p>
          <a:p>
            <a:r>
              <a:rPr lang="en-US" sz="2000">
                <a:latin typeface="Times New Roman" panose="02020603050405020304" pitchFamily="18" charset="0"/>
                <a:cs typeface="Times New Roman" panose="02020603050405020304" pitchFamily="18" charset="0"/>
              </a:rPr>
              <a:t>a. Cấu tạo</a:t>
            </a:r>
          </a:p>
          <a:p>
            <a:r>
              <a:rPr lang="en-US" sz="2000">
                <a:latin typeface="Times New Roman" panose="02020603050405020304" pitchFamily="18" charset="0"/>
                <a:cs typeface="Times New Roman" panose="02020603050405020304" pitchFamily="18" charset="0"/>
              </a:rPr>
              <a:t>- Bộ truyền xích gồm đĩa  dẫn, đĩa bị dẫn, dây xích.</a:t>
            </a:r>
          </a:p>
          <a:p>
            <a:r>
              <a:rPr lang="en-US" sz="2000">
                <a:latin typeface="Times New Roman" panose="02020603050405020304" pitchFamily="18" charset="0"/>
                <a:cs typeface="Times New Roman" panose="02020603050405020304" pitchFamily="18" charset="0"/>
              </a:rPr>
              <a:t>- Bộ truyền bánh răng gồm bánh dẫn, bánh bị dẫn</a:t>
            </a:r>
          </a:p>
          <a:p>
            <a:r>
              <a:rPr lang="en-US" sz="2000">
                <a:latin typeface="Times New Roman" panose="02020603050405020304" pitchFamily="18" charset="0"/>
                <a:cs typeface="Times New Roman" panose="02020603050405020304" pitchFamily="18" charset="0"/>
              </a:rPr>
              <a:t>b. Nguyên lý hoạt động</a:t>
            </a:r>
          </a:p>
          <a:p>
            <a:r>
              <a:rPr lang="en-US" sz="2000">
                <a:latin typeface="Times New Roman" panose="02020603050405020304" pitchFamily="18" charset="0"/>
                <a:cs typeface="Times New Roman" panose="02020603050405020304" pitchFamily="18" charset="0"/>
              </a:rPr>
              <a:t>- Khi đĩa dẫn 1(hoặc bánh dẫn) có số răng Z</a:t>
            </a:r>
            <a:r>
              <a:rPr lang="en-US" sz="2000" baseline="-25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 quay với tốc độ n</a:t>
            </a:r>
            <a:r>
              <a:rPr lang="en-US" sz="2000" baseline="-25000">
                <a:latin typeface="Times New Roman" panose="02020603050405020304" pitchFamily="18" charset="0"/>
                <a:cs typeface="Times New Roman" panose="02020603050405020304" pitchFamily="18" charset="0"/>
              </a:rPr>
              <a:t>1</a:t>
            </a:r>
            <a:r>
              <a:rPr lang="en-US" sz="2000">
                <a:latin typeface="Times New Roman" panose="02020603050405020304" pitchFamily="18" charset="0"/>
                <a:cs typeface="Times New Roman" panose="02020603050405020304" pitchFamily="18" charset="0"/>
              </a:rPr>
              <a:t>(vòng/phút) nhờ ăn khớp giữa hai bánh răng (hoặc giữa xích và đĩa xích), đĩa bị dẫn (hoặc bánh bị dẫn) có số răng Z</a:t>
            </a:r>
            <a:r>
              <a:rPr lang="en-US" sz="2000" baseline="-25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 quay với tốc độ n</a:t>
            </a:r>
            <a:r>
              <a:rPr lang="en-US" sz="2000" baseline="-25000">
                <a:latin typeface="Times New Roman" panose="02020603050405020304" pitchFamily="18" charset="0"/>
                <a:cs typeface="Times New Roman" panose="02020603050405020304" pitchFamily="18" charset="0"/>
              </a:rPr>
              <a:t>2</a:t>
            </a:r>
            <a:r>
              <a:rPr lang="en-US" sz="2000">
                <a:latin typeface="Times New Roman" panose="02020603050405020304" pitchFamily="18" charset="0"/>
                <a:cs typeface="Times New Roman" panose="02020603050405020304" pitchFamily="18" charset="0"/>
              </a:rPr>
              <a:t>(vòng/phút)</a:t>
            </a:r>
          </a:p>
          <a:p>
            <a:r>
              <a:rPr lang="en-US" sz="2000">
                <a:latin typeface="Times New Roman" panose="02020603050405020304" pitchFamily="18" charset="0"/>
                <a:cs typeface="Times New Roman" panose="02020603050405020304" pitchFamily="18" charset="0"/>
              </a:rPr>
              <a:t>- Tỉ số tuyền (i) của hệ thống được tính theo công thức</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2152" y="4551096"/>
            <a:ext cx="11666387" cy="1938992"/>
          </a:xfrm>
          <a:prstGeom prst="rect">
            <a:avLst/>
          </a:prstGeom>
        </p:spPr>
        <p:txBody>
          <a:bodyPr wrap="square">
            <a:spAutoFit/>
          </a:bodyPr>
          <a:lstStyle/>
          <a:p>
            <a:r>
              <a:rPr lang="en-US" sz="2000">
                <a:latin typeface="Times New Roman" panose="02020603050405020304" pitchFamily="18" charset="0"/>
                <a:cs typeface="Times New Roman" panose="02020603050405020304" pitchFamily="18" charset="0"/>
              </a:rPr>
              <a:t>+ Khi i = 1 truyền động đẳng tốc,</a:t>
            </a:r>
          </a:p>
          <a:p>
            <a:r>
              <a:rPr lang="en-US" sz="2000">
                <a:latin typeface="Times New Roman" panose="02020603050405020304" pitchFamily="18" charset="0"/>
                <a:cs typeface="Times New Roman" panose="02020603050405020304" pitchFamily="18" charset="0"/>
              </a:rPr>
              <a:t> + i &lt; 1 truyền động tăng  tốc</a:t>
            </a:r>
          </a:p>
          <a:p>
            <a:r>
              <a:rPr lang="en-US" sz="2000">
                <a:latin typeface="Times New Roman" panose="02020603050405020304" pitchFamily="18" charset="0"/>
                <a:cs typeface="Times New Roman" panose="02020603050405020304" pitchFamily="18" charset="0"/>
              </a:rPr>
              <a:t> + i &gt; 1 Truyền động giảm tốc</a:t>
            </a:r>
          </a:p>
          <a:p>
            <a:r>
              <a:rPr lang="en-US" sz="2000">
                <a:latin typeface="Times New Roman" panose="02020603050405020304" pitchFamily="18" charset="0"/>
                <a:cs typeface="Times New Roman" panose="02020603050405020304" pitchFamily="18" charset="0"/>
              </a:rPr>
              <a:t>c. Ứng dụng</a:t>
            </a:r>
          </a:p>
          <a:p>
            <a:r>
              <a:rPr lang="en-US" sz="2000">
                <a:latin typeface="Times New Roman" panose="02020603050405020304" pitchFamily="18" charset="0"/>
                <a:cs typeface="Times New Roman" panose="02020603050405020304" pitchFamily="18" charset="0"/>
              </a:rPr>
              <a:t>- Bộ truyền xích: xe đạp, xe máy..</a:t>
            </a:r>
          </a:p>
          <a:p>
            <a:r>
              <a:rPr lang="en-US" sz="2000">
                <a:latin typeface="Times New Roman" panose="02020603050405020304" pitchFamily="18" charset="0"/>
                <a:cs typeface="Times New Roman" panose="02020603050405020304" pitchFamily="18" charset="0"/>
              </a:rPr>
              <a:t>- Bộ truyền bánh răng: đồng hồ, các loại hộp số, xe máy….</a:t>
            </a:r>
            <a:endParaRPr lang="vi-VN" sz="20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2830122" y="3450917"/>
            <a:ext cx="5188146" cy="1072989"/>
          </a:xfrm>
          <a:prstGeom prst="rect">
            <a:avLst/>
          </a:prstGeom>
        </p:spPr>
      </p:pic>
    </p:spTree>
    <p:extLst>
      <p:ext uri="{BB962C8B-B14F-4D97-AF65-F5344CB8AC3E}">
        <p14:creationId xmlns:p14="http://schemas.microsoft.com/office/powerpoint/2010/main" val="13879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7159625"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7843838"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8534400"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 name="Rectangle 11"/>
          <p:cNvSpPr/>
          <p:nvPr/>
        </p:nvSpPr>
        <p:spPr>
          <a:xfrm>
            <a:off x="463419" y="148031"/>
            <a:ext cx="11414449"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nào là biến đổi chuyển động? Kể tên một số cơ cấu biến đổi chuyển động?</a:t>
            </a:r>
            <a:endParaRPr lang="en-US" sz="2800" b="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79138" y="1056906"/>
            <a:ext cx="6565742" cy="3990178"/>
          </a:xfrm>
          <a:prstGeom prst="rect">
            <a:avLst/>
          </a:prstGeom>
        </p:spPr>
      </p:pic>
      <p:sp>
        <p:nvSpPr>
          <p:cNvPr id="14" name="TextBox 13"/>
          <p:cNvSpPr txBox="1"/>
          <p:nvPr/>
        </p:nvSpPr>
        <p:spPr>
          <a:xfrm>
            <a:off x="391887" y="5281127"/>
            <a:ext cx="3760236" cy="1077218"/>
          </a:xfrm>
          <a:prstGeom prst="rect">
            <a:avLst/>
          </a:prstGeom>
          <a:noFill/>
        </p:spPr>
        <p:txBody>
          <a:bodyPr wrap="square" rtlCol="0">
            <a:spAutoFit/>
          </a:bodyPr>
          <a:lstStyle/>
          <a:p>
            <a:r>
              <a:rPr lang="en-US" sz="1600" b="1" i="1" smtClean="0">
                <a:latin typeface="Times New Roman" panose="02020603050405020304" pitchFamily="18" charset="0"/>
                <a:cs typeface="Times New Roman" panose="02020603050405020304" pitchFamily="18" charset="0"/>
              </a:rPr>
              <a:t>a). Cơ  cấu tay quay con trượt(a) và mô hình (b)</a:t>
            </a:r>
          </a:p>
          <a:p>
            <a:r>
              <a:rPr lang="en-US" sz="1600" b="1" i="1" smtClean="0">
                <a:latin typeface="Times New Roman" panose="02020603050405020304" pitchFamily="18" charset="0"/>
                <a:cs typeface="Times New Roman" panose="02020603050405020304" pitchFamily="18" charset="0"/>
              </a:rPr>
              <a:t>(1) Tay quay; (2) Thanh truyền; (3) Con trượt; (4) giá đỡ</a:t>
            </a:r>
            <a:endParaRPr lang="en-US" sz="1600" b="1" i="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5228321" y="1082351"/>
            <a:ext cx="6649547" cy="3425190"/>
          </a:xfrm>
          <a:prstGeom prst="rect">
            <a:avLst/>
          </a:prstGeom>
        </p:spPr>
      </p:pic>
      <p:sp>
        <p:nvSpPr>
          <p:cNvPr id="16" name="TextBox 15"/>
          <p:cNvSpPr txBox="1"/>
          <p:nvPr/>
        </p:nvSpPr>
        <p:spPr>
          <a:xfrm>
            <a:off x="6557120" y="4913288"/>
            <a:ext cx="3991947" cy="1200329"/>
          </a:xfrm>
          <a:prstGeom prst="rect">
            <a:avLst/>
          </a:prstGeom>
          <a:noFill/>
        </p:spPr>
        <p:txBody>
          <a:bodyPr wrap="square" rtlCol="0">
            <a:spAutoFit/>
          </a:bodyPr>
          <a:lstStyle/>
          <a:p>
            <a:r>
              <a:rPr lang="en-US" b="1" i="1" smtClean="0">
                <a:latin typeface="Times New Roman" panose="02020603050405020304" pitchFamily="18" charset="0"/>
                <a:cs typeface="Times New Roman" panose="02020603050405020304" pitchFamily="18" charset="0"/>
              </a:rPr>
              <a:t>b) Cơ  cấu tay quay con lắc(a) và thiết lập tập đi bộ lắc tay(b)</a:t>
            </a:r>
          </a:p>
          <a:p>
            <a:r>
              <a:rPr lang="en-US" b="1" i="1" smtClean="0">
                <a:latin typeface="Times New Roman" panose="02020603050405020304" pitchFamily="18" charset="0"/>
                <a:cs typeface="Times New Roman" panose="02020603050405020304" pitchFamily="18" charset="0"/>
              </a:rPr>
              <a:t>(1) Tay quay; (2) Thanh truyền; (3) Thanh lắc; (4) giá đỡ</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92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7159625"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7843838"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a:off x="8534400" y="12485688"/>
            <a:ext cx="3429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12" name="Rectangle 11"/>
          <p:cNvSpPr/>
          <p:nvPr/>
        </p:nvSpPr>
        <p:spPr>
          <a:xfrm>
            <a:off x="463419" y="148031"/>
            <a:ext cx="11414449"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nào là biến đổi chuyển động? Kể tên một số cơ cấu biến đổi chuyển động?</a:t>
            </a:r>
            <a:endParaRPr lang="en-US" sz="2800" b="1">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2"/>
          <a:stretch>
            <a:fillRect/>
          </a:stretch>
        </p:blipFill>
        <p:spPr>
          <a:xfrm>
            <a:off x="-479138" y="1056906"/>
            <a:ext cx="6565742" cy="3450635"/>
          </a:xfrm>
          <a:prstGeom prst="rect">
            <a:avLst/>
          </a:prstGeom>
        </p:spPr>
      </p:pic>
      <p:sp>
        <p:nvSpPr>
          <p:cNvPr id="14" name="TextBox 13"/>
          <p:cNvSpPr txBox="1"/>
          <p:nvPr/>
        </p:nvSpPr>
        <p:spPr>
          <a:xfrm>
            <a:off x="606491" y="4627984"/>
            <a:ext cx="3760236" cy="1077218"/>
          </a:xfrm>
          <a:prstGeom prst="rect">
            <a:avLst/>
          </a:prstGeom>
          <a:noFill/>
        </p:spPr>
        <p:txBody>
          <a:bodyPr wrap="square" rtlCol="0">
            <a:spAutoFit/>
          </a:bodyPr>
          <a:lstStyle/>
          <a:p>
            <a:r>
              <a:rPr lang="en-US" sz="1600" b="1" i="1" smtClean="0">
                <a:latin typeface="Times New Roman" panose="02020603050405020304" pitchFamily="18" charset="0"/>
                <a:cs typeface="Times New Roman" panose="02020603050405020304" pitchFamily="18" charset="0"/>
              </a:rPr>
              <a:t>a). Cơ  cấu tay quay con trượt(a) và mô hình (b)</a:t>
            </a:r>
          </a:p>
          <a:p>
            <a:r>
              <a:rPr lang="en-US" sz="1600" b="1" i="1" smtClean="0">
                <a:latin typeface="Times New Roman" panose="02020603050405020304" pitchFamily="18" charset="0"/>
                <a:cs typeface="Times New Roman" panose="02020603050405020304" pitchFamily="18" charset="0"/>
              </a:rPr>
              <a:t>(1) Tay quay; (2) Thanh truyền; (3) Con trượt; (4) giá đỡ</a:t>
            </a:r>
            <a:endParaRPr lang="en-US" sz="1600" b="1" i="1">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5552526" y="653359"/>
            <a:ext cx="6649547" cy="3284376"/>
          </a:xfrm>
          <a:prstGeom prst="rect">
            <a:avLst/>
          </a:prstGeom>
        </p:spPr>
      </p:pic>
      <p:sp>
        <p:nvSpPr>
          <p:cNvPr id="16" name="TextBox 15"/>
          <p:cNvSpPr txBox="1"/>
          <p:nvPr/>
        </p:nvSpPr>
        <p:spPr>
          <a:xfrm>
            <a:off x="6557120" y="4392172"/>
            <a:ext cx="3991947" cy="1200329"/>
          </a:xfrm>
          <a:prstGeom prst="rect">
            <a:avLst/>
          </a:prstGeom>
          <a:noFill/>
        </p:spPr>
        <p:txBody>
          <a:bodyPr wrap="square" rtlCol="0">
            <a:spAutoFit/>
          </a:bodyPr>
          <a:lstStyle/>
          <a:p>
            <a:r>
              <a:rPr lang="en-US" b="1" i="1" smtClean="0">
                <a:latin typeface="Times New Roman" panose="02020603050405020304" pitchFamily="18" charset="0"/>
                <a:cs typeface="Times New Roman" panose="02020603050405020304" pitchFamily="18" charset="0"/>
              </a:rPr>
              <a:t>b) Cơ  cấu tay quay con lắc(a) và thiết lập tập đi bộ lắc tay(b)</a:t>
            </a:r>
          </a:p>
          <a:p>
            <a:r>
              <a:rPr lang="en-US" b="1" i="1" smtClean="0">
                <a:latin typeface="Times New Roman" panose="02020603050405020304" pitchFamily="18" charset="0"/>
                <a:cs typeface="Times New Roman" panose="02020603050405020304" pitchFamily="18" charset="0"/>
              </a:rPr>
              <a:t>(1) Tay quay; (2) Thanh truyền; (3) Thanh lắc; (4) giá đỡ</a:t>
            </a:r>
            <a:endParaRPr lang="en-US" b="1" i="1">
              <a:latin typeface="Times New Roman" panose="02020603050405020304" pitchFamily="18" charset="0"/>
              <a:cs typeface="Times New Roman" panose="02020603050405020304" pitchFamily="18" charset="0"/>
            </a:endParaRPr>
          </a:p>
        </p:txBody>
      </p:sp>
      <p:sp>
        <p:nvSpPr>
          <p:cNvPr id="2" name="Rectangle 1"/>
          <p:cNvSpPr/>
          <p:nvPr/>
        </p:nvSpPr>
        <p:spPr>
          <a:xfrm>
            <a:off x="177282" y="5790410"/>
            <a:ext cx="11812555" cy="830997"/>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 Biến đổi chuyển động là từ một chuyển động ban đầu biến đổi thành các chuyển động khác.</a:t>
            </a:r>
          </a:p>
          <a:p>
            <a:r>
              <a:rPr lang="vi-VN" sz="2400">
                <a:solidFill>
                  <a:srgbClr val="FF0000"/>
                </a:solidFill>
                <a:latin typeface="Times New Roman" panose="02020603050405020304" pitchFamily="18" charset="0"/>
                <a:cs typeface="Times New Roman" panose="02020603050405020304" pitchFamily="18" charset="0"/>
              </a:rPr>
              <a:t>- Một số cơ cấu biến đổi chuyển động: cơ cấu tay quay con trượt, cơ cấu tay quay thanh lắc….</a:t>
            </a:r>
          </a:p>
        </p:txBody>
      </p:sp>
    </p:spTree>
    <p:extLst>
      <p:ext uri="{BB962C8B-B14F-4D97-AF65-F5344CB8AC3E}">
        <p14:creationId xmlns:p14="http://schemas.microsoft.com/office/powerpoint/2010/main" val="83853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a:latin typeface="Times New Roman" panose="02020603050405020304" pitchFamily="18" charset="0"/>
                <a:cs typeface="Times New Roman" panose="02020603050405020304" pitchFamily="18" charset="0"/>
              </a:rPr>
              <a:t>- Biến đổi chuyển động là từ một chuyển động ban đầu biến đổi thành các chuyển động khác.</a:t>
            </a:r>
          </a:p>
          <a:p>
            <a:r>
              <a:rPr lang="en-US" sz="2800">
                <a:latin typeface="Times New Roman" panose="02020603050405020304" pitchFamily="18" charset="0"/>
                <a:cs typeface="Times New Roman" panose="02020603050405020304" pitchFamily="18" charset="0"/>
              </a:rPr>
              <a:t>- Một số cơ cấu biến đổi chuyển động: cơ cấu tay quay con trượt, cơ cấu tay quay thanh lắc….</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78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7.4a tương ứng với bộ phận nào trong mô hình xi lanh, pít tông ở Hình </a:t>
            </a:r>
            <a:r>
              <a:rPr lang="en-US" sz="2800" b="1" smtClean="0">
                <a:latin typeface="Times New Roman" panose="02020603050405020304" pitchFamily="18" charset="0"/>
                <a:cs typeface="Times New Roman" panose="02020603050405020304" pitchFamily="18" charset="0"/>
              </a:rPr>
              <a:t>7.4.</a:t>
            </a:r>
            <a:r>
              <a:rPr lang="vi-VN" sz="2800" b="1" smtClean="0">
                <a:latin typeface="Times New Roman" panose="02020603050405020304" pitchFamily="18" charset="0"/>
                <a:cs typeface="Times New Roman" panose="02020603050405020304" pitchFamily="18" charset="0"/>
              </a:rPr>
              <a:t>b</a:t>
            </a:r>
            <a:r>
              <a:rPr lang="vi-VN" sz="2800" b="1">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7911" y="1063690"/>
            <a:ext cx="11625942" cy="5726428"/>
          </a:xfrm>
          <a:prstGeom prst="rect">
            <a:avLst/>
          </a:prstGeom>
        </p:spPr>
      </p:pic>
    </p:spTree>
    <p:extLst>
      <p:ext uri="{BB962C8B-B14F-4D97-AF65-F5344CB8AC3E}">
        <p14:creationId xmlns:p14="http://schemas.microsoft.com/office/powerpoint/2010/main" val="395178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7.4a tương ứng với bộ phận nào trong mô hình xi lanh, pít tông ở Hình </a:t>
            </a:r>
            <a:r>
              <a:rPr lang="en-US" sz="2800" b="1" smtClean="0">
                <a:latin typeface="Times New Roman" panose="02020603050405020304" pitchFamily="18" charset="0"/>
                <a:cs typeface="Times New Roman" panose="02020603050405020304" pitchFamily="18" charset="0"/>
              </a:rPr>
              <a:t>7.4.</a:t>
            </a:r>
            <a:r>
              <a:rPr lang="vi-VN" sz="2800" b="1" smtClean="0">
                <a:latin typeface="Times New Roman" panose="02020603050405020304" pitchFamily="18" charset="0"/>
                <a:cs typeface="Times New Roman" panose="02020603050405020304" pitchFamily="18" charset="0"/>
              </a:rPr>
              <a:t>b</a:t>
            </a:r>
            <a:r>
              <a:rPr lang="vi-VN" sz="2800" b="1">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7911" y="1063690"/>
            <a:ext cx="7156579" cy="5726428"/>
          </a:xfrm>
          <a:prstGeom prst="rect">
            <a:avLst/>
          </a:prstGeom>
        </p:spPr>
      </p:pic>
      <p:sp>
        <p:nvSpPr>
          <p:cNvPr id="2" name="Rectangle 1"/>
          <p:cNvSpPr/>
          <p:nvPr/>
        </p:nvSpPr>
        <p:spPr>
          <a:xfrm>
            <a:off x="7620000" y="1205310"/>
            <a:ext cx="3847322" cy="2677656"/>
          </a:xfrm>
          <a:prstGeom prst="rect">
            <a:avLst/>
          </a:prstGeom>
        </p:spPr>
        <p:txBody>
          <a:bodyPr wrap="square">
            <a:spAutoFit/>
          </a:bodyPr>
          <a:lstStyle/>
          <a:p>
            <a:r>
              <a:rPr lang="vi-VN" sz="2800" b="1">
                <a:solidFill>
                  <a:srgbClr val="FF0000"/>
                </a:solidFill>
                <a:latin typeface="Times New Roman" panose="02020603050405020304" pitchFamily="18" charset="0"/>
                <a:cs typeface="Times New Roman" panose="02020603050405020304" pitchFamily="18" charset="0"/>
              </a:rPr>
              <a:t>1. Tay quay - Trục khuỷu</a:t>
            </a:r>
          </a:p>
          <a:p>
            <a:r>
              <a:rPr lang="vi-VN" sz="2800" b="1">
                <a:solidFill>
                  <a:srgbClr val="FF0000"/>
                </a:solidFill>
                <a:latin typeface="Times New Roman" panose="02020603050405020304" pitchFamily="18" charset="0"/>
                <a:cs typeface="Times New Roman" panose="02020603050405020304" pitchFamily="18" charset="0"/>
              </a:rPr>
              <a:t>2. Thanh truyền – thanh truyền</a:t>
            </a:r>
          </a:p>
          <a:p>
            <a:r>
              <a:rPr lang="vi-VN" sz="2800" b="1">
                <a:solidFill>
                  <a:srgbClr val="FF0000"/>
                </a:solidFill>
                <a:latin typeface="Times New Roman" panose="02020603050405020304" pitchFamily="18" charset="0"/>
                <a:cs typeface="Times New Roman" panose="02020603050405020304" pitchFamily="18" charset="0"/>
              </a:rPr>
              <a:t>3. Con trượt – pít tông</a:t>
            </a:r>
          </a:p>
          <a:p>
            <a:r>
              <a:rPr lang="vi-VN" sz="2800" b="1">
                <a:solidFill>
                  <a:srgbClr val="FF0000"/>
                </a:solidFill>
                <a:latin typeface="Times New Roman" panose="02020603050405020304" pitchFamily="18" charset="0"/>
                <a:cs typeface="Times New Roman" panose="02020603050405020304" pitchFamily="18" charset="0"/>
              </a:rPr>
              <a:t>4. Giá đỡ - xi lanh</a:t>
            </a:r>
          </a:p>
        </p:txBody>
      </p:sp>
    </p:spTree>
    <p:extLst>
      <p:ext uri="{BB962C8B-B14F-4D97-AF65-F5344CB8AC3E}">
        <p14:creationId xmlns:p14="http://schemas.microsoft.com/office/powerpoint/2010/main" val="37386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1)">
                                      <p:cBhvr>
                                        <p:cTn id="10" dur="2000"/>
                                        <p:tgtEl>
                                          <p:spTgt spid="2">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heel(1)">
                                      <p:cBhvr>
                                        <p:cTn id="13" dur="2000"/>
                                        <p:tgtEl>
                                          <p:spTgt spid="2">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heel(1)">
                                      <p:cBhvr>
                                        <p:cTn id="1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67954" y="71562"/>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Quan sát Hình 7.1 và cho biết: Bộ phận nào được dùng để truyền chuyển động từ bàn đạp đến bánh xe?</a:t>
            </a:r>
          </a:p>
        </p:txBody>
      </p:sp>
      <p:pic>
        <p:nvPicPr>
          <p:cNvPr id="3" name="Picture 2"/>
          <p:cNvPicPr>
            <a:picLocks noChangeAspect="1"/>
          </p:cNvPicPr>
          <p:nvPr/>
        </p:nvPicPr>
        <p:blipFill>
          <a:blip r:embed="rId2"/>
          <a:stretch>
            <a:fillRect/>
          </a:stretch>
        </p:blipFill>
        <p:spPr>
          <a:xfrm>
            <a:off x="193008" y="353826"/>
            <a:ext cx="6814461" cy="3462036"/>
          </a:xfrm>
          <a:prstGeom prst="rect">
            <a:avLst/>
          </a:prstGeom>
        </p:spPr>
      </p:pic>
      <p:pic>
        <p:nvPicPr>
          <p:cNvPr id="5" name="Picture 4"/>
          <p:cNvPicPr>
            <a:picLocks noChangeAspect="1"/>
          </p:cNvPicPr>
          <p:nvPr/>
        </p:nvPicPr>
        <p:blipFill>
          <a:blip r:embed="rId3"/>
          <a:stretch>
            <a:fillRect/>
          </a:stretch>
        </p:blipFill>
        <p:spPr>
          <a:xfrm>
            <a:off x="2032720" y="4599731"/>
            <a:ext cx="3624900" cy="1474400"/>
          </a:xfrm>
          <a:prstGeom prst="rect">
            <a:avLst/>
          </a:prstGeom>
        </p:spPr>
      </p:pic>
      <p:cxnSp>
        <p:nvCxnSpPr>
          <p:cNvPr id="7" name="Straight Arrow Connector 6"/>
          <p:cNvCxnSpPr/>
          <p:nvPr/>
        </p:nvCxnSpPr>
        <p:spPr>
          <a:xfrm>
            <a:off x="2681654" y="3815862"/>
            <a:ext cx="918584" cy="76493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632" y="6145161"/>
            <a:ext cx="572237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7.1. Bộ phần truyền chuyển động của xe đạp</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Trình bày </a:t>
            </a:r>
            <a:r>
              <a:rPr lang="en-US" sz="2800" b="1">
                <a:latin typeface="Times New Roman" panose="02020603050405020304" pitchFamily="18" charset="0"/>
                <a:cs typeface="Times New Roman" panose="02020603050405020304" pitchFamily="18" charset="0"/>
              </a:rPr>
              <a:t>cấu tạo và nguyên lý hoạt động, ứng dụng của cơ cấu tay quay con trượt</a:t>
            </a:r>
          </a:p>
        </p:txBody>
      </p:sp>
      <p:pic>
        <p:nvPicPr>
          <p:cNvPr id="5" name="Picture 4"/>
          <p:cNvPicPr>
            <a:picLocks noChangeAspect="1"/>
          </p:cNvPicPr>
          <p:nvPr/>
        </p:nvPicPr>
        <p:blipFill>
          <a:blip r:embed="rId2"/>
          <a:stretch>
            <a:fillRect/>
          </a:stretch>
        </p:blipFill>
        <p:spPr>
          <a:xfrm>
            <a:off x="307911" y="1063690"/>
            <a:ext cx="11544119" cy="5726428"/>
          </a:xfrm>
          <a:prstGeom prst="rect">
            <a:avLst/>
          </a:prstGeom>
        </p:spPr>
      </p:pic>
    </p:spTree>
    <p:extLst>
      <p:ext uri="{BB962C8B-B14F-4D97-AF65-F5344CB8AC3E}">
        <p14:creationId xmlns:p14="http://schemas.microsoft.com/office/powerpoint/2010/main" val="67288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437" y="0"/>
            <a:ext cx="1136259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Trình bày </a:t>
            </a:r>
            <a:r>
              <a:rPr lang="en-US" sz="2800" b="1">
                <a:latin typeface="Times New Roman" panose="02020603050405020304" pitchFamily="18" charset="0"/>
                <a:cs typeface="Times New Roman" panose="02020603050405020304" pitchFamily="18" charset="0"/>
              </a:rPr>
              <a:t>cấu tạo và nguyên lý hoạt động, ứng dụng của cơ cấu tay quay con trượt</a:t>
            </a:r>
          </a:p>
        </p:txBody>
      </p:sp>
      <p:pic>
        <p:nvPicPr>
          <p:cNvPr id="5" name="Picture 4"/>
          <p:cNvPicPr>
            <a:picLocks noChangeAspect="1"/>
          </p:cNvPicPr>
          <p:nvPr/>
        </p:nvPicPr>
        <p:blipFill>
          <a:blip r:embed="rId2"/>
          <a:stretch>
            <a:fillRect/>
          </a:stretch>
        </p:blipFill>
        <p:spPr>
          <a:xfrm>
            <a:off x="307912" y="1063690"/>
            <a:ext cx="5980922" cy="5726428"/>
          </a:xfrm>
          <a:prstGeom prst="rect">
            <a:avLst/>
          </a:prstGeom>
        </p:spPr>
      </p:pic>
      <p:sp>
        <p:nvSpPr>
          <p:cNvPr id="2" name="Rectangle 1"/>
          <p:cNvSpPr/>
          <p:nvPr/>
        </p:nvSpPr>
        <p:spPr>
          <a:xfrm>
            <a:off x="6379028" y="954107"/>
            <a:ext cx="5473002" cy="4832092"/>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a:t>
            </a:r>
            <a:r>
              <a:rPr lang="vi-VN" sz="2800" smtClean="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Cấu tạo</a:t>
            </a:r>
          </a:p>
          <a:p>
            <a:r>
              <a:rPr lang="vi-VN" sz="2800">
                <a:solidFill>
                  <a:srgbClr val="FF0000"/>
                </a:solidFill>
                <a:latin typeface="Times New Roman" panose="02020603050405020304" pitchFamily="18" charset="0"/>
                <a:cs typeface="Times New Roman" panose="02020603050405020304" pitchFamily="18" charset="0"/>
              </a:rPr>
              <a:t>- Gồm tay quay, thanh truyền , con trượt , giá đỡ .</a:t>
            </a:r>
          </a:p>
          <a:p>
            <a:r>
              <a:rPr lang="en-US" sz="2800">
                <a:solidFill>
                  <a:srgbClr val="FF0000"/>
                </a:solidFill>
                <a:latin typeface="Times New Roman" panose="02020603050405020304" pitchFamily="18" charset="0"/>
                <a:cs typeface="Times New Roman" panose="02020603050405020304" pitchFamily="18" charset="0"/>
              </a:rPr>
              <a:t>*</a:t>
            </a:r>
            <a:r>
              <a:rPr lang="vi-VN" sz="2800" smtClean="0">
                <a:solidFill>
                  <a:srgbClr val="FF0000"/>
                </a:solidFill>
                <a:latin typeface="Times New Roman" panose="02020603050405020304" pitchFamily="18" charset="0"/>
                <a:cs typeface="Times New Roman" panose="02020603050405020304" pitchFamily="18" charset="0"/>
              </a:rPr>
              <a:t>Nguyên </a:t>
            </a:r>
            <a:r>
              <a:rPr lang="vi-VN" sz="2800">
                <a:solidFill>
                  <a:srgbClr val="FF0000"/>
                </a:solidFill>
                <a:latin typeface="Times New Roman" panose="02020603050405020304" pitchFamily="18" charset="0"/>
                <a:cs typeface="Times New Roman" panose="02020603050405020304" pitchFamily="18" charset="0"/>
              </a:rPr>
              <a:t>lý hoạt động</a:t>
            </a:r>
          </a:p>
          <a:p>
            <a:r>
              <a:rPr lang="vi-VN" sz="2800">
                <a:solidFill>
                  <a:srgbClr val="FF0000"/>
                </a:solidFill>
                <a:latin typeface="Times New Roman" panose="02020603050405020304" pitchFamily="18" charset="0"/>
                <a:cs typeface="Times New Roman" panose="02020603050405020304" pitchFamily="18" charset="0"/>
              </a:rPr>
              <a:t>Khi tay quay 1 quay quanh trục A, đầu B của thanh truyền 2 chuyển động tròn, làm cho con trượt 3 chuyển động tịnh tiến trên giá đỡ 4</a:t>
            </a:r>
          </a:p>
          <a:p>
            <a:r>
              <a:rPr lang="en-US" sz="2800">
                <a:solidFill>
                  <a:srgbClr val="FF0000"/>
                </a:solidFill>
                <a:latin typeface="Times New Roman" panose="02020603050405020304" pitchFamily="18" charset="0"/>
                <a:cs typeface="Times New Roman" panose="02020603050405020304" pitchFamily="18" charset="0"/>
              </a:rPr>
              <a:t>*</a:t>
            </a:r>
            <a:r>
              <a:rPr lang="vi-VN" sz="2800" smtClean="0">
                <a:solidFill>
                  <a:srgbClr val="FF0000"/>
                </a:solidFill>
                <a:latin typeface="Times New Roman" panose="02020603050405020304" pitchFamily="18" charset="0"/>
                <a:cs typeface="Times New Roman" panose="02020603050405020304" pitchFamily="18" charset="0"/>
              </a:rPr>
              <a:t>Ứng </a:t>
            </a:r>
            <a:r>
              <a:rPr lang="vi-VN" sz="2800">
                <a:solidFill>
                  <a:srgbClr val="FF0000"/>
                </a:solidFill>
                <a:latin typeface="Times New Roman" panose="02020603050405020304" pitchFamily="18" charset="0"/>
                <a:cs typeface="Times New Roman" panose="02020603050405020304" pitchFamily="18" charset="0"/>
              </a:rPr>
              <a:t>dụng</a:t>
            </a:r>
          </a:p>
          <a:p>
            <a:r>
              <a:rPr lang="vi-VN" sz="2800">
                <a:solidFill>
                  <a:srgbClr val="FF0000"/>
                </a:solidFill>
                <a:latin typeface="Times New Roman" panose="02020603050405020304" pitchFamily="18" charset="0"/>
                <a:cs typeface="Times New Roman" panose="02020603050405020304" pitchFamily="18" charset="0"/>
              </a:rPr>
              <a:t>- Động cơ đốt trong, máy nén khí, máy cưa gỗ..</a:t>
            </a:r>
          </a:p>
        </p:txBody>
      </p:sp>
    </p:spTree>
    <p:extLst>
      <p:ext uri="{BB962C8B-B14F-4D97-AF65-F5344CB8AC3E}">
        <p14:creationId xmlns:p14="http://schemas.microsoft.com/office/powerpoint/2010/main" val="502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b="1">
                <a:latin typeface="Times New Roman" panose="02020603050405020304" pitchFamily="18" charset="0"/>
                <a:cs typeface="Times New Roman" panose="02020603050405020304" pitchFamily="18" charset="0"/>
              </a:rPr>
              <a:t>1. Cơ cấu tay quay con trượt</a:t>
            </a:r>
          </a:p>
          <a:p>
            <a:r>
              <a:rPr lang="en-US" sz="2800">
                <a:latin typeface="Times New Roman" panose="02020603050405020304" pitchFamily="18" charset="0"/>
                <a:cs typeface="Times New Roman" panose="02020603050405020304" pitchFamily="18" charset="0"/>
              </a:rPr>
              <a:t>a. Cấu tạo</a:t>
            </a:r>
          </a:p>
          <a:p>
            <a:r>
              <a:rPr lang="en-US" sz="2800">
                <a:latin typeface="Times New Roman" panose="02020603050405020304" pitchFamily="18" charset="0"/>
                <a:cs typeface="Times New Roman" panose="02020603050405020304" pitchFamily="18" charset="0"/>
              </a:rPr>
              <a:t>- Gồm tay quay, thanh truyền , con trượt , giá đỡ .</a:t>
            </a:r>
          </a:p>
          <a:p>
            <a:r>
              <a:rPr lang="en-US" sz="2800">
                <a:latin typeface="Times New Roman" panose="02020603050405020304" pitchFamily="18" charset="0"/>
                <a:cs typeface="Times New Roman" panose="02020603050405020304" pitchFamily="18" charset="0"/>
              </a:rPr>
              <a:t>b. Nguyên lý hoạt động</a:t>
            </a:r>
          </a:p>
          <a:p>
            <a:r>
              <a:rPr lang="en-US" sz="2800">
                <a:latin typeface="Times New Roman" panose="02020603050405020304" pitchFamily="18" charset="0"/>
                <a:cs typeface="Times New Roman" panose="02020603050405020304" pitchFamily="18" charset="0"/>
              </a:rPr>
              <a:t>Khi tay quay 1 quay quanh trục A, đầu B của thanh truyền 2 chuyển động tròn, làm cho con trượt 3 chuyển động tịnh tiến trên giá đỡ 4</a:t>
            </a:r>
          </a:p>
          <a:p>
            <a:r>
              <a:rPr lang="en-US" sz="2800">
                <a:latin typeface="Times New Roman" panose="02020603050405020304" pitchFamily="18" charset="0"/>
                <a:cs typeface="Times New Roman" panose="02020603050405020304" pitchFamily="18" charset="0"/>
              </a:rPr>
              <a:t>c.Ứng dụng</a:t>
            </a:r>
          </a:p>
          <a:p>
            <a:r>
              <a:rPr lang="en-US" sz="2800">
                <a:latin typeface="Times New Roman" panose="02020603050405020304" pitchFamily="18" charset="0"/>
                <a:cs typeface="Times New Roman" panose="02020603050405020304" pitchFamily="18" charset="0"/>
              </a:rPr>
              <a:t>- Động cơ đốt trong, máy nén khí, máy cưa gỗ..</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03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3" y="1340019"/>
            <a:ext cx="11395591"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7.5b tương ứng với bộ phận nào trong cơ cấu ở Hình 7.5a?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47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4" y="1340018"/>
            <a:ext cx="7641622" cy="5396683"/>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Quan sát và cho biết: Các bộ phận trong Hình 7.5b tương ứng với bộ phận nào trong cơ cấu ở Hình 7.5a?</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8422434" y="1474437"/>
            <a:ext cx="3352800" cy="2677656"/>
          </a:xfrm>
          <a:prstGeom prst="rect">
            <a:avLst/>
          </a:prstGeom>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 Bàn đạp – thanh lắc</a:t>
            </a:r>
          </a:p>
          <a:p>
            <a:r>
              <a:rPr lang="en-US" sz="2800" b="1">
                <a:solidFill>
                  <a:srgbClr val="FF0000"/>
                </a:solidFill>
                <a:latin typeface="Times New Roman" panose="02020603050405020304" pitchFamily="18" charset="0"/>
                <a:cs typeface="Times New Roman" panose="02020603050405020304" pitchFamily="18" charset="0"/>
              </a:rPr>
              <a:t>- Thanh truyền – thanh truyền</a:t>
            </a:r>
          </a:p>
          <a:p>
            <a:r>
              <a:rPr lang="en-US" sz="2800" b="1">
                <a:solidFill>
                  <a:srgbClr val="FF0000"/>
                </a:solidFill>
                <a:latin typeface="Times New Roman" panose="02020603050405020304" pitchFamily="18" charset="0"/>
                <a:cs typeface="Times New Roman" panose="02020603050405020304" pitchFamily="18" charset="0"/>
              </a:rPr>
              <a:t>- Vô lăng dẫn – tay quay</a:t>
            </a:r>
          </a:p>
        </p:txBody>
      </p:sp>
    </p:spTree>
    <p:extLst>
      <p:ext uri="{BB962C8B-B14F-4D97-AF65-F5344CB8AC3E}">
        <p14:creationId xmlns:p14="http://schemas.microsoft.com/office/powerpoint/2010/main" val="258250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043" y="1340019"/>
            <a:ext cx="11395591"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lắc</a:t>
            </a:r>
          </a:p>
        </p:txBody>
      </p:sp>
    </p:spTree>
    <p:extLst>
      <p:ext uri="{BB962C8B-B14F-4D97-AF65-F5344CB8AC3E}">
        <p14:creationId xmlns:p14="http://schemas.microsoft.com/office/powerpoint/2010/main" val="393213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415" y="1349350"/>
            <a:ext cx="6829858" cy="4835498"/>
          </a:xfrm>
          <a:prstGeom prst="rect">
            <a:avLst/>
          </a:prstGeom>
        </p:spPr>
      </p:pic>
      <p:sp>
        <p:nvSpPr>
          <p:cNvPr id="2" name="Rectangle 1"/>
          <p:cNvSpPr/>
          <p:nvPr/>
        </p:nvSpPr>
        <p:spPr>
          <a:xfrm>
            <a:off x="507024" y="160412"/>
            <a:ext cx="1110963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Trình bày cấu tạo và nguyên lý hoạt động, ứng dụng của cơ cấu tay quay con lắc</a:t>
            </a:r>
          </a:p>
        </p:txBody>
      </p:sp>
      <p:sp>
        <p:nvSpPr>
          <p:cNvPr id="3" name="Rectangle 2"/>
          <p:cNvSpPr/>
          <p:nvPr/>
        </p:nvSpPr>
        <p:spPr>
          <a:xfrm>
            <a:off x="7063273" y="1114519"/>
            <a:ext cx="4911012" cy="5693866"/>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a:t>
            </a:r>
            <a:r>
              <a:rPr lang="en-US" sz="2800" smtClean="0">
                <a:solidFill>
                  <a:srgbClr val="FF000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Cấu tạo</a:t>
            </a:r>
          </a:p>
          <a:p>
            <a:r>
              <a:rPr lang="en-US" sz="2800">
                <a:solidFill>
                  <a:srgbClr val="FF0000"/>
                </a:solidFill>
                <a:latin typeface="Times New Roman" panose="02020603050405020304" pitchFamily="18" charset="0"/>
                <a:cs typeface="Times New Roman" panose="02020603050405020304" pitchFamily="18" charset="0"/>
              </a:rPr>
              <a:t>- Gồm tay quay, thanh truyền , con lắc , giá đỡ .</a:t>
            </a:r>
          </a:p>
          <a:p>
            <a:r>
              <a:rPr lang="en-US" sz="2800">
                <a:solidFill>
                  <a:srgbClr val="FF0000"/>
                </a:solidFill>
                <a:latin typeface="Times New Roman" panose="02020603050405020304" pitchFamily="18" charset="0"/>
                <a:cs typeface="Times New Roman" panose="02020603050405020304" pitchFamily="18" charset="0"/>
              </a:rPr>
              <a:t>*</a:t>
            </a:r>
            <a:r>
              <a:rPr lang="en-US" sz="2800" smtClean="0">
                <a:solidFill>
                  <a:srgbClr val="FF000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Nguyên lý làm việc</a:t>
            </a:r>
          </a:p>
          <a:p>
            <a:r>
              <a:rPr lang="en-US" sz="2800">
                <a:solidFill>
                  <a:srgbClr val="FF0000"/>
                </a:solidFill>
                <a:latin typeface="Times New Roman" panose="02020603050405020304" pitchFamily="18" charset="0"/>
                <a:cs typeface="Times New Roman" panose="02020603050405020304" pitchFamily="18" charset="0"/>
              </a:rPr>
              <a:t>Khi tay quay AB quay đều quanh trục A thông qua thanh truyền BC, làm thanh lắc CD lắc qua lắc lại quanh trục D một góc xác định.</a:t>
            </a:r>
          </a:p>
          <a:p>
            <a:r>
              <a:rPr lang="en-US" sz="2800" smtClean="0">
                <a:solidFill>
                  <a:srgbClr val="FF0000"/>
                </a:solidFill>
                <a:latin typeface="Times New Roman" panose="02020603050405020304" pitchFamily="18" charset="0"/>
                <a:cs typeface="Times New Roman" panose="02020603050405020304" pitchFamily="18" charset="0"/>
              </a:rPr>
              <a:t>*. </a:t>
            </a:r>
            <a:r>
              <a:rPr lang="en-US" sz="2800">
                <a:solidFill>
                  <a:srgbClr val="FF0000"/>
                </a:solidFill>
                <a:latin typeface="Times New Roman" panose="02020603050405020304" pitchFamily="18" charset="0"/>
                <a:cs typeface="Times New Roman" panose="02020603050405020304" pitchFamily="18" charset="0"/>
              </a:rPr>
              <a:t>Ứng dụng</a:t>
            </a:r>
          </a:p>
          <a:p>
            <a:r>
              <a:rPr lang="en-US" sz="2800">
                <a:solidFill>
                  <a:srgbClr val="FF0000"/>
                </a:solidFill>
                <a:latin typeface="Times New Roman" panose="02020603050405020304" pitchFamily="18" charset="0"/>
                <a:cs typeface="Times New Roman" panose="02020603050405020304" pitchFamily="18" charset="0"/>
              </a:rPr>
              <a:t>- Máy khâu đạp chân, máy khai thác dầu mỏ, bánh tầu hỏa, xe tự đẩy…..</a:t>
            </a:r>
          </a:p>
        </p:txBody>
      </p:sp>
    </p:spTree>
    <p:extLst>
      <p:ext uri="{BB962C8B-B14F-4D97-AF65-F5344CB8AC3E}">
        <p14:creationId xmlns:p14="http://schemas.microsoft.com/office/powerpoint/2010/main" val="331688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ircle(in)">
                                      <p:cBhvr>
                                        <p:cTn id="19" dur="2000"/>
                                        <p:tgtEl>
                                          <p:spTgt spid="3">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89294" y="585958"/>
            <a:ext cx="11582400"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II.Một số cơ cấu biến đổi chuyển động</a:t>
            </a:r>
          </a:p>
          <a:p>
            <a:r>
              <a:rPr lang="en-US" sz="2800" b="1">
                <a:latin typeface="Times New Roman" panose="02020603050405020304" pitchFamily="18" charset="0"/>
                <a:cs typeface="Times New Roman" panose="02020603050405020304" pitchFamily="18" charset="0"/>
              </a:rPr>
              <a:t>2. Cơ cấu tay quay con lắc</a:t>
            </a:r>
          </a:p>
          <a:p>
            <a:r>
              <a:rPr lang="en-US" sz="2800">
                <a:latin typeface="Times New Roman" panose="02020603050405020304" pitchFamily="18" charset="0"/>
                <a:cs typeface="Times New Roman" panose="02020603050405020304" pitchFamily="18" charset="0"/>
              </a:rPr>
              <a:t>a. Cấu tạo</a:t>
            </a:r>
          </a:p>
          <a:p>
            <a:r>
              <a:rPr lang="en-US" sz="2800">
                <a:latin typeface="Times New Roman" panose="02020603050405020304" pitchFamily="18" charset="0"/>
                <a:cs typeface="Times New Roman" panose="02020603050405020304" pitchFamily="18" charset="0"/>
              </a:rPr>
              <a:t>- Gồm tay quay, thanh truyền , con lắc , giá đỡ .</a:t>
            </a:r>
          </a:p>
          <a:p>
            <a:r>
              <a:rPr lang="en-US" sz="2800">
                <a:latin typeface="Times New Roman" panose="02020603050405020304" pitchFamily="18" charset="0"/>
                <a:cs typeface="Times New Roman" panose="02020603050405020304" pitchFamily="18" charset="0"/>
              </a:rPr>
              <a:t>b. Nguyên lý làm việc</a:t>
            </a:r>
          </a:p>
          <a:p>
            <a:r>
              <a:rPr lang="en-US" sz="2800">
                <a:latin typeface="Times New Roman" panose="02020603050405020304" pitchFamily="18" charset="0"/>
                <a:cs typeface="Times New Roman" panose="02020603050405020304" pitchFamily="18" charset="0"/>
              </a:rPr>
              <a:t>Khi tay quay AB quay đều quanh trục A thông qua thanh truyền BC, làm thanh lắc CD lắc qua lắc lại quanh trục D một góc xác định.</a:t>
            </a:r>
          </a:p>
          <a:p>
            <a:r>
              <a:rPr lang="en-US" sz="2800">
                <a:latin typeface="Times New Roman" panose="02020603050405020304" pitchFamily="18" charset="0"/>
                <a:cs typeface="Times New Roman" panose="02020603050405020304" pitchFamily="18" charset="0"/>
              </a:rPr>
              <a:t>C. Ứng dụng</a:t>
            </a:r>
          </a:p>
          <a:p>
            <a:r>
              <a:rPr lang="en-US" sz="2800">
                <a:latin typeface="Times New Roman" panose="02020603050405020304" pitchFamily="18" charset="0"/>
                <a:cs typeface="Times New Roman" panose="02020603050405020304" pitchFamily="18" charset="0"/>
              </a:rPr>
              <a:t>- Máy khâu đạp chân, máy khai thác dầu mỏ, bánh tầu hỏa, xe tự đẩy…..</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7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407426" y="0"/>
            <a:ext cx="11582400" cy="954107"/>
          </a:xfrm>
          <a:prstGeom prst="rect">
            <a:avLst/>
          </a:prstGeom>
        </p:spPr>
        <p:txBody>
          <a:bodyPr wrap="square">
            <a:spAutoFit/>
          </a:bodyPr>
          <a:lstStyle/>
          <a:p>
            <a:pPr lvl="0"/>
            <a:r>
              <a:rPr lang="en-US" sz="2800" b="1" smtClean="0">
                <a:latin typeface="Times New Roman" panose="02020603050405020304" pitchFamily="18" charset="0"/>
                <a:cs typeface="Times New Roman" panose="02020603050405020304" pitchFamily="18" charset="0"/>
              </a:rPr>
              <a:t>1. Kể </a:t>
            </a:r>
            <a:r>
              <a:rPr lang="en-US" sz="2800" b="1">
                <a:latin typeface="Times New Roman" panose="02020603050405020304" pitchFamily="18" charset="0"/>
                <a:cs typeface="Times New Roman" panose="02020603050405020304" pitchFamily="18" charset="0"/>
              </a:rPr>
              <a:t>tên các dụng cụ và thiết bị cần chuẩn bị.</a:t>
            </a:r>
            <a:endParaRPr lang="en-US" sz="2800">
              <a:latin typeface="Times New Roman" panose="02020603050405020304" pitchFamily="18" charset="0"/>
              <a:cs typeface="Times New Roman" panose="02020603050405020304" pitchFamily="18" charset="0"/>
            </a:endParaRPr>
          </a:p>
          <a:p>
            <a:pPr lvl="0"/>
            <a:r>
              <a:rPr lang="en-US" sz="2800" b="1" smtClean="0">
                <a:latin typeface="Times New Roman" panose="02020603050405020304" pitchFamily="18" charset="0"/>
                <a:cs typeface="Times New Roman" panose="02020603050405020304" pitchFamily="18" charset="0"/>
              </a:rPr>
              <a:t>2. Nêu </a:t>
            </a:r>
            <a:r>
              <a:rPr lang="en-US" sz="2800" b="1">
                <a:latin typeface="Times New Roman" panose="02020603050405020304" pitchFamily="18" charset="0"/>
                <a:cs typeface="Times New Roman" panose="02020603050405020304" pitchFamily="18" charset="0"/>
              </a:rPr>
              <a:t>nội dung cần </a:t>
            </a:r>
            <a:r>
              <a:rPr lang="en-US" sz="2800" b="1" smtClean="0">
                <a:latin typeface="Times New Roman" panose="02020603050405020304" pitchFamily="18" charset="0"/>
                <a:cs typeface="Times New Roman" panose="02020603050405020304" pitchFamily="18" charset="0"/>
              </a:rPr>
              <a:t>tiến </a:t>
            </a:r>
            <a:r>
              <a:rPr lang="en-US" sz="2800" b="1">
                <a:latin typeface="Times New Roman" panose="02020603050405020304" pitchFamily="18" charset="0"/>
                <a:cs typeface="Times New Roman" panose="02020603050405020304" pitchFamily="18" charset="0"/>
              </a:rPr>
              <a:t>hành</a:t>
            </a:r>
            <a:r>
              <a:rPr lang="en-US" sz="2800" b="1" smtClean="0">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18866" y="1113845"/>
            <a:ext cx="11200383" cy="5576204"/>
          </a:xfrm>
          <a:prstGeom prst="rect">
            <a:avLst/>
          </a:prstGeom>
        </p:spPr>
      </p:pic>
    </p:spTree>
    <p:extLst>
      <p:ext uri="{BB962C8B-B14F-4D97-AF65-F5344CB8AC3E}">
        <p14:creationId xmlns:p14="http://schemas.microsoft.com/office/powerpoint/2010/main" val="368334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095989" y="3428998"/>
            <a:ext cx="21" cy="4"/>
          </a:xfrm>
          <a:prstGeom prst="rect">
            <a:avLst/>
          </a:prstGeom>
        </p:spPr>
      </p:pic>
      <p:sp>
        <p:nvSpPr>
          <p:cNvPr id="3" name="Rectangle 2"/>
          <p:cNvSpPr/>
          <p:nvPr/>
        </p:nvSpPr>
        <p:spPr>
          <a:xfrm>
            <a:off x="164839" y="0"/>
            <a:ext cx="9772263" cy="6740307"/>
          </a:xfrm>
          <a:prstGeom prst="rect">
            <a:avLst/>
          </a:prstGeom>
        </p:spPr>
        <p:txBody>
          <a:bodyPr wrap="square">
            <a:spAutoFit/>
          </a:bodyPr>
          <a:lstStyle/>
          <a:p>
            <a:r>
              <a:rPr lang="vi-VN" sz="1600" smtClean="0">
                <a:solidFill>
                  <a:srgbClr val="FF0000"/>
                </a:solidFill>
                <a:latin typeface="Times New Roman" panose="02020603050405020304" pitchFamily="18" charset="0"/>
                <a:cs typeface="Times New Roman" panose="02020603050405020304" pitchFamily="18" charset="0"/>
              </a:rPr>
              <a:t>1</a:t>
            </a:r>
            <a:r>
              <a:rPr lang="vi-VN" sz="1600">
                <a:solidFill>
                  <a:srgbClr val="FF0000"/>
                </a:solidFill>
                <a:latin typeface="Times New Roman" panose="02020603050405020304" pitchFamily="18" charset="0"/>
                <a:cs typeface="Times New Roman" panose="02020603050405020304" pitchFamily="18" charset="0"/>
              </a:rPr>
              <a:t>. Chuẩn bị</a:t>
            </a:r>
          </a:p>
          <a:p>
            <a:r>
              <a:rPr lang="vi-VN" sz="1600">
                <a:solidFill>
                  <a:srgbClr val="FF0000"/>
                </a:solidFill>
                <a:latin typeface="Times New Roman" panose="02020603050405020304" pitchFamily="18" charset="0"/>
                <a:cs typeface="Times New Roman" panose="02020603050405020304" pitchFamily="18" charset="0"/>
              </a:rPr>
              <a:t>- Dụng cụ: Kìm, tua vít, mỏ lết, thước cặp, thước lá:</a:t>
            </a:r>
          </a:p>
          <a:p>
            <a:r>
              <a:rPr lang="vi-VN" sz="1600">
                <a:solidFill>
                  <a:srgbClr val="FF0000"/>
                </a:solidFill>
                <a:latin typeface="Times New Roman" panose="02020603050405020304" pitchFamily="18" charset="0"/>
                <a:cs typeface="Times New Roman" panose="02020603050405020304" pitchFamily="18" charset="0"/>
              </a:rPr>
              <a:t>- Bộ mô hình truyền và biến đổi chuyển động: truyền động đai, truyền động bánh răng, cơ cấu tay quay con trượt</a:t>
            </a:r>
          </a:p>
          <a:p>
            <a:r>
              <a:rPr lang="vi-VN" sz="1600">
                <a:solidFill>
                  <a:srgbClr val="FF0000"/>
                </a:solidFill>
                <a:latin typeface="Times New Roman" panose="02020603050405020304" pitchFamily="18" charset="0"/>
                <a:cs typeface="Times New Roman" panose="02020603050405020304" pitchFamily="18" charset="0"/>
              </a:rPr>
              <a:t>2. Nội dung và trình tự thực hành</a:t>
            </a:r>
          </a:p>
          <a:p>
            <a:r>
              <a:rPr lang="vi-VN" sz="1600">
                <a:solidFill>
                  <a:srgbClr val="FF0000"/>
                </a:solidFill>
                <a:latin typeface="Times New Roman" panose="02020603050405020304" pitchFamily="18" charset="0"/>
                <a:cs typeface="Times New Roman" panose="02020603050405020304" pitchFamily="18" charset="0"/>
              </a:rPr>
              <a:t>a.Đo đường kính bánh đai, đếm số răng của các bánh răng</a:t>
            </a:r>
          </a:p>
          <a:p>
            <a:r>
              <a:rPr lang="vi-VN" sz="1600">
                <a:solidFill>
                  <a:srgbClr val="FF0000"/>
                </a:solidFill>
                <a:latin typeface="Times New Roman" panose="02020603050405020304" pitchFamily="18" charset="0"/>
                <a:cs typeface="Times New Roman" panose="02020603050405020304" pitchFamily="18" charset="0"/>
              </a:rPr>
              <a:t>- Dùng thước cặp đo đường kính các bánh đai</a:t>
            </a:r>
          </a:p>
          <a:p>
            <a:pPr marL="285750" indent="-285750">
              <a:buFontTx/>
              <a:buChar char="-"/>
            </a:pPr>
            <a:r>
              <a:rPr lang="vi-VN" sz="1600" smtClean="0">
                <a:solidFill>
                  <a:srgbClr val="FF0000"/>
                </a:solidFill>
                <a:latin typeface="Times New Roman" panose="02020603050405020304" pitchFamily="18" charset="0"/>
                <a:cs typeface="Times New Roman" panose="02020603050405020304" pitchFamily="18" charset="0"/>
              </a:rPr>
              <a:t>Đánh </a:t>
            </a:r>
            <a:r>
              <a:rPr lang="vi-VN" sz="1600">
                <a:solidFill>
                  <a:srgbClr val="FF0000"/>
                </a:solidFill>
                <a:latin typeface="Times New Roman" panose="02020603050405020304" pitchFamily="18" charset="0"/>
                <a:cs typeface="Times New Roman" panose="02020603050405020304" pitchFamily="18" charset="0"/>
              </a:rPr>
              <a:t>dấu đếm số răng của các bánh răng dẫn và bánh răng bị dẫn, ghi số liệu và đếm được vào báo cáo thực </a:t>
            </a:r>
            <a:r>
              <a:rPr lang="vi-VN" sz="1600" smtClean="0">
                <a:solidFill>
                  <a:srgbClr val="FF0000"/>
                </a:solidFill>
                <a:latin typeface="Times New Roman" panose="02020603050405020304" pitchFamily="18" charset="0"/>
                <a:cs typeface="Times New Roman" panose="02020603050405020304" pitchFamily="18" charset="0"/>
              </a:rPr>
              <a:t>hành</a:t>
            </a:r>
            <a:endParaRPr lang="en-US" sz="1600" smtClean="0">
              <a:solidFill>
                <a:srgbClr val="FF0000"/>
              </a:solidFill>
              <a:latin typeface="Times New Roman" panose="02020603050405020304" pitchFamily="18" charset="0"/>
              <a:cs typeface="Times New Roman" panose="02020603050405020304" pitchFamily="18" charset="0"/>
            </a:endParaRPr>
          </a:p>
          <a:p>
            <a:r>
              <a:rPr lang="en-US" sz="1600">
                <a:solidFill>
                  <a:srgbClr val="FF0000"/>
                </a:solidFill>
                <a:latin typeface="Times New Roman" panose="02020603050405020304" pitchFamily="18" charset="0"/>
                <a:cs typeface="Times New Roman" panose="02020603050405020304" pitchFamily="18" charset="0"/>
              </a:rPr>
              <a:t>b. Lắp ráp bộ truyền và biến đổi chuyển động</a:t>
            </a:r>
          </a:p>
          <a:p>
            <a:r>
              <a:rPr lang="en-US" sz="1600">
                <a:solidFill>
                  <a:srgbClr val="FF0000"/>
                </a:solidFill>
                <a:latin typeface="Times New Roman" panose="02020603050405020304" pitchFamily="18" charset="0"/>
                <a:cs typeface="Times New Roman" panose="02020603050405020304" pitchFamily="18" charset="0"/>
              </a:rPr>
              <a:t>- Lắp ráp bộ truyền động đai</a:t>
            </a:r>
          </a:p>
          <a:p>
            <a:r>
              <a:rPr lang="en-US" sz="1600">
                <a:solidFill>
                  <a:srgbClr val="FF0000"/>
                </a:solidFill>
                <a:latin typeface="Times New Roman" panose="02020603050405020304" pitchFamily="18" charset="0"/>
                <a:cs typeface="Times New Roman" panose="02020603050405020304" pitchFamily="18" charset="0"/>
              </a:rPr>
              <a:t>+ Bước 1. Lắp bánh đai dẫn vào trục quay</a:t>
            </a:r>
          </a:p>
          <a:p>
            <a:r>
              <a:rPr lang="en-US" sz="1600">
                <a:solidFill>
                  <a:srgbClr val="FF0000"/>
                </a:solidFill>
                <a:latin typeface="Times New Roman" panose="02020603050405020304" pitchFamily="18" charset="0"/>
                <a:cs typeface="Times New Roman" panose="02020603050405020304" pitchFamily="18" charset="0"/>
              </a:rPr>
              <a:t>+ Bước 2. Vặn chặt vít hãm của bánh đai dẫn</a:t>
            </a:r>
          </a:p>
          <a:p>
            <a:r>
              <a:rPr lang="en-US" sz="1600">
                <a:solidFill>
                  <a:srgbClr val="FF0000"/>
                </a:solidFill>
                <a:latin typeface="Times New Roman" panose="02020603050405020304" pitchFamily="18" charset="0"/>
                <a:cs typeface="Times New Roman" panose="02020603050405020304" pitchFamily="18" charset="0"/>
              </a:rPr>
              <a:t>+ Bước 3. Lắp bánh đai bị dẫn vào trục quay</a:t>
            </a:r>
          </a:p>
          <a:p>
            <a:r>
              <a:rPr lang="en-US" sz="1600">
                <a:solidFill>
                  <a:srgbClr val="FF0000"/>
                </a:solidFill>
                <a:latin typeface="Times New Roman" panose="02020603050405020304" pitchFamily="18" charset="0"/>
                <a:cs typeface="Times New Roman" panose="02020603050405020304" pitchFamily="18" charset="0"/>
              </a:rPr>
              <a:t>+Bước 4. Vặt chặt vít hãm của bánh đai bị dẫn</a:t>
            </a:r>
          </a:p>
          <a:p>
            <a:r>
              <a:rPr lang="en-US" sz="1600">
                <a:solidFill>
                  <a:srgbClr val="FF0000"/>
                </a:solidFill>
                <a:latin typeface="Times New Roman" panose="02020603050405020304" pitchFamily="18" charset="0"/>
                <a:cs typeface="Times New Roman" panose="02020603050405020304" pitchFamily="18" charset="0"/>
              </a:rPr>
              <a:t>+ Bước 5. Lắp dây </a:t>
            </a:r>
            <a:r>
              <a:rPr lang="en-US" sz="1600" smtClean="0">
                <a:solidFill>
                  <a:srgbClr val="FF0000"/>
                </a:solidFill>
                <a:latin typeface="Times New Roman" panose="02020603050405020304" pitchFamily="18" charset="0"/>
                <a:cs typeface="Times New Roman" panose="02020603050405020304" pitchFamily="18" charset="0"/>
              </a:rPr>
              <a:t>đai</a:t>
            </a:r>
            <a:endParaRPr lang="en-US" sz="1600">
              <a:solidFill>
                <a:srgbClr val="FF0000"/>
              </a:solidFill>
              <a:latin typeface="Times New Roman" panose="02020603050405020304" pitchFamily="18" charset="0"/>
              <a:cs typeface="Times New Roman" panose="02020603050405020304" pitchFamily="18" charset="0"/>
            </a:endParaRPr>
          </a:p>
          <a:p>
            <a:r>
              <a:rPr lang="en-US" sz="1600">
                <a:solidFill>
                  <a:srgbClr val="FF0000"/>
                </a:solidFill>
                <a:latin typeface="Times New Roman" panose="02020603050405020304" pitchFamily="18" charset="0"/>
                <a:cs typeface="Times New Roman" panose="02020603050405020304" pitchFamily="18" charset="0"/>
              </a:rPr>
              <a:t>-Lắp ráp bộ truyền bánh răng</a:t>
            </a:r>
          </a:p>
          <a:p>
            <a:r>
              <a:rPr lang="en-US" sz="1600">
                <a:solidFill>
                  <a:srgbClr val="FF0000"/>
                </a:solidFill>
                <a:latin typeface="Times New Roman" panose="02020603050405020304" pitchFamily="18" charset="0"/>
                <a:cs typeface="Times New Roman" panose="02020603050405020304" pitchFamily="18" charset="0"/>
              </a:rPr>
              <a:t>+ Bước 1. Lắp bánh răng dẫn vào trục quay</a:t>
            </a:r>
          </a:p>
          <a:p>
            <a:r>
              <a:rPr lang="en-US" sz="1600">
                <a:solidFill>
                  <a:srgbClr val="FF0000"/>
                </a:solidFill>
                <a:latin typeface="Times New Roman" panose="02020603050405020304" pitchFamily="18" charset="0"/>
                <a:cs typeface="Times New Roman" panose="02020603050405020304" pitchFamily="18" charset="0"/>
              </a:rPr>
              <a:t>+Bước 2. Vặn chặt vít hãm của bánh răng dẫn</a:t>
            </a:r>
          </a:p>
          <a:p>
            <a:r>
              <a:rPr lang="en-US" sz="1600">
                <a:solidFill>
                  <a:srgbClr val="FF0000"/>
                </a:solidFill>
                <a:latin typeface="Times New Roman" panose="02020603050405020304" pitchFamily="18" charset="0"/>
                <a:cs typeface="Times New Roman" panose="02020603050405020304" pitchFamily="18" charset="0"/>
              </a:rPr>
              <a:t>+ Bước 3. Lắp bánh răng trung gian vào trục quay</a:t>
            </a:r>
          </a:p>
          <a:p>
            <a:r>
              <a:rPr lang="en-US" sz="1600">
                <a:solidFill>
                  <a:srgbClr val="FF0000"/>
                </a:solidFill>
                <a:latin typeface="Times New Roman" panose="02020603050405020304" pitchFamily="18" charset="0"/>
                <a:cs typeface="Times New Roman" panose="02020603050405020304" pitchFamily="18" charset="0"/>
              </a:rPr>
              <a:t>+Bước 4. Vặt chặt vít hãm của bánh răng trung gian</a:t>
            </a:r>
          </a:p>
          <a:p>
            <a:r>
              <a:rPr lang="en-US" sz="1600">
                <a:solidFill>
                  <a:srgbClr val="FF0000"/>
                </a:solidFill>
                <a:latin typeface="Times New Roman" panose="02020603050405020304" pitchFamily="18" charset="0"/>
                <a:cs typeface="Times New Roman" panose="02020603050405020304" pitchFamily="18" charset="0"/>
              </a:rPr>
              <a:t>+ Bước 5, bước 6 lắp bánh răng bị dẫn tương tự bước 3, bước 4.</a:t>
            </a:r>
          </a:p>
          <a:p>
            <a:r>
              <a:rPr lang="en-US" sz="1600">
                <a:solidFill>
                  <a:srgbClr val="FF0000"/>
                </a:solidFill>
                <a:latin typeface="Times New Roman" panose="02020603050405020304" pitchFamily="18" charset="0"/>
                <a:cs typeface="Times New Roman" panose="02020603050405020304" pitchFamily="18" charset="0"/>
              </a:rPr>
              <a:t>-Lắp ráp cơ cấu tay quay con trượt</a:t>
            </a:r>
          </a:p>
          <a:p>
            <a:r>
              <a:rPr lang="en-US" sz="1600">
                <a:solidFill>
                  <a:srgbClr val="FF0000"/>
                </a:solidFill>
                <a:latin typeface="Times New Roman" panose="02020603050405020304" pitchFamily="18" charset="0"/>
                <a:cs typeface="Times New Roman" panose="02020603050405020304" pitchFamily="18" charset="0"/>
              </a:rPr>
              <a:t>+ Bước 1. Lắp ráp giá đỡ lên để gá</a:t>
            </a:r>
          </a:p>
          <a:p>
            <a:r>
              <a:rPr lang="en-US" sz="1600">
                <a:solidFill>
                  <a:srgbClr val="FF0000"/>
                </a:solidFill>
                <a:latin typeface="Times New Roman" panose="02020603050405020304" pitchFamily="18" charset="0"/>
                <a:cs typeface="Times New Roman" panose="02020603050405020304" pitchFamily="18" charset="0"/>
              </a:rPr>
              <a:t>+Bước 2. Lắp con trượt vào thanh truyền</a:t>
            </a:r>
          </a:p>
          <a:p>
            <a:r>
              <a:rPr lang="en-US" sz="1600">
                <a:solidFill>
                  <a:srgbClr val="FF0000"/>
                </a:solidFill>
                <a:latin typeface="Times New Roman" panose="02020603050405020304" pitchFamily="18" charset="0"/>
                <a:cs typeface="Times New Roman" panose="02020603050405020304" pitchFamily="18" charset="0"/>
              </a:rPr>
              <a:t>+Bước 3. Lắp thanh truyền vào đĩa quay</a:t>
            </a:r>
          </a:p>
          <a:p>
            <a:r>
              <a:rPr lang="en-US" sz="1600">
                <a:solidFill>
                  <a:srgbClr val="FF0000"/>
                </a:solidFill>
                <a:latin typeface="Times New Roman" panose="02020603050405020304" pitchFamily="18" charset="0"/>
                <a:cs typeface="Times New Roman" panose="02020603050405020304" pitchFamily="18" charset="0"/>
              </a:rPr>
              <a:t>+Bước 4. Lắp đĩa quay lên để gá đồng thời đưa con trượt vào giá đỡ</a:t>
            </a:r>
          </a:p>
          <a:p>
            <a:r>
              <a:rPr lang="en-US" sz="1600">
                <a:solidFill>
                  <a:srgbClr val="FF0000"/>
                </a:solidFill>
                <a:latin typeface="Times New Roman" panose="02020603050405020304" pitchFamily="18" charset="0"/>
                <a:cs typeface="Times New Roman" panose="02020603050405020304" pitchFamily="18" charset="0"/>
              </a:rPr>
              <a:t>+Bước 5. Vặt chặt vít hãm của đĩa quay.</a:t>
            </a:r>
          </a:p>
          <a:p>
            <a:endParaRPr lang="vi-VN" sz="160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368710" y="2199306"/>
            <a:ext cx="2082621" cy="338554"/>
          </a:xfrm>
          <a:prstGeom prst="rect">
            <a:avLst/>
          </a:prstGeom>
        </p:spPr>
        <p:txBody>
          <a:bodyPr wrap="none">
            <a:spAutoFit/>
          </a:bodyPr>
          <a:lstStyle/>
          <a:p>
            <a:r>
              <a:rPr lang="en-US" sz="1600">
                <a:solidFill>
                  <a:srgbClr val="FF0000"/>
                </a:solidFill>
                <a:latin typeface="Times New Roman" panose="02020603050405020304" pitchFamily="18" charset="0"/>
                <a:cs typeface="Times New Roman" panose="02020603050405020304" pitchFamily="18" charset="0"/>
              </a:rPr>
              <a:t>c. Kiểm tra tỉ số truyền</a:t>
            </a:r>
          </a:p>
        </p:txBody>
      </p:sp>
      <p:graphicFrame>
        <p:nvGraphicFramePr>
          <p:cNvPr id="13" name="Object 12"/>
          <p:cNvGraphicFramePr>
            <a:graphicFrameLocks noChangeAspect="1"/>
          </p:cNvGraphicFramePr>
          <p:nvPr>
            <p:extLst>
              <p:ext uri="{D42A27DB-BD31-4B8C-83A1-F6EECF244321}">
                <p14:modId xmlns:p14="http://schemas.microsoft.com/office/powerpoint/2010/main" val="1023317464"/>
              </p:ext>
            </p:extLst>
          </p:nvPr>
        </p:nvGraphicFramePr>
        <p:xfrm>
          <a:off x="7038133" y="2763092"/>
          <a:ext cx="6121400" cy="2466975"/>
        </p:xfrm>
        <a:graphic>
          <a:graphicData uri="http://schemas.openxmlformats.org/presentationml/2006/ole">
            <mc:AlternateContent xmlns:mc="http://schemas.openxmlformats.org/markup-compatibility/2006">
              <mc:Choice xmlns:v="urn:schemas-microsoft-com:vml" Requires="v">
                <p:oleObj spid="_x0000_s2055" name="Document" r:id="rId4" imgW="6121481" imgH="2467595" progId="Word.Document.12">
                  <p:embed/>
                </p:oleObj>
              </mc:Choice>
              <mc:Fallback>
                <p:oleObj name="Document" r:id="rId4" imgW="6121481" imgH="2467595" progId="Word.Document.12">
                  <p:embed/>
                  <p:pic>
                    <p:nvPicPr>
                      <p:cNvPr id="0" name=""/>
                      <p:cNvPicPr/>
                      <p:nvPr/>
                    </p:nvPicPr>
                    <p:blipFill>
                      <a:blip r:embed="rId5"/>
                      <a:stretch>
                        <a:fillRect/>
                      </a:stretch>
                    </p:blipFill>
                    <p:spPr>
                      <a:xfrm>
                        <a:off x="7038133" y="2763092"/>
                        <a:ext cx="6121400" cy="2466975"/>
                      </a:xfrm>
                      <a:prstGeom prst="rect">
                        <a:avLst/>
                      </a:prstGeom>
                    </p:spPr>
                  </p:pic>
                </p:oleObj>
              </mc:Fallback>
            </mc:AlternateContent>
          </a:graphicData>
        </a:graphic>
      </p:graphicFrame>
      <p:cxnSp>
        <p:nvCxnSpPr>
          <p:cNvPr id="15" name="Straight Connector 14"/>
          <p:cNvCxnSpPr/>
          <p:nvPr/>
        </p:nvCxnSpPr>
        <p:spPr>
          <a:xfrm>
            <a:off x="8898703" y="2763092"/>
            <a:ext cx="0" cy="227666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98359" y="2763092"/>
            <a:ext cx="0" cy="2276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038133" y="5039761"/>
            <a:ext cx="46624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49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367954" y="71562"/>
            <a:ext cx="4696825" cy="5939622"/>
          </a:xfrm>
          <a:prstGeom prst="cloudCallout">
            <a:avLst>
              <a:gd name="adj1" fmla="val -84528"/>
              <a:gd name="adj2" fmla="val 5880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FF"/>
                </a:solidFill>
                <a:latin typeface="Times New Roman" panose="02020603050405020304" pitchFamily="18" charset="0"/>
                <a:cs typeface="Times New Roman" panose="02020603050405020304" pitchFamily="18" charset="0"/>
              </a:rPr>
              <a:t>Bộ phận được dùng để truyền chuyển động từ bàn đạp đến bánh xe là: thanh kết nối và đĩa nơi xích được kết nối</a:t>
            </a:r>
          </a:p>
        </p:txBody>
      </p:sp>
      <p:pic>
        <p:nvPicPr>
          <p:cNvPr id="3" name="Picture 2"/>
          <p:cNvPicPr>
            <a:picLocks noChangeAspect="1"/>
          </p:cNvPicPr>
          <p:nvPr/>
        </p:nvPicPr>
        <p:blipFill>
          <a:blip r:embed="rId2"/>
          <a:stretch>
            <a:fillRect/>
          </a:stretch>
        </p:blipFill>
        <p:spPr>
          <a:xfrm>
            <a:off x="193008" y="353826"/>
            <a:ext cx="6814461" cy="3462036"/>
          </a:xfrm>
          <a:prstGeom prst="rect">
            <a:avLst/>
          </a:prstGeom>
        </p:spPr>
      </p:pic>
      <p:pic>
        <p:nvPicPr>
          <p:cNvPr id="5" name="Picture 4"/>
          <p:cNvPicPr>
            <a:picLocks noChangeAspect="1"/>
          </p:cNvPicPr>
          <p:nvPr/>
        </p:nvPicPr>
        <p:blipFill>
          <a:blip r:embed="rId3"/>
          <a:stretch>
            <a:fillRect/>
          </a:stretch>
        </p:blipFill>
        <p:spPr>
          <a:xfrm>
            <a:off x="2032720" y="4599731"/>
            <a:ext cx="3624900" cy="1474400"/>
          </a:xfrm>
          <a:prstGeom prst="rect">
            <a:avLst/>
          </a:prstGeom>
        </p:spPr>
      </p:pic>
      <p:cxnSp>
        <p:nvCxnSpPr>
          <p:cNvPr id="7" name="Straight Arrow Connector 6"/>
          <p:cNvCxnSpPr/>
          <p:nvPr/>
        </p:nvCxnSpPr>
        <p:spPr>
          <a:xfrm>
            <a:off x="2681654" y="3815862"/>
            <a:ext cx="918584" cy="76493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14632" y="6145161"/>
            <a:ext cx="572237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7.1. Bộ phần truyền chuyển động của xe đạp</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40306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 y="584775"/>
            <a:ext cx="11693912" cy="2246769"/>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Bài tập 1.</a:t>
            </a:r>
          </a:p>
          <a:p>
            <a:r>
              <a:rPr lang="en-US" sz="2800">
                <a:latin typeface="Times New Roman" panose="02020603050405020304" pitchFamily="18" charset="0"/>
                <a:cs typeface="Times New Roman" panose="02020603050405020304" pitchFamily="18" charset="0"/>
              </a:rPr>
              <a:t>- Quan sát Hình 6.8 và liệt kê các bộ truyền động và các cơ cấu biến đối chuyến động trong máy may đạp chân.</a:t>
            </a:r>
          </a:p>
          <a:p>
            <a:r>
              <a:rPr lang="en-US" sz="2800">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p:txBody>
      </p:sp>
      <p:pic>
        <p:nvPicPr>
          <p:cNvPr id="5" name="Picture 4"/>
          <p:cNvPicPr>
            <a:picLocks noChangeAspect="1"/>
          </p:cNvPicPr>
          <p:nvPr/>
        </p:nvPicPr>
        <p:blipFill>
          <a:blip r:embed="rId3"/>
          <a:stretch>
            <a:fillRect/>
          </a:stretch>
        </p:blipFill>
        <p:spPr>
          <a:xfrm>
            <a:off x="447868" y="2831543"/>
            <a:ext cx="11448663" cy="3895827"/>
          </a:xfrm>
          <a:prstGeom prst="rect">
            <a:avLst/>
          </a:prstGeom>
        </p:spPr>
      </p:pic>
    </p:spTree>
    <p:extLst>
      <p:ext uri="{BB962C8B-B14F-4D97-AF65-F5344CB8AC3E}">
        <p14:creationId xmlns:p14="http://schemas.microsoft.com/office/powerpoint/2010/main" val="308709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80865" y="234590"/>
            <a:ext cx="11693912" cy="2246769"/>
          </a:xfrm>
          <a:prstGeom prst="rect">
            <a:avLst/>
          </a:prstGeom>
        </p:spPr>
        <p:txBody>
          <a:bodyPr wrap="square">
            <a:spAutoFit/>
          </a:bodyPr>
          <a:lstStyle/>
          <a:p>
            <a:r>
              <a:rPr lang="en-US" sz="2800">
                <a:latin typeface="Times New Roman" panose="02020603050405020304" pitchFamily="18" charset="0"/>
                <a:cs typeface="Times New Roman" panose="02020603050405020304" pitchFamily="18" charset="0"/>
              </a:rPr>
              <a:t>Bài tập 1.</a:t>
            </a:r>
          </a:p>
          <a:p>
            <a:r>
              <a:rPr lang="en-US" sz="2800">
                <a:latin typeface="Times New Roman" panose="02020603050405020304" pitchFamily="18" charset="0"/>
                <a:cs typeface="Times New Roman" panose="02020603050405020304" pitchFamily="18" charset="0"/>
              </a:rPr>
              <a:t>- Quan sát Hình 6.8 và liệt kê các bộ truyền động và các cơ cấu biến đối chuyến động trong máy may đạp chân.</a:t>
            </a:r>
          </a:p>
          <a:p>
            <a:r>
              <a:rPr lang="en-US" sz="2800">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p:txBody>
      </p:sp>
      <p:pic>
        <p:nvPicPr>
          <p:cNvPr id="5" name="Picture 4"/>
          <p:cNvPicPr>
            <a:picLocks noChangeAspect="1"/>
          </p:cNvPicPr>
          <p:nvPr/>
        </p:nvPicPr>
        <p:blipFill>
          <a:blip r:embed="rId3"/>
          <a:stretch>
            <a:fillRect/>
          </a:stretch>
        </p:blipFill>
        <p:spPr>
          <a:xfrm>
            <a:off x="223936" y="2480053"/>
            <a:ext cx="2976464" cy="3895827"/>
          </a:xfrm>
          <a:prstGeom prst="rect">
            <a:avLst/>
          </a:prstGeom>
        </p:spPr>
      </p:pic>
      <p:sp>
        <p:nvSpPr>
          <p:cNvPr id="2" name="Rectangle 1"/>
          <p:cNvSpPr/>
          <p:nvPr/>
        </p:nvSpPr>
        <p:spPr>
          <a:xfrm>
            <a:off x="3343471" y="2480053"/>
            <a:ext cx="8798311" cy="4401205"/>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Bài 1.  </a:t>
            </a:r>
          </a:p>
          <a:p>
            <a:r>
              <a:rPr lang="vi-VN" sz="2000">
                <a:solidFill>
                  <a:srgbClr val="FF0000"/>
                </a:solidFill>
                <a:latin typeface="Times New Roman" panose="02020603050405020304" pitchFamily="18" charset="0"/>
                <a:cs typeface="Times New Roman" panose="02020603050405020304" pitchFamily="18" charset="0"/>
              </a:rPr>
              <a:t>* Các bộ truyền động và các cơ cấu biến đối chuyến động trong máy may đạp chân:</a:t>
            </a:r>
          </a:p>
          <a:p>
            <a:r>
              <a:rPr lang="vi-VN" sz="2000">
                <a:solidFill>
                  <a:srgbClr val="FF0000"/>
                </a:solidFill>
                <a:latin typeface="Times New Roman" panose="02020603050405020304" pitchFamily="18" charset="0"/>
                <a:cs typeface="Times New Roman" panose="02020603050405020304" pitchFamily="18" charset="0"/>
              </a:rPr>
              <a:t>- Cơ cấu quay tay thanh lắc</a:t>
            </a:r>
          </a:p>
          <a:p>
            <a:r>
              <a:rPr lang="vi-VN" sz="2000">
                <a:solidFill>
                  <a:srgbClr val="FF0000"/>
                </a:solidFill>
                <a:latin typeface="Times New Roman" panose="02020603050405020304" pitchFamily="18" charset="0"/>
                <a:cs typeface="Times New Roman" panose="02020603050405020304" pitchFamily="18" charset="0"/>
              </a:rPr>
              <a:t>- Bộ truyền động đai</a:t>
            </a:r>
          </a:p>
          <a:p>
            <a:r>
              <a:rPr lang="vi-VN" sz="2000">
                <a:solidFill>
                  <a:srgbClr val="FF0000"/>
                </a:solidFill>
                <a:latin typeface="Times New Roman" panose="02020603050405020304" pitchFamily="18" charset="0"/>
                <a:cs typeface="Times New Roman" panose="02020603050405020304" pitchFamily="18" charset="0"/>
              </a:rPr>
              <a:t>- Cơ cấu quay tay thanh trượt</a:t>
            </a:r>
          </a:p>
          <a:p>
            <a:r>
              <a:rPr lang="vi-VN" sz="2000">
                <a:solidFill>
                  <a:srgbClr val="FF0000"/>
                </a:solidFill>
                <a:latin typeface="Times New Roman" panose="02020603050405020304" pitchFamily="18" charset="0"/>
                <a:cs typeface="Times New Roman" panose="02020603050405020304" pitchFamily="18" charset="0"/>
              </a:rPr>
              <a:t>*. Giải thích quá trình tạo chuyển động và dẫn động để chi tiết cuối cùng là kim may thực hiện chuyển động lên xuống:</a:t>
            </a:r>
          </a:p>
          <a:p>
            <a:r>
              <a:rPr lang="vi-VN" sz="2000">
                <a:solidFill>
                  <a:srgbClr val="FF0000"/>
                </a:solidFill>
                <a:latin typeface="Times New Roman" panose="02020603050405020304" pitchFamily="18" charset="0"/>
                <a:cs typeface="Times New Roman" panose="02020603050405020304" pitchFamily="18" charset="0"/>
              </a:rPr>
              <a:t>- Chuyển động của bàn đạp: chuyển động lắc.</a:t>
            </a:r>
          </a:p>
          <a:p>
            <a:r>
              <a:rPr lang="vi-VN" sz="2000">
                <a:solidFill>
                  <a:srgbClr val="FF0000"/>
                </a:solidFill>
                <a:latin typeface="Times New Roman" panose="02020603050405020304" pitchFamily="18" charset="0"/>
                <a:cs typeface="Times New Roman" panose="02020603050405020304" pitchFamily="18" charset="0"/>
              </a:rPr>
              <a:t>- Chuyển động của thanh truyền: toàn thanh chuyển động lên xuống, đầu trên chuyển động theo vòng tròn, đầu dưới chuyển động theo cung tròn có tâm là bàn đạp.</a:t>
            </a:r>
          </a:p>
          <a:p>
            <a:r>
              <a:rPr lang="vi-VN" sz="2000">
                <a:solidFill>
                  <a:srgbClr val="FF0000"/>
                </a:solidFill>
                <a:latin typeface="Times New Roman" panose="02020603050405020304" pitchFamily="18" charset="0"/>
                <a:cs typeface="Times New Roman" panose="02020603050405020304" pitchFamily="18" charset="0"/>
              </a:rPr>
              <a:t>- Nhờ dây đai, bánh đai lớn quay làm bánh đai nhỏ quay theo dẫn đến trục máy may quay, đầu thanh truyền chuyển động tròn làm cho kim may chuyển động tịnh tiến lên xuống.</a:t>
            </a:r>
          </a:p>
        </p:txBody>
      </p:sp>
    </p:spTree>
    <p:extLst>
      <p:ext uri="{BB962C8B-B14F-4D97-AF65-F5344CB8AC3E}">
        <p14:creationId xmlns:p14="http://schemas.microsoft.com/office/powerpoint/2010/main" val="31058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2246769"/>
          </a:xfrm>
          <a:prstGeom prst="rect">
            <a:avLst/>
          </a:prstGeom>
        </p:spPr>
        <p:txBody>
          <a:bodyPr wrap="square">
            <a:spAutoFit/>
          </a:bodyPr>
          <a:lstStyle/>
          <a:p>
            <a:r>
              <a:rPr lang="vi-VN"/>
              <a:t> </a:t>
            </a:r>
            <a:r>
              <a:rPr lang="en-US" sz="2800" b="1" smtClean="0">
                <a:latin typeface="Times New Roman" panose="02020603050405020304" pitchFamily="18" charset="0"/>
                <a:cs typeface="Times New Roman" panose="02020603050405020304" pitchFamily="18" charset="0"/>
              </a:rPr>
              <a:t>1.</a:t>
            </a:r>
            <a:r>
              <a:rPr lang="en-US" sz="2800" b="1">
                <a:latin typeface="Times New Roman" panose="02020603050405020304" pitchFamily="18" charset="0"/>
                <a:cs typeface="Times New Roman" panose="02020603050405020304" pitchFamily="18" charset="0"/>
              </a:rPr>
              <a:t> Quan sát và mô tả cấu tạo bộ truyền chuyển động của một số máy móc mà em biết</a:t>
            </a:r>
            <a:endParaRPr lang="en-US" sz="2800" b="1" smtClean="0">
              <a:latin typeface="Times New Roman" panose="02020603050405020304" pitchFamily="18" charset="0"/>
              <a:cs typeface="Times New Roman" panose="02020603050405020304" pitchFamily="18" charset="0"/>
            </a:endParaRPr>
          </a:p>
          <a:p>
            <a:r>
              <a:rPr lang="en-US" sz="2800" b="1" smtClean="0">
                <a:latin typeface="Times New Roman" panose="02020603050405020304" pitchFamily="18" charset="0"/>
                <a:cs typeface="Times New Roman" panose="02020603050405020304" pitchFamily="18" charset="0"/>
              </a:rPr>
              <a:t>2. Em </a:t>
            </a:r>
            <a:r>
              <a:rPr lang="en-US" sz="2800" b="1">
                <a:latin typeface="Times New Roman" panose="02020603050405020304" pitchFamily="18" charset="0"/>
                <a:cs typeface="Times New Roman" panose="02020603050405020304" pitchFamily="18" charset="0"/>
              </a:rPr>
              <a:t>hãy nêu một sản phẩm có ứng dụng một trong các cơ cấu biến đổi chuyển động. Xác định loại cơ cấu biến đổi chuyển động và mô tả nguyên lí làm việc của sản phẩm mà em đã chọn</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1384995"/>
          </a:xfrm>
          <a:prstGeom prst="rect">
            <a:avLst/>
          </a:prstGeom>
        </p:spPr>
        <p:txBody>
          <a:bodyPr wrap="square">
            <a:spAutoFit/>
          </a:bodyPr>
          <a:lstStyle/>
          <a:p>
            <a:r>
              <a:rPr lang="vi-VN"/>
              <a:t> </a:t>
            </a:r>
            <a:r>
              <a:rPr lang="en-US" sz="2800" b="1" smtClean="0">
                <a:latin typeface="Times New Roman" panose="02020603050405020304" pitchFamily="18" charset="0"/>
                <a:cs typeface="Times New Roman" panose="02020603050405020304" pitchFamily="18" charset="0"/>
              </a:rPr>
              <a:t>2. Em </a:t>
            </a:r>
            <a:r>
              <a:rPr lang="en-US" sz="2800" b="1">
                <a:latin typeface="Times New Roman" panose="02020603050405020304" pitchFamily="18" charset="0"/>
                <a:cs typeface="Times New Roman" panose="02020603050405020304" pitchFamily="18" charset="0"/>
              </a:rPr>
              <a:t>hãy nêu một sản phẩm có ứng dụng một trong các cơ cấu biến đổi chuyển động. Xác định loại cơ cấu biến đổi chuyển động và mô tả nguyên lí làm việc của sản phẩm mà em đã chọn</a:t>
            </a:r>
          </a:p>
        </p:txBody>
      </p:sp>
      <p:sp>
        <p:nvSpPr>
          <p:cNvPr id="2" name="Rectangle 1"/>
          <p:cNvSpPr/>
          <p:nvPr/>
        </p:nvSpPr>
        <p:spPr>
          <a:xfrm>
            <a:off x="1688841" y="2298451"/>
            <a:ext cx="9909110" cy="2246769"/>
          </a:xfrm>
          <a:prstGeom prst="rect">
            <a:avLst/>
          </a:prstGeom>
        </p:spPr>
        <p:txBody>
          <a:bodyPr wrap="square">
            <a:spAutoFit/>
          </a:bodyPr>
          <a:lstStyle/>
          <a:p>
            <a:r>
              <a:rPr lang="en-US" sz="2800" smtClean="0">
                <a:solidFill>
                  <a:srgbClr val="FF0000"/>
                </a:solidFill>
                <a:latin typeface="Times New Roman" panose="02020603050405020304" pitchFamily="18" charset="0"/>
                <a:cs typeface="Times New Roman" panose="02020603050405020304" pitchFamily="18" charset="0"/>
              </a:rPr>
              <a:t>2. </a:t>
            </a:r>
            <a:r>
              <a:rPr lang="vi-VN" sz="2800" smtClean="0">
                <a:solidFill>
                  <a:srgbClr val="FF0000"/>
                </a:solidFill>
                <a:latin typeface="Times New Roman" panose="02020603050405020304" pitchFamily="18" charset="0"/>
                <a:cs typeface="Times New Roman" panose="02020603050405020304" pitchFamily="18" charset="0"/>
              </a:rPr>
              <a:t>Trong </a:t>
            </a:r>
            <a:r>
              <a:rPr lang="vi-VN" sz="2800">
                <a:solidFill>
                  <a:srgbClr val="FF0000"/>
                </a:solidFill>
                <a:latin typeface="Times New Roman" panose="02020603050405020304" pitchFamily="18" charset="0"/>
                <a:cs typeface="Times New Roman" panose="02020603050405020304" pitchFamily="18" charset="0"/>
              </a:rPr>
              <a:t>quạt máy (có tuốc năng) ứng dụng cơ cấu tay quay thanh lắc</a:t>
            </a:r>
          </a:p>
          <a:p>
            <a:r>
              <a:rPr lang="vi-VN" sz="2800">
                <a:solidFill>
                  <a:srgbClr val="FF0000"/>
                </a:solidFill>
                <a:latin typeface="Times New Roman" panose="02020603050405020304" pitchFamily="18" charset="0"/>
                <a:cs typeface="Times New Roman" panose="02020603050405020304" pitchFamily="18" charset="0"/>
              </a:rPr>
              <a:t>Khi tay quay (màu vàng) quay xung quanh trục, thông qua thanh truyền (xanh lá) làm thanh lắc (màu đỏ) qua lại quanh trục một góc xác định.</a:t>
            </a:r>
          </a:p>
        </p:txBody>
      </p:sp>
    </p:spTree>
    <p:extLst>
      <p:ext uri="{BB962C8B-B14F-4D97-AF65-F5344CB8AC3E}">
        <p14:creationId xmlns:p14="http://schemas.microsoft.com/office/powerpoint/2010/main" val="386653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346" y="463509"/>
            <a:ext cx="1036803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và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a:t>
            </a:r>
            <a:r>
              <a:rPr lang="vi-VN" sz="2800" b="1">
                <a:latin typeface="Times New Roman" panose="02020603050405020304" pitchFamily="18" charset="0"/>
                <a:cs typeface="Times New Roman" panose="02020603050405020304" pitchFamily="18" charset="0"/>
              </a:rPr>
              <a:t>nào là truyền chuyển động? Kể tên một số cơ cấu truyền chuyển động?</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1048" y="1744824"/>
            <a:ext cx="5527238" cy="4525347"/>
          </a:xfrm>
          <a:prstGeom prst="rect">
            <a:avLst/>
          </a:prstGeom>
        </p:spPr>
      </p:pic>
      <p:pic>
        <p:nvPicPr>
          <p:cNvPr id="6" name="Picture 5"/>
          <p:cNvPicPr>
            <a:picLocks noChangeAspect="1"/>
          </p:cNvPicPr>
          <p:nvPr/>
        </p:nvPicPr>
        <p:blipFill>
          <a:blip r:embed="rId3"/>
          <a:stretch>
            <a:fillRect/>
          </a:stretch>
        </p:blipFill>
        <p:spPr>
          <a:xfrm>
            <a:off x="6350372" y="1922107"/>
            <a:ext cx="5686118" cy="4348064"/>
          </a:xfrm>
          <a:prstGeom prst="rect">
            <a:avLst/>
          </a:prstGeom>
        </p:spPr>
      </p:pic>
      <p:sp>
        <p:nvSpPr>
          <p:cNvPr id="7" name="TextBox 6"/>
          <p:cNvSpPr txBox="1"/>
          <p:nvPr/>
        </p:nvSpPr>
        <p:spPr>
          <a:xfrm>
            <a:off x="1033975" y="6270170"/>
            <a:ext cx="416138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a) Truyền động ăn khớp</a:t>
            </a:r>
            <a:endParaRPr lang="en-US" sz="2000" b="1" i="1">
              <a:latin typeface="Times New Roman" panose="02020603050405020304" pitchFamily="18" charset="0"/>
              <a:cs typeface="Times New Roman" panose="02020603050405020304" pitchFamily="18" charset="0"/>
            </a:endParaRPr>
          </a:p>
        </p:txBody>
      </p:sp>
      <p:sp>
        <p:nvSpPr>
          <p:cNvPr id="8" name="TextBox 7"/>
          <p:cNvSpPr txBox="1"/>
          <p:nvPr/>
        </p:nvSpPr>
        <p:spPr>
          <a:xfrm>
            <a:off x="7293929" y="6325046"/>
            <a:ext cx="4276029"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b) Truyền động đai</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879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346" y="463509"/>
            <a:ext cx="10368033"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đây và cho biết </a:t>
            </a:r>
            <a:r>
              <a:rPr lang="en-US" sz="2800" b="1">
                <a:latin typeface="Times New Roman" panose="02020603050405020304" pitchFamily="18" charset="0"/>
                <a:cs typeface="Times New Roman" panose="02020603050405020304" pitchFamily="18" charset="0"/>
              </a:rPr>
              <a:t>t</a:t>
            </a:r>
            <a:r>
              <a:rPr lang="vi-VN" sz="2800" b="1" smtClean="0">
                <a:latin typeface="Times New Roman" panose="02020603050405020304" pitchFamily="18" charset="0"/>
                <a:cs typeface="Times New Roman" panose="02020603050405020304" pitchFamily="18" charset="0"/>
              </a:rPr>
              <a:t>hế </a:t>
            </a:r>
            <a:r>
              <a:rPr lang="vi-VN" sz="2800" b="1">
                <a:latin typeface="Times New Roman" panose="02020603050405020304" pitchFamily="18" charset="0"/>
                <a:cs typeface="Times New Roman" panose="02020603050405020304" pitchFamily="18" charset="0"/>
              </a:rPr>
              <a:t>nào là truyền chuyển động? Kể tên một số cơ cấu truyền chuyển động?</a:t>
            </a:r>
            <a:endParaRPr lang="en-US" sz="2800" b="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51048" y="1744824"/>
            <a:ext cx="3278560" cy="4525347"/>
          </a:xfrm>
          <a:prstGeom prst="rect">
            <a:avLst/>
          </a:prstGeom>
        </p:spPr>
      </p:pic>
      <p:pic>
        <p:nvPicPr>
          <p:cNvPr id="6" name="Picture 5"/>
          <p:cNvPicPr>
            <a:picLocks noChangeAspect="1"/>
          </p:cNvPicPr>
          <p:nvPr/>
        </p:nvPicPr>
        <p:blipFill>
          <a:blip r:embed="rId3"/>
          <a:stretch>
            <a:fillRect/>
          </a:stretch>
        </p:blipFill>
        <p:spPr>
          <a:xfrm>
            <a:off x="3849768" y="1971764"/>
            <a:ext cx="3978616" cy="4348064"/>
          </a:xfrm>
          <a:prstGeom prst="rect">
            <a:avLst/>
          </a:prstGeom>
        </p:spPr>
      </p:pic>
      <p:sp>
        <p:nvSpPr>
          <p:cNvPr id="7" name="TextBox 6"/>
          <p:cNvSpPr txBox="1"/>
          <p:nvPr/>
        </p:nvSpPr>
        <p:spPr>
          <a:xfrm>
            <a:off x="455477" y="6369484"/>
            <a:ext cx="416138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a) Truyền động ăn khớp</a:t>
            </a:r>
            <a:endParaRPr lang="en-US" sz="2000" b="1" i="1">
              <a:latin typeface="Times New Roman" panose="02020603050405020304" pitchFamily="18" charset="0"/>
              <a:cs typeface="Times New Roman" panose="02020603050405020304" pitchFamily="18" charset="0"/>
            </a:endParaRPr>
          </a:p>
        </p:txBody>
      </p:sp>
      <p:sp>
        <p:nvSpPr>
          <p:cNvPr id="8" name="TextBox 7"/>
          <p:cNvSpPr txBox="1"/>
          <p:nvPr/>
        </p:nvSpPr>
        <p:spPr>
          <a:xfrm>
            <a:off x="4205497" y="6344496"/>
            <a:ext cx="380950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b) Truyền động đai</a:t>
            </a:r>
            <a:endParaRPr lang="en-US" sz="2000" b="1" i="1">
              <a:latin typeface="Times New Roman" panose="02020603050405020304" pitchFamily="18" charset="0"/>
              <a:cs typeface="Times New Roman" panose="02020603050405020304" pitchFamily="18" charset="0"/>
            </a:endParaRPr>
          </a:p>
        </p:txBody>
      </p:sp>
      <p:sp>
        <p:nvSpPr>
          <p:cNvPr id="2" name="Rectangle 1"/>
          <p:cNvSpPr/>
          <p:nvPr/>
        </p:nvSpPr>
        <p:spPr>
          <a:xfrm>
            <a:off x="8048544" y="1905106"/>
            <a:ext cx="3838656" cy="2677656"/>
          </a:xfrm>
          <a:prstGeom prst="rect">
            <a:avLst/>
          </a:prstGeom>
        </p:spPr>
        <p:txBody>
          <a:bodyPr wrap="square">
            <a:spAutoFit/>
          </a:bodyPr>
          <a:lstStyle/>
          <a:p>
            <a:r>
              <a:rPr lang="vi-VN" sz="2400">
                <a:solidFill>
                  <a:srgbClr val="FF0000"/>
                </a:solidFill>
                <a:latin typeface="Times New Roman" panose="02020603050405020304" pitchFamily="18" charset="0"/>
                <a:cs typeface="Times New Roman" panose="02020603050405020304" pitchFamily="18" charset="0"/>
              </a:rPr>
              <a:t>- Truyền chuyển động là truyền và biến đổi tốc độ giữa các bộ phận của máy đặt cách xa nhau.</a:t>
            </a:r>
          </a:p>
          <a:p>
            <a:r>
              <a:rPr lang="vi-VN" sz="2400">
                <a:solidFill>
                  <a:srgbClr val="FF0000"/>
                </a:solidFill>
                <a:latin typeface="Times New Roman" panose="02020603050405020304" pitchFamily="18" charset="0"/>
                <a:cs typeface="Times New Roman" panose="02020603050405020304" pitchFamily="18" charset="0"/>
              </a:rPr>
              <a:t>- Một số cơ cấu truyền chuyển động: truyền động ma sát và truyền động ăn khớp</a:t>
            </a:r>
          </a:p>
        </p:txBody>
      </p:sp>
    </p:spTree>
    <p:extLst>
      <p:ext uri="{BB962C8B-B14F-4D97-AF65-F5344CB8AC3E}">
        <p14:creationId xmlns:p14="http://schemas.microsoft.com/office/powerpoint/2010/main" val="9980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370103" y="611525"/>
            <a:ext cx="11582400"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I.Một số cơ cấu truyền chuyển động</a:t>
            </a:r>
          </a:p>
          <a:p>
            <a:r>
              <a:rPr lang="en-US" sz="2800">
                <a:latin typeface="Times New Roman" panose="02020603050405020304" pitchFamily="18" charset="0"/>
                <a:cs typeface="Times New Roman" panose="02020603050405020304" pitchFamily="18" charset="0"/>
              </a:rPr>
              <a:t>- Truyền chuyển động là truyền và biến đổi tốc độ giữa các bộ phận của máy đặt cách xa nhau.</a:t>
            </a:r>
          </a:p>
          <a:p>
            <a:r>
              <a:rPr lang="en-US" sz="2800">
                <a:latin typeface="Times New Roman" panose="02020603050405020304" pitchFamily="18" charset="0"/>
                <a:cs typeface="Times New Roman" panose="02020603050405020304" pitchFamily="18" charset="0"/>
              </a:rPr>
              <a:t>- Một số cơ cấu truyền chuyển động: truyền động ma sát và truyền động ăn khớp</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813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53171" y="407120"/>
            <a:ext cx="4818005" cy="3108543"/>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1.Quan sát Hình 7.2 và so sánh chiều quay của bánh dẫn và bánh bị dẫn trong hai trường hợp truyền động dây đai thẳng và truyền động dây đai chéo.</a:t>
            </a:r>
          </a:p>
          <a:p>
            <a:endParaRPr lang="en-US" sz="28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14831" y="324353"/>
            <a:ext cx="6396516" cy="6188414"/>
          </a:xfrm>
          <a:prstGeom prst="rect">
            <a:avLst/>
          </a:prstGeom>
        </p:spPr>
      </p:pic>
      <p:sp>
        <p:nvSpPr>
          <p:cNvPr id="5" name="Rectangle 4"/>
          <p:cNvSpPr/>
          <p:nvPr/>
        </p:nvSpPr>
        <p:spPr>
          <a:xfrm>
            <a:off x="7153171" y="3192497"/>
            <a:ext cx="4258167"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 Trình bày cấu tạo và nguyên lý hoạt động của truyền động đai</a:t>
            </a:r>
          </a:p>
        </p:txBody>
      </p:sp>
    </p:spTree>
    <p:extLst>
      <p:ext uri="{BB962C8B-B14F-4D97-AF65-F5344CB8AC3E}">
        <p14:creationId xmlns:p14="http://schemas.microsoft.com/office/powerpoint/2010/main" val="34351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9364" y="123075"/>
            <a:ext cx="7501812" cy="2246769"/>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1.Quan sát Hình 7.2 và so sánh chiều quay của bánh dẫn và bánh bị dẫn trong hai trường hợp truyền động dây đai thẳng và truyền động dây đai chéo.</a:t>
            </a:r>
          </a:p>
          <a:p>
            <a:endParaRPr lang="en-US" sz="2800" b="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90897" y="123075"/>
            <a:ext cx="4278467" cy="2530814"/>
          </a:xfrm>
          <a:prstGeom prst="rect">
            <a:avLst/>
          </a:prstGeom>
        </p:spPr>
      </p:pic>
      <p:sp>
        <p:nvSpPr>
          <p:cNvPr id="5" name="Rectangle 4"/>
          <p:cNvSpPr/>
          <p:nvPr/>
        </p:nvSpPr>
        <p:spPr>
          <a:xfrm>
            <a:off x="4469364" y="1781038"/>
            <a:ext cx="750181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2. Trình bày cấu tạo và nguyên lý hoạt động của truyền động đai</a:t>
            </a:r>
          </a:p>
        </p:txBody>
      </p:sp>
      <p:sp>
        <p:nvSpPr>
          <p:cNvPr id="4" name="Rectangle 3"/>
          <p:cNvSpPr/>
          <p:nvPr/>
        </p:nvSpPr>
        <p:spPr>
          <a:xfrm>
            <a:off x="190897" y="2596646"/>
            <a:ext cx="11467323" cy="317009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1. </a:t>
            </a:r>
          </a:p>
          <a:p>
            <a:r>
              <a:rPr lang="vi-VN" sz="2000">
                <a:solidFill>
                  <a:srgbClr val="FF0000"/>
                </a:solidFill>
                <a:latin typeface="Times New Roman" panose="02020603050405020304" pitchFamily="18" charset="0"/>
                <a:cs typeface="Times New Roman" panose="02020603050405020304" pitchFamily="18" charset="0"/>
              </a:rPr>
              <a:t>Chiều quay của bánh dẫn và bánh bị dẫn trong trường hợp truyền động dây đai thẳng cùng chiều nhau.</a:t>
            </a:r>
          </a:p>
          <a:p>
            <a:r>
              <a:rPr lang="vi-VN" sz="2000">
                <a:solidFill>
                  <a:srgbClr val="FF0000"/>
                </a:solidFill>
                <a:latin typeface="Times New Roman" panose="02020603050405020304" pitchFamily="18" charset="0"/>
                <a:cs typeface="Times New Roman" panose="02020603050405020304" pitchFamily="18" charset="0"/>
              </a:rPr>
              <a:t>Chiều quay của bánh dẫn và bánh bị dẫn trong trường hợp truyền động dây đai chéo là ngược chiều nhau</a:t>
            </a:r>
          </a:p>
          <a:p>
            <a:r>
              <a:rPr lang="vi-VN" sz="2000">
                <a:solidFill>
                  <a:srgbClr val="FF0000"/>
                </a:solidFill>
                <a:latin typeface="Times New Roman" panose="02020603050405020304" pitchFamily="18" charset="0"/>
                <a:cs typeface="Times New Roman" panose="02020603050405020304" pitchFamily="18" charset="0"/>
              </a:rPr>
              <a:t>2. Cấu tao và nguyên lý hoạt động của truyền động đai</a:t>
            </a:r>
          </a:p>
          <a:p>
            <a:r>
              <a:rPr lang="vi-VN" sz="2000">
                <a:solidFill>
                  <a:srgbClr val="FF0000"/>
                </a:solidFill>
                <a:latin typeface="Times New Roman" panose="02020603050405020304" pitchFamily="18" charset="0"/>
                <a:cs typeface="Times New Roman" panose="02020603050405020304" pitchFamily="18" charset="0"/>
              </a:rPr>
              <a:t>a. Cấu tạo truyền động đai</a:t>
            </a:r>
          </a:p>
          <a:p>
            <a:r>
              <a:rPr lang="vi-VN" sz="2000">
                <a:solidFill>
                  <a:srgbClr val="FF0000"/>
                </a:solidFill>
                <a:latin typeface="Times New Roman" panose="02020603050405020304" pitchFamily="18" charset="0"/>
                <a:cs typeface="Times New Roman" panose="02020603050405020304" pitchFamily="18" charset="0"/>
              </a:rPr>
              <a:t>- Gồm bánh đai dẫn, bánh đai bị dẫn, dây đai.</a:t>
            </a:r>
          </a:p>
          <a:p>
            <a:r>
              <a:rPr lang="vi-VN" sz="2000">
                <a:solidFill>
                  <a:srgbClr val="FF0000"/>
                </a:solidFill>
                <a:latin typeface="Times New Roman" panose="02020603050405020304" pitchFamily="18" charset="0"/>
                <a:cs typeface="Times New Roman" panose="02020603050405020304" pitchFamily="18" charset="0"/>
              </a:rPr>
              <a:t>b. Nguyên lý làm việc</a:t>
            </a:r>
          </a:p>
          <a:p>
            <a:r>
              <a:rPr lang="vi-VN" sz="2000">
                <a:solidFill>
                  <a:srgbClr val="FF0000"/>
                </a:solidFill>
                <a:latin typeface="Times New Roman" panose="02020603050405020304" pitchFamily="18" charset="0"/>
                <a:cs typeface="Times New Roman" panose="02020603050405020304" pitchFamily="18" charset="0"/>
              </a:rPr>
              <a:t>- Bánh dẫn 1(có đường kính D1) quay với tốc độ n1(vòng/phút) nhờ lực ma sát giữa dây đai và bánh hai đai làm bánh bị dẫn 2(có đường kính D2) quay với tốc độ n2(vòng/phút)</a:t>
            </a:r>
          </a:p>
          <a:p>
            <a:r>
              <a:rPr lang="vi-VN" sz="2000">
                <a:solidFill>
                  <a:srgbClr val="FF0000"/>
                </a:solidFill>
                <a:latin typeface="Times New Roman" panose="02020603050405020304" pitchFamily="18" charset="0"/>
                <a:cs typeface="Times New Roman" panose="02020603050405020304" pitchFamily="18" charset="0"/>
              </a:rPr>
              <a:t>- Tỉ số tuyền (i) của hệ thống được tính theo công thức</a:t>
            </a:r>
          </a:p>
        </p:txBody>
      </p:sp>
      <p:pic>
        <p:nvPicPr>
          <p:cNvPr id="8" name="Picture 7"/>
          <p:cNvPicPr>
            <a:picLocks noChangeAspect="1"/>
          </p:cNvPicPr>
          <p:nvPr/>
        </p:nvPicPr>
        <p:blipFill>
          <a:blip r:embed="rId3"/>
          <a:stretch>
            <a:fillRect/>
          </a:stretch>
        </p:blipFill>
        <p:spPr>
          <a:xfrm>
            <a:off x="549480" y="5839036"/>
            <a:ext cx="6129153" cy="1071930"/>
          </a:xfrm>
          <a:prstGeom prst="rect">
            <a:avLst/>
          </a:prstGeom>
        </p:spPr>
      </p:pic>
      <p:sp>
        <p:nvSpPr>
          <p:cNvPr id="9" name="Rectangle 8"/>
          <p:cNvSpPr/>
          <p:nvPr/>
        </p:nvSpPr>
        <p:spPr>
          <a:xfrm>
            <a:off x="3614056" y="5587527"/>
            <a:ext cx="5909388" cy="1323439"/>
          </a:xfrm>
          <a:prstGeom prst="rect">
            <a:avLst/>
          </a:prstGeom>
        </p:spPr>
        <p:txBody>
          <a:bodyPr wrap="square">
            <a:spAutoFit/>
          </a:bodyPr>
          <a:lstStyle/>
          <a:p>
            <a:r>
              <a:rPr lang="vi-VN" sz="2000">
                <a:solidFill>
                  <a:srgbClr val="FF0000"/>
                </a:solidFill>
                <a:latin typeface="Times New Roman" panose="02020603050405020304" pitchFamily="18" charset="0"/>
                <a:cs typeface="Times New Roman" panose="02020603050405020304" pitchFamily="18" charset="0"/>
              </a:rPr>
              <a:t>+ Khi i = 1 tốc độ quay của bánh bị dẫn và bánh dẫn bẳng nhau</a:t>
            </a:r>
          </a:p>
          <a:p>
            <a:r>
              <a:rPr lang="vi-VN" sz="2000">
                <a:solidFill>
                  <a:srgbClr val="FF0000"/>
                </a:solidFill>
                <a:latin typeface="Times New Roman" panose="02020603050405020304" pitchFamily="18" charset="0"/>
                <a:cs typeface="Times New Roman" panose="02020603050405020304" pitchFamily="18" charset="0"/>
              </a:rPr>
              <a:t> + i &lt; 1 bánh bị dẫn quay nhanh hơn bánh dẫn</a:t>
            </a:r>
          </a:p>
          <a:p>
            <a:r>
              <a:rPr lang="vi-VN" sz="2000">
                <a:solidFill>
                  <a:srgbClr val="FF0000"/>
                </a:solidFill>
                <a:latin typeface="Times New Roman" panose="02020603050405020304" pitchFamily="18" charset="0"/>
                <a:cs typeface="Times New Roman" panose="02020603050405020304" pitchFamily="18" charset="0"/>
              </a:rPr>
              <a:t> + i &gt; 1 bánh bị dẫn quay nhanh bơn bánh bị dẫn</a:t>
            </a:r>
          </a:p>
        </p:txBody>
      </p:sp>
    </p:spTree>
    <p:extLst>
      <p:ext uri="{BB962C8B-B14F-4D97-AF65-F5344CB8AC3E}">
        <p14:creationId xmlns:p14="http://schemas.microsoft.com/office/powerpoint/2010/main" val="227531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4" name="Rectangle 3"/>
          <p:cNvSpPr/>
          <p:nvPr/>
        </p:nvSpPr>
        <p:spPr>
          <a:xfrm>
            <a:off x="202152" y="346747"/>
            <a:ext cx="11582400" cy="3416320"/>
          </a:xfrm>
          <a:prstGeom prst="rect">
            <a:avLst/>
          </a:prstGeom>
        </p:spPr>
        <p:txBody>
          <a:bodyPr wrap="square">
            <a:spAutoFit/>
          </a:bodyPr>
          <a:lstStyle/>
          <a:p>
            <a:r>
              <a:rPr lang="en-US" sz="2400" b="1">
                <a:latin typeface="Times New Roman" panose="02020603050405020304" pitchFamily="18" charset="0"/>
                <a:cs typeface="Times New Roman" panose="02020603050405020304" pitchFamily="18" charset="0"/>
              </a:rPr>
              <a:t>1. Truyền động ma sát</a:t>
            </a:r>
          </a:p>
          <a:p>
            <a:r>
              <a:rPr lang="en-US" sz="2400">
                <a:latin typeface="Times New Roman" panose="02020603050405020304" pitchFamily="18" charset="0"/>
                <a:cs typeface="Times New Roman" panose="02020603050405020304" pitchFamily="18" charset="0"/>
              </a:rPr>
              <a:t>Truyền động ma sát là cơ cấu truyền chuyển động từ một vật(vật dẫn) tới một vật khác(vật bị dẫn) nhờ lực ma sát.</a:t>
            </a:r>
          </a:p>
          <a:p>
            <a:r>
              <a:rPr lang="en-US" sz="2400">
                <a:latin typeface="Times New Roman" panose="02020603050405020304" pitchFamily="18" charset="0"/>
                <a:cs typeface="Times New Roman" panose="02020603050405020304" pitchFamily="18" charset="0"/>
              </a:rPr>
              <a:t>a. Cấu tạo truyền động đai</a:t>
            </a:r>
          </a:p>
          <a:p>
            <a:r>
              <a:rPr lang="en-US" sz="2400">
                <a:latin typeface="Times New Roman" panose="02020603050405020304" pitchFamily="18" charset="0"/>
                <a:cs typeface="Times New Roman" panose="02020603050405020304" pitchFamily="18" charset="0"/>
              </a:rPr>
              <a:t>- Gồm bánh đai dẫn, bánh đai bị dẫn, dây đai.</a:t>
            </a:r>
          </a:p>
          <a:p>
            <a:r>
              <a:rPr lang="en-US" sz="2400">
                <a:latin typeface="Times New Roman" panose="02020603050405020304" pitchFamily="18" charset="0"/>
                <a:cs typeface="Times New Roman" panose="02020603050405020304" pitchFamily="18" charset="0"/>
              </a:rPr>
              <a:t>b. Nguyên lý làm việc</a:t>
            </a:r>
          </a:p>
          <a:p>
            <a:r>
              <a:rPr lang="en-US" sz="2400">
                <a:latin typeface="Times New Roman" panose="02020603050405020304" pitchFamily="18" charset="0"/>
                <a:cs typeface="Times New Roman" panose="02020603050405020304" pitchFamily="18" charset="0"/>
              </a:rPr>
              <a:t>- Bánh dẫn 1(có đường kính D</a:t>
            </a:r>
            <a:r>
              <a:rPr lang="en-US" sz="2400" baseline="-250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 quay với tốc độ n</a:t>
            </a:r>
            <a:r>
              <a:rPr lang="en-US" sz="2400" baseline="-25000">
                <a:latin typeface="Times New Roman" panose="02020603050405020304" pitchFamily="18" charset="0"/>
                <a:cs typeface="Times New Roman" panose="02020603050405020304" pitchFamily="18" charset="0"/>
              </a:rPr>
              <a:t>1</a:t>
            </a:r>
            <a:r>
              <a:rPr lang="en-US" sz="2400">
                <a:latin typeface="Times New Roman" panose="02020603050405020304" pitchFamily="18" charset="0"/>
                <a:cs typeface="Times New Roman" panose="02020603050405020304" pitchFamily="18" charset="0"/>
              </a:rPr>
              <a:t>(vòng/phút) nhờ lực ma sát giữa dây đai và bánh hai đai làm bánh bị dẫn 2(có đường kính D</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quay với tốc độ n</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(vòng/phút)</a:t>
            </a:r>
          </a:p>
          <a:p>
            <a:r>
              <a:rPr lang="en-US" sz="2400">
                <a:latin typeface="Times New Roman" panose="02020603050405020304" pitchFamily="18" charset="0"/>
                <a:cs typeface="Times New Roman" panose="02020603050405020304" pitchFamily="18" charset="0"/>
              </a:rPr>
              <a:t>- Tỉ số tuyền (i) của hệ thống được tính theo công thức</a:t>
            </a:r>
          </a:p>
        </p:txBody>
      </p:sp>
      <p:sp>
        <p:nvSpPr>
          <p:cNvPr id="5" name="Rectangle 4"/>
          <p:cNvSpPr/>
          <p:nvPr/>
        </p:nvSpPr>
        <p:spPr>
          <a:xfrm>
            <a:off x="2897031" y="102378"/>
            <a:ext cx="70866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7</a:t>
            </a:r>
            <a:r>
              <a:rPr lang="en-US" sz="2400" b="1" smtClean="0">
                <a:solidFill>
                  <a:srgbClr val="FF0000"/>
                </a:solidFill>
                <a:latin typeface="Times New Roman" panose="02020603050405020304" pitchFamily="18" charset="0"/>
                <a:cs typeface="Times New Roman" panose="02020603050405020304" pitchFamily="18" charset="0"/>
              </a:rPr>
              <a:t>. TRUYỀN VÀ BIẾN ĐỔI CHUYỂN ĐỘNG</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460278" y="3623608"/>
            <a:ext cx="6133108" cy="1072989"/>
          </a:xfrm>
          <a:prstGeom prst="rect">
            <a:avLst/>
          </a:prstGeom>
        </p:spPr>
      </p:pic>
      <p:sp>
        <p:nvSpPr>
          <p:cNvPr id="3" name="Rectangle 2"/>
          <p:cNvSpPr/>
          <p:nvPr/>
        </p:nvSpPr>
        <p:spPr>
          <a:xfrm>
            <a:off x="202152" y="4551096"/>
            <a:ext cx="11666387" cy="2308324"/>
          </a:xfrm>
          <a:prstGeom prst="rect">
            <a:avLst/>
          </a:prstGeom>
        </p:spPr>
        <p:txBody>
          <a:bodyPr wrap="square">
            <a:spAutoFit/>
          </a:bodyPr>
          <a:lstStyle/>
          <a:p>
            <a:r>
              <a:rPr lang="vi-VN" sz="2400">
                <a:latin typeface="Times New Roman" panose="02020603050405020304" pitchFamily="18" charset="0"/>
                <a:cs typeface="Times New Roman" panose="02020603050405020304" pitchFamily="18" charset="0"/>
              </a:rPr>
              <a:t>+ Bánh răng(hoặc đĩa xích) nào có số răng ít hơn thì quay nhanh hơn.</a:t>
            </a:r>
          </a:p>
          <a:p>
            <a:r>
              <a:rPr lang="vi-VN" sz="2400">
                <a:latin typeface="Times New Roman" panose="02020603050405020304" pitchFamily="18" charset="0"/>
                <a:cs typeface="Times New Roman" panose="02020603050405020304" pitchFamily="18" charset="0"/>
              </a:rPr>
              <a:t>+ Chiều quay của đĩa xích bị dẫn 2 cùng chiều với đĩa dẫn 1(truyền động xích); chiều quay của bánh bị dẫn 2 ngược chiều với bánh dẫn 1(truyền động bánh răng</a:t>
            </a:r>
            <a:r>
              <a:rPr lang="vi-VN" sz="2400" smtClean="0">
                <a:latin typeface="Times New Roman" panose="02020603050405020304" pitchFamily="18" charset="0"/>
                <a:cs typeface="Times New Roman" panose="02020603050405020304" pitchFamily="18" charset="0"/>
              </a:rPr>
              <a:t>)</a:t>
            </a:r>
            <a:endParaRPr lang="en-US" sz="2400" smtClean="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c. Ứng dụng</a:t>
            </a:r>
          </a:p>
          <a:p>
            <a:r>
              <a:rPr lang="en-US" sz="2400">
                <a:latin typeface="Times New Roman" panose="02020603050405020304" pitchFamily="18" charset="0"/>
                <a:cs typeface="Times New Roman" panose="02020603050405020304" pitchFamily="18" charset="0"/>
              </a:rPr>
              <a:t>- Bộ truyền động bánh răng: đồng hồ, hộp số máy..</a:t>
            </a:r>
          </a:p>
          <a:p>
            <a:r>
              <a:rPr lang="en-US" sz="2400">
                <a:latin typeface="Times New Roman" panose="02020603050405020304" pitchFamily="18" charset="0"/>
                <a:cs typeface="Times New Roman" panose="02020603050405020304" pitchFamily="18" charset="0"/>
              </a:rPr>
              <a:t>- Bộ truyền xích: xe đạp, xe máy, máy nâng chuyền</a:t>
            </a:r>
            <a:endParaRPr lang="vi-VN"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90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863</TotalTime>
  <Words>2753</Words>
  <Application>Microsoft Office PowerPoint</Application>
  <PresentationFormat>Widescreen</PresentationFormat>
  <Paragraphs>192</Paragraphs>
  <Slides>33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Century Gothic</vt:lpstr>
      <vt:lpstr>Tahoma</vt:lpstr>
      <vt:lpstr>Times New Roman</vt:lpstr>
      <vt:lpstr>Wingdings 3</vt:lpstr>
      <vt:lpstr>Wisp</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93</cp:revision>
  <dcterms:created xsi:type="dcterms:W3CDTF">2023-06-21T22:05:51Z</dcterms:created>
  <dcterms:modified xsi:type="dcterms:W3CDTF">2023-07-01T03:18:07Z</dcterms:modified>
</cp:coreProperties>
</file>