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
  </p:notesMasterIdLst>
  <p:sldIdLst>
    <p:sldId id="444" r:id="rId3"/>
    <p:sldId id="6200" r:id="rId5"/>
    <p:sldId id="6199" r:id="rId6"/>
    <p:sldId id="6201" r:id="rId7"/>
    <p:sldId id="260" r:id="rId8"/>
    <p:sldId id="583" r:id="rId9"/>
    <p:sldId id="262" r:id="rId10"/>
    <p:sldId id="587" r:id="rId11"/>
    <p:sldId id="6253" r:id="rId12"/>
    <p:sldId id="323" r:id="rId13"/>
    <p:sldId id="6255" r:id="rId14"/>
    <p:sldId id="588" r:id="rId15"/>
    <p:sldId id="6252" r:id="rId16"/>
    <p:sldId id="268" r:id="rId17"/>
    <p:sldId id="269" r:id="rId18"/>
    <p:sldId id="274" r:id="rId19"/>
    <p:sldId id="586" r:id="rId20"/>
    <p:sldId id="267" r:id="rId21"/>
    <p:sldId id="270" r:id="rId22"/>
    <p:sldId id="300" r:id="rId23"/>
    <p:sldId id="578" r:id="rId24"/>
    <p:sldId id="579" r:id="rId25"/>
    <p:sldId id="580" r:id="rId26"/>
    <p:sldId id="582" r:id="rId27"/>
    <p:sldId id="581" r:id="rId28"/>
    <p:sldId id="585" r:id="rId29"/>
    <p:sldId id="6254" r:id="rId30"/>
    <p:sldId id="6258" r:id="rId31"/>
    <p:sldId id="575" r:id="rId32"/>
    <p:sldId id="329" r:id="rId33"/>
  </p:sldIdLst>
  <p:sldSz cx="12161520" cy="6858000"/>
  <p:notesSz cx="6858000" cy="9144000"/>
  <p:embeddedFontLst>
    <p:embeddedFont>
      <p:font typeface="Itim" panose="00000500000000000000"/>
      <p:regular r:id="rId37"/>
    </p:embeddedFont>
    <p:embeddedFont>
      <p:font typeface="Varela Round" panose="00000500000000000000"/>
      <p:regular r:id="rId38"/>
    </p:embeddedFont>
    <p:embeddedFont>
      <p:font typeface="#9Slide03 Arima Madurai ExtraLi" panose="00000300000000000000" pitchFamily="2" charset="0"/>
      <p:regular r:id="rId39"/>
    </p:embeddedFont>
    <p:embeddedFont>
      <p:font typeface="HP001 4 hàng" panose="020B0603050302020204" pitchFamily="34" charset="0"/>
      <p:regular r:id="rId40"/>
      <p:bold r:id="rId41"/>
    </p:embeddedFont>
    <p:embeddedFont>
      <p:font typeface="Tahoma" panose="020B0604030504040204" pitchFamily="34" charset="0"/>
      <p:regular r:id="rId42"/>
      <p:bold r:id="rId43"/>
    </p:embeddedFont>
    <p:embeddedFont>
      <p:font typeface="#9Slide03 Arima Madurai" panose="00000500000000000000" pitchFamily="2" charset="0"/>
      <p:regular r:id="rId44"/>
    </p:embeddedFont>
    <p:embeddedFont>
      <p:font typeface="#9Slide03 Neutra" panose="02040603050506020204" pitchFamily="18"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4F1"/>
    <a:srgbClr val="DE0000"/>
    <a:srgbClr val="D6F1F2"/>
    <a:srgbClr val="FBF2DD"/>
    <a:srgbClr val="F9EAC6"/>
    <a:srgbClr val="C5EBEC"/>
    <a:srgbClr val="F5DD9B"/>
    <a:srgbClr val="F8DACE"/>
    <a:srgbClr val="49CAD1"/>
    <a:srgbClr val="F3BE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84530" autoAdjust="0"/>
  </p:normalViewPr>
  <p:slideViewPr>
    <p:cSldViewPr snapToGrid="0">
      <p:cViewPr varScale="1">
        <p:scale>
          <a:sx n="53" d="100"/>
          <a:sy n="53" d="100"/>
        </p:scale>
        <p:origin x="1176" y="32"/>
      </p:cViewPr>
      <p:guideLst/>
    </p:cSldViewPr>
  </p:slideViewPr>
  <p:notesTextViewPr>
    <p:cViewPr>
      <p:scale>
        <a:sx n="100" d="100"/>
        <a:sy n="100" d="100"/>
      </p:scale>
      <p:origin x="0" y="-232"/>
    </p:cViewPr>
  </p:notesTextViewPr>
  <p:sorterViewPr>
    <p:cViewPr>
      <p:scale>
        <a:sx n="125" d="100"/>
        <a:sy n="125" d="100"/>
      </p:scale>
      <p:origin x="0" y="-186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notesMaster" Target="notesMasters/notesMaster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4" Type="http://schemas.openxmlformats.org/officeDocument/2006/relationships/hyperlink" Target="https://www.facebook.com/groups/1448467355535530" TargetMode="External"/><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4F0E1906-85CF-4B65-B3A5-F915753F516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cầu là dạng hình khối, hình tròn là hình trên mặt phẳng</a:t>
            </a:r>
            <a:endParaRPr lang="en-US"/>
          </a:p>
        </p:txBody>
      </p:sp>
      <p:sp>
        <p:nvSpPr>
          <p:cNvPr id="4" name="Slide Number Placeholder 3"/>
          <p:cNvSpPr>
            <a:spLocks noGrp="1"/>
          </p:cNvSpPr>
          <p:nvPr>
            <p:ph type="sldNum" sz="quarter" idx="5"/>
          </p:nvPr>
        </p:nvSpPr>
        <p:spPr/>
        <p:txBody>
          <a:bodyPr/>
          <a:lstStyle/>
          <a:p>
            <a:fld id="{CDB815E7-014A-4650-B1C0-6D5E20299D6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B815E7-014A-4650-B1C0-6D5E20299D6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endParaRPr lang="en-US" sz="12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endParaRPr lang="en-US" sz="12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rPr>
              <a:t>https://www.facebook.com/ti.gon.566</a:t>
            </a:r>
            <a:r>
              <a:rPr lang="en-US" sz="1200">
                <a:solidFill>
                  <a:srgbClr val="1223FA"/>
                </a:solidFill>
                <a:latin typeface="Arial" panose="020B0604020202020204" pitchFamily="34" charset="0"/>
                <a:cs typeface="Arial" panose="020B0604020202020204" pitchFamily="34" charset="0"/>
              </a:rPr>
              <a:t>.</a:t>
            </a:r>
            <a:endParaRPr lang="en-US" sz="1200">
              <a:solidFill>
                <a:srgbClr val="1223FA"/>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endParaRPr lang="en-US" sz="11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100">
                <a:solidFill>
                  <a:srgbClr val="002060"/>
                </a:solidFill>
                <a:latin typeface="Arial" panose="020B0604020202020204" pitchFamily="34" charset="0"/>
                <a:cs typeface="Arial" panose="020B0604020202020204" pitchFamily="34" charset="0"/>
              </a:rPr>
              <a:t> Zalo: 0982.276.629</a:t>
            </a:r>
            <a:endParaRPr lang="en-US" sz="11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100">
                <a:solidFill>
                  <a:srgbClr val="002060"/>
                </a:solidFill>
                <a:latin typeface="Arial" panose="020B0604020202020204" pitchFamily="34" charset="0"/>
                <a:cs typeface="Arial" panose="020B0604020202020204" pitchFamily="34" charset="0"/>
              </a:rPr>
              <a:t> Facebook cá nhân: </a:t>
            </a:r>
            <a:r>
              <a:rPr lang="en-US" sz="1100" u="sng">
                <a:solidFill>
                  <a:srgbClr val="1223FA"/>
                </a:solidFill>
                <a:latin typeface="Arial" panose="020B0604020202020204" pitchFamily="34" charset="0"/>
                <a:cs typeface="Arial" panose="020B0604020202020204" pitchFamily="34" charset="0"/>
                <a:hlinkClick r:id="rId3"/>
              </a:rPr>
              <a:t>https://www.facebook.com/ti.gon.566</a:t>
            </a:r>
            <a:r>
              <a:rPr lang="en-US" sz="1100">
                <a:solidFill>
                  <a:srgbClr val="1223FA"/>
                </a:solidFill>
                <a:latin typeface="Arial" panose="020B0604020202020204" pitchFamily="34" charset="0"/>
                <a:cs typeface="Arial" panose="020B0604020202020204" pitchFamily="34" charset="0"/>
              </a:rPr>
              <a:t>.</a:t>
            </a:r>
            <a:endParaRPr lang="en-US" sz="1100">
              <a:solidFill>
                <a:srgbClr val="1223FA"/>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100">
                <a:latin typeface="Arial" panose="020B0604020202020204" pitchFamily="34" charset="0"/>
                <a:cs typeface="Arial" panose="020B0604020202020204" pitchFamily="34" charset="0"/>
              </a:rPr>
              <a:t> Nhóm chia sẻ tài liệu: </a:t>
            </a:r>
            <a:r>
              <a:rPr lang="en-US" sz="1100" u="sng">
                <a:solidFill>
                  <a:srgbClr val="1223FA"/>
                </a:solidFill>
                <a:latin typeface="Arial" panose="020B0604020202020204" pitchFamily="34" charset="0"/>
                <a:cs typeface="Arial" panose="020B0604020202020204" pitchFamily="34" charset="0"/>
                <a:hlinkClick r:id="rId4"/>
              </a:rPr>
              <a:t>https://www.facebook.com/groups/1448467355535530</a:t>
            </a:r>
            <a:endParaRPr lang="en-US" sz="1100">
              <a:solidFill>
                <a:srgbClr val="1223FA"/>
              </a:solidFill>
              <a:latin typeface="Arial" panose="020B0604020202020204" pitchFamily="34" charset="0"/>
              <a:cs typeface="Arial" panose="020B0604020202020204" pitchFamily="34" charset="0"/>
            </a:endParaRP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endParaRPr lang="en-US" sz="12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endParaRPr lang="en-US" sz="12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rPr>
              <a:t>https://www.facebook.com/ti.gon.566</a:t>
            </a:r>
            <a:r>
              <a:rPr lang="en-US" sz="1200">
                <a:solidFill>
                  <a:srgbClr val="1223FA"/>
                </a:solidFill>
                <a:latin typeface="Arial" panose="020B0604020202020204" pitchFamily="34" charset="0"/>
                <a:cs typeface="Arial" panose="020B0604020202020204" pitchFamily="34" charset="0"/>
              </a:rPr>
              <a:t>.</a:t>
            </a:r>
            <a:endParaRPr lang="en-US" sz="1200">
              <a:solidFill>
                <a:srgbClr val="1223FA"/>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Tác giả bộ ppt Địa Lí KNTT- CTST (6-7),ppt Địa 8,9: Lê Chinh – Đà Nẵng    Sđt lh: 0982.276.629</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Zalo: 0982.276.629</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Facebook cá nhân: </a:t>
            </a:r>
            <a:r>
              <a:rPr lang="en-US" sz="1100" b="0" i="0" u="sng" strike="noStrike" kern="1200" cap="none">
                <a:solidFill>
                  <a:schemeClr val="tx1"/>
                </a:solidFill>
                <a:effectLst/>
                <a:latin typeface="Arial" panose="020B0604020202020204"/>
                <a:ea typeface="Arial" panose="020B0604020202020204"/>
                <a:cs typeface="Arial" panose="020B0604020202020204"/>
                <a:sym typeface="Arial" panose="020B0604020202020204"/>
                <a:hlinkClick r:id="rId3"/>
              </a:rPr>
              <a:t>https://www.facebook.com/ti.gon.566</a:t>
            </a: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Nhóm chia sẻ tài liệu: </a:t>
            </a:r>
            <a:r>
              <a:rPr lang="en-US" sz="1100" b="0" i="0" u="sng" strike="noStrike" kern="1200" cap="none">
                <a:solidFill>
                  <a:schemeClr val="tx1"/>
                </a:solidFill>
                <a:effectLst/>
                <a:latin typeface="Arial" panose="020B0604020202020204"/>
                <a:ea typeface="Arial" panose="020B0604020202020204"/>
                <a:cs typeface="Arial" panose="020B0604020202020204"/>
                <a:sym typeface="Arial" panose="020B0604020202020204"/>
                <a:hlinkClick r:id="rId4"/>
              </a:rPr>
              <a:t>https://www.facebook.com/groups/1448467355535530</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Hãy liên hệ chính chủ sản phẩm để được hỗ trợ và đồng hành trong suốt năm học nhé!</a:t>
            </a:r>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Tác giả bộ ppt Địa Lí KNTT- CTST (6-7),ppt Địa 8,9: Lê Chinh – Đà Nẵng    Sđt lh: 0982.276.629</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Zalo: 0982.276.629</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Facebook cá nhân: </a:t>
            </a:r>
            <a:r>
              <a:rPr lang="en-US" sz="1100" b="0" i="0" u="sng" strike="noStrike" kern="1200" cap="none">
                <a:solidFill>
                  <a:schemeClr val="tx1"/>
                </a:solidFill>
                <a:effectLst/>
                <a:latin typeface="Arial" panose="020B0604020202020204"/>
                <a:ea typeface="Arial" panose="020B0604020202020204"/>
                <a:cs typeface="Arial" panose="020B0604020202020204"/>
                <a:sym typeface="Arial" panose="020B0604020202020204"/>
                <a:hlinkClick r:id="rId3"/>
              </a:rPr>
              <a:t>https://www.facebook.com/ti.gon.566</a:t>
            </a: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Nhóm chia sẻ tài liệu: </a:t>
            </a:r>
            <a:r>
              <a:rPr lang="en-US" sz="1100" b="0" i="0" u="sng" strike="noStrike" kern="1200" cap="none">
                <a:solidFill>
                  <a:schemeClr val="tx1"/>
                </a:solidFill>
                <a:effectLst/>
                <a:latin typeface="Arial" panose="020B0604020202020204"/>
                <a:ea typeface="Arial" panose="020B0604020202020204"/>
                <a:cs typeface="Arial" panose="020B0604020202020204"/>
                <a:sym typeface="Arial" panose="020B0604020202020204"/>
                <a:hlinkClick r:id="rId4"/>
              </a:rPr>
              <a:t>https://www.facebook.com/groups/1448467355535530</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CDB815E7-014A-4650-B1C0-6D5E20299D6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Tác giả bộ ppt Địa Lí KNTT- CTST (6-7),ppt Địa 8,9: Lê Chinh – Đà Nẵng    Sđt lh: 0982.276.629</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Zalo: 0982.276.629</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Facebook cá nhân: </a:t>
            </a:r>
            <a:r>
              <a:rPr lang="en-US" sz="1100" b="0" i="0" u="sng" strike="noStrike" kern="1200" cap="none">
                <a:solidFill>
                  <a:schemeClr val="tx1"/>
                </a:solidFill>
                <a:effectLst/>
                <a:latin typeface="Arial" panose="020B0604020202020204"/>
                <a:ea typeface="Arial" panose="020B0604020202020204"/>
                <a:cs typeface="Arial" panose="020B0604020202020204"/>
                <a:sym typeface="Arial" panose="020B0604020202020204"/>
                <a:hlinkClick r:id="rId3"/>
              </a:rPr>
              <a:t>https://www.facebook.com/ti.gon.566</a:t>
            </a: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Nhóm chia sẻ tài liệu: </a:t>
            </a:r>
            <a:r>
              <a:rPr lang="en-US" sz="1100" b="0" i="0" u="sng" strike="noStrike" kern="1200" cap="none">
                <a:solidFill>
                  <a:schemeClr val="tx1"/>
                </a:solidFill>
                <a:effectLst/>
                <a:latin typeface="Arial" panose="020B0604020202020204"/>
                <a:ea typeface="Arial" panose="020B0604020202020204"/>
                <a:cs typeface="Arial" panose="020B0604020202020204"/>
                <a:sym typeface="Arial" panose="020B0604020202020204"/>
                <a:hlinkClick r:id="rId4"/>
              </a:rPr>
              <a:t>https://www.facebook.com/groups/1448467355535530</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Hãy liên hệ chính chủ sản phẩm để được hỗ trợ và đồng hành trong suốt năm học nhé!</a:t>
            </a:r>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Khởi động vớ</a:t>
            </a:r>
            <a:r>
              <a:rPr lang="vi-VN"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i bài hát: </a:t>
            </a:r>
            <a:r>
              <a:rPr lang="vi-VN" sz="1100" b="1"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TRÁI ĐẤT NÀY LÀ CỦA CHÚNG MÌNH</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Em hãy mô tả những điều em biết về </a:t>
            </a:r>
            <a:r>
              <a:rPr lang="vi-VN"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Trái Đất của chúng ta?</a:t>
            </a:r>
            <a:endParaRPr lang="en-US">
              <a:solidFill>
                <a:srgbClr val="FF0000"/>
              </a:solidFill>
            </a:endParaRP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các hành tinh trong hệ Mặt trời, trả lời câu hỏi</a:t>
            </a:r>
            <a:endParaRPr lang="en-US"/>
          </a:p>
        </p:txBody>
      </p:sp>
      <p:sp>
        <p:nvSpPr>
          <p:cNvPr id="4" name="Slide Number Placeholder 3"/>
          <p:cNvSpPr>
            <a:spLocks noGrp="1"/>
          </p:cNvSpPr>
          <p:nvPr>
            <p:ph type="sldNum" sz="quarter" idx="5"/>
          </p:nvPr>
        </p:nvSpPr>
        <p:spPr/>
        <p:txBody>
          <a:bodyPr/>
          <a:lstStyle/>
          <a:p>
            <a:fld id="{CDB815E7-014A-4650-B1C0-6D5E20299D6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Tác giả bộ ppt Địa Lí KNTT- CTST (6-7),ppt Địa 8,9: Lê Chinh – Đà Nẵng    Sđt lh: 0982.276.629</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Zalo: 0982.276.629</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Facebook cá nhân: </a:t>
            </a:r>
            <a:r>
              <a:rPr lang="en-US" sz="1100" b="0" i="0" u="sng" strike="noStrike" kern="1200" cap="none">
                <a:solidFill>
                  <a:schemeClr val="tx1"/>
                </a:solidFill>
                <a:effectLst/>
                <a:latin typeface="Arial" panose="020B0604020202020204"/>
                <a:ea typeface="Arial" panose="020B0604020202020204"/>
                <a:cs typeface="Arial" panose="020B0604020202020204"/>
                <a:sym typeface="Arial" panose="020B0604020202020204"/>
                <a:hlinkClick r:id="rId3"/>
              </a:rPr>
              <a:t>https://www.facebook.com/ti.gon.566</a:t>
            </a: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lvl="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 Nhóm chia sẻ tài liệu: </a:t>
            </a:r>
            <a:r>
              <a:rPr lang="en-US" sz="1100" b="0" i="0" u="sng" strike="noStrike" kern="1200" cap="none">
                <a:solidFill>
                  <a:schemeClr val="tx1"/>
                </a:solidFill>
                <a:effectLst/>
                <a:latin typeface="Arial" panose="020B0604020202020204"/>
                <a:ea typeface="Arial" panose="020B0604020202020204"/>
                <a:cs typeface="Arial" panose="020B0604020202020204"/>
                <a:sym typeface="Arial" panose="020B0604020202020204"/>
                <a:hlinkClick r:id="rId4"/>
              </a:rPr>
              <a:t>https://www.facebook.com/groups/1448467355535530</a:t>
            </a:r>
            <a:endPar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endParaRPr>
          </a:p>
          <a:p>
            <a:pPr marL="171450" indent="-171450">
              <a:buFont typeface="Arial" panose="020B0604020202020204" pitchFamily="34" charset="0"/>
              <a:buChar char="•"/>
            </a:pPr>
            <a:r>
              <a:rPr lang="en-US" sz="1100" b="0" i="0" u="none" strike="noStrike" kern="1200" cap="none">
                <a:solidFill>
                  <a:schemeClr val="tx1"/>
                </a:solidFill>
                <a:effectLst/>
                <a:latin typeface="Arial" panose="020B0604020202020204"/>
                <a:ea typeface="Arial" panose="020B0604020202020204"/>
                <a:cs typeface="Arial" panose="020B0604020202020204"/>
                <a:sym typeface="Arial" panose="020B0604020202020204"/>
              </a:rPr>
              <a:t>Hãy liên hệ chính chủ sản phẩm để được hỗ trợ và đồng hành trong suốt năm học nhé!</a:t>
            </a:r>
            <a:endParaRPr lang="en-US"/>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Khoảng cách giúp cho TĐ nhận đ</a:t>
            </a:r>
            <a:r>
              <a:rPr lang="vi-VN"/>
              <a:t>ư</a:t>
            </a:r>
            <a:r>
              <a:rPr lang="en-US"/>
              <a:t>ợc l</a:t>
            </a:r>
            <a:r>
              <a:rPr lang="vi-VN"/>
              <a:t>ư</a:t>
            </a:r>
            <a:r>
              <a:rPr lang="en-US"/>
              <a:t>ợng nhiệt và ánh sáng phù hợp để sự sống có thể tồn  tại, phát triển</a:t>
            </a:r>
            <a:endParaRPr lang="en-US"/>
          </a:p>
          <a:p>
            <a:endParaRPr lang="en-US"/>
          </a:p>
        </p:txBody>
      </p:sp>
      <p:sp>
        <p:nvSpPr>
          <p:cNvPr id="4" name="Slide Number Placeholder 3"/>
          <p:cNvSpPr>
            <a:spLocks noGrp="1"/>
          </p:cNvSpPr>
          <p:nvPr>
            <p:ph type="sldNum" sz="quarter" idx="5"/>
          </p:nvPr>
        </p:nvSpPr>
        <p:spPr/>
        <p:txBody>
          <a:bodyPr/>
          <a:lstStyle/>
          <a:p>
            <a:fld id="{CDB815E7-014A-4650-B1C0-6D5E20299D63}"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endParaRPr lang="en-US" sz="12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endParaRPr lang="en-US" sz="12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rPr>
              <a:t>https://www.facebook.com/ti.gon.566</a:t>
            </a:r>
            <a:r>
              <a:rPr lang="en-US" sz="1200">
                <a:solidFill>
                  <a:srgbClr val="1223FA"/>
                </a:solidFill>
                <a:latin typeface="Arial" panose="020B0604020202020204" pitchFamily="34" charset="0"/>
                <a:cs typeface="Arial" panose="020B0604020202020204" pitchFamily="34" charset="0"/>
              </a:rPr>
              <a:t>.</a:t>
            </a:r>
            <a:endParaRPr lang="en-US" sz="1200">
              <a:solidFill>
                <a:srgbClr val="1223FA"/>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endParaRPr lang="en-US" sz="12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endParaRPr lang="en-US" sz="1200">
              <a:solidFill>
                <a:srgbClr val="00206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rPr>
              <a:t>https://www.facebook.com/ti.gon.566</a:t>
            </a:r>
            <a:r>
              <a:rPr lang="en-US" sz="1200">
                <a:solidFill>
                  <a:srgbClr val="1223FA"/>
                </a:solidFill>
                <a:latin typeface="Arial" panose="020B0604020202020204" pitchFamily="34" charset="0"/>
                <a:cs typeface="Arial" panose="020B0604020202020204" pitchFamily="34" charset="0"/>
              </a:rPr>
              <a:t>.</a:t>
            </a:r>
            <a:endParaRPr lang="en-US" sz="1200">
              <a:solidFill>
                <a:srgbClr val="1223FA"/>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blipFill>
          <a:blip r:embed="rId2"/>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5"/>
            </a:lvl1pPr>
            <a:lvl2pPr lvl="1" algn="ctr">
              <a:spcBef>
                <a:spcPts val="0"/>
              </a:spcBef>
              <a:spcAft>
                <a:spcPts val="0"/>
              </a:spcAft>
              <a:buSzPts val="5200"/>
              <a:buNone/>
              <a:defRPr sz="6915"/>
            </a:lvl2pPr>
            <a:lvl3pPr lvl="2" algn="ctr">
              <a:spcBef>
                <a:spcPts val="0"/>
              </a:spcBef>
              <a:spcAft>
                <a:spcPts val="0"/>
              </a:spcAft>
              <a:buSzPts val="5200"/>
              <a:buNone/>
              <a:defRPr sz="6915"/>
            </a:lvl3pPr>
            <a:lvl4pPr lvl="3" algn="ctr">
              <a:spcBef>
                <a:spcPts val="0"/>
              </a:spcBef>
              <a:spcAft>
                <a:spcPts val="0"/>
              </a:spcAft>
              <a:buSzPts val="5200"/>
              <a:buNone/>
              <a:defRPr sz="6915"/>
            </a:lvl4pPr>
            <a:lvl5pPr lvl="4" algn="ctr">
              <a:spcBef>
                <a:spcPts val="0"/>
              </a:spcBef>
              <a:spcAft>
                <a:spcPts val="0"/>
              </a:spcAft>
              <a:buSzPts val="5200"/>
              <a:buNone/>
              <a:defRPr sz="6915"/>
            </a:lvl5pPr>
            <a:lvl6pPr lvl="5" algn="ctr">
              <a:spcBef>
                <a:spcPts val="0"/>
              </a:spcBef>
              <a:spcAft>
                <a:spcPts val="0"/>
              </a:spcAft>
              <a:buSzPts val="5200"/>
              <a:buNone/>
              <a:defRPr sz="6915"/>
            </a:lvl6pPr>
            <a:lvl7pPr lvl="6" algn="ctr">
              <a:spcBef>
                <a:spcPts val="0"/>
              </a:spcBef>
              <a:spcAft>
                <a:spcPts val="0"/>
              </a:spcAft>
              <a:buSzPts val="5200"/>
              <a:buNone/>
              <a:defRPr sz="6915"/>
            </a:lvl7pPr>
            <a:lvl8pPr lvl="7" algn="ctr">
              <a:spcBef>
                <a:spcPts val="0"/>
              </a:spcBef>
              <a:spcAft>
                <a:spcPts val="0"/>
              </a:spcAft>
              <a:buSzPts val="5200"/>
              <a:buNone/>
              <a:defRPr sz="6915"/>
            </a:lvl8pPr>
            <a:lvl9pPr lvl="8" algn="ctr">
              <a:spcBef>
                <a:spcPts val="0"/>
              </a:spcBef>
              <a:spcAft>
                <a:spcPts val="0"/>
              </a:spcAft>
              <a:buSzPts val="5200"/>
              <a:buNone/>
              <a:defRPr sz="6915"/>
            </a:lvl9pPr>
          </a:lstStyle>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30">
                <a:solidFill>
                  <a:schemeClr val="dk2"/>
                </a:solidFill>
              </a:defRPr>
            </a:lvl1pPr>
            <a:lvl2pPr lvl="1" algn="ctr">
              <a:lnSpc>
                <a:spcPct val="100000"/>
              </a:lnSpc>
              <a:spcBef>
                <a:spcPts val="0"/>
              </a:spcBef>
              <a:spcAft>
                <a:spcPts val="0"/>
              </a:spcAft>
              <a:buSzPts val="2800"/>
              <a:buNone/>
              <a:defRPr sz="3725"/>
            </a:lvl2pPr>
            <a:lvl3pPr lvl="2" algn="ctr">
              <a:lnSpc>
                <a:spcPct val="100000"/>
              </a:lnSpc>
              <a:spcBef>
                <a:spcPts val="0"/>
              </a:spcBef>
              <a:spcAft>
                <a:spcPts val="0"/>
              </a:spcAft>
              <a:buSzPts val="2800"/>
              <a:buNone/>
              <a:defRPr sz="3725"/>
            </a:lvl3pPr>
            <a:lvl4pPr lvl="3" algn="ctr">
              <a:lnSpc>
                <a:spcPct val="100000"/>
              </a:lnSpc>
              <a:spcBef>
                <a:spcPts val="0"/>
              </a:spcBef>
              <a:spcAft>
                <a:spcPts val="0"/>
              </a:spcAft>
              <a:buSzPts val="2800"/>
              <a:buNone/>
              <a:defRPr sz="3725"/>
            </a:lvl4pPr>
            <a:lvl5pPr lvl="4" algn="ctr">
              <a:lnSpc>
                <a:spcPct val="100000"/>
              </a:lnSpc>
              <a:spcBef>
                <a:spcPts val="0"/>
              </a:spcBef>
              <a:spcAft>
                <a:spcPts val="0"/>
              </a:spcAft>
              <a:buSzPts val="2800"/>
              <a:buNone/>
              <a:defRPr sz="3725"/>
            </a:lvl5pPr>
            <a:lvl6pPr lvl="5" algn="ctr">
              <a:lnSpc>
                <a:spcPct val="100000"/>
              </a:lnSpc>
              <a:spcBef>
                <a:spcPts val="0"/>
              </a:spcBef>
              <a:spcAft>
                <a:spcPts val="0"/>
              </a:spcAft>
              <a:buSzPts val="2800"/>
              <a:buNone/>
              <a:defRPr sz="3725"/>
            </a:lvl6pPr>
            <a:lvl7pPr lvl="6" algn="ctr">
              <a:lnSpc>
                <a:spcPct val="100000"/>
              </a:lnSpc>
              <a:spcBef>
                <a:spcPts val="0"/>
              </a:spcBef>
              <a:spcAft>
                <a:spcPts val="0"/>
              </a:spcAft>
              <a:buSzPts val="2800"/>
              <a:buNone/>
              <a:defRPr sz="3725"/>
            </a:lvl7pPr>
            <a:lvl8pPr lvl="7" algn="ctr">
              <a:lnSpc>
                <a:spcPct val="100000"/>
              </a:lnSpc>
              <a:spcBef>
                <a:spcPts val="0"/>
              </a:spcBef>
              <a:spcAft>
                <a:spcPts val="0"/>
              </a:spcAft>
              <a:buSzPts val="2800"/>
              <a:buNone/>
              <a:defRPr sz="3725"/>
            </a:lvl8pPr>
            <a:lvl9pPr lvl="8" algn="ctr">
              <a:lnSpc>
                <a:spcPct val="100000"/>
              </a:lnSpc>
              <a:spcBef>
                <a:spcPts val="0"/>
              </a:spcBef>
              <a:spcAft>
                <a:spcPts val="0"/>
              </a:spcAft>
              <a:buSzPts val="2800"/>
              <a:buNone/>
              <a:defRPr sz="3725"/>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330" lvl="0" indent="-304165">
              <a:lnSpc>
                <a:spcPct val="100000"/>
              </a:lnSpc>
              <a:spcBef>
                <a:spcPts val="0"/>
              </a:spcBef>
              <a:spcAft>
                <a:spcPts val="0"/>
              </a:spcAft>
              <a:buClr>
                <a:schemeClr val="accent6"/>
              </a:buClr>
              <a:buSzPts val="2400"/>
              <a:buFont typeface="Itim" panose="00000500000000000000"/>
              <a:buNone/>
              <a:defRPr sz="3190">
                <a:solidFill>
                  <a:schemeClr val="accent6"/>
                </a:solidFill>
                <a:latin typeface="Itim" panose="00000500000000000000"/>
                <a:ea typeface="Itim" panose="00000500000000000000"/>
                <a:cs typeface="Itim" panose="00000500000000000000"/>
                <a:sym typeface="Itim" panose="00000500000000000000"/>
              </a:defRPr>
            </a:lvl1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40EB1-3803-4CBD-9717-278BEB09C37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EA040-271E-45C2-B0DB-58DF2BB0690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B5AA36A-91DF-4D36-8D3F-14DA36FD2A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A3EF-D91A-4F8F-B80D-FDD90E0465A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1pPr>
            <a:lvl2pPr lvl="1"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2pPr>
            <a:lvl3pPr lvl="2"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3pPr>
            <a:lvl4pPr lvl="3"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4pPr>
            <a:lvl5pPr lvl="4"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5pPr>
            <a:lvl6pPr lvl="5"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6pPr>
            <a:lvl7pPr lvl="6"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7pPr>
            <a:lvl8pPr lvl="7"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8pPr>
            <a:lvl9pPr lvl="8" algn="ctr">
              <a:spcBef>
                <a:spcPts val="0"/>
              </a:spcBef>
              <a:spcAft>
                <a:spcPts val="0"/>
              </a:spcAft>
              <a:buClr>
                <a:schemeClr val="accent6"/>
              </a:buClr>
              <a:buSzPts val="3300"/>
              <a:buFont typeface="Itim" panose="00000500000000000000"/>
              <a:buNone/>
              <a:defRPr sz="3300">
                <a:solidFill>
                  <a:schemeClr val="accent6"/>
                </a:solidFill>
                <a:latin typeface="Itim" panose="00000500000000000000"/>
                <a:ea typeface="Itim" panose="00000500000000000000"/>
                <a:cs typeface="Itim" panose="00000500000000000000"/>
                <a:sym typeface="Itim" panose="00000500000000000000"/>
              </a:defRPr>
            </a:lvl9pPr>
          </a:lstStyle>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lvl="1"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lvl="2"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lvl="3"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lvl="4"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lvl="5"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lvl="6"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lvl="7"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lvl="8" indent="-317500">
              <a:lnSpc>
                <a:spcPct val="100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19.GIF"/><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9" Type="http://schemas.microsoft.com/office/2007/relationships/hdphoto" Target="../media/image25.wdp"/><Relationship Id="rId8" Type="http://schemas.openxmlformats.org/officeDocument/2006/relationships/image" Target="../media/image24.png"/><Relationship Id="rId7" Type="http://schemas.microsoft.com/office/2007/relationships/hdphoto" Target="../media/image23.wdp"/><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12.png"/><Relationship Id="rId10" Type="http://schemas.openxmlformats.org/officeDocument/2006/relationships/slideLayout" Target="../slideLayouts/slideLayout4.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7.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1.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9" Type="http://schemas.openxmlformats.org/officeDocument/2006/relationships/slide" Target="slide24.xml"/><Relationship Id="rId8" Type="http://schemas.openxmlformats.org/officeDocument/2006/relationships/image" Target="../media/image34.png"/><Relationship Id="rId7" Type="http://schemas.openxmlformats.org/officeDocument/2006/relationships/slide" Target="slide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 Target="slide22.xml"/><Relationship Id="rId3" Type="http://schemas.openxmlformats.org/officeDocument/2006/relationships/image" Target="../media/image31.png"/><Relationship Id="rId2" Type="http://schemas.openxmlformats.org/officeDocument/2006/relationships/slide" Target="slide26.xml"/><Relationship Id="rId19" Type="http://schemas.openxmlformats.org/officeDocument/2006/relationships/slideLayout" Target="../slideLayouts/slideLayout1.xml"/><Relationship Id="rId18" Type="http://schemas.openxmlformats.org/officeDocument/2006/relationships/slide" Target="slide27.xml"/><Relationship Id="rId17" Type="http://schemas.openxmlformats.org/officeDocument/2006/relationships/image" Target="../media/image41.GIF"/><Relationship Id="rId16" Type="http://schemas.openxmlformats.org/officeDocument/2006/relationships/image" Target="../media/image40.png"/><Relationship Id="rId15" Type="http://schemas.openxmlformats.org/officeDocument/2006/relationships/image" Target="../media/image39.png"/><Relationship Id="rId14" Type="http://schemas.openxmlformats.org/officeDocument/2006/relationships/image" Target="../media/image38.png"/><Relationship Id="rId13" Type="http://schemas.openxmlformats.org/officeDocument/2006/relationships/image" Target="../media/image37.png"/><Relationship Id="rId12" Type="http://schemas.openxmlformats.org/officeDocument/2006/relationships/image" Target="../media/image36.png"/><Relationship Id="rId11" Type="http://schemas.openxmlformats.org/officeDocument/2006/relationships/slide" Target="slide25.xml"/><Relationship Id="rId10" Type="http://schemas.openxmlformats.org/officeDocument/2006/relationships/image" Target="../media/image35.png"/><Relationship Id="rId1" Type="http://schemas.openxmlformats.org/officeDocument/2006/relationships/image" Target="../media/image30.jpeg"/></Relationships>
</file>

<file path=ppt/slides/_rels/slide22.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44.png"/><Relationship Id="rId5" Type="http://schemas.openxmlformats.org/officeDocument/2006/relationships/slide" Target="slide21.xml"/><Relationship Id="rId4" Type="http://schemas.openxmlformats.org/officeDocument/2006/relationships/image" Target="../media/image43.GIF"/><Relationship Id="rId3" Type="http://schemas.openxmlformats.org/officeDocument/2006/relationships/image" Target="../media/image42.GIF"/><Relationship Id="rId2" Type="http://schemas.openxmlformats.org/officeDocument/2006/relationships/image" Target="../media/image34.png"/><Relationship Id="rId10" Type="http://schemas.openxmlformats.org/officeDocument/2006/relationships/slideLayout" Target="../slideLayouts/slideLayout4.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44.png"/><Relationship Id="rId5" Type="http://schemas.openxmlformats.org/officeDocument/2006/relationships/slide" Target="slide21.xml"/><Relationship Id="rId4" Type="http://schemas.openxmlformats.org/officeDocument/2006/relationships/image" Target="../media/image43.GIF"/><Relationship Id="rId3" Type="http://schemas.openxmlformats.org/officeDocument/2006/relationships/image" Target="../media/image42.GIF"/><Relationship Id="rId2" Type="http://schemas.openxmlformats.org/officeDocument/2006/relationships/image" Target="../media/image36.pn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44.png"/><Relationship Id="rId5" Type="http://schemas.openxmlformats.org/officeDocument/2006/relationships/slide" Target="slide21.xml"/><Relationship Id="rId4" Type="http://schemas.openxmlformats.org/officeDocument/2006/relationships/image" Target="../media/image43.GIF"/><Relationship Id="rId3" Type="http://schemas.openxmlformats.org/officeDocument/2006/relationships/image" Target="../media/image42.GIF"/><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44.png"/><Relationship Id="rId5" Type="http://schemas.openxmlformats.org/officeDocument/2006/relationships/slide" Target="slide21.xml"/><Relationship Id="rId4" Type="http://schemas.openxmlformats.org/officeDocument/2006/relationships/image" Target="../media/image43.GIF"/><Relationship Id="rId3" Type="http://schemas.openxmlformats.org/officeDocument/2006/relationships/image" Target="../media/image42.GIF"/><Relationship Id="rId2" Type="http://schemas.openxmlformats.org/officeDocument/2006/relationships/image" Target="../media/image40.png"/><Relationship Id="rId10" Type="http://schemas.openxmlformats.org/officeDocument/2006/relationships/slideLayout" Target="../slideLayouts/slideLayout4.xml"/><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image" Target="../media/image44.png"/><Relationship Id="rId6" Type="http://schemas.openxmlformats.org/officeDocument/2006/relationships/slide" Target="slide21.xml"/><Relationship Id="rId5" Type="http://schemas.openxmlformats.org/officeDocument/2006/relationships/image" Target="../media/image45.png"/><Relationship Id="rId4" Type="http://schemas.openxmlformats.org/officeDocument/2006/relationships/image" Target="../media/image43.GIF"/><Relationship Id="rId3" Type="http://schemas.openxmlformats.org/officeDocument/2006/relationships/image" Target="../media/image42.GIF"/><Relationship Id="rId2" Type="http://schemas.openxmlformats.org/officeDocument/2006/relationships/image" Target="../media/image32.png"/><Relationship Id="rId11" Type="http://schemas.openxmlformats.org/officeDocument/2006/relationships/notesSlide" Target="../notesSlides/notesSlide12.xml"/><Relationship Id="rId10" Type="http://schemas.openxmlformats.org/officeDocument/2006/relationships/slideLayout" Target="../slideLayouts/slideLayout4.xml"/><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1.xml"/><Relationship Id="rId7" Type="http://schemas.openxmlformats.org/officeDocument/2006/relationships/image" Target="../media/image52.jpe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54.GIF"/></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55.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1.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21167" t="16297" r="22084" b="6074"/>
          <a:stretch>
            <a:fillRect/>
          </a:stretch>
        </p:blipFill>
        <p:spPr>
          <a:xfrm>
            <a:off x="1" y="8484"/>
            <a:ext cx="12161837" cy="6841033"/>
          </a:xfrm>
          <a:prstGeom prst="rect">
            <a:avLst/>
          </a:prstGeom>
        </p:spPr>
      </p:pic>
      <p:sp>
        <p:nvSpPr>
          <p:cNvPr id="3" name="TextBox 2"/>
          <p:cNvSpPr txBox="1"/>
          <p:nvPr/>
        </p:nvSpPr>
        <p:spPr>
          <a:xfrm>
            <a:off x="6279845" y="5918524"/>
            <a:ext cx="5989705" cy="828941"/>
          </a:xfrm>
          <a:prstGeom prst="rect">
            <a:avLst/>
          </a:prstGeom>
          <a:noFill/>
        </p:spPr>
        <p:txBody>
          <a:bodyPr wrap="square" rtlCol="0">
            <a:spAutoFit/>
          </a:bodyPr>
          <a:lstStyle/>
          <a:p>
            <a:r>
              <a:rPr lang="en-US" sz="2395" b="1" err="1">
                <a:solidFill>
                  <a:srgbClr val="0070C0"/>
                </a:solidFill>
                <a:latin typeface="Arial" panose="020B0604020202020204" pitchFamily="34" charset="0"/>
                <a:cs typeface="Arial" panose="020B0604020202020204" pitchFamily="34" charset="0"/>
              </a:rPr>
              <a:t>Giáo</a:t>
            </a:r>
            <a:r>
              <a:rPr lang="en-US" sz="2395" b="1">
                <a:solidFill>
                  <a:srgbClr val="0070C0"/>
                </a:solidFill>
                <a:latin typeface="Arial" panose="020B0604020202020204" pitchFamily="34" charset="0"/>
                <a:cs typeface="Arial" panose="020B0604020202020204" pitchFamily="34" charset="0"/>
              </a:rPr>
              <a:t> viên: Lê Thị </a:t>
            </a:r>
            <a:r>
              <a:rPr lang="en-US" sz="2395" b="1" dirty="0" err="1">
                <a:solidFill>
                  <a:srgbClr val="0070C0"/>
                </a:solidFill>
                <a:latin typeface="Arial" panose="020B0604020202020204" pitchFamily="34" charset="0"/>
                <a:cs typeface="Arial" panose="020B0604020202020204" pitchFamily="34" charset="0"/>
              </a:rPr>
              <a:t>Chinh</a:t>
            </a:r>
            <a:endParaRPr lang="en-US" sz="2395" b="1" dirty="0">
              <a:solidFill>
                <a:srgbClr val="0070C0"/>
              </a:solidFill>
              <a:latin typeface="Arial" panose="020B0604020202020204" pitchFamily="34" charset="0"/>
              <a:cs typeface="Arial" panose="020B0604020202020204" pitchFamily="34" charset="0"/>
            </a:endParaRPr>
          </a:p>
          <a:p>
            <a:r>
              <a:rPr lang="en-US" sz="2395" b="1">
                <a:solidFill>
                  <a:srgbClr val="0070C0"/>
                </a:solidFill>
                <a:latin typeface="Arial" panose="020B0604020202020204" pitchFamily="34" charset="0"/>
                <a:cs typeface="Arial" panose="020B0604020202020204" pitchFamily="34" charset="0"/>
              </a:rPr>
              <a:t>Email       : lethichinh09sdl</a:t>
            </a:r>
            <a:r>
              <a:rPr lang="en-US" sz="2395" b="1" dirty="0">
                <a:solidFill>
                  <a:srgbClr val="0070C0"/>
                </a:solidFill>
                <a:latin typeface="Arial" panose="020B0604020202020204" pitchFamily="34" charset="0"/>
                <a:cs typeface="Arial" panose="020B0604020202020204" pitchFamily="34" charset="0"/>
              </a:rPr>
              <a:t>@gmail.com</a:t>
            </a:r>
            <a:endParaRPr lang="en-US" sz="2395" b="1" dirty="0">
              <a:solidFill>
                <a:srgbClr val="0070C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78297" y="7609642"/>
            <a:ext cx="9714006" cy="800219"/>
          </a:xfrm>
          <a:prstGeom prst="rect">
            <a:avLst/>
          </a:prstGeom>
          <a:noFill/>
        </p:spPr>
        <p:txBody>
          <a:bodyPr wrap="square" rtlCol="0">
            <a:spAutoFit/>
          </a:bodyPr>
          <a:lstStyle/>
          <a:p>
            <a:pPr defTabSz="683895">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Bảng </a:t>
            </a:r>
            <a:r>
              <a:rPr lang="el-GR" sz="4600" b="1" kern="1200">
                <a:solidFill>
                  <a:srgbClr val="7030A0"/>
                </a:solidFill>
                <a:latin typeface="HP001 4 hàng" panose="020B0603050302020204" pitchFamily="34" charset="0"/>
                <a:ea typeface="+mn-ea"/>
                <a:cs typeface="HP001 5H Normal" panose="020B0603050302020204" pitchFamily="34" charset="0"/>
              </a:rPr>
              <a:t>η</a:t>
            </a:r>
            <a:r>
              <a:rPr lang="en-US" sz="4600" b="1" kern="1200">
                <a:solidFill>
                  <a:srgbClr val="7030A0"/>
                </a:solidFill>
                <a:latin typeface="HP001 4 hàng" panose="020B0603050302020204" pitchFamily="34" charset="0"/>
                <a:ea typeface="+mn-ea"/>
                <a:cs typeface="HP001 5H Normal" panose="020B0603050302020204" pitchFamily="34" charset="0"/>
              </a:rPr>
              <a:t>ân 6, bảng </a:t>
            </a:r>
            <a:r>
              <a:rPr lang="el-GR" sz="4600" b="1" kern="1200">
                <a:solidFill>
                  <a:srgbClr val="7030A0"/>
                </a:solidFill>
                <a:latin typeface="HP001 4 hàng" panose="020B0603050302020204" pitchFamily="34" charset="0"/>
                <a:ea typeface="+mn-ea"/>
                <a:cs typeface="HP001 5H Normal" panose="020B0603050302020204" pitchFamily="34" charset="0"/>
              </a:rPr>
              <a:t>ε</a:t>
            </a:r>
            <a:r>
              <a:rPr lang="en-US" sz="4600" b="1" kern="1200">
                <a:solidFill>
                  <a:srgbClr val="7030A0"/>
                </a:solidFill>
                <a:latin typeface="HP001 4 hàng" panose="020B0603050302020204" pitchFamily="34" charset="0"/>
                <a:ea typeface="+mn-ea"/>
                <a:cs typeface="HP001 5H Normal" panose="020B0603050302020204" pitchFamily="34" charset="0"/>
              </a:rPr>
              <a:t>ia 6 </a:t>
            </a:r>
            <a:endParaRPr lang="en-US" sz="46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5" name="Picture 24"/>
          <p:cNvPicPr>
            <a:picLocks noChangeAspect="1"/>
          </p:cNvPicPr>
          <p:nvPr/>
        </p:nvPicPr>
        <p:blipFill rotWithShape="1">
          <a:blip r:embed="rId1"/>
          <a:srcRect l="31046" t="29612" r="31192" b="26357"/>
          <a:stretch>
            <a:fillRect/>
          </a:stretch>
        </p:blipFill>
        <p:spPr>
          <a:xfrm>
            <a:off x="3580409" y="604874"/>
            <a:ext cx="8611591" cy="5648251"/>
          </a:xfrm>
          <a:prstGeom prst="rect">
            <a:avLst/>
          </a:prstGeom>
        </p:spPr>
      </p:pic>
      <p:grpSp>
        <p:nvGrpSpPr>
          <p:cNvPr id="26" name="Group 25"/>
          <p:cNvGrpSpPr/>
          <p:nvPr/>
        </p:nvGrpSpPr>
        <p:grpSpPr>
          <a:xfrm>
            <a:off x="137624" y="596965"/>
            <a:ext cx="3356889" cy="5461069"/>
            <a:chOff x="107670" y="330506"/>
            <a:chExt cx="3356889" cy="5461069"/>
          </a:xfrm>
        </p:grpSpPr>
        <p:sp>
          <p:nvSpPr>
            <p:cNvPr id="27" name="Rectangle: Rounded Corners 26"/>
            <p:cNvSpPr/>
            <p:nvPr/>
          </p:nvSpPr>
          <p:spPr>
            <a:xfrm>
              <a:off x="107670" y="523594"/>
              <a:ext cx="3356889" cy="5267981"/>
            </a:xfrm>
            <a:prstGeom prst="roundRect">
              <a:avLst/>
            </a:prstGeom>
            <a:solidFill>
              <a:srgbClr val="FFFE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64649" y="1066425"/>
              <a:ext cx="2729980" cy="4401205"/>
            </a:xfrm>
            <a:prstGeom prst="rect">
              <a:avLst/>
            </a:prstGeom>
            <a:noFill/>
          </p:spPr>
          <p:txBody>
            <a:bodyPr wrap="square" rtlCol="0">
              <a:spAutoFit/>
            </a:bodyPr>
            <a:lstStyle/>
            <a:p>
              <a:pPr algn="just"/>
              <a:r>
                <a:rPr lang="en-US" sz="2800">
                  <a:solidFill>
                    <a:srgbClr val="00B050"/>
                  </a:solidFill>
                  <a:latin typeface="Arial" panose="020B0604020202020204" pitchFamily="34" charset="0"/>
                  <a:cs typeface="Arial" panose="020B0604020202020204" pitchFamily="34" charset="0"/>
                </a:rPr>
                <a:t>Hành tinh trong hệ Mặt Trời là những thiên thể không tự phát sáng, ánh sáng chúng ta nhìn thấy từ các hành tinh là do phản xạ ánh sáng từ Mặt trời</a:t>
              </a:r>
              <a:endParaRPr lang="en-US" sz="2800">
                <a:solidFill>
                  <a:srgbClr val="00B050"/>
                </a:solidFill>
                <a:latin typeface="Arial" panose="020B0604020202020204" pitchFamily="34" charset="0"/>
                <a:cs typeface="Arial" panose="020B0604020202020204" pitchFamily="34" charset="0"/>
              </a:endParaRPr>
            </a:p>
          </p:txBody>
        </p:sp>
        <p:sp>
          <p:nvSpPr>
            <p:cNvPr id="29" name="Rectangle: Rounded Corners 28"/>
            <p:cNvSpPr/>
            <p:nvPr/>
          </p:nvSpPr>
          <p:spPr>
            <a:xfrm>
              <a:off x="583894" y="330506"/>
              <a:ext cx="1762699" cy="5428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621358" y="655044"/>
            <a:ext cx="2357120" cy="461665"/>
          </a:xfrm>
          <a:prstGeom prst="rect">
            <a:avLst/>
          </a:prstGeom>
          <a:noFill/>
        </p:spPr>
        <p:txBody>
          <a:bodyPr wrap="square" rtlCol="0">
            <a:spAutoFit/>
          </a:bodyPr>
          <a:lstStyle/>
          <a:p>
            <a:r>
              <a:rPr lang="en-US" sz="2400" b="1">
                <a:solidFill>
                  <a:srgbClr val="3829FB"/>
                </a:solidFill>
                <a:latin typeface="Arial" panose="020B0604020202020204" pitchFamily="34" charset="0"/>
                <a:cs typeface="Arial" panose="020B0604020202020204" pitchFamily="34" charset="0"/>
              </a:rPr>
              <a:t>Em có biết</a:t>
            </a:r>
            <a:endParaRPr lang="en-US" sz="2400" b="1">
              <a:solidFill>
                <a:srgbClr val="3829FB"/>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31046" t="29612" r="31192" b="26357"/>
          <a:stretch>
            <a:fillRect/>
          </a:stretch>
        </p:blipFill>
        <p:spPr>
          <a:xfrm>
            <a:off x="2722893" y="8483"/>
            <a:ext cx="9438945" cy="6190902"/>
          </a:xfrm>
          <a:prstGeom prst="rect">
            <a:avLst/>
          </a:prstGeom>
        </p:spPr>
      </p:pic>
      <p:sp>
        <p:nvSpPr>
          <p:cNvPr id="2" name="Speech Bubble: Rectangle with Corners Rounded 1"/>
          <p:cNvSpPr/>
          <p:nvPr/>
        </p:nvSpPr>
        <p:spPr>
          <a:xfrm>
            <a:off x="52793" y="1958237"/>
            <a:ext cx="2745675" cy="2499264"/>
          </a:xfrm>
          <a:prstGeom prst="wedgeRoundRectCallout">
            <a:avLst>
              <a:gd name="adj1" fmla="val 63619"/>
              <a:gd name="adj2" fmla="val -2276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3" name="Rectangle 2"/>
          <p:cNvSpPr/>
          <p:nvPr/>
        </p:nvSpPr>
        <p:spPr>
          <a:xfrm>
            <a:off x="-14256" y="2179369"/>
            <a:ext cx="2751074" cy="2057230"/>
          </a:xfrm>
          <a:prstGeom prst="rect">
            <a:avLst/>
          </a:prstGeom>
        </p:spPr>
        <p:txBody>
          <a:bodyPr wrap="none">
            <a:spAutoFit/>
          </a:bodyPr>
          <a:lstStyle/>
          <a:p>
            <a:pPr algn="ctr"/>
            <a:r>
              <a:rPr lang="en-US" sz="3190">
                <a:solidFill>
                  <a:srgbClr val="3829FB"/>
                </a:solidFill>
                <a:latin typeface="Arial" panose="020B0604020202020204" pitchFamily="34" charset="0"/>
                <a:cs typeface="Arial" panose="020B0604020202020204" pitchFamily="34" charset="0"/>
              </a:rPr>
              <a:t>Ý nghĩa của </a:t>
            </a:r>
            <a:endParaRPr lang="en-US" sz="3190">
              <a:solidFill>
                <a:srgbClr val="3829FB"/>
              </a:solidFill>
              <a:latin typeface="Arial" panose="020B0604020202020204" pitchFamily="34" charset="0"/>
              <a:cs typeface="Arial" panose="020B0604020202020204" pitchFamily="34" charset="0"/>
            </a:endParaRPr>
          </a:p>
          <a:p>
            <a:pPr algn="ctr"/>
            <a:r>
              <a:rPr lang="en-US" sz="3190">
                <a:solidFill>
                  <a:srgbClr val="3829FB"/>
                </a:solidFill>
                <a:latin typeface="Arial" panose="020B0604020202020204" pitchFamily="34" charset="0"/>
                <a:cs typeface="Arial" panose="020B0604020202020204" pitchFamily="34" charset="0"/>
              </a:rPr>
              <a:t>khoảng cách</a:t>
            </a:r>
            <a:endParaRPr lang="en-US" sz="3190">
              <a:solidFill>
                <a:srgbClr val="3829FB"/>
              </a:solidFill>
              <a:latin typeface="Arial" panose="020B0604020202020204" pitchFamily="34" charset="0"/>
              <a:cs typeface="Arial" panose="020B0604020202020204" pitchFamily="34" charset="0"/>
            </a:endParaRPr>
          </a:p>
          <a:p>
            <a:pPr algn="ctr"/>
            <a:r>
              <a:rPr lang="en-US" sz="3190">
                <a:solidFill>
                  <a:srgbClr val="3829FB"/>
                </a:solidFill>
                <a:latin typeface="Arial" panose="020B0604020202020204" pitchFamily="34" charset="0"/>
                <a:cs typeface="Arial" panose="020B0604020202020204" pitchFamily="34" charset="0"/>
              </a:rPr>
              <a:t> từ Trái Đất </a:t>
            </a:r>
            <a:endParaRPr lang="en-US" sz="3190">
              <a:solidFill>
                <a:srgbClr val="3829FB"/>
              </a:solidFill>
              <a:latin typeface="Arial" panose="020B0604020202020204" pitchFamily="34" charset="0"/>
              <a:cs typeface="Arial" panose="020B0604020202020204" pitchFamily="34" charset="0"/>
            </a:endParaRPr>
          </a:p>
          <a:p>
            <a:pPr algn="ctr"/>
            <a:r>
              <a:rPr lang="en-US" sz="3190">
                <a:solidFill>
                  <a:srgbClr val="3829FB"/>
                </a:solidFill>
                <a:latin typeface="Arial" panose="020B0604020202020204" pitchFamily="34" charset="0"/>
                <a:cs typeface="Arial" panose="020B0604020202020204" pitchFamily="34" charset="0"/>
              </a:rPr>
              <a:t>đến Mặt Trời?</a:t>
            </a:r>
            <a:endParaRPr lang="en-US" sz="3190">
              <a:solidFill>
                <a:srgbClr val="3829FB"/>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6079" y="6387342"/>
            <a:ext cx="8574095" cy="460523"/>
          </a:xfrm>
          <a:prstGeom prst="rect">
            <a:avLst/>
          </a:prstGeom>
          <a:noFill/>
        </p:spPr>
        <p:txBody>
          <a:bodyPr wrap="square" rtlCol="0">
            <a:spAutoFit/>
          </a:bodyPr>
          <a:lstStyle/>
          <a:p>
            <a:pPr algn="ctr"/>
            <a:r>
              <a:rPr lang="en-US" sz="2395" i="1">
                <a:solidFill>
                  <a:srgbClr val="00B050"/>
                </a:solidFill>
                <a:latin typeface="Arial" panose="020B0604020202020204" pitchFamily="34" charset="0"/>
                <a:cs typeface="Arial" panose="020B0604020202020204" pitchFamily="34" charset="0"/>
              </a:rPr>
              <a:t>Hình 1. Các hành tinh trong hệ Mặt Trời</a:t>
            </a:r>
            <a:endParaRPr lang="en-US" sz="2395" i="1">
              <a:solidFill>
                <a:srgbClr val="00B050"/>
              </a:solidFill>
              <a:latin typeface="Arial" panose="020B0604020202020204" pitchFamily="34" charset="0"/>
              <a:cs typeface="Arial" panose="020B0604020202020204" pitchFamily="34" charset="0"/>
            </a:endParaRPr>
          </a:p>
        </p:txBody>
      </p:sp>
      <p:pic>
        <p:nvPicPr>
          <p:cNvPr id="9" name="Hình ảnh 6"/>
          <p:cNvPicPr/>
          <p:nvPr/>
        </p:nvPicPr>
        <p:blipFill>
          <a:blip r:embed="rId1">
            <a:extLst>
              <a:ext uri="{28A0092B-C50C-407E-A947-70E740481C1C}">
                <a14:useLocalDpi xmlns:a14="http://schemas.microsoft.com/office/drawing/2010/main" val="0"/>
              </a:ext>
            </a:extLst>
          </a:blip>
          <a:srcRect/>
          <a:stretch>
            <a:fillRect/>
          </a:stretch>
        </p:blipFill>
        <p:spPr bwMode="auto">
          <a:xfrm>
            <a:off x="5462693" y="282126"/>
            <a:ext cx="6440869" cy="6105216"/>
          </a:xfrm>
          <a:prstGeom prst="rect">
            <a:avLst/>
          </a:prstGeom>
          <a:noFill/>
        </p:spPr>
      </p:pic>
      <p:sp>
        <p:nvSpPr>
          <p:cNvPr id="10" name="Speech Bubble: Rectangle with Corners Rounded 9"/>
          <p:cNvSpPr/>
          <p:nvPr/>
        </p:nvSpPr>
        <p:spPr>
          <a:xfrm>
            <a:off x="405395" y="2394891"/>
            <a:ext cx="3820844" cy="1972762"/>
          </a:xfrm>
          <a:prstGeom prst="wedgeRoundRectCallout">
            <a:avLst>
              <a:gd name="adj1" fmla="val 79167"/>
              <a:gd name="adj2" fmla="val -3579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11" name="TextBox 10"/>
          <p:cNvSpPr txBox="1"/>
          <p:nvPr/>
        </p:nvSpPr>
        <p:spPr>
          <a:xfrm>
            <a:off x="562133" y="2691865"/>
            <a:ext cx="3483799" cy="1565777"/>
          </a:xfrm>
          <a:prstGeom prst="rect">
            <a:avLst/>
          </a:prstGeom>
          <a:noFill/>
        </p:spPr>
        <p:txBody>
          <a:bodyPr wrap="square" rtlCol="0">
            <a:spAutoFit/>
          </a:bodyPr>
          <a:lstStyle/>
          <a:p>
            <a:pPr algn="ctr"/>
            <a:r>
              <a:rPr lang="en-US" sz="3190">
                <a:solidFill>
                  <a:srgbClr val="0C07E7"/>
                </a:solidFill>
                <a:latin typeface="Arial" panose="020B0604020202020204" pitchFamily="34" charset="0"/>
                <a:cs typeface="Arial" panose="020B0604020202020204" pitchFamily="34" charset="0"/>
              </a:rPr>
              <a:t>Ghi nhớ và hoàn thành sơ đồ Hệ Mặt Trời ?</a:t>
            </a:r>
            <a:endParaRPr lang="en-US" sz="3190">
              <a:solidFill>
                <a:srgbClr val="0C07E7"/>
              </a:solidFill>
              <a:latin typeface="Arial" panose="020B0604020202020204" pitchFamily="34" charset="0"/>
              <a:cs typeface="Arial" panose="020B0604020202020204" pitchFamily="34" charset="0"/>
            </a:endParaRPr>
          </a:p>
        </p:txBody>
      </p:sp>
      <p:sp>
        <p:nvSpPr>
          <p:cNvPr id="12" name="TextBox 11"/>
          <p:cNvSpPr txBox="1"/>
          <p:nvPr/>
        </p:nvSpPr>
        <p:spPr>
          <a:xfrm>
            <a:off x="6353147" y="5608584"/>
            <a:ext cx="1495481" cy="399120"/>
          </a:xfrm>
          <a:prstGeom prst="rect">
            <a:avLst/>
          </a:prstGeom>
          <a:noFill/>
        </p:spPr>
        <p:txBody>
          <a:bodyPr wrap="square" rtlCol="0">
            <a:spAutoFit/>
          </a:bodyPr>
          <a:lstStyle/>
          <a:p>
            <a:r>
              <a:rPr lang="en-US" sz="1995">
                <a:solidFill>
                  <a:srgbClr val="0C07E7"/>
                </a:solidFill>
                <a:latin typeface="Arial" panose="020B0604020202020204" pitchFamily="34" charset="0"/>
                <a:cs typeface="Arial" panose="020B0604020202020204" pitchFamily="34" charset="0"/>
              </a:rPr>
              <a:t>Thủy tinh</a:t>
            </a:r>
            <a:endParaRPr lang="en-US" sz="1995">
              <a:solidFill>
                <a:srgbClr val="0C07E7"/>
              </a:solidFill>
              <a:latin typeface="Arial" panose="020B0604020202020204" pitchFamily="34" charset="0"/>
              <a:cs typeface="Arial" panose="020B0604020202020204" pitchFamily="34" charset="0"/>
            </a:endParaRPr>
          </a:p>
        </p:txBody>
      </p:sp>
      <p:sp>
        <p:nvSpPr>
          <p:cNvPr id="13" name="TextBox 12"/>
          <p:cNvSpPr txBox="1"/>
          <p:nvPr/>
        </p:nvSpPr>
        <p:spPr>
          <a:xfrm>
            <a:off x="8308232" y="5113626"/>
            <a:ext cx="1495481" cy="399120"/>
          </a:xfrm>
          <a:prstGeom prst="rect">
            <a:avLst/>
          </a:prstGeom>
          <a:noFill/>
        </p:spPr>
        <p:txBody>
          <a:bodyPr wrap="square" rtlCol="0">
            <a:spAutoFit/>
          </a:bodyPr>
          <a:lstStyle/>
          <a:p>
            <a:r>
              <a:rPr lang="en-US" sz="1995">
                <a:solidFill>
                  <a:srgbClr val="0C07E7"/>
                </a:solidFill>
                <a:latin typeface="Arial" panose="020B0604020202020204" pitchFamily="34" charset="0"/>
                <a:cs typeface="Arial" panose="020B0604020202020204" pitchFamily="34" charset="0"/>
              </a:rPr>
              <a:t>Kim tinh</a:t>
            </a:r>
            <a:endParaRPr lang="en-US" sz="1995">
              <a:solidFill>
                <a:srgbClr val="0C07E7"/>
              </a:solidFill>
              <a:latin typeface="Arial" panose="020B0604020202020204" pitchFamily="34" charset="0"/>
              <a:cs typeface="Arial" panose="020B0604020202020204" pitchFamily="34" charset="0"/>
            </a:endParaRPr>
          </a:p>
        </p:txBody>
      </p:sp>
      <p:sp>
        <p:nvSpPr>
          <p:cNvPr id="14" name="TextBox 13"/>
          <p:cNvSpPr txBox="1"/>
          <p:nvPr/>
        </p:nvSpPr>
        <p:spPr>
          <a:xfrm>
            <a:off x="9276936" y="4610676"/>
            <a:ext cx="1495481" cy="399120"/>
          </a:xfrm>
          <a:prstGeom prst="rect">
            <a:avLst/>
          </a:prstGeom>
          <a:noFill/>
        </p:spPr>
        <p:txBody>
          <a:bodyPr wrap="square" rtlCol="0">
            <a:spAutoFit/>
          </a:bodyPr>
          <a:lstStyle/>
          <a:p>
            <a:r>
              <a:rPr lang="en-US" sz="1995">
                <a:solidFill>
                  <a:srgbClr val="0C07E7"/>
                </a:solidFill>
                <a:latin typeface="Arial" panose="020B0604020202020204" pitchFamily="34" charset="0"/>
                <a:cs typeface="Arial" panose="020B0604020202020204" pitchFamily="34" charset="0"/>
              </a:rPr>
              <a:t>Trái Đât</a:t>
            </a:r>
            <a:endParaRPr lang="en-US" sz="1995">
              <a:solidFill>
                <a:srgbClr val="0C07E7"/>
              </a:solidFill>
              <a:latin typeface="Arial" panose="020B0604020202020204" pitchFamily="34" charset="0"/>
              <a:cs typeface="Arial" panose="020B0604020202020204" pitchFamily="34" charset="0"/>
            </a:endParaRPr>
          </a:p>
        </p:txBody>
      </p:sp>
      <p:sp>
        <p:nvSpPr>
          <p:cNvPr id="15" name="TextBox 14"/>
          <p:cNvSpPr txBox="1"/>
          <p:nvPr/>
        </p:nvSpPr>
        <p:spPr>
          <a:xfrm>
            <a:off x="9803713" y="3960082"/>
            <a:ext cx="1495481" cy="399120"/>
          </a:xfrm>
          <a:prstGeom prst="rect">
            <a:avLst/>
          </a:prstGeom>
          <a:noFill/>
        </p:spPr>
        <p:txBody>
          <a:bodyPr wrap="square" rtlCol="0">
            <a:spAutoFit/>
          </a:bodyPr>
          <a:lstStyle/>
          <a:p>
            <a:r>
              <a:rPr lang="en-US" sz="1995">
                <a:solidFill>
                  <a:srgbClr val="0C07E7"/>
                </a:solidFill>
                <a:latin typeface="Arial" panose="020B0604020202020204" pitchFamily="34" charset="0"/>
                <a:cs typeface="Arial" panose="020B0604020202020204" pitchFamily="34" charset="0"/>
              </a:rPr>
              <a:t>Hỏa tinh</a:t>
            </a:r>
            <a:endParaRPr lang="en-US" sz="1995">
              <a:solidFill>
                <a:srgbClr val="0C07E7"/>
              </a:solidFill>
              <a:latin typeface="Arial" panose="020B0604020202020204" pitchFamily="34" charset="0"/>
              <a:cs typeface="Arial" panose="020B0604020202020204" pitchFamily="34" charset="0"/>
            </a:endParaRPr>
          </a:p>
        </p:txBody>
      </p:sp>
      <p:sp>
        <p:nvSpPr>
          <p:cNvPr id="16" name="TextBox 15"/>
          <p:cNvSpPr txBox="1"/>
          <p:nvPr/>
        </p:nvSpPr>
        <p:spPr>
          <a:xfrm>
            <a:off x="10181271" y="3262467"/>
            <a:ext cx="1495481" cy="399120"/>
          </a:xfrm>
          <a:prstGeom prst="rect">
            <a:avLst/>
          </a:prstGeom>
          <a:noFill/>
        </p:spPr>
        <p:txBody>
          <a:bodyPr wrap="square" rtlCol="0">
            <a:spAutoFit/>
          </a:bodyPr>
          <a:lstStyle/>
          <a:p>
            <a:r>
              <a:rPr lang="en-US" sz="1995">
                <a:solidFill>
                  <a:srgbClr val="0C07E7"/>
                </a:solidFill>
                <a:latin typeface="Arial" panose="020B0604020202020204" pitchFamily="34" charset="0"/>
                <a:cs typeface="Arial" panose="020B0604020202020204" pitchFamily="34" charset="0"/>
              </a:rPr>
              <a:t>Mộc tinh</a:t>
            </a:r>
            <a:endParaRPr lang="en-US" sz="1995">
              <a:solidFill>
                <a:srgbClr val="0C07E7"/>
              </a:solidFill>
              <a:latin typeface="Arial" panose="020B0604020202020204" pitchFamily="34" charset="0"/>
              <a:cs typeface="Arial" panose="020B0604020202020204" pitchFamily="34" charset="0"/>
            </a:endParaRPr>
          </a:p>
        </p:txBody>
      </p:sp>
      <p:sp>
        <p:nvSpPr>
          <p:cNvPr id="17" name="TextBox 16"/>
          <p:cNvSpPr txBox="1"/>
          <p:nvPr/>
        </p:nvSpPr>
        <p:spPr>
          <a:xfrm>
            <a:off x="10151219" y="2473969"/>
            <a:ext cx="1495481" cy="399120"/>
          </a:xfrm>
          <a:prstGeom prst="rect">
            <a:avLst/>
          </a:prstGeom>
          <a:noFill/>
        </p:spPr>
        <p:txBody>
          <a:bodyPr wrap="square" rtlCol="0">
            <a:spAutoFit/>
          </a:bodyPr>
          <a:lstStyle/>
          <a:p>
            <a:r>
              <a:rPr lang="en-US" sz="1995">
                <a:solidFill>
                  <a:srgbClr val="0C07E7"/>
                </a:solidFill>
                <a:latin typeface="Arial" panose="020B0604020202020204" pitchFamily="34" charset="0"/>
                <a:cs typeface="Arial" panose="020B0604020202020204" pitchFamily="34" charset="0"/>
              </a:rPr>
              <a:t>Thổ tinh</a:t>
            </a:r>
            <a:endParaRPr lang="en-US" sz="1995">
              <a:solidFill>
                <a:srgbClr val="0C07E7"/>
              </a:solidFill>
              <a:latin typeface="Arial" panose="020B0604020202020204" pitchFamily="34" charset="0"/>
              <a:cs typeface="Arial" panose="020B0604020202020204" pitchFamily="34" charset="0"/>
            </a:endParaRPr>
          </a:p>
        </p:txBody>
      </p:sp>
      <p:sp>
        <p:nvSpPr>
          <p:cNvPr id="18" name="TextBox 17"/>
          <p:cNvSpPr txBox="1"/>
          <p:nvPr/>
        </p:nvSpPr>
        <p:spPr>
          <a:xfrm>
            <a:off x="9762418" y="1675729"/>
            <a:ext cx="2273083" cy="337716"/>
          </a:xfrm>
          <a:prstGeom prst="rect">
            <a:avLst/>
          </a:prstGeom>
          <a:noFill/>
        </p:spPr>
        <p:txBody>
          <a:bodyPr wrap="square" rtlCol="0">
            <a:spAutoFit/>
          </a:bodyPr>
          <a:lstStyle/>
          <a:p>
            <a:r>
              <a:rPr lang="en-US" sz="1595">
                <a:solidFill>
                  <a:srgbClr val="0C07E7"/>
                </a:solidFill>
                <a:latin typeface="Arial" panose="020B0604020202020204" pitchFamily="34" charset="0"/>
                <a:cs typeface="Arial" panose="020B0604020202020204" pitchFamily="34" charset="0"/>
              </a:rPr>
              <a:t>Thiên v</a:t>
            </a:r>
            <a:r>
              <a:rPr lang="vi-VN" sz="1595">
                <a:solidFill>
                  <a:srgbClr val="0C07E7"/>
                </a:solidFill>
                <a:latin typeface="Arial" panose="020B0604020202020204" pitchFamily="34" charset="0"/>
                <a:cs typeface="Arial" panose="020B0604020202020204" pitchFamily="34" charset="0"/>
              </a:rPr>
              <a:t>ư</a:t>
            </a:r>
            <a:r>
              <a:rPr lang="en-US" sz="1595">
                <a:solidFill>
                  <a:srgbClr val="0C07E7"/>
                </a:solidFill>
                <a:latin typeface="Arial" panose="020B0604020202020204" pitchFamily="34" charset="0"/>
                <a:cs typeface="Arial" panose="020B0604020202020204" pitchFamily="34" charset="0"/>
              </a:rPr>
              <a:t>ơng tinh</a:t>
            </a:r>
            <a:endParaRPr lang="en-US" sz="1595">
              <a:solidFill>
                <a:srgbClr val="0C07E7"/>
              </a:solidFill>
              <a:latin typeface="Arial" panose="020B0604020202020204" pitchFamily="34" charset="0"/>
              <a:cs typeface="Arial" panose="020B0604020202020204" pitchFamily="34" charset="0"/>
            </a:endParaRPr>
          </a:p>
        </p:txBody>
      </p:sp>
      <p:sp>
        <p:nvSpPr>
          <p:cNvPr id="19" name="TextBox 18"/>
          <p:cNvSpPr txBox="1"/>
          <p:nvPr/>
        </p:nvSpPr>
        <p:spPr>
          <a:xfrm>
            <a:off x="9171542" y="1018558"/>
            <a:ext cx="2019457" cy="377501"/>
          </a:xfrm>
          <a:prstGeom prst="rect">
            <a:avLst/>
          </a:prstGeom>
          <a:noFill/>
        </p:spPr>
        <p:txBody>
          <a:bodyPr wrap="square" rtlCol="0">
            <a:spAutoFit/>
          </a:bodyPr>
          <a:lstStyle/>
          <a:p>
            <a:r>
              <a:rPr lang="en-US" sz="1860">
                <a:solidFill>
                  <a:srgbClr val="0C07E7"/>
                </a:solidFill>
                <a:latin typeface="Arial" panose="020B0604020202020204" pitchFamily="34" charset="0"/>
                <a:cs typeface="Arial" panose="020B0604020202020204" pitchFamily="34" charset="0"/>
              </a:rPr>
              <a:t>Hải v</a:t>
            </a:r>
            <a:r>
              <a:rPr lang="vi-VN" sz="1860">
                <a:solidFill>
                  <a:srgbClr val="0C07E7"/>
                </a:solidFill>
                <a:latin typeface="Arial" panose="020B0604020202020204" pitchFamily="34" charset="0"/>
                <a:cs typeface="Arial" panose="020B0604020202020204" pitchFamily="34" charset="0"/>
              </a:rPr>
              <a:t>ư</a:t>
            </a:r>
            <a:r>
              <a:rPr lang="en-US" sz="1860">
                <a:solidFill>
                  <a:srgbClr val="0C07E7"/>
                </a:solidFill>
                <a:latin typeface="Arial" panose="020B0604020202020204" pitchFamily="34" charset="0"/>
                <a:cs typeface="Arial" panose="020B0604020202020204" pitchFamily="34" charset="0"/>
              </a:rPr>
              <a:t>ơng  tinh</a:t>
            </a:r>
            <a:endParaRPr lang="en-US" sz="1860">
              <a:solidFill>
                <a:srgbClr val="0C07E7"/>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a:fillRect/>
          </a:stretch>
        </p:blipFill>
        <p:spPr>
          <a:xfrm>
            <a:off x="124022" y="5009797"/>
            <a:ext cx="1420116" cy="17646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cTn>
                              </p:par>
                              <p:par>
                                <p:cTn id="79" presetID="16" presetClass="entr" presetSubtype="21"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barn(inVertical)">
                                      <p:cBhvr>
                                        <p:cTn id="81" dur="500"/>
                                        <p:tgtEl>
                                          <p:spTgt spid="20"/>
                                        </p:tgtEl>
                                      </p:cBhvr>
                                    </p:animEffect>
                                  </p:childTnLst>
                                </p:cTn>
                              </p:par>
                              <p:par>
                                <p:cTn id="82" presetID="10" presetClass="exit" presetSubtype="0" fill="hold" nodeType="withEffect">
                                  <p:stCondLst>
                                    <p:cond delay="0"/>
                                  </p:stCondLst>
                                  <p:childTnLst>
                                    <p:animEffect transition="out" filter="fade">
                                      <p:cBhvr>
                                        <p:cTn id="83" dur="500"/>
                                        <p:tgtEl>
                                          <p:spTgt spid="20"/>
                                        </p:tgtEl>
                                      </p:cBhvr>
                                    </p:animEffect>
                                    <p:set>
                                      <p:cBhvr>
                                        <p:cTn id="8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p:bldP spid="13" grpId="0"/>
      <p:bldP spid="14" grpId="0"/>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43676" y="118518"/>
            <a:ext cx="7891898" cy="870789"/>
            <a:chOff x="1133366" y="2220084"/>
            <a:chExt cx="5681780" cy="914400"/>
          </a:xfrm>
        </p:grpSpPr>
        <p:sp>
          <p:nvSpPr>
            <p:cNvPr id="3" name="Arrow: Pentagon 2"/>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4" name="TextBox 3"/>
            <p:cNvSpPr txBox="1"/>
            <p:nvPr/>
          </p:nvSpPr>
          <p:spPr>
            <a:xfrm>
              <a:off x="1307656" y="2384346"/>
              <a:ext cx="5176902" cy="628662"/>
            </a:xfrm>
            <a:prstGeom prst="rect">
              <a:avLst/>
            </a:prstGeom>
            <a:no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5" name="TextBox 4"/>
          <p:cNvSpPr txBox="1"/>
          <p:nvPr/>
        </p:nvSpPr>
        <p:spPr>
          <a:xfrm>
            <a:off x="2511713" y="250314"/>
            <a:ext cx="7006766" cy="583558"/>
          </a:xfrm>
          <a:prstGeom prst="rect">
            <a:avLst/>
          </a:prstGeom>
          <a:noFill/>
        </p:spPr>
        <p:txBody>
          <a:bodyPr wrap="square" rtlCol="0">
            <a:spAutoFit/>
          </a:bodyPr>
          <a:lstStyle/>
          <a:p>
            <a:r>
              <a:rPr lang="en-US" sz="3190">
                <a:solidFill>
                  <a:srgbClr val="0070C0"/>
                </a:solidFill>
                <a:latin typeface="Arial" panose="020B0604020202020204" pitchFamily="34" charset="0"/>
                <a:cs typeface="Arial" panose="020B0604020202020204" pitchFamily="34" charset="0"/>
              </a:rPr>
              <a:t>Vị trí của Trái Đất trong hệ Mặt Trời</a:t>
            </a:r>
            <a:endParaRPr lang="en-US" sz="319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1083332" y="118518"/>
            <a:ext cx="1298731" cy="870789"/>
            <a:chOff x="344605" y="154323"/>
            <a:chExt cx="1301952" cy="872949"/>
          </a:xfrm>
        </p:grpSpPr>
        <p:sp>
          <p:nvSpPr>
            <p:cNvPr id="7" name="Arrow: Pentagon 6"/>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I</a:t>
              </a:r>
              <a:endParaRPr lang="en-US" sz="3990" b="1">
                <a:latin typeface="Arial" panose="020B0604020202020204" pitchFamily="34" charset="0"/>
                <a:cs typeface="Arial" panose="020B0604020202020204" pitchFamily="34" charset="0"/>
              </a:endParaRPr>
            </a:p>
          </p:txBody>
        </p:sp>
        <p:sp>
          <p:nvSpPr>
            <p:cNvPr id="8" name="Isosceles Triangle 7"/>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grpSp>
      <p:pic>
        <p:nvPicPr>
          <p:cNvPr id="9" name="Picture 8"/>
          <p:cNvPicPr>
            <a:picLocks noChangeAspect="1"/>
          </p:cNvPicPr>
          <p:nvPr/>
        </p:nvPicPr>
        <p:blipFill>
          <a:blip r:embed="rId1"/>
          <a:stretch>
            <a:fillRect/>
          </a:stretch>
        </p:blipFill>
        <p:spPr>
          <a:xfrm>
            <a:off x="93353" y="101846"/>
            <a:ext cx="887448" cy="887448"/>
          </a:xfrm>
          <a:prstGeom prst="rect">
            <a:avLst/>
          </a:prstGeom>
        </p:spPr>
      </p:pic>
      <p:pic>
        <p:nvPicPr>
          <p:cNvPr id="19" name="Picture 11" descr="book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26757" y="989294"/>
            <a:ext cx="1782809" cy="96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690804" y="1954213"/>
            <a:ext cx="11268585" cy="3354765"/>
          </a:xfrm>
          <a:prstGeom prst="rect">
            <a:avLst/>
          </a:prstGeom>
        </p:spPr>
        <p:txBody>
          <a:bodyPr wrap="square">
            <a:spAutoFit/>
          </a:bodyPr>
          <a:lstStyle/>
          <a:p>
            <a:pPr algn="just">
              <a:lnSpc>
                <a:spcPct val="115000"/>
              </a:lnSpc>
              <a:spcAft>
                <a:spcPts val="0"/>
              </a:spcAft>
            </a:pPr>
            <a:r>
              <a:rPr lang="en-US" sz="4000">
                <a:solidFill>
                  <a:srgbClr val="1F24F1"/>
                </a:solidFill>
                <a:latin typeface="Arial" panose="020B0604020202020204" pitchFamily="34" charset="0"/>
                <a:ea typeface="Times New Roman" panose="02020603050405020304" pitchFamily="18" charset="0"/>
                <a:cs typeface="Arial" panose="020B0604020202020204" pitchFamily="34" charset="0"/>
              </a:rPr>
              <a:t>- Các hành tinh vừa chuyển động xung quanh Mặt Trời, vừa tự quay quanh mình. </a:t>
            </a:r>
            <a:endParaRPr lang="en-US" sz="4000">
              <a:solidFill>
                <a:srgbClr val="1F24F1"/>
              </a:solidFill>
              <a:latin typeface="Arial" panose="020B0604020202020204" pitchFamily="34" charset="0"/>
              <a:ea typeface="Times New Roman" panose="02020603050405020304" pitchFamily="18" charset="0"/>
              <a:cs typeface="Arial" panose="020B0604020202020204" pitchFamily="34" charset="0"/>
            </a:endParaRPr>
          </a:p>
          <a:p>
            <a:r>
              <a:rPr lang="en-US" sz="4000">
                <a:solidFill>
                  <a:srgbClr val="1F24F1"/>
                </a:solidFill>
                <a:latin typeface="Arial" panose="020B0604020202020204" pitchFamily="34" charset="0"/>
                <a:ea typeface="Times New Roman" panose="02020603050405020304" pitchFamily="18" charset="0"/>
                <a:cs typeface="Arial" panose="020B0604020202020204" pitchFamily="34" charset="0"/>
              </a:rPr>
              <a:t>- Trái Đất nằm ở vị trí thứ 3 theo thứ tự xa dần Mặt Trời =&gt; Nhận được lượng nhiệt và ánh sáng phù hợp để sự sống có thể tồn tại và phát triển.</a:t>
            </a:r>
            <a:endParaRPr lang="en-US" sz="4000">
              <a:solidFill>
                <a:srgbClr val="1F24F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9944" y="2455637"/>
            <a:ext cx="10063127" cy="2548225"/>
          </a:xfrm>
          <a:prstGeom prst="rect">
            <a:avLst/>
          </a:prstGeom>
          <a:noFill/>
          <a:ln w="12700">
            <a:solidFill>
              <a:srgbClr val="0070C0"/>
            </a:solidFill>
            <a:prstDash val="dash"/>
          </a:ln>
        </p:spPr>
        <p:txBody>
          <a:bodyPr wrap="square" rtlCol="0">
            <a:spAutoFit/>
          </a:bodyPr>
          <a:lstStyle/>
          <a:p>
            <a:pPr marL="455930" indent="-455930">
              <a:buFont typeface="Wingdings" panose="05000000000000000000" pitchFamily="2" charset="2"/>
              <a:buChar char="Ø"/>
            </a:pPr>
            <a:r>
              <a:rPr lang="en-US" sz="3190">
                <a:solidFill>
                  <a:srgbClr val="0070C0"/>
                </a:solidFill>
                <a:latin typeface="Arial" panose="020B0604020202020204" pitchFamily="34" charset="0"/>
                <a:cs typeface="Arial" panose="020B0604020202020204" pitchFamily="34" charset="0"/>
              </a:rPr>
              <a:t>Trái Đất có dạng hình gì?</a:t>
            </a:r>
            <a:endParaRPr lang="en-US" sz="3190">
              <a:solidFill>
                <a:srgbClr val="0070C0"/>
              </a:solidFill>
              <a:latin typeface="Arial" panose="020B0604020202020204" pitchFamily="34" charset="0"/>
              <a:cs typeface="Arial" panose="020B0604020202020204" pitchFamily="34" charset="0"/>
            </a:endParaRPr>
          </a:p>
          <a:p>
            <a:pPr marL="455930" indent="-455930">
              <a:buFont typeface="Wingdings" panose="05000000000000000000" pitchFamily="2" charset="2"/>
              <a:buChar char="Ø"/>
            </a:pPr>
            <a:r>
              <a:rPr lang="en-US" sz="3190">
                <a:solidFill>
                  <a:srgbClr val="0070C0"/>
                </a:solidFill>
                <a:latin typeface="Arial" panose="020B0604020202020204" pitchFamily="34" charset="0"/>
                <a:cs typeface="Arial" panose="020B0604020202020204" pitchFamily="34" charset="0"/>
              </a:rPr>
              <a:t>Hãy chỉ ra một số loại trái cây hoặc đồ vật mà em cho là có hình dạng giốngTrái Đất?</a:t>
            </a:r>
            <a:endParaRPr lang="en-US" sz="3190">
              <a:solidFill>
                <a:srgbClr val="0070C0"/>
              </a:solidFill>
              <a:latin typeface="Arial" panose="020B0604020202020204" pitchFamily="34" charset="0"/>
              <a:cs typeface="Arial" panose="020B0604020202020204" pitchFamily="34" charset="0"/>
            </a:endParaRPr>
          </a:p>
          <a:p>
            <a:pPr marL="455930" indent="-455930">
              <a:buFont typeface="Wingdings" panose="05000000000000000000" pitchFamily="2" charset="2"/>
              <a:buChar char="Ø"/>
            </a:pPr>
            <a:r>
              <a:rPr lang="en-US" sz="3190">
                <a:solidFill>
                  <a:srgbClr val="0070C0"/>
                </a:solidFill>
                <a:latin typeface="Arial" panose="020B0604020202020204" pitchFamily="34" charset="0"/>
                <a:cs typeface="Arial" panose="020B0604020202020204" pitchFamily="34" charset="0"/>
              </a:rPr>
              <a:t>Hãy lấy một ví dụ thuyết phục các bạn trong lớp rằng: “Trái Đất hình cầu”.</a:t>
            </a:r>
            <a:endParaRPr lang="en-US" sz="3190">
              <a:solidFill>
                <a:srgbClr val="FF0000"/>
              </a:solidFill>
              <a:latin typeface="Arial" panose="020B0604020202020204" pitchFamily="34" charset="0"/>
              <a:cs typeface="Arial" panose="020B0604020202020204" pitchFamily="34" charset="0"/>
            </a:endParaRPr>
          </a:p>
        </p:txBody>
      </p:sp>
      <p:sp>
        <p:nvSpPr>
          <p:cNvPr id="7" name="Rectangle: Rounded Corners 6"/>
          <p:cNvSpPr/>
          <p:nvPr/>
        </p:nvSpPr>
        <p:spPr>
          <a:xfrm>
            <a:off x="1571697" y="1360189"/>
            <a:ext cx="8604500" cy="888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8" name="TextBox 7"/>
          <p:cNvSpPr txBox="1"/>
          <p:nvPr/>
        </p:nvSpPr>
        <p:spPr>
          <a:xfrm>
            <a:off x="1683299" y="1458634"/>
            <a:ext cx="8371398" cy="644732"/>
          </a:xfrm>
          <a:prstGeom prst="rect">
            <a:avLst/>
          </a:prstGeom>
          <a:noFill/>
        </p:spPr>
        <p:txBody>
          <a:bodyPr wrap="square" rtlCol="0">
            <a:spAutoFit/>
          </a:bodyPr>
          <a:lstStyle/>
          <a:p>
            <a:r>
              <a:rPr lang="en-US" sz="3590" b="1">
                <a:solidFill>
                  <a:srgbClr val="0070C0"/>
                </a:solidFill>
                <a:latin typeface="Arial" panose="020B0604020202020204" pitchFamily="34" charset="0"/>
                <a:cs typeface="Arial" panose="020B0604020202020204" pitchFamily="34" charset="0"/>
              </a:rPr>
              <a:t>Nhiệm vụ 1: Mô tả hình dạng Trái Đất</a:t>
            </a:r>
            <a:endParaRPr lang="en-US" sz="3590" b="1">
              <a:solidFill>
                <a:srgbClr val="0070C0"/>
              </a:solidFill>
              <a:latin typeface="Arial" panose="020B0604020202020204" pitchFamily="34" charset="0"/>
              <a:cs typeface="Arial" panose="020B0604020202020204" pitchFamily="34" charset="0"/>
            </a:endParaRPr>
          </a:p>
        </p:txBody>
      </p:sp>
      <p:pic>
        <p:nvPicPr>
          <p:cNvPr id="10" name="Picture 2" descr="Cartoon boy with a good idea Royalty Free Vector Image"/>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a:fillRect/>
          </a:stretch>
        </p:blipFill>
        <p:spPr bwMode="auto">
          <a:xfrm>
            <a:off x="11211907" y="5421762"/>
            <a:ext cx="871426" cy="142775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338364" y="105642"/>
            <a:ext cx="8724652" cy="870789"/>
            <a:chOff x="1133366" y="2220084"/>
            <a:chExt cx="5681780" cy="914400"/>
          </a:xfrm>
          <a:solidFill>
            <a:srgbClr val="91F9A7"/>
          </a:solidFill>
        </p:grpSpPr>
        <p:sp>
          <p:nvSpPr>
            <p:cNvPr id="19" name="Arrow: Pentagon 18"/>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20" name="TextBox 19"/>
            <p:cNvSpPr txBox="1"/>
            <p:nvPr/>
          </p:nvSpPr>
          <p:spPr>
            <a:xfrm>
              <a:off x="1307656" y="2384346"/>
              <a:ext cx="5176902" cy="628662"/>
            </a:xfrm>
            <a:prstGeom prst="rect">
              <a:avLst/>
            </a:prstGeom>
            <a:grp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21" name="Arrow: Pentagon 20"/>
          <p:cNvSpPr/>
          <p:nvPr/>
        </p:nvSpPr>
        <p:spPr>
          <a:xfrm>
            <a:off x="1228815" y="102725"/>
            <a:ext cx="1298731" cy="87078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2</a:t>
            </a:r>
            <a:endParaRPr lang="en-US" sz="3990" b="1">
              <a:latin typeface="Arial" panose="020B0604020202020204" pitchFamily="34" charset="0"/>
              <a:cs typeface="Arial" panose="020B0604020202020204" pitchFamily="34" charset="0"/>
            </a:endParaRPr>
          </a:p>
        </p:txBody>
      </p:sp>
      <p:sp>
        <p:nvSpPr>
          <p:cNvPr id="22" name="Isosceles Triangle 21"/>
          <p:cNvSpPr/>
          <p:nvPr/>
        </p:nvSpPr>
        <p:spPr>
          <a:xfrm rot="5400000">
            <a:off x="2217096" y="409337"/>
            <a:ext cx="261745" cy="2533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23" name="TextBox 22"/>
          <p:cNvSpPr txBox="1"/>
          <p:nvPr/>
        </p:nvSpPr>
        <p:spPr>
          <a:xfrm>
            <a:off x="2203876" y="195085"/>
            <a:ext cx="7351507" cy="583328"/>
          </a:xfrm>
          <a:prstGeom prst="rect">
            <a:avLst/>
          </a:prstGeom>
          <a:noFill/>
        </p:spPr>
        <p:txBody>
          <a:bodyPr wrap="square" rtlCol="0">
            <a:spAutoFit/>
          </a:bodyPr>
          <a:lstStyle/>
          <a:p>
            <a:pPr algn="ctr"/>
            <a:r>
              <a:rPr lang="en-US" sz="3190">
                <a:solidFill>
                  <a:srgbClr val="0070C0"/>
                </a:solidFill>
                <a:latin typeface="Arial" panose="020B0604020202020204" pitchFamily="34" charset="0"/>
                <a:cs typeface="Arial" panose="020B0604020202020204" pitchFamily="34" charset="0"/>
              </a:rPr>
              <a:t>Hình dạng, kích thước của Trái Đất</a:t>
            </a:r>
            <a:endParaRPr lang="en-US" sz="3190">
              <a:solidFill>
                <a:srgbClr val="0070C0"/>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2"/>
          <a:srcRect l="43750" t="55793" r="44159" b="23387"/>
          <a:stretch>
            <a:fillRect/>
          </a:stretch>
        </p:blipFill>
        <p:spPr>
          <a:xfrm>
            <a:off x="79042" y="8484"/>
            <a:ext cx="1149773" cy="1113657"/>
          </a:xfrm>
          <a:prstGeom prst="rect">
            <a:avLst/>
          </a:prstGeom>
        </p:spPr>
      </p:pic>
      <p:pic>
        <p:nvPicPr>
          <p:cNvPr id="25" name="3 Minute Timer (Nho)">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0287799" y="1360188"/>
            <a:ext cx="1368474" cy="888100"/>
          </a:xfrm>
          <a:prstGeom prst="rect">
            <a:avLst/>
          </a:prstGeom>
        </p:spPr>
      </p:pic>
      <p:sp>
        <p:nvSpPr>
          <p:cNvPr id="27" name="Rectangle 26"/>
          <p:cNvSpPr/>
          <p:nvPr/>
        </p:nvSpPr>
        <p:spPr>
          <a:xfrm>
            <a:off x="3831682" y="5444587"/>
            <a:ext cx="3644845" cy="392404"/>
          </a:xfrm>
          <a:prstGeom prst="rect">
            <a:avLst/>
          </a:prstGeom>
          <a:ln>
            <a:solidFill>
              <a:srgbClr val="00B050"/>
            </a:solidFill>
          </a:ln>
        </p:spPr>
        <p:txBody>
          <a:bodyPr wrap="none">
            <a:spAutoFit/>
          </a:bodyPr>
          <a:lstStyle/>
          <a:p>
            <a:pPr indent="179705" algn="just">
              <a:lnSpc>
                <a:spcPct val="115000"/>
              </a:lnSpc>
              <a:tabLst>
                <a:tab pos="179705" algn="l"/>
                <a:tab pos="448945" algn="l"/>
              </a:tabLst>
            </a:pPr>
            <a:r>
              <a:rPr lang="en-US" sz="1860">
                <a:solidFill>
                  <a:srgbClr val="0070C0"/>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endParaRPr lang="en-US" sz="186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27"/>
          <p:cNvSpPr/>
          <p:nvPr/>
        </p:nvSpPr>
        <p:spPr>
          <a:xfrm>
            <a:off x="2947632" y="5438946"/>
            <a:ext cx="1022104" cy="399120"/>
          </a:xfrm>
          <a:prstGeom prst="rect">
            <a:avLst/>
          </a:prstGeom>
          <a:solidFill>
            <a:srgbClr val="00B0F0"/>
          </a:solidFill>
          <a:ln>
            <a:solidFill>
              <a:srgbClr val="00B050"/>
            </a:solidFill>
          </a:ln>
        </p:spPr>
        <p:txBody>
          <a:bodyPr wrap="none">
            <a:spAutoFit/>
          </a:bodyPr>
          <a:lstStyle/>
          <a:p>
            <a:r>
              <a:rPr lang="en-US" sz="1995"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1995" b="1">
              <a:solidFill>
                <a:schemeClr val="bg1"/>
              </a:solidFill>
            </a:endParaRPr>
          </a:p>
        </p:txBody>
      </p:sp>
      <p:pic>
        <p:nvPicPr>
          <p:cNvPr id="29" name="Picture 28"/>
          <p:cNvPicPr>
            <a:picLocks noChangeAspect="1"/>
          </p:cNvPicPr>
          <p:nvPr/>
        </p:nvPicPr>
        <p:blipFill>
          <a:blip r:embed="rId6">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1710230" y="5874032"/>
            <a:ext cx="1022105" cy="652408"/>
          </a:xfrm>
          <a:prstGeom prst="rect">
            <a:avLst/>
          </a:prstGeom>
        </p:spPr>
      </p:pic>
      <p:pic>
        <p:nvPicPr>
          <p:cNvPr id="30" name="Picture 2" descr="Giấy Máy Tính Biểu Tượng Bút Chì - biểu tượng bút chì png tải về - Miễn phí  trong suốt Trắng png Tải về."/>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a:fillRect/>
          </a:stretch>
        </p:blipFill>
        <p:spPr bwMode="auto">
          <a:xfrm>
            <a:off x="2047143" y="5080828"/>
            <a:ext cx="704497" cy="71623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3689368" y="6013260"/>
            <a:ext cx="5015240" cy="722377"/>
          </a:xfrm>
          <a:prstGeom prst="rect">
            <a:avLst/>
          </a:prstGeom>
          <a:ln>
            <a:solidFill>
              <a:srgbClr val="00B050"/>
            </a:solidFill>
            <a:prstDash val="sysDash"/>
          </a:ln>
        </p:spPr>
        <p:txBody>
          <a:bodyPr wrap="square">
            <a:spAutoFit/>
          </a:bodyPr>
          <a:lstStyle/>
          <a:p>
            <a:pPr indent="179705" algn="just">
              <a:lnSpc>
                <a:spcPct val="115000"/>
              </a:lnSpc>
              <a:tabLst>
                <a:tab pos="179705" algn="l"/>
                <a:tab pos="448945" algn="l"/>
              </a:tabLst>
            </a:pPr>
            <a:r>
              <a:rPr lang="en-US" sz="1860"/>
              <a:t> </a:t>
            </a:r>
            <a:r>
              <a:rPr lang="en-US" sz="1860">
                <a:solidFill>
                  <a:srgbClr val="00B0F0"/>
                </a:solidFill>
                <a:latin typeface="Arial" panose="020B0604020202020204" pitchFamily="34" charset="0"/>
                <a:cs typeface="Arial" panose="020B0604020202020204" pitchFamily="34" charset="0"/>
              </a:rPr>
              <a:t>Chia sẻ với bạn về ý kiến cá nhân của mình</a:t>
            </a:r>
            <a:endParaRPr lang="en-US" sz="1860">
              <a:solidFill>
                <a:srgbClr val="00B0F0"/>
              </a:solidFill>
              <a:latin typeface="Arial" panose="020B0604020202020204" pitchFamily="34" charset="0"/>
              <a:cs typeface="Arial" panose="020B0604020202020204" pitchFamily="34" charset="0"/>
            </a:endParaRPr>
          </a:p>
        </p:txBody>
      </p:sp>
      <p:sp>
        <p:nvSpPr>
          <p:cNvPr id="32" name="Rectangle 31"/>
          <p:cNvSpPr/>
          <p:nvPr/>
        </p:nvSpPr>
        <p:spPr>
          <a:xfrm>
            <a:off x="2872996" y="6013786"/>
            <a:ext cx="1022104" cy="399120"/>
          </a:xfrm>
          <a:prstGeom prst="rect">
            <a:avLst/>
          </a:prstGeom>
          <a:solidFill>
            <a:srgbClr val="00B0F0"/>
          </a:solidFill>
          <a:ln>
            <a:solidFill>
              <a:srgbClr val="00B050"/>
            </a:solidFill>
          </a:ln>
        </p:spPr>
        <p:txBody>
          <a:bodyPr wrap="none">
            <a:spAutoFit/>
          </a:bodyPr>
          <a:lstStyle/>
          <a:p>
            <a:r>
              <a:rPr lang="en-US" sz="1995"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1995" b="1">
              <a:solidFill>
                <a:schemeClr val="bg1"/>
              </a:solidFill>
            </a:endParaRPr>
          </a:p>
        </p:txBody>
      </p:sp>
      <p:sp>
        <p:nvSpPr>
          <p:cNvPr id="26" name="TextBox 25"/>
          <p:cNvSpPr txBox="1"/>
          <p:nvPr/>
        </p:nvSpPr>
        <p:spPr>
          <a:xfrm rot="16200000">
            <a:off x="-562933" y="3256346"/>
            <a:ext cx="3095910" cy="399120"/>
          </a:xfrm>
          <a:prstGeom prst="rect">
            <a:avLst/>
          </a:prstGeom>
          <a:noFill/>
        </p:spPr>
        <p:txBody>
          <a:bodyPr wrap="square" rtlCol="0">
            <a:spAutoFit/>
          </a:bodyPr>
          <a:lstStyle/>
          <a:p>
            <a:r>
              <a:rPr lang="en-US" sz="1995" b="1">
                <a:solidFill>
                  <a:srgbClr val="FF0000"/>
                </a:solidFill>
                <a:latin typeface="Arial" panose="020B0604020202020204" pitchFamily="34" charset="0"/>
                <a:cs typeface="Arial" panose="020B0604020202020204" pitchFamily="34" charset="0"/>
              </a:rPr>
              <a:t>PHIẾU HỌC TẬP SỐ 1</a:t>
            </a:r>
            <a:endParaRPr lang="en-US" sz="1995" b="1">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5118" fill="hold"/>
                                        <p:tgtEl>
                                          <p:spTgt spid="25"/>
                                        </p:tgtEl>
                                      </p:cBhvr>
                                    </p:cmd>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6" presetClass="entr" presetSubtype="2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5"/>
                                        </p:tgtEl>
                                      </p:cBhvr>
                                    </p:cmd>
                                  </p:childTnLst>
                                </p:cTn>
                              </p:par>
                            </p:childTnLst>
                          </p:cTn>
                        </p:par>
                      </p:childTnLst>
                    </p:cTn>
                  </p:par>
                </p:childTnLst>
              </p:cTn>
              <p:nextCondLst>
                <p:cond evt="onClick" delay="0">
                  <p:tgtEl>
                    <p:spTgt spid="25"/>
                  </p:tgtEl>
                </p:cond>
              </p:nextCondLst>
            </p:seq>
            <p:video>
              <p:cMediaNode vol="80000">
                <p:cTn id="50" fill="hold" display="0">
                  <p:stCondLst>
                    <p:cond delay="indefinite"/>
                  </p:stCondLst>
                </p:cTn>
                <p:tgtEl>
                  <p:spTgt spid="25"/>
                </p:tgtEl>
              </p:cMediaNode>
            </p:video>
          </p:childTnLst>
        </p:cTn>
      </p:par>
    </p:tnLst>
    <p:bldLst>
      <p:bldP spid="5" grpId="0" animBg="1"/>
      <p:bldP spid="7" grpId="0" animBg="1"/>
      <p:bldP spid="8" grpId="0"/>
      <p:bldP spid="21" grpId="0" animBg="1"/>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35881" t="60188" r="43130" b="12829"/>
          <a:stretch>
            <a:fillRect/>
          </a:stretch>
        </p:blipFill>
        <p:spPr>
          <a:xfrm>
            <a:off x="619256" y="2046474"/>
            <a:ext cx="5212649" cy="3769663"/>
          </a:xfrm>
          <a:prstGeom prst="rect">
            <a:avLst/>
          </a:prstGeom>
        </p:spPr>
      </p:pic>
      <p:pic>
        <p:nvPicPr>
          <p:cNvPr id="5" name="Picture 4"/>
          <p:cNvPicPr>
            <a:picLocks noChangeAspect="1"/>
          </p:cNvPicPr>
          <p:nvPr/>
        </p:nvPicPr>
        <p:blipFill rotWithShape="1">
          <a:blip r:embed="rId1"/>
          <a:srcRect l="36102" t="32593" r="43135" b="41225"/>
          <a:stretch>
            <a:fillRect/>
          </a:stretch>
        </p:blipFill>
        <p:spPr>
          <a:xfrm>
            <a:off x="6446802" y="2046473"/>
            <a:ext cx="5156721" cy="3657803"/>
          </a:xfrm>
          <a:prstGeom prst="rect">
            <a:avLst/>
          </a:prstGeom>
        </p:spPr>
      </p:pic>
      <p:sp>
        <p:nvSpPr>
          <p:cNvPr id="6" name="TextBox 5"/>
          <p:cNvSpPr txBox="1"/>
          <p:nvPr/>
        </p:nvSpPr>
        <p:spPr>
          <a:xfrm>
            <a:off x="1336656" y="1493846"/>
            <a:ext cx="4258700" cy="399120"/>
          </a:xfrm>
          <a:prstGeom prst="rect">
            <a:avLst/>
          </a:prstGeom>
          <a:noFill/>
        </p:spPr>
        <p:txBody>
          <a:bodyPr wrap="square" rtlCol="0">
            <a:spAutoFit/>
          </a:bodyPr>
          <a:lstStyle/>
          <a:p>
            <a:pPr algn="ctr"/>
            <a:r>
              <a:rPr lang="en-US" sz="1995">
                <a:solidFill>
                  <a:srgbClr val="0070C0"/>
                </a:solidFill>
                <a:latin typeface="Arial" panose="020B0604020202020204" pitchFamily="34" charset="0"/>
                <a:cs typeface="Arial" panose="020B0604020202020204" pitchFamily="34" charset="0"/>
              </a:rPr>
              <a:t>Hình ảnh Trái Đất chụp từ vệ tinh</a:t>
            </a:r>
            <a:endParaRPr lang="en-US" sz="1995">
              <a:solidFill>
                <a:srgbClr val="0070C0"/>
              </a:solidFill>
              <a:latin typeface="Arial" panose="020B0604020202020204" pitchFamily="34" charset="0"/>
              <a:cs typeface="Arial" panose="020B0604020202020204" pitchFamily="34" charset="0"/>
            </a:endParaRPr>
          </a:p>
        </p:txBody>
      </p:sp>
      <p:sp>
        <p:nvSpPr>
          <p:cNvPr id="7" name="TextBox 6"/>
          <p:cNvSpPr txBox="1"/>
          <p:nvPr/>
        </p:nvSpPr>
        <p:spPr>
          <a:xfrm>
            <a:off x="6835966" y="1324772"/>
            <a:ext cx="4258700" cy="706135"/>
          </a:xfrm>
          <a:prstGeom prst="rect">
            <a:avLst/>
          </a:prstGeom>
          <a:noFill/>
        </p:spPr>
        <p:txBody>
          <a:bodyPr wrap="square" rtlCol="0">
            <a:spAutoFit/>
          </a:bodyPr>
          <a:lstStyle/>
          <a:p>
            <a:pPr algn="ctr"/>
            <a:r>
              <a:rPr lang="en-US" sz="1995">
                <a:solidFill>
                  <a:srgbClr val="0070C0"/>
                </a:solidFill>
                <a:latin typeface="Arial" panose="020B0604020202020204" pitchFamily="34" charset="0"/>
                <a:cs typeface="Arial" panose="020B0604020202020204" pitchFamily="34" charset="0"/>
              </a:rPr>
              <a:t>Bóng Trái Đất che Mặt Trăng vào đêm nguyệt  thực</a:t>
            </a:r>
            <a:endParaRPr lang="en-US" sz="1995">
              <a:solidFill>
                <a:srgbClr val="0070C0"/>
              </a:solidFill>
              <a:latin typeface="Arial" panose="020B0604020202020204" pitchFamily="34" charset="0"/>
              <a:cs typeface="Arial" panose="020B0604020202020204" pitchFamily="34" charset="0"/>
            </a:endParaRPr>
          </a:p>
        </p:txBody>
      </p:sp>
      <p:sp>
        <p:nvSpPr>
          <p:cNvPr id="8" name="TextBox 7"/>
          <p:cNvSpPr txBox="1"/>
          <p:nvPr/>
        </p:nvSpPr>
        <p:spPr>
          <a:xfrm>
            <a:off x="1145240" y="5876393"/>
            <a:ext cx="10182528" cy="521926"/>
          </a:xfrm>
          <a:prstGeom prst="rect">
            <a:avLst/>
          </a:prstGeom>
          <a:noFill/>
        </p:spPr>
        <p:txBody>
          <a:bodyPr wrap="square" rtlCol="0">
            <a:spAutoFit/>
          </a:bodyPr>
          <a:lstStyle/>
          <a:p>
            <a:pPr algn="ctr"/>
            <a:r>
              <a:rPr lang="en-US" sz="2795" i="1">
                <a:solidFill>
                  <a:srgbClr val="0070C0"/>
                </a:solidFill>
                <a:latin typeface="Arial" panose="020B0604020202020204" pitchFamily="34" charset="0"/>
                <a:cs typeface="Arial" panose="020B0604020202020204" pitchFamily="34" charset="0"/>
              </a:rPr>
              <a:t>Hình 2: Một số bằng chứng về khối cầu của Trái Đất</a:t>
            </a:r>
            <a:endParaRPr lang="en-US" sz="2795" i="1">
              <a:solidFill>
                <a:srgbClr val="0070C0"/>
              </a:solidFill>
              <a:latin typeface="Arial" panose="020B0604020202020204" pitchFamily="34" charset="0"/>
              <a:cs typeface="Arial" panose="020B0604020202020204" pitchFamily="34" charset="0"/>
            </a:endParaRPr>
          </a:p>
        </p:txBody>
      </p:sp>
      <p:grpSp>
        <p:nvGrpSpPr>
          <p:cNvPr id="9" name="Group 8"/>
          <p:cNvGrpSpPr/>
          <p:nvPr/>
        </p:nvGrpSpPr>
        <p:grpSpPr>
          <a:xfrm>
            <a:off x="1338364" y="105642"/>
            <a:ext cx="8724652" cy="870789"/>
            <a:chOff x="1133366" y="2220084"/>
            <a:chExt cx="5681780" cy="914400"/>
          </a:xfrm>
          <a:solidFill>
            <a:srgbClr val="91F9A7"/>
          </a:solidFill>
        </p:grpSpPr>
        <p:sp>
          <p:nvSpPr>
            <p:cNvPr id="10" name="Arrow: Pentagon 9"/>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11" name="TextBox 10"/>
            <p:cNvSpPr txBox="1"/>
            <p:nvPr/>
          </p:nvSpPr>
          <p:spPr>
            <a:xfrm>
              <a:off x="1307656" y="2384346"/>
              <a:ext cx="5176902" cy="628662"/>
            </a:xfrm>
            <a:prstGeom prst="rect">
              <a:avLst/>
            </a:prstGeom>
            <a:grp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12" name="Arrow: Pentagon 11"/>
          <p:cNvSpPr/>
          <p:nvPr/>
        </p:nvSpPr>
        <p:spPr>
          <a:xfrm>
            <a:off x="1228815" y="102725"/>
            <a:ext cx="1298731" cy="87078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2</a:t>
            </a:r>
            <a:endParaRPr lang="en-US" sz="3990" b="1">
              <a:latin typeface="Arial" panose="020B0604020202020204" pitchFamily="34" charset="0"/>
              <a:cs typeface="Arial" panose="020B0604020202020204" pitchFamily="34" charset="0"/>
            </a:endParaRPr>
          </a:p>
        </p:txBody>
      </p:sp>
      <p:sp>
        <p:nvSpPr>
          <p:cNvPr id="13" name="Isosceles Triangle 12"/>
          <p:cNvSpPr/>
          <p:nvPr/>
        </p:nvSpPr>
        <p:spPr>
          <a:xfrm rot="5400000">
            <a:off x="2217096" y="409337"/>
            <a:ext cx="261745" cy="2533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14" name="TextBox 13"/>
          <p:cNvSpPr txBox="1"/>
          <p:nvPr/>
        </p:nvSpPr>
        <p:spPr>
          <a:xfrm>
            <a:off x="2203876" y="195085"/>
            <a:ext cx="7351507" cy="583328"/>
          </a:xfrm>
          <a:prstGeom prst="rect">
            <a:avLst/>
          </a:prstGeom>
          <a:noFill/>
        </p:spPr>
        <p:txBody>
          <a:bodyPr wrap="square" rtlCol="0">
            <a:spAutoFit/>
          </a:bodyPr>
          <a:lstStyle/>
          <a:p>
            <a:pPr algn="ctr"/>
            <a:r>
              <a:rPr lang="en-US" sz="3190">
                <a:solidFill>
                  <a:srgbClr val="0070C0"/>
                </a:solidFill>
                <a:latin typeface="Arial" panose="020B0604020202020204" pitchFamily="34" charset="0"/>
                <a:cs typeface="Arial" panose="020B0604020202020204" pitchFamily="34" charset="0"/>
              </a:rPr>
              <a:t>Hình dạng, kích thước của Trái Đất</a:t>
            </a:r>
            <a:endParaRPr lang="en-US" sz="3190">
              <a:solidFill>
                <a:srgbClr val="0070C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a:srcRect l="43750" t="54333" r="43583" b="22074"/>
          <a:stretch>
            <a:fillRect/>
          </a:stretch>
        </p:blipFill>
        <p:spPr>
          <a:xfrm>
            <a:off x="0" y="-81853"/>
            <a:ext cx="1204549" cy="12619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079" y="1771890"/>
            <a:ext cx="11804759" cy="5004347"/>
          </a:xfrm>
          <a:prstGeom prst="rect">
            <a:avLst/>
          </a:prstGeom>
          <a:solidFill>
            <a:srgbClr val="FFF3D1">
              <a:alpha val="41000"/>
            </a:srgbClr>
          </a:solidFill>
          <a:ln>
            <a:solidFill>
              <a:srgbClr val="00B050"/>
            </a:solidFill>
          </a:ln>
        </p:spPr>
        <p:txBody>
          <a:bodyPr wrap="square" rtlCol="0">
            <a:spAutoFit/>
          </a:bodyPr>
          <a:lstStyle/>
          <a:p>
            <a:r>
              <a:rPr lang="en-US" sz="3190">
                <a:solidFill>
                  <a:srgbClr val="0070C0"/>
                </a:solidFill>
                <a:latin typeface="Arial" panose="020B0604020202020204" pitchFamily="34" charset="0"/>
                <a:cs typeface="Arial" panose="020B0604020202020204" pitchFamily="34" charset="0"/>
              </a:rPr>
              <a:t>Tr</a:t>
            </a:r>
            <a:r>
              <a:rPr lang="vi-VN" sz="3190">
                <a:solidFill>
                  <a:srgbClr val="0070C0"/>
                </a:solidFill>
                <a:latin typeface="Arial" panose="020B0604020202020204" pitchFamily="34" charset="0"/>
                <a:cs typeface="Arial" panose="020B0604020202020204" pitchFamily="34" charset="0"/>
              </a:rPr>
              <a:t>ư</a:t>
            </a:r>
            <a:r>
              <a:rPr lang="en-US" sz="3190">
                <a:solidFill>
                  <a:srgbClr val="0070C0"/>
                </a:solidFill>
                <a:latin typeface="Arial" panose="020B0604020202020204" pitchFamily="34" charset="0"/>
                <a:cs typeface="Arial" panose="020B0604020202020204" pitchFamily="34" charset="0"/>
              </a:rPr>
              <a:t>ớc kia ng</a:t>
            </a:r>
            <a:r>
              <a:rPr lang="vi-VN" sz="3190">
                <a:solidFill>
                  <a:srgbClr val="0070C0"/>
                </a:solidFill>
                <a:latin typeface="Arial" panose="020B0604020202020204" pitchFamily="34" charset="0"/>
                <a:cs typeface="Arial" panose="020B0604020202020204" pitchFamily="34" charset="0"/>
              </a:rPr>
              <a:t>ư</a:t>
            </a:r>
            <a:r>
              <a:rPr lang="en-US" sz="3190">
                <a:solidFill>
                  <a:srgbClr val="0070C0"/>
                </a:solidFill>
                <a:latin typeface="Arial" panose="020B0604020202020204" pitchFamily="34" charset="0"/>
                <a:cs typeface="Arial" panose="020B0604020202020204" pitchFamily="34" charset="0"/>
              </a:rPr>
              <a:t>ời ta tin rằng Trái Đất là mặt phẳng. Nh</a:t>
            </a:r>
            <a:r>
              <a:rPr lang="vi-VN" sz="3190">
                <a:solidFill>
                  <a:srgbClr val="0070C0"/>
                </a:solidFill>
                <a:latin typeface="Arial" panose="020B0604020202020204" pitchFamily="34" charset="0"/>
                <a:cs typeface="Arial" panose="020B0604020202020204" pitchFamily="34" charset="0"/>
              </a:rPr>
              <a:t>ư</a:t>
            </a:r>
            <a:r>
              <a:rPr lang="en-US" sz="3190">
                <a:solidFill>
                  <a:srgbClr val="0070C0"/>
                </a:solidFill>
                <a:latin typeface="Arial" panose="020B0604020202020204" pitchFamily="34" charset="0"/>
                <a:cs typeface="Arial" panose="020B0604020202020204" pitchFamily="34" charset="0"/>
              </a:rPr>
              <a:t>ng các nhà thiên văn học không nghĩ vậy. Nhờ vào việc quan sát các ngôi sao Pi-ta-go đã cho rằng Trái Đất không phải là một mặt phẳng. Ga -li-lê cũng từng khẳng định Trái Đất tròn và quay quanh Mặt Trời.</a:t>
            </a:r>
            <a:endParaRPr lang="en-US" sz="3190">
              <a:solidFill>
                <a:srgbClr val="0070C0"/>
              </a:solidFill>
              <a:latin typeface="Arial" panose="020B0604020202020204" pitchFamily="34" charset="0"/>
              <a:cs typeface="Arial" panose="020B0604020202020204" pitchFamily="34" charset="0"/>
            </a:endParaRPr>
          </a:p>
          <a:p>
            <a:r>
              <a:rPr lang="en-US" sz="3190">
                <a:solidFill>
                  <a:srgbClr val="0070C0"/>
                </a:solidFill>
                <a:latin typeface="Arial" panose="020B0604020202020204" pitchFamily="34" charset="0"/>
                <a:cs typeface="Arial" panose="020B0604020202020204" pitchFamily="34" charset="0"/>
              </a:rPr>
              <a:t>Cho đến khi Cô-lôm-bô v</a:t>
            </a:r>
            <a:r>
              <a:rPr lang="vi-VN" sz="3190">
                <a:solidFill>
                  <a:srgbClr val="0070C0"/>
                </a:solidFill>
                <a:latin typeface="Arial" panose="020B0604020202020204" pitchFamily="34" charset="0"/>
                <a:cs typeface="Arial" panose="020B0604020202020204" pitchFamily="34" charset="0"/>
              </a:rPr>
              <a:t>ư</a:t>
            </a:r>
            <a:r>
              <a:rPr lang="en-US" sz="3190">
                <a:solidFill>
                  <a:srgbClr val="0070C0"/>
                </a:solidFill>
                <a:latin typeface="Arial" panose="020B0604020202020204" pitchFamily="34" charset="0"/>
                <a:cs typeface="Arial" panose="020B0604020202020204" pitchFamily="34" charset="0"/>
              </a:rPr>
              <a:t>ợt Đại Tây D</a:t>
            </a:r>
            <a:r>
              <a:rPr lang="vi-VN" sz="3190">
                <a:solidFill>
                  <a:srgbClr val="0070C0"/>
                </a:solidFill>
                <a:latin typeface="Arial" panose="020B0604020202020204" pitchFamily="34" charset="0"/>
                <a:cs typeface="Arial" panose="020B0604020202020204" pitchFamily="34" charset="0"/>
              </a:rPr>
              <a:t>ư</a:t>
            </a:r>
            <a:r>
              <a:rPr lang="en-US" sz="3190">
                <a:solidFill>
                  <a:srgbClr val="0070C0"/>
                </a:solidFill>
                <a:latin typeface="Arial" panose="020B0604020202020204" pitchFamily="34" charset="0"/>
                <a:cs typeface="Arial" panose="020B0604020202020204" pitchFamily="34" charset="0"/>
              </a:rPr>
              <a:t>ơng và khám phá ra Châu Mĩ ng</a:t>
            </a:r>
            <a:r>
              <a:rPr lang="vi-VN" sz="3190">
                <a:solidFill>
                  <a:srgbClr val="0070C0"/>
                </a:solidFill>
                <a:latin typeface="Arial" panose="020B0604020202020204" pitchFamily="34" charset="0"/>
                <a:cs typeface="Arial" panose="020B0604020202020204" pitchFamily="34" charset="0"/>
              </a:rPr>
              <a:t>ư</a:t>
            </a:r>
            <a:r>
              <a:rPr lang="en-US" sz="3190">
                <a:solidFill>
                  <a:srgbClr val="0070C0"/>
                </a:solidFill>
                <a:latin typeface="Arial" panose="020B0604020202020204" pitchFamily="34" charset="0"/>
                <a:cs typeface="Arial" panose="020B0604020202020204" pitchFamily="34" charset="0"/>
              </a:rPr>
              <a:t>ời ta mới chịu tin rằng Trái Đất có hình cầu. Năm 1967 vệ tinh nhân tạo của Hoa Kì đã gửi về những hình ảnh đầu tiên của Trái Đất đ</a:t>
            </a:r>
            <a:r>
              <a:rPr lang="vi-VN" sz="3190">
                <a:solidFill>
                  <a:srgbClr val="0070C0"/>
                </a:solidFill>
                <a:latin typeface="Arial" panose="020B0604020202020204" pitchFamily="34" charset="0"/>
                <a:cs typeface="Arial" panose="020B0604020202020204" pitchFamily="34" charset="0"/>
              </a:rPr>
              <a:t>ư</a:t>
            </a:r>
            <a:r>
              <a:rPr lang="en-US" sz="3190">
                <a:solidFill>
                  <a:srgbClr val="0070C0"/>
                </a:solidFill>
                <a:latin typeface="Arial" panose="020B0604020202020204" pitchFamily="34" charset="0"/>
                <a:cs typeface="Arial" panose="020B0604020202020204" pitchFamily="34" charset="0"/>
              </a:rPr>
              <a:t>ợc chụp từ ngoài không gian đã càng khẳng định rằng Trái Đất có dạng hình cầu.</a:t>
            </a:r>
            <a:endParaRPr lang="en-US" sz="319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2083958" y="1100618"/>
            <a:ext cx="3616732" cy="644732"/>
          </a:xfrm>
          <a:prstGeom prst="rect">
            <a:avLst/>
          </a:prstGeom>
          <a:noFill/>
        </p:spPr>
        <p:txBody>
          <a:bodyPr wrap="square" rtlCol="0">
            <a:spAutoFit/>
          </a:bodyPr>
          <a:lstStyle/>
          <a:p>
            <a:r>
              <a:rPr lang="en-US" sz="3590" b="1">
                <a:solidFill>
                  <a:srgbClr val="00B0F0"/>
                </a:solidFill>
                <a:latin typeface="Arial" panose="020B0604020202020204" pitchFamily="34" charset="0"/>
                <a:cs typeface="Arial" panose="020B0604020202020204" pitchFamily="34" charset="0"/>
              </a:rPr>
              <a:t>Em có biết?</a:t>
            </a:r>
            <a:endParaRPr lang="en-US" sz="3590" b="1">
              <a:solidFill>
                <a:srgbClr val="00B0F0"/>
              </a:solidFill>
              <a:latin typeface="Arial" panose="020B0604020202020204" pitchFamily="34" charset="0"/>
              <a:cs typeface="Arial" panose="020B0604020202020204" pitchFamily="34" charset="0"/>
            </a:endParaRPr>
          </a:p>
        </p:txBody>
      </p:sp>
      <p:grpSp>
        <p:nvGrpSpPr>
          <p:cNvPr id="7" name="Group 6"/>
          <p:cNvGrpSpPr/>
          <p:nvPr/>
        </p:nvGrpSpPr>
        <p:grpSpPr>
          <a:xfrm>
            <a:off x="1338364" y="-424"/>
            <a:ext cx="8724652" cy="870789"/>
            <a:chOff x="1133366" y="2220084"/>
            <a:chExt cx="5681780" cy="914400"/>
          </a:xfrm>
          <a:solidFill>
            <a:srgbClr val="91F9A7"/>
          </a:solidFill>
        </p:grpSpPr>
        <p:sp>
          <p:nvSpPr>
            <p:cNvPr id="8" name="Arrow: Pentagon 7"/>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9" name="TextBox 8"/>
            <p:cNvSpPr txBox="1"/>
            <p:nvPr/>
          </p:nvSpPr>
          <p:spPr>
            <a:xfrm>
              <a:off x="1307656" y="2384346"/>
              <a:ext cx="5176902" cy="628662"/>
            </a:xfrm>
            <a:prstGeom prst="rect">
              <a:avLst/>
            </a:prstGeom>
            <a:grp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10" name="Arrow: Pentagon 9"/>
          <p:cNvSpPr/>
          <p:nvPr/>
        </p:nvSpPr>
        <p:spPr>
          <a:xfrm>
            <a:off x="1228815" y="-3341"/>
            <a:ext cx="1298731" cy="87078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2</a:t>
            </a:r>
            <a:endParaRPr lang="en-US" sz="3990" b="1">
              <a:latin typeface="Arial" panose="020B0604020202020204" pitchFamily="34" charset="0"/>
              <a:cs typeface="Arial" panose="020B0604020202020204" pitchFamily="34" charset="0"/>
            </a:endParaRPr>
          </a:p>
        </p:txBody>
      </p:sp>
      <p:sp>
        <p:nvSpPr>
          <p:cNvPr id="11" name="Isosceles Triangle 10"/>
          <p:cNvSpPr/>
          <p:nvPr/>
        </p:nvSpPr>
        <p:spPr>
          <a:xfrm rot="5400000">
            <a:off x="2217096" y="303271"/>
            <a:ext cx="261745" cy="2533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12" name="TextBox 11"/>
          <p:cNvSpPr txBox="1"/>
          <p:nvPr/>
        </p:nvSpPr>
        <p:spPr>
          <a:xfrm>
            <a:off x="2203876" y="89019"/>
            <a:ext cx="7351507" cy="583328"/>
          </a:xfrm>
          <a:prstGeom prst="rect">
            <a:avLst/>
          </a:prstGeom>
          <a:noFill/>
        </p:spPr>
        <p:txBody>
          <a:bodyPr wrap="square" rtlCol="0">
            <a:spAutoFit/>
          </a:bodyPr>
          <a:lstStyle/>
          <a:p>
            <a:pPr algn="ctr"/>
            <a:r>
              <a:rPr lang="en-US" sz="3190">
                <a:solidFill>
                  <a:srgbClr val="0070C0"/>
                </a:solidFill>
                <a:latin typeface="Arial" panose="020B0604020202020204" pitchFamily="34" charset="0"/>
                <a:cs typeface="Arial" panose="020B0604020202020204" pitchFamily="34" charset="0"/>
              </a:rPr>
              <a:t>Hình dạng, kích thước của Trái Đất</a:t>
            </a:r>
            <a:endParaRPr lang="en-US" sz="3190">
              <a:solidFill>
                <a:srgbClr val="0070C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1"/>
          <a:srcRect l="43750" t="54333" r="43583" b="22074"/>
          <a:stretch>
            <a:fillRect/>
          </a:stretch>
        </p:blipFill>
        <p:spPr>
          <a:xfrm>
            <a:off x="0" y="-187919"/>
            <a:ext cx="1204549" cy="1261997"/>
          </a:xfrm>
          <a:prstGeom prst="rect">
            <a:avLst/>
          </a:prstGeom>
        </p:spPr>
      </p:pic>
      <p:pic>
        <p:nvPicPr>
          <p:cNvPr id="14" name="Picture 13"/>
          <p:cNvPicPr>
            <a:picLocks noChangeAspect="1"/>
          </p:cNvPicPr>
          <p:nvPr/>
        </p:nvPicPr>
        <p:blipFill rotWithShape="1">
          <a:blip r:embed="rId2"/>
          <a:srcRect l="25291" t="39070" r="70087" b="53488"/>
          <a:stretch>
            <a:fillRect/>
          </a:stretch>
        </p:blipFill>
        <p:spPr>
          <a:xfrm>
            <a:off x="837727" y="873283"/>
            <a:ext cx="1001273" cy="78292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854681" y="78701"/>
            <a:ext cx="7905194" cy="770976"/>
          </a:xfrm>
          <a:prstGeom prst="roundRect">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8" name="TextBox 7"/>
          <p:cNvSpPr txBox="1"/>
          <p:nvPr/>
        </p:nvSpPr>
        <p:spPr>
          <a:xfrm>
            <a:off x="1926510" y="194541"/>
            <a:ext cx="8604500" cy="583328"/>
          </a:xfrm>
          <a:prstGeom prst="rect">
            <a:avLst/>
          </a:prstGeom>
          <a:noFill/>
        </p:spPr>
        <p:txBody>
          <a:bodyPr wrap="square" rtlCol="0">
            <a:spAutoFit/>
          </a:bodyPr>
          <a:lstStyle/>
          <a:p>
            <a:r>
              <a:rPr lang="en-US" sz="3190" b="1">
                <a:solidFill>
                  <a:srgbClr val="0070C0"/>
                </a:solidFill>
                <a:latin typeface="Arial" panose="020B0604020202020204" pitchFamily="34" charset="0"/>
                <a:cs typeface="Arial" panose="020B0604020202020204" pitchFamily="34" charset="0"/>
              </a:rPr>
              <a:t>Nhiệm vụ 2: Mô tả kích th</a:t>
            </a:r>
            <a:r>
              <a:rPr lang="vi-VN" sz="3190" b="1">
                <a:solidFill>
                  <a:srgbClr val="0070C0"/>
                </a:solidFill>
                <a:latin typeface="Arial" panose="020B0604020202020204" pitchFamily="34" charset="0"/>
                <a:cs typeface="Arial" panose="020B0604020202020204" pitchFamily="34" charset="0"/>
              </a:rPr>
              <a:t>ư</a:t>
            </a:r>
            <a:r>
              <a:rPr lang="en-US" sz="3190" b="1">
                <a:solidFill>
                  <a:srgbClr val="0070C0"/>
                </a:solidFill>
                <a:latin typeface="Arial" panose="020B0604020202020204" pitchFamily="34" charset="0"/>
                <a:cs typeface="Arial" panose="020B0604020202020204" pitchFamily="34" charset="0"/>
              </a:rPr>
              <a:t>ớc Trái Đất</a:t>
            </a:r>
            <a:endParaRPr lang="en-US" sz="3190" b="1">
              <a:solidFill>
                <a:srgbClr val="0070C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1"/>
          <a:srcRect l="4999" t="36889" r="86001" b="48085"/>
          <a:stretch>
            <a:fillRect/>
          </a:stretch>
        </p:blipFill>
        <p:spPr>
          <a:xfrm>
            <a:off x="712940" y="4692340"/>
            <a:ext cx="2427140" cy="1971119"/>
          </a:xfrm>
          <a:prstGeom prst="rect">
            <a:avLst/>
          </a:prstGeom>
        </p:spPr>
      </p:pic>
      <p:sp>
        <p:nvSpPr>
          <p:cNvPr id="12" name="Rectangle 11"/>
          <p:cNvSpPr/>
          <p:nvPr/>
        </p:nvSpPr>
        <p:spPr>
          <a:xfrm>
            <a:off x="3173988" y="4773172"/>
            <a:ext cx="7619643" cy="1691220"/>
          </a:xfrm>
          <a:prstGeom prst="rect">
            <a:avLst/>
          </a:prstGeom>
          <a:solidFill>
            <a:srgbClr val="DEEA68"/>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13" name="TextBox 12"/>
          <p:cNvSpPr txBox="1"/>
          <p:nvPr/>
        </p:nvSpPr>
        <p:spPr>
          <a:xfrm>
            <a:off x="4878373" y="4892448"/>
            <a:ext cx="5949166" cy="1381569"/>
          </a:xfrm>
          <a:prstGeom prst="rect">
            <a:avLst/>
          </a:prstGeom>
          <a:noFill/>
        </p:spPr>
        <p:txBody>
          <a:bodyPr wrap="square" rtlCol="0">
            <a:spAutoFit/>
          </a:bodyPr>
          <a:lstStyle/>
          <a:p>
            <a:pPr marL="285115" indent="-285115">
              <a:buFont typeface="Wingdings" panose="05000000000000000000" pitchFamily="2" charset="2"/>
              <a:buChar char="ü"/>
            </a:pPr>
            <a:r>
              <a:rPr lang="en-US" sz="2795">
                <a:solidFill>
                  <a:srgbClr val="0070C0"/>
                </a:solidFill>
                <a:latin typeface="Arial" panose="020B0604020202020204" pitchFamily="34" charset="0"/>
                <a:cs typeface="Arial" panose="020B0604020202020204" pitchFamily="34" charset="0"/>
              </a:rPr>
              <a:t>2 phút ghi ý kiến cá nhân</a:t>
            </a:r>
            <a:endParaRPr lang="en-US" sz="2795">
              <a:solidFill>
                <a:srgbClr val="0070C0"/>
              </a:solidFill>
              <a:latin typeface="Arial" panose="020B0604020202020204" pitchFamily="34" charset="0"/>
              <a:cs typeface="Arial" panose="020B0604020202020204" pitchFamily="34" charset="0"/>
            </a:endParaRPr>
          </a:p>
          <a:p>
            <a:pPr marL="285115" indent="-285115">
              <a:buFont typeface="Wingdings" panose="05000000000000000000" pitchFamily="2" charset="2"/>
              <a:buChar char="ü"/>
            </a:pPr>
            <a:r>
              <a:rPr lang="en-US" sz="2795">
                <a:solidFill>
                  <a:srgbClr val="0070C0"/>
                </a:solidFill>
                <a:latin typeface="Arial" panose="020B0604020202020204" pitchFamily="34" charset="0"/>
                <a:cs typeface="Arial" panose="020B0604020202020204" pitchFamily="34" charset="0"/>
              </a:rPr>
              <a:t>1 phút chia sẻ thống nhất nhóm</a:t>
            </a:r>
            <a:endParaRPr lang="en-US" sz="2795">
              <a:solidFill>
                <a:srgbClr val="0070C0"/>
              </a:solidFill>
              <a:latin typeface="Arial" panose="020B0604020202020204" pitchFamily="34" charset="0"/>
              <a:cs typeface="Arial" panose="020B0604020202020204" pitchFamily="34" charset="0"/>
            </a:endParaRPr>
          </a:p>
          <a:p>
            <a:pPr marL="285115" indent="-285115">
              <a:buFont typeface="Wingdings" panose="05000000000000000000" pitchFamily="2" charset="2"/>
              <a:buChar char="ü"/>
            </a:pPr>
            <a:r>
              <a:rPr lang="en-US" sz="2795">
                <a:solidFill>
                  <a:srgbClr val="0070C0"/>
                </a:solidFill>
                <a:latin typeface="Arial" panose="020B0604020202020204" pitchFamily="34" charset="0"/>
                <a:cs typeface="Arial" panose="020B0604020202020204" pitchFamily="34" charset="0"/>
              </a:rPr>
              <a:t>Trình bày theo vòng tròn </a:t>
            </a:r>
            <a:endParaRPr lang="en-US" sz="2795">
              <a:solidFill>
                <a:srgbClr val="0070C0"/>
              </a:solidFill>
              <a:latin typeface="Arial" panose="020B0604020202020204" pitchFamily="34" charset="0"/>
              <a:cs typeface="Arial" panose="020B0604020202020204" pitchFamily="34" charset="0"/>
            </a:endParaRPr>
          </a:p>
        </p:txBody>
      </p:sp>
      <p:graphicFrame>
        <p:nvGraphicFramePr>
          <p:cNvPr id="3" name="Table 3"/>
          <p:cNvGraphicFramePr>
            <a:graphicFrameLocks noGrp="1"/>
          </p:cNvGraphicFramePr>
          <p:nvPr/>
        </p:nvGraphicFramePr>
        <p:xfrm>
          <a:off x="795587" y="1765593"/>
          <a:ext cx="9998044" cy="2972705"/>
        </p:xfrm>
        <a:graphic>
          <a:graphicData uri="http://schemas.openxmlformats.org/drawingml/2006/table">
            <a:tbl>
              <a:tblPr firstRow="1" bandRow="1">
                <a:tableStyleId>{5C22544A-7EE6-4342-B048-85BDC9FD1C3A}</a:tableStyleId>
              </a:tblPr>
              <a:tblGrid>
                <a:gridCol w="6055582"/>
                <a:gridCol w="3942462"/>
              </a:tblGrid>
              <a:tr h="594541">
                <a:tc>
                  <a:txBody>
                    <a:bodyPr/>
                    <a:lstStyle/>
                    <a:p>
                      <a:pPr algn="ctr"/>
                      <a:r>
                        <a:rPr lang="en-US" sz="2800">
                          <a:latin typeface="Arial" panose="020B0604020202020204" pitchFamily="34" charset="0"/>
                          <a:cs typeface="Arial" panose="020B0604020202020204" pitchFamily="34" charset="0"/>
                        </a:rPr>
                        <a:t>Câu hỏi</a:t>
                      </a:r>
                      <a:endParaRPr lang="en-US" sz="2800">
                        <a:latin typeface="Arial" panose="020B0604020202020204" pitchFamily="34" charset="0"/>
                        <a:cs typeface="Arial" panose="020B0604020202020204" pitchFamily="34" charset="0"/>
                      </a:endParaRPr>
                    </a:p>
                  </a:txBody>
                  <a:tcPr marL="91214" marR="91214" marT="45607" marB="45607">
                    <a:solidFill>
                      <a:srgbClr val="00B050"/>
                    </a:solidFill>
                  </a:tcPr>
                </a:tc>
                <a:tc>
                  <a:txBody>
                    <a:bodyPr/>
                    <a:lstStyle/>
                    <a:p>
                      <a:pPr algn="ctr"/>
                      <a:r>
                        <a:rPr lang="en-US" sz="2800">
                          <a:latin typeface="Arial" panose="020B0604020202020204" pitchFamily="34" charset="0"/>
                          <a:cs typeface="Arial" panose="020B0604020202020204" pitchFamily="34" charset="0"/>
                        </a:rPr>
                        <a:t>Trả lời</a:t>
                      </a:r>
                      <a:endParaRPr lang="en-US" sz="2800">
                        <a:latin typeface="Arial" panose="020B0604020202020204" pitchFamily="34" charset="0"/>
                        <a:cs typeface="Arial" panose="020B0604020202020204" pitchFamily="34" charset="0"/>
                      </a:endParaRPr>
                    </a:p>
                  </a:txBody>
                  <a:tcPr marL="91214" marR="91214" marT="45607" marB="45607">
                    <a:solidFill>
                      <a:srgbClr val="00B050"/>
                    </a:solidFill>
                  </a:tcPr>
                </a:tc>
              </a:tr>
              <a:tr h="594541">
                <a:tc>
                  <a:txBody>
                    <a:bodyPr/>
                    <a:lstStyle/>
                    <a:p>
                      <a:endParaRPr lang="en-US" sz="1900"/>
                    </a:p>
                  </a:txBody>
                  <a:tcPr marL="91214" marR="91214" marT="45607" marB="45607">
                    <a:solidFill>
                      <a:schemeClr val="accent4">
                        <a:lumMod val="40000"/>
                        <a:lumOff val="60000"/>
                      </a:schemeClr>
                    </a:solidFill>
                  </a:tcPr>
                </a:tc>
                <a:tc>
                  <a:txBody>
                    <a:bodyPr/>
                    <a:lstStyle/>
                    <a:p>
                      <a:endParaRPr lang="en-US" sz="1900"/>
                    </a:p>
                  </a:txBody>
                  <a:tcPr marL="91214" marR="91214" marT="45607" marB="45607">
                    <a:solidFill>
                      <a:schemeClr val="accent4">
                        <a:lumMod val="40000"/>
                        <a:lumOff val="60000"/>
                      </a:schemeClr>
                    </a:solidFill>
                  </a:tcPr>
                </a:tc>
              </a:tr>
              <a:tr h="594541">
                <a:tc>
                  <a:txBody>
                    <a:bodyPr/>
                    <a:lstStyle/>
                    <a:p>
                      <a:endParaRPr lang="en-US" sz="1900"/>
                    </a:p>
                  </a:txBody>
                  <a:tcPr marL="91214" marR="91214" marT="45607" marB="45607">
                    <a:solidFill>
                      <a:srgbClr val="FFEFC1"/>
                    </a:solidFill>
                  </a:tcPr>
                </a:tc>
                <a:tc>
                  <a:txBody>
                    <a:bodyPr/>
                    <a:lstStyle/>
                    <a:p>
                      <a:endParaRPr lang="en-US" sz="1900"/>
                    </a:p>
                  </a:txBody>
                  <a:tcPr marL="91214" marR="91214" marT="45607" marB="45607">
                    <a:solidFill>
                      <a:srgbClr val="FFEFC1"/>
                    </a:solidFill>
                  </a:tcPr>
                </a:tc>
              </a:tr>
              <a:tr h="594541">
                <a:tc>
                  <a:txBody>
                    <a:bodyPr/>
                    <a:lstStyle/>
                    <a:p>
                      <a:endParaRPr lang="en-US" sz="1900"/>
                    </a:p>
                  </a:txBody>
                  <a:tcPr marL="91214" marR="91214" marT="45607" marB="45607">
                    <a:solidFill>
                      <a:schemeClr val="accent2">
                        <a:lumMod val="40000"/>
                        <a:lumOff val="60000"/>
                      </a:schemeClr>
                    </a:solidFill>
                  </a:tcPr>
                </a:tc>
                <a:tc>
                  <a:txBody>
                    <a:bodyPr/>
                    <a:lstStyle/>
                    <a:p>
                      <a:endParaRPr lang="en-US" sz="1900"/>
                    </a:p>
                  </a:txBody>
                  <a:tcPr marL="91214" marR="91214" marT="45607" marB="45607">
                    <a:solidFill>
                      <a:schemeClr val="accent2">
                        <a:lumMod val="40000"/>
                        <a:lumOff val="60000"/>
                      </a:schemeClr>
                    </a:solidFill>
                  </a:tcPr>
                </a:tc>
              </a:tr>
              <a:tr h="594541">
                <a:tc>
                  <a:txBody>
                    <a:bodyPr/>
                    <a:lstStyle/>
                    <a:p>
                      <a:endParaRPr lang="en-US" sz="1900"/>
                    </a:p>
                  </a:txBody>
                  <a:tcPr marL="91214" marR="91214" marT="45607" marB="45607">
                    <a:solidFill>
                      <a:schemeClr val="accent5">
                        <a:lumMod val="40000"/>
                        <a:lumOff val="60000"/>
                      </a:schemeClr>
                    </a:solidFill>
                  </a:tcPr>
                </a:tc>
                <a:tc>
                  <a:txBody>
                    <a:bodyPr/>
                    <a:lstStyle/>
                    <a:p>
                      <a:endParaRPr lang="en-US" sz="1900"/>
                    </a:p>
                  </a:txBody>
                  <a:tcPr marL="91214" marR="91214" marT="45607" marB="45607">
                    <a:solidFill>
                      <a:schemeClr val="accent5">
                        <a:lumMod val="40000"/>
                        <a:lumOff val="60000"/>
                      </a:schemeClr>
                    </a:solidFill>
                  </a:tcPr>
                </a:tc>
              </a:tr>
            </a:tbl>
          </a:graphicData>
        </a:graphic>
      </p:graphicFrame>
      <p:sp>
        <p:nvSpPr>
          <p:cNvPr id="14" name="Rectangle 13"/>
          <p:cNvSpPr/>
          <p:nvPr/>
        </p:nvSpPr>
        <p:spPr>
          <a:xfrm>
            <a:off x="795587" y="2439000"/>
            <a:ext cx="6190832" cy="460523"/>
          </a:xfrm>
          <a:prstGeom prst="rect">
            <a:avLst/>
          </a:prstGeom>
        </p:spPr>
        <p:txBody>
          <a:bodyPr wrap="none">
            <a:spAutoFit/>
          </a:bodyPr>
          <a:lstStyle/>
          <a:p>
            <a:pPr marL="285115" indent="-285115">
              <a:buFont typeface="Wingdings" panose="05000000000000000000" pitchFamily="2" charset="2"/>
              <a:buChar char="Ø"/>
            </a:pPr>
            <a:r>
              <a:rPr lang="en-US" sz="2395">
                <a:solidFill>
                  <a:srgbClr val="0C07E7"/>
                </a:solidFill>
                <a:latin typeface="Arial" panose="020B0604020202020204" pitchFamily="34" charset="0"/>
                <a:cs typeface="Arial" panose="020B0604020202020204" pitchFamily="34" charset="0"/>
              </a:rPr>
              <a:t>Độ dài bán kính của Trái Đất tại xích đạo?</a:t>
            </a:r>
            <a:endParaRPr lang="en-US" sz="2395">
              <a:solidFill>
                <a:srgbClr val="0C07E7"/>
              </a:solidFill>
              <a:latin typeface="Arial" panose="020B0604020202020204" pitchFamily="34" charset="0"/>
              <a:cs typeface="Arial" panose="020B0604020202020204" pitchFamily="34" charset="0"/>
            </a:endParaRPr>
          </a:p>
        </p:txBody>
      </p:sp>
      <p:sp>
        <p:nvSpPr>
          <p:cNvPr id="15" name="Rectangle 14"/>
          <p:cNvSpPr/>
          <p:nvPr/>
        </p:nvSpPr>
        <p:spPr>
          <a:xfrm>
            <a:off x="795587" y="3048502"/>
            <a:ext cx="3783642" cy="460523"/>
          </a:xfrm>
          <a:prstGeom prst="rect">
            <a:avLst/>
          </a:prstGeom>
        </p:spPr>
        <p:txBody>
          <a:bodyPr wrap="none">
            <a:spAutoFit/>
          </a:bodyPr>
          <a:lstStyle/>
          <a:p>
            <a:pPr marL="285115" indent="-285115">
              <a:buFont typeface="Wingdings" panose="05000000000000000000" pitchFamily="2" charset="2"/>
              <a:buChar char="Ø"/>
            </a:pPr>
            <a:r>
              <a:rPr lang="en-US" sz="2395">
                <a:solidFill>
                  <a:srgbClr val="0C07E7"/>
                </a:solidFill>
                <a:latin typeface="Arial" panose="020B0604020202020204" pitchFamily="34" charset="0"/>
                <a:cs typeface="Arial" panose="020B0604020202020204" pitchFamily="34" charset="0"/>
              </a:rPr>
              <a:t>Độ dài đ</a:t>
            </a:r>
            <a:r>
              <a:rPr lang="vi-VN" sz="2395">
                <a:solidFill>
                  <a:srgbClr val="0C07E7"/>
                </a:solidFill>
                <a:latin typeface="Arial" panose="020B0604020202020204" pitchFamily="34" charset="0"/>
                <a:cs typeface="Arial" panose="020B0604020202020204" pitchFamily="34" charset="0"/>
              </a:rPr>
              <a:t>ư</a:t>
            </a:r>
            <a:r>
              <a:rPr lang="en-US" sz="2395">
                <a:solidFill>
                  <a:srgbClr val="0C07E7"/>
                </a:solidFill>
                <a:latin typeface="Arial" panose="020B0604020202020204" pitchFamily="34" charset="0"/>
                <a:cs typeface="Arial" panose="020B0604020202020204" pitchFamily="34" charset="0"/>
              </a:rPr>
              <a:t>ờng xích đạo?</a:t>
            </a:r>
            <a:endParaRPr lang="en-US" sz="2395">
              <a:solidFill>
                <a:srgbClr val="0C07E7"/>
              </a:solidFill>
              <a:latin typeface="Arial" panose="020B0604020202020204" pitchFamily="34" charset="0"/>
              <a:cs typeface="Arial" panose="020B0604020202020204" pitchFamily="34" charset="0"/>
            </a:endParaRPr>
          </a:p>
        </p:txBody>
      </p:sp>
      <p:sp>
        <p:nvSpPr>
          <p:cNvPr id="16" name="Rectangle 15"/>
          <p:cNvSpPr/>
          <p:nvPr/>
        </p:nvSpPr>
        <p:spPr>
          <a:xfrm>
            <a:off x="795587" y="4298351"/>
            <a:ext cx="5076304" cy="460523"/>
          </a:xfrm>
          <a:prstGeom prst="rect">
            <a:avLst/>
          </a:prstGeom>
        </p:spPr>
        <p:txBody>
          <a:bodyPr wrap="none">
            <a:spAutoFit/>
          </a:bodyPr>
          <a:lstStyle/>
          <a:p>
            <a:pPr marL="285115" indent="-285115">
              <a:buFont typeface="Wingdings" panose="05000000000000000000" pitchFamily="2" charset="2"/>
              <a:buChar char="Ø"/>
            </a:pPr>
            <a:r>
              <a:rPr lang="en-US" sz="2395">
                <a:solidFill>
                  <a:srgbClr val="0C07E7"/>
                </a:solidFill>
                <a:latin typeface="Arial" panose="020B0604020202020204" pitchFamily="34" charset="0"/>
                <a:cs typeface="Arial" panose="020B0604020202020204" pitchFamily="34" charset="0"/>
              </a:rPr>
              <a:t>Nhận xét kích th</a:t>
            </a:r>
            <a:r>
              <a:rPr lang="vi-VN" sz="2395">
                <a:solidFill>
                  <a:srgbClr val="0C07E7"/>
                </a:solidFill>
                <a:latin typeface="Arial" panose="020B0604020202020204" pitchFamily="34" charset="0"/>
                <a:cs typeface="Arial" panose="020B0604020202020204" pitchFamily="34" charset="0"/>
              </a:rPr>
              <a:t>ư</a:t>
            </a:r>
            <a:r>
              <a:rPr lang="en-US" sz="2395">
                <a:solidFill>
                  <a:srgbClr val="0C07E7"/>
                </a:solidFill>
                <a:latin typeface="Arial" panose="020B0604020202020204" pitchFamily="34" charset="0"/>
                <a:cs typeface="Arial" panose="020B0604020202020204" pitchFamily="34" charset="0"/>
              </a:rPr>
              <a:t>ớc của Trái Đất </a:t>
            </a:r>
            <a:endParaRPr lang="en-US" sz="2395">
              <a:solidFill>
                <a:srgbClr val="0C07E7"/>
              </a:solidFill>
              <a:latin typeface="Arial" panose="020B0604020202020204" pitchFamily="34" charset="0"/>
              <a:cs typeface="Arial" panose="020B0604020202020204" pitchFamily="34" charset="0"/>
            </a:endParaRPr>
          </a:p>
        </p:txBody>
      </p:sp>
      <p:sp>
        <p:nvSpPr>
          <p:cNvPr id="17" name="Rectangle 16"/>
          <p:cNvSpPr/>
          <p:nvPr/>
        </p:nvSpPr>
        <p:spPr>
          <a:xfrm>
            <a:off x="842273" y="3704255"/>
            <a:ext cx="2707490" cy="460523"/>
          </a:xfrm>
          <a:prstGeom prst="rect">
            <a:avLst/>
          </a:prstGeom>
        </p:spPr>
        <p:txBody>
          <a:bodyPr wrap="none">
            <a:spAutoFit/>
          </a:bodyPr>
          <a:lstStyle/>
          <a:p>
            <a:pPr marL="285115" indent="-285115">
              <a:buFont typeface="Wingdings" panose="05000000000000000000" pitchFamily="2" charset="2"/>
              <a:buChar char="Ø"/>
            </a:pPr>
            <a:r>
              <a:rPr lang="en-US" sz="2395">
                <a:solidFill>
                  <a:srgbClr val="0C07E7"/>
                </a:solidFill>
                <a:latin typeface="Arial" panose="020B0604020202020204" pitchFamily="34" charset="0"/>
                <a:cs typeface="Arial" panose="020B0604020202020204" pitchFamily="34" charset="0"/>
              </a:rPr>
              <a:t>Diện tích bề mặt</a:t>
            </a:r>
            <a:endParaRPr lang="en-US" sz="2395">
              <a:solidFill>
                <a:srgbClr val="0C07E7"/>
              </a:solidFill>
              <a:latin typeface="Arial" panose="020B0604020202020204" pitchFamily="34" charset="0"/>
              <a:cs typeface="Arial" panose="020B0604020202020204" pitchFamily="34" charset="0"/>
            </a:endParaRPr>
          </a:p>
        </p:txBody>
      </p:sp>
      <p:sp>
        <p:nvSpPr>
          <p:cNvPr id="10" name="TextBox 9"/>
          <p:cNvSpPr txBox="1"/>
          <p:nvPr/>
        </p:nvSpPr>
        <p:spPr>
          <a:xfrm>
            <a:off x="476339" y="983315"/>
            <a:ext cx="9416175" cy="828941"/>
          </a:xfrm>
          <a:prstGeom prst="rect">
            <a:avLst/>
          </a:prstGeom>
          <a:noFill/>
        </p:spPr>
        <p:txBody>
          <a:bodyPr wrap="square" rtlCol="0">
            <a:spAutoFit/>
          </a:bodyPr>
          <a:lstStyle/>
          <a:p>
            <a:pPr algn="ctr"/>
            <a:r>
              <a:rPr lang="en-US" sz="2395" b="1">
                <a:solidFill>
                  <a:srgbClr val="FF0000"/>
                </a:solidFill>
                <a:latin typeface="Arial" panose="020B0604020202020204" pitchFamily="34" charset="0"/>
                <a:cs typeface="Arial" panose="020B0604020202020204" pitchFamily="34" charset="0"/>
              </a:rPr>
              <a:t>Dựa vào hình 5.2, 5.3 và thông tin SGK mục 2, hãy </a:t>
            </a:r>
            <a:endParaRPr lang="en-US" sz="2395" b="1">
              <a:solidFill>
                <a:srgbClr val="FF0000"/>
              </a:solidFill>
              <a:latin typeface="Arial" panose="020B0604020202020204" pitchFamily="34" charset="0"/>
              <a:cs typeface="Arial" panose="020B0604020202020204" pitchFamily="34" charset="0"/>
            </a:endParaRPr>
          </a:p>
          <a:p>
            <a:pPr algn="ctr"/>
            <a:r>
              <a:rPr lang="en-US" sz="2395" b="1">
                <a:solidFill>
                  <a:srgbClr val="FF0000"/>
                </a:solidFill>
                <a:latin typeface="Arial" panose="020B0604020202020204" pitchFamily="34" charset="0"/>
                <a:cs typeface="Arial" panose="020B0604020202020204" pitchFamily="34" charset="0"/>
              </a:rPr>
              <a:t>hoàn thành nội dung phiếu học tập  số 2</a:t>
            </a:r>
            <a:endParaRPr lang="en-US" sz="2395" b="1">
              <a:solidFill>
                <a:srgbClr val="FF0000"/>
              </a:solidFill>
              <a:latin typeface="Arial" panose="020B0604020202020204" pitchFamily="34" charset="0"/>
              <a:cs typeface="Arial" panose="020B0604020202020204" pitchFamily="34" charset="0"/>
            </a:endParaRPr>
          </a:p>
        </p:txBody>
      </p:sp>
      <p:pic>
        <p:nvPicPr>
          <p:cNvPr id="22" name="3 Minute Timer (Nho)">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9178771" y="918292"/>
            <a:ext cx="1427486" cy="7896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511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2"/>
                                        </p:tgtEl>
                                      </p:cBhvr>
                                    </p:cmd>
                                  </p:childTnLst>
                                </p:cTn>
                              </p:par>
                            </p:childTnLst>
                          </p:cTn>
                        </p:par>
                      </p:childTnLst>
                    </p:cTn>
                  </p:par>
                </p:childTnLst>
              </p:cTn>
              <p:nextCondLst>
                <p:cond evt="onClick" delay="0">
                  <p:tgtEl>
                    <p:spTgt spid="22"/>
                  </p:tgtEl>
                </p:cond>
              </p:nextCondLst>
            </p:seq>
            <p:video>
              <p:cMediaNode vol="80000">
                <p:cTn id="25" fill="hold" display="0">
                  <p:stCondLst>
                    <p:cond delay="indefinite"/>
                  </p:stCondLst>
                </p:cTn>
                <p:tgtEl>
                  <p:spTgt spid="22"/>
                </p:tgtEl>
              </p:cMediaNode>
            </p:video>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44433" t="23066" r="29969" b="51575"/>
          <a:stretch>
            <a:fillRect/>
          </a:stretch>
        </p:blipFill>
        <p:spPr>
          <a:xfrm>
            <a:off x="6243123" y="3446493"/>
            <a:ext cx="5792075" cy="3095910"/>
          </a:xfrm>
          <a:prstGeom prst="rect">
            <a:avLst/>
          </a:prstGeom>
        </p:spPr>
      </p:pic>
      <p:sp>
        <p:nvSpPr>
          <p:cNvPr id="5" name="TextBox 4"/>
          <p:cNvSpPr txBox="1"/>
          <p:nvPr/>
        </p:nvSpPr>
        <p:spPr>
          <a:xfrm>
            <a:off x="4667931" y="6507788"/>
            <a:ext cx="8574095" cy="377501"/>
          </a:xfrm>
          <a:prstGeom prst="rect">
            <a:avLst/>
          </a:prstGeom>
          <a:noFill/>
        </p:spPr>
        <p:txBody>
          <a:bodyPr wrap="square" rtlCol="0">
            <a:spAutoFit/>
          </a:bodyPr>
          <a:lstStyle/>
          <a:p>
            <a:pPr algn="ctr"/>
            <a:r>
              <a:rPr lang="en-US" sz="1860" i="1">
                <a:solidFill>
                  <a:srgbClr val="0070C0"/>
                </a:solidFill>
                <a:latin typeface="Arial" panose="020B0604020202020204" pitchFamily="34" charset="0"/>
                <a:cs typeface="Arial" panose="020B0604020202020204" pitchFamily="34" charset="0"/>
              </a:rPr>
              <a:t>Hình 1.2 Mô phỏng kích thước các hành tinh trong hệ Mặt Trời</a:t>
            </a:r>
            <a:endParaRPr lang="en-US" sz="1860" i="1">
              <a:solidFill>
                <a:srgbClr val="0070C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1"/>
          <a:srcRect l="43750" t="52000" r="29083" b="22074"/>
          <a:stretch>
            <a:fillRect/>
          </a:stretch>
        </p:blipFill>
        <p:spPr>
          <a:xfrm>
            <a:off x="396206" y="3729163"/>
            <a:ext cx="4841932" cy="2599197"/>
          </a:xfrm>
          <a:prstGeom prst="rect">
            <a:avLst/>
          </a:prstGeom>
        </p:spPr>
      </p:pic>
      <p:sp>
        <p:nvSpPr>
          <p:cNvPr id="7" name="TextBox 6"/>
          <p:cNvSpPr txBox="1"/>
          <p:nvPr/>
        </p:nvSpPr>
        <p:spPr>
          <a:xfrm>
            <a:off x="0" y="6435392"/>
            <a:ext cx="5487205" cy="399120"/>
          </a:xfrm>
          <a:prstGeom prst="rect">
            <a:avLst/>
          </a:prstGeom>
          <a:noFill/>
        </p:spPr>
        <p:txBody>
          <a:bodyPr wrap="square" rtlCol="0">
            <a:spAutoFit/>
          </a:bodyPr>
          <a:lstStyle/>
          <a:p>
            <a:pPr algn="ctr"/>
            <a:r>
              <a:rPr lang="en-US" sz="1995" i="1">
                <a:solidFill>
                  <a:srgbClr val="0070C0"/>
                </a:solidFill>
                <a:latin typeface="Arial" panose="020B0604020202020204" pitchFamily="34" charset="0"/>
                <a:cs typeface="Arial" panose="020B0604020202020204" pitchFamily="34" charset="0"/>
              </a:rPr>
              <a:t>Hình 1.1 Hình dạng và kích thước của Trái Đất</a:t>
            </a:r>
            <a:endParaRPr lang="en-US" sz="1995" i="1">
              <a:solidFill>
                <a:srgbClr val="0070C0"/>
              </a:solidFill>
              <a:latin typeface="Arial" panose="020B0604020202020204" pitchFamily="34" charset="0"/>
              <a:cs typeface="Arial" panose="020B0604020202020204" pitchFamily="34" charset="0"/>
            </a:endParaRPr>
          </a:p>
        </p:txBody>
      </p:sp>
      <p:graphicFrame>
        <p:nvGraphicFramePr>
          <p:cNvPr id="15" name="Table 3"/>
          <p:cNvGraphicFramePr>
            <a:graphicFrameLocks noGrp="1"/>
          </p:cNvGraphicFramePr>
          <p:nvPr/>
        </p:nvGraphicFramePr>
        <p:xfrm>
          <a:off x="931910" y="182226"/>
          <a:ext cx="11103288" cy="3338058"/>
        </p:xfrm>
        <a:graphic>
          <a:graphicData uri="http://schemas.openxmlformats.org/drawingml/2006/table">
            <a:tbl>
              <a:tblPr firstRow="1" bandRow="1">
                <a:tableStyleId>{5C22544A-7EE6-4342-B048-85BDC9FD1C3A}</a:tableStyleId>
              </a:tblPr>
              <a:tblGrid>
                <a:gridCol w="5940943"/>
                <a:gridCol w="5162345"/>
              </a:tblGrid>
              <a:tr h="594541">
                <a:tc>
                  <a:txBody>
                    <a:bodyPr/>
                    <a:lstStyle/>
                    <a:p>
                      <a:pPr algn="ctr"/>
                      <a:r>
                        <a:rPr lang="en-US" sz="2800">
                          <a:latin typeface="Arial" panose="020B0604020202020204" pitchFamily="34" charset="0"/>
                          <a:cs typeface="Arial" panose="020B0604020202020204" pitchFamily="34" charset="0"/>
                        </a:rPr>
                        <a:t>Câu hỏi</a:t>
                      </a:r>
                      <a:endParaRPr lang="en-US" sz="2800">
                        <a:latin typeface="Arial" panose="020B0604020202020204" pitchFamily="34" charset="0"/>
                        <a:cs typeface="Arial" panose="020B0604020202020204" pitchFamily="34" charset="0"/>
                      </a:endParaRPr>
                    </a:p>
                  </a:txBody>
                  <a:tcPr marL="91214" marR="91214" marT="45607" marB="45607">
                    <a:solidFill>
                      <a:srgbClr val="00B050"/>
                    </a:solidFill>
                  </a:tcPr>
                </a:tc>
                <a:tc>
                  <a:txBody>
                    <a:bodyPr/>
                    <a:lstStyle/>
                    <a:p>
                      <a:pPr algn="ctr"/>
                      <a:r>
                        <a:rPr lang="en-US" sz="2800">
                          <a:latin typeface="Arial" panose="020B0604020202020204" pitchFamily="34" charset="0"/>
                          <a:cs typeface="Arial" panose="020B0604020202020204" pitchFamily="34" charset="0"/>
                        </a:rPr>
                        <a:t>Trả lời</a:t>
                      </a:r>
                      <a:endParaRPr lang="en-US" sz="2800">
                        <a:latin typeface="Arial" panose="020B0604020202020204" pitchFamily="34" charset="0"/>
                        <a:cs typeface="Arial" panose="020B0604020202020204" pitchFamily="34" charset="0"/>
                      </a:endParaRPr>
                    </a:p>
                  </a:txBody>
                  <a:tcPr marL="91214" marR="91214" marT="45607" marB="45607">
                    <a:solidFill>
                      <a:srgbClr val="00B050"/>
                    </a:solidFill>
                  </a:tcPr>
                </a:tc>
              </a:tr>
              <a:tr h="594541">
                <a:tc>
                  <a:txBody>
                    <a:bodyPr/>
                    <a:lstStyle/>
                    <a:p>
                      <a:endParaRPr lang="en-US" sz="1900"/>
                    </a:p>
                  </a:txBody>
                  <a:tcPr marL="91214" marR="91214" marT="45607" marB="45607">
                    <a:solidFill>
                      <a:schemeClr val="accent4">
                        <a:lumMod val="40000"/>
                        <a:lumOff val="60000"/>
                      </a:schemeClr>
                    </a:solidFill>
                  </a:tcPr>
                </a:tc>
                <a:tc>
                  <a:txBody>
                    <a:bodyPr/>
                    <a:lstStyle/>
                    <a:p>
                      <a:endParaRPr lang="en-US" sz="1900"/>
                    </a:p>
                  </a:txBody>
                  <a:tcPr marL="91214" marR="91214" marT="45607" marB="45607">
                    <a:solidFill>
                      <a:schemeClr val="accent4">
                        <a:lumMod val="40000"/>
                        <a:lumOff val="60000"/>
                      </a:schemeClr>
                    </a:solidFill>
                  </a:tcPr>
                </a:tc>
              </a:tr>
              <a:tr h="594541">
                <a:tc>
                  <a:txBody>
                    <a:bodyPr/>
                    <a:lstStyle/>
                    <a:p>
                      <a:endParaRPr lang="en-US" sz="1900"/>
                    </a:p>
                  </a:txBody>
                  <a:tcPr marL="91214" marR="91214" marT="45607" marB="45607">
                    <a:solidFill>
                      <a:srgbClr val="FFF3D1"/>
                    </a:solidFill>
                  </a:tcPr>
                </a:tc>
                <a:tc>
                  <a:txBody>
                    <a:bodyPr/>
                    <a:lstStyle/>
                    <a:p>
                      <a:endParaRPr lang="en-US" sz="1900"/>
                    </a:p>
                  </a:txBody>
                  <a:tcPr marL="91214" marR="91214" marT="45607" marB="45607">
                    <a:solidFill>
                      <a:srgbClr val="FFF3D1"/>
                    </a:solidFill>
                  </a:tcPr>
                </a:tc>
              </a:tr>
              <a:tr h="594541">
                <a:tc>
                  <a:txBody>
                    <a:bodyPr/>
                    <a:lstStyle/>
                    <a:p>
                      <a:endParaRPr lang="en-US" sz="1900"/>
                    </a:p>
                  </a:txBody>
                  <a:tcPr marL="91214" marR="91214" marT="45607" marB="45607">
                    <a:solidFill>
                      <a:schemeClr val="accent2">
                        <a:lumMod val="40000"/>
                        <a:lumOff val="60000"/>
                      </a:schemeClr>
                    </a:solidFill>
                  </a:tcPr>
                </a:tc>
                <a:tc>
                  <a:txBody>
                    <a:bodyPr/>
                    <a:lstStyle/>
                    <a:p>
                      <a:endParaRPr lang="en-US" sz="1900"/>
                    </a:p>
                  </a:txBody>
                  <a:tcPr marL="91214" marR="91214" marT="45607" marB="45607">
                    <a:solidFill>
                      <a:schemeClr val="accent2">
                        <a:lumMod val="40000"/>
                        <a:lumOff val="60000"/>
                      </a:schemeClr>
                    </a:solidFill>
                  </a:tcPr>
                </a:tc>
              </a:tr>
              <a:tr h="940453">
                <a:tc>
                  <a:txBody>
                    <a:bodyPr/>
                    <a:lstStyle/>
                    <a:p>
                      <a:endParaRPr lang="en-US" sz="1900"/>
                    </a:p>
                    <a:p>
                      <a:endParaRPr lang="en-US" sz="1900"/>
                    </a:p>
                    <a:p>
                      <a:endParaRPr lang="en-US" sz="1900"/>
                    </a:p>
                  </a:txBody>
                  <a:tcPr marL="91214" marR="91214" marT="45607" marB="45607">
                    <a:solidFill>
                      <a:schemeClr val="accent5">
                        <a:lumMod val="40000"/>
                        <a:lumOff val="60000"/>
                      </a:schemeClr>
                    </a:solidFill>
                  </a:tcPr>
                </a:tc>
                <a:tc>
                  <a:txBody>
                    <a:bodyPr/>
                    <a:lstStyle/>
                    <a:p>
                      <a:endParaRPr lang="en-US" sz="1900"/>
                    </a:p>
                    <a:p>
                      <a:endParaRPr lang="en-US" sz="1900"/>
                    </a:p>
                  </a:txBody>
                  <a:tcPr marL="91214" marR="91214" marT="45607" marB="45607">
                    <a:solidFill>
                      <a:schemeClr val="accent5">
                        <a:lumMod val="40000"/>
                        <a:lumOff val="60000"/>
                      </a:schemeClr>
                    </a:solidFill>
                  </a:tcPr>
                </a:tc>
              </a:tr>
            </a:tbl>
          </a:graphicData>
        </a:graphic>
      </p:graphicFrame>
      <p:sp>
        <p:nvSpPr>
          <p:cNvPr id="16" name="Rectangle 15"/>
          <p:cNvSpPr/>
          <p:nvPr/>
        </p:nvSpPr>
        <p:spPr>
          <a:xfrm>
            <a:off x="885225" y="818756"/>
            <a:ext cx="6190832" cy="460523"/>
          </a:xfrm>
          <a:prstGeom prst="rect">
            <a:avLst/>
          </a:prstGeom>
        </p:spPr>
        <p:txBody>
          <a:bodyPr wrap="none">
            <a:spAutoFit/>
          </a:bodyPr>
          <a:lstStyle/>
          <a:p>
            <a:pPr marL="285115" indent="-285115">
              <a:buFont typeface="Wingdings" panose="05000000000000000000" pitchFamily="2" charset="2"/>
              <a:buChar char="Ø"/>
            </a:pPr>
            <a:r>
              <a:rPr lang="en-US" sz="2395">
                <a:solidFill>
                  <a:srgbClr val="0C07E7"/>
                </a:solidFill>
                <a:latin typeface="Arial" panose="020B0604020202020204" pitchFamily="34" charset="0"/>
                <a:cs typeface="Arial" panose="020B0604020202020204" pitchFamily="34" charset="0"/>
              </a:rPr>
              <a:t>Độ dài bán kính của Trái Đất tại xích đạo?</a:t>
            </a:r>
            <a:endParaRPr lang="en-US" sz="2395">
              <a:solidFill>
                <a:srgbClr val="0C07E7"/>
              </a:solidFill>
              <a:latin typeface="Arial" panose="020B0604020202020204" pitchFamily="34" charset="0"/>
              <a:cs typeface="Arial" panose="020B0604020202020204" pitchFamily="34" charset="0"/>
            </a:endParaRPr>
          </a:p>
        </p:txBody>
      </p:sp>
      <p:sp>
        <p:nvSpPr>
          <p:cNvPr id="17" name="Rectangle 16"/>
          <p:cNvSpPr/>
          <p:nvPr/>
        </p:nvSpPr>
        <p:spPr>
          <a:xfrm>
            <a:off x="885225" y="1428258"/>
            <a:ext cx="3783642" cy="460523"/>
          </a:xfrm>
          <a:prstGeom prst="rect">
            <a:avLst/>
          </a:prstGeom>
        </p:spPr>
        <p:txBody>
          <a:bodyPr wrap="none">
            <a:spAutoFit/>
          </a:bodyPr>
          <a:lstStyle/>
          <a:p>
            <a:pPr marL="285115" indent="-285115">
              <a:buFont typeface="Wingdings" panose="05000000000000000000" pitchFamily="2" charset="2"/>
              <a:buChar char="Ø"/>
            </a:pPr>
            <a:r>
              <a:rPr lang="en-US" sz="2395">
                <a:solidFill>
                  <a:srgbClr val="0C07E7"/>
                </a:solidFill>
                <a:latin typeface="Arial" panose="020B0604020202020204" pitchFamily="34" charset="0"/>
                <a:cs typeface="Arial" panose="020B0604020202020204" pitchFamily="34" charset="0"/>
              </a:rPr>
              <a:t>Độ dài đ</a:t>
            </a:r>
            <a:r>
              <a:rPr lang="vi-VN" sz="2395">
                <a:solidFill>
                  <a:srgbClr val="0C07E7"/>
                </a:solidFill>
                <a:latin typeface="Arial" panose="020B0604020202020204" pitchFamily="34" charset="0"/>
                <a:cs typeface="Arial" panose="020B0604020202020204" pitchFamily="34" charset="0"/>
              </a:rPr>
              <a:t>ư</a:t>
            </a:r>
            <a:r>
              <a:rPr lang="en-US" sz="2395">
                <a:solidFill>
                  <a:srgbClr val="0C07E7"/>
                </a:solidFill>
                <a:latin typeface="Arial" panose="020B0604020202020204" pitchFamily="34" charset="0"/>
                <a:cs typeface="Arial" panose="020B0604020202020204" pitchFamily="34" charset="0"/>
              </a:rPr>
              <a:t>ờng xích đạo?</a:t>
            </a:r>
            <a:endParaRPr lang="en-US" sz="2395">
              <a:solidFill>
                <a:srgbClr val="0C07E7"/>
              </a:solidFill>
              <a:latin typeface="Arial" panose="020B0604020202020204" pitchFamily="34" charset="0"/>
              <a:cs typeface="Arial" panose="020B0604020202020204" pitchFamily="34" charset="0"/>
            </a:endParaRPr>
          </a:p>
        </p:txBody>
      </p:sp>
      <p:sp>
        <p:nvSpPr>
          <p:cNvPr id="18" name="Rectangle 17"/>
          <p:cNvSpPr/>
          <p:nvPr/>
        </p:nvSpPr>
        <p:spPr>
          <a:xfrm>
            <a:off x="885225" y="2678108"/>
            <a:ext cx="5076304" cy="460523"/>
          </a:xfrm>
          <a:prstGeom prst="rect">
            <a:avLst/>
          </a:prstGeom>
        </p:spPr>
        <p:txBody>
          <a:bodyPr wrap="none">
            <a:spAutoFit/>
          </a:bodyPr>
          <a:lstStyle/>
          <a:p>
            <a:pPr marL="285115" indent="-285115">
              <a:buFont typeface="Wingdings" panose="05000000000000000000" pitchFamily="2" charset="2"/>
              <a:buChar char="Ø"/>
            </a:pPr>
            <a:r>
              <a:rPr lang="en-US" sz="2395">
                <a:solidFill>
                  <a:srgbClr val="0C07E7"/>
                </a:solidFill>
                <a:latin typeface="Arial" panose="020B0604020202020204" pitchFamily="34" charset="0"/>
                <a:cs typeface="Arial" panose="020B0604020202020204" pitchFamily="34" charset="0"/>
              </a:rPr>
              <a:t>Nhận xét kích th</a:t>
            </a:r>
            <a:r>
              <a:rPr lang="vi-VN" sz="2395">
                <a:solidFill>
                  <a:srgbClr val="0C07E7"/>
                </a:solidFill>
                <a:latin typeface="Arial" panose="020B0604020202020204" pitchFamily="34" charset="0"/>
                <a:cs typeface="Arial" panose="020B0604020202020204" pitchFamily="34" charset="0"/>
              </a:rPr>
              <a:t>ư</a:t>
            </a:r>
            <a:r>
              <a:rPr lang="en-US" sz="2395">
                <a:solidFill>
                  <a:srgbClr val="0C07E7"/>
                </a:solidFill>
                <a:latin typeface="Arial" panose="020B0604020202020204" pitchFamily="34" charset="0"/>
                <a:cs typeface="Arial" panose="020B0604020202020204" pitchFamily="34" charset="0"/>
              </a:rPr>
              <a:t>ớc của Trái Đất </a:t>
            </a:r>
            <a:endParaRPr lang="en-US" sz="2395">
              <a:solidFill>
                <a:srgbClr val="0C07E7"/>
              </a:solidFill>
              <a:latin typeface="Arial" panose="020B0604020202020204" pitchFamily="34" charset="0"/>
              <a:cs typeface="Arial" panose="020B0604020202020204" pitchFamily="34" charset="0"/>
            </a:endParaRPr>
          </a:p>
        </p:txBody>
      </p:sp>
      <p:sp>
        <p:nvSpPr>
          <p:cNvPr id="19" name="Rectangle 18"/>
          <p:cNvSpPr/>
          <p:nvPr/>
        </p:nvSpPr>
        <p:spPr>
          <a:xfrm>
            <a:off x="931911" y="2084011"/>
            <a:ext cx="2707490" cy="460523"/>
          </a:xfrm>
          <a:prstGeom prst="rect">
            <a:avLst/>
          </a:prstGeom>
        </p:spPr>
        <p:txBody>
          <a:bodyPr wrap="none">
            <a:spAutoFit/>
          </a:bodyPr>
          <a:lstStyle/>
          <a:p>
            <a:pPr marL="285115" indent="-285115">
              <a:buFont typeface="Wingdings" panose="05000000000000000000" pitchFamily="2" charset="2"/>
              <a:buChar char="Ø"/>
            </a:pPr>
            <a:r>
              <a:rPr lang="en-US" sz="2395">
                <a:solidFill>
                  <a:srgbClr val="0C07E7"/>
                </a:solidFill>
                <a:latin typeface="Arial" panose="020B0604020202020204" pitchFamily="34" charset="0"/>
                <a:cs typeface="Arial" panose="020B0604020202020204" pitchFamily="34" charset="0"/>
              </a:rPr>
              <a:t>Diện tích bề mặt</a:t>
            </a:r>
            <a:endParaRPr lang="en-US" sz="2395">
              <a:solidFill>
                <a:srgbClr val="0C07E7"/>
              </a:solidFill>
              <a:latin typeface="Arial" panose="020B0604020202020204" pitchFamily="34" charset="0"/>
              <a:cs typeface="Arial" panose="020B0604020202020204" pitchFamily="34" charset="0"/>
            </a:endParaRPr>
          </a:p>
        </p:txBody>
      </p:sp>
      <p:sp>
        <p:nvSpPr>
          <p:cNvPr id="20" name="Rectangle 19"/>
          <p:cNvSpPr/>
          <p:nvPr/>
        </p:nvSpPr>
        <p:spPr>
          <a:xfrm>
            <a:off x="8092612" y="870646"/>
            <a:ext cx="1447448" cy="460523"/>
          </a:xfrm>
          <a:prstGeom prst="rect">
            <a:avLst/>
          </a:prstGeom>
        </p:spPr>
        <p:txBody>
          <a:bodyPr wrap="none">
            <a:spAutoFit/>
          </a:bodyPr>
          <a:lstStyle/>
          <a:p>
            <a:r>
              <a:rPr lang="en-US" sz="2395">
                <a:solidFill>
                  <a:srgbClr val="0C07E7"/>
                </a:solidFill>
                <a:latin typeface="Arial" panose="020B0604020202020204" pitchFamily="34" charset="0"/>
                <a:cs typeface="Arial" panose="020B0604020202020204" pitchFamily="34" charset="0"/>
              </a:rPr>
              <a:t>6 378 km</a:t>
            </a:r>
            <a:endParaRPr lang="en-US" sz="2395">
              <a:solidFill>
                <a:srgbClr val="0C07E7"/>
              </a:solidFill>
            </a:endParaRPr>
          </a:p>
        </p:txBody>
      </p:sp>
      <p:sp>
        <p:nvSpPr>
          <p:cNvPr id="21" name="Rectangle 20"/>
          <p:cNvSpPr/>
          <p:nvPr/>
        </p:nvSpPr>
        <p:spPr>
          <a:xfrm>
            <a:off x="8049438" y="1448938"/>
            <a:ext cx="1533796" cy="460523"/>
          </a:xfrm>
          <a:prstGeom prst="rect">
            <a:avLst/>
          </a:prstGeom>
        </p:spPr>
        <p:txBody>
          <a:bodyPr wrap="none">
            <a:spAutoFit/>
          </a:bodyPr>
          <a:lstStyle/>
          <a:p>
            <a:r>
              <a:rPr lang="en-US" sz="2395">
                <a:solidFill>
                  <a:srgbClr val="0C07E7"/>
                </a:solidFill>
                <a:latin typeface="Arial" panose="020B0604020202020204" pitchFamily="34" charset="0"/>
                <a:cs typeface="Arial" panose="020B0604020202020204" pitchFamily="34" charset="0"/>
              </a:rPr>
              <a:t>40076 km</a:t>
            </a:r>
            <a:endParaRPr lang="en-US" sz="2395">
              <a:solidFill>
                <a:srgbClr val="0C07E7"/>
              </a:solidFill>
            </a:endParaRPr>
          </a:p>
        </p:txBody>
      </p:sp>
      <p:sp>
        <p:nvSpPr>
          <p:cNvPr id="22" name="Rectangle 21"/>
          <p:cNvSpPr/>
          <p:nvPr/>
        </p:nvSpPr>
        <p:spPr>
          <a:xfrm>
            <a:off x="7961018" y="1992241"/>
            <a:ext cx="1987923" cy="460523"/>
          </a:xfrm>
          <a:prstGeom prst="rect">
            <a:avLst/>
          </a:prstGeom>
        </p:spPr>
        <p:txBody>
          <a:bodyPr wrap="none">
            <a:spAutoFit/>
          </a:bodyPr>
          <a:lstStyle/>
          <a:p>
            <a:r>
              <a:rPr lang="en-US" sz="2395">
                <a:solidFill>
                  <a:srgbClr val="0C07E7"/>
                </a:solidFill>
                <a:latin typeface="Arial" panose="020B0604020202020204" pitchFamily="34" charset="0"/>
                <a:cs typeface="Arial" panose="020B0604020202020204" pitchFamily="34" charset="0"/>
              </a:rPr>
              <a:t>510 triệu km</a:t>
            </a:r>
            <a:r>
              <a:rPr lang="en-US" sz="2395" baseline="30000">
                <a:solidFill>
                  <a:srgbClr val="0C07E7"/>
                </a:solidFill>
                <a:latin typeface="Arial" panose="020B0604020202020204" pitchFamily="34" charset="0"/>
                <a:cs typeface="Arial" panose="020B0604020202020204" pitchFamily="34" charset="0"/>
              </a:rPr>
              <a:t>2</a:t>
            </a:r>
            <a:endParaRPr lang="en-US" sz="2395">
              <a:solidFill>
                <a:srgbClr val="0C07E7"/>
              </a:solidFill>
              <a:latin typeface="Arial" panose="020B0604020202020204" pitchFamily="34" charset="0"/>
              <a:cs typeface="Arial" panose="020B0604020202020204" pitchFamily="34" charset="0"/>
            </a:endParaRPr>
          </a:p>
        </p:txBody>
      </p:sp>
      <p:sp>
        <p:nvSpPr>
          <p:cNvPr id="8" name="Rectangle 7"/>
          <p:cNvSpPr/>
          <p:nvPr/>
        </p:nvSpPr>
        <p:spPr>
          <a:xfrm>
            <a:off x="6888926" y="2597881"/>
            <a:ext cx="5146272" cy="767537"/>
          </a:xfrm>
          <a:prstGeom prst="rect">
            <a:avLst/>
          </a:prstGeom>
        </p:spPr>
        <p:txBody>
          <a:bodyPr wrap="square">
            <a:spAutoFit/>
          </a:bodyPr>
          <a:lstStyle/>
          <a:p>
            <a:r>
              <a:rPr lang="en-US" sz="2195">
                <a:solidFill>
                  <a:srgbClr val="0C07E7"/>
                </a:solidFill>
                <a:latin typeface="Arial" panose="020B0604020202020204" pitchFamily="34" charset="0"/>
                <a:cs typeface="Arial" panose="020B0604020202020204" pitchFamily="34" charset="0"/>
              </a:rPr>
              <a:t>lớn nhất trong số các hành tinh đá gồm</a:t>
            </a:r>
            <a:endParaRPr lang="en-US" sz="2195">
              <a:solidFill>
                <a:srgbClr val="0C07E7"/>
              </a:solidFill>
              <a:latin typeface="Arial" panose="020B0604020202020204" pitchFamily="34" charset="0"/>
              <a:cs typeface="Arial" panose="020B0604020202020204" pitchFamily="34" charset="0"/>
            </a:endParaRPr>
          </a:p>
          <a:p>
            <a:r>
              <a:rPr lang="en-US" sz="2195">
                <a:solidFill>
                  <a:srgbClr val="0C07E7"/>
                </a:solidFill>
                <a:latin typeface="Arial" panose="020B0604020202020204" pitchFamily="34" charset="0"/>
                <a:cs typeface="Arial" panose="020B0604020202020204" pitchFamily="34" charset="0"/>
              </a:rPr>
              <a:t> Sao Thủy, Sao Kim, Trái Đất, Sao Hỏa</a:t>
            </a:r>
            <a:endParaRPr lang="en-US" sz="2195">
              <a:solidFill>
                <a:srgbClr val="0C07E7"/>
              </a:solidFill>
            </a:endParaRPr>
          </a:p>
        </p:txBody>
      </p:sp>
      <p:sp>
        <p:nvSpPr>
          <p:cNvPr id="11" name="TextBox 10"/>
          <p:cNvSpPr txBox="1"/>
          <p:nvPr/>
        </p:nvSpPr>
        <p:spPr>
          <a:xfrm rot="16200000">
            <a:off x="-952187" y="1586794"/>
            <a:ext cx="3095910" cy="399120"/>
          </a:xfrm>
          <a:prstGeom prst="rect">
            <a:avLst/>
          </a:prstGeom>
          <a:noFill/>
        </p:spPr>
        <p:txBody>
          <a:bodyPr wrap="square" rtlCol="0">
            <a:spAutoFit/>
          </a:bodyPr>
          <a:lstStyle/>
          <a:p>
            <a:r>
              <a:rPr lang="en-US" sz="1995" b="1">
                <a:solidFill>
                  <a:srgbClr val="FF0000"/>
                </a:solidFill>
                <a:latin typeface="Arial" panose="020B0604020202020204" pitchFamily="34" charset="0"/>
                <a:cs typeface="Arial" panose="020B0604020202020204" pitchFamily="34" charset="0"/>
              </a:rPr>
              <a:t>PHIẾU HỌC TẬP SỐ 2</a:t>
            </a:r>
            <a:endParaRPr lang="en-US" sz="1995" b="1">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7;p19"/>
          <p:cNvSpPr txBox="1"/>
          <p:nvPr/>
        </p:nvSpPr>
        <p:spPr>
          <a:xfrm>
            <a:off x="428241" y="2004936"/>
            <a:ext cx="11305356" cy="828346"/>
          </a:xfrm>
          <a:prstGeom prst="rect">
            <a:avLst/>
          </a:prstGeom>
          <a:noFill/>
          <a:ln>
            <a:noFill/>
          </a:ln>
        </p:spPr>
        <p:txBody>
          <a:bodyPr spcFirstLastPara="1" wrap="square" lIns="91199" tIns="45587" rIns="91199" bIns="45587" anchor="t" anchorCtr="0">
            <a:noAutofit/>
          </a:bodyPr>
          <a:lstStyle/>
          <a:p>
            <a:pPr>
              <a:buClr>
                <a:srgbClr val="0000CC"/>
              </a:buClr>
              <a:buSzPts val="2400"/>
            </a:pPr>
            <a:r>
              <a:rPr lang="nl-NL" sz="3990">
                <a:solidFill>
                  <a:srgbClr val="1F24F1"/>
                </a:solidFill>
                <a:latin typeface="Arial" panose="020B0604020202020204" pitchFamily="34" charset="0"/>
                <a:cs typeface="Arial" panose="020B0604020202020204" pitchFamily="34" charset="0"/>
              </a:rPr>
              <a:t>-Trái Đất có dạng hình cầu với kích thước rất lớn</a:t>
            </a:r>
            <a:endParaRPr lang="en-US" sz="3990">
              <a:solidFill>
                <a:srgbClr val="1F24F1"/>
              </a:solidFill>
              <a:latin typeface="Arial" panose="020B0604020202020204" pitchFamily="34" charset="0"/>
              <a:cs typeface="Arial" panose="020B0604020202020204" pitchFamily="34" charset="0"/>
            </a:endParaRPr>
          </a:p>
          <a:p>
            <a:pPr>
              <a:buClr>
                <a:srgbClr val="0000CC"/>
              </a:buClr>
              <a:buSzPts val="2400"/>
            </a:pPr>
            <a:endParaRPr sz="3990">
              <a:solidFill>
                <a:srgbClr val="1F24F1"/>
              </a:solidFill>
              <a:latin typeface="Arial" panose="020B0604020202020204" pitchFamily="34" charset="0"/>
              <a:cs typeface="Arial" panose="020B0604020202020204" pitchFamily="34" charset="0"/>
            </a:endParaRPr>
          </a:p>
        </p:txBody>
      </p:sp>
      <p:pic>
        <p:nvPicPr>
          <p:cNvPr id="6" name="Picture 11" descr="book9"/>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0260157" y="666896"/>
            <a:ext cx="1613892" cy="114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47;p19"/>
          <p:cNvSpPr txBox="1"/>
          <p:nvPr/>
        </p:nvSpPr>
        <p:spPr>
          <a:xfrm>
            <a:off x="475510" y="2888707"/>
            <a:ext cx="11581302" cy="865638"/>
          </a:xfrm>
          <a:prstGeom prst="rect">
            <a:avLst/>
          </a:prstGeom>
          <a:noFill/>
          <a:ln>
            <a:noFill/>
          </a:ln>
        </p:spPr>
        <p:txBody>
          <a:bodyPr spcFirstLastPara="1" wrap="square" lIns="91199" tIns="45587" rIns="91199" bIns="45587" anchor="t" anchorCtr="0">
            <a:noAutofit/>
          </a:bodyPr>
          <a:lstStyle/>
          <a:p>
            <a:pPr>
              <a:buClr>
                <a:srgbClr val="0000CC"/>
              </a:buClr>
              <a:buSzPts val="2400"/>
            </a:pPr>
            <a:r>
              <a:rPr lang="nl-NL" sz="3990">
                <a:solidFill>
                  <a:srgbClr val="1F24F1"/>
                </a:solidFill>
                <a:latin typeface="Arial" panose="020B0604020202020204" pitchFamily="34" charset="0"/>
                <a:cs typeface="Arial" panose="020B0604020202020204" pitchFamily="34" charset="0"/>
              </a:rPr>
              <a:t>-Bán kính Trái Đất </a:t>
            </a:r>
            <a:r>
              <a:rPr lang="en-US" sz="3990">
                <a:solidFill>
                  <a:srgbClr val="1F24F1"/>
                </a:solidFill>
                <a:latin typeface="Arial" panose="020B0604020202020204" pitchFamily="34" charset="0"/>
                <a:cs typeface="Arial" panose="020B0604020202020204" pitchFamily="34" charset="0"/>
              </a:rPr>
              <a:t>tại xích đạo có độ dài 6378 km, diện tích bề mặt 510 triệu </a:t>
            </a:r>
            <a:r>
              <a:rPr lang="pt-BR" sz="3990">
                <a:solidFill>
                  <a:srgbClr val="1F24F1"/>
                </a:solidFill>
                <a:latin typeface="Arial" panose="020B0604020202020204" pitchFamily="34" charset="0"/>
                <a:cs typeface="Arial" panose="020B0604020202020204" pitchFamily="34" charset="0"/>
              </a:rPr>
              <a:t>km</a:t>
            </a:r>
            <a:r>
              <a:rPr lang="pt-BR" sz="3990" baseline="30000">
                <a:solidFill>
                  <a:srgbClr val="1F24F1"/>
                </a:solidFill>
                <a:latin typeface="Arial" panose="020B0604020202020204" pitchFamily="34" charset="0"/>
                <a:cs typeface="Arial" panose="020B0604020202020204" pitchFamily="34" charset="0"/>
              </a:rPr>
              <a:t>2</a:t>
            </a:r>
            <a:endParaRPr lang="en-US" sz="3990">
              <a:solidFill>
                <a:srgbClr val="1F24F1"/>
              </a:solidFill>
              <a:latin typeface="Arial" panose="020B0604020202020204" pitchFamily="34" charset="0"/>
              <a:cs typeface="Arial" panose="020B0604020202020204" pitchFamily="34" charset="0"/>
            </a:endParaRPr>
          </a:p>
          <a:p>
            <a:pPr>
              <a:buClr>
                <a:srgbClr val="0000CC"/>
              </a:buClr>
              <a:buSzPts val="2400"/>
            </a:pPr>
            <a:endParaRPr lang="en-US" sz="3990">
              <a:solidFill>
                <a:srgbClr val="1F24F1"/>
              </a:solidFill>
              <a:latin typeface="Arial" panose="020B0604020202020204" pitchFamily="34" charset="0"/>
              <a:cs typeface="Arial" panose="020B0604020202020204" pitchFamily="34" charset="0"/>
            </a:endParaRPr>
          </a:p>
          <a:p>
            <a:pPr>
              <a:buClr>
                <a:srgbClr val="0000CC"/>
              </a:buClr>
              <a:buSzPts val="2400"/>
            </a:pPr>
            <a:endParaRPr sz="3990">
              <a:solidFill>
                <a:srgbClr val="1F24F1"/>
              </a:solidFill>
              <a:latin typeface="Arial" panose="020B0604020202020204" pitchFamily="34" charset="0"/>
              <a:cs typeface="Arial" panose="020B0604020202020204" pitchFamily="34" charset="0"/>
            </a:endParaRPr>
          </a:p>
        </p:txBody>
      </p:sp>
      <p:grpSp>
        <p:nvGrpSpPr>
          <p:cNvPr id="9" name="Group 8"/>
          <p:cNvGrpSpPr/>
          <p:nvPr/>
        </p:nvGrpSpPr>
        <p:grpSpPr>
          <a:xfrm>
            <a:off x="1338364" y="105642"/>
            <a:ext cx="8724652" cy="870789"/>
            <a:chOff x="1133366" y="2220084"/>
            <a:chExt cx="5681780" cy="914400"/>
          </a:xfrm>
          <a:solidFill>
            <a:srgbClr val="91F9A7"/>
          </a:solidFill>
        </p:grpSpPr>
        <p:sp>
          <p:nvSpPr>
            <p:cNvPr id="10" name="Arrow: Pentagon 9"/>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11" name="TextBox 10"/>
            <p:cNvSpPr txBox="1"/>
            <p:nvPr/>
          </p:nvSpPr>
          <p:spPr>
            <a:xfrm>
              <a:off x="1307656" y="2384346"/>
              <a:ext cx="5176902" cy="628662"/>
            </a:xfrm>
            <a:prstGeom prst="rect">
              <a:avLst/>
            </a:prstGeom>
            <a:grp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12" name="Arrow: Pentagon 11"/>
          <p:cNvSpPr/>
          <p:nvPr/>
        </p:nvSpPr>
        <p:spPr>
          <a:xfrm>
            <a:off x="1228815" y="102725"/>
            <a:ext cx="1298731" cy="87078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2</a:t>
            </a:r>
            <a:endParaRPr lang="en-US" sz="3990" b="1">
              <a:latin typeface="Arial" panose="020B0604020202020204" pitchFamily="34" charset="0"/>
              <a:cs typeface="Arial" panose="020B0604020202020204" pitchFamily="34" charset="0"/>
            </a:endParaRPr>
          </a:p>
        </p:txBody>
      </p:sp>
      <p:sp>
        <p:nvSpPr>
          <p:cNvPr id="13" name="Isosceles Triangle 12"/>
          <p:cNvSpPr/>
          <p:nvPr/>
        </p:nvSpPr>
        <p:spPr>
          <a:xfrm rot="5400000">
            <a:off x="2217096" y="409337"/>
            <a:ext cx="261745" cy="2533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14" name="TextBox 13"/>
          <p:cNvSpPr txBox="1"/>
          <p:nvPr/>
        </p:nvSpPr>
        <p:spPr>
          <a:xfrm>
            <a:off x="2203876" y="195085"/>
            <a:ext cx="7351507" cy="583328"/>
          </a:xfrm>
          <a:prstGeom prst="rect">
            <a:avLst/>
          </a:prstGeom>
          <a:noFill/>
        </p:spPr>
        <p:txBody>
          <a:bodyPr wrap="square" rtlCol="0">
            <a:spAutoFit/>
          </a:bodyPr>
          <a:lstStyle/>
          <a:p>
            <a:pPr algn="ctr"/>
            <a:r>
              <a:rPr lang="en-US" sz="3190">
                <a:solidFill>
                  <a:srgbClr val="0070C0"/>
                </a:solidFill>
                <a:latin typeface="Arial" panose="020B0604020202020204" pitchFamily="34" charset="0"/>
                <a:cs typeface="Arial" panose="020B0604020202020204" pitchFamily="34" charset="0"/>
              </a:rPr>
              <a:t>Hình dạng, kích thước của Trái Đất</a:t>
            </a:r>
            <a:endParaRPr lang="en-US" sz="3190">
              <a:solidFill>
                <a:srgbClr val="0070C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a:srcRect l="43750" t="54333" r="43583" b="22074"/>
          <a:stretch>
            <a:fillRect/>
          </a:stretch>
        </p:blipFill>
        <p:spPr>
          <a:xfrm>
            <a:off x="114388" y="63007"/>
            <a:ext cx="1026835" cy="996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20500" t="23333" r="22333" b="55852"/>
          <a:stretch>
            <a:fillRect/>
          </a:stretch>
        </p:blipFill>
        <p:spPr>
          <a:xfrm>
            <a:off x="0" y="8483"/>
            <a:ext cx="12161838" cy="2483042"/>
          </a:xfrm>
          <a:prstGeom prst="rect">
            <a:avLst/>
          </a:prstGeom>
        </p:spPr>
      </p:pic>
      <p:sp>
        <p:nvSpPr>
          <p:cNvPr id="5" name="TextBox 4"/>
          <p:cNvSpPr txBox="1"/>
          <p:nvPr/>
        </p:nvSpPr>
        <p:spPr>
          <a:xfrm>
            <a:off x="670610" y="2561682"/>
            <a:ext cx="11006463" cy="1442971"/>
          </a:xfrm>
          <a:prstGeom prst="rect">
            <a:avLst/>
          </a:prstGeom>
          <a:noFill/>
        </p:spPr>
        <p:txBody>
          <a:bodyPr wrap="square" rtlCol="0">
            <a:spAutoFit/>
          </a:bodyPr>
          <a:lstStyle/>
          <a:p>
            <a:pPr algn="ctr"/>
            <a:r>
              <a:rPr lang="en-US" sz="4390" b="1">
                <a:solidFill>
                  <a:srgbClr val="00B050"/>
                </a:solidFill>
                <a:latin typeface="Arial" panose="020B0604020202020204" pitchFamily="34" charset="0"/>
                <a:cs typeface="Arial" panose="020B0604020202020204" pitchFamily="34" charset="0"/>
              </a:rPr>
              <a:t>TRÁI ĐẤT – HÀNH TINH </a:t>
            </a:r>
            <a:endParaRPr lang="en-US" sz="4390" b="1">
              <a:solidFill>
                <a:srgbClr val="00B050"/>
              </a:solidFill>
              <a:latin typeface="Arial" panose="020B0604020202020204" pitchFamily="34" charset="0"/>
              <a:cs typeface="Arial" panose="020B0604020202020204" pitchFamily="34" charset="0"/>
            </a:endParaRPr>
          </a:p>
          <a:p>
            <a:pPr algn="ctr"/>
            <a:r>
              <a:rPr lang="en-US" sz="4390" b="1">
                <a:solidFill>
                  <a:srgbClr val="00B050"/>
                </a:solidFill>
                <a:latin typeface="Arial" panose="020B0604020202020204" pitchFamily="34" charset="0"/>
                <a:cs typeface="Arial" panose="020B0604020202020204" pitchFamily="34" charset="0"/>
              </a:rPr>
              <a:t>CỦA HỆ MẶT TRỜI</a:t>
            </a:r>
            <a:endParaRPr lang="en-US" sz="4390" b="1">
              <a:solidFill>
                <a:srgbClr val="00B050"/>
              </a:solidFill>
              <a:latin typeface="Arial" panose="020B0604020202020204" pitchFamily="34" charset="0"/>
              <a:cs typeface="Arial" panose="020B0604020202020204" pitchFamily="34" charset="0"/>
            </a:endParaRPr>
          </a:p>
        </p:txBody>
      </p:sp>
      <p:sp>
        <p:nvSpPr>
          <p:cNvPr id="6" name="TextBox 5"/>
          <p:cNvSpPr txBox="1"/>
          <p:nvPr/>
        </p:nvSpPr>
        <p:spPr>
          <a:xfrm>
            <a:off x="208086" y="4074812"/>
            <a:ext cx="12161837" cy="583328"/>
          </a:xfrm>
          <a:prstGeom prst="rect">
            <a:avLst/>
          </a:prstGeom>
          <a:noFill/>
        </p:spPr>
        <p:txBody>
          <a:bodyPr wrap="square" rtlCol="0">
            <a:spAutoFit/>
          </a:bodyPr>
          <a:lstStyle/>
          <a:p>
            <a:pPr marL="455930" indent="-455930">
              <a:buFont typeface="Wingdings" panose="05000000000000000000" pitchFamily="2" charset="2"/>
              <a:buChar char="§"/>
            </a:pPr>
            <a:r>
              <a:rPr lang="en-US" sz="3190">
                <a:solidFill>
                  <a:srgbClr val="1F24F1"/>
                </a:solidFill>
                <a:latin typeface="Arial" panose="020B0604020202020204" pitchFamily="34" charset="0"/>
                <a:cs typeface="Arial" panose="020B0604020202020204" pitchFamily="34" charset="0"/>
              </a:rPr>
              <a:t>Trái Đất trong hệ Mặt Trời. Hình dạng,kích thước của Trái Đất</a:t>
            </a:r>
            <a:endParaRPr lang="en-US" sz="3190">
              <a:solidFill>
                <a:srgbClr val="1F24F1"/>
              </a:solidFill>
              <a:latin typeface="Arial" panose="020B0604020202020204" pitchFamily="34" charset="0"/>
              <a:cs typeface="Arial" panose="020B0604020202020204" pitchFamily="34" charset="0"/>
            </a:endParaRPr>
          </a:p>
        </p:txBody>
      </p:sp>
      <p:sp>
        <p:nvSpPr>
          <p:cNvPr id="7" name="TextBox 6"/>
          <p:cNvSpPr txBox="1"/>
          <p:nvPr/>
        </p:nvSpPr>
        <p:spPr>
          <a:xfrm>
            <a:off x="208086" y="4676697"/>
            <a:ext cx="12161837" cy="583328"/>
          </a:xfrm>
          <a:prstGeom prst="rect">
            <a:avLst/>
          </a:prstGeom>
          <a:noFill/>
        </p:spPr>
        <p:txBody>
          <a:bodyPr wrap="square" rtlCol="0">
            <a:spAutoFit/>
          </a:bodyPr>
          <a:lstStyle/>
          <a:p>
            <a:pPr marL="455930" indent="-455930">
              <a:buFont typeface="Wingdings" panose="05000000000000000000" pitchFamily="2" charset="2"/>
              <a:buChar char="§"/>
            </a:pPr>
            <a:r>
              <a:rPr lang="en-US" sz="3190">
                <a:solidFill>
                  <a:srgbClr val="1F24F1"/>
                </a:solidFill>
                <a:latin typeface="Arial" panose="020B0604020202020204" pitchFamily="34" charset="0"/>
                <a:cs typeface="Arial" panose="020B0604020202020204" pitchFamily="34" charset="0"/>
              </a:rPr>
              <a:t>Chuyển động tự quay quanh trục của Trái Đất và hệ quả</a:t>
            </a:r>
            <a:endParaRPr lang="en-US" sz="3190">
              <a:solidFill>
                <a:srgbClr val="1F24F1"/>
              </a:solidFill>
              <a:latin typeface="Arial" panose="020B0604020202020204" pitchFamily="34" charset="0"/>
              <a:cs typeface="Arial" panose="020B0604020202020204" pitchFamily="34" charset="0"/>
            </a:endParaRPr>
          </a:p>
        </p:txBody>
      </p:sp>
      <p:sp>
        <p:nvSpPr>
          <p:cNvPr id="8" name="TextBox 7"/>
          <p:cNvSpPr txBox="1"/>
          <p:nvPr/>
        </p:nvSpPr>
        <p:spPr>
          <a:xfrm>
            <a:off x="208086" y="5198623"/>
            <a:ext cx="10890951" cy="583328"/>
          </a:xfrm>
          <a:prstGeom prst="rect">
            <a:avLst/>
          </a:prstGeom>
          <a:noFill/>
        </p:spPr>
        <p:txBody>
          <a:bodyPr wrap="square" rtlCol="0">
            <a:spAutoFit/>
          </a:bodyPr>
          <a:lstStyle/>
          <a:p>
            <a:pPr marL="455930" indent="-455930">
              <a:buFont typeface="Wingdings" panose="05000000000000000000" pitchFamily="2" charset="2"/>
              <a:buChar char="§"/>
            </a:pPr>
            <a:r>
              <a:rPr lang="en-US" sz="3190">
                <a:solidFill>
                  <a:srgbClr val="1F24F1"/>
                </a:solidFill>
                <a:latin typeface="Arial" panose="020B0604020202020204" pitchFamily="34" charset="0"/>
                <a:cs typeface="Arial" panose="020B0604020202020204" pitchFamily="34" charset="0"/>
              </a:rPr>
              <a:t>Chuyển động quanh Mặt Trời của Trái Đất và hệ quả</a:t>
            </a:r>
            <a:endParaRPr lang="en-US" sz="3190">
              <a:solidFill>
                <a:srgbClr val="1F24F1"/>
              </a:solidFill>
              <a:latin typeface="Arial" panose="020B0604020202020204" pitchFamily="34" charset="0"/>
              <a:cs typeface="Arial" panose="020B0604020202020204" pitchFamily="34" charset="0"/>
            </a:endParaRPr>
          </a:p>
        </p:txBody>
      </p:sp>
      <p:sp>
        <p:nvSpPr>
          <p:cNvPr id="9" name="TextBox 8"/>
          <p:cNvSpPr txBox="1"/>
          <p:nvPr/>
        </p:nvSpPr>
        <p:spPr>
          <a:xfrm>
            <a:off x="208086" y="5794097"/>
            <a:ext cx="8141958" cy="583328"/>
          </a:xfrm>
          <a:prstGeom prst="rect">
            <a:avLst/>
          </a:prstGeom>
          <a:noFill/>
        </p:spPr>
        <p:txBody>
          <a:bodyPr wrap="square" rtlCol="0">
            <a:spAutoFit/>
          </a:bodyPr>
          <a:lstStyle/>
          <a:p>
            <a:pPr marL="455930" indent="-455930">
              <a:buFont typeface="Wingdings" panose="05000000000000000000" pitchFamily="2" charset="2"/>
              <a:buChar char="§"/>
            </a:pPr>
            <a:r>
              <a:rPr lang="en-US" sz="3190">
                <a:solidFill>
                  <a:srgbClr val="1F24F1"/>
                </a:solidFill>
                <a:latin typeface="Arial" panose="020B0604020202020204" pitchFamily="34" charset="0"/>
                <a:cs typeface="Arial" panose="020B0604020202020204" pitchFamily="34" charset="0"/>
              </a:rPr>
              <a:t>Xác định phương hướng ngoài thực tế</a:t>
            </a:r>
            <a:endParaRPr lang="en-US" sz="3190">
              <a:solidFill>
                <a:srgbClr val="1F24F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1">
            <a:extLst>
              <a:ext uri="{28A0092B-C50C-407E-A947-70E740481C1C}">
                <a14:useLocalDpi xmlns:a14="http://schemas.microsoft.com/office/drawing/2010/main" val="0"/>
              </a:ext>
            </a:extLst>
          </a:blip>
          <a:srcRect l="15417" t="23775" r="29166" b="21182"/>
          <a:stretch>
            <a:fillRect/>
          </a:stretch>
        </p:blipFill>
        <p:spPr bwMode="auto">
          <a:xfrm>
            <a:off x="536832" y="261855"/>
            <a:ext cx="11625006" cy="66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524981" y="540564"/>
            <a:ext cx="9108710" cy="151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0853" tIns="45426" rIns="90853" bIns="45426">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None/>
            </a:pPr>
            <a:r>
              <a:rPr lang="en-US" altLang="en-US" sz="4390" b="1">
                <a:solidFill>
                  <a:srgbClr val="FF0066"/>
                </a:solidFill>
                <a:latin typeface="Arial" panose="020B0604020202020204" pitchFamily="34" charset="0"/>
                <a:ea typeface="Kids"/>
                <a:cs typeface="Arial" panose="020B0604020202020204" pitchFamily="34" charset="0"/>
              </a:rPr>
              <a:t>LUYỆN TẬP</a:t>
            </a:r>
            <a:endParaRPr lang="en-US" altLang="en-US" sz="4390" b="1">
              <a:solidFill>
                <a:srgbClr val="FF0066"/>
              </a:solidFill>
              <a:latin typeface="Arial" panose="020B0604020202020204" pitchFamily="34" charset="0"/>
              <a:ea typeface="Kids"/>
              <a:cs typeface="Arial" panose="020B0604020202020204" pitchFamily="34" charset="0"/>
            </a:endParaRPr>
          </a:p>
          <a:p>
            <a:pPr algn="ctr">
              <a:spcBef>
                <a:spcPts val="600"/>
              </a:spcBef>
              <a:buNone/>
            </a:pPr>
            <a:r>
              <a:rPr lang="en-US" altLang="en-US" sz="4390" b="1">
                <a:solidFill>
                  <a:srgbClr val="FF0066"/>
                </a:solidFill>
                <a:latin typeface="Arial" panose="020B0604020202020204" pitchFamily="34" charset="0"/>
                <a:ea typeface="Kids"/>
                <a:cs typeface="Arial" panose="020B0604020202020204" pitchFamily="34" charset="0"/>
              </a:rPr>
              <a:t> VÀ VẬN DỤNG</a:t>
            </a:r>
            <a:endParaRPr lang="en-US" altLang="en-US" sz="4390" b="1">
              <a:solidFill>
                <a:srgbClr val="FF0066"/>
              </a:solidFill>
              <a:latin typeface="Arial" panose="020B0604020202020204" pitchFamily="34" charset="0"/>
              <a:ea typeface="Kids"/>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1843283"/>
            <a:ext cx="12161838" cy="1138920"/>
          </a:xfrm>
          <a:prstGeom prst="rect">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30" name="Rectangle 29"/>
          <p:cNvSpPr/>
          <p:nvPr/>
        </p:nvSpPr>
        <p:spPr>
          <a:xfrm>
            <a:off x="0" y="5170341"/>
            <a:ext cx="12161838" cy="1138920"/>
          </a:xfrm>
          <a:prstGeom prst="rect">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pic>
        <p:nvPicPr>
          <p:cNvPr id="8" name="Picture 7">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33" y="936832"/>
            <a:ext cx="1964307" cy="1739293"/>
          </a:xfrm>
          <a:prstGeom prst="rect">
            <a:avLst/>
          </a:prstGeom>
        </p:spPr>
      </p:pic>
      <p:pic>
        <p:nvPicPr>
          <p:cNvPr id="9" name="Picture 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921" y="425989"/>
            <a:ext cx="2055529" cy="1380488"/>
          </a:xfrm>
          <a:prstGeom prst="rect">
            <a:avLst/>
          </a:prstGeom>
        </p:spPr>
      </p:pic>
      <p:pic>
        <p:nvPicPr>
          <p:cNvPr id="10" name="Picture 9">
            <a:hlinkClick r:id="rId4"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3062" y="936831"/>
            <a:ext cx="1964307" cy="1739293"/>
          </a:xfrm>
          <a:prstGeom prst="rect">
            <a:avLst/>
          </a:prstGeom>
        </p:spPr>
      </p:pic>
      <p:pic>
        <p:nvPicPr>
          <p:cNvPr id="11" name="Picture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7450" y="425988"/>
            <a:ext cx="2055529" cy="1380488"/>
          </a:xfrm>
          <a:prstGeom prst="rect">
            <a:avLst/>
          </a:prstGeom>
        </p:spPr>
      </p:pic>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2385" y="3758590"/>
            <a:ext cx="1964307" cy="1739293"/>
          </a:xfrm>
          <a:prstGeom prst="rect">
            <a:avLst/>
          </a:prstGeom>
        </p:spPr>
      </p:pic>
      <p:pic>
        <p:nvPicPr>
          <p:cNvPr id="13" name="Picture 1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6773" y="3247748"/>
            <a:ext cx="2055529" cy="1380488"/>
          </a:xfrm>
          <a:prstGeom prst="rect">
            <a:avLst/>
          </a:prstGeom>
        </p:spPr>
      </p:pic>
      <p:pic>
        <p:nvPicPr>
          <p:cNvPr id="14" name="Picture 13">
            <a:hlinkClick r:id="rId7"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02193" y="973636"/>
            <a:ext cx="1964307" cy="1739293"/>
          </a:xfrm>
          <a:prstGeom prst="rect">
            <a:avLst/>
          </a:prstGeom>
        </p:spPr>
      </p:pic>
      <p:pic>
        <p:nvPicPr>
          <p:cNvPr id="15" name="Picture 14">
            <a:hlinkClick r:id="rId9"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6581" y="462794"/>
            <a:ext cx="2055529" cy="1380488"/>
          </a:xfrm>
          <a:prstGeom prst="rect">
            <a:avLst/>
          </a:prstGeom>
        </p:spPr>
      </p:pic>
      <p:pic>
        <p:nvPicPr>
          <p:cNvPr id="16" name="Picture 15">
            <a:hlinkClick r:id="rId11"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38592" y="3758588"/>
            <a:ext cx="1964307" cy="1739293"/>
          </a:xfrm>
          <a:prstGeom prst="rect">
            <a:avLst/>
          </a:prstGeom>
        </p:spPr>
      </p:pic>
      <p:pic>
        <p:nvPicPr>
          <p:cNvPr id="17" name="Picture 16">
            <a:hlinkClick r:id="rId2"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92980" y="3247746"/>
            <a:ext cx="2055529" cy="1380488"/>
          </a:xfrm>
          <a:prstGeom prst="rect">
            <a:avLst/>
          </a:prstGeom>
        </p:spPr>
      </p:pic>
      <p:pic>
        <p:nvPicPr>
          <p:cNvPr id="37" name="Picture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 y="6301641"/>
            <a:ext cx="6080918" cy="333991"/>
          </a:xfrm>
          <a:prstGeom prst="rect">
            <a:avLst/>
          </a:prstGeom>
        </p:spPr>
      </p:pic>
      <p:pic>
        <p:nvPicPr>
          <p:cNvPr id="38" name="Picture 3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80920" y="6301641"/>
            <a:ext cx="6080918" cy="333991"/>
          </a:xfrm>
          <a:prstGeom prst="rect">
            <a:avLst/>
          </a:prstGeom>
        </p:spPr>
      </p:pic>
      <p:pic>
        <p:nvPicPr>
          <p:cNvPr id="39" name="Pictur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2975753"/>
            <a:ext cx="6080918" cy="333991"/>
          </a:xfrm>
          <a:prstGeom prst="rect">
            <a:avLst/>
          </a:prstGeom>
        </p:spPr>
      </p:pic>
      <p:pic>
        <p:nvPicPr>
          <p:cNvPr id="40" name="Picture 3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80919" y="2975753"/>
            <a:ext cx="6080918" cy="333991"/>
          </a:xfrm>
          <a:prstGeom prst="rect">
            <a:avLst/>
          </a:prstGeom>
        </p:spPr>
      </p:pic>
      <p:sp>
        <p:nvSpPr>
          <p:cNvPr id="42" name="Flowchart: Summing Junction 41">
            <a:hlinkClick r:id="rId18" action="ppaction://hlinksldjump"/>
          </p:cNvPr>
          <p:cNvSpPr/>
          <p:nvPr/>
        </p:nvSpPr>
        <p:spPr>
          <a:xfrm>
            <a:off x="11370489" y="6108283"/>
            <a:ext cx="647462" cy="64746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0340" y="182948"/>
            <a:ext cx="10601159" cy="2254284"/>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0" b="1">
                <a:latin typeface="Arial" panose="020B0604020202020204" pitchFamily="34" charset="0"/>
                <a:ea typeface="Tahoma" panose="020B0604030504040204" pitchFamily="34" charset="0"/>
                <a:cs typeface="Arial" panose="020B0604020202020204" pitchFamily="34" charset="0"/>
              </a:rPr>
              <a:t>Trái Đất là hành tinh thứ mấy theo thứ tự xa dần Mặt Trời</a:t>
            </a:r>
            <a:endParaRPr lang="vi-VN" sz="4390" b="1" dirty="0">
              <a:latin typeface="Arial" panose="020B0604020202020204" pitchFamily="34" charset="0"/>
              <a:ea typeface="Tahoma" panose="020B0604030504040204" pitchFamily="34" charset="0"/>
              <a:cs typeface="Arial" panose="020B0604020202020204" pitchFamily="34" charset="0"/>
            </a:endParaRPr>
          </a:p>
        </p:txBody>
      </p:sp>
      <p:sp>
        <p:nvSpPr>
          <p:cNvPr id="7" name="Rectangle 6"/>
          <p:cNvSpPr/>
          <p:nvPr/>
        </p:nvSpPr>
        <p:spPr>
          <a:xfrm>
            <a:off x="2398880" y="2831769"/>
            <a:ext cx="8065904"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Hành tinh thứ 3</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sp>
        <p:nvSpPr>
          <p:cNvPr id="8" name="Pentagon 15"/>
          <p:cNvSpPr/>
          <p:nvPr/>
        </p:nvSpPr>
        <p:spPr>
          <a:xfrm>
            <a:off x="1554790" y="2806431"/>
            <a:ext cx="1809984"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Đáp án</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48650" y="4857299"/>
            <a:ext cx="1964307" cy="1739293"/>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3038" y="4346457"/>
            <a:ext cx="2055529" cy="1380488"/>
          </a:xfrm>
          <a:prstGeom prst="rect">
            <a:avLst/>
          </a:prstGeom>
        </p:spPr>
      </p:pic>
      <p:sp>
        <p:nvSpPr>
          <p:cNvPr id="15" name="Rectangle: Folded Corner 14"/>
          <p:cNvSpPr/>
          <p:nvPr/>
        </p:nvSpPr>
        <p:spPr>
          <a:xfrm>
            <a:off x="9901982" y="3919018"/>
            <a:ext cx="1467022" cy="132472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buClrTx/>
              <a:defRPr/>
            </a:pPr>
            <a:r>
              <a:rPr lang="en-US" sz="1795"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endParaRPr lang="en-US" sz="1795"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870" y="3917825"/>
            <a:ext cx="494075" cy="4370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3154" y="3821062"/>
            <a:ext cx="712608" cy="1187679"/>
          </a:xfrm>
          <a:prstGeom prst="rect">
            <a:avLst/>
          </a:prstGeom>
        </p:spPr>
      </p:pic>
      <p:pic>
        <p:nvPicPr>
          <p:cNvPr id="18" name="Picture 17" descr="A picture containing text, building, window&#10;&#10;Description automatically generated">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64" y="6029533"/>
            <a:ext cx="872893" cy="7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7"/>
                                        </p:tgtEl>
                                        <p:attrNameLst>
                                          <p:attrName>fillcolor</p:attrName>
                                        </p:attrNameLst>
                                      </p:cBhvr>
                                      <p:to>
                                        <a:srgbClr val="92D050"/>
                                      </p:to>
                                    </p:animClr>
                                    <p:set>
                                      <p:cBhvr>
                                        <p:cTn id="24" dur="500" fill="hold"/>
                                        <p:tgtEl>
                                          <p:spTgt spid="7"/>
                                        </p:tgtEl>
                                        <p:attrNameLst>
                                          <p:attrName>fill.type</p:attrName>
                                        </p:attrNameLst>
                                      </p:cBhvr>
                                      <p:to>
                                        <p:strVal val="solid"/>
                                      </p:to>
                                    </p:set>
                                    <p:set>
                                      <p:cBhvr>
                                        <p:cTn id="25" dur="5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1.66667E-6 -3.7037E-6 L -1.66667E-6 -0.22476 " pathEditMode="relative" rAng="0" ptsTypes="AA">
                                      <p:cBhvr>
                                        <p:cTn id="30" dur="2000" fill="hold"/>
                                        <p:tgtEl>
                                          <p:spTgt spid="14"/>
                                        </p:tgtEl>
                                        <p:attrNameLst>
                                          <p:attrName>ppt_x</p:attrName>
                                          <p:attrName>ppt_y</p:attrName>
                                        </p:attrNameLst>
                                      </p:cBhvr>
                                      <p:rCtr x="0" y="-11250"/>
                                    </p:animMotion>
                                  </p:childTnLst>
                                  <p:subTnLst>
                                    <p:audio>
                                      <p:cMediaNode>
                                        <p:cTn display="0" masterRel="sameClick">
                                          <p:stCondLst>
                                            <p:cond evt="begin" delay="0">
                                              <p:tn val="29"/>
                                            </p:cond>
                                          </p:stCondLst>
                                          <p:endCondLst>
                                            <p:cond evt="onStopAudio" delay="0">
                                              <p:tgtEl>
                                                <p:sldTgt/>
                                              </p:tgtEl>
                                            </p:cond>
                                          </p:endCondLst>
                                        </p:cTn>
                                        <p:tgtEl>
                                          <p:sndTgt r:embed="rId8" name="chimes.wav"/>
                                        </p:tgtEl>
                                      </p:cMediaNode>
                                    </p:audio>
                                  </p:sub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9" name="applause.wav"/>
                                        </p:tgtEl>
                                      </p:cMediaNode>
                                    </p:audio>
                                  </p:sub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2500"/>
                            </p:stCondLst>
                            <p:childTnLst>
                              <p:par>
                                <p:cTn id="42" presetID="32" presetClass="emph" presetSubtype="0" repeatCount="indefinite" fill="hold" grpId="1" nodeType="after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0340" y="182948"/>
            <a:ext cx="10601159" cy="130522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ea typeface="Tahoma" panose="020B0604030504040204" pitchFamily="34" charset="0"/>
                <a:cs typeface="Arial" panose="020B0604020202020204" pitchFamily="34" charset="0"/>
              </a:rPr>
              <a:t>Trong các câu sau những câu nào đúng</a:t>
            </a:r>
            <a:endParaRPr lang="vi-VN" sz="3990" b="1" dirty="0">
              <a:latin typeface="Arial" panose="020B0604020202020204" pitchFamily="34" charset="0"/>
              <a:ea typeface="Tahoma" panose="020B0604030504040204" pitchFamily="34" charset="0"/>
              <a:cs typeface="Arial" panose="020B0604020202020204" pitchFamily="34" charset="0"/>
            </a:endParaRPr>
          </a:p>
        </p:txBody>
      </p:sp>
      <p:sp>
        <p:nvSpPr>
          <p:cNvPr id="7" name="Rectangle 6"/>
          <p:cNvSpPr/>
          <p:nvPr/>
        </p:nvSpPr>
        <p:spPr>
          <a:xfrm>
            <a:off x="1973216" y="1718381"/>
            <a:ext cx="7817064"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5" b="1">
                <a:latin typeface="Arial" panose="020B0604020202020204" pitchFamily="34" charset="0"/>
                <a:ea typeface="Tahoma" panose="020B0604030504040204" pitchFamily="34" charset="0"/>
                <a:cs typeface="Arial" panose="020B0604020202020204" pitchFamily="34" charset="0"/>
              </a:rPr>
              <a:t>Mặt trời là 1 hành tinh gồm nhiều thiên thể</a:t>
            </a:r>
            <a:endParaRPr lang="vi-VN" sz="2795" b="1" dirty="0">
              <a:latin typeface="Arial" panose="020B0604020202020204" pitchFamily="34" charset="0"/>
              <a:ea typeface="Tahoma" panose="020B0604030504040204" pitchFamily="34" charset="0"/>
              <a:cs typeface="Arial" panose="020B0604020202020204" pitchFamily="34" charset="0"/>
            </a:endParaRPr>
          </a:p>
        </p:txBody>
      </p:sp>
      <p:sp>
        <p:nvSpPr>
          <p:cNvPr id="8" name="Pentagon 15"/>
          <p:cNvSpPr/>
          <p:nvPr/>
        </p:nvSpPr>
        <p:spPr>
          <a:xfrm>
            <a:off x="1129126" y="1693044"/>
            <a:ext cx="1095406"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A</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1871867" y="2912845"/>
            <a:ext cx="7918413"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5" b="1">
                <a:latin typeface="Arial" panose="020B0604020202020204" pitchFamily="34" charset="0"/>
                <a:ea typeface="Tahoma" panose="020B0604030504040204" pitchFamily="34" charset="0"/>
                <a:cs typeface="Arial" panose="020B0604020202020204" pitchFamily="34" charset="0"/>
              </a:rPr>
              <a:t>Hệ Mặt trời là 1 hệ sao, với nhiều sao </a:t>
            </a:r>
            <a:endParaRPr lang="en-US" sz="2795" b="1">
              <a:latin typeface="Arial" panose="020B0604020202020204" pitchFamily="34" charset="0"/>
              <a:ea typeface="Tahoma" panose="020B0604030504040204" pitchFamily="34" charset="0"/>
              <a:cs typeface="Arial" panose="020B0604020202020204" pitchFamily="34" charset="0"/>
            </a:endParaRPr>
          </a:p>
          <a:p>
            <a:pPr algn="ctr"/>
            <a:r>
              <a:rPr lang="en-US" sz="2795" b="1">
                <a:latin typeface="Arial" panose="020B0604020202020204" pitchFamily="34" charset="0"/>
                <a:ea typeface="Tahoma" panose="020B0604030504040204" pitchFamily="34" charset="0"/>
                <a:cs typeface="Arial" panose="020B0604020202020204" pitchFamily="34" charset="0"/>
              </a:rPr>
              <a:t>có khả năng tự phát sáng</a:t>
            </a:r>
            <a:endParaRPr lang="vi-VN" sz="2795" b="1" dirty="0">
              <a:latin typeface="Arial" panose="020B0604020202020204" pitchFamily="34" charset="0"/>
              <a:ea typeface="Tahoma" panose="020B0604030504040204" pitchFamily="34" charset="0"/>
              <a:cs typeface="Arial" panose="020B0604020202020204" pitchFamily="34" charset="0"/>
            </a:endParaRPr>
          </a:p>
        </p:txBody>
      </p:sp>
      <p:sp>
        <p:nvSpPr>
          <p:cNvPr id="15" name="Pentagon 15"/>
          <p:cNvSpPr/>
          <p:nvPr/>
        </p:nvSpPr>
        <p:spPr>
          <a:xfrm>
            <a:off x="1027777" y="2887508"/>
            <a:ext cx="1095406"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B</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1871867" y="4081973"/>
            <a:ext cx="7918413"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5" b="1">
                <a:latin typeface="Arial" panose="020B0604020202020204" pitchFamily="34" charset="0"/>
                <a:ea typeface="Tahoma" panose="020B0604030504040204" pitchFamily="34" charset="0"/>
                <a:cs typeface="Arial" panose="020B0604020202020204" pitchFamily="34" charset="0"/>
              </a:rPr>
              <a:t>Hệ Mặt trời là 1 hệ sao trong dải ngân hà,</a:t>
            </a:r>
            <a:endParaRPr lang="en-US" sz="2795" b="1">
              <a:latin typeface="Arial" panose="020B0604020202020204" pitchFamily="34" charset="0"/>
              <a:ea typeface="Tahoma" panose="020B0604030504040204" pitchFamily="34" charset="0"/>
              <a:cs typeface="Arial" panose="020B0604020202020204" pitchFamily="34" charset="0"/>
            </a:endParaRPr>
          </a:p>
          <a:p>
            <a:pPr algn="ctr"/>
            <a:r>
              <a:rPr lang="en-US" sz="2795" b="1">
                <a:latin typeface="Arial" panose="020B0604020202020204" pitchFamily="34" charset="0"/>
                <a:ea typeface="Tahoma" panose="020B0604030504040204" pitchFamily="34" charset="0"/>
                <a:cs typeface="Arial" panose="020B0604020202020204" pitchFamily="34" charset="0"/>
              </a:rPr>
              <a:t> có tám hành tinh</a:t>
            </a:r>
            <a:endParaRPr lang="vi-VN" sz="2795" b="1" dirty="0">
              <a:latin typeface="Arial" panose="020B0604020202020204" pitchFamily="34" charset="0"/>
              <a:ea typeface="Tahoma" panose="020B0604030504040204" pitchFamily="34" charset="0"/>
              <a:cs typeface="Arial" panose="020B0604020202020204" pitchFamily="34" charset="0"/>
            </a:endParaRPr>
          </a:p>
        </p:txBody>
      </p:sp>
      <p:sp>
        <p:nvSpPr>
          <p:cNvPr id="17" name="Pentagon 15"/>
          <p:cNvSpPr/>
          <p:nvPr/>
        </p:nvSpPr>
        <p:spPr>
          <a:xfrm>
            <a:off x="1027777" y="4056636"/>
            <a:ext cx="1095406"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C</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871867" y="5251100"/>
            <a:ext cx="7918413"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5" b="1">
                <a:latin typeface="Arial" panose="020B0604020202020204" pitchFamily="34" charset="0"/>
                <a:ea typeface="Tahoma" panose="020B0604030504040204" pitchFamily="34" charset="0"/>
                <a:cs typeface="Arial" panose="020B0604020202020204" pitchFamily="34" charset="0"/>
              </a:rPr>
              <a:t>Mặt trời là 1 ngôi sao tự phát ra ánh sáng nằm trong hệ Mặt trời</a:t>
            </a:r>
            <a:endParaRPr lang="vi-VN" sz="2795" b="1" dirty="0">
              <a:latin typeface="Arial" panose="020B0604020202020204" pitchFamily="34" charset="0"/>
              <a:ea typeface="Tahoma" panose="020B0604030504040204" pitchFamily="34" charset="0"/>
              <a:cs typeface="Arial" panose="020B0604020202020204" pitchFamily="34" charset="0"/>
            </a:endParaRPr>
          </a:p>
        </p:txBody>
      </p:sp>
      <p:sp>
        <p:nvSpPr>
          <p:cNvPr id="19" name="Pentagon 15"/>
          <p:cNvSpPr/>
          <p:nvPr/>
        </p:nvSpPr>
        <p:spPr>
          <a:xfrm>
            <a:off x="1027777" y="5225763"/>
            <a:ext cx="1095406"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D</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pic>
        <p:nvPicPr>
          <p:cNvPr id="25" name="Picture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12157" y="4935760"/>
            <a:ext cx="1964307" cy="1739293"/>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6545" y="4424917"/>
            <a:ext cx="2055529" cy="1380488"/>
          </a:xfrm>
          <a:prstGeom prst="rect">
            <a:avLst/>
          </a:prstGeom>
        </p:spPr>
      </p:pic>
      <p:sp>
        <p:nvSpPr>
          <p:cNvPr id="27" name="Rectangle: Folded Corner 26"/>
          <p:cNvSpPr/>
          <p:nvPr/>
        </p:nvSpPr>
        <p:spPr>
          <a:xfrm>
            <a:off x="10165489" y="3997479"/>
            <a:ext cx="1467022" cy="132472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buClrTx/>
              <a:defRPr/>
            </a:pPr>
            <a:r>
              <a:rPr lang="en-US" sz="1795"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endParaRPr lang="en-US" sz="1795"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2377" y="3996285"/>
            <a:ext cx="494075" cy="437066"/>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6661" y="3899523"/>
            <a:ext cx="712608" cy="1187679"/>
          </a:xfrm>
          <a:prstGeom prst="rect">
            <a:avLst/>
          </a:prstGeom>
        </p:spPr>
      </p:pic>
      <p:pic>
        <p:nvPicPr>
          <p:cNvPr id="30" name="Picture 29" descr="A picture containing text, building, window&#10;&#10;Description automatically generated">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64" y="6029533"/>
            <a:ext cx="872893" cy="7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7"/>
                                        </p:tgtEl>
                                        <p:attrNameLst>
                                          <p:attrName>style.color</p:attrName>
                                        </p:attrNameLst>
                                      </p:cBhvr>
                                      <p:by>
                                        <p:hsl h="7200000" s="0" l="0"/>
                                      </p:by>
                                    </p:animClr>
                                    <p:animClr clrSpc="hsl" dir="cw">
                                      <p:cBhvr>
                                        <p:cTn id="50" dur="500" fill="hold"/>
                                        <p:tgtEl>
                                          <p:spTgt spid="17"/>
                                        </p:tgtEl>
                                        <p:attrNameLst>
                                          <p:attrName>fillcolor</p:attrName>
                                        </p:attrNameLst>
                                      </p:cBhvr>
                                      <p:by>
                                        <p:hsl h="7200000" s="0" l="0"/>
                                      </p:by>
                                    </p:animClr>
                                    <p:animClr clrSpc="hsl" dir="cw">
                                      <p:cBhvr>
                                        <p:cTn id="51" dur="500" fill="hold"/>
                                        <p:tgtEl>
                                          <p:spTgt spid="17"/>
                                        </p:tgtEl>
                                        <p:attrNameLst>
                                          <p:attrName>stroke.color</p:attrName>
                                        </p:attrNameLst>
                                      </p:cBhvr>
                                      <p:by>
                                        <p:hsl h="7200000" s="0" l="0"/>
                                      </p:by>
                                    </p:animClr>
                                    <p:set>
                                      <p:cBhvr>
                                        <p:cTn id="52" dur="500" fill="hold"/>
                                        <p:tgtEl>
                                          <p:spTgt spid="17"/>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8"/>
                                        </p:tgtEl>
                                        <p:attrNameLst>
                                          <p:attrName>style.color</p:attrName>
                                        </p:attrNameLst>
                                      </p:cBhvr>
                                      <p:by>
                                        <p:hsl h="7200000" s="0" l="0"/>
                                      </p:by>
                                    </p:animClr>
                                    <p:animClr clrSpc="hsl" dir="cw">
                                      <p:cBhvr>
                                        <p:cTn id="55" dur="500" fill="hold"/>
                                        <p:tgtEl>
                                          <p:spTgt spid="18"/>
                                        </p:tgtEl>
                                        <p:attrNameLst>
                                          <p:attrName>fillcolor</p:attrName>
                                        </p:attrNameLst>
                                      </p:cBhvr>
                                      <p:by>
                                        <p:hsl h="7200000" s="0" l="0"/>
                                      </p:by>
                                    </p:animClr>
                                    <p:animClr clrSpc="hsl" dir="cw">
                                      <p:cBhvr>
                                        <p:cTn id="56" dur="500" fill="hold"/>
                                        <p:tgtEl>
                                          <p:spTgt spid="18"/>
                                        </p:tgtEl>
                                        <p:attrNameLst>
                                          <p:attrName>stroke.color</p:attrName>
                                        </p:attrNameLst>
                                      </p:cBhvr>
                                      <p:by>
                                        <p:hsl h="7200000" s="0" l="0"/>
                                      </p:by>
                                    </p:animClr>
                                    <p:set>
                                      <p:cBhvr>
                                        <p:cTn id="57" dur="500" fill="hold"/>
                                        <p:tgtEl>
                                          <p:spTgt spid="18"/>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9"/>
                                        </p:tgtEl>
                                        <p:attrNameLst>
                                          <p:attrName>style.color</p:attrName>
                                        </p:attrNameLst>
                                      </p:cBhvr>
                                      <p:by>
                                        <p:hsl h="7200000" s="0" l="0"/>
                                      </p:by>
                                    </p:animClr>
                                    <p:animClr clrSpc="hsl" dir="cw">
                                      <p:cBhvr>
                                        <p:cTn id="60" dur="500" fill="hold"/>
                                        <p:tgtEl>
                                          <p:spTgt spid="19"/>
                                        </p:tgtEl>
                                        <p:attrNameLst>
                                          <p:attrName>fillcolor</p:attrName>
                                        </p:attrNameLst>
                                      </p:cBhvr>
                                      <p:by>
                                        <p:hsl h="7200000" s="0" l="0"/>
                                      </p:by>
                                    </p:animClr>
                                    <p:animClr clrSpc="hsl" dir="cw">
                                      <p:cBhvr>
                                        <p:cTn id="61" dur="500" fill="hold"/>
                                        <p:tgtEl>
                                          <p:spTgt spid="19"/>
                                        </p:tgtEl>
                                        <p:attrNameLst>
                                          <p:attrName>stroke.color</p:attrName>
                                        </p:attrNameLst>
                                      </p:cBhvr>
                                      <p:by>
                                        <p:hsl h="7200000" s="0" l="0"/>
                                      </p:by>
                                    </p:animClr>
                                    <p:set>
                                      <p:cBhvr>
                                        <p:cTn id="6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6"/>
                    </p:tgtEl>
                  </p:cond>
                </p:stCondLst>
                <p:endSync evt="end" delay="0">
                  <p:rtn val="all"/>
                </p:endSync>
                <p:childTnLst>
                  <p:par>
                    <p:cTn id="64" fill="hold">
                      <p:stCondLst>
                        <p:cond delay="0"/>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3.54167E-6 2.22222E-6 L 3.54167E-6 -0.22477 " pathEditMode="relative" rAng="0" ptsTypes="AA">
                                      <p:cBhvr>
                                        <p:cTn id="67" dur="2000" fill="hold"/>
                                        <p:tgtEl>
                                          <p:spTgt spid="26"/>
                                        </p:tgtEl>
                                        <p:attrNameLst>
                                          <p:attrName>ppt_x</p:attrName>
                                          <p:attrName>ppt_y</p:attrName>
                                        </p:attrNameLst>
                                      </p:cBhvr>
                                      <p:rCtr x="0" y="-11250"/>
                                    </p:animMotion>
                                  </p:childTnLst>
                                  <p:subTnLst>
                                    <p:audio>
                                      <p:cMediaNode>
                                        <p:cTn display="0" masterRel="sameClick">
                                          <p:stCondLst>
                                            <p:cond evt="begin" delay="0">
                                              <p:tn val="66"/>
                                            </p:cond>
                                          </p:stCondLst>
                                          <p:endCondLst>
                                            <p:cond evt="onStopAudio" delay="0">
                                              <p:tgtEl>
                                                <p:sldTgt/>
                                              </p:tgtEl>
                                            </p:cond>
                                          </p:endCondLst>
                                        </p:cTn>
                                        <p:tgtEl>
                                          <p:sndTgt r:embed="rId7" name="chimes.wav"/>
                                        </p:tgtEl>
                                      </p:cMediaNode>
                                    </p:audio>
                                  </p:sub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subTnLst>
                                    <p:audio>
                                      <p:cMediaNode>
                                        <p:cTn display="0" masterRel="sameClick">
                                          <p:stCondLst>
                                            <p:cond evt="begin" delay="0">
                                              <p:tn val="69"/>
                                            </p:cond>
                                          </p:stCondLst>
                                          <p:endCondLst>
                                            <p:cond evt="onStopAudio" delay="0">
                                              <p:tgtEl>
                                                <p:sldTgt/>
                                              </p:tgtEl>
                                            </p:cond>
                                          </p:endCondLst>
                                        </p:cTn>
                                        <p:tgtEl>
                                          <p:sndTgt r:embed="rId8" name="applause.wav"/>
                                        </p:tgtEl>
                                      </p:cMediaNode>
                                    </p:audio>
                                  </p:sub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par>
                          <p:cTn id="78" fill="hold">
                            <p:stCondLst>
                              <p:cond delay="2500"/>
                            </p:stCondLst>
                            <p:childTnLst>
                              <p:par>
                                <p:cTn id="79" presetID="32" presetClass="emph" presetSubtype="0" repeatCount="indefinite" fill="hold" grpId="1" nodeType="afterEffect">
                                  <p:stCondLst>
                                    <p:cond delay="0"/>
                                  </p:stCondLst>
                                  <p:childTnLst>
                                    <p:animRot by="120000">
                                      <p:cBhvr>
                                        <p:cTn id="80" dur="100" fill="hold">
                                          <p:stCondLst>
                                            <p:cond delay="0"/>
                                          </p:stCondLst>
                                        </p:cTn>
                                        <p:tgtEl>
                                          <p:spTgt spid="27"/>
                                        </p:tgtEl>
                                        <p:attrNameLst>
                                          <p:attrName>r</p:attrName>
                                        </p:attrNameLst>
                                      </p:cBhvr>
                                    </p:animRot>
                                    <p:animRot by="-240000">
                                      <p:cBhvr>
                                        <p:cTn id="81" dur="200" fill="hold">
                                          <p:stCondLst>
                                            <p:cond delay="200"/>
                                          </p:stCondLst>
                                        </p:cTn>
                                        <p:tgtEl>
                                          <p:spTgt spid="27"/>
                                        </p:tgtEl>
                                        <p:attrNameLst>
                                          <p:attrName>r</p:attrName>
                                        </p:attrNameLst>
                                      </p:cBhvr>
                                    </p:animRot>
                                    <p:animRot by="240000">
                                      <p:cBhvr>
                                        <p:cTn id="82" dur="200" fill="hold">
                                          <p:stCondLst>
                                            <p:cond delay="400"/>
                                          </p:stCondLst>
                                        </p:cTn>
                                        <p:tgtEl>
                                          <p:spTgt spid="27"/>
                                        </p:tgtEl>
                                        <p:attrNameLst>
                                          <p:attrName>r</p:attrName>
                                        </p:attrNameLst>
                                      </p:cBhvr>
                                    </p:animRot>
                                    <p:animRot by="-240000">
                                      <p:cBhvr>
                                        <p:cTn id="83" dur="200" fill="hold">
                                          <p:stCondLst>
                                            <p:cond delay="600"/>
                                          </p:stCondLst>
                                        </p:cTn>
                                        <p:tgtEl>
                                          <p:spTgt spid="27"/>
                                        </p:tgtEl>
                                        <p:attrNameLst>
                                          <p:attrName>r</p:attrName>
                                        </p:attrNameLst>
                                      </p:cBhvr>
                                    </p:animRot>
                                    <p:animRot by="120000">
                                      <p:cBhvr>
                                        <p:cTn id="84"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6"/>
                  </p:tgtEl>
                </p:cond>
              </p:nextCondLst>
            </p:seq>
          </p:childTnLst>
        </p:cTn>
      </p:par>
    </p:tnLst>
    <p:bldLst>
      <p:bldP spid="6" grpId="0" animBg="1"/>
      <p:bldP spid="7" grpId="0" animBg="1"/>
      <p:bldP spid="8" grpId="0"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7" grpId="0" animBg="1"/>
      <p:bldP spid="2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9126" y="134448"/>
            <a:ext cx="10601159" cy="130522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Arial" panose="020B0604020202020204" pitchFamily="34" charset="0"/>
                <a:ea typeface="Tahoma" panose="020B0604030504040204" pitchFamily="34" charset="0"/>
                <a:cs typeface="Arial" panose="020B0604020202020204" pitchFamily="34" charset="0"/>
              </a:rPr>
              <a:t>Để thuyết phục người ta rằng Trái Đất có dạng </a:t>
            </a:r>
            <a:endParaRPr lang="en-US" sz="3190" b="1">
              <a:latin typeface="Arial" panose="020B0604020202020204" pitchFamily="34" charset="0"/>
              <a:ea typeface="Tahoma" panose="020B0604030504040204" pitchFamily="34" charset="0"/>
              <a:cs typeface="Arial" panose="020B0604020202020204" pitchFamily="34" charset="0"/>
            </a:endParaRPr>
          </a:p>
          <a:p>
            <a:pPr algn="ctr"/>
            <a:r>
              <a:rPr lang="en-US" sz="3190" b="1">
                <a:latin typeface="Arial" panose="020B0604020202020204" pitchFamily="34" charset="0"/>
                <a:ea typeface="Tahoma" panose="020B0604030504040204" pitchFamily="34" charset="0"/>
                <a:cs typeface="Arial" panose="020B0604020202020204" pitchFamily="34" charset="0"/>
              </a:rPr>
              <a:t>khối cầu, em có thể sử dụng các dẫn chứng nào?</a:t>
            </a:r>
            <a:endParaRPr lang="vi-VN" sz="3190" b="1" dirty="0">
              <a:latin typeface="Arial" panose="020B0604020202020204" pitchFamily="34" charset="0"/>
              <a:ea typeface="Tahoma" panose="020B0604030504040204" pitchFamily="34" charset="0"/>
              <a:cs typeface="Arial" panose="020B0604020202020204" pitchFamily="34" charset="0"/>
            </a:endParaRPr>
          </a:p>
        </p:txBody>
      </p:sp>
      <p:sp>
        <p:nvSpPr>
          <p:cNvPr id="7" name="Rectangle 6"/>
          <p:cNvSpPr/>
          <p:nvPr/>
        </p:nvSpPr>
        <p:spPr>
          <a:xfrm>
            <a:off x="1973216" y="1718381"/>
            <a:ext cx="7817064"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5" b="1">
                <a:latin typeface="Arial" panose="020B0604020202020204" pitchFamily="34" charset="0"/>
                <a:ea typeface="Tahoma" panose="020B0604030504040204" pitchFamily="34" charset="0"/>
                <a:cs typeface="Arial" panose="020B0604020202020204" pitchFamily="34" charset="0"/>
              </a:rPr>
              <a:t>Ảnh chụp Trá Đất từ vệ tinh</a:t>
            </a:r>
            <a:endParaRPr lang="vi-VN" sz="2795" b="1" dirty="0">
              <a:latin typeface="Arial" panose="020B0604020202020204" pitchFamily="34" charset="0"/>
              <a:ea typeface="Tahoma" panose="020B0604030504040204" pitchFamily="34" charset="0"/>
              <a:cs typeface="Arial" panose="020B0604020202020204" pitchFamily="34" charset="0"/>
            </a:endParaRPr>
          </a:p>
        </p:txBody>
      </p:sp>
      <p:sp>
        <p:nvSpPr>
          <p:cNvPr id="8" name="Pentagon 15"/>
          <p:cNvSpPr/>
          <p:nvPr/>
        </p:nvSpPr>
        <p:spPr>
          <a:xfrm>
            <a:off x="1129126" y="1693044"/>
            <a:ext cx="1095406"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A</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1871867" y="2912845"/>
            <a:ext cx="7918413"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5" b="1">
                <a:latin typeface="Arial" panose="020B0604020202020204" pitchFamily="34" charset="0"/>
                <a:ea typeface="Tahoma" panose="020B0604030504040204" pitchFamily="34" charset="0"/>
                <a:cs typeface="Arial" panose="020B0604020202020204" pitchFamily="34" charset="0"/>
              </a:rPr>
              <a:t>Bóng Trái Đất che Mặt Trăng vào đêm</a:t>
            </a:r>
            <a:endParaRPr lang="en-US" sz="2795" b="1">
              <a:latin typeface="Arial" panose="020B0604020202020204" pitchFamily="34" charset="0"/>
              <a:ea typeface="Tahoma" panose="020B0604030504040204" pitchFamily="34" charset="0"/>
              <a:cs typeface="Arial" panose="020B0604020202020204" pitchFamily="34" charset="0"/>
            </a:endParaRPr>
          </a:p>
          <a:p>
            <a:pPr algn="ctr"/>
            <a:r>
              <a:rPr lang="en-US" sz="2795" b="1">
                <a:latin typeface="Arial" panose="020B0604020202020204" pitchFamily="34" charset="0"/>
                <a:ea typeface="Tahoma" panose="020B0604030504040204" pitchFamily="34" charset="0"/>
                <a:cs typeface="Arial" panose="020B0604020202020204" pitchFamily="34" charset="0"/>
              </a:rPr>
              <a:t> nguyệt thực</a:t>
            </a:r>
            <a:endParaRPr lang="vi-VN" sz="2795" b="1" dirty="0">
              <a:latin typeface="Arial" panose="020B0604020202020204" pitchFamily="34" charset="0"/>
              <a:ea typeface="Tahoma" panose="020B0604030504040204" pitchFamily="34" charset="0"/>
              <a:cs typeface="Arial" panose="020B0604020202020204" pitchFamily="34" charset="0"/>
            </a:endParaRPr>
          </a:p>
        </p:txBody>
      </p:sp>
      <p:sp>
        <p:nvSpPr>
          <p:cNvPr id="15" name="Pentagon 15"/>
          <p:cNvSpPr/>
          <p:nvPr/>
        </p:nvSpPr>
        <p:spPr>
          <a:xfrm>
            <a:off x="1027777" y="2887508"/>
            <a:ext cx="1095406"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B</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1871867" y="4081973"/>
            <a:ext cx="7918413"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5" b="1">
                <a:latin typeface="Arial" panose="020B0604020202020204" pitchFamily="34" charset="0"/>
                <a:ea typeface="Tahoma" panose="020B0604030504040204" pitchFamily="34" charset="0"/>
                <a:cs typeface="Arial" panose="020B0604020202020204" pitchFamily="34" charset="0"/>
              </a:rPr>
              <a:t>Sơ đồ hệ Mặt Trời trong SGK</a:t>
            </a:r>
            <a:endParaRPr lang="vi-VN" sz="2795" b="1" dirty="0">
              <a:latin typeface="Arial" panose="020B0604020202020204" pitchFamily="34" charset="0"/>
              <a:ea typeface="Tahoma" panose="020B0604030504040204" pitchFamily="34" charset="0"/>
              <a:cs typeface="Arial" panose="020B0604020202020204" pitchFamily="34" charset="0"/>
            </a:endParaRPr>
          </a:p>
        </p:txBody>
      </p:sp>
      <p:sp>
        <p:nvSpPr>
          <p:cNvPr id="17" name="Pentagon 15"/>
          <p:cNvSpPr/>
          <p:nvPr/>
        </p:nvSpPr>
        <p:spPr>
          <a:xfrm>
            <a:off x="1027777" y="4056636"/>
            <a:ext cx="1095406"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B</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871867" y="5251100"/>
            <a:ext cx="7918413" cy="8904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5" b="1">
                <a:latin typeface="Arial" panose="020B0604020202020204" pitchFamily="34" charset="0"/>
                <a:ea typeface="Tahoma" panose="020B0604030504040204" pitchFamily="34" charset="0"/>
                <a:cs typeface="Arial" panose="020B0604020202020204" pitchFamily="34" charset="0"/>
              </a:rPr>
              <a:t>Sự tích bánh chưng bánh giầy</a:t>
            </a:r>
            <a:endParaRPr lang="vi-VN" sz="2795" b="1" dirty="0">
              <a:latin typeface="Arial" panose="020B0604020202020204" pitchFamily="34" charset="0"/>
              <a:ea typeface="Tahoma" panose="020B0604030504040204" pitchFamily="34" charset="0"/>
              <a:cs typeface="Arial" panose="020B0604020202020204" pitchFamily="34" charset="0"/>
            </a:endParaRPr>
          </a:p>
        </p:txBody>
      </p:sp>
      <p:sp>
        <p:nvSpPr>
          <p:cNvPr id="19" name="Pentagon 15"/>
          <p:cNvSpPr/>
          <p:nvPr/>
        </p:nvSpPr>
        <p:spPr>
          <a:xfrm>
            <a:off x="1027777" y="5225763"/>
            <a:ext cx="1095406" cy="89042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B</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pic>
        <p:nvPicPr>
          <p:cNvPr id="25" name="Picture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62831" y="4985704"/>
            <a:ext cx="1964307" cy="1739293"/>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7219" y="4474861"/>
            <a:ext cx="2055529" cy="1380488"/>
          </a:xfrm>
          <a:prstGeom prst="rect">
            <a:avLst/>
          </a:prstGeom>
        </p:spPr>
      </p:pic>
      <p:sp>
        <p:nvSpPr>
          <p:cNvPr id="27" name="Rectangle: Folded Corner 26"/>
          <p:cNvSpPr/>
          <p:nvPr/>
        </p:nvSpPr>
        <p:spPr>
          <a:xfrm>
            <a:off x="10216163" y="4047423"/>
            <a:ext cx="1467022" cy="132472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buClrTx/>
              <a:defRPr/>
            </a:pPr>
            <a:r>
              <a:rPr lang="en-US" sz="1795"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endParaRPr lang="en-US" sz="1795"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3051" y="4046229"/>
            <a:ext cx="494075" cy="437066"/>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335" y="3949467"/>
            <a:ext cx="712608" cy="1187679"/>
          </a:xfrm>
          <a:prstGeom prst="rect">
            <a:avLst/>
          </a:prstGeom>
        </p:spPr>
      </p:pic>
      <p:pic>
        <p:nvPicPr>
          <p:cNvPr id="30" name="Picture 29" descr="A picture containing text, building, window&#10;&#10;Description automatically generated">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64" y="6029533"/>
            <a:ext cx="872893" cy="7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7"/>
                                        </p:tgtEl>
                                        <p:attrNameLst>
                                          <p:attrName>style.color</p:attrName>
                                        </p:attrNameLst>
                                      </p:cBhvr>
                                      <p:by>
                                        <p:hsl h="7200000" s="0" l="0"/>
                                      </p:by>
                                    </p:animClr>
                                    <p:animClr clrSpc="hsl" dir="cw">
                                      <p:cBhvr>
                                        <p:cTn id="50" dur="500" fill="hold"/>
                                        <p:tgtEl>
                                          <p:spTgt spid="17"/>
                                        </p:tgtEl>
                                        <p:attrNameLst>
                                          <p:attrName>fillcolor</p:attrName>
                                        </p:attrNameLst>
                                      </p:cBhvr>
                                      <p:by>
                                        <p:hsl h="7200000" s="0" l="0"/>
                                      </p:by>
                                    </p:animClr>
                                    <p:animClr clrSpc="hsl" dir="cw">
                                      <p:cBhvr>
                                        <p:cTn id="51" dur="500" fill="hold"/>
                                        <p:tgtEl>
                                          <p:spTgt spid="17"/>
                                        </p:tgtEl>
                                        <p:attrNameLst>
                                          <p:attrName>stroke.color</p:attrName>
                                        </p:attrNameLst>
                                      </p:cBhvr>
                                      <p:by>
                                        <p:hsl h="7200000" s="0" l="0"/>
                                      </p:by>
                                    </p:animClr>
                                    <p:set>
                                      <p:cBhvr>
                                        <p:cTn id="52" dur="500" fill="hold"/>
                                        <p:tgtEl>
                                          <p:spTgt spid="17"/>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8"/>
                                        </p:tgtEl>
                                        <p:attrNameLst>
                                          <p:attrName>style.color</p:attrName>
                                        </p:attrNameLst>
                                      </p:cBhvr>
                                      <p:by>
                                        <p:hsl h="7200000" s="0" l="0"/>
                                      </p:by>
                                    </p:animClr>
                                    <p:animClr clrSpc="hsl" dir="cw">
                                      <p:cBhvr>
                                        <p:cTn id="55" dur="500" fill="hold"/>
                                        <p:tgtEl>
                                          <p:spTgt spid="18"/>
                                        </p:tgtEl>
                                        <p:attrNameLst>
                                          <p:attrName>fillcolor</p:attrName>
                                        </p:attrNameLst>
                                      </p:cBhvr>
                                      <p:by>
                                        <p:hsl h="7200000" s="0" l="0"/>
                                      </p:by>
                                    </p:animClr>
                                    <p:animClr clrSpc="hsl" dir="cw">
                                      <p:cBhvr>
                                        <p:cTn id="56" dur="500" fill="hold"/>
                                        <p:tgtEl>
                                          <p:spTgt spid="18"/>
                                        </p:tgtEl>
                                        <p:attrNameLst>
                                          <p:attrName>stroke.color</p:attrName>
                                        </p:attrNameLst>
                                      </p:cBhvr>
                                      <p:by>
                                        <p:hsl h="7200000" s="0" l="0"/>
                                      </p:by>
                                    </p:animClr>
                                    <p:set>
                                      <p:cBhvr>
                                        <p:cTn id="57" dur="500" fill="hold"/>
                                        <p:tgtEl>
                                          <p:spTgt spid="18"/>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9"/>
                                        </p:tgtEl>
                                        <p:attrNameLst>
                                          <p:attrName>style.color</p:attrName>
                                        </p:attrNameLst>
                                      </p:cBhvr>
                                      <p:by>
                                        <p:hsl h="7200000" s="0" l="0"/>
                                      </p:by>
                                    </p:animClr>
                                    <p:animClr clrSpc="hsl" dir="cw">
                                      <p:cBhvr>
                                        <p:cTn id="60" dur="500" fill="hold"/>
                                        <p:tgtEl>
                                          <p:spTgt spid="19"/>
                                        </p:tgtEl>
                                        <p:attrNameLst>
                                          <p:attrName>fillcolor</p:attrName>
                                        </p:attrNameLst>
                                      </p:cBhvr>
                                      <p:by>
                                        <p:hsl h="7200000" s="0" l="0"/>
                                      </p:by>
                                    </p:animClr>
                                    <p:animClr clrSpc="hsl" dir="cw">
                                      <p:cBhvr>
                                        <p:cTn id="61" dur="500" fill="hold"/>
                                        <p:tgtEl>
                                          <p:spTgt spid="19"/>
                                        </p:tgtEl>
                                        <p:attrNameLst>
                                          <p:attrName>stroke.color</p:attrName>
                                        </p:attrNameLst>
                                      </p:cBhvr>
                                      <p:by>
                                        <p:hsl h="7200000" s="0" l="0"/>
                                      </p:by>
                                    </p:animClr>
                                    <p:set>
                                      <p:cBhvr>
                                        <p:cTn id="6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6"/>
                    </p:tgtEl>
                  </p:cond>
                </p:stCondLst>
                <p:endSync evt="end" delay="0">
                  <p:rtn val="all"/>
                </p:endSync>
                <p:childTnLst>
                  <p:par>
                    <p:cTn id="64" fill="hold">
                      <p:stCondLst>
                        <p:cond delay="0"/>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3.125E-6 -3.7037E-6 L -3.125E-6 -0.22476 " pathEditMode="relative" rAng="0" ptsTypes="AA">
                                      <p:cBhvr>
                                        <p:cTn id="67" dur="2000" fill="hold"/>
                                        <p:tgtEl>
                                          <p:spTgt spid="26"/>
                                        </p:tgtEl>
                                        <p:attrNameLst>
                                          <p:attrName>ppt_x</p:attrName>
                                          <p:attrName>ppt_y</p:attrName>
                                        </p:attrNameLst>
                                      </p:cBhvr>
                                      <p:rCtr x="0" y="-11250"/>
                                    </p:animMotion>
                                  </p:childTnLst>
                                  <p:subTnLst>
                                    <p:audio>
                                      <p:cMediaNode>
                                        <p:cTn display="0" masterRel="sameClick">
                                          <p:stCondLst>
                                            <p:cond evt="begin" delay="0">
                                              <p:tn val="66"/>
                                            </p:cond>
                                          </p:stCondLst>
                                          <p:endCondLst>
                                            <p:cond evt="onStopAudio" delay="0">
                                              <p:tgtEl>
                                                <p:sldTgt/>
                                              </p:tgtEl>
                                            </p:cond>
                                          </p:endCondLst>
                                        </p:cTn>
                                        <p:tgtEl>
                                          <p:sndTgt r:embed="rId7" name="chimes.wav"/>
                                        </p:tgtEl>
                                      </p:cMediaNode>
                                    </p:audio>
                                  </p:sub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subTnLst>
                                    <p:audio>
                                      <p:cMediaNode>
                                        <p:cTn display="0" masterRel="sameClick">
                                          <p:stCondLst>
                                            <p:cond evt="begin" delay="0">
                                              <p:tn val="69"/>
                                            </p:cond>
                                          </p:stCondLst>
                                          <p:endCondLst>
                                            <p:cond evt="onStopAudio" delay="0">
                                              <p:tgtEl>
                                                <p:sldTgt/>
                                              </p:tgtEl>
                                            </p:cond>
                                          </p:endCondLst>
                                        </p:cTn>
                                        <p:tgtEl>
                                          <p:sndTgt r:embed="rId8" name="applause.wav"/>
                                        </p:tgtEl>
                                      </p:cMediaNode>
                                    </p:audio>
                                  </p:sub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par>
                          <p:cTn id="78" fill="hold">
                            <p:stCondLst>
                              <p:cond delay="2500"/>
                            </p:stCondLst>
                            <p:childTnLst>
                              <p:par>
                                <p:cTn id="79" presetID="32" presetClass="emph" presetSubtype="0" repeatCount="indefinite" fill="hold" grpId="1" nodeType="afterEffect">
                                  <p:stCondLst>
                                    <p:cond delay="0"/>
                                  </p:stCondLst>
                                  <p:childTnLst>
                                    <p:animRot by="120000">
                                      <p:cBhvr>
                                        <p:cTn id="80" dur="100" fill="hold">
                                          <p:stCondLst>
                                            <p:cond delay="0"/>
                                          </p:stCondLst>
                                        </p:cTn>
                                        <p:tgtEl>
                                          <p:spTgt spid="27"/>
                                        </p:tgtEl>
                                        <p:attrNameLst>
                                          <p:attrName>r</p:attrName>
                                        </p:attrNameLst>
                                      </p:cBhvr>
                                    </p:animRot>
                                    <p:animRot by="-240000">
                                      <p:cBhvr>
                                        <p:cTn id="81" dur="200" fill="hold">
                                          <p:stCondLst>
                                            <p:cond delay="200"/>
                                          </p:stCondLst>
                                        </p:cTn>
                                        <p:tgtEl>
                                          <p:spTgt spid="27"/>
                                        </p:tgtEl>
                                        <p:attrNameLst>
                                          <p:attrName>r</p:attrName>
                                        </p:attrNameLst>
                                      </p:cBhvr>
                                    </p:animRot>
                                    <p:animRot by="240000">
                                      <p:cBhvr>
                                        <p:cTn id="82" dur="200" fill="hold">
                                          <p:stCondLst>
                                            <p:cond delay="400"/>
                                          </p:stCondLst>
                                        </p:cTn>
                                        <p:tgtEl>
                                          <p:spTgt spid="27"/>
                                        </p:tgtEl>
                                        <p:attrNameLst>
                                          <p:attrName>r</p:attrName>
                                        </p:attrNameLst>
                                      </p:cBhvr>
                                    </p:animRot>
                                    <p:animRot by="-240000">
                                      <p:cBhvr>
                                        <p:cTn id="83" dur="200" fill="hold">
                                          <p:stCondLst>
                                            <p:cond delay="600"/>
                                          </p:stCondLst>
                                        </p:cTn>
                                        <p:tgtEl>
                                          <p:spTgt spid="27"/>
                                        </p:tgtEl>
                                        <p:attrNameLst>
                                          <p:attrName>r</p:attrName>
                                        </p:attrNameLst>
                                      </p:cBhvr>
                                    </p:animRot>
                                    <p:animRot by="120000">
                                      <p:cBhvr>
                                        <p:cTn id="84"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6"/>
                  </p:tgtEl>
                </p:cond>
              </p:nextCondLst>
            </p:seq>
          </p:childTnLst>
        </p:cTn>
      </p:par>
    </p:tnLst>
    <p:bldLst>
      <p:bldP spid="6" grpId="0" animBg="1"/>
      <p:bldP spid="7" grpId="0" animBg="1"/>
      <p:bldP spid="8" grpId="0"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7" grpId="0" animBg="1"/>
      <p:bldP spid="2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0340" y="182948"/>
            <a:ext cx="10601159" cy="2254284"/>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0" b="1">
                <a:solidFill>
                  <a:schemeClr val="bg1"/>
                </a:solidFill>
                <a:latin typeface="Arial" panose="020B0604020202020204" pitchFamily="34" charset="0"/>
                <a:cs typeface="Arial" panose="020B0604020202020204" pitchFamily="34" charset="0"/>
              </a:rPr>
              <a:t>Ý nghĩa của khoảng cách từ Trái Đất đến  Mặt Trời</a:t>
            </a:r>
            <a:endParaRPr lang="en-US" sz="439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2155733" y="2806432"/>
            <a:ext cx="9225765" cy="14434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a:latin typeface="Arial" panose="020B0604020202020204" pitchFamily="34" charset="0"/>
                <a:cs typeface="Arial" panose="020B0604020202020204" pitchFamily="34" charset="0"/>
              </a:rPr>
              <a:t>Trái Đất nhận đ</a:t>
            </a:r>
            <a:r>
              <a:rPr lang="vi-VN" sz="3190">
                <a:latin typeface="Arial" panose="020B0604020202020204" pitchFamily="34" charset="0"/>
                <a:cs typeface="Arial" panose="020B0604020202020204" pitchFamily="34" charset="0"/>
              </a:rPr>
              <a:t>ư</a:t>
            </a:r>
            <a:r>
              <a:rPr lang="en-US" sz="3190">
                <a:latin typeface="Arial" panose="020B0604020202020204" pitchFamily="34" charset="0"/>
                <a:cs typeface="Arial" panose="020B0604020202020204" pitchFamily="34" charset="0"/>
              </a:rPr>
              <a:t>ợc l</a:t>
            </a:r>
            <a:r>
              <a:rPr lang="vi-VN" sz="3190">
                <a:latin typeface="Arial" panose="020B0604020202020204" pitchFamily="34" charset="0"/>
                <a:cs typeface="Arial" panose="020B0604020202020204" pitchFamily="34" charset="0"/>
              </a:rPr>
              <a:t>ư</a:t>
            </a:r>
            <a:r>
              <a:rPr lang="en-US" sz="3190">
                <a:latin typeface="Arial" panose="020B0604020202020204" pitchFamily="34" charset="0"/>
                <a:cs typeface="Arial" panose="020B0604020202020204" pitchFamily="34" charset="0"/>
              </a:rPr>
              <a:t>ợng nhiệt và ánh sáng </a:t>
            </a:r>
            <a:endParaRPr lang="en-US" sz="3190">
              <a:latin typeface="Arial" panose="020B0604020202020204" pitchFamily="34" charset="0"/>
              <a:cs typeface="Arial" panose="020B0604020202020204" pitchFamily="34" charset="0"/>
            </a:endParaRPr>
          </a:p>
          <a:p>
            <a:pPr algn="ctr"/>
            <a:r>
              <a:rPr lang="en-US" sz="3190">
                <a:latin typeface="Arial" panose="020B0604020202020204" pitchFamily="34" charset="0"/>
                <a:cs typeface="Arial" panose="020B0604020202020204" pitchFamily="34" charset="0"/>
              </a:rPr>
              <a:t>phù hợp để sự sống có thể tồn  tại, phát triển</a:t>
            </a:r>
            <a:endParaRPr lang="vi-VN" sz="3190" b="1" dirty="0">
              <a:latin typeface="Arial" panose="020B0604020202020204" pitchFamily="34" charset="0"/>
              <a:ea typeface="Tahoma" panose="020B0604030504040204" pitchFamily="34" charset="0"/>
              <a:cs typeface="Arial" panose="020B0604020202020204" pitchFamily="34" charset="0"/>
            </a:endParaRPr>
          </a:p>
        </p:txBody>
      </p:sp>
      <p:sp>
        <p:nvSpPr>
          <p:cNvPr id="8" name="Pentagon 15"/>
          <p:cNvSpPr/>
          <p:nvPr/>
        </p:nvSpPr>
        <p:spPr>
          <a:xfrm>
            <a:off x="1189935" y="2806432"/>
            <a:ext cx="1490646" cy="14434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latin typeface="Tahoma" panose="020B0604030504040204" pitchFamily="34" charset="0"/>
                <a:ea typeface="Tahoma" panose="020B0604030504040204" pitchFamily="34" charset="0"/>
                <a:cs typeface="Tahoma" panose="020B0604030504040204" pitchFamily="34" charset="0"/>
              </a:rPr>
              <a:t>Đáp án</a:t>
            </a:r>
            <a:endParaRPr lang="vi-VN" sz="3190"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0808" y="5110224"/>
            <a:ext cx="1964307" cy="1739293"/>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196" y="4599381"/>
            <a:ext cx="2055529" cy="1380488"/>
          </a:xfrm>
          <a:prstGeom prst="rect">
            <a:avLst/>
          </a:prstGeom>
        </p:spPr>
      </p:pic>
      <p:sp>
        <p:nvSpPr>
          <p:cNvPr id="15" name="Rectangle: Folded Corner 14"/>
          <p:cNvSpPr/>
          <p:nvPr/>
        </p:nvSpPr>
        <p:spPr>
          <a:xfrm>
            <a:off x="10064140" y="4171943"/>
            <a:ext cx="1467022" cy="132472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60">
              <a:buClrTx/>
              <a:defRPr/>
            </a:pPr>
            <a:r>
              <a:rPr lang="en-US" sz="1795"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endParaRPr lang="en-US" sz="1795"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1028" y="4170749"/>
            <a:ext cx="494075" cy="4370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5312" y="4073987"/>
            <a:ext cx="712608" cy="1187679"/>
          </a:xfrm>
          <a:prstGeom prst="rect">
            <a:avLst/>
          </a:prstGeom>
        </p:spPr>
      </p:pic>
      <p:pic>
        <p:nvPicPr>
          <p:cNvPr id="18" name="Picture 17" descr="A picture containing text, building, window&#10;&#10;Description automatically generated">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64" y="6029533"/>
            <a:ext cx="872893" cy="7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7"/>
                                        </p:tgtEl>
                                        <p:attrNameLst>
                                          <p:attrName>fillcolor</p:attrName>
                                        </p:attrNameLst>
                                      </p:cBhvr>
                                      <p:to>
                                        <a:srgbClr val="92D050"/>
                                      </p:to>
                                    </p:animClr>
                                    <p:set>
                                      <p:cBhvr>
                                        <p:cTn id="24" dur="500" fill="hold"/>
                                        <p:tgtEl>
                                          <p:spTgt spid="7"/>
                                        </p:tgtEl>
                                        <p:attrNameLst>
                                          <p:attrName>fill.type</p:attrName>
                                        </p:attrNameLst>
                                      </p:cBhvr>
                                      <p:to>
                                        <p:strVal val="solid"/>
                                      </p:to>
                                    </p:set>
                                    <p:set>
                                      <p:cBhvr>
                                        <p:cTn id="25" dur="5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3.125E-6 -7.40741E-7 L -3.125E-6 -0.22477 " pathEditMode="relative" rAng="0" ptsTypes="AA">
                                      <p:cBhvr>
                                        <p:cTn id="30" dur="2000" fill="hold"/>
                                        <p:tgtEl>
                                          <p:spTgt spid="14"/>
                                        </p:tgtEl>
                                        <p:attrNameLst>
                                          <p:attrName>ppt_x</p:attrName>
                                          <p:attrName>ppt_y</p:attrName>
                                        </p:attrNameLst>
                                      </p:cBhvr>
                                      <p:rCtr x="0" y="-11250"/>
                                    </p:animMotion>
                                  </p:childTnLst>
                                  <p:subTnLst>
                                    <p:audio>
                                      <p:cMediaNode>
                                        <p:cTn display="0" masterRel="sameClick">
                                          <p:stCondLst>
                                            <p:cond evt="begin" delay="0">
                                              <p:tn val="29"/>
                                            </p:cond>
                                          </p:stCondLst>
                                          <p:endCondLst>
                                            <p:cond evt="onStopAudio" delay="0">
                                              <p:tgtEl>
                                                <p:sldTgt/>
                                              </p:tgtEl>
                                            </p:cond>
                                          </p:endCondLst>
                                        </p:cTn>
                                        <p:tgtEl>
                                          <p:sndTgt r:embed="rId8" name="chimes.wav"/>
                                        </p:tgtEl>
                                      </p:cMediaNode>
                                    </p:audio>
                                  </p:sub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9" name="applause.wav"/>
                                        </p:tgtEl>
                                      </p:cMediaNode>
                                    </p:audio>
                                  </p:sub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2500"/>
                            </p:stCondLst>
                            <p:childTnLst>
                              <p:par>
                                <p:cTn id="42" presetID="32" presetClass="emph" presetSubtype="0" repeatCount="indefinite" fill="hold" grpId="1" nodeType="after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15" grpId="0" animBg="1"/>
      <p:bldP spid="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4730" y="53368"/>
            <a:ext cx="10978228" cy="119257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ea typeface="Tahoma" panose="020B0604030504040204" pitchFamily="34" charset="0"/>
                <a:cs typeface="Arial" panose="020B0604020202020204" pitchFamily="34" charset="0"/>
              </a:rPr>
              <a:t>Hãy chú thích tên các hành tinh trong sơ đồ</a:t>
            </a:r>
            <a:endParaRPr lang="vi-VN" sz="3990" b="1" dirty="0">
              <a:latin typeface="Arial" panose="020B0604020202020204" pitchFamily="34" charset="0"/>
              <a:ea typeface="Tahoma" panose="020B0604030504040204" pitchFamily="34" charset="0"/>
              <a:cs typeface="Arial" panose="020B0604020202020204" pitchFamily="34" charset="0"/>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16037" y="5094056"/>
            <a:ext cx="1696920" cy="1502536"/>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842" y="4534373"/>
            <a:ext cx="1775725" cy="1192572"/>
          </a:xfrm>
          <a:prstGeom prst="rect">
            <a:avLst/>
          </a:prstGeom>
        </p:spPr>
      </p:pic>
      <p:sp>
        <p:nvSpPr>
          <p:cNvPr id="11" name="Rectangle: Folded Corner 10"/>
          <p:cNvSpPr/>
          <p:nvPr/>
        </p:nvSpPr>
        <p:spPr>
          <a:xfrm>
            <a:off x="10101677" y="4852425"/>
            <a:ext cx="1267327" cy="391320"/>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endParaRPr lang="en-US" sz="186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6126" y="3977319"/>
            <a:ext cx="426819" cy="3775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0156" y="3982733"/>
            <a:ext cx="615605" cy="1026008"/>
          </a:xfrm>
          <a:prstGeom prst="rect">
            <a:avLst/>
          </a:prstGeom>
        </p:spPr>
      </p:pic>
      <p:pic>
        <p:nvPicPr>
          <p:cNvPr id="14" name="Picture 13"/>
          <p:cNvPicPr>
            <a:picLocks noChangeAspect="1"/>
          </p:cNvPicPr>
          <p:nvPr/>
        </p:nvPicPr>
        <p:blipFill rotWithShape="1">
          <a:blip r:embed="rId5"/>
          <a:srcRect l="27333" t="28054" r="29167" b="19259"/>
          <a:stretch>
            <a:fillRect/>
          </a:stretch>
        </p:blipFill>
        <p:spPr>
          <a:xfrm>
            <a:off x="1043458" y="1689894"/>
            <a:ext cx="8823251" cy="5105488"/>
          </a:xfrm>
          <a:prstGeom prst="rect">
            <a:avLst/>
          </a:prstGeom>
        </p:spPr>
      </p:pic>
      <p:sp>
        <p:nvSpPr>
          <p:cNvPr id="15" name="TextBox 14"/>
          <p:cNvSpPr txBox="1"/>
          <p:nvPr/>
        </p:nvSpPr>
        <p:spPr>
          <a:xfrm>
            <a:off x="4388397" y="2438513"/>
            <a:ext cx="1175644" cy="377501"/>
          </a:xfrm>
          <a:prstGeom prst="rect">
            <a:avLst/>
          </a:prstGeom>
          <a:solidFill>
            <a:schemeClr val="bg1"/>
          </a:solidFill>
        </p:spPr>
        <p:txBody>
          <a:bodyPr wrap="square" rtlCol="0">
            <a:spAutoFit/>
          </a:bodyPr>
          <a:lstStyle/>
          <a:p>
            <a:r>
              <a:rPr lang="en-US" sz="1860">
                <a:solidFill>
                  <a:srgbClr val="00B050"/>
                </a:solidFill>
                <a:latin typeface="Arial" panose="020B0604020202020204" pitchFamily="34" charset="0"/>
                <a:cs typeface="Arial" panose="020B0604020202020204" pitchFamily="34" charset="0"/>
              </a:rPr>
              <a:t>Thủy tinh</a:t>
            </a:r>
            <a:endParaRPr lang="en-US" sz="1860">
              <a:solidFill>
                <a:srgbClr val="00B050"/>
              </a:solidFill>
              <a:latin typeface="Arial" panose="020B0604020202020204" pitchFamily="34" charset="0"/>
              <a:cs typeface="Arial" panose="020B0604020202020204" pitchFamily="34" charset="0"/>
            </a:endParaRPr>
          </a:p>
        </p:txBody>
      </p:sp>
      <p:sp>
        <p:nvSpPr>
          <p:cNvPr id="16" name="TextBox 15"/>
          <p:cNvSpPr txBox="1"/>
          <p:nvPr/>
        </p:nvSpPr>
        <p:spPr>
          <a:xfrm>
            <a:off x="7779054" y="3836452"/>
            <a:ext cx="1175644" cy="377501"/>
          </a:xfrm>
          <a:prstGeom prst="rect">
            <a:avLst/>
          </a:prstGeom>
          <a:solidFill>
            <a:schemeClr val="bg1"/>
          </a:solidFill>
        </p:spPr>
        <p:txBody>
          <a:bodyPr wrap="square" rtlCol="0">
            <a:spAutoFit/>
          </a:bodyPr>
          <a:lstStyle/>
          <a:p>
            <a:r>
              <a:rPr lang="en-US" sz="1860">
                <a:solidFill>
                  <a:srgbClr val="00B050"/>
                </a:solidFill>
                <a:latin typeface="Arial" panose="020B0604020202020204" pitchFamily="34" charset="0"/>
                <a:cs typeface="Arial" panose="020B0604020202020204" pitchFamily="34" charset="0"/>
              </a:rPr>
              <a:t>Kim tinh</a:t>
            </a:r>
            <a:endParaRPr lang="en-US" sz="1860">
              <a:solidFill>
                <a:srgbClr val="00B050"/>
              </a:solidFill>
              <a:latin typeface="Arial" panose="020B0604020202020204" pitchFamily="34" charset="0"/>
              <a:cs typeface="Arial" panose="020B0604020202020204" pitchFamily="34" charset="0"/>
            </a:endParaRPr>
          </a:p>
        </p:txBody>
      </p:sp>
      <p:sp>
        <p:nvSpPr>
          <p:cNvPr id="17" name="TextBox 16"/>
          <p:cNvSpPr txBox="1"/>
          <p:nvPr/>
        </p:nvSpPr>
        <p:spPr>
          <a:xfrm>
            <a:off x="5275742" y="4204870"/>
            <a:ext cx="1175644" cy="377501"/>
          </a:xfrm>
          <a:prstGeom prst="rect">
            <a:avLst/>
          </a:prstGeom>
          <a:solidFill>
            <a:schemeClr val="bg1"/>
          </a:solidFill>
        </p:spPr>
        <p:txBody>
          <a:bodyPr wrap="square" rtlCol="0">
            <a:spAutoFit/>
          </a:bodyPr>
          <a:lstStyle/>
          <a:p>
            <a:r>
              <a:rPr lang="en-US" sz="1860">
                <a:solidFill>
                  <a:srgbClr val="00B050"/>
                </a:solidFill>
                <a:latin typeface="Arial" panose="020B0604020202020204" pitchFamily="34" charset="0"/>
                <a:cs typeface="Arial" panose="020B0604020202020204" pitchFamily="34" charset="0"/>
              </a:rPr>
              <a:t>Trái Đất</a:t>
            </a:r>
            <a:endParaRPr lang="en-US" sz="1860">
              <a:solidFill>
                <a:srgbClr val="00B050"/>
              </a:solidFill>
              <a:latin typeface="Arial" panose="020B0604020202020204" pitchFamily="34" charset="0"/>
              <a:cs typeface="Arial" panose="020B0604020202020204" pitchFamily="34" charset="0"/>
            </a:endParaRPr>
          </a:p>
        </p:txBody>
      </p:sp>
      <p:sp>
        <p:nvSpPr>
          <p:cNvPr id="18" name="TextBox 17"/>
          <p:cNvSpPr txBox="1"/>
          <p:nvPr/>
        </p:nvSpPr>
        <p:spPr>
          <a:xfrm>
            <a:off x="7337642" y="5845325"/>
            <a:ext cx="1175644" cy="377501"/>
          </a:xfrm>
          <a:prstGeom prst="rect">
            <a:avLst/>
          </a:prstGeom>
          <a:solidFill>
            <a:schemeClr val="bg1"/>
          </a:solidFill>
        </p:spPr>
        <p:txBody>
          <a:bodyPr wrap="square" rtlCol="0">
            <a:spAutoFit/>
          </a:bodyPr>
          <a:lstStyle/>
          <a:p>
            <a:r>
              <a:rPr lang="en-US" sz="1860">
                <a:solidFill>
                  <a:srgbClr val="00B050"/>
                </a:solidFill>
                <a:latin typeface="Arial" panose="020B0604020202020204" pitchFamily="34" charset="0"/>
                <a:cs typeface="Arial" panose="020B0604020202020204" pitchFamily="34" charset="0"/>
              </a:rPr>
              <a:t>Hỏa tinh</a:t>
            </a:r>
            <a:endParaRPr lang="en-US" sz="1860">
              <a:solidFill>
                <a:srgbClr val="00B050"/>
              </a:solidFill>
              <a:latin typeface="Arial" panose="020B0604020202020204" pitchFamily="34" charset="0"/>
              <a:cs typeface="Arial" panose="020B0604020202020204" pitchFamily="34" charset="0"/>
            </a:endParaRPr>
          </a:p>
        </p:txBody>
      </p:sp>
      <p:sp>
        <p:nvSpPr>
          <p:cNvPr id="19" name="TextBox 18"/>
          <p:cNvSpPr txBox="1"/>
          <p:nvPr/>
        </p:nvSpPr>
        <p:spPr>
          <a:xfrm>
            <a:off x="3073607" y="4725639"/>
            <a:ext cx="1175644" cy="377501"/>
          </a:xfrm>
          <a:prstGeom prst="rect">
            <a:avLst/>
          </a:prstGeom>
          <a:solidFill>
            <a:schemeClr val="bg1"/>
          </a:solidFill>
        </p:spPr>
        <p:txBody>
          <a:bodyPr wrap="square" rtlCol="0">
            <a:spAutoFit/>
          </a:bodyPr>
          <a:lstStyle/>
          <a:p>
            <a:r>
              <a:rPr lang="en-US" sz="1860">
                <a:solidFill>
                  <a:srgbClr val="00B050"/>
                </a:solidFill>
                <a:latin typeface="Arial" panose="020B0604020202020204" pitchFamily="34" charset="0"/>
                <a:cs typeface="Arial" panose="020B0604020202020204" pitchFamily="34" charset="0"/>
              </a:rPr>
              <a:t>Mộc tinh</a:t>
            </a:r>
            <a:endParaRPr lang="en-US" sz="1860">
              <a:solidFill>
                <a:srgbClr val="00B050"/>
              </a:solidFill>
              <a:latin typeface="Arial" panose="020B0604020202020204" pitchFamily="34" charset="0"/>
              <a:cs typeface="Arial" panose="020B0604020202020204" pitchFamily="34" charset="0"/>
            </a:endParaRPr>
          </a:p>
        </p:txBody>
      </p:sp>
      <p:sp>
        <p:nvSpPr>
          <p:cNvPr id="20" name="TextBox 19"/>
          <p:cNvSpPr txBox="1"/>
          <p:nvPr/>
        </p:nvSpPr>
        <p:spPr>
          <a:xfrm>
            <a:off x="5995190" y="2096589"/>
            <a:ext cx="1175644" cy="377501"/>
          </a:xfrm>
          <a:prstGeom prst="rect">
            <a:avLst/>
          </a:prstGeom>
          <a:solidFill>
            <a:schemeClr val="bg1"/>
          </a:solidFill>
        </p:spPr>
        <p:txBody>
          <a:bodyPr wrap="square" rtlCol="0">
            <a:spAutoFit/>
          </a:bodyPr>
          <a:lstStyle/>
          <a:p>
            <a:r>
              <a:rPr lang="en-US" sz="1860">
                <a:solidFill>
                  <a:srgbClr val="00B050"/>
                </a:solidFill>
                <a:latin typeface="Arial" panose="020B0604020202020204" pitchFamily="34" charset="0"/>
                <a:cs typeface="Arial" panose="020B0604020202020204" pitchFamily="34" charset="0"/>
              </a:rPr>
              <a:t>Thổ tinh</a:t>
            </a:r>
            <a:endParaRPr lang="en-US" sz="1860">
              <a:solidFill>
                <a:srgbClr val="00B050"/>
              </a:solidFill>
              <a:latin typeface="Arial" panose="020B0604020202020204" pitchFamily="34" charset="0"/>
              <a:cs typeface="Arial" panose="020B0604020202020204" pitchFamily="34" charset="0"/>
            </a:endParaRPr>
          </a:p>
        </p:txBody>
      </p:sp>
      <p:sp>
        <p:nvSpPr>
          <p:cNvPr id="21" name="TextBox 20"/>
          <p:cNvSpPr txBox="1"/>
          <p:nvPr/>
        </p:nvSpPr>
        <p:spPr>
          <a:xfrm>
            <a:off x="7506137" y="1912380"/>
            <a:ext cx="1582273" cy="377501"/>
          </a:xfrm>
          <a:prstGeom prst="rect">
            <a:avLst/>
          </a:prstGeom>
          <a:solidFill>
            <a:schemeClr val="bg1"/>
          </a:solidFill>
        </p:spPr>
        <p:txBody>
          <a:bodyPr wrap="square" rtlCol="0">
            <a:spAutoFit/>
          </a:bodyPr>
          <a:lstStyle/>
          <a:p>
            <a:r>
              <a:rPr lang="en-US" sz="1860">
                <a:solidFill>
                  <a:srgbClr val="00B050"/>
                </a:solidFill>
                <a:latin typeface="Arial" panose="020B0604020202020204" pitchFamily="34" charset="0"/>
                <a:cs typeface="Arial" panose="020B0604020202020204" pitchFamily="34" charset="0"/>
              </a:rPr>
              <a:t>Thiên Vương</a:t>
            </a:r>
            <a:endParaRPr lang="en-US" sz="1860">
              <a:solidFill>
                <a:srgbClr val="00B050"/>
              </a:solidFill>
              <a:latin typeface="Arial" panose="020B0604020202020204" pitchFamily="34" charset="0"/>
              <a:cs typeface="Arial" panose="020B0604020202020204" pitchFamily="34" charset="0"/>
            </a:endParaRPr>
          </a:p>
        </p:txBody>
      </p:sp>
      <p:sp>
        <p:nvSpPr>
          <p:cNvPr id="22" name="TextBox 21"/>
          <p:cNvSpPr txBox="1"/>
          <p:nvPr/>
        </p:nvSpPr>
        <p:spPr>
          <a:xfrm>
            <a:off x="9286779" y="2323628"/>
            <a:ext cx="1448561" cy="377501"/>
          </a:xfrm>
          <a:prstGeom prst="rect">
            <a:avLst/>
          </a:prstGeom>
          <a:solidFill>
            <a:schemeClr val="bg1"/>
          </a:solidFill>
          <a:ln>
            <a:solidFill>
              <a:srgbClr val="00B0F0"/>
            </a:solidFill>
          </a:ln>
        </p:spPr>
        <p:txBody>
          <a:bodyPr wrap="square" rtlCol="0">
            <a:spAutoFit/>
          </a:bodyPr>
          <a:lstStyle/>
          <a:p>
            <a:r>
              <a:rPr lang="en-US" sz="1860">
                <a:solidFill>
                  <a:srgbClr val="00B050"/>
                </a:solidFill>
                <a:latin typeface="Arial" panose="020B0604020202020204" pitchFamily="34" charset="0"/>
                <a:cs typeface="Arial" panose="020B0604020202020204" pitchFamily="34" charset="0"/>
              </a:rPr>
              <a:t>Hải Vương</a:t>
            </a:r>
            <a:endParaRPr lang="en-US" sz="1860">
              <a:solidFill>
                <a:srgbClr val="00B050"/>
              </a:solidFill>
              <a:latin typeface="Arial" panose="020B0604020202020204" pitchFamily="34" charset="0"/>
              <a:cs typeface="Arial" panose="020B0604020202020204" pitchFamily="34" charset="0"/>
            </a:endParaRPr>
          </a:p>
        </p:txBody>
      </p:sp>
      <p:pic>
        <p:nvPicPr>
          <p:cNvPr id="23" name="Picture 22" descr="A picture containing text, building, window&#10;&#10;Description automatically generated">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64" y="6029533"/>
            <a:ext cx="872893" cy="7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64" presetClass="path" presetSubtype="0" accel="50000" decel="50000" fill="hold" nodeType="clickEffect">
                                  <p:stCondLst>
                                    <p:cond delay="0"/>
                                  </p:stCondLst>
                                  <p:childTnLst>
                                    <p:animMotion origin="layout" path="M 2.22045E-16 -1.11111E-6 L 2.22045E-16 -0.22477 " pathEditMode="relative" rAng="0" ptsTypes="AA">
                                      <p:cBhvr>
                                        <p:cTn id="57" dur="2000" fill="hold"/>
                                        <p:tgtEl>
                                          <p:spTgt spid="10"/>
                                        </p:tgtEl>
                                        <p:attrNameLst>
                                          <p:attrName>ppt_x</p:attrName>
                                          <p:attrName>ppt_y</p:attrName>
                                        </p:attrNameLst>
                                      </p:cBhvr>
                                      <p:rCtr x="0" y="-11250"/>
                                    </p:animMotion>
                                  </p:childTnLst>
                                  <p:subTnLst>
                                    <p:audio>
                                      <p:cMediaNode>
                                        <p:cTn display="0" masterRel="sameClick">
                                          <p:stCondLst>
                                            <p:cond evt="begin" delay="0">
                                              <p:tn val="56"/>
                                            </p:cond>
                                          </p:stCondLst>
                                          <p:endCondLst>
                                            <p:cond evt="onStopAudio" delay="0">
                                              <p:tgtEl>
                                                <p:sldTgt/>
                                              </p:tgtEl>
                                            </p:cond>
                                          </p:endCondLst>
                                        </p:cTn>
                                        <p:tgtEl>
                                          <p:sndTgt r:embed="rId8" name="chimes.wav"/>
                                        </p:tgtEl>
                                      </p:cMediaNode>
                                    </p:audio>
                                  </p:subTnLst>
                                </p:cTn>
                              </p:par>
                            </p:childTnLst>
                          </p:cTn>
                        </p:par>
                        <p:par>
                          <p:cTn id="58" fill="hold">
                            <p:stCondLst>
                              <p:cond delay="2000"/>
                            </p:stCondLst>
                            <p:childTnLst>
                              <p:par>
                                <p:cTn id="59" presetID="22" presetClass="entr" presetSubtype="4"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9" name="applause.wav"/>
                                        </p:tgtEl>
                                      </p:cMediaNode>
                                    </p:audio>
                                  </p:sub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2500"/>
                            </p:stCondLst>
                            <p:childTnLst>
                              <p:par>
                                <p:cTn id="69" presetID="32" presetClass="emph" presetSubtype="0" repeatCount="indefinite" fill="hold" grpId="1" nodeType="afterEffect">
                                  <p:stCondLst>
                                    <p:cond delay="0"/>
                                  </p:stCondLst>
                                  <p:childTnLst>
                                    <p:animRot by="120000">
                                      <p:cBhvr>
                                        <p:cTn id="70" dur="100" fill="hold">
                                          <p:stCondLst>
                                            <p:cond delay="0"/>
                                          </p:stCondLst>
                                        </p:cTn>
                                        <p:tgtEl>
                                          <p:spTgt spid="11"/>
                                        </p:tgtEl>
                                        <p:attrNameLst>
                                          <p:attrName>r</p:attrName>
                                        </p:attrNameLst>
                                      </p:cBhvr>
                                    </p:animRot>
                                    <p:animRot by="-240000">
                                      <p:cBhvr>
                                        <p:cTn id="71" dur="200" fill="hold">
                                          <p:stCondLst>
                                            <p:cond delay="200"/>
                                          </p:stCondLst>
                                        </p:cTn>
                                        <p:tgtEl>
                                          <p:spTgt spid="11"/>
                                        </p:tgtEl>
                                        <p:attrNameLst>
                                          <p:attrName>r</p:attrName>
                                        </p:attrNameLst>
                                      </p:cBhvr>
                                    </p:animRot>
                                    <p:animRot by="240000">
                                      <p:cBhvr>
                                        <p:cTn id="72" dur="200" fill="hold">
                                          <p:stCondLst>
                                            <p:cond delay="400"/>
                                          </p:stCondLst>
                                        </p:cTn>
                                        <p:tgtEl>
                                          <p:spTgt spid="11"/>
                                        </p:tgtEl>
                                        <p:attrNameLst>
                                          <p:attrName>r</p:attrName>
                                        </p:attrNameLst>
                                      </p:cBhvr>
                                    </p:animRot>
                                    <p:animRot by="-240000">
                                      <p:cBhvr>
                                        <p:cTn id="73" dur="200" fill="hold">
                                          <p:stCondLst>
                                            <p:cond delay="600"/>
                                          </p:stCondLst>
                                        </p:cTn>
                                        <p:tgtEl>
                                          <p:spTgt spid="11"/>
                                        </p:tgtEl>
                                        <p:attrNameLst>
                                          <p:attrName>r</p:attrName>
                                        </p:attrNameLst>
                                      </p:cBhvr>
                                    </p:animRot>
                                    <p:animRot by="120000">
                                      <p:cBhvr>
                                        <p:cTn id="7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childTnLst>
        </p:cTn>
      </p:par>
    </p:tnLst>
    <p:bldLst>
      <p:bldP spid="6" grpId="0" animBg="1"/>
      <p:bldP spid="11" grpId="0" animBg="1"/>
      <p:bldP spid="11" grpId="1"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78297" y="7609642"/>
            <a:ext cx="9714006" cy="800219"/>
          </a:xfrm>
          <a:prstGeom prst="rect">
            <a:avLst/>
          </a:prstGeom>
          <a:noFill/>
        </p:spPr>
        <p:txBody>
          <a:bodyPr wrap="square" rtlCol="0">
            <a:spAutoFit/>
          </a:bodyPr>
          <a:lstStyle/>
          <a:p>
            <a:pPr defTabSz="683895">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Bảng </a:t>
            </a:r>
            <a:r>
              <a:rPr lang="el-GR" sz="4600" b="1" kern="1200">
                <a:solidFill>
                  <a:srgbClr val="7030A0"/>
                </a:solidFill>
                <a:latin typeface="HP001 4 hàng" panose="020B0603050302020204" pitchFamily="34" charset="0"/>
                <a:ea typeface="+mn-ea"/>
                <a:cs typeface="HP001 5H Normal" panose="020B0603050302020204" pitchFamily="34" charset="0"/>
              </a:rPr>
              <a:t>η</a:t>
            </a:r>
            <a:r>
              <a:rPr lang="en-US" sz="4600" b="1" kern="1200">
                <a:solidFill>
                  <a:srgbClr val="7030A0"/>
                </a:solidFill>
                <a:latin typeface="HP001 4 hàng" panose="020B0603050302020204" pitchFamily="34" charset="0"/>
                <a:ea typeface="+mn-ea"/>
                <a:cs typeface="HP001 5H Normal" panose="020B0603050302020204" pitchFamily="34" charset="0"/>
              </a:rPr>
              <a:t>ân 6, bảng </a:t>
            </a:r>
            <a:r>
              <a:rPr lang="el-GR" sz="4600" b="1" kern="1200">
                <a:solidFill>
                  <a:srgbClr val="7030A0"/>
                </a:solidFill>
                <a:latin typeface="HP001 4 hàng" panose="020B0603050302020204" pitchFamily="34" charset="0"/>
                <a:ea typeface="+mn-ea"/>
                <a:cs typeface="HP001 5H Normal" panose="020B0603050302020204" pitchFamily="34" charset="0"/>
              </a:rPr>
              <a:t>ε</a:t>
            </a:r>
            <a:r>
              <a:rPr lang="en-US" sz="4600" b="1" kern="1200">
                <a:solidFill>
                  <a:srgbClr val="7030A0"/>
                </a:solidFill>
                <a:latin typeface="HP001 4 hàng" panose="020B0603050302020204" pitchFamily="34" charset="0"/>
                <a:ea typeface="+mn-ea"/>
                <a:cs typeface="HP001 5H Normal" panose="020B0603050302020204" pitchFamily="34" charset="0"/>
              </a:rPr>
              <a:t>ia 6 </a:t>
            </a:r>
            <a:endParaRPr lang="en-US"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Rectangle 2"/>
          <p:cNvSpPr/>
          <p:nvPr/>
        </p:nvSpPr>
        <p:spPr>
          <a:xfrm>
            <a:off x="509165" y="1101976"/>
            <a:ext cx="11121488" cy="1197359"/>
          </a:xfrm>
          <a:prstGeom prst="rect">
            <a:avLst/>
          </a:prstGeom>
          <a:ln>
            <a:solidFill>
              <a:srgbClr val="00B0F0"/>
            </a:solidFill>
            <a:prstDash val="sysDash"/>
          </a:ln>
        </p:spPr>
        <p:txBody>
          <a:bodyPr wrap="square">
            <a:spAutoFit/>
          </a:bodyPr>
          <a:lstStyle/>
          <a:p>
            <a:pPr algn="just"/>
            <a:r>
              <a:rPr lang="vi-VN" sz="3590">
                <a:solidFill>
                  <a:srgbClr val="FF3399"/>
                </a:solidFill>
                <a:latin typeface="Arial" panose="020B0604020202020204" pitchFamily="34" charset="0"/>
                <a:cs typeface="Arial" panose="020B0604020202020204" pitchFamily="34" charset="0"/>
              </a:rPr>
              <a:t>Hãy lập sơ đồ hệ thống hóa kiến thức về hình dạng, kích thước và vị trí của Trái Đất trong hệ Mặt Trời.</a:t>
            </a:r>
            <a:endParaRPr lang="en-US" sz="1860">
              <a:solidFill>
                <a:srgbClr val="FF3399"/>
              </a:solidFill>
            </a:endParaRPr>
          </a:p>
        </p:txBody>
      </p:sp>
      <p:pic>
        <p:nvPicPr>
          <p:cNvPr id="4" name="Picture 8"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93066" y="4243872"/>
            <a:ext cx="7868772" cy="20269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066" y="3618361"/>
            <a:ext cx="7371530" cy="10388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066" y="2915256"/>
            <a:ext cx="6307369" cy="1743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066" y="2546282"/>
            <a:ext cx="4389663" cy="21109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6795" y="3314315"/>
            <a:ext cx="2840929" cy="23104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637" t="20382" r="36099" b="30317"/>
          <a:stretch>
            <a:fillRect/>
          </a:stretch>
        </p:blipFill>
        <p:spPr bwMode="auto">
          <a:xfrm>
            <a:off x="3670512" y="3665749"/>
            <a:ext cx="1593493" cy="160756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0" name="Rectangle: Rounded Corners 9"/>
          <p:cNvSpPr/>
          <p:nvPr/>
        </p:nvSpPr>
        <p:spPr>
          <a:xfrm>
            <a:off x="4326015" y="135996"/>
            <a:ext cx="2927130" cy="7653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solidFill>
                  <a:srgbClr val="FFFF00"/>
                </a:solidFill>
                <a:latin typeface="Arial" panose="020B0604020202020204" pitchFamily="34" charset="0"/>
                <a:cs typeface="Arial" panose="020B0604020202020204" pitchFamily="34" charset="0"/>
              </a:rPr>
              <a:t>LUYỆN TẬP</a:t>
            </a:r>
            <a:endParaRPr lang="en-US" sz="3190" b="1">
              <a:solidFill>
                <a:srgbClr val="FFFF00"/>
              </a:solidFill>
              <a:latin typeface="Arial" panose="020B0604020202020204" pitchFamily="34" charset="0"/>
              <a:cs typeface="Arial" panose="020B0604020202020204" pitchFamily="34" charset="0"/>
            </a:endParaRPr>
          </a:p>
        </p:txBody>
      </p:sp>
      <p:pic>
        <p:nvPicPr>
          <p:cNvPr id="11" name="Picture 10" descr="A picture containing text, doll, toy, vector graphics&#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l="6334" t="10853" r="5648" b="14572"/>
          <a:stretch>
            <a:fillRect/>
          </a:stretch>
        </p:blipFill>
        <p:spPr>
          <a:xfrm>
            <a:off x="237809" y="4673791"/>
            <a:ext cx="2808983" cy="2164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t="19"/>
          <a:stretch>
            <a:fillRect/>
          </a:stretch>
        </p:blipFill>
        <p:spPr>
          <a:xfrm>
            <a:off x="20" y="9762"/>
            <a:ext cx="12161818" cy="6839755"/>
          </a:xfrm>
          <a:prstGeom prst="rect">
            <a:avLst/>
          </a:prstGeom>
        </p:spPr>
      </p:pic>
      <p:sp>
        <p:nvSpPr>
          <p:cNvPr id="6" name="Google Shape;268;p44"/>
          <p:cNvSpPr txBox="1"/>
          <p:nvPr/>
        </p:nvSpPr>
        <p:spPr>
          <a:xfrm>
            <a:off x="1165934" y="1709954"/>
            <a:ext cx="9829970" cy="2085627"/>
          </a:xfrm>
          <a:prstGeom prst="rect">
            <a:avLst/>
          </a:prstGeom>
        </p:spPr>
        <p:txBody>
          <a:bodyPr spcFirstLastPara="1" vert="horz" wrap="square" lIns="121598" tIns="121598" rIns="121598" bIns="121598"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a:solidFill>
                  <a:srgbClr val="1F24F1"/>
                </a:solidFill>
                <a:latin typeface="#9Slide03 Arima Madurai" panose="00000500000000000000" pitchFamily="2" charset="0"/>
                <a:cs typeface="#9Slide03 Arima Madurai" panose="00000500000000000000" pitchFamily="2" charset="0"/>
              </a:rPr>
              <a:t>Giả sử có người sinh sống ở hành tinh khác, em hãy viết một lá thư khoảng 10 dòng giới thiệu về Trái Đất của chúng ta với họ.</a:t>
            </a:r>
            <a:br>
              <a:rPr lang="vi-VN" sz="3600">
                <a:solidFill>
                  <a:srgbClr val="1F24F1"/>
                </a:solidFill>
                <a:latin typeface="#9Slide03 Arima Madurai" panose="00000500000000000000" pitchFamily="2" charset="0"/>
                <a:cs typeface="#9Slide03 Arima Madurai" panose="00000500000000000000" pitchFamily="2" charset="0"/>
              </a:rPr>
            </a:br>
            <a:br>
              <a:rPr lang="vi-VN">
                <a:solidFill>
                  <a:srgbClr val="1F24F1"/>
                </a:solidFill>
              </a:rPr>
            </a:br>
            <a:endParaRPr lang="en-US" sz="3990">
              <a:solidFill>
                <a:srgbClr val="1F24F1"/>
              </a:solidFill>
              <a:latin typeface="Arial" panose="020B0604020202020204" pitchFamily="34" charset="0"/>
              <a:cs typeface="Arial" panose="020B0604020202020204" pitchFamily="34" charset="0"/>
            </a:endParaRPr>
          </a:p>
        </p:txBody>
      </p:sp>
      <p:sp>
        <p:nvSpPr>
          <p:cNvPr id="7" name="Rectangle: Rounded Corners 6"/>
          <p:cNvSpPr/>
          <p:nvPr/>
        </p:nvSpPr>
        <p:spPr>
          <a:xfrm>
            <a:off x="4534818" y="813952"/>
            <a:ext cx="2927130" cy="7653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solidFill>
                  <a:srgbClr val="FFFF00"/>
                </a:solidFill>
                <a:latin typeface="Arial" panose="020B0604020202020204" pitchFamily="34" charset="0"/>
                <a:cs typeface="Arial" panose="020B0604020202020204" pitchFamily="34" charset="0"/>
              </a:rPr>
              <a:t>VẬN DỤNG</a:t>
            </a:r>
            <a:endParaRPr lang="en-US" sz="3190" b="1">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28224" y="105512"/>
            <a:ext cx="4089058" cy="1320165"/>
          </a:xfrm>
          <a:prstGeom prst="rect">
            <a:avLst/>
          </a:prstGeom>
        </p:spPr>
        <p:txBody>
          <a:bodyPr wrap="none">
            <a:spAutoFit/>
          </a:bodyPr>
          <a:lstStyle/>
          <a:p>
            <a:r>
              <a:rPr lang="en-US" sz="7980" b="1">
                <a:solidFill>
                  <a:srgbClr val="00B0F0"/>
                </a:solidFill>
                <a:latin typeface="#9Slide03 Neutra" panose="02040603050506020204" pitchFamily="18" charset="0"/>
                <a:cs typeface="Arial" panose="020B0604020202020204" pitchFamily="34" charset="0"/>
              </a:rPr>
              <a:t>Dặn dò</a:t>
            </a:r>
            <a:endParaRPr lang="en-US" sz="7980"/>
          </a:p>
        </p:txBody>
      </p:sp>
      <p:sp>
        <p:nvSpPr>
          <p:cNvPr id="6" name="Oval 5"/>
          <p:cNvSpPr/>
          <p:nvPr/>
        </p:nvSpPr>
        <p:spPr>
          <a:xfrm>
            <a:off x="437597" y="1425676"/>
            <a:ext cx="1350065" cy="1351315"/>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520" tIns="60759" rIns="121520" bIns="60759"/>
          <a:lstStyle/>
          <a:p>
            <a:pPr algn="ctr">
              <a:spcBef>
                <a:spcPts val="795"/>
              </a:spcBef>
            </a:pPr>
            <a:r>
              <a:rPr lang="en-US" sz="5315" b="1">
                <a:solidFill>
                  <a:schemeClr val="bg1"/>
                </a:solidFill>
                <a:latin typeface="Arial" panose="020B0604020202020204" pitchFamily="34" charset="0"/>
                <a:cs typeface="Arial" panose="020B0604020202020204" pitchFamily="34" charset="0"/>
              </a:rPr>
              <a:t>1</a:t>
            </a:r>
            <a:endParaRPr lang="en-US" sz="5315" b="1">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437597" y="3047253"/>
            <a:ext cx="1350065" cy="1351315"/>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520" tIns="60759" rIns="121520" bIns="60759"/>
          <a:lstStyle/>
          <a:p>
            <a:pPr algn="ctr"/>
            <a:r>
              <a:rPr lang="en-US" sz="5315" b="1">
                <a:solidFill>
                  <a:schemeClr val="bg1"/>
                </a:solidFill>
                <a:latin typeface="Arial" panose="020B0604020202020204" pitchFamily="34" charset="0"/>
                <a:cs typeface="Arial" panose="020B0604020202020204" pitchFamily="34" charset="0"/>
              </a:rPr>
              <a:t>2</a:t>
            </a:r>
            <a:endParaRPr lang="en-US" sz="5315" b="1">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437597" y="4668832"/>
            <a:ext cx="1350065" cy="1351315"/>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520" tIns="60759" rIns="121520" bIns="60759"/>
          <a:lstStyle/>
          <a:p>
            <a:pPr algn="ctr"/>
            <a:r>
              <a:rPr lang="en-US" sz="4785" b="1">
                <a:solidFill>
                  <a:schemeClr val="bg1"/>
                </a:solidFill>
                <a:latin typeface="Arial" panose="020B0604020202020204" pitchFamily="34" charset="0"/>
                <a:cs typeface="Arial" panose="020B0604020202020204" pitchFamily="34" charset="0"/>
              </a:rPr>
              <a:t>3</a:t>
            </a:r>
            <a:endParaRPr lang="en-US" sz="4785" b="1">
              <a:solidFill>
                <a:schemeClr val="bg1"/>
              </a:solidFill>
              <a:latin typeface="Arial" panose="020B0604020202020204" pitchFamily="34" charset="0"/>
              <a:cs typeface="Arial" panose="020B0604020202020204" pitchFamily="34" charset="0"/>
            </a:endParaRPr>
          </a:p>
        </p:txBody>
      </p:sp>
      <p:sp>
        <p:nvSpPr>
          <p:cNvPr id="11" name="Freeform 5"/>
          <p:cNvSpPr/>
          <p:nvPr/>
        </p:nvSpPr>
        <p:spPr>
          <a:xfrm>
            <a:off x="1193707" y="1616549"/>
            <a:ext cx="10723951" cy="1081052"/>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7388" tIns="94516" rIns="94516" bIns="94516" numCol="1" spcCol="2541" anchor="ctr" anchorCtr="0">
            <a:noAutofit/>
          </a:bodyPr>
          <a:lstStyle/>
          <a:p>
            <a:pPr defTabSz="1653540">
              <a:lnSpc>
                <a:spcPct val="90000"/>
              </a:lnSpc>
              <a:spcBef>
                <a:spcPct val="0"/>
              </a:spcBef>
              <a:spcAft>
                <a:spcPct val="35000"/>
              </a:spcAft>
            </a:pPr>
            <a:r>
              <a:rPr lang="en-US" sz="3720" b="1">
                <a:solidFill>
                  <a:srgbClr val="00B050"/>
                </a:solidFill>
                <a:latin typeface="Arial" panose="020B0604020202020204" pitchFamily="34" charset="0"/>
                <a:cs typeface="Arial" panose="020B0604020202020204" pitchFamily="34" charset="0"/>
              </a:rPr>
              <a:t>Xem lại bài đã học</a:t>
            </a:r>
            <a:endParaRPr lang="en-US" sz="3720" b="1">
              <a:solidFill>
                <a:srgbClr val="00B050"/>
              </a:solidFill>
              <a:latin typeface="Arial" panose="020B0604020202020204" pitchFamily="34" charset="0"/>
              <a:cs typeface="Arial" panose="020B0604020202020204" pitchFamily="34" charset="0"/>
            </a:endParaRPr>
          </a:p>
        </p:txBody>
      </p:sp>
      <p:sp>
        <p:nvSpPr>
          <p:cNvPr id="12" name="Freeform 7"/>
          <p:cNvSpPr/>
          <p:nvPr/>
        </p:nvSpPr>
        <p:spPr>
          <a:xfrm>
            <a:off x="1308927" y="3222081"/>
            <a:ext cx="10527652" cy="1081052"/>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7388" tIns="94516" rIns="94516" bIns="94516" numCol="1" spcCol="2541" anchor="ctr" anchorCtr="0">
            <a:noAutofit/>
          </a:bodyPr>
          <a:lstStyle/>
          <a:p>
            <a:pPr defTabSz="1653540">
              <a:lnSpc>
                <a:spcPct val="90000"/>
              </a:lnSpc>
              <a:spcBef>
                <a:spcPct val="0"/>
              </a:spcBef>
              <a:spcAft>
                <a:spcPct val="35000"/>
              </a:spcAft>
            </a:pPr>
            <a:r>
              <a:rPr lang="en-US" sz="3720" b="1">
                <a:solidFill>
                  <a:srgbClr val="FF99CC"/>
                </a:solidFill>
                <a:latin typeface="Arial" panose="020B0604020202020204" pitchFamily="34" charset="0"/>
                <a:cs typeface="Arial" panose="020B0604020202020204" pitchFamily="34" charset="0"/>
              </a:rPr>
              <a:t>Hoàn thành bài tập SBT( BT1,2,34)</a:t>
            </a:r>
            <a:endParaRPr lang="en-US" sz="3720" b="1">
              <a:solidFill>
                <a:srgbClr val="FF99CC"/>
              </a:solidFill>
              <a:latin typeface="Arial" panose="020B0604020202020204" pitchFamily="34" charset="0"/>
              <a:cs typeface="Arial" panose="020B0604020202020204" pitchFamily="34" charset="0"/>
            </a:endParaRPr>
          </a:p>
        </p:txBody>
      </p:sp>
      <p:sp>
        <p:nvSpPr>
          <p:cNvPr id="13" name="Freeform 9"/>
          <p:cNvSpPr/>
          <p:nvPr/>
        </p:nvSpPr>
        <p:spPr>
          <a:xfrm>
            <a:off x="1442838" y="4530107"/>
            <a:ext cx="10332931" cy="20356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7388" tIns="94516" rIns="94516" bIns="94516" numCol="1" spcCol="2541" anchor="ctr" anchorCtr="0">
            <a:noAutofit/>
          </a:bodyPr>
          <a:lstStyle/>
          <a:p>
            <a:pPr defTabSz="1653540">
              <a:lnSpc>
                <a:spcPct val="90000"/>
              </a:lnSpc>
              <a:spcBef>
                <a:spcPct val="0"/>
              </a:spcBef>
              <a:spcAft>
                <a:spcPct val="35000"/>
              </a:spcAft>
            </a:pPr>
            <a:endParaRPr lang="en-US" sz="3720" b="1">
              <a:solidFill>
                <a:srgbClr val="3399FF"/>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25447" y="8483"/>
            <a:ext cx="2936391" cy="2051338"/>
          </a:xfrm>
          <a:prstGeom prst="rect">
            <a:avLst/>
          </a:prstGeom>
        </p:spPr>
      </p:pic>
      <p:sp>
        <p:nvSpPr>
          <p:cNvPr id="3" name="TextBox 2"/>
          <p:cNvSpPr txBox="1"/>
          <p:nvPr/>
        </p:nvSpPr>
        <p:spPr>
          <a:xfrm>
            <a:off x="2432368" y="4748222"/>
            <a:ext cx="9009895" cy="2087703"/>
          </a:xfrm>
          <a:prstGeom prst="rect">
            <a:avLst/>
          </a:prstGeom>
          <a:noFill/>
        </p:spPr>
        <p:txBody>
          <a:bodyPr wrap="square" rtlCol="0">
            <a:spAutoFit/>
          </a:bodyPr>
          <a:lstStyle/>
          <a:p>
            <a:r>
              <a:rPr lang="en-US" sz="2795" b="1">
                <a:solidFill>
                  <a:srgbClr val="3399FF"/>
                </a:solidFill>
                <a:latin typeface="Arial" panose="020B0604020202020204" pitchFamily="34" charset="0"/>
                <a:cs typeface="Arial" panose="020B0604020202020204" pitchFamily="34" charset="0"/>
              </a:rPr>
              <a:t>Chuẩn bị bài 7: Chuyển động tự quay quanh trục của Trái Đất và hệ quả.Với các nội dung: - Tìm hiểu h</a:t>
            </a:r>
            <a:r>
              <a:rPr lang="vi-VN" sz="2795" b="1">
                <a:solidFill>
                  <a:srgbClr val="3399FF"/>
                </a:solidFill>
                <a:latin typeface="Arial" panose="020B0604020202020204" pitchFamily="34" charset="0"/>
                <a:cs typeface="Arial" panose="020B0604020202020204" pitchFamily="34" charset="0"/>
              </a:rPr>
              <a:t>ư</a:t>
            </a:r>
            <a:r>
              <a:rPr lang="en-US" sz="2795" b="1">
                <a:solidFill>
                  <a:srgbClr val="3399FF"/>
                </a:solidFill>
                <a:latin typeface="Arial" panose="020B0604020202020204" pitchFamily="34" charset="0"/>
                <a:cs typeface="Arial" panose="020B0604020202020204" pitchFamily="34" charset="0"/>
              </a:rPr>
              <a:t>ớng tự quanh trục, thời gian  tự quay hết 1 vòng quanh trục của Trái Đất. Các múi giờ trên Trái Đất.</a:t>
            </a:r>
            <a:endParaRPr lang="en-US" sz="2795" b="1">
              <a:solidFill>
                <a:srgbClr val="3399FF"/>
              </a:solidFill>
              <a:latin typeface="Arial" panose="020B0604020202020204" pitchFamily="34" charset="0"/>
              <a:cs typeface="Arial" panose="020B0604020202020204" pitchFamily="34" charset="0"/>
            </a:endParaRPr>
          </a:p>
          <a:p>
            <a:endParaRPr lang="en-US" sz="186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4219" y="125034"/>
            <a:ext cx="9273401" cy="25083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88" tIns="45594" rIns="91188" bIns="45594" rtlCol="0" anchor="ctr"/>
          <a:lstStyle/>
          <a:p>
            <a:pPr algn="ctr"/>
            <a:endParaRPr lang="en-US" sz="1860"/>
          </a:p>
        </p:txBody>
      </p:sp>
      <p:sp>
        <p:nvSpPr>
          <p:cNvPr id="4" name="TextBox 3"/>
          <p:cNvSpPr txBox="1"/>
          <p:nvPr/>
        </p:nvSpPr>
        <p:spPr>
          <a:xfrm>
            <a:off x="4232213" y="458483"/>
            <a:ext cx="5933415" cy="1627315"/>
          </a:xfrm>
          <a:prstGeom prst="rect">
            <a:avLst/>
          </a:prstGeom>
          <a:noFill/>
        </p:spPr>
        <p:txBody>
          <a:bodyPr wrap="square" lIns="91188" tIns="45594" rIns="91188" bIns="45594" rtlCol="0">
            <a:spAutoFit/>
          </a:bodyPr>
          <a:lstStyle/>
          <a:p>
            <a:r>
              <a:rPr lang="en-US" sz="1995">
                <a:solidFill>
                  <a:srgbClr val="0070C0"/>
                </a:solidFill>
                <a:latin typeface="Arial" panose="020B0604020202020204" pitchFamily="34" charset="0"/>
                <a:cs typeface="Arial" panose="020B0604020202020204" pitchFamily="34" charset="0"/>
              </a:rPr>
              <a:t>Người soạn	: Lê Thị Chinh</a:t>
            </a:r>
            <a:endParaRPr lang="en-US" sz="1995">
              <a:solidFill>
                <a:srgbClr val="0070C0"/>
              </a:solidFill>
              <a:latin typeface="Arial" panose="020B0604020202020204" pitchFamily="34" charset="0"/>
              <a:cs typeface="Arial" panose="020B0604020202020204" pitchFamily="34" charset="0"/>
            </a:endParaRPr>
          </a:p>
          <a:p>
            <a:r>
              <a:rPr lang="en-US" sz="1995">
                <a:solidFill>
                  <a:srgbClr val="0070C0"/>
                </a:solidFill>
                <a:latin typeface="Arial" panose="020B0604020202020204" pitchFamily="34" charset="0"/>
                <a:cs typeface="Arial" panose="020B0604020202020204" pitchFamily="34" charset="0"/>
              </a:rPr>
              <a:t>Năm sinh           : 1990</a:t>
            </a:r>
            <a:endParaRPr lang="en-US" sz="1995">
              <a:solidFill>
                <a:srgbClr val="0070C0"/>
              </a:solidFill>
              <a:latin typeface="Arial" panose="020B0604020202020204" pitchFamily="34" charset="0"/>
              <a:cs typeface="Arial" panose="020B0604020202020204" pitchFamily="34" charset="0"/>
            </a:endParaRPr>
          </a:p>
          <a:p>
            <a:r>
              <a:rPr lang="en-US" sz="1995">
                <a:solidFill>
                  <a:srgbClr val="0070C0"/>
                </a:solidFill>
                <a:latin typeface="Arial" panose="020B0604020202020204" pitchFamily="34" charset="0"/>
                <a:cs typeface="Arial" panose="020B0604020202020204" pitchFamily="34" charset="0"/>
              </a:rPr>
              <a:t>Đơn vị công tác	: Trường THCS LÝ TỰ TRỌNG</a:t>
            </a:r>
            <a:endParaRPr lang="en-US" sz="1995">
              <a:solidFill>
                <a:srgbClr val="0070C0"/>
              </a:solidFill>
              <a:latin typeface="Arial" panose="020B0604020202020204" pitchFamily="34" charset="0"/>
              <a:cs typeface="Arial" panose="020B0604020202020204" pitchFamily="34" charset="0"/>
            </a:endParaRPr>
          </a:p>
          <a:p>
            <a:r>
              <a:rPr lang="en-US" sz="1995">
                <a:solidFill>
                  <a:srgbClr val="0070C0"/>
                </a:solidFill>
                <a:latin typeface="Arial" panose="020B0604020202020204" pitchFamily="34" charset="0"/>
                <a:cs typeface="Arial" panose="020B0604020202020204" pitchFamily="34" charset="0"/>
              </a:rPr>
              <a:t>SĐT		: 0982276629</a:t>
            </a:r>
            <a:endParaRPr lang="en-US" sz="1995">
              <a:solidFill>
                <a:srgbClr val="0070C0"/>
              </a:solidFill>
              <a:latin typeface="Arial" panose="020B0604020202020204" pitchFamily="34" charset="0"/>
              <a:cs typeface="Arial" panose="020B0604020202020204" pitchFamily="34" charset="0"/>
            </a:endParaRPr>
          </a:p>
          <a:p>
            <a:r>
              <a:rPr lang="en-US" sz="1995">
                <a:solidFill>
                  <a:srgbClr val="0070C0"/>
                </a:solidFill>
                <a:latin typeface="Arial" panose="020B0604020202020204" pitchFamily="34" charset="0"/>
                <a:cs typeface="Arial" panose="020B0604020202020204" pitchFamily="34" charset="0"/>
              </a:rPr>
              <a:t>Mail		: lethichinh09sdl@gmail.com</a:t>
            </a:r>
            <a:endParaRPr lang="en-US" sz="1995">
              <a:solidFill>
                <a:srgbClr val="0070C0"/>
              </a:solidFill>
              <a:latin typeface="Arial" panose="020B0604020202020204" pitchFamily="34" charset="0"/>
              <a:cs typeface="Arial" panose="020B0604020202020204" pitchFamily="34" charset="0"/>
            </a:endParaRPr>
          </a:p>
        </p:txBody>
      </p:sp>
      <p:pic>
        <p:nvPicPr>
          <p:cNvPr id="1026" name="Picture 2" descr="Có thể là hình ảnh về Chinh Lê và đang cười"/>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51916" y="160353"/>
            <a:ext cx="1828306" cy="24377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76862" y="2782580"/>
            <a:ext cx="9408114" cy="828941"/>
          </a:xfrm>
          <a:prstGeom prst="rect">
            <a:avLst/>
          </a:prstGeom>
          <a:solidFill>
            <a:schemeClr val="accent2">
              <a:lumMod val="20000"/>
              <a:lumOff val="80000"/>
            </a:schemeClr>
          </a:solidFill>
        </p:spPr>
        <p:txBody>
          <a:bodyPr wrap="square" rtlCol="0">
            <a:spAutoFit/>
          </a:bodyPr>
          <a:lstStyle/>
          <a:p>
            <a:pPr algn="ctr"/>
            <a:r>
              <a:rPr lang="en-US" sz="2395" b="1">
                <a:solidFill>
                  <a:srgbClr val="0070C0"/>
                </a:solidFill>
                <a:latin typeface="Arial" panose="020B0604020202020204" pitchFamily="34" charset="0"/>
                <a:cs typeface="Arial" panose="020B0604020202020204" pitchFamily="34" charset="0"/>
              </a:rPr>
              <a:t>TÀI LIỆU TỰ MÌNH BIÊN SOẠN CÓ ĐỦ BỘ POWERPOINT 6789</a:t>
            </a:r>
            <a:endParaRPr lang="en-US" sz="2395" b="1">
              <a:solidFill>
                <a:srgbClr val="0070C0"/>
              </a:solidFill>
              <a:latin typeface="Arial" panose="020B0604020202020204" pitchFamily="34" charset="0"/>
              <a:cs typeface="Arial" panose="020B0604020202020204" pitchFamily="34" charset="0"/>
            </a:endParaRPr>
          </a:p>
          <a:p>
            <a:pPr algn="ctr"/>
            <a:r>
              <a:rPr lang="en-US" sz="2395" b="1">
                <a:solidFill>
                  <a:srgbClr val="0070C0"/>
                </a:solidFill>
                <a:latin typeface="Arial" panose="020B0604020202020204" pitchFamily="34" charset="0"/>
                <a:cs typeface="Arial" panose="020B0604020202020204" pitchFamily="34" charset="0"/>
              </a:rPr>
              <a:t> THẦY CÔ CẦN IB NHẬN BÀI THAM KHẢO NHÉ! CẢM </a:t>
            </a:r>
            <a:r>
              <a:rPr lang="vi-VN" sz="2395" b="1">
                <a:solidFill>
                  <a:srgbClr val="0070C0"/>
                </a:solidFill>
                <a:latin typeface="Arial" panose="020B0604020202020204" pitchFamily="34" charset="0"/>
                <a:cs typeface="Arial" panose="020B0604020202020204" pitchFamily="34" charset="0"/>
              </a:rPr>
              <a:t>Ơ</a:t>
            </a:r>
            <a:r>
              <a:rPr lang="en-US" sz="2395" b="1">
                <a:solidFill>
                  <a:srgbClr val="0070C0"/>
                </a:solidFill>
                <a:latin typeface="Arial" panose="020B0604020202020204" pitchFamily="34" charset="0"/>
                <a:cs typeface="Arial" panose="020B0604020202020204" pitchFamily="34" charset="0"/>
              </a:rPr>
              <a:t>N!</a:t>
            </a:r>
            <a:endParaRPr lang="en-US" sz="2395" b="1">
              <a:solidFill>
                <a:srgbClr val="0070C0"/>
              </a:solidFill>
              <a:latin typeface="Arial" panose="020B0604020202020204" pitchFamily="34" charset="0"/>
              <a:cs typeface="Arial" panose="020B0604020202020204" pitchFamily="34" charset="0"/>
            </a:endParaRPr>
          </a:p>
        </p:txBody>
      </p:sp>
      <p:sp>
        <p:nvSpPr>
          <p:cNvPr id="3" name="Rectangle 2"/>
          <p:cNvSpPr/>
          <p:nvPr/>
        </p:nvSpPr>
        <p:spPr>
          <a:xfrm>
            <a:off x="1124659" y="3790045"/>
            <a:ext cx="10128010" cy="3039450"/>
          </a:xfrm>
          <a:prstGeom prst="rect">
            <a:avLst/>
          </a:prstGeom>
          <a:solidFill>
            <a:schemeClr val="bg1"/>
          </a:solidFill>
          <a:ln>
            <a:solidFill>
              <a:schemeClr val="bg1"/>
            </a:solidFill>
          </a:ln>
        </p:spPr>
        <p:txBody>
          <a:bodyPr wrap="square">
            <a:spAutoFit/>
          </a:bodyPr>
          <a:lstStyle/>
          <a:p>
            <a:pPr marL="170815" indent="-170815">
              <a:buFont typeface="Arial" panose="020B0604020202020204" pitchFamily="34" charset="0"/>
              <a:buChar char="•"/>
            </a:pPr>
            <a:r>
              <a:rPr lang="en-US" sz="2395">
                <a:latin typeface="Arial" panose="020B0604020202020204" pitchFamily="34" charset="0"/>
                <a:cs typeface="Arial" panose="020B0604020202020204" pitchFamily="34" charset="0"/>
              </a:rPr>
              <a:t>Tác giả bộ ppt Địa Lí KNTT- CTST (6-7),ppt Địa 8,9: Lê Chinh – Đà Nẵng    Sđt lh: 0982.276.629</a:t>
            </a:r>
            <a:endParaRPr lang="en-US" sz="2395">
              <a:latin typeface="Arial" panose="020B0604020202020204" pitchFamily="34" charset="0"/>
              <a:cs typeface="Arial" panose="020B0604020202020204" pitchFamily="34" charset="0"/>
            </a:endParaRPr>
          </a:p>
          <a:p>
            <a:pPr marL="170815" indent="-170815">
              <a:buFont typeface="Arial" panose="020B0604020202020204" pitchFamily="34" charset="0"/>
              <a:buChar char="•"/>
            </a:pPr>
            <a:r>
              <a:rPr lang="en-US" sz="2395">
                <a:latin typeface="Arial" panose="020B0604020202020204" pitchFamily="34" charset="0"/>
                <a:cs typeface="Arial" panose="020B0604020202020204" pitchFamily="34" charset="0"/>
              </a:rPr>
              <a:t> Zalo: 0982.276.629</a:t>
            </a:r>
            <a:endParaRPr lang="en-US" sz="2395">
              <a:latin typeface="Arial" panose="020B0604020202020204" pitchFamily="34" charset="0"/>
              <a:cs typeface="Arial" panose="020B0604020202020204" pitchFamily="34" charset="0"/>
            </a:endParaRPr>
          </a:p>
          <a:p>
            <a:pPr marL="170815" indent="-170815">
              <a:buFont typeface="Arial" panose="020B0604020202020204" pitchFamily="34" charset="0"/>
              <a:buChar char="•"/>
            </a:pPr>
            <a:r>
              <a:rPr lang="en-US" sz="2395">
                <a:latin typeface="Arial" panose="020B0604020202020204" pitchFamily="34" charset="0"/>
                <a:cs typeface="Arial" panose="020B0604020202020204" pitchFamily="34" charset="0"/>
              </a:rPr>
              <a:t> Facebook cá nhân: </a:t>
            </a:r>
            <a:r>
              <a:rPr lang="en-US" sz="2395" u="sng">
                <a:latin typeface="Arial" panose="020B0604020202020204" pitchFamily="34" charset="0"/>
                <a:cs typeface="Arial" panose="020B0604020202020204" pitchFamily="34" charset="0"/>
                <a:hlinkClick r:id="rId2"/>
              </a:rPr>
              <a:t>https://www.facebook.com/ti.gon.566</a:t>
            </a:r>
            <a:r>
              <a:rPr lang="en-US" sz="2395">
                <a:latin typeface="Arial" panose="020B0604020202020204" pitchFamily="34" charset="0"/>
                <a:cs typeface="Arial" panose="020B0604020202020204" pitchFamily="34" charset="0"/>
              </a:rPr>
              <a:t>.</a:t>
            </a:r>
            <a:endParaRPr lang="en-US" sz="2395">
              <a:latin typeface="Arial" panose="020B0604020202020204" pitchFamily="34" charset="0"/>
              <a:cs typeface="Arial" panose="020B0604020202020204" pitchFamily="34" charset="0"/>
            </a:endParaRPr>
          </a:p>
          <a:p>
            <a:pPr marL="170815" indent="-170815">
              <a:buFont typeface="Arial" panose="020B0604020202020204" pitchFamily="34" charset="0"/>
              <a:buChar char="•"/>
            </a:pPr>
            <a:r>
              <a:rPr lang="en-US" sz="2395">
                <a:latin typeface="Arial" panose="020B0604020202020204" pitchFamily="34" charset="0"/>
                <a:cs typeface="Arial" panose="020B0604020202020204" pitchFamily="34" charset="0"/>
              </a:rPr>
              <a:t> Nhóm chia sẻ tài liệu: </a:t>
            </a:r>
            <a:r>
              <a:rPr lang="en-US" sz="2395" u="sng">
                <a:latin typeface="Arial" panose="020B0604020202020204" pitchFamily="34" charset="0"/>
                <a:cs typeface="Arial" panose="020B0604020202020204" pitchFamily="34" charset="0"/>
                <a:hlinkClick r:id="rId3"/>
              </a:rPr>
              <a:t>https://www.facebook.com/groups/1448467355535530</a:t>
            </a:r>
            <a:endParaRPr lang="en-US" sz="2395">
              <a:latin typeface="Arial" panose="020B0604020202020204" pitchFamily="34" charset="0"/>
              <a:cs typeface="Arial" panose="020B0604020202020204" pitchFamily="34" charset="0"/>
            </a:endParaRPr>
          </a:p>
          <a:p>
            <a:pPr marL="170815" indent="-170815">
              <a:buFont typeface="Arial" panose="020B0604020202020204" pitchFamily="34" charset="0"/>
              <a:buChar char="•"/>
            </a:pPr>
            <a:r>
              <a:rPr lang="en-US" sz="2395">
                <a:latin typeface="Arial" panose="020B0604020202020204" pitchFamily="34" charset="0"/>
                <a:cs typeface="Arial" panose="020B0604020202020204" pitchFamily="34" charset="0"/>
              </a:rPr>
              <a:t>Hãy liên hệ chính chủ sản phẩm để được hỗ trợ và đồng hành trong suốt năm học nhé!</a:t>
            </a:r>
            <a:endParaRPr lang="en-US" sz="2395">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ow to Write a Genuine Thank You Note - Sugar and Spice"/>
          <p:cNvPicPr>
            <a:picLocks noChangeAspect="1" noChangeArrowheads="1"/>
          </p:cNvPicPr>
          <p:nvPr/>
        </p:nvPicPr>
        <p:blipFill rotWithShape="1">
          <a:blip r:embed="rId1">
            <a:extLst>
              <a:ext uri="{28A0092B-C50C-407E-A947-70E740481C1C}">
                <a14:useLocalDpi xmlns:a14="http://schemas.microsoft.com/office/drawing/2010/main" val="0"/>
              </a:ext>
            </a:extLst>
          </a:blip>
          <a:srcRect l="3419" r="5504" b="-1"/>
          <a:stretch>
            <a:fillRect/>
          </a:stretch>
        </p:blipFill>
        <p:spPr bwMode="auto">
          <a:xfrm>
            <a:off x="456069" y="464552"/>
            <a:ext cx="11249700" cy="5928896"/>
          </a:xfrm>
          <a:prstGeom prst="rect">
            <a:avLst/>
          </a:prstGeom>
          <a:noFill/>
          <a:ln w="12700" cap="flat" cmpd="sng" algn="ctr">
            <a:noFill/>
            <a:prstDash val="solid"/>
            <a:miter lim="800000"/>
            <a:headEnd/>
            <a:tailEnd/>
          </a:ln>
          <a:effectLst>
            <a:outerShdw blurRad="317500" algn="ctr" rotWithShape="0">
              <a:schemeClr val="tx1">
                <a:alpha val="2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EA040-271E-45C2-B0DB-58DF2BB06904}" type="slidenum">
              <a:rPr lang="en-US" smtClean="0"/>
            </a:fld>
            <a:endParaRPr lang="en-US"/>
          </a:p>
        </p:txBody>
      </p:sp>
      <p:sp>
        <p:nvSpPr>
          <p:cNvPr id="5" name="TextBox 4"/>
          <p:cNvSpPr txBox="1"/>
          <p:nvPr/>
        </p:nvSpPr>
        <p:spPr>
          <a:xfrm>
            <a:off x="0" y="0"/>
            <a:ext cx="1431758" cy="481263"/>
          </a:xfrm>
          <a:prstGeom prst="rect">
            <a:avLst/>
          </a:prstGeom>
          <a:solidFill>
            <a:schemeClr val="bg1"/>
          </a:solidFill>
        </p:spPr>
        <p:txBody>
          <a:bodyPr wrap="square" rtlCol="0">
            <a:spAutoFit/>
          </a:bodyPr>
          <a:lstStyle/>
          <a:p>
            <a:endParaRPr lang="en-US"/>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9872" y="2781075"/>
            <a:ext cx="3901650" cy="3901650"/>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0498" t="17777" r="31854" b="8889"/>
          <a:stretch>
            <a:fillRect/>
          </a:stretch>
        </p:blipFill>
        <p:spPr>
          <a:xfrm rot="1545911">
            <a:off x="9613455" y="2778472"/>
            <a:ext cx="1855193" cy="3613702"/>
          </a:xfrm>
          <a:prstGeom prst="rect">
            <a:avLst/>
          </a:prstGeom>
        </p:spPr>
      </p:pic>
      <p:sp>
        <p:nvSpPr>
          <p:cNvPr id="8" name="TextBox 7"/>
          <p:cNvSpPr txBox="1"/>
          <p:nvPr/>
        </p:nvSpPr>
        <p:spPr>
          <a:xfrm>
            <a:off x="608092" y="77974"/>
            <a:ext cx="11005507" cy="1104799"/>
          </a:xfrm>
          <a:prstGeom prst="rect">
            <a:avLst/>
          </a:prstGeom>
          <a:noFill/>
          <a:ln w="57150">
            <a:noFill/>
          </a:ln>
        </p:spPr>
        <p:txBody>
          <a:bodyPr wrap="square" lIns="90763" tIns="45381" rIns="90763" bIns="45381" rtlCol="0">
            <a:spAutoFit/>
          </a:bodyPr>
          <a:lstStyle/>
          <a:p>
            <a:pPr algn="ctr">
              <a:spcBef>
                <a:spcPts val="595"/>
              </a:spcBef>
            </a:pPr>
            <a:r>
              <a:rPr lang="en-US" sz="6585">
                <a:solidFill>
                  <a:srgbClr val="FF0066"/>
                </a:solidFill>
                <a:latin typeface="Kids" pitchFamily="2" charset="0"/>
                <a:ea typeface="Kids" pitchFamily="2" charset="0"/>
                <a:cs typeface="Kids" pitchFamily="2" charset="0"/>
              </a:rPr>
              <a:t>Khởi động cùng bài hát </a:t>
            </a:r>
            <a:endParaRPr lang="en-US" sz="6585">
              <a:solidFill>
                <a:srgbClr val="FF0066"/>
              </a:solidFill>
              <a:latin typeface="Kids" pitchFamily="2" charset="0"/>
              <a:ea typeface="Kids" pitchFamily="2" charset="0"/>
              <a:cs typeface="Kids" pitchFamily="2" charset="0"/>
            </a:endParaRPr>
          </a:p>
        </p:txBody>
      </p:sp>
      <p:pic>
        <p:nvPicPr>
          <p:cNvPr id="9" name="Hình ảnh 7"/>
          <p:cNvPicPr/>
          <p:nvPr/>
        </p:nvPicPr>
        <p:blipFill>
          <a:blip r:embed="rId3"/>
          <a:stretch>
            <a:fillRect/>
          </a:stretch>
        </p:blipFill>
        <p:spPr>
          <a:xfrm>
            <a:off x="4039904" y="1182773"/>
            <a:ext cx="5275620" cy="2770072"/>
          </a:xfrm>
          <a:prstGeom prst="rect">
            <a:avLst/>
          </a:prstGeom>
        </p:spPr>
      </p:pic>
      <p:sp>
        <p:nvSpPr>
          <p:cNvPr id="10" name="TextBox 9"/>
          <p:cNvSpPr txBox="1"/>
          <p:nvPr/>
        </p:nvSpPr>
        <p:spPr>
          <a:xfrm>
            <a:off x="6352675" y="6476175"/>
            <a:ext cx="5809164" cy="378437"/>
          </a:xfrm>
          <a:prstGeom prst="rect">
            <a:avLst/>
          </a:prstGeom>
          <a:noFill/>
        </p:spPr>
        <p:txBody>
          <a:bodyPr wrap="square" rtlCol="0">
            <a:spAutoFit/>
          </a:bodyPr>
          <a:lstStyle/>
          <a:p>
            <a:r>
              <a:rPr lang="en-US" sz="1860">
                <a:solidFill>
                  <a:srgbClr val="FF3399"/>
                </a:solidFill>
                <a:latin typeface="#9Slide03 Arima Madurai ExtraLi" panose="00000300000000000000" pitchFamily="2" charset="0"/>
                <a:cs typeface="#9Slide03 Arima Madurai ExtraLi" panose="00000300000000000000" pitchFamily="2" charset="0"/>
              </a:rPr>
              <a:t>Kho giáo án PPT Địa lí -Lê Chinh- 0982.276.629</a:t>
            </a:r>
            <a:endParaRPr lang="en-US" sz="1860">
              <a:solidFill>
                <a:srgbClr val="FF3399"/>
              </a:solidFill>
              <a:latin typeface="#9Slide03 Arima Madurai ExtraLi" panose="00000300000000000000" pitchFamily="2" charset="0"/>
              <a:cs typeface="#9Slide03 Arima Madurai ExtraLi" panose="000003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114" fill="hold">
                                          <p:stCondLst>
                                            <p:cond delay="0"/>
                                          </p:stCondLst>
                                        </p:cTn>
                                        <p:tgtEl>
                                          <p:spTgt spid="8"/>
                                        </p:tgtEl>
                                        <p:attrNameLst>
                                          <p:attrName>style.rotation</p:attrName>
                                        </p:attrNameLst>
                                      </p:cBhvr>
                                      <p:to>
                                        <p:strVal val="-45.0"/>
                                      </p:to>
                                    </p:set>
                                    <p:anim calcmode="lin" valueType="num">
                                      <p:cBhvr>
                                        <p:cTn id="8" dur="114" fill="hold">
                                          <p:stCondLst>
                                            <p:cond delay="114"/>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Single Corner Snipped 3"/>
          <p:cNvSpPr/>
          <p:nvPr/>
        </p:nvSpPr>
        <p:spPr>
          <a:xfrm rot="10800000">
            <a:off x="120886" y="118378"/>
            <a:ext cx="2808090" cy="1308986"/>
          </a:xfrm>
          <a:prstGeom prst="snip1Rect">
            <a:avLst/>
          </a:prstGeom>
          <a:solidFill>
            <a:srgbClr val="4D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solidFill>
                <a:srgbClr val="00FF00"/>
              </a:solidFill>
            </a:endParaRPr>
          </a:p>
        </p:txBody>
      </p:sp>
      <p:sp>
        <p:nvSpPr>
          <p:cNvPr id="5" name="TextBox 4"/>
          <p:cNvSpPr txBox="1"/>
          <p:nvPr/>
        </p:nvSpPr>
        <p:spPr>
          <a:xfrm>
            <a:off x="679036" y="320634"/>
            <a:ext cx="2432368" cy="1013150"/>
          </a:xfrm>
          <a:prstGeom prst="rect">
            <a:avLst/>
          </a:prstGeom>
          <a:noFill/>
        </p:spPr>
        <p:txBody>
          <a:bodyPr wrap="square" rtlCol="0">
            <a:spAutoFit/>
          </a:bodyPr>
          <a:lstStyle/>
          <a:p>
            <a:r>
              <a:rPr lang="en-US" sz="5985" b="1">
                <a:solidFill>
                  <a:schemeClr val="bg1"/>
                </a:solidFill>
                <a:latin typeface="Arial" panose="020B0604020202020204" pitchFamily="34" charset="0"/>
                <a:cs typeface="Arial" panose="020B0604020202020204" pitchFamily="34" charset="0"/>
              </a:rPr>
              <a:t>BÀI 6</a:t>
            </a:r>
            <a:endParaRPr lang="en-US" sz="5985" b="1">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2928976" y="141070"/>
            <a:ext cx="8006543" cy="1442971"/>
          </a:xfrm>
          <a:prstGeom prst="rect">
            <a:avLst/>
          </a:prstGeom>
          <a:noFill/>
        </p:spPr>
        <p:txBody>
          <a:bodyPr wrap="square" rtlCol="0">
            <a:spAutoFit/>
          </a:bodyPr>
          <a:lstStyle/>
          <a:p>
            <a:pPr algn="ctr"/>
            <a:r>
              <a:rPr lang="en-US" sz="4400" b="1">
                <a:solidFill>
                  <a:srgbClr val="00B050"/>
                </a:solidFill>
                <a:latin typeface="Arial" panose="020B0604020202020204" pitchFamily="34" charset="0"/>
                <a:cs typeface="Arial" panose="020B0604020202020204" pitchFamily="34" charset="0"/>
              </a:rPr>
              <a:t>TRÁI ĐẤT TRONG</a:t>
            </a:r>
            <a:endParaRPr lang="en-US" sz="4400" b="1">
              <a:solidFill>
                <a:srgbClr val="00B050"/>
              </a:solidFill>
              <a:latin typeface="Arial" panose="020B0604020202020204" pitchFamily="34" charset="0"/>
              <a:cs typeface="Arial" panose="020B0604020202020204" pitchFamily="34" charset="0"/>
            </a:endParaRPr>
          </a:p>
          <a:p>
            <a:pPr algn="ctr"/>
            <a:r>
              <a:rPr lang="en-US" sz="4400" b="1">
                <a:solidFill>
                  <a:srgbClr val="00B050"/>
                </a:solidFill>
                <a:latin typeface="Arial" panose="020B0604020202020204" pitchFamily="34" charset="0"/>
                <a:cs typeface="Arial" panose="020B0604020202020204" pitchFamily="34" charset="0"/>
              </a:rPr>
              <a:t> HỆ MẶT TRỜI</a:t>
            </a:r>
            <a:endParaRPr lang="en-US" sz="4400" b="1">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976587" y="2194823"/>
            <a:ext cx="3475822"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MỤC TIÊU</a:t>
            </a:r>
            <a:endParaRPr lang="en-US" sz="4000" b="1">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606407" y="3190325"/>
            <a:ext cx="10949023" cy="646331"/>
          </a:xfrm>
          <a:prstGeom prst="rect">
            <a:avLst/>
          </a:prstGeom>
        </p:spPr>
        <p:txBody>
          <a:bodyPr wrap="none">
            <a:spAutoFit/>
          </a:bodyPr>
          <a:lstStyle/>
          <a:p>
            <a:pPr marL="457200" indent="-457200">
              <a:buFont typeface="Wingdings" panose="05000000000000000000" pitchFamily="2" charset="2"/>
              <a:buChar char="§"/>
            </a:pPr>
            <a:r>
              <a:rPr lang="en-US" sz="3600">
                <a:solidFill>
                  <a:srgbClr val="3829FB"/>
                </a:solidFill>
                <a:latin typeface="Arial" panose="020B0604020202020204" pitchFamily="34" charset="0"/>
                <a:cs typeface="Arial" panose="020B0604020202020204" pitchFamily="34" charset="0"/>
              </a:rPr>
              <a:t>Xác định được vị trí của Trái Đất trong hệ Mặt trời</a:t>
            </a:r>
            <a:r>
              <a:rPr lang="vi-VN" sz="3600">
                <a:solidFill>
                  <a:srgbClr val="3829FB"/>
                </a:solidFill>
                <a:latin typeface="Arial" panose="020B0604020202020204" pitchFamily="34" charset="0"/>
                <a:cs typeface="Arial" panose="020B0604020202020204" pitchFamily="34" charset="0"/>
              </a:rPr>
              <a:t>.</a:t>
            </a:r>
            <a:endParaRPr lang="en-US" sz="3600">
              <a:solidFill>
                <a:srgbClr val="3829FB"/>
              </a:solidFill>
              <a:latin typeface="Arial" panose="020B0604020202020204" pitchFamily="34" charset="0"/>
              <a:cs typeface="Arial" panose="020B0604020202020204" pitchFamily="34" charset="0"/>
            </a:endParaRPr>
          </a:p>
        </p:txBody>
      </p:sp>
      <p:sp>
        <p:nvSpPr>
          <p:cNvPr id="9" name="Rectangle 8"/>
          <p:cNvSpPr/>
          <p:nvPr/>
        </p:nvSpPr>
        <p:spPr>
          <a:xfrm>
            <a:off x="606407" y="3836656"/>
            <a:ext cx="9539984" cy="1200329"/>
          </a:xfrm>
          <a:prstGeom prst="rect">
            <a:avLst/>
          </a:prstGeom>
        </p:spPr>
        <p:txBody>
          <a:bodyPr wrap="none">
            <a:spAutoFit/>
          </a:bodyPr>
          <a:lstStyle/>
          <a:p>
            <a:pPr marL="457200" indent="-457200">
              <a:buFont typeface="Wingdings" panose="05000000000000000000" pitchFamily="2" charset="2"/>
              <a:buChar char="§"/>
            </a:pPr>
            <a:r>
              <a:rPr lang="en-US" sz="3600">
                <a:solidFill>
                  <a:srgbClr val="3829FB"/>
                </a:solidFill>
                <a:latin typeface="Arial" panose="020B0604020202020204" pitchFamily="34" charset="0"/>
                <a:cs typeface="Arial" panose="020B0604020202020204" pitchFamily="34" charset="0"/>
              </a:rPr>
              <a:t>Mô tả được hình dạng, kích thước Trái Đất.</a:t>
            </a:r>
            <a:endParaRPr lang="en-US" sz="3600">
              <a:solidFill>
                <a:srgbClr val="3829FB"/>
              </a:solidFill>
              <a:latin typeface="Arial" panose="020B0604020202020204" pitchFamily="34" charset="0"/>
              <a:cs typeface="Arial" panose="020B0604020202020204" pitchFamily="34" charset="0"/>
            </a:endParaRPr>
          </a:p>
          <a:p>
            <a:endParaRPr lang="en-US" sz="3600">
              <a:solidFill>
                <a:srgbClr val="3829FB"/>
              </a:solidFill>
            </a:endParaRPr>
          </a:p>
        </p:txBody>
      </p:sp>
      <p:pic>
        <p:nvPicPr>
          <p:cNvPr id="10" name="Picture 9"/>
          <p:cNvPicPr>
            <a:picLocks noChangeAspect="1"/>
          </p:cNvPicPr>
          <p:nvPr/>
        </p:nvPicPr>
        <p:blipFill rotWithShape="1">
          <a:blip r:embed="rId1"/>
          <a:srcRect l="25334" t="41333" r="26583" b="18371"/>
          <a:stretch>
            <a:fillRect/>
          </a:stretch>
        </p:blipFill>
        <p:spPr>
          <a:xfrm>
            <a:off x="8539866" y="5012676"/>
            <a:ext cx="3608066" cy="1758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 Hành Tinh Trong Hệ Mặt Trời - Daytre.ne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8483"/>
            <a:ext cx="11999680" cy="6749820"/>
          </a:xfrm>
          <a:prstGeom prst="rect">
            <a:avLst/>
          </a:prstGeom>
        </p:spPr>
      </p:pic>
      <p:sp>
        <p:nvSpPr>
          <p:cNvPr id="2" name="Rectangle 1"/>
          <p:cNvSpPr/>
          <p:nvPr/>
        </p:nvSpPr>
        <p:spPr>
          <a:xfrm>
            <a:off x="273642" y="6258323"/>
            <a:ext cx="6855392" cy="479711"/>
          </a:xfrm>
          <a:prstGeom prst="rect">
            <a:avLst/>
          </a:prstGeom>
        </p:spPr>
        <p:txBody>
          <a:bodyPr wrap="none">
            <a:spAutoFit/>
          </a:bodyPr>
          <a:lstStyle/>
          <a:p>
            <a:pPr>
              <a:lnSpc>
                <a:spcPct val="115000"/>
              </a:lnSpc>
              <a:spcAft>
                <a:spcPts val="800"/>
              </a:spcAft>
            </a:pPr>
            <a:r>
              <a:rPr lang="en-US" sz="2395" b="1">
                <a:solidFill>
                  <a:schemeClr val="bg1"/>
                </a:solidFill>
                <a:latin typeface="Arial" panose="020B0604020202020204" pitchFamily="34" charset="0"/>
                <a:ea typeface="Times New Roman" panose="02020603050405020304" pitchFamily="18" charset="0"/>
                <a:cs typeface="Arial" panose="020B0604020202020204" pitchFamily="34" charset="0"/>
              </a:rPr>
              <a:t>Em ấn tượng với hành tinh nào nhất? Vì sao?</a:t>
            </a:r>
            <a:endParaRPr lang="en-US" sz="2395" b="1">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883134" y="381825"/>
            <a:ext cx="6395570" cy="110591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410" tIns="34205" rIns="68410" bIns="34205" numCol="1" spcCol="0" rtlCol="0" fromWordArt="0" anchor="t" anchorCtr="0" forceAA="0" compatLnSpc="1">
            <a:noAutofit/>
          </a:bodyPr>
          <a:lstStyle/>
          <a:p>
            <a:endParaRPr lang="en-US" sz="3590" dirty="0"/>
          </a:p>
        </p:txBody>
      </p:sp>
      <p:grpSp>
        <p:nvGrpSpPr>
          <p:cNvPr id="11" name="Group 10"/>
          <p:cNvGrpSpPr/>
          <p:nvPr/>
        </p:nvGrpSpPr>
        <p:grpSpPr>
          <a:xfrm>
            <a:off x="2788783" y="2558211"/>
            <a:ext cx="7891898" cy="870789"/>
            <a:chOff x="1133366" y="2220084"/>
            <a:chExt cx="5681780" cy="914400"/>
          </a:xfrm>
        </p:grpSpPr>
        <p:sp>
          <p:nvSpPr>
            <p:cNvPr id="12" name="Arrow: Pentagon 11"/>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13" name="TextBox 12"/>
            <p:cNvSpPr txBox="1"/>
            <p:nvPr/>
          </p:nvSpPr>
          <p:spPr>
            <a:xfrm>
              <a:off x="1307656" y="2384346"/>
              <a:ext cx="5176902" cy="628662"/>
            </a:xfrm>
            <a:prstGeom prst="rect">
              <a:avLst/>
            </a:prstGeom>
            <a:no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14" name="TextBox 13"/>
          <p:cNvSpPr txBox="1"/>
          <p:nvPr/>
        </p:nvSpPr>
        <p:spPr>
          <a:xfrm>
            <a:off x="3456820" y="2690007"/>
            <a:ext cx="6898187" cy="583558"/>
          </a:xfrm>
          <a:prstGeom prst="rect">
            <a:avLst/>
          </a:prstGeom>
          <a:noFill/>
        </p:spPr>
        <p:txBody>
          <a:bodyPr wrap="square" rtlCol="0">
            <a:spAutoFit/>
          </a:bodyPr>
          <a:lstStyle/>
          <a:p>
            <a:r>
              <a:rPr lang="en-US" sz="3190">
                <a:solidFill>
                  <a:srgbClr val="0070C0"/>
                </a:solidFill>
                <a:latin typeface="Arial" panose="020B0604020202020204" pitchFamily="34" charset="0"/>
                <a:cs typeface="Arial" panose="020B0604020202020204" pitchFamily="34" charset="0"/>
              </a:rPr>
              <a:t>Vị trí của Trái Đất trong hệ Mặt Trời</a:t>
            </a:r>
            <a:endParaRPr lang="en-US" sz="3190">
              <a:solidFill>
                <a:srgbClr val="0070C0"/>
              </a:solidFill>
              <a:latin typeface="Arial" panose="020B0604020202020204" pitchFamily="34" charset="0"/>
              <a:cs typeface="Arial" panose="020B0604020202020204" pitchFamily="34" charset="0"/>
            </a:endParaRPr>
          </a:p>
        </p:txBody>
      </p:sp>
      <p:grpSp>
        <p:nvGrpSpPr>
          <p:cNvPr id="15" name="Group 14"/>
          <p:cNvGrpSpPr/>
          <p:nvPr/>
        </p:nvGrpSpPr>
        <p:grpSpPr>
          <a:xfrm>
            <a:off x="2028440" y="2558211"/>
            <a:ext cx="1298731" cy="870789"/>
            <a:chOff x="344605" y="154323"/>
            <a:chExt cx="1301952" cy="872949"/>
          </a:xfrm>
        </p:grpSpPr>
        <p:sp>
          <p:nvSpPr>
            <p:cNvPr id="16" name="Arrow: Pentagon 15"/>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1</a:t>
              </a:r>
              <a:endParaRPr lang="en-US" sz="3990" b="1">
                <a:latin typeface="Arial" panose="020B0604020202020204" pitchFamily="34" charset="0"/>
                <a:cs typeface="Arial" panose="020B0604020202020204" pitchFamily="34" charset="0"/>
              </a:endParaRPr>
            </a:p>
          </p:txBody>
        </p:sp>
        <p:sp>
          <p:nvSpPr>
            <p:cNvPr id="17" name="Isosceles Triangle 16"/>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grpSp>
      <p:pic>
        <p:nvPicPr>
          <p:cNvPr id="18" name="Picture 17"/>
          <p:cNvPicPr>
            <a:picLocks noChangeAspect="1"/>
          </p:cNvPicPr>
          <p:nvPr/>
        </p:nvPicPr>
        <p:blipFill>
          <a:blip r:embed="rId1"/>
          <a:stretch>
            <a:fillRect/>
          </a:stretch>
        </p:blipFill>
        <p:spPr>
          <a:xfrm>
            <a:off x="1038460" y="2541540"/>
            <a:ext cx="887448" cy="887448"/>
          </a:xfrm>
          <a:prstGeom prst="rect">
            <a:avLst/>
          </a:prstGeom>
        </p:spPr>
      </p:pic>
      <p:grpSp>
        <p:nvGrpSpPr>
          <p:cNvPr id="19" name="Group 18"/>
          <p:cNvGrpSpPr/>
          <p:nvPr/>
        </p:nvGrpSpPr>
        <p:grpSpPr>
          <a:xfrm>
            <a:off x="2137989" y="4111927"/>
            <a:ext cx="8724652" cy="870789"/>
            <a:chOff x="1133366" y="2220084"/>
            <a:chExt cx="5681780" cy="914400"/>
          </a:xfrm>
          <a:solidFill>
            <a:srgbClr val="91F9A7"/>
          </a:solidFill>
        </p:grpSpPr>
        <p:sp>
          <p:nvSpPr>
            <p:cNvPr id="20" name="Arrow: Pentagon 19"/>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21" name="TextBox 20"/>
            <p:cNvSpPr txBox="1"/>
            <p:nvPr/>
          </p:nvSpPr>
          <p:spPr>
            <a:xfrm>
              <a:off x="1307656" y="2384346"/>
              <a:ext cx="5176902" cy="628662"/>
            </a:xfrm>
            <a:prstGeom prst="rect">
              <a:avLst/>
            </a:prstGeom>
            <a:grp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22" name="Arrow: Pentagon 21"/>
          <p:cNvSpPr/>
          <p:nvPr/>
        </p:nvSpPr>
        <p:spPr>
          <a:xfrm>
            <a:off x="2028440" y="4109010"/>
            <a:ext cx="1298731" cy="87078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2</a:t>
            </a:r>
            <a:endParaRPr lang="en-US" sz="3990" b="1">
              <a:latin typeface="Arial" panose="020B0604020202020204" pitchFamily="34" charset="0"/>
              <a:cs typeface="Arial" panose="020B0604020202020204" pitchFamily="34" charset="0"/>
            </a:endParaRPr>
          </a:p>
        </p:txBody>
      </p:sp>
      <p:sp>
        <p:nvSpPr>
          <p:cNvPr id="23" name="Isosceles Triangle 22"/>
          <p:cNvSpPr/>
          <p:nvPr/>
        </p:nvSpPr>
        <p:spPr>
          <a:xfrm rot="5400000">
            <a:off x="3016720" y="4415622"/>
            <a:ext cx="261745" cy="2533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24" name="TextBox 23"/>
          <p:cNvSpPr txBox="1"/>
          <p:nvPr/>
        </p:nvSpPr>
        <p:spPr>
          <a:xfrm>
            <a:off x="3003501" y="4201370"/>
            <a:ext cx="7351507" cy="583328"/>
          </a:xfrm>
          <a:prstGeom prst="rect">
            <a:avLst/>
          </a:prstGeom>
          <a:noFill/>
        </p:spPr>
        <p:txBody>
          <a:bodyPr wrap="square" rtlCol="0">
            <a:spAutoFit/>
          </a:bodyPr>
          <a:lstStyle/>
          <a:p>
            <a:pPr algn="ctr"/>
            <a:r>
              <a:rPr lang="en-US" sz="3190">
                <a:solidFill>
                  <a:srgbClr val="0070C0"/>
                </a:solidFill>
                <a:latin typeface="Arial" panose="020B0604020202020204" pitchFamily="34" charset="0"/>
                <a:cs typeface="Arial" panose="020B0604020202020204" pitchFamily="34" charset="0"/>
              </a:rPr>
              <a:t>Hình dạng, kích thước của Trái Đất</a:t>
            </a:r>
            <a:endParaRPr lang="en-US" sz="3190">
              <a:solidFill>
                <a:srgbClr val="0070C0"/>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2"/>
          <a:srcRect l="43750" t="54333" r="43583" b="22074"/>
          <a:stretch>
            <a:fillRect/>
          </a:stretch>
        </p:blipFill>
        <p:spPr>
          <a:xfrm>
            <a:off x="799625" y="3924432"/>
            <a:ext cx="1204549" cy="12619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10"/>
                                        </p:tgtEl>
                                        <p:attrNameLst>
                                          <p:attrName>style.color</p:attrName>
                                        </p:attrNameLst>
                                      </p:cBhvr>
                                      <p:by>
                                        <p:hsl h="7200000" s="0" l="0"/>
                                      </p:by>
                                    </p:animClr>
                                    <p:animClr clrSpc="hsl" dir="cw">
                                      <p:cBhvr>
                                        <p:cTn id="7" dur="500" fill="hold"/>
                                        <p:tgtEl>
                                          <p:spTgt spid="10"/>
                                        </p:tgtEl>
                                        <p:attrNameLst>
                                          <p:attrName>fillcolor</p:attrName>
                                        </p:attrNameLst>
                                      </p:cBhvr>
                                      <p:by>
                                        <p:hsl h="7200000" s="0" l="0"/>
                                      </p:by>
                                    </p:animClr>
                                    <p:animClr clrSpc="hsl" dir="cw">
                                      <p:cBhvr>
                                        <p:cTn id="8" dur="500" fill="hold"/>
                                        <p:tgtEl>
                                          <p:spTgt spid="10"/>
                                        </p:tgtEl>
                                        <p:attrNameLst>
                                          <p:attrName>stroke.color</p:attrName>
                                        </p:attrNameLst>
                                      </p:cBhvr>
                                      <p:by>
                                        <p:hsl h="7200000" s="0" l="0"/>
                                      </p:by>
                                    </p:animClr>
                                    <p:set>
                                      <p:cBhvr>
                                        <p:cTn id="9" dur="500" fill="hold"/>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22" grpId="0" animBg="1"/>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l="25334" t="41333" r="26583" b="18371"/>
          <a:stretch>
            <a:fillRect/>
          </a:stretch>
        </p:blipFill>
        <p:spPr>
          <a:xfrm>
            <a:off x="915060" y="2001686"/>
            <a:ext cx="10565054" cy="4357992"/>
          </a:xfrm>
          <a:prstGeom prst="rect">
            <a:avLst/>
          </a:prstGeom>
        </p:spPr>
      </p:pic>
      <p:sp>
        <p:nvSpPr>
          <p:cNvPr id="2" name="TextBox 1"/>
          <p:cNvSpPr txBox="1"/>
          <p:nvPr/>
        </p:nvSpPr>
        <p:spPr>
          <a:xfrm>
            <a:off x="1725079" y="6327591"/>
            <a:ext cx="8574095" cy="521926"/>
          </a:xfrm>
          <a:prstGeom prst="rect">
            <a:avLst/>
          </a:prstGeom>
          <a:noFill/>
        </p:spPr>
        <p:txBody>
          <a:bodyPr wrap="square" rtlCol="0">
            <a:spAutoFit/>
          </a:bodyPr>
          <a:lstStyle/>
          <a:p>
            <a:pPr algn="ctr"/>
            <a:r>
              <a:rPr lang="en-US" sz="2795" i="1">
                <a:solidFill>
                  <a:srgbClr val="0070C0"/>
                </a:solidFill>
                <a:latin typeface="Arial" panose="020B0604020202020204" pitchFamily="34" charset="0"/>
                <a:cs typeface="Arial" panose="020B0604020202020204" pitchFamily="34" charset="0"/>
              </a:rPr>
              <a:t>Hình 1. Các hành tinh trong hệ Mặt Trời</a:t>
            </a:r>
            <a:endParaRPr lang="en-US" sz="2795" i="1">
              <a:solidFill>
                <a:srgbClr val="0070C0"/>
              </a:solidFill>
              <a:latin typeface="Arial" panose="020B0604020202020204" pitchFamily="34" charset="0"/>
              <a:cs typeface="Arial" panose="020B0604020202020204" pitchFamily="34" charset="0"/>
            </a:endParaRPr>
          </a:p>
        </p:txBody>
      </p:sp>
      <p:grpSp>
        <p:nvGrpSpPr>
          <p:cNvPr id="9" name="Group 8"/>
          <p:cNvGrpSpPr/>
          <p:nvPr/>
        </p:nvGrpSpPr>
        <p:grpSpPr>
          <a:xfrm>
            <a:off x="1836057" y="90662"/>
            <a:ext cx="7891898" cy="870789"/>
            <a:chOff x="1133366" y="2220084"/>
            <a:chExt cx="5681780" cy="914400"/>
          </a:xfrm>
        </p:grpSpPr>
        <p:sp>
          <p:nvSpPr>
            <p:cNvPr id="10" name="Arrow: Pentagon 9"/>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11" name="TextBox 10"/>
            <p:cNvSpPr txBox="1"/>
            <p:nvPr/>
          </p:nvSpPr>
          <p:spPr>
            <a:xfrm>
              <a:off x="1307656" y="2384346"/>
              <a:ext cx="5176902" cy="628662"/>
            </a:xfrm>
            <a:prstGeom prst="rect">
              <a:avLst/>
            </a:prstGeom>
            <a:no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12" name="TextBox 11"/>
          <p:cNvSpPr txBox="1"/>
          <p:nvPr/>
        </p:nvSpPr>
        <p:spPr>
          <a:xfrm>
            <a:off x="2504094" y="222458"/>
            <a:ext cx="7223861" cy="583558"/>
          </a:xfrm>
          <a:prstGeom prst="rect">
            <a:avLst/>
          </a:prstGeom>
          <a:noFill/>
        </p:spPr>
        <p:txBody>
          <a:bodyPr wrap="square" rtlCol="0">
            <a:spAutoFit/>
          </a:bodyPr>
          <a:lstStyle/>
          <a:p>
            <a:r>
              <a:rPr lang="en-US" sz="3190">
                <a:solidFill>
                  <a:srgbClr val="0070C0"/>
                </a:solidFill>
                <a:latin typeface="Arial" panose="020B0604020202020204" pitchFamily="34" charset="0"/>
                <a:cs typeface="Arial" panose="020B0604020202020204" pitchFamily="34" charset="0"/>
              </a:rPr>
              <a:t>Vị trí của Trái Đất trong hệ Mặt Trời</a:t>
            </a:r>
            <a:endParaRPr lang="en-US" sz="3190">
              <a:solidFill>
                <a:srgbClr val="0070C0"/>
              </a:solidFill>
              <a:latin typeface="Arial" panose="020B0604020202020204" pitchFamily="34" charset="0"/>
              <a:cs typeface="Arial" panose="020B0604020202020204" pitchFamily="34" charset="0"/>
            </a:endParaRPr>
          </a:p>
        </p:txBody>
      </p:sp>
      <p:grpSp>
        <p:nvGrpSpPr>
          <p:cNvPr id="13" name="Group 12"/>
          <p:cNvGrpSpPr/>
          <p:nvPr/>
        </p:nvGrpSpPr>
        <p:grpSpPr>
          <a:xfrm>
            <a:off x="1075713" y="90662"/>
            <a:ext cx="1298731" cy="870789"/>
            <a:chOff x="344605" y="154323"/>
            <a:chExt cx="1301952" cy="872949"/>
          </a:xfrm>
        </p:grpSpPr>
        <p:sp>
          <p:nvSpPr>
            <p:cNvPr id="14" name="Arrow: Pentagon 13"/>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1</a:t>
              </a:r>
              <a:endParaRPr lang="en-US" sz="3990" b="1">
                <a:latin typeface="Arial" panose="020B0604020202020204" pitchFamily="34" charset="0"/>
                <a:cs typeface="Arial" panose="020B0604020202020204" pitchFamily="34" charset="0"/>
              </a:endParaRPr>
            </a:p>
          </p:txBody>
        </p:sp>
        <p:sp>
          <p:nvSpPr>
            <p:cNvPr id="15" name="Isosceles Triangle 14"/>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grpSp>
      <p:pic>
        <p:nvPicPr>
          <p:cNvPr id="16" name="Picture 15"/>
          <p:cNvPicPr>
            <a:picLocks noChangeAspect="1"/>
          </p:cNvPicPr>
          <p:nvPr/>
        </p:nvPicPr>
        <p:blipFill>
          <a:blip r:embed="rId2"/>
          <a:stretch>
            <a:fillRect/>
          </a:stretch>
        </p:blipFill>
        <p:spPr>
          <a:xfrm>
            <a:off x="85734" y="73990"/>
            <a:ext cx="887448" cy="887448"/>
          </a:xfrm>
          <a:prstGeom prst="rect">
            <a:avLst/>
          </a:prstGeom>
        </p:spPr>
      </p:pic>
      <p:sp>
        <p:nvSpPr>
          <p:cNvPr id="3" name="Rectangle 2"/>
          <p:cNvSpPr/>
          <p:nvPr/>
        </p:nvSpPr>
        <p:spPr>
          <a:xfrm>
            <a:off x="1274424" y="1204095"/>
            <a:ext cx="9994814" cy="706135"/>
          </a:xfrm>
          <a:prstGeom prst="rect">
            <a:avLst/>
          </a:prstGeom>
        </p:spPr>
        <p:txBody>
          <a:bodyPr wrap="none">
            <a:spAutoFit/>
          </a:bodyPr>
          <a:lstStyle/>
          <a:p>
            <a:pPr algn="ctr"/>
            <a:r>
              <a:rPr lang="en-US" sz="3990">
                <a:solidFill>
                  <a:srgbClr val="FF0000"/>
                </a:solidFill>
                <a:latin typeface="Arial" panose="020B0604020202020204" pitchFamily="34" charset="0"/>
                <a:cs typeface="Arial" panose="020B0604020202020204" pitchFamily="34" charset="0"/>
              </a:rPr>
              <a:t>Kể tên các hành tinh quay quanh Mặt Trời?</a:t>
            </a:r>
            <a:endParaRPr lang="en-US" sz="3990">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1770018" y="4581208"/>
            <a:ext cx="10744955" cy="706135"/>
          </a:xfrm>
          <a:prstGeom prst="rect">
            <a:avLst/>
          </a:prstGeom>
          <a:noFill/>
        </p:spPr>
        <p:txBody>
          <a:bodyPr wrap="none">
            <a:spAutoFit/>
          </a:bodyPr>
          <a:lstStyle/>
          <a:p>
            <a:pPr algn="ctr"/>
            <a:r>
              <a:rPr lang="en-US" sz="3990">
                <a:solidFill>
                  <a:srgbClr val="FF0000"/>
                </a:solidFill>
                <a:latin typeface="Arial" panose="020B0604020202020204" pitchFamily="34" charset="0"/>
                <a:cs typeface="Arial" panose="020B0604020202020204" pitchFamily="34" charset="0"/>
              </a:rPr>
              <a:t>Trái Đất là hành tinh thứ mấy tính từ Mặt Trời?</a:t>
            </a:r>
            <a:endParaRPr lang="en-US" sz="399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barn(inVertical)">
                                      <p:cBhvr>
                                        <p:cTn id="2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l="25334" t="41333" r="26583" b="18371"/>
          <a:stretch>
            <a:fillRect/>
          </a:stretch>
        </p:blipFill>
        <p:spPr>
          <a:xfrm>
            <a:off x="5815397" y="2353771"/>
            <a:ext cx="6242232" cy="3530674"/>
          </a:xfrm>
          <a:prstGeom prst="rect">
            <a:avLst/>
          </a:prstGeom>
        </p:spPr>
      </p:pic>
      <p:sp>
        <p:nvSpPr>
          <p:cNvPr id="2" name="TextBox 1"/>
          <p:cNvSpPr txBox="1"/>
          <p:nvPr/>
        </p:nvSpPr>
        <p:spPr>
          <a:xfrm>
            <a:off x="4659426" y="5884445"/>
            <a:ext cx="8574095" cy="461665"/>
          </a:xfrm>
          <a:prstGeom prst="rect">
            <a:avLst/>
          </a:prstGeom>
          <a:noFill/>
        </p:spPr>
        <p:txBody>
          <a:bodyPr wrap="square" rtlCol="0">
            <a:spAutoFit/>
          </a:bodyPr>
          <a:lstStyle/>
          <a:p>
            <a:pPr algn="ctr"/>
            <a:r>
              <a:rPr lang="en-US" sz="2400" i="1">
                <a:solidFill>
                  <a:srgbClr val="0070C0"/>
                </a:solidFill>
                <a:latin typeface="Arial" panose="020B0604020202020204" pitchFamily="34" charset="0"/>
                <a:cs typeface="Arial" panose="020B0604020202020204" pitchFamily="34" charset="0"/>
              </a:rPr>
              <a:t>Hình 1. Các hành tinh trong hệ Mặt Trời</a:t>
            </a:r>
            <a:endParaRPr lang="en-US" sz="2400" i="1">
              <a:solidFill>
                <a:srgbClr val="0070C0"/>
              </a:solidFill>
              <a:latin typeface="Arial" panose="020B0604020202020204" pitchFamily="34" charset="0"/>
              <a:cs typeface="Arial" panose="020B0604020202020204" pitchFamily="34" charset="0"/>
            </a:endParaRPr>
          </a:p>
        </p:txBody>
      </p:sp>
      <p:grpSp>
        <p:nvGrpSpPr>
          <p:cNvPr id="9" name="Group 8"/>
          <p:cNvGrpSpPr/>
          <p:nvPr/>
        </p:nvGrpSpPr>
        <p:grpSpPr>
          <a:xfrm>
            <a:off x="1836057" y="90662"/>
            <a:ext cx="7891898" cy="870789"/>
            <a:chOff x="1133366" y="2220084"/>
            <a:chExt cx="5681780" cy="914400"/>
          </a:xfrm>
        </p:grpSpPr>
        <p:sp>
          <p:nvSpPr>
            <p:cNvPr id="10" name="Arrow: Pentagon 9"/>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latin typeface="Arial" panose="020B0604020202020204" pitchFamily="34" charset="0"/>
                <a:cs typeface="Arial" panose="020B0604020202020204" pitchFamily="34" charset="0"/>
              </a:endParaRPr>
            </a:p>
          </p:txBody>
        </p:sp>
        <p:sp>
          <p:nvSpPr>
            <p:cNvPr id="11" name="TextBox 10"/>
            <p:cNvSpPr txBox="1"/>
            <p:nvPr/>
          </p:nvSpPr>
          <p:spPr>
            <a:xfrm>
              <a:off x="1307656" y="2384346"/>
              <a:ext cx="5176902" cy="628662"/>
            </a:xfrm>
            <a:prstGeom prst="rect">
              <a:avLst/>
            </a:prstGeom>
            <a:noFill/>
          </p:spPr>
          <p:txBody>
            <a:bodyPr wrap="square" rtlCol="0">
              <a:spAutoFit/>
            </a:bodyPr>
            <a:lstStyle/>
            <a:p>
              <a:endParaRPr lang="en-US" sz="3290">
                <a:solidFill>
                  <a:srgbClr val="0070C0"/>
                </a:solidFill>
                <a:latin typeface="Arial" panose="020B0604020202020204" pitchFamily="34" charset="0"/>
                <a:cs typeface="Arial" panose="020B0604020202020204" pitchFamily="34" charset="0"/>
              </a:endParaRPr>
            </a:p>
          </p:txBody>
        </p:sp>
      </p:grpSp>
      <p:sp>
        <p:nvSpPr>
          <p:cNvPr id="12" name="TextBox 11"/>
          <p:cNvSpPr txBox="1"/>
          <p:nvPr/>
        </p:nvSpPr>
        <p:spPr>
          <a:xfrm>
            <a:off x="2504094" y="222458"/>
            <a:ext cx="7223861" cy="583558"/>
          </a:xfrm>
          <a:prstGeom prst="rect">
            <a:avLst/>
          </a:prstGeom>
          <a:noFill/>
        </p:spPr>
        <p:txBody>
          <a:bodyPr wrap="square" rtlCol="0">
            <a:spAutoFit/>
          </a:bodyPr>
          <a:lstStyle/>
          <a:p>
            <a:r>
              <a:rPr lang="en-US" sz="3190">
                <a:solidFill>
                  <a:srgbClr val="0070C0"/>
                </a:solidFill>
                <a:latin typeface="Arial" panose="020B0604020202020204" pitchFamily="34" charset="0"/>
                <a:cs typeface="Arial" panose="020B0604020202020204" pitchFamily="34" charset="0"/>
              </a:rPr>
              <a:t>Vị trí của Trái Đất trong hệ Mặt Trời</a:t>
            </a:r>
            <a:endParaRPr lang="en-US" sz="3190">
              <a:solidFill>
                <a:srgbClr val="0070C0"/>
              </a:solidFill>
              <a:latin typeface="Arial" panose="020B0604020202020204" pitchFamily="34" charset="0"/>
              <a:cs typeface="Arial" panose="020B0604020202020204" pitchFamily="34" charset="0"/>
            </a:endParaRPr>
          </a:p>
        </p:txBody>
      </p:sp>
      <p:grpSp>
        <p:nvGrpSpPr>
          <p:cNvPr id="13" name="Group 12"/>
          <p:cNvGrpSpPr/>
          <p:nvPr/>
        </p:nvGrpSpPr>
        <p:grpSpPr>
          <a:xfrm>
            <a:off x="1075713" y="90662"/>
            <a:ext cx="1298731" cy="870789"/>
            <a:chOff x="344605" y="154323"/>
            <a:chExt cx="1301952" cy="872949"/>
          </a:xfrm>
        </p:grpSpPr>
        <p:sp>
          <p:nvSpPr>
            <p:cNvPr id="14" name="Arrow: Pentagon 13"/>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0" b="1">
                  <a:latin typeface="Arial" panose="020B0604020202020204" pitchFamily="34" charset="0"/>
                  <a:cs typeface="Arial" panose="020B0604020202020204" pitchFamily="34" charset="0"/>
                </a:rPr>
                <a:t>1</a:t>
              </a:r>
              <a:endParaRPr lang="en-US" sz="3990" b="1">
                <a:latin typeface="Arial" panose="020B0604020202020204" pitchFamily="34" charset="0"/>
                <a:cs typeface="Arial" panose="020B0604020202020204" pitchFamily="34" charset="0"/>
              </a:endParaRPr>
            </a:p>
          </p:txBody>
        </p:sp>
        <p:sp>
          <p:nvSpPr>
            <p:cNvPr id="15" name="Isosceles Triangle 14"/>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grpSp>
      <p:pic>
        <p:nvPicPr>
          <p:cNvPr id="16" name="Picture 15"/>
          <p:cNvPicPr>
            <a:picLocks noChangeAspect="1"/>
          </p:cNvPicPr>
          <p:nvPr/>
        </p:nvPicPr>
        <p:blipFill>
          <a:blip r:embed="rId2"/>
          <a:stretch>
            <a:fillRect/>
          </a:stretch>
        </p:blipFill>
        <p:spPr>
          <a:xfrm>
            <a:off x="85734" y="73990"/>
            <a:ext cx="887448" cy="887448"/>
          </a:xfrm>
          <a:prstGeom prst="rect">
            <a:avLst/>
          </a:prstGeom>
        </p:spPr>
      </p:pic>
      <p:sp>
        <p:nvSpPr>
          <p:cNvPr id="18" name="Rectangle 17"/>
          <p:cNvSpPr/>
          <p:nvPr/>
        </p:nvSpPr>
        <p:spPr>
          <a:xfrm>
            <a:off x="49638" y="3233911"/>
            <a:ext cx="5733800" cy="2548455"/>
          </a:xfrm>
          <a:prstGeom prst="rect">
            <a:avLst/>
          </a:prstGeom>
          <a:ln>
            <a:solidFill>
              <a:srgbClr val="00B050"/>
            </a:solidFill>
            <a:prstDash val="sysDash"/>
          </a:ln>
        </p:spPr>
        <p:txBody>
          <a:bodyPr wrap="square">
            <a:spAutoFit/>
          </a:bodyPr>
          <a:lstStyle/>
          <a:p>
            <a:pPr algn="just"/>
            <a:r>
              <a:rPr lang="en-US" sz="3190">
                <a:solidFill>
                  <a:srgbClr val="1223FA"/>
                </a:solidFill>
                <a:latin typeface="Arial" panose="020B0604020202020204" pitchFamily="34" charset="0"/>
                <a:cs typeface="Arial" panose="020B0604020202020204" pitchFamily="34" charset="0"/>
              </a:rPr>
              <a:t>     </a:t>
            </a:r>
            <a:r>
              <a:rPr lang="en-US" sz="3190">
                <a:solidFill>
                  <a:srgbClr val="FF0000"/>
                </a:solidFill>
                <a:latin typeface="Arial" panose="020B0604020202020204" pitchFamily="34" charset="0"/>
                <a:cs typeface="Arial" panose="020B0604020202020204" pitchFamily="34" charset="0"/>
              </a:rPr>
              <a:t>Quan sát hình 1, em hãy:</a:t>
            </a:r>
            <a:endParaRPr lang="en-US" sz="3190">
              <a:solidFill>
                <a:srgbClr val="FF0000"/>
              </a:solidFill>
              <a:latin typeface="Arial" panose="020B0604020202020204" pitchFamily="34" charset="0"/>
              <a:cs typeface="Arial" panose="020B0604020202020204" pitchFamily="34" charset="0"/>
            </a:endParaRPr>
          </a:p>
          <a:p>
            <a:pPr algn="just"/>
            <a:r>
              <a:rPr lang="en-US" sz="3190">
                <a:solidFill>
                  <a:srgbClr val="1223FA"/>
                </a:solidFill>
                <a:latin typeface="Arial" panose="020B0604020202020204" pitchFamily="34" charset="0"/>
                <a:cs typeface="Arial" panose="020B0604020202020204" pitchFamily="34" charset="0"/>
              </a:rPr>
              <a:t>- Kể tên các hành tinh quay quanh Mặt Trời.</a:t>
            </a:r>
            <a:endParaRPr lang="en-US" sz="3190">
              <a:solidFill>
                <a:srgbClr val="1223FA"/>
              </a:solidFill>
              <a:latin typeface="Arial" panose="020B0604020202020204" pitchFamily="34" charset="0"/>
              <a:cs typeface="Arial" panose="020B0604020202020204" pitchFamily="34" charset="0"/>
            </a:endParaRPr>
          </a:p>
          <a:p>
            <a:pPr algn="just"/>
            <a:r>
              <a:rPr lang="en-US" sz="3190">
                <a:solidFill>
                  <a:srgbClr val="1223FA"/>
                </a:solidFill>
                <a:latin typeface="Arial" panose="020B0604020202020204" pitchFamily="34" charset="0"/>
                <a:cs typeface="Arial" panose="020B0604020202020204" pitchFamily="34" charset="0"/>
              </a:rPr>
              <a:t>- Trái Đất nằm ở vị trí thứ mấy theo thứ tự xa dần Mặt trời?</a:t>
            </a:r>
            <a:endParaRPr lang="en-US" sz="3190"/>
          </a:p>
        </p:txBody>
      </p:sp>
      <p:sp>
        <p:nvSpPr>
          <p:cNvPr id="19" name="Rectangle: Rounded Corners 18"/>
          <p:cNvSpPr/>
          <p:nvPr/>
        </p:nvSpPr>
        <p:spPr>
          <a:xfrm>
            <a:off x="1167533" y="2266479"/>
            <a:ext cx="3352362" cy="6441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NHANH HƠN</a:t>
            </a:r>
            <a:endParaRPr lang="en-US" sz="319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3"/>
          <a:srcRect l="10000" t="28444" r="83037" b="60622"/>
          <a:stretch>
            <a:fillRect/>
          </a:stretch>
        </p:blipFill>
        <p:spPr>
          <a:xfrm>
            <a:off x="0" y="2000537"/>
            <a:ext cx="1073115" cy="947896"/>
          </a:xfrm>
          <a:prstGeom prst="rect">
            <a:avLst/>
          </a:prstGeom>
        </p:spPr>
      </p:pic>
      <p:pic>
        <p:nvPicPr>
          <p:cNvPr id="21" name="Picture 2" descr="Trang chủ - NQ Edu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699" y="2055110"/>
            <a:ext cx="868019" cy="100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animBg="1"/>
    </p:bld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5668</Words>
  <Application>WPS Presentation</Application>
  <PresentationFormat>Custom</PresentationFormat>
  <Paragraphs>329</Paragraphs>
  <Slides>30</Slides>
  <Notes>16</Notes>
  <HiddenSlides>0</HiddenSlides>
  <MMClips>3</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30</vt:i4>
      </vt:variant>
    </vt:vector>
  </HeadingPairs>
  <TitlesOfParts>
    <vt:vector size="50" baseType="lpstr">
      <vt:lpstr>Arial</vt:lpstr>
      <vt:lpstr>SimSun</vt:lpstr>
      <vt:lpstr>Wingdings</vt:lpstr>
      <vt:lpstr>Arial</vt:lpstr>
      <vt:lpstr>Itim</vt:lpstr>
      <vt:lpstr>Varela Round</vt:lpstr>
      <vt:lpstr>Kids</vt:lpstr>
      <vt:lpstr>Segoe Print</vt:lpstr>
      <vt:lpstr>#9Slide03 Arima Madurai ExtraLi</vt:lpstr>
      <vt:lpstr>Times New Roman</vt:lpstr>
      <vt:lpstr>HP001 4 hàng</vt:lpstr>
      <vt:lpstr>HP001 5H Normal</vt:lpstr>
      <vt:lpstr>Microsoft YaHei</vt:lpstr>
      <vt:lpstr>Arial Unicode MS</vt:lpstr>
      <vt:lpstr>Verdana</vt:lpstr>
      <vt:lpstr>Kids</vt:lpstr>
      <vt:lpstr>Tahoma</vt:lpstr>
      <vt:lpstr>#9Slide03 Arima Madurai</vt:lpstr>
      <vt:lpstr>#9Slide03 Neutra</vt:lpstr>
      <vt:lpstr>Learning the Alphabet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Window 10</cp:lastModifiedBy>
  <cp:revision>214</cp:revision>
  <dcterms:created xsi:type="dcterms:W3CDTF">2023-08-31T10:53:25Z</dcterms:created>
  <dcterms:modified xsi:type="dcterms:W3CDTF">2023-08-31T10:53:50Z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0552641F1B3747D8835ACAB82071519F</vt:lpwstr>
  </property>
  <property fmtid="{D5CDD505-2E9C-101B-9397-08002B2CF9AE}" pid="3" name="KSOProductBuildVer">
    <vt:lpwstr>1033-11.2.0.11537</vt:lpwstr>
  </property>
</Properties>
</file>