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8" r:id="rId2"/>
    <p:sldId id="6221" r:id="rId3"/>
    <p:sldId id="260" r:id="rId4"/>
    <p:sldId id="261" r:id="rId5"/>
    <p:sldId id="273" r:id="rId6"/>
    <p:sldId id="577" r:id="rId7"/>
    <p:sldId id="6224" r:id="rId8"/>
    <p:sldId id="417" r:id="rId9"/>
    <p:sldId id="418" r:id="rId10"/>
    <p:sldId id="583" r:id="rId11"/>
    <p:sldId id="422" r:id="rId12"/>
    <p:sldId id="256" r:id="rId13"/>
    <p:sldId id="262" r:id="rId14"/>
    <p:sldId id="605" r:id="rId15"/>
    <p:sldId id="581" r:id="rId16"/>
    <p:sldId id="6226" r:id="rId17"/>
    <p:sldId id="423" r:id="rId18"/>
    <p:sldId id="419" r:id="rId19"/>
    <p:sldId id="290" r:id="rId20"/>
    <p:sldId id="425" r:id="rId21"/>
    <p:sldId id="578" r:id="rId22"/>
    <p:sldId id="264" r:id="rId23"/>
    <p:sldId id="6238" r:id="rId24"/>
    <p:sldId id="6239" r:id="rId25"/>
    <p:sldId id="6240" r:id="rId26"/>
    <p:sldId id="427" r:id="rId27"/>
    <p:sldId id="428" r:id="rId28"/>
    <p:sldId id="6241" r:id="rId29"/>
    <p:sldId id="6242" r:id="rId30"/>
    <p:sldId id="300" r:id="rId31"/>
    <p:sldId id="272" r:id="rId32"/>
    <p:sldId id="277" r:id="rId33"/>
    <p:sldId id="430" r:id="rId34"/>
    <p:sldId id="431" r:id="rId35"/>
    <p:sldId id="432" r:id="rId36"/>
    <p:sldId id="433" r:id="rId37"/>
    <p:sldId id="434" r:id="rId38"/>
    <p:sldId id="6248" r:id="rId39"/>
    <p:sldId id="315" r:id="rId40"/>
    <p:sldId id="576" r:id="rId41"/>
    <p:sldId id="6246" r:id="rId42"/>
    <p:sldId id="329" r:id="rId43"/>
    <p:sldId id="6247" r:id="rId44"/>
    <p:sldId id="319"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14F8"/>
    <a:srgbClr val="3829FB"/>
    <a:srgbClr val="00AF50"/>
    <a:srgbClr val="FF0066"/>
    <a:srgbClr val="F7F6BF"/>
    <a:srgbClr val="F75029"/>
    <a:srgbClr val="FDFD7B"/>
    <a:srgbClr val="B6FC9A"/>
    <a:srgbClr val="273F61"/>
    <a:srgbClr val="2640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7"/>
    <p:restoredTop sz="93987"/>
  </p:normalViewPr>
  <p:slideViewPr>
    <p:cSldViewPr snapToGrid="0">
      <p:cViewPr varScale="1">
        <p:scale>
          <a:sx n="66" d="100"/>
          <a:sy n="66" d="100"/>
        </p:scale>
        <p:origin x="3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CFF34-654D-4211-9FF0-C75FEEAF5F36}" type="datetimeFigureOut">
              <a:rPr lang="en-US" smtClean="0"/>
              <a:t>10/9/23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E7AA28-6B8A-4C89-82DB-F74513C8611F}" type="slidenum">
              <a:rPr lang="en-US" smtClean="0"/>
              <a:t>‹#›</a:t>
            </a:fld>
            <a:endParaRPr lang="en-US"/>
          </a:p>
        </p:txBody>
      </p:sp>
    </p:spTree>
    <p:extLst>
      <p:ext uri="{BB962C8B-B14F-4D97-AF65-F5344CB8AC3E}">
        <p14:creationId xmlns:p14="http://schemas.microsoft.com/office/powerpoint/2010/main" val="1370538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4F0E1906-85CF-4B65-B3A5-F915753F5163}" type="slidenum">
              <a:rPr lang="en-US" smtClean="0"/>
              <a:t>1</a:t>
            </a:fld>
            <a:endParaRPr lang="en-US"/>
          </a:p>
        </p:txBody>
      </p:sp>
    </p:spTree>
    <p:extLst>
      <p:ext uri="{BB962C8B-B14F-4D97-AF65-F5344CB8AC3E}">
        <p14:creationId xmlns:p14="http://schemas.microsoft.com/office/powerpoint/2010/main" val="2159035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Vì các kí hiệu trên bản đồ đ</a:t>
            </a:r>
            <a:r>
              <a:rPr lang="vi-VN"/>
              <a:t>ư</a:t>
            </a:r>
            <a:r>
              <a:rPr lang="en-US"/>
              <a:t>ợc giải thích ở bảng chú giải. Bảng chú giải th</a:t>
            </a:r>
            <a:r>
              <a:rPr lang="vi-VN"/>
              <a:t>ư</a:t>
            </a:r>
            <a:r>
              <a:rPr lang="en-US"/>
              <a:t>ờng đ</a:t>
            </a:r>
            <a:r>
              <a:rPr lang="vi-VN"/>
              <a:t>ư</a:t>
            </a:r>
            <a:r>
              <a:rPr lang="en-US"/>
              <a:t>ợc bố trí ở phía d</a:t>
            </a:r>
            <a:r>
              <a:rPr lang="vi-VN"/>
              <a:t>ư</a:t>
            </a:r>
            <a:r>
              <a:rPr lang="en-US"/>
              <a:t>ới hoặc những góc trống trên bản đồ.</a:t>
            </a:r>
          </a:p>
        </p:txBody>
      </p:sp>
      <p:sp>
        <p:nvSpPr>
          <p:cNvPr id="4" name="Slide Number Placeholder 3"/>
          <p:cNvSpPr>
            <a:spLocks noGrp="1"/>
          </p:cNvSpPr>
          <p:nvPr>
            <p:ph type="sldNum" sz="quarter" idx="5"/>
          </p:nvPr>
        </p:nvSpPr>
        <p:spPr/>
        <p:txBody>
          <a:bodyPr/>
          <a:lstStyle/>
          <a:p>
            <a:fld id="{60E7AA28-6B8A-4C89-82DB-F74513C8611F}" type="slidenum">
              <a:rPr lang="en-US" smtClean="0"/>
              <a:t>13</a:t>
            </a:fld>
            <a:endParaRPr lang="en-US"/>
          </a:p>
        </p:txBody>
      </p:sp>
    </p:spTree>
    <p:extLst>
      <p:ext uri="{BB962C8B-B14F-4D97-AF65-F5344CB8AC3E}">
        <p14:creationId xmlns:p14="http://schemas.microsoft.com/office/powerpoint/2010/main" val="342855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14</a:t>
            </a:fld>
            <a:endParaRPr lang="en-US"/>
          </a:p>
        </p:txBody>
      </p:sp>
    </p:spTree>
    <p:extLst>
      <p:ext uri="{BB962C8B-B14F-4D97-AF65-F5344CB8AC3E}">
        <p14:creationId xmlns:p14="http://schemas.microsoft.com/office/powerpoint/2010/main" val="312418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16</a:t>
            </a:fld>
            <a:endParaRPr lang="en-US"/>
          </a:p>
        </p:txBody>
      </p:sp>
    </p:spTree>
    <p:extLst>
      <p:ext uri="{BB962C8B-B14F-4D97-AF65-F5344CB8AC3E}">
        <p14:creationId xmlns:p14="http://schemas.microsoft.com/office/powerpoint/2010/main" val="568986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17</a:t>
            </a:fld>
            <a:endParaRPr lang="en-US"/>
          </a:p>
        </p:txBody>
      </p:sp>
    </p:spTree>
    <p:extLst>
      <p:ext uri="{BB962C8B-B14F-4D97-AF65-F5344CB8AC3E}">
        <p14:creationId xmlns:p14="http://schemas.microsoft.com/office/powerpoint/2010/main" val="3558279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18</a:t>
            </a:fld>
            <a:endParaRPr lang="en-US"/>
          </a:p>
        </p:txBody>
      </p:sp>
    </p:spTree>
    <p:extLst>
      <p:ext uri="{BB962C8B-B14F-4D97-AF65-F5344CB8AC3E}">
        <p14:creationId xmlns:p14="http://schemas.microsoft.com/office/powerpoint/2010/main" val="861495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0C5FFA99-B2DC-4688-A983-6A496567322E}"/>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a:latin typeface="Arial" panose="020B0604020202020204" pitchFamily="34" charset="0"/>
              </a:rPr>
              <a:t>hfdh</a:t>
            </a:r>
          </a:p>
        </p:txBody>
      </p:sp>
      <p:sp>
        <p:nvSpPr>
          <p:cNvPr id="21507" name="Rectangle 7">
            <a:extLst>
              <a:ext uri="{FF2B5EF4-FFF2-40B4-BE49-F238E27FC236}">
                <a16:creationId xmlns:a16="http://schemas.microsoft.com/office/drawing/2014/main" id="{DF7888C6-8DD2-4946-B667-EE789BB4A0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fld id="{5CD2745F-9C3F-4A28-B001-1B19D3128AF2}" type="slidenum">
              <a:rPr lang="en-US" altLang="en-US" smtClean="0">
                <a:latin typeface="Arial" panose="020B0604020202020204" pitchFamily="34" charset="0"/>
              </a:rPr>
              <a:pPr/>
              <a:t>19</a:t>
            </a:fld>
            <a:endParaRPr lang="en-US" altLang="en-US">
              <a:latin typeface="Arial" panose="020B0604020202020204" pitchFamily="34" charset="0"/>
            </a:endParaRPr>
          </a:p>
        </p:txBody>
      </p:sp>
      <p:sp>
        <p:nvSpPr>
          <p:cNvPr id="21508" name="Rectangle 2">
            <a:extLst>
              <a:ext uri="{FF2B5EF4-FFF2-40B4-BE49-F238E27FC236}">
                <a16:creationId xmlns:a16="http://schemas.microsoft.com/office/drawing/2014/main" id="{F33C72B5-51DC-42AF-BFE0-4BDEBF558B90}"/>
              </a:ext>
            </a:extLst>
          </p:cNvPr>
          <p:cNvSpPr>
            <a:spLocks noGrp="1" noRot="1" noChangeAspect="1" noChangeArrowheads="1" noTextEdit="1"/>
          </p:cNvSpPr>
          <p:nvPr>
            <p:ph type="sldImg"/>
          </p:nvPr>
        </p:nvSpPr>
        <p:spPr>
          <a:ln/>
        </p:spPr>
      </p:sp>
      <p:sp>
        <p:nvSpPr>
          <p:cNvPr id="21509" name="Rectangle 3">
            <a:extLst>
              <a:ext uri="{FF2B5EF4-FFF2-40B4-BE49-F238E27FC236}">
                <a16:creationId xmlns:a16="http://schemas.microsoft.com/office/drawing/2014/main" id="{A0A8F09F-B00C-4129-89DC-397ED25273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20</a:t>
            </a:fld>
            <a:endParaRPr lang="en-US"/>
          </a:p>
        </p:txBody>
      </p:sp>
    </p:spTree>
    <p:extLst>
      <p:ext uri="{BB962C8B-B14F-4D97-AF65-F5344CB8AC3E}">
        <p14:creationId xmlns:p14="http://schemas.microsoft.com/office/powerpoint/2010/main" val="3973533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21</a:t>
            </a:fld>
            <a:endParaRPr lang="en-US"/>
          </a:p>
        </p:txBody>
      </p:sp>
    </p:spTree>
    <p:extLst>
      <p:ext uri="{BB962C8B-B14F-4D97-AF65-F5344CB8AC3E}">
        <p14:creationId xmlns:p14="http://schemas.microsoft.com/office/powerpoint/2010/main" val="2637805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22</a:t>
            </a:fld>
            <a:endParaRPr lang="en-US"/>
          </a:p>
        </p:txBody>
      </p:sp>
    </p:spTree>
    <p:extLst>
      <p:ext uri="{BB962C8B-B14F-4D97-AF65-F5344CB8AC3E}">
        <p14:creationId xmlns:p14="http://schemas.microsoft.com/office/powerpoint/2010/main" val="3301907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25</a:t>
            </a:fld>
            <a:endParaRPr lang="en-US"/>
          </a:p>
        </p:txBody>
      </p:sp>
    </p:spTree>
    <p:extLst>
      <p:ext uri="{BB962C8B-B14F-4D97-AF65-F5344CB8AC3E}">
        <p14:creationId xmlns:p14="http://schemas.microsoft.com/office/powerpoint/2010/main" val="1752913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 Còn các em đã biết đọc và sử dụng bản đồ chưa? Bản đồ có vai trò rất quan trọng trong học tập và đời sống. Bài học này sẽ giúp các em có được kĩ năng đọc và sử dụng bản đồ</a:t>
            </a:r>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2</a:t>
            </a:fld>
            <a:endParaRPr lang="en-US"/>
          </a:p>
        </p:txBody>
      </p:sp>
    </p:spTree>
    <p:extLst>
      <p:ext uri="{BB962C8B-B14F-4D97-AF65-F5344CB8AC3E}">
        <p14:creationId xmlns:p14="http://schemas.microsoft.com/office/powerpoint/2010/main" val="2558083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28</a:t>
            </a:fld>
            <a:endParaRPr lang="en-US"/>
          </a:p>
        </p:txBody>
      </p:sp>
    </p:spTree>
    <p:extLst>
      <p:ext uri="{BB962C8B-B14F-4D97-AF65-F5344CB8AC3E}">
        <p14:creationId xmlns:p14="http://schemas.microsoft.com/office/powerpoint/2010/main" val="497773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29</a:t>
            </a:fld>
            <a:endParaRPr lang="en-US"/>
          </a:p>
        </p:txBody>
      </p:sp>
    </p:spTree>
    <p:extLst>
      <p:ext uri="{BB962C8B-B14F-4D97-AF65-F5344CB8AC3E}">
        <p14:creationId xmlns:p14="http://schemas.microsoft.com/office/powerpoint/2010/main" val="1046653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BCDC2538-004B-4CDE-A76A-AD795BBB0ADD}" type="slidenum">
              <a:rPr lang="en-US" smtClean="0"/>
              <a:t>30</a:t>
            </a:fld>
            <a:endParaRPr lang="en-US"/>
          </a:p>
        </p:txBody>
      </p:sp>
    </p:spTree>
    <p:extLst>
      <p:ext uri="{BB962C8B-B14F-4D97-AF65-F5344CB8AC3E}">
        <p14:creationId xmlns:p14="http://schemas.microsoft.com/office/powerpoint/2010/main" val="2791986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3C8E42C-FFC4-4FB5-BD31-014916291EC4}"/>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03193DE7-0CC4-48A8-B9FD-876E24203F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ltLang="en-US"/>
          </a:p>
        </p:txBody>
      </p:sp>
      <p:sp>
        <p:nvSpPr>
          <p:cNvPr id="9220" name="Slide Number Placeholder 3">
            <a:extLst>
              <a:ext uri="{FF2B5EF4-FFF2-40B4-BE49-F238E27FC236}">
                <a16:creationId xmlns:a16="http://schemas.microsoft.com/office/drawing/2014/main" id="{954E0563-7FEB-4BFF-9BEC-9E297F1C4D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fld id="{4D559DB4-1E6F-4477-B53A-AC2105D8A9FE}" type="slidenum">
              <a:rPr lang="en-US" altLang="en-US" smtClean="0"/>
              <a:pPr/>
              <a:t>31</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BCDC2538-004B-4CDE-A76A-AD795BBB0ADD}" type="slidenum">
              <a:rPr lang="en-US" smtClean="0"/>
              <a:t>41</a:t>
            </a:fld>
            <a:endParaRPr lang="en-US"/>
          </a:p>
        </p:txBody>
      </p:sp>
    </p:spTree>
    <p:extLst>
      <p:ext uri="{BB962C8B-B14F-4D97-AF65-F5344CB8AC3E}">
        <p14:creationId xmlns:p14="http://schemas.microsoft.com/office/powerpoint/2010/main" val="646876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p:txBody>
      </p:sp>
      <p:sp>
        <p:nvSpPr>
          <p:cNvPr id="4" name="Slide Number Placeholder 3"/>
          <p:cNvSpPr>
            <a:spLocks noGrp="1"/>
          </p:cNvSpPr>
          <p:nvPr>
            <p:ph type="sldNum" sz="quarter" idx="5"/>
          </p:nvPr>
        </p:nvSpPr>
        <p:spPr/>
        <p:txBody>
          <a:bodyPr/>
          <a:lstStyle/>
          <a:p>
            <a:fld id="{C4EC5642-1CC1-46D7-BB0E-878AC7E3D910}" type="slidenum">
              <a:rPr lang="en-US" smtClean="0"/>
              <a:t>44</a:t>
            </a:fld>
            <a:endParaRPr lang="en-US"/>
          </a:p>
        </p:txBody>
      </p:sp>
    </p:spTree>
    <p:extLst>
      <p:ext uri="{BB962C8B-B14F-4D97-AF65-F5344CB8AC3E}">
        <p14:creationId xmlns:p14="http://schemas.microsoft.com/office/powerpoint/2010/main" val="2722075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4</a:t>
            </a:fld>
            <a:endParaRPr lang="en-US"/>
          </a:p>
        </p:txBody>
      </p:sp>
    </p:spTree>
    <p:extLst>
      <p:ext uri="{BB962C8B-B14F-4D97-AF65-F5344CB8AC3E}">
        <p14:creationId xmlns:p14="http://schemas.microsoft.com/office/powerpoint/2010/main" val="3526429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6</a:t>
            </a:fld>
            <a:endParaRPr lang="en-US"/>
          </a:p>
        </p:txBody>
      </p:sp>
    </p:spTree>
    <p:extLst>
      <p:ext uri="{BB962C8B-B14F-4D97-AF65-F5344CB8AC3E}">
        <p14:creationId xmlns:p14="http://schemas.microsoft.com/office/powerpoint/2010/main" val="1425391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7</a:t>
            </a:fld>
            <a:endParaRPr lang="en-US"/>
          </a:p>
        </p:txBody>
      </p:sp>
    </p:spTree>
    <p:extLst>
      <p:ext uri="{BB962C8B-B14F-4D97-AF65-F5344CB8AC3E}">
        <p14:creationId xmlns:p14="http://schemas.microsoft.com/office/powerpoint/2010/main" val="2695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9460C78C-3894-4D01-8D8D-AD08807BD8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E6B5A224-DBFD-4E3F-B902-6CD70D3F79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Để thể hiện các đối t</a:t>
            </a:r>
            <a:r>
              <a:rPr lang="vi-VN" altLang="en-US"/>
              <a:t>ư</a:t>
            </a:r>
            <a:r>
              <a:rPr lang="en-US" altLang="en-US"/>
              <a:t>ợng địa lí trên bản đồ, ng</a:t>
            </a:r>
            <a:r>
              <a:rPr lang="vi-VN" altLang="en-US"/>
              <a:t>ư</a:t>
            </a:r>
            <a:r>
              <a:rPr lang="en-US" altLang="en-US"/>
              <a:t>ời ta phải sửu dụng các dấu hiệu quy </a:t>
            </a:r>
            <a:r>
              <a:rPr lang="vi-VN" altLang="en-US"/>
              <a:t>ư</a:t>
            </a:r>
            <a:r>
              <a:rPr lang="en-US" altLang="en-US"/>
              <a:t>ớc gọi là kí hiệu bản đồ</a:t>
            </a:r>
          </a:p>
        </p:txBody>
      </p:sp>
      <p:sp>
        <p:nvSpPr>
          <p:cNvPr id="97284" name="Slide Number Placeholder 3">
            <a:extLst>
              <a:ext uri="{FF2B5EF4-FFF2-40B4-BE49-F238E27FC236}">
                <a16:creationId xmlns:a16="http://schemas.microsoft.com/office/drawing/2014/main" id="{B736AB4A-240E-4DA9-AFAF-EE651C8BD6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1C5DC2-76FF-4B28-8197-76DD5713686B}"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9</a:t>
            </a:fld>
            <a:endParaRPr lang="en-US"/>
          </a:p>
        </p:txBody>
      </p:sp>
    </p:spTree>
    <p:extLst>
      <p:ext uri="{BB962C8B-B14F-4D97-AF65-F5344CB8AC3E}">
        <p14:creationId xmlns:p14="http://schemas.microsoft.com/office/powerpoint/2010/main" val="1214336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Điểm: thủ đô, thành phố, điểm quặng, du lịch. Đ</a:t>
            </a:r>
            <a:r>
              <a:rPr lang="vi-VN"/>
              <a:t>ư</a:t>
            </a:r>
            <a:r>
              <a:rPr lang="en-US"/>
              <a:t>ờng: tuyến đ</a:t>
            </a:r>
            <a:r>
              <a:rPr lang="vi-VN"/>
              <a:t>ư</a:t>
            </a:r>
            <a:r>
              <a:rPr lang="en-US"/>
              <a:t>ờng biển, dòng biển, h</a:t>
            </a:r>
            <a:r>
              <a:rPr lang="vi-VN"/>
              <a:t>ư</a:t>
            </a:r>
            <a:r>
              <a:rPr lang="en-US"/>
              <a:t>ớng gió.  Diện tích: vùng trồng lúa, khu vực phân bố các loại đất, rừng</a:t>
            </a:r>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10</a:t>
            </a:fld>
            <a:endParaRPr lang="en-US"/>
          </a:p>
        </p:txBody>
      </p:sp>
    </p:spTree>
    <p:extLst>
      <p:ext uri="{BB962C8B-B14F-4D97-AF65-F5344CB8AC3E}">
        <p14:creationId xmlns:p14="http://schemas.microsoft.com/office/powerpoint/2010/main" val="2919312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Tác giả bộ ppt Địa Lí KNTT- CTST (6-7),ppt Địa 8,9: Lê Chinh – Đà Nẵng    Sđt lh: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Zalo: 0982.276.629</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Facebook cá nhân: </a:t>
            </a:r>
            <a:r>
              <a:rPr lang="en-US" sz="1200" u="sng" kern="1200">
                <a:solidFill>
                  <a:schemeClr val="tx1"/>
                </a:solidFill>
                <a:effectLst/>
                <a:latin typeface="+mn-lt"/>
                <a:ea typeface="+mn-ea"/>
                <a:cs typeface="+mn-cs"/>
                <a:hlinkClick r:id="rId3"/>
              </a:rPr>
              <a:t>https://www.facebook.com/ti.gon.566</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Nhóm chia sẻ tài liệu: </a:t>
            </a:r>
            <a:r>
              <a:rPr lang="en-US" sz="1200" u="sng" kern="1200">
                <a:solidFill>
                  <a:schemeClr val="tx1"/>
                </a:solidFill>
                <a:effectLst/>
                <a:latin typeface="+mn-lt"/>
                <a:ea typeface="+mn-ea"/>
                <a:cs typeface="+mn-cs"/>
                <a:hlinkClick r:id="rId4"/>
              </a:rPr>
              <a:t>https://www.facebook.com/groups/1448467355535530</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Hãy liên hệ chính chủ sản phẩm để được hỗ trợ và đồng hành trong suốt năm học nhé!</a:t>
            </a:r>
            <a:endParaRPr lang="en-US"/>
          </a:p>
          <a:p>
            <a:endParaRPr lang="en-US"/>
          </a:p>
        </p:txBody>
      </p:sp>
      <p:sp>
        <p:nvSpPr>
          <p:cNvPr id="4" name="Slide Number Placeholder 3"/>
          <p:cNvSpPr>
            <a:spLocks noGrp="1"/>
          </p:cNvSpPr>
          <p:nvPr>
            <p:ph type="sldNum" sz="quarter" idx="5"/>
          </p:nvPr>
        </p:nvSpPr>
        <p:spPr/>
        <p:txBody>
          <a:bodyPr/>
          <a:lstStyle/>
          <a:p>
            <a:fld id="{60E7AA28-6B8A-4C89-82DB-F74513C8611F}" type="slidenum">
              <a:rPr lang="en-US" smtClean="0"/>
              <a:t>11</a:t>
            </a:fld>
            <a:endParaRPr lang="en-US"/>
          </a:p>
        </p:txBody>
      </p:sp>
    </p:spTree>
    <p:extLst>
      <p:ext uri="{BB962C8B-B14F-4D97-AF65-F5344CB8AC3E}">
        <p14:creationId xmlns:p14="http://schemas.microsoft.com/office/powerpoint/2010/main" val="1532443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70C-E19F-4FEC-A2FE-002CDD427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8C5273-23DB-40E5-B511-439BA75E6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CC6B4-B84E-4CB9-94D6-26BE8FF761FE}"/>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0893FFA4-E55F-4D0C-B329-2611CBD7B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DA5DB-3F08-46DE-86FF-2AA46AEF0D63}"/>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01752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08086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C0A2-3001-4A4F-901F-FEC8EEC8E8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0B2495-AAB1-41B4-BB42-B64C75D1E7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1BF096-7EF8-49BA-8955-483930B3FF00}"/>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10EDF74B-FB24-451D-B5E1-18611A8D8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F3217-C7A7-4334-A1B0-037336204433}"/>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06407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0C1E-78BB-47DB-B239-519C127A4C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03611-5C70-4117-AACE-46BE6878A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FD929E-86C8-48D8-B0BE-2AD6F521BF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B62D8F-7EBA-49A0-B029-0EE1C82A29F8}"/>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6" name="Footer Placeholder 5">
            <a:extLst>
              <a:ext uri="{FF2B5EF4-FFF2-40B4-BE49-F238E27FC236}">
                <a16:creationId xmlns:a16="http://schemas.microsoft.com/office/drawing/2014/main" id="{6CFC4328-CE5E-456E-84C2-1D82784A52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63D39-500A-4759-8C3B-87EAFA54F5E7}"/>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413371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52A6-74A5-4146-B82A-B7F6636EB9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D03C87-8DF5-4FAB-BFF7-C79CDFEF3D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6C54BB-6999-4668-9D76-E398FFA19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B4D02B-0205-4F10-98C7-73A9D44EBA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294E7-19FE-486B-A4BF-314A911355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5BA22-12F3-4A8F-A928-2AB364A7101E}"/>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8" name="Footer Placeholder 7">
            <a:extLst>
              <a:ext uri="{FF2B5EF4-FFF2-40B4-BE49-F238E27FC236}">
                <a16:creationId xmlns:a16="http://schemas.microsoft.com/office/drawing/2014/main" id="{DC65A0A2-34C6-4D3B-ADBD-A03850B344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B9802-4295-43E8-9233-2C7A6EB2EAB5}"/>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192529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136B-CDD3-4D36-BA46-8CA699F9C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DDF79D-9D6F-4329-B7F6-2B6B1EEF4B2C}"/>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4" name="Footer Placeholder 3">
            <a:extLst>
              <a:ext uri="{FF2B5EF4-FFF2-40B4-BE49-F238E27FC236}">
                <a16:creationId xmlns:a16="http://schemas.microsoft.com/office/drawing/2014/main" id="{6F90C6AE-D4B2-4D18-A12D-5C61CE1488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27D8AC-3CE5-4C6E-BEB7-362E4E5FDDCA}"/>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942370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2B014-871E-4046-A975-61AF894180E0}"/>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3" name="Footer Placeholder 2">
            <a:extLst>
              <a:ext uri="{FF2B5EF4-FFF2-40B4-BE49-F238E27FC236}">
                <a16:creationId xmlns:a16="http://schemas.microsoft.com/office/drawing/2014/main" id="{7F342274-A30E-4E72-B51A-46C9138989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D410B7-24DA-41D2-9D50-41FA8C40F9C4}"/>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80180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E6FE1-5EA7-4551-BBE4-F380B7E7F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C5C4C8-58A9-47B5-B9DF-3EA94BC34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3B3D0-3DF3-4D5C-B930-7AD66A05B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7D4BD9-0FC7-4D0C-8685-7C6C9B8F7C46}"/>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6" name="Footer Placeholder 5">
            <a:extLst>
              <a:ext uri="{FF2B5EF4-FFF2-40B4-BE49-F238E27FC236}">
                <a16:creationId xmlns:a16="http://schemas.microsoft.com/office/drawing/2014/main" id="{76C0322F-45DB-4FF9-A4A8-598AB1060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3B640-4427-4642-A7D0-A0EF1E073FAC}"/>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248224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AC48-08DD-490D-A707-557C686D1B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F08363-9ED0-452E-A23D-ECFE80B9E1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7B27DB-C3FB-4CB1-8B0A-D0FB6B3D4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C131A-6E5A-4306-94B5-A3F7E98FD3AC}"/>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6" name="Footer Placeholder 5">
            <a:extLst>
              <a:ext uri="{FF2B5EF4-FFF2-40B4-BE49-F238E27FC236}">
                <a16:creationId xmlns:a16="http://schemas.microsoft.com/office/drawing/2014/main" id="{DF14510E-ACF6-4537-BEAE-F32BB02D3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6FCCEA-B433-42A2-8BD8-B0B8012F4B04}"/>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510235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9AFE-3E8B-4E7B-BD5B-44F406D7AA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DA1444-3098-4577-80E0-BE8FD87303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5BEA3-9C87-43D8-AAF6-F40C3AE6AA6E}"/>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A9EF3AEA-0049-4DE7-890F-C12E3CA4C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8A575-979D-43CF-9B34-2D085132AD40}"/>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024163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669FC2-87DC-4703-9CFB-97C9A32180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10CED3-68DE-469D-90CA-E92161B048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5FBFB-449C-4889-96CD-61C944BE8815}"/>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F8814920-6636-43C6-BE83-A054D9DBA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281AC-AB7A-42AB-97C3-7883430FE415}"/>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10154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70C-E19F-4FEC-A2FE-002CDD427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8C5273-23DB-40E5-B511-439BA75E6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CC6B4-B84E-4CB9-94D6-26BE8FF761FE}"/>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0893FFA4-E55F-4D0C-B329-2611CBD7B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DA5DB-3F08-46DE-86FF-2AA46AEF0D63}"/>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563389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D70C-E19F-4FEC-A2FE-002CDD427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8C5273-23DB-40E5-B511-439BA75E6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CC6B4-B84E-4CB9-94D6-26BE8FF761FE}"/>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0893FFA4-E55F-4D0C-B329-2611CBD7B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DA5DB-3F08-46DE-86FF-2AA46AEF0D63}"/>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2317270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613230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765034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323694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3079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1324194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F74-0A47-4AF8-96D4-BF5629FAF0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CCA0D-5F1C-408F-8A76-98BB63EAB3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226B9-5CFE-47BF-B2FD-2930998703C0}"/>
              </a:ext>
            </a:extLst>
          </p:cNvPr>
          <p:cNvSpPr>
            <a:spLocks noGrp="1"/>
          </p:cNvSpPr>
          <p:nvPr>
            <p:ph type="dt" sz="half" idx="10"/>
          </p:nvPr>
        </p:nvSpPr>
        <p:spPr/>
        <p:txBody>
          <a:body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C43911BF-98F7-499B-AE61-6CE3FC51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8E89C-BD41-49A9-87A8-BD7D32652F81}"/>
              </a:ext>
            </a:extLst>
          </p:cNvPr>
          <p:cNvSpPr>
            <a:spLocks noGrp="1"/>
          </p:cNvSpPr>
          <p:nvPr>
            <p:ph type="sldNum" sz="quarter" idx="12"/>
          </p:nvPr>
        </p:nvSpPr>
        <p:spPr/>
        <p:txBody>
          <a:bodyPr/>
          <a:lstStyle/>
          <a:p>
            <a:fld id="{74944EFD-468A-4875-A76B-B37CEFC591CC}" type="slidenum">
              <a:rPr lang="en-US" smtClean="0"/>
              <a:t>‹#›</a:t>
            </a:fld>
            <a:endParaRPr lang="en-US"/>
          </a:p>
        </p:txBody>
      </p:sp>
    </p:spTree>
    <p:extLst>
      <p:ext uri="{BB962C8B-B14F-4D97-AF65-F5344CB8AC3E}">
        <p14:creationId xmlns:p14="http://schemas.microsoft.com/office/powerpoint/2010/main" val="95586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9F9DA-7F49-44BF-BCBB-3E4040CC37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8A1802-B019-47DE-BF4D-4D8F7726DD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3D5CD-FDB0-48E6-9AB9-1CC4AD901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756C0-9DAC-4F32-9A0C-36FB13BDD0DF}" type="datetimeFigureOut">
              <a:rPr lang="en-US" smtClean="0"/>
              <a:t>10/9/23</a:t>
            </a:fld>
            <a:endParaRPr lang="en-US"/>
          </a:p>
        </p:txBody>
      </p:sp>
      <p:sp>
        <p:nvSpPr>
          <p:cNvPr id="5" name="Footer Placeholder 4">
            <a:extLst>
              <a:ext uri="{FF2B5EF4-FFF2-40B4-BE49-F238E27FC236}">
                <a16:creationId xmlns:a16="http://schemas.microsoft.com/office/drawing/2014/main" id="{55DFEB0A-56FE-43E6-AA2F-FB3E46A74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6D9CCC-00DB-48D4-BB43-4010B0F57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44EFD-468A-4875-A76B-B37CEFC591CC}" type="slidenum">
              <a:rPr lang="en-US" smtClean="0"/>
              <a:t>‹#›</a:t>
            </a:fld>
            <a:endParaRPr lang="en-US"/>
          </a:p>
        </p:txBody>
      </p:sp>
    </p:spTree>
    <p:extLst>
      <p:ext uri="{BB962C8B-B14F-4D97-AF65-F5344CB8AC3E}">
        <p14:creationId xmlns:p14="http://schemas.microsoft.com/office/powerpoint/2010/main" val="103819916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6" r:id="rId3"/>
    <p:sldLayoutId id="2147483650" r:id="rId4"/>
    <p:sldLayoutId id="2147483665" r:id="rId5"/>
    <p:sldLayoutId id="2147483664" r:id="rId6"/>
    <p:sldLayoutId id="2147483663" r:id="rId7"/>
    <p:sldLayoutId id="2147483662" r:id="rId8"/>
    <p:sldLayoutId id="2147483661" r:id="rId9"/>
    <p:sldLayoutId id="214748366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4.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slide" Target="slide32.xml"/><Relationship Id="rId3" Type="http://schemas.openxmlformats.org/officeDocument/2006/relationships/audio" Target="../media/audio1.wav"/><Relationship Id="rId21" Type="http://schemas.openxmlformats.org/officeDocument/2006/relationships/image" Target="../media/image63.png"/><Relationship Id="rId7" Type="http://schemas.openxmlformats.org/officeDocument/2006/relationships/slide" Target="slide12.xml"/><Relationship Id="rId12" Type="http://schemas.openxmlformats.org/officeDocument/2006/relationships/slide" Target="slide14.xml"/><Relationship Id="rId17" Type="http://schemas.openxmlformats.org/officeDocument/2006/relationships/image" Target="../media/image60.png"/><Relationship Id="rId25" Type="http://schemas.openxmlformats.org/officeDocument/2006/relationships/image" Target="../media/image66.png"/><Relationship Id="rId33" Type="http://schemas.openxmlformats.org/officeDocument/2006/relationships/image" Target="../media/image70.png"/><Relationship Id="rId2" Type="http://schemas.openxmlformats.org/officeDocument/2006/relationships/notesSlide" Target="../notesSlides/notesSlide23.xml"/><Relationship Id="rId16" Type="http://schemas.openxmlformats.org/officeDocument/2006/relationships/image" Target="../media/image59.png"/><Relationship Id="rId20" Type="http://schemas.openxmlformats.org/officeDocument/2006/relationships/slide" Target="slide33.xml"/><Relationship Id="rId29"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51.gif"/><Relationship Id="rId11" Type="http://schemas.openxmlformats.org/officeDocument/2006/relationships/image" Target="../media/image55.gif"/><Relationship Id="rId24" Type="http://schemas.openxmlformats.org/officeDocument/2006/relationships/image" Target="../media/image65.png"/><Relationship Id="rId32" Type="http://schemas.openxmlformats.org/officeDocument/2006/relationships/slide" Target="slide36.xml"/><Relationship Id="rId5" Type="http://schemas.openxmlformats.org/officeDocument/2006/relationships/image" Target="../media/image50.png"/><Relationship Id="rId15" Type="http://schemas.openxmlformats.org/officeDocument/2006/relationships/image" Target="../media/image58.png"/><Relationship Id="rId23" Type="http://schemas.openxmlformats.org/officeDocument/2006/relationships/image" Target="../media/image64.png"/><Relationship Id="rId28" Type="http://schemas.openxmlformats.org/officeDocument/2006/relationships/slide" Target="slide37.xml"/><Relationship Id="rId10" Type="http://schemas.openxmlformats.org/officeDocument/2006/relationships/image" Target="../media/image54.png"/><Relationship Id="rId19" Type="http://schemas.openxmlformats.org/officeDocument/2006/relationships/image" Target="../media/image62.png"/><Relationship Id="rId31" Type="http://schemas.openxmlformats.org/officeDocument/2006/relationships/image" Target="../media/image69.png"/><Relationship Id="rId4" Type="http://schemas.openxmlformats.org/officeDocument/2006/relationships/image" Target="../media/image49.jpeg"/><Relationship Id="rId9" Type="http://schemas.openxmlformats.org/officeDocument/2006/relationships/image" Target="../media/image53.gif"/><Relationship Id="rId14" Type="http://schemas.openxmlformats.org/officeDocument/2006/relationships/image" Target="../media/image57.png"/><Relationship Id="rId22" Type="http://schemas.openxmlformats.org/officeDocument/2006/relationships/slide" Target="slide34.xml"/><Relationship Id="rId27" Type="http://schemas.openxmlformats.org/officeDocument/2006/relationships/image" Target="../media/image67.png"/><Relationship Id="rId30" Type="http://schemas.openxmlformats.org/officeDocument/2006/relationships/slide" Target="slide35.xml"/><Relationship Id="rId8" Type="http://schemas.openxmlformats.org/officeDocument/2006/relationships/image" Target="../media/image52.gif"/></Relationships>
</file>

<file path=ppt/slides/_rels/slide32.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audio3.wav"/><Relationship Id="rId7" Type="http://schemas.openxmlformats.org/officeDocument/2006/relationships/image" Target="../media/image73.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slide" Target="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audio3.wav"/><Relationship Id="rId7" Type="http://schemas.openxmlformats.org/officeDocument/2006/relationships/image" Target="../media/image73.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slide" Target="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audio3.wav"/><Relationship Id="rId7" Type="http://schemas.openxmlformats.org/officeDocument/2006/relationships/image" Target="../media/image73.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slide" Target="slide31.xml"/></Relationships>
</file>

<file path=ppt/slides/_rels/slide35.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audio3.wav"/><Relationship Id="rId7" Type="http://schemas.openxmlformats.org/officeDocument/2006/relationships/image" Target="../media/image73.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slide" Target="slide31.xml"/></Relationships>
</file>

<file path=ppt/slides/_rels/slide36.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audio3.wav"/><Relationship Id="rId7" Type="http://schemas.openxmlformats.org/officeDocument/2006/relationships/image" Target="../media/image73.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slide" Target="slide31.xml"/></Relationships>
</file>

<file path=ppt/slides/_rels/slide37.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audio" Target="../media/audio3.wav"/><Relationship Id="rId7" Type="http://schemas.openxmlformats.org/officeDocument/2006/relationships/image" Target="../media/image73.emf"/><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72.emf"/><Relationship Id="rId5" Type="http://schemas.openxmlformats.org/officeDocument/2006/relationships/image" Target="../media/image71.png"/><Relationship Id="rId4" Type="http://schemas.openxmlformats.org/officeDocument/2006/relationships/slide" Target="slide31.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1.gif"/></Relationships>
</file>

<file path=ppt/slides/_rels/slide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image" Target="../media/image83.jpeg"/><Relationship Id="rId1" Type="http://schemas.openxmlformats.org/officeDocument/2006/relationships/slideLayout" Target="../slideLayouts/slideLayout15.xml"/><Relationship Id="rId4" Type="http://schemas.openxmlformats.org/officeDocument/2006/relationships/hyperlink" Target="https://www.facebook.com/groups/144846735553553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notesSlide" Target="../notesSlides/notesSlide4.xml"/><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709578-9C91-407F-8645-F392348EFD19}"/>
              </a:ext>
            </a:extLst>
          </p:cNvPr>
          <p:cNvPicPr>
            <a:picLocks noChangeAspect="1"/>
          </p:cNvPicPr>
          <p:nvPr/>
        </p:nvPicPr>
        <p:blipFill rotWithShape="1">
          <a:blip r:embed="rId3"/>
          <a:srcRect l="21167" t="16297" r="22084" b="6074"/>
          <a:stretch/>
        </p:blipFill>
        <p:spPr>
          <a:xfrm>
            <a:off x="0" y="0"/>
            <a:ext cx="12191999" cy="6857999"/>
          </a:xfrm>
          <a:prstGeom prst="rect">
            <a:avLst/>
          </a:prstGeom>
        </p:spPr>
      </p:pic>
      <p:sp>
        <p:nvSpPr>
          <p:cNvPr id="3" name="TextBox 2">
            <a:extLst>
              <a:ext uri="{FF2B5EF4-FFF2-40B4-BE49-F238E27FC236}">
                <a16:creationId xmlns:a16="http://schemas.microsoft.com/office/drawing/2014/main" id="{73455459-689D-4715-9C1D-B2B4EBBC52B3}"/>
              </a:ext>
            </a:extLst>
          </p:cNvPr>
          <p:cNvSpPr txBox="1"/>
          <p:nvPr/>
        </p:nvSpPr>
        <p:spPr>
          <a:xfrm>
            <a:off x="6295419" y="5924698"/>
            <a:ext cx="6004560" cy="830997"/>
          </a:xfrm>
          <a:prstGeom prst="rect">
            <a:avLst/>
          </a:prstGeom>
          <a:noFill/>
        </p:spPr>
        <p:txBody>
          <a:bodyPr wrap="square" rtlCol="0">
            <a:spAutoFit/>
          </a:bodyPr>
          <a:lstStyle/>
          <a:p>
            <a:r>
              <a:rPr lang="en-US" sz="2400" b="1" err="1">
                <a:solidFill>
                  <a:srgbClr val="0070C0"/>
                </a:solidFill>
                <a:latin typeface="Arial" panose="020B0604020202020204" pitchFamily="34" charset="0"/>
                <a:cs typeface="Arial" panose="020B0604020202020204" pitchFamily="34" charset="0"/>
              </a:rPr>
              <a:t>Giáo</a:t>
            </a:r>
            <a:r>
              <a:rPr lang="en-US" sz="2400" b="1">
                <a:solidFill>
                  <a:srgbClr val="0070C0"/>
                </a:solidFill>
                <a:latin typeface="Arial" panose="020B0604020202020204" pitchFamily="34" charset="0"/>
                <a:cs typeface="Arial" panose="020B0604020202020204" pitchFamily="34" charset="0"/>
              </a:rPr>
              <a:t> viên: Lê Thị </a:t>
            </a:r>
            <a:r>
              <a:rPr lang="en-US" sz="2400" b="1" dirty="0" err="1">
                <a:solidFill>
                  <a:srgbClr val="0070C0"/>
                </a:solidFill>
                <a:latin typeface="Arial" panose="020B0604020202020204" pitchFamily="34" charset="0"/>
                <a:cs typeface="Arial" panose="020B0604020202020204" pitchFamily="34" charset="0"/>
              </a:rPr>
              <a:t>Chinh</a:t>
            </a:r>
            <a:endParaRPr lang="en-US" sz="2400" b="1" dirty="0">
              <a:solidFill>
                <a:srgbClr val="0070C0"/>
              </a:solidFill>
              <a:latin typeface="Arial" panose="020B0604020202020204" pitchFamily="34" charset="0"/>
              <a:cs typeface="Arial" panose="020B0604020202020204" pitchFamily="34" charset="0"/>
            </a:endParaRPr>
          </a:p>
          <a:p>
            <a:r>
              <a:rPr lang="en-US" sz="2400" b="1">
                <a:solidFill>
                  <a:srgbClr val="0070C0"/>
                </a:solidFill>
                <a:latin typeface="Arial" panose="020B0604020202020204" pitchFamily="34" charset="0"/>
                <a:cs typeface="Arial" panose="020B0604020202020204" pitchFamily="34" charset="0"/>
              </a:rPr>
              <a:t>Email       : lethichinh09sdl</a:t>
            </a:r>
            <a:r>
              <a:rPr lang="en-US" sz="2400" b="1" dirty="0">
                <a:solidFill>
                  <a:srgbClr val="0070C0"/>
                </a:solidFill>
                <a:latin typeface="Arial" panose="020B0604020202020204" pitchFamily="34" charset="0"/>
                <a:cs typeface="Arial" panose="020B0604020202020204" pitchFamily="34" charset="0"/>
              </a:rPr>
              <a:t>@gmail.com</a:t>
            </a:r>
          </a:p>
        </p:txBody>
      </p:sp>
    </p:spTree>
    <p:extLst>
      <p:ext uri="{BB962C8B-B14F-4D97-AF65-F5344CB8AC3E}">
        <p14:creationId xmlns:p14="http://schemas.microsoft.com/office/powerpoint/2010/main" val="144875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16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nh 2" descr="Hướng dẫn trả lời câu hỏi Địa lí 8, bài 26: Đặc điểm tài nguyên khoáng sản  Việt Nam.">
            <a:extLst>
              <a:ext uri="{FF2B5EF4-FFF2-40B4-BE49-F238E27FC236}">
                <a16:creationId xmlns:a16="http://schemas.microsoft.com/office/drawing/2014/main" id="{58244C52-FE4C-4AC1-8351-E569A0FC3F8E}"/>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7182294" y="643467"/>
            <a:ext cx="3607265" cy="5571066"/>
          </a:xfrm>
          <a:prstGeom prst="rect">
            <a:avLst/>
          </a:prstGeom>
          <a:noFill/>
        </p:spPr>
      </p:pic>
      <p:sp>
        <p:nvSpPr>
          <p:cNvPr id="18"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1" descr="Map&#10;&#10;Description automatically generated">
            <a:extLst>
              <a:ext uri="{FF2B5EF4-FFF2-40B4-BE49-F238E27FC236}">
                <a16:creationId xmlns:a16="http://schemas.microsoft.com/office/drawing/2014/main" id="{9DCBCB73-031B-433B-B6AA-E6AF9FFE6752}"/>
              </a:ext>
            </a:extLst>
          </p:cNvPr>
          <p:cNvPicPr/>
          <p:nvPr/>
        </p:nvPicPr>
        <p:blipFill>
          <a:blip r:embed="rId4"/>
          <a:stretch>
            <a:fillRect/>
          </a:stretch>
        </p:blipFill>
        <p:spPr>
          <a:xfrm>
            <a:off x="641180" y="707629"/>
            <a:ext cx="5129784" cy="5442742"/>
          </a:xfrm>
          <a:prstGeom prst="rect">
            <a:avLst/>
          </a:prstGeom>
        </p:spPr>
      </p:pic>
    </p:spTree>
    <p:extLst>
      <p:ext uri="{BB962C8B-B14F-4D97-AF65-F5344CB8AC3E}">
        <p14:creationId xmlns:p14="http://schemas.microsoft.com/office/powerpoint/2010/main" val="2456871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D398D34-35D9-40A7-8A4A-00CF87DF6851}"/>
              </a:ext>
            </a:extLst>
          </p:cNvPr>
          <p:cNvSpPr txBox="1"/>
          <p:nvPr/>
        </p:nvSpPr>
        <p:spPr>
          <a:xfrm>
            <a:off x="349899" y="2073356"/>
            <a:ext cx="11636453" cy="3170099"/>
          </a:xfrm>
          <a:prstGeom prst="rect">
            <a:avLst/>
          </a:prstGeom>
          <a:noFill/>
        </p:spPr>
        <p:txBody>
          <a:bodyPr wrap="square" rtlCol="0">
            <a:spAutoFit/>
          </a:bodyPr>
          <a:lstStyle/>
          <a:p>
            <a:pPr algn="just"/>
            <a:r>
              <a:rPr lang="vi-VN" sz="4000">
                <a:solidFill>
                  <a:srgbClr val="1414F8"/>
                </a:solidFill>
              </a:rPr>
              <a:t>- Là các dấu hiệu quy ước thể hiện các đối tượng địa lí trên bản đồ.</a:t>
            </a:r>
          </a:p>
          <a:p>
            <a:pPr algn="just"/>
            <a:r>
              <a:rPr lang="vi-VN" sz="4000">
                <a:solidFill>
                  <a:srgbClr val="1414F8"/>
                </a:solidFill>
              </a:rPr>
              <a:t>- Kí hiệu bản đồ rất đa dạng.</a:t>
            </a:r>
          </a:p>
          <a:p>
            <a:pPr algn="just"/>
            <a:r>
              <a:rPr lang="vi-VN" sz="4000">
                <a:solidFill>
                  <a:srgbClr val="1414F8"/>
                </a:solidFill>
              </a:rPr>
              <a:t>- Ba loại kí hiệu thường dùng: đường, điểm và diện tích.</a:t>
            </a:r>
            <a:endParaRPr lang="en-US" sz="3200" dirty="0">
              <a:solidFill>
                <a:srgbClr val="0070C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D318EDF-0430-4477-9F7A-652F9F8BC35F}"/>
              </a:ext>
            </a:extLst>
          </p:cNvPr>
          <p:cNvSpPr txBox="1"/>
          <p:nvPr/>
        </p:nvSpPr>
        <p:spPr>
          <a:xfrm>
            <a:off x="539269" y="1233889"/>
            <a:ext cx="3798815" cy="584775"/>
          </a:xfrm>
          <a:prstGeom prst="rect">
            <a:avLst/>
          </a:prstGeom>
          <a:noFill/>
        </p:spPr>
        <p:txBody>
          <a:bodyPr wrap="square" rtlCol="0">
            <a:spAutoFit/>
          </a:bodyPr>
          <a:lstStyle/>
          <a:p>
            <a:r>
              <a:rPr lang="en-US" sz="3200" b="1">
                <a:solidFill>
                  <a:srgbClr val="00AF50"/>
                </a:solidFill>
                <a:latin typeface="Arial" panose="020B0604020202020204" pitchFamily="34" charset="0"/>
                <a:cs typeface="Arial" panose="020B0604020202020204" pitchFamily="34" charset="0"/>
              </a:rPr>
              <a:t>a. Kí hiệu bản đồ</a:t>
            </a:r>
          </a:p>
        </p:txBody>
      </p:sp>
      <p:pic>
        <p:nvPicPr>
          <p:cNvPr id="12" name="Picture 11" descr="book9">
            <a:extLst>
              <a:ext uri="{FF2B5EF4-FFF2-40B4-BE49-F238E27FC236}">
                <a16:creationId xmlns:a16="http://schemas.microsoft.com/office/drawing/2014/main" id="{90919CD6-E752-45AF-865F-5056F50AEDE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43841" y="1001838"/>
            <a:ext cx="15222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EFF0CBC7-FF45-4C96-923F-AFB96FBE65E3}"/>
              </a:ext>
            </a:extLst>
          </p:cNvPr>
          <p:cNvGrpSpPr/>
          <p:nvPr/>
        </p:nvGrpSpPr>
        <p:grpSpPr>
          <a:xfrm>
            <a:off x="104750" y="104531"/>
            <a:ext cx="10294525" cy="914400"/>
            <a:chOff x="1635838" y="2325461"/>
            <a:chExt cx="10294525" cy="914400"/>
          </a:xfrm>
        </p:grpSpPr>
        <p:sp>
          <p:nvSpPr>
            <p:cNvPr id="16" name="Arrow: Pentagon 15">
              <a:extLst>
                <a:ext uri="{FF2B5EF4-FFF2-40B4-BE49-F238E27FC236}">
                  <a16:creationId xmlns:a16="http://schemas.microsoft.com/office/drawing/2014/main" id="{47ED07BC-B0A9-464A-96D9-96F7EBC67909}"/>
                </a:ext>
              </a:extLst>
            </p:cNvPr>
            <p:cNvSpPr/>
            <p:nvPr/>
          </p:nvSpPr>
          <p:spPr>
            <a:xfrm>
              <a:off x="2231895" y="2325461"/>
              <a:ext cx="9102411"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398667E0-8CCD-47EB-BF55-88D037902632}"/>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trên bản đồ</a:t>
              </a:r>
            </a:p>
          </p:txBody>
        </p:sp>
        <p:sp>
          <p:nvSpPr>
            <p:cNvPr id="18" name="Arrow: Pentagon 17">
              <a:extLst>
                <a:ext uri="{FF2B5EF4-FFF2-40B4-BE49-F238E27FC236}">
                  <a16:creationId xmlns:a16="http://schemas.microsoft.com/office/drawing/2014/main" id="{0F44CD0E-10AF-440D-AA9D-7A9BCC082ED1}"/>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9" name="Isosceles Triangle 18">
              <a:extLst>
                <a:ext uri="{FF2B5EF4-FFF2-40B4-BE49-F238E27FC236}">
                  <a16:creationId xmlns:a16="http://schemas.microsoft.com/office/drawing/2014/main" id="{09201771-A5BD-4365-9459-F056EC7991EC}"/>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98AB8129-5211-420E-874A-BBAD4696223A}"/>
              </a:ext>
            </a:extLst>
          </p:cNvPr>
          <p:cNvPicPr>
            <a:picLocks noChangeAspect="1"/>
          </p:cNvPicPr>
          <p:nvPr/>
        </p:nvPicPr>
        <p:blipFill rotWithShape="1">
          <a:blip r:embed="rId4"/>
          <a:srcRect l="49250" t="16517" r="40417" b="67812"/>
          <a:stretch/>
        </p:blipFill>
        <p:spPr>
          <a:xfrm>
            <a:off x="10872528" y="7950"/>
            <a:ext cx="1207698" cy="1106531"/>
          </a:xfrm>
          <a:prstGeom prst="rect">
            <a:avLst/>
          </a:prstGeom>
        </p:spPr>
      </p:pic>
    </p:spTree>
    <p:extLst>
      <p:ext uri="{BB962C8B-B14F-4D97-AF65-F5344CB8AC3E}">
        <p14:creationId xmlns:p14="http://schemas.microsoft.com/office/powerpoint/2010/main" val="12791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left)">
                                      <p:cBhvr>
                                        <p:cTn id="22" dur="500"/>
                                        <p:tgtEl>
                                          <p:spTgt spid="9">
                                            <p:txEl>
                                              <p:pRg st="2" end="2"/>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77F8F57E-8243-48F1-8DAC-A1ED6D208E2A}"/>
              </a:ext>
            </a:extLst>
          </p:cNvPr>
          <p:cNvSpPr/>
          <p:nvPr/>
        </p:nvSpPr>
        <p:spPr>
          <a:xfrm>
            <a:off x="457200" y="1076349"/>
            <a:ext cx="11043920" cy="1352589"/>
          </a:xfrm>
          <a:prstGeom prst="wedgeRectCallout">
            <a:avLst>
              <a:gd name="adj1" fmla="val -29021"/>
              <a:gd name="adj2" fmla="val 101719"/>
            </a:avLst>
          </a:prstGeom>
          <a:solidFill>
            <a:srgbClr val="F7F6B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2846AC-AAE7-4088-8AC3-1EB79DD7392E}"/>
              </a:ext>
            </a:extLst>
          </p:cNvPr>
          <p:cNvSpPr txBox="1"/>
          <p:nvPr/>
        </p:nvSpPr>
        <p:spPr>
          <a:xfrm>
            <a:off x="690338" y="1095443"/>
            <a:ext cx="10356889" cy="1323439"/>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Quan</a:t>
            </a:r>
            <a:r>
              <a:rPr lang="en-US" sz="4000" dirty="0">
                <a:solidFill>
                  <a:srgbClr val="FF0000"/>
                </a:solidFill>
                <a:latin typeface="Arial" panose="020B0604020202020204" pitchFamily="34" charset="0"/>
                <a:cs typeface="Arial" panose="020B0604020202020204" pitchFamily="34" charset="0"/>
              </a:rPr>
              <a:t> </a:t>
            </a:r>
            <a:r>
              <a:rPr lang="en-US" sz="4000" err="1">
                <a:solidFill>
                  <a:srgbClr val="FF0000"/>
                </a:solidFill>
                <a:latin typeface="Arial" panose="020B0604020202020204" pitchFamily="34" charset="0"/>
                <a:cs typeface="Arial" panose="020B0604020202020204" pitchFamily="34" charset="0"/>
              </a:rPr>
              <a:t>sát</a:t>
            </a:r>
            <a:r>
              <a:rPr lang="en-US" sz="4000">
                <a:solidFill>
                  <a:srgbClr val="FF0000"/>
                </a:solidFill>
                <a:latin typeface="Arial" panose="020B0604020202020204" pitchFamily="34" charset="0"/>
                <a:cs typeface="Arial" panose="020B0604020202020204" pitchFamily="34" charset="0"/>
              </a:rPr>
              <a:t> bản đồ hành chính việt Nam (trang 110 SGK) cho </a:t>
            </a:r>
            <a:r>
              <a:rPr lang="en-US" sz="4000" dirty="0" err="1">
                <a:solidFill>
                  <a:srgbClr val="FF0000"/>
                </a:solidFill>
                <a:latin typeface="Arial" panose="020B0604020202020204" pitchFamily="34" charset="0"/>
                <a:cs typeface="Arial" panose="020B0604020202020204" pitchFamily="34" charset="0"/>
              </a:rPr>
              <a:t>biết</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đây</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kí</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hiệu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gì</a:t>
            </a:r>
            <a:r>
              <a:rPr lang="en-US" sz="4000" dirty="0">
                <a:solidFill>
                  <a:srgbClr val="FF0000"/>
                </a:solidFill>
                <a:latin typeface="Arial" panose="020B0604020202020204" pitchFamily="34" charset="0"/>
                <a:cs typeface="Arial" panose="020B0604020202020204" pitchFamily="34" charset="0"/>
              </a:rPr>
              <a:t>?</a:t>
            </a:r>
          </a:p>
        </p:txBody>
      </p:sp>
      <p:pic>
        <p:nvPicPr>
          <p:cNvPr id="9" name="Picture 2">
            <a:extLst>
              <a:ext uri="{FF2B5EF4-FFF2-40B4-BE49-F238E27FC236}">
                <a16:creationId xmlns:a16="http://schemas.microsoft.com/office/drawing/2014/main" id="{34798287-4560-43CD-AD1B-0F4009F8A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451" y="3353430"/>
            <a:ext cx="914401" cy="866988"/>
          </a:xfrm>
          <a:prstGeom prst="rect">
            <a:avLst/>
          </a:prstGeom>
          <a:solidFill>
            <a:schemeClr val="accent3">
              <a:lumMod val="20000"/>
              <a:lumOff val="80000"/>
            </a:schemeClr>
          </a:solidFill>
          <a:ln>
            <a:noFill/>
          </a:ln>
          <a:effectLst/>
        </p:spPr>
      </p:pic>
      <p:sp>
        <p:nvSpPr>
          <p:cNvPr id="10" name="TextBox 9">
            <a:extLst>
              <a:ext uri="{FF2B5EF4-FFF2-40B4-BE49-F238E27FC236}">
                <a16:creationId xmlns:a16="http://schemas.microsoft.com/office/drawing/2014/main" id="{8103EBF1-33CF-4453-A838-C6913EB804AD}"/>
              </a:ext>
            </a:extLst>
          </p:cNvPr>
          <p:cNvSpPr txBox="1"/>
          <p:nvPr/>
        </p:nvSpPr>
        <p:spPr>
          <a:xfrm>
            <a:off x="796608" y="4566291"/>
            <a:ext cx="3040911"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 - - - </a:t>
            </a:r>
          </a:p>
        </p:txBody>
      </p:sp>
      <p:sp>
        <p:nvSpPr>
          <p:cNvPr id="11" name="TextBox 10">
            <a:extLst>
              <a:ext uri="{FF2B5EF4-FFF2-40B4-BE49-F238E27FC236}">
                <a16:creationId xmlns:a16="http://schemas.microsoft.com/office/drawing/2014/main" id="{9D4DCE5A-108A-48CE-B1AF-E639BFEC984C}"/>
              </a:ext>
            </a:extLst>
          </p:cNvPr>
          <p:cNvSpPr txBox="1"/>
          <p:nvPr/>
        </p:nvSpPr>
        <p:spPr>
          <a:xfrm>
            <a:off x="-201544" y="5541032"/>
            <a:ext cx="3040911"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 </a:t>
            </a:r>
          </a:p>
        </p:txBody>
      </p:sp>
      <p:pic>
        <p:nvPicPr>
          <p:cNvPr id="12" name="Picture 11">
            <a:extLst>
              <a:ext uri="{FF2B5EF4-FFF2-40B4-BE49-F238E27FC236}">
                <a16:creationId xmlns:a16="http://schemas.microsoft.com/office/drawing/2014/main" id="{F79A9814-1885-4CEF-A54E-7842528D544B}"/>
              </a:ext>
            </a:extLst>
          </p:cNvPr>
          <p:cNvPicPr>
            <a:picLocks noChangeAspect="1"/>
          </p:cNvPicPr>
          <p:nvPr/>
        </p:nvPicPr>
        <p:blipFill rotWithShape="1">
          <a:blip r:embed="rId3"/>
          <a:srcRect l="70086" t="66977" r="24738" b="29112"/>
          <a:stretch/>
        </p:blipFill>
        <p:spPr>
          <a:xfrm>
            <a:off x="725488" y="5336579"/>
            <a:ext cx="1520456" cy="646331"/>
          </a:xfrm>
          <a:prstGeom prst="rect">
            <a:avLst/>
          </a:prstGeom>
        </p:spPr>
      </p:pic>
      <p:sp>
        <p:nvSpPr>
          <p:cNvPr id="13" name="TextBox 12">
            <a:extLst>
              <a:ext uri="{FF2B5EF4-FFF2-40B4-BE49-F238E27FC236}">
                <a16:creationId xmlns:a16="http://schemas.microsoft.com/office/drawing/2014/main" id="{9AB55F59-0579-406B-8134-13C78D0D34A1}"/>
              </a:ext>
            </a:extLst>
          </p:cNvPr>
          <p:cNvSpPr txBox="1"/>
          <p:nvPr/>
        </p:nvSpPr>
        <p:spPr>
          <a:xfrm>
            <a:off x="2688544" y="3508361"/>
            <a:ext cx="3048000" cy="646331"/>
          </a:xfrm>
          <a:prstGeom prst="rect">
            <a:avLst/>
          </a:prstGeom>
          <a:solidFill>
            <a:schemeClr val="bg1"/>
          </a:solidFill>
        </p:spPr>
        <p:txBody>
          <a:bodyPr wrap="square" rtlCol="0">
            <a:spAutoFit/>
          </a:bodyPr>
          <a:lstStyle/>
          <a:p>
            <a:r>
              <a:rPr lang="en-US" sz="3600" dirty="0" err="1">
                <a:solidFill>
                  <a:srgbClr val="3829FB"/>
                </a:solidFill>
                <a:latin typeface="Arial" panose="020B0604020202020204" pitchFamily="34" charset="0"/>
                <a:cs typeface="Arial" panose="020B0604020202020204" pitchFamily="34" charset="0"/>
              </a:rPr>
              <a:t>Thủ</a:t>
            </a:r>
            <a:r>
              <a:rPr lang="en-US" sz="3600" dirty="0">
                <a:solidFill>
                  <a:srgbClr val="3829FB"/>
                </a:solidFill>
                <a:latin typeface="Arial" panose="020B0604020202020204" pitchFamily="34" charset="0"/>
                <a:cs typeface="Arial" panose="020B0604020202020204" pitchFamily="34" charset="0"/>
              </a:rPr>
              <a:t> </a:t>
            </a:r>
            <a:r>
              <a:rPr lang="en-US" sz="3600" dirty="0" err="1">
                <a:solidFill>
                  <a:srgbClr val="3829FB"/>
                </a:solidFill>
                <a:latin typeface="Arial" panose="020B0604020202020204" pitchFamily="34" charset="0"/>
                <a:cs typeface="Arial" panose="020B0604020202020204" pitchFamily="34" charset="0"/>
              </a:rPr>
              <a:t>đô</a:t>
            </a:r>
            <a:endParaRPr lang="en-US" sz="3600" dirty="0">
              <a:solidFill>
                <a:srgbClr val="3829FB"/>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470F65A-6358-4D1E-812A-B913BCCAEDFE}"/>
              </a:ext>
            </a:extLst>
          </p:cNvPr>
          <p:cNvSpPr txBox="1"/>
          <p:nvPr/>
        </p:nvSpPr>
        <p:spPr>
          <a:xfrm>
            <a:off x="2688544" y="4472464"/>
            <a:ext cx="3806454" cy="646331"/>
          </a:xfrm>
          <a:prstGeom prst="rect">
            <a:avLst/>
          </a:prstGeom>
          <a:solidFill>
            <a:schemeClr val="bg1"/>
          </a:solidFill>
        </p:spPr>
        <p:txBody>
          <a:bodyPr wrap="square" rtlCol="0">
            <a:spAutoFit/>
          </a:bodyPr>
          <a:lstStyle/>
          <a:p>
            <a:r>
              <a:rPr lang="en-US" sz="3600">
                <a:solidFill>
                  <a:srgbClr val="3829FB"/>
                </a:solidFill>
                <a:latin typeface="Arial" panose="020B0604020202020204" pitchFamily="34" charset="0"/>
                <a:cs typeface="Arial" panose="020B0604020202020204" pitchFamily="34" charset="0"/>
              </a:rPr>
              <a:t>Ranh giới tỉnh</a:t>
            </a:r>
            <a:endParaRPr lang="en-US" sz="3600" dirty="0">
              <a:solidFill>
                <a:srgbClr val="3829FB"/>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EF95170-0E11-43CE-A3F5-106DC9926FC0}"/>
              </a:ext>
            </a:extLst>
          </p:cNvPr>
          <p:cNvSpPr txBox="1"/>
          <p:nvPr/>
        </p:nvSpPr>
        <p:spPr>
          <a:xfrm>
            <a:off x="2681908" y="5297913"/>
            <a:ext cx="5360793" cy="646331"/>
          </a:xfrm>
          <a:prstGeom prst="rect">
            <a:avLst/>
          </a:prstGeom>
          <a:solidFill>
            <a:schemeClr val="bg1"/>
          </a:solidFill>
        </p:spPr>
        <p:txBody>
          <a:bodyPr wrap="square" rtlCol="0">
            <a:spAutoFit/>
          </a:bodyPr>
          <a:lstStyle/>
          <a:p>
            <a:r>
              <a:rPr lang="en-US" sz="3600">
                <a:solidFill>
                  <a:srgbClr val="3829FB"/>
                </a:solidFill>
                <a:latin typeface="Arial" panose="020B0604020202020204" pitchFamily="34" charset="0"/>
                <a:cs typeface="Arial" panose="020B0604020202020204" pitchFamily="34" charset="0"/>
              </a:rPr>
              <a:t>Ranh giới quốc gia</a:t>
            </a:r>
            <a:endParaRPr lang="en-US" sz="3600" dirty="0">
              <a:solidFill>
                <a:srgbClr val="3829FB"/>
              </a:solidFill>
              <a:latin typeface="Arial" panose="020B0604020202020204" pitchFamily="34" charset="0"/>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D7568BF8-02A7-4056-9FC4-33F267108C97}"/>
              </a:ext>
            </a:extLst>
          </p:cNvPr>
          <p:cNvSpPr/>
          <p:nvPr/>
        </p:nvSpPr>
        <p:spPr>
          <a:xfrm>
            <a:off x="7654523" y="2576445"/>
            <a:ext cx="4316348" cy="2330835"/>
          </a:xfrm>
          <a:prstGeom prst="wedgeRoundRectCallout">
            <a:avLst>
              <a:gd name="adj1" fmla="val -89814"/>
              <a:gd name="adj2" fmla="val 2845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48B1F53-895C-4666-BDEF-7C001FBC7ED9}"/>
              </a:ext>
            </a:extLst>
          </p:cNvPr>
          <p:cNvSpPr txBox="1"/>
          <p:nvPr/>
        </p:nvSpPr>
        <p:spPr>
          <a:xfrm>
            <a:off x="7628480" y="2819571"/>
            <a:ext cx="4316349" cy="1754326"/>
          </a:xfrm>
          <a:prstGeom prst="rect">
            <a:avLst/>
          </a:prstGeom>
          <a:noFill/>
        </p:spPr>
        <p:txBody>
          <a:bodyPr wrap="square" rtlCol="0">
            <a:spAutoFit/>
          </a:bodyPr>
          <a:lstStyle/>
          <a:p>
            <a:pPr algn="ctr"/>
            <a:r>
              <a:rPr lang="en-US" sz="3600" dirty="0" err="1">
                <a:solidFill>
                  <a:srgbClr val="FF0000"/>
                </a:solidFill>
                <a:latin typeface="Arial" panose="020B0604020202020204" pitchFamily="34" charset="0"/>
                <a:cs typeface="Arial" panose="020B0604020202020204" pitchFamily="34" charset="0"/>
              </a:rPr>
              <a:t>Dựa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vào</a:t>
            </a:r>
            <a:r>
              <a:rPr lang="en-US" sz="3600" dirty="0">
                <a:solidFill>
                  <a:srgbClr val="FF0000"/>
                </a:solidFill>
                <a:latin typeface="Arial" panose="020B0604020202020204" pitchFamily="34" charset="0"/>
                <a:cs typeface="Arial" panose="020B0604020202020204" pitchFamily="34" charset="0"/>
              </a:rPr>
              <a:t> </a:t>
            </a:r>
            <a:r>
              <a:rPr lang="en-US" sz="3600" err="1">
                <a:solidFill>
                  <a:srgbClr val="FF0000"/>
                </a:solidFill>
                <a:latin typeface="Arial" panose="020B0604020202020204" pitchFamily="34" charset="0"/>
                <a:cs typeface="Arial" panose="020B0604020202020204" pitchFamily="34" charset="0"/>
              </a:rPr>
              <a:t>đâu</a:t>
            </a:r>
            <a:r>
              <a:rPr lang="en-US" sz="3600">
                <a:solidFill>
                  <a:srgbClr val="FF0000"/>
                </a:solidFill>
                <a:latin typeface="Arial" panose="020B0604020202020204" pitchFamily="34" charset="0"/>
                <a:cs typeface="Arial" panose="020B0604020202020204" pitchFamily="34" charset="0"/>
              </a:rPr>
              <a:t> em</a:t>
            </a:r>
          </a:p>
          <a:p>
            <a:pPr algn="ctr"/>
            <a:r>
              <a:rPr lang="en-US" sz="360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biết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được</a:t>
            </a:r>
            <a:r>
              <a:rPr lang="en-US" sz="3600" dirty="0">
                <a:solidFill>
                  <a:srgbClr val="FF0000"/>
                </a:solidFill>
                <a:latin typeface="Arial" panose="020B0604020202020204" pitchFamily="34" charset="0"/>
                <a:cs typeface="Arial" panose="020B0604020202020204" pitchFamily="34" charset="0"/>
              </a:rPr>
              <a:t> </a:t>
            </a:r>
            <a:r>
              <a:rPr lang="en-US" sz="3600">
                <a:solidFill>
                  <a:srgbClr val="FF0000"/>
                </a:solidFill>
                <a:latin typeface="Arial" panose="020B0604020202020204" pitchFamily="34" charset="0"/>
                <a:cs typeface="Arial" panose="020B0604020202020204" pitchFamily="34" charset="0"/>
              </a:rPr>
              <a:t>ý nghĩa</a:t>
            </a:r>
          </a:p>
          <a:p>
            <a:pPr algn="ctr"/>
            <a:r>
              <a:rPr lang="en-US" sz="360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của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những</a:t>
            </a:r>
            <a:r>
              <a:rPr lang="en-US" sz="3600" dirty="0">
                <a:solidFill>
                  <a:srgbClr val="FF0000"/>
                </a:solidFill>
                <a:latin typeface="Arial" panose="020B0604020202020204" pitchFamily="34" charset="0"/>
                <a:cs typeface="Arial" panose="020B0604020202020204" pitchFamily="34" charset="0"/>
              </a:rPr>
              <a:t> </a:t>
            </a:r>
            <a:r>
              <a:rPr lang="en-US" sz="3600" err="1">
                <a:solidFill>
                  <a:srgbClr val="FF0000"/>
                </a:solidFill>
                <a:latin typeface="Arial" panose="020B0604020202020204" pitchFamily="34" charset="0"/>
                <a:cs typeface="Arial" panose="020B0604020202020204" pitchFamily="34" charset="0"/>
              </a:rPr>
              <a:t>kí</a:t>
            </a:r>
            <a:r>
              <a:rPr lang="en-US" sz="3600">
                <a:solidFill>
                  <a:srgbClr val="FF0000"/>
                </a:solidFill>
                <a:latin typeface="Arial" panose="020B0604020202020204" pitchFamily="34" charset="0"/>
                <a:cs typeface="Arial" panose="020B0604020202020204" pitchFamily="34" charset="0"/>
              </a:rPr>
              <a:t> hiệu?</a:t>
            </a:r>
            <a:endParaRPr lang="en-US" sz="3600" dirty="0">
              <a:solidFill>
                <a:srgbClr val="FF0000"/>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F86ABB2-97F7-43F1-A3B3-3FD3CFFE727E}"/>
              </a:ext>
            </a:extLst>
          </p:cNvPr>
          <p:cNvGrpSpPr/>
          <p:nvPr/>
        </p:nvGrpSpPr>
        <p:grpSpPr>
          <a:xfrm>
            <a:off x="104750" y="104531"/>
            <a:ext cx="10294525" cy="914400"/>
            <a:chOff x="1635838" y="2325461"/>
            <a:chExt cx="10294525" cy="914400"/>
          </a:xfrm>
        </p:grpSpPr>
        <p:sp>
          <p:nvSpPr>
            <p:cNvPr id="24" name="Arrow: Pentagon 23">
              <a:extLst>
                <a:ext uri="{FF2B5EF4-FFF2-40B4-BE49-F238E27FC236}">
                  <a16:creationId xmlns:a16="http://schemas.microsoft.com/office/drawing/2014/main" id="{E7B8C810-3636-491B-9CE0-F47B2786C4E6}"/>
                </a:ext>
              </a:extLst>
            </p:cNvPr>
            <p:cNvSpPr/>
            <p:nvPr/>
          </p:nvSpPr>
          <p:spPr>
            <a:xfrm>
              <a:off x="2231895" y="2325461"/>
              <a:ext cx="9102411"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97044069-8A0F-4E2F-9913-69AFC58926F1}"/>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trên bản đồ</a:t>
              </a:r>
            </a:p>
          </p:txBody>
        </p:sp>
        <p:sp>
          <p:nvSpPr>
            <p:cNvPr id="26" name="Arrow: Pentagon 25">
              <a:extLst>
                <a:ext uri="{FF2B5EF4-FFF2-40B4-BE49-F238E27FC236}">
                  <a16:creationId xmlns:a16="http://schemas.microsoft.com/office/drawing/2014/main" id="{8D693CBD-3E35-43E0-BD62-39C0B0472B5E}"/>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7" name="Isosceles Triangle 26">
              <a:extLst>
                <a:ext uri="{FF2B5EF4-FFF2-40B4-BE49-F238E27FC236}">
                  <a16:creationId xmlns:a16="http://schemas.microsoft.com/office/drawing/2014/main" id="{FBDF03C0-50E5-4215-8E6E-B37C218E9683}"/>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758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right)">
                                      <p:cBhvr>
                                        <p:cTn id="59" dur="500"/>
                                        <p:tgtEl>
                                          <p:spTgt spid="22"/>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wipe(right)">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p:bldP spid="8" grpId="1"/>
      <p:bldP spid="10" grpId="0"/>
      <p:bldP spid="13" grpId="0" animBg="1"/>
      <p:bldP spid="14" grpId="0" animBg="1"/>
      <p:bldP spid="15" grpId="0" animBg="1"/>
      <p:bldP spid="2"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A125E5-C10C-4358-9378-97E0C3956075}"/>
              </a:ext>
            </a:extLst>
          </p:cNvPr>
          <p:cNvPicPr>
            <a:picLocks noChangeAspect="1"/>
          </p:cNvPicPr>
          <p:nvPr/>
        </p:nvPicPr>
        <p:blipFill rotWithShape="1">
          <a:blip r:embed="rId3"/>
          <a:srcRect l="35499" t="27555" r="36834" b="9482"/>
          <a:stretch/>
        </p:blipFill>
        <p:spPr>
          <a:xfrm>
            <a:off x="695738" y="899284"/>
            <a:ext cx="4551748" cy="5826786"/>
          </a:xfrm>
          <a:prstGeom prst="rect">
            <a:avLst/>
          </a:prstGeom>
        </p:spPr>
      </p:pic>
      <p:sp>
        <p:nvSpPr>
          <p:cNvPr id="8" name="TextBox 7">
            <a:extLst>
              <a:ext uri="{FF2B5EF4-FFF2-40B4-BE49-F238E27FC236}">
                <a16:creationId xmlns:a16="http://schemas.microsoft.com/office/drawing/2014/main" id="{0B48A1A4-D1DE-4C29-8228-5A119ED0ADE4}"/>
              </a:ext>
            </a:extLst>
          </p:cNvPr>
          <p:cNvSpPr txBox="1"/>
          <p:nvPr/>
        </p:nvSpPr>
        <p:spPr>
          <a:xfrm>
            <a:off x="5452235" y="1391569"/>
            <a:ext cx="2438400" cy="584775"/>
          </a:xfrm>
          <a:prstGeom prst="rect">
            <a:avLst/>
          </a:prstGeom>
          <a:solidFill>
            <a:schemeClr val="bg1"/>
          </a:solidFill>
          <a:ln>
            <a:noFill/>
          </a:ln>
        </p:spPr>
        <p:txBody>
          <a:bodyPr wrap="square" rtlCol="0">
            <a:spAutoFit/>
          </a:bodyPr>
          <a:lstStyle/>
          <a:p>
            <a:r>
              <a:rPr lang="en-US" sz="3200" b="1" dirty="0">
                <a:solidFill>
                  <a:srgbClr val="FF0000"/>
                </a:solidFill>
                <a:latin typeface="Times New Roman" pitchFamily="18" charset="0"/>
                <a:cs typeface="Times New Roman" pitchFamily="18" charset="0"/>
              </a:rPr>
              <a:t>CHÚ GIẢI</a:t>
            </a:r>
          </a:p>
        </p:txBody>
      </p:sp>
      <p:sp>
        <p:nvSpPr>
          <p:cNvPr id="9" name="Down Arrow 4">
            <a:extLst>
              <a:ext uri="{FF2B5EF4-FFF2-40B4-BE49-F238E27FC236}">
                <a16:creationId xmlns:a16="http://schemas.microsoft.com/office/drawing/2014/main" id="{677A9DE9-5BCB-4922-8FF8-18CA84A4F9C1}"/>
              </a:ext>
            </a:extLst>
          </p:cNvPr>
          <p:cNvSpPr/>
          <p:nvPr/>
        </p:nvSpPr>
        <p:spPr>
          <a:xfrm rot="5400000">
            <a:off x="5146808" y="1498057"/>
            <a:ext cx="228600" cy="37180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87393E4-4C8F-43EA-8AEC-0856B76F5A6B}"/>
              </a:ext>
            </a:extLst>
          </p:cNvPr>
          <p:cNvGrpSpPr/>
          <p:nvPr/>
        </p:nvGrpSpPr>
        <p:grpSpPr>
          <a:xfrm>
            <a:off x="6204686" y="2377439"/>
            <a:ext cx="5987314" cy="2275841"/>
            <a:chOff x="6204686" y="2377439"/>
            <a:chExt cx="5987314" cy="2275841"/>
          </a:xfrm>
        </p:grpSpPr>
        <p:sp>
          <p:nvSpPr>
            <p:cNvPr id="17" name="Speech Bubble: Rectangle with Corners Rounded 16">
              <a:extLst>
                <a:ext uri="{FF2B5EF4-FFF2-40B4-BE49-F238E27FC236}">
                  <a16:creationId xmlns:a16="http://schemas.microsoft.com/office/drawing/2014/main" id="{D74CEECC-7E49-491D-9DEE-EB863CCCC727}"/>
                </a:ext>
              </a:extLst>
            </p:cNvPr>
            <p:cNvSpPr/>
            <p:nvPr/>
          </p:nvSpPr>
          <p:spPr>
            <a:xfrm>
              <a:off x="6593840" y="2377439"/>
              <a:ext cx="5120640" cy="2275841"/>
            </a:xfrm>
            <a:prstGeom prst="wedgeRoundRectCallout">
              <a:avLst>
                <a:gd name="adj1" fmla="val -79893"/>
                <a:gd name="adj2" fmla="val 26393"/>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E73FADF-AF48-41B6-A134-F796F9E49C21}"/>
                </a:ext>
              </a:extLst>
            </p:cNvPr>
            <p:cNvSpPr txBox="1"/>
            <p:nvPr/>
          </p:nvSpPr>
          <p:spPr>
            <a:xfrm>
              <a:off x="6204686" y="2655865"/>
              <a:ext cx="5987314" cy="1754326"/>
            </a:xfrm>
            <a:prstGeom prst="rect">
              <a:avLst/>
            </a:prstGeom>
            <a:noFill/>
          </p:spPr>
          <p:txBody>
            <a:bodyPr wrap="square" rtlCol="0">
              <a:spAutoFit/>
            </a:bodyPr>
            <a:lstStyle/>
            <a:p>
              <a:pPr algn="ctr"/>
              <a:r>
                <a:rPr lang="en-US" sz="3600">
                  <a:solidFill>
                    <a:srgbClr val="FF0000"/>
                  </a:solidFill>
                  <a:latin typeface="Arial" panose="020B0604020202020204" pitchFamily="34" charset="0"/>
                  <a:cs typeface="Arial" panose="020B0604020202020204" pitchFamily="34" charset="0"/>
                </a:rPr>
                <a:t>Tại sao khi xem bản đồ,</a:t>
              </a:r>
            </a:p>
            <a:p>
              <a:pPr algn="ctr"/>
              <a:r>
                <a:rPr lang="en-US" sz="3600">
                  <a:solidFill>
                    <a:srgbClr val="FF0000"/>
                  </a:solidFill>
                  <a:latin typeface="Arial" panose="020B0604020202020204" pitchFamily="34" charset="0"/>
                  <a:cs typeface="Arial" panose="020B0604020202020204" pitchFamily="34" charset="0"/>
                </a:rPr>
                <a:t> việc tr</a:t>
              </a:r>
              <a:r>
                <a:rPr lang="vi-VN" sz="3600">
                  <a:solidFill>
                    <a:srgbClr val="FF0000"/>
                  </a:solidFill>
                  <a:latin typeface="Arial" panose="020B0604020202020204" pitchFamily="34" charset="0"/>
                  <a:cs typeface="Arial" panose="020B0604020202020204" pitchFamily="34" charset="0"/>
                </a:rPr>
                <a:t>ư</a:t>
              </a:r>
              <a:r>
                <a:rPr lang="en-US" sz="3600">
                  <a:solidFill>
                    <a:srgbClr val="FF0000"/>
                  </a:solidFill>
                  <a:latin typeface="Arial" panose="020B0604020202020204" pitchFamily="34" charset="0"/>
                  <a:cs typeface="Arial" panose="020B0604020202020204" pitchFamily="34" charset="0"/>
                </a:rPr>
                <a:t>ớc tiên là phải</a:t>
              </a:r>
            </a:p>
            <a:p>
              <a:pPr algn="ctr"/>
              <a:r>
                <a:rPr lang="en-US" sz="3600">
                  <a:solidFill>
                    <a:srgbClr val="FF0000"/>
                  </a:solidFill>
                  <a:latin typeface="Arial" panose="020B0604020202020204" pitchFamily="34" charset="0"/>
                  <a:cs typeface="Arial" panose="020B0604020202020204" pitchFamily="34" charset="0"/>
                </a:rPr>
                <a:t> đọc bảng chú giải?</a:t>
              </a:r>
            </a:p>
          </p:txBody>
        </p:sp>
      </p:grpSp>
      <p:grpSp>
        <p:nvGrpSpPr>
          <p:cNvPr id="19" name="Group 18">
            <a:extLst>
              <a:ext uri="{FF2B5EF4-FFF2-40B4-BE49-F238E27FC236}">
                <a16:creationId xmlns:a16="http://schemas.microsoft.com/office/drawing/2014/main" id="{152C1DEB-B0C4-4B20-BAF5-930AD201F483}"/>
              </a:ext>
            </a:extLst>
          </p:cNvPr>
          <p:cNvGrpSpPr/>
          <p:nvPr/>
        </p:nvGrpSpPr>
        <p:grpSpPr>
          <a:xfrm>
            <a:off x="94590" y="43571"/>
            <a:ext cx="10294525" cy="914400"/>
            <a:chOff x="1635838" y="2325461"/>
            <a:chExt cx="10294525" cy="914400"/>
          </a:xfrm>
        </p:grpSpPr>
        <p:sp>
          <p:nvSpPr>
            <p:cNvPr id="20" name="Arrow: Pentagon 19">
              <a:extLst>
                <a:ext uri="{FF2B5EF4-FFF2-40B4-BE49-F238E27FC236}">
                  <a16:creationId xmlns:a16="http://schemas.microsoft.com/office/drawing/2014/main" id="{7A7BA56A-DDA2-4ABA-BA91-7D4A570F2ECF}"/>
                </a:ext>
              </a:extLst>
            </p:cNvPr>
            <p:cNvSpPr/>
            <p:nvPr/>
          </p:nvSpPr>
          <p:spPr>
            <a:xfrm>
              <a:off x="2231895" y="2325461"/>
              <a:ext cx="9102411"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a16="http://schemas.microsoft.com/office/drawing/2014/main" id="{F293DAE9-F2C5-4B6E-A164-2C0474974B9B}"/>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trên bản đồ</a:t>
              </a:r>
            </a:p>
          </p:txBody>
        </p:sp>
        <p:sp>
          <p:nvSpPr>
            <p:cNvPr id="22" name="Arrow: Pentagon 21">
              <a:extLst>
                <a:ext uri="{FF2B5EF4-FFF2-40B4-BE49-F238E27FC236}">
                  <a16:creationId xmlns:a16="http://schemas.microsoft.com/office/drawing/2014/main" id="{390D5B2B-2C0A-4FEE-A0D4-A94FC6803F29}"/>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Isosceles Triangle 22">
              <a:extLst>
                <a:ext uri="{FF2B5EF4-FFF2-40B4-BE49-F238E27FC236}">
                  <a16:creationId xmlns:a16="http://schemas.microsoft.com/office/drawing/2014/main" id="{57D447F2-DC2F-4FD0-A31E-8EA429EEAFE9}"/>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5BB006FE-DDA5-4209-9B50-CEE9D36DDAB5}"/>
              </a:ext>
            </a:extLst>
          </p:cNvPr>
          <p:cNvPicPr>
            <a:picLocks noChangeAspect="1"/>
          </p:cNvPicPr>
          <p:nvPr/>
        </p:nvPicPr>
        <p:blipFill rotWithShape="1">
          <a:blip r:embed="rId4"/>
          <a:srcRect l="49250" t="16517" r="40417" b="67812"/>
          <a:stretch/>
        </p:blipFill>
        <p:spPr>
          <a:xfrm>
            <a:off x="10872528" y="7950"/>
            <a:ext cx="1207698" cy="1106531"/>
          </a:xfrm>
          <a:prstGeom prst="rect">
            <a:avLst/>
          </a:prstGeom>
        </p:spPr>
      </p:pic>
    </p:spTree>
    <p:extLst>
      <p:ext uri="{BB962C8B-B14F-4D97-AF65-F5344CB8AC3E}">
        <p14:creationId xmlns:p14="http://schemas.microsoft.com/office/powerpoint/2010/main" val="77124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right)">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E69364-F47F-47DD-ACCE-3FC6E373C306}"/>
              </a:ext>
            </a:extLst>
          </p:cNvPr>
          <p:cNvSpPr/>
          <p:nvPr/>
        </p:nvSpPr>
        <p:spPr>
          <a:xfrm>
            <a:off x="1156772" y="2222830"/>
            <a:ext cx="10612584" cy="3046988"/>
          </a:xfrm>
          <a:custGeom>
            <a:avLst/>
            <a:gdLst>
              <a:gd name="connsiteX0" fmla="*/ 0 w 9372599"/>
              <a:gd name="connsiteY0" fmla="*/ 0 h 2554545"/>
              <a:gd name="connsiteX1" fmla="*/ 482019 w 9372599"/>
              <a:gd name="connsiteY1" fmla="*/ 0 h 2554545"/>
              <a:gd name="connsiteX2" fmla="*/ 1151491 w 9372599"/>
              <a:gd name="connsiteY2" fmla="*/ 0 h 2554545"/>
              <a:gd name="connsiteX3" fmla="*/ 1914688 w 9372599"/>
              <a:gd name="connsiteY3" fmla="*/ 0 h 2554545"/>
              <a:gd name="connsiteX4" fmla="*/ 2302981 w 9372599"/>
              <a:gd name="connsiteY4" fmla="*/ 0 h 2554545"/>
              <a:gd name="connsiteX5" fmla="*/ 2691275 w 9372599"/>
              <a:gd name="connsiteY5" fmla="*/ 0 h 2554545"/>
              <a:gd name="connsiteX6" fmla="*/ 3548198 w 9372599"/>
              <a:gd name="connsiteY6" fmla="*/ 0 h 2554545"/>
              <a:gd name="connsiteX7" fmla="*/ 4217670 w 9372599"/>
              <a:gd name="connsiteY7" fmla="*/ 0 h 2554545"/>
              <a:gd name="connsiteX8" fmla="*/ 4605963 w 9372599"/>
              <a:gd name="connsiteY8" fmla="*/ 0 h 2554545"/>
              <a:gd name="connsiteX9" fmla="*/ 5275434 w 9372599"/>
              <a:gd name="connsiteY9" fmla="*/ 0 h 2554545"/>
              <a:gd name="connsiteX10" fmla="*/ 6132358 w 9372599"/>
              <a:gd name="connsiteY10" fmla="*/ 0 h 2554545"/>
              <a:gd name="connsiteX11" fmla="*/ 6708103 w 9372599"/>
              <a:gd name="connsiteY11" fmla="*/ 0 h 2554545"/>
              <a:gd name="connsiteX12" fmla="*/ 7283848 w 9372599"/>
              <a:gd name="connsiteY12" fmla="*/ 0 h 2554545"/>
              <a:gd name="connsiteX13" fmla="*/ 7953320 w 9372599"/>
              <a:gd name="connsiteY13" fmla="*/ 0 h 2554545"/>
              <a:gd name="connsiteX14" fmla="*/ 8716517 w 9372599"/>
              <a:gd name="connsiteY14" fmla="*/ 0 h 2554545"/>
              <a:gd name="connsiteX15" fmla="*/ 9372599 w 9372599"/>
              <a:gd name="connsiteY15" fmla="*/ 0 h 2554545"/>
              <a:gd name="connsiteX16" fmla="*/ 9372599 w 9372599"/>
              <a:gd name="connsiteY16" fmla="*/ 664182 h 2554545"/>
              <a:gd name="connsiteX17" fmla="*/ 9372599 w 9372599"/>
              <a:gd name="connsiteY17" fmla="*/ 1277273 h 2554545"/>
              <a:gd name="connsiteX18" fmla="*/ 9372599 w 9372599"/>
              <a:gd name="connsiteY18" fmla="*/ 1864818 h 2554545"/>
              <a:gd name="connsiteX19" fmla="*/ 9372599 w 9372599"/>
              <a:gd name="connsiteY19" fmla="*/ 2554545 h 2554545"/>
              <a:gd name="connsiteX20" fmla="*/ 8609402 w 9372599"/>
              <a:gd name="connsiteY20" fmla="*/ 2554545 h 2554545"/>
              <a:gd name="connsiteX21" fmla="*/ 8221108 w 9372599"/>
              <a:gd name="connsiteY21" fmla="*/ 2554545 h 2554545"/>
              <a:gd name="connsiteX22" fmla="*/ 7551637 w 9372599"/>
              <a:gd name="connsiteY22" fmla="*/ 2554545 h 2554545"/>
              <a:gd name="connsiteX23" fmla="*/ 6975892 w 9372599"/>
              <a:gd name="connsiteY23" fmla="*/ 2554545 h 2554545"/>
              <a:gd name="connsiteX24" fmla="*/ 6400146 w 9372599"/>
              <a:gd name="connsiteY24" fmla="*/ 2554545 h 2554545"/>
              <a:gd name="connsiteX25" fmla="*/ 5824401 w 9372599"/>
              <a:gd name="connsiteY25" fmla="*/ 2554545 h 2554545"/>
              <a:gd name="connsiteX26" fmla="*/ 5248655 w 9372599"/>
              <a:gd name="connsiteY26" fmla="*/ 2554545 h 2554545"/>
              <a:gd name="connsiteX27" fmla="*/ 4485458 w 9372599"/>
              <a:gd name="connsiteY27" fmla="*/ 2554545 h 2554545"/>
              <a:gd name="connsiteX28" fmla="*/ 3815987 w 9372599"/>
              <a:gd name="connsiteY28" fmla="*/ 2554545 h 2554545"/>
              <a:gd name="connsiteX29" fmla="*/ 3427693 w 9372599"/>
              <a:gd name="connsiteY29" fmla="*/ 2554545 h 2554545"/>
              <a:gd name="connsiteX30" fmla="*/ 2851948 w 9372599"/>
              <a:gd name="connsiteY30" fmla="*/ 2554545 h 2554545"/>
              <a:gd name="connsiteX31" fmla="*/ 2088751 w 9372599"/>
              <a:gd name="connsiteY31" fmla="*/ 2554545 h 2554545"/>
              <a:gd name="connsiteX32" fmla="*/ 1606731 w 9372599"/>
              <a:gd name="connsiteY32" fmla="*/ 2554545 h 2554545"/>
              <a:gd name="connsiteX33" fmla="*/ 749808 w 9372599"/>
              <a:gd name="connsiteY33" fmla="*/ 2554545 h 2554545"/>
              <a:gd name="connsiteX34" fmla="*/ 0 w 9372599"/>
              <a:gd name="connsiteY34" fmla="*/ 2554545 h 2554545"/>
              <a:gd name="connsiteX35" fmla="*/ 0 w 9372599"/>
              <a:gd name="connsiteY35" fmla="*/ 1915909 h 2554545"/>
              <a:gd name="connsiteX36" fmla="*/ 0 w 9372599"/>
              <a:gd name="connsiteY36" fmla="*/ 1353909 h 2554545"/>
              <a:gd name="connsiteX37" fmla="*/ 0 w 9372599"/>
              <a:gd name="connsiteY37" fmla="*/ 715273 h 2554545"/>
              <a:gd name="connsiteX38" fmla="*/ 0 w 9372599"/>
              <a:gd name="connsiteY38"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372599" h="2554545" fill="none" extrusionOk="0">
                <a:moveTo>
                  <a:pt x="0" y="0"/>
                </a:moveTo>
                <a:cubicBezTo>
                  <a:pt x="125299" y="15001"/>
                  <a:pt x="265506" y="-20408"/>
                  <a:pt x="482019" y="0"/>
                </a:cubicBezTo>
                <a:cubicBezTo>
                  <a:pt x="698532" y="20408"/>
                  <a:pt x="892025" y="-3672"/>
                  <a:pt x="1151491" y="0"/>
                </a:cubicBezTo>
                <a:cubicBezTo>
                  <a:pt x="1410957" y="3672"/>
                  <a:pt x="1737025" y="-7440"/>
                  <a:pt x="1914688" y="0"/>
                </a:cubicBezTo>
                <a:cubicBezTo>
                  <a:pt x="2092351" y="7440"/>
                  <a:pt x="2182454" y="-1843"/>
                  <a:pt x="2302981" y="0"/>
                </a:cubicBezTo>
                <a:cubicBezTo>
                  <a:pt x="2423508" y="1843"/>
                  <a:pt x="2561353" y="-2460"/>
                  <a:pt x="2691275" y="0"/>
                </a:cubicBezTo>
                <a:cubicBezTo>
                  <a:pt x="2821197" y="2460"/>
                  <a:pt x="3265690" y="-16997"/>
                  <a:pt x="3548198" y="0"/>
                </a:cubicBezTo>
                <a:cubicBezTo>
                  <a:pt x="3830706" y="16997"/>
                  <a:pt x="3929181" y="-25341"/>
                  <a:pt x="4217670" y="0"/>
                </a:cubicBezTo>
                <a:cubicBezTo>
                  <a:pt x="4506159" y="25341"/>
                  <a:pt x="4469460" y="-11792"/>
                  <a:pt x="4605963" y="0"/>
                </a:cubicBezTo>
                <a:cubicBezTo>
                  <a:pt x="4742466" y="11792"/>
                  <a:pt x="5005549" y="31725"/>
                  <a:pt x="5275434" y="0"/>
                </a:cubicBezTo>
                <a:cubicBezTo>
                  <a:pt x="5545319" y="-31725"/>
                  <a:pt x="5867002" y="-4297"/>
                  <a:pt x="6132358" y="0"/>
                </a:cubicBezTo>
                <a:cubicBezTo>
                  <a:pt x="6397714" y="4297"/>
                  <a:pt x="6585422" y="-1339"/>
                  <a:pt x="6708103" y="0"/>
                </a:cubicBezTo>
                <a:cubicBezTo>
                  <a:pt x="6830784" y="1339"/>
                  <a:pt x="7154737" y="14722"/>
                  <a:pt x="7283848" y="0"/>
                </a:cubicBezTo>
                <a:cubicBezTo>
                  <a:pt x="7412959" y="-14722"/>
                  <a:pt x="7724117" y="-1136"/>
                  <a:pt x="7953320" y="0"/>
                </a:cubicBezTo>
                <a:cubicBezTo>
                  <a:pt x="8182523" y="1136"/>
                  <a:pt x="8530159" y="36591"/>
                  <a:pt x="8716517" y="0"/>
                </a:cubicBezTo>
                <a:cubicBezTo>
                  <a:pt x="8902875" y="-36591"/>
                  <a:pt x="9139294" y="14790"/>
                  <a:pt x="9372599" y="0"/>
                </a:cubicBezTo>
                <a:cubicBezTo>
                  <a:pt x="9378929" y="230426"/>
                  <a:pt x="9352469" y="384850"/>
                  <a:pt x="9372599" y="664182"/>
                </a:cubicBezTo>
                <a:cubicBezTo>
                  <a:pt x="9392729" y="943514"/>
                  <a:pt x="9387703" y="1071175"/>
                  <a:pt x="9372599" y="1277273"/>
                </a:cubicBezTo>
                <a:cubicBezTo>
                  <a:pt x="9357495" y="1483371"/>
                  <a:pt x="9383316" y="1713592"/>
                  <a:pt x="9372599" y="1864818"/>
                </a:cubicBezTo>
                <a:cubicBezTo>
                  <a:pt x="9361882" y="2016045"/>
                  <a:pt x="9384189" y="2215727"/>
                  <a:pt x="9372599" y="2554545"/>
                </a:cubicBezTo>
                <a:cubicBezTo>
                  <a:pt x="9068541" y="2582115"/>
                  <a:pt x="8775333" y="2518279"/>
                  <a:pt x="8609402" y="2554545"/>
                </a:cubicBezTo>
                <a:cubicBezTo>
                  <a:pt x="8443471" y="2590811"/>
                  <a:pt x="8399311" y="2573252"/>
                  <a:pt x="8221108" y="2554545"/>
                </a:cubicBezTo>
                <a:cubicBezTo>
                  <a:pt x="8042905" y="2535838"/>
                  <a:pt x="7709788" y="2527402"/>
                  <a:pt x="7551637" y="2554545"/>
                </a:cubicBezTo>
                <a:cubicBezTo>
                  <a:pt x="7393486" y="2581688"/>
                  <a:pt x="7119295" y="2578862"/>
                  <a:pt x="6975892" y="2554545"/>
                </a:cubicBezTo>
                <a:cubicBezTo>
                  <a:pt x="6832490" y="2530228"/>
                  <a:pt x="6627520" y="2551813"/>
                  <a:pt x="6400146" y="2554545"/>
                </a:cubicBezTo>
                <a:cubicBezTo>
                  <a:pt x="6172772" y="2557277"/>
                  <a:pt x="6067905" y="2558349"/>
                  <a:pt x="5824401" y="2554545"/>
                </a:cubicBezTo>
                <a:cubicBezTo>
                  <a:pt x="5580897" y="2550741"/>
                  <a:pt x="5528019" y="2560388"/>
                  <a:pt x="5248655" y="2554545"/>
                </a:cubicBezTo>
                <a:cubicBezTo>
                  <a:pt x="4969291" y="2548702"/>
                  <a:pt x="4701536" y="2562842"/>
                  <a:pt x="4485458" y="2554545"/>
                </a:cubicBezTo>
                <a:cubicBezTo>
                  <a:pt x="4269380" y="2546248"/>
                  <a:pt x="4148618" y="2587106"/>
                  <a:pt x="3815987" y="2554545"/>
                </a:cubicBezTo>
                <a:cubicBezTo>
                  <a:pt x="3483356" y="2521984"/>
                  <a:pt x="3533298" y="2557818"/>
                  <a:pt x="3427693" y="2554545"/>
                </a:cubicBezTo>
                <a:cubicBezTo>
                  <a:pt x="3322088" y="2551272"/>
                  <a:pt x="3018387" y="2527029"/>
                  <a:pt x="2851948" y="2554545"/>
                </a:cubicBezTo>
                <a:cubicBezTo>
                  <a:pt x="2685509" y="2582061"/>
                  <a:pt x="2260609" y="2583389"/>
                  <a:pt x="2088751" y="2554545"/>
                </a:cubicBezTo>
                <a:cubicBezTo>
                  <a:pt x="1916893" y="2525701"/>
                  <a:pt x="1742665" y="2568025"/>
                  <a:pt x="1606731" y="2554545"/>
                </a:cubicBezTo>
                <a:cubicBezTo>
                  <a:pt x="1470797" y="2541065"/>
                  <a:pt x="924292" y="2567709"/>
                  <a:pt x="749808" y="2554545"/>
                </a:cubicBezTo>
                <a:cubicBezTo>
                  <a:pt x="575324" y="2541381"/>
                  <a:pt x="208621" y="2569287"/>
                  <a:pt x="0" y="2554545"/>
                </a:cubicBezTo>
                <a:cubicBezTo>
                  <a:pt x="23726" y="2253857"/>
                  <a:pt x="21895" y="2147030"/>
                  <a:pt x="0" y="1915909"/>
                </a:cubicBezTo>
                <a:cubicBezTo>
                  <a:pt x="-21895" y="1684788"/>
                  <a:pt x="-23357" y="1511455"/>
                  <a:pt x="0" y="1353909"/>
                </a:cubicBezTo>
                <a:cubicBezTo>
                  <a:pt x="23357" y="1196363"/>
                  <a:pt x="23164" y="952372"/>
                  <a:pt x="0" y="715273"/>
                </a:cubicBezTo>
                <a:cubicBezTo>
                  <a:pt x="-23164" y="478174"/>
                  <a:pt x="1881" y="327054"/>
                  <a:pt x="0" y="0"/>
                </a:cubicBezTo>
                <a:close/>
              </a:path>
              <a:path w="9372599" h="2554545" stroke="0" extrusionOk="0">
                <a:moveTo>
                  <a:pt x="0" y="0"/>
                </a:moveTo>
                <a:cubicBezTo>
                  <a:pt x="274731" y="-18207"/>
                  <a:pt x="378044" y="-6120"/>
                  <a:pt x="575745" y="0"/>
                </a:cubicBezTo>
                <a:cubicBezTo>
                  <a:pt x="773446" y="6120"/>
                  <a:pt x="859687" y="14509"/>
                  <a:pt x="964039" y="0"/>
                </a:cubicBezTo>
                <a:cubicBezTo>
                  <a:pt x="1068391" y="-14509"/>
                  <a:pt x="1466084" y="-39967"/>
                  <a:pt x="1820962" y="0"/>
                </a:cubicBezTo>
                <a:cubicBezTo>
                  <a:pt x="2175840" y="39967"/>
                  <a:pt x="2278516" y="9743"/>
                  <a:pt x="2396707" y="0"/>
                </a:cubicBezTo>
                <a:cubicBezTo>
                  <a:pt x="2514898" y="-9743"/>
                  <a:pt x="2740358" y="-28207"/>
                  <a:pt x="2972453" y="0"/>
                </a:cubicBezTo>
                <a:cubicBezTo>
                  <a:pt x="3204548" y="28207"/>
                  <a:pt x="3591806" y="6300"/>
                  <a:pt x="3829376" y="0"/>
                </a:cubicBezTo>
                <a:cubicBezTo>
                  <a:pt x="4066946" y="-6300"/>
                  <a:pt x="4081817" y="17972"/>
                  <a:pt x="4311396" y="0"/>
                </a:cubicBezTo>
                <a:cubicBezTo>
                  <a:pt x="4540975" y="-17972"/>
                  <a:pt x="4831579" y="-40766"/>
                  <a:pt x="5168319" y="0"/>
                </a:cubicBezTo>
                <a:cubicBezTo>
                  <a:pt x="5505059" y="40766"/>
                  <a:pt x="5674711" y="29441"/>
                  <a:pt x="6025242" y="0"/>
                </a:cubicBezTo>
                <a:cubicBezTo>
                  <a:pt x="6375773" y="-29441"/>
                  <a:pt x="6512630" y="17042"/>
                  <a:pt x="6694714" y="0"/>
                </a:cubicBezTo>
                <a:cubicBezTo>
                  <a:pt x="6876798" y="-17042"/>
                  <a:pt x="7282758" y="7997"/>
                  <a:pt x="7551637" y="0"/>
                </a:cubicBezTo>
                <a:cubicBezTo>
                  <a:pt x="7820516" y="-7997"/>
                  <a:pt x="7943933" y="-2188"/>
                  <a:pt x="8127382" y="0"/>
                </a:cubicBezTo>
                <a:cubicBezTo>
                  <a:pt x="8310831" y="2188"/>
                  <a:pt x="8580301" y="19455"/>
                  <a:pt x="8703128" y="0"/>
                </a:cubicBezTo>
                <a:cubicBezTo>
                  <a:pt x="8825955" y="-19455"/>
                  <a:pt x="9155253" y="-16352"/>
                  <a:pt x="9372599" y="0"/>
                </a:cubicBezTo>
                <a:cubicBezTo>
                  <a:pt x="9401522" y="302792"/>
                  <a:pt x="9392813" y="348665"/>
                  <a:pt x="9372599" y="613091"/>
                </a:cubicBezTo>
                <a:cubicBezTo>
                  <a:pt x="9352385" y="877517"/>
                  <a:pt x="9350941" y="1095485"/>
                  <a:pt x="9372599" y="1251727"/>
                </a:cubicBezTo>
                <a:cubicBezTo>
                  <a:pt x="9394257" y="1407969"/>
                  <a:pt x="9347988" y="1590152"/>
                  <a:pt x="9372599" y="1915909"/>
                </a:cubicBezTo>
                <a:cubicBezTo>
                  <a:pt x="9397210" y="2241666"/>
                  <a:pt x="9383787" y="2372715"/>
                  <a:pt x="9372599" y="2554545"/>
                </a:cubicBezTo>
                <a:cubicBezTo>
                  <a:pt x="9186146" y="2519457"/>
                  <a:pt x="8985164" y="2556473"/>
                  <a:pt x="8609402" y="2554545"/>
                </a:cubicBezTo>
                <a:cubicBezTo>
                  <a:pt x="8233640" y="2552617"/>
                  <a:pt x="8261182" y="2560359"/>
                  <a:pt x="8127382" y="2554545"/>
                </a:cubicBezTo>
                <a:cubicBezTo>
                  <a:pt x="7993582" y="2548731"/>
                  <a:pt x="7522762" y="2516411"/>
                  <a:pt x="7270459" y="2554545"/>
                </a:cubicBezTo>
                <a:cubicBezTo>
                  <a:pt x="7018156" y="2592679"/>
                  <a:pt x="6744027" y="2546195"/>
                  <a:pt x="6600988" y="2554545"/>
                </a:cubicBezTo>
                <a:cubicBezTo>
                  <a:pt x="6457949" y="2562895"/>
                  <a:pt x="6226676" y="2561127"/>
                  <a:pt x="6118968" y="2554545"/>
                </a:cubicBezTo>
                <a:cubicBezTo>
                  <a:pt x="6011260" y="2547963"/>
                  <a:pt x="5770107" y="2561072"/>
                  <a:pt x="5449497" y="2554545"/>
                </a:cubicBezTo>
                <a:cubicBezTo>
                  <a:pt x="5128887" y="2548018"/>
                  <a:pt x="5157014" y="2540413"/>
                  <a:pt x="5061203" y="2554545"/>
                </a:cubicBezTo>
                <a:cubicBezTo>
                  <a:pt x="4965392" y="2568677"/>
                  <a:pt x="4845936" y="2573375"/>
                  <a:pt x="4672910" y="2554545"/>
                </a:cubicBezTo>
                <a:cubicBezTo>
                  <a:pt x="4499884" y="2535715"/>
                  <a:pt x="4231251" y="2525462"/>
                  <a:pt x="4003439" y="2554545"/>
                </a:cubicBezTo>
                <a:cubicBezTo>
                  <a:pt x="3775627" y="2583628"/>
                  <a:pt x="3674481" y="2557083"/>
                  <a:pt x="3521419" y="2554545"/>
                </a:cubicBezTo>
                <a:cubicBezTo>
                  <a:pt x="3368357" y="2552007"/>
                  <a:pt x="2966552" y="2518253"/>
                  <a:pt x="2758222" y="2554545"/>
                </a:cubicBezTo>
                <a:cubicBezTo>
                  <a:pt x="2549892" y="2590837"/>
                  <a:pt x="2387267" y="2556704"/>
                  <a:pt x="2276203" y="2554545"/>
                </a:cubicBezTo>
                <a:cubicBezTo>
                  <a:pt x="2165139" y="2552386"/>
                  <a:pt x="1847884" y="2521374"/>
                  <a:pt x="1513005" y="2554545"/>
                </a:cubicBezTo>
                <a:cubicBezTo>
                  <a:pt x="1178126" y="2587716"/>
                  <a:pt x="1315977" y="2542706"/>
                  <a:pt x="1124712" y="2554545"/>
                </a:cubicBezTo>
                <a:cubicBezTo>
                  <a:pt x="933447" y="2566384"/>
                  <a:pt x="492160" y="2577852"/>
                  <a:pt x="0" y="2554545"/>
                </a:cubicBezTo>
                <a:cubicBezTo>
                  <a:pt x="-28312" y="2284958"/>
                  <a:pt x="12387" y="2148544"/>
                  <a:pt x="0" y="1967000"/>
                </a:cubicBezTo>
                <a:cubicBezTo>
                  <a:pt x="-12387" y="1785457"/>
                  <a:pt x="21529" y="1492143"/>
                  <a:pt x="0" y="1277273"/>
                </a:cubicBezTo>
                <a:cubicBezTo>
                  <a:pt x="-21529" y="1062403"/>
                  <a:pt x="1914" y="870372"/>
                  <a:pt x="0" y="664182"/>
                </a:cubicBezTo>
                <a:cubicBezTo>
                  <a:pt x="-1914" y="457992"/>
                  <a:pt x="5994" y="286377"/>
                  <a:pt x="0" y="0"/>
                </a:cubicBezTo>
                <a:close/>
              </a:path>
            </a:pathLst>
          </a:custGeom>
          <a:ln>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r>
              <a:rPr lang="en-US" sz="3200">
                <a:solidFill>
                  <a:srgbClr val="FF0066"/>
                </a:solidFill>
                <a:latin typeface="Arial" panose="020B0604020202020204" pitchFamily="34" charset="0"/>
                <a:cs typeface="Arial" panose="020B0604020202020204" pitchFamily="34" charset="0"/>
              </a:rPr>
              <a:t>	Quan sát hai bảng chú giải ở hình 2, cho biết:</a:t>
            </a:r>
          </a:p>
          <a:p>
            <a:pPr marL="285750" indent="-285750">
              <a:buFont typeface="Wingdings" panose="05000000000000000000" pitchFamily="2" charset="2"/>
              <a:buChar char="ü"/>
            </a:pPr>
            <a:r>
              <a:rPr lang="en-US" sz="3200">
                <a:solidFill>
                  <a:srgbClr val="1414F8"/>
                </a:solidFill>
                <a:latin typeface="Arial" panose="020B0604020202020204" pitchFamily="34" charset="0"/>
                <a:cs typeface="Arial" panose="020B0604020202020204" pitchFamily="34" charset="0"/>
              </a:rPr>
              <a:t>Bảng chú giải nào của bản đồ hành chính, bảng chú giải nào của bản đồ tự nhiên.</a:t>
            </a:r>
          </a:p>
          <a:p>
            <a:pPr marL="285750" indent="-285750">
              <a:buFont typeface="Wingdings" panose="05000000000000000000" pitchFamily="2" charset="2"/>
              <a:buChar char="ü"/>
            </a:pPr>
            <a:r>
              <a:rPr lang="en-US" sz="3200">
                <a:solidFill>
                  <a:srgbClr val="1414F8"/>
                </a:solidFill>
                <a:latin typeface="Arial" panose="020B0604020202020204" pitchFamily="34" charset="0"/>
                <a:cs typeface="Arial" panose="020B0604020202020204" pitchFamily="34" charset="0"/>
              </a:rPr>
              <a:t> Hãy kể ít nhất ba đối tượng địa lí được thể hiện trên bản đồ hành chính và ba đối tượng địa lí được thể hiện trên bản đồ tự nhiên.</a:t>
            </a:r>
          </a:p>
        </p:txBody>
      </p:sp>
      <p:pic>
        <p:nvPicPr>
          <p:cNvPr id="6" name="Picture 2" descr="Câu hỏi đố vui 17">
            <a:extLst>
              <a:ext uri="{FF2B5EF4-FFF2-40B4-BE49-F238E27FC236}">
                <a16:creationId xmlns:a16="http://schemas.microsoft.com/office/drawing/2014/main" id="{05993A19-B2F4-4F23-8562-5F2F85E3A20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16" b="100000" l="4430" r="98101">
                        <a14:foregroundMark x1="50000" y1="33742" x2="50000" y2="33742"/>
                        <a14:foregroundMark x1="12025" y1="68098" x2="12025" y2="68098"/>
                        <a14:foregroundMark x1="20886" y1="80368" x2="20886" y2="80368"/>
                        <a14:foregroundMark x1="80380" y1="19018" x2="80380" y2="19018"/>
                        <a14:foregroundMark x1="79114" y1="27607" x2="79114" y2="27607"/>
                        <a14:foregroundMark x1="85443" y1="20245" x2="85443" y2="20245"/>
                      </a14:backgroundRemoval>
                    </a14:imgEffect>
                  </a14:imgLayer>
                </a14:imgProps>
              </a:ext>
              <a:ext uri="{28A0092B-C50C-407E-A947-70E740481C1C}">
                <a14:useLocalDpi xmlns:a14="http://schemas.microsoft.com/office/drawing/2010/main" val="0"/>
              </a:ext>
            </a:extLst>
          </a:blip>
          <a:srcRect/>
          <a:stretch>
            <a:fillRect/>
          </a:stretch>
        </p:blipFill>
        <p:spPr bwMode="auto">
          <a:xfrm>
            <a:off x="-17491" y="5136540"/>
            <a:ext cx="1696324" cy="17500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D86A9BC-BE5D-4DE2-857B-BA6E459956DA}"/>
              </a:ext>
            </a:extLst>
          </p:cNvPr>
          <p:cNvSpPr txBox="1"/>
          <p:nvPr/>
        </p:nvSpPr>
        <p:spPr>
          <a:xfrm>
            <a:off x="0" y="15260"/>
            <a:ext cx="4353560" cy="646331"/>
          </a:xfrm>
          <a:prstGeom prst="rect">
            <a:avLst/>
          </a:prstGeom>
          <a:noFill/>
        </p:spPr>
        <p:txBody>
          <a:bodyPr wrap="square" rtlCol="0">
            <a:spAutoFit/>
          </a:bodyPr>
          <a:lstStyle/>
          <a:p>
            <a:r>
              <a:rPr lang="en-US" sz="3600" b="1">
                <a:solidFill>
                  <a:srgbClr val="00AF50"/>
                </a:solidFill>
                <a:latin typeface="Arial" panose="020B0604020202020204" pitchFamily="34" charset="0"/>
                <a:cs typeface="Arial" panose="020B0604020202020204" pitchFamily="34" charset="0"/>
              </a:rPr>
              <a:t>b. Bảng chú giải</a:t>
            </a:r>
          </a:p>
        </p:txBody>
      </p:sp>
      <p:pic>
        <p:nvPicPr>
          <p:cNvPr id="14" name="2 Minute Timer (Nho)">
            <a:hlinkClick r:id="" action="ppaction://media"/>
            <a:extLst>
              <a:ext uri="{FF2B5EF4-FFF2-40B4-BE49-F238E27FC236}">
                <a16:creationId xmlns:a16="http://schemas.microsoft.com/office/drawing/2014/main" id="{AA497369-AD7B-45CE-88B3-913A5AE2569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030538" y="886935"/>
            <a:ext cx="2054452" cy="1154727"/>
          </a:xfrm>
          <a:prstGeom prst="rect">
            <a:avLst/>
          </a:prstGeom>
        </p:spPr>
      </p:pic>
      <p:pic>
        <p:nvPicPr>
          <p:cNvPr id="16" name="Picture 15">
            <a:extLst>
              <a:ext uri="{FF2B5EF4-FFF2-40B4-BE49-F238E27FC236}">
                <a16:creationId xmlns:a16="http://schemas.microsoft.com/office/drawing/2014/main" id="{4BEAAE57-7CE8-449C-8637-9B2C8992CD90}"/>
              </a:ext>
            </a:extLst>
          </p:cNvPr>
          <p:cNvPicPr>
            <a:picLocks noChangeAspect="1"/>
          </p:cNvPicPr>
          <p:nvPr/>
        </p:nvPicPr>
        <p:blipFill rotWithShape="1">
          <a:blip r:embed="rId8"/>
          <a:srcRect t="2766"/>
          <a:stretch/>
        </p:blipFill>
        <p:spPr>
          <a:xfrm>
            <a:off x="2944994" y="897011"/>
            <a:ext cx="1061536" cy="1145888"/>
          </a:xfrm>
          <a:prstGeom prst="rect">
            <a:avLst/>
          </a:prstGeom>
        </p:spPr>
      </p:pic>
      <p:sp>
        <p:nvSpPr>
          <p:cNvPr id="17" name="TextBox 16">
            <a:extLst>
              <a:ext uri="{FF2B5EF4-FFF2-40B4-BE49-F238E27FC236}">
                <a16:creationId xmlns:a16="http://schemas.microsoft.com/office/drawing/2014/main" id="{1268F17D-9641-44B1-8ECA-1FAB297AD8B2}"/>
              </a:ext>
            </a:extLst>
          </p:cNvPr>
          <p:cNvSpPr txBox="1"/>
          <p:nvPr/>
        </p:nvSpPr>
        <p:spPr>
          <a:xfrm>
            <a:off x="4353560" y="1185982"/>
            <a:ext cx="4456730" cy="769441"/>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400" b="1">
                <a:solidFill>
                  <a:schemeClr val="bg1"/>
                </a:solidFill>
                <a:latin typeface="#9Slide07 IcielBC Cubano Normal" panose="00000500000000000000" pitchFamily="2" charset="0"/>
              </a:rPr>
              <a:t>THỬ TÀI CỦA EM</a:t>
            </a:r>
            <a:endParaRPr lang="en-US" sz="4400" b="1" dirty="0">
              <a:solidFill>
                <a:schemeClr val="bg1"/>
              </a:solidFill>
              <a:latin typeface="#9Slide07 IcielBC Cubano Normal" panose="00000500000000000000" pitchFamily="2" charset="0"/>
            </a:endParaRPr>
          </a:p>
        </p:txBody>
      </p:sp>
    </p:spTree>
    <p:extLst>
      <p:ext uri="{BB962C8B-B14F-4D97-AF65-F5344CB8AC3E}">
        <p14:creationId xmlns:p14="http://schemas.microsoft.com/office/powerpoint/2010/main" val="16713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4"/>
                </p:tgtEl>
              </p:cMediaNode>
            </p:video>
          </p:childTnLst>
        </p:cTn>
      </p:par>
    </p:tnLst>
    <p:bldLst>
      <p:bldP spid="3"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136C9E-199C-4192-8204-6761EA468CAA}"/>
              </a:ext>
            </a:extLst>
          </p:cNvPr>
          <p:cNvPicPr>
            <a:picLocks noChangeAspect="1"/>
          </p:cNvPicPr>
          <p:nvPr/>
        </p:nvPicPr>
        <p:blipFill rotWithShape="1">
          <a:blip r:embed="rId2"/>
          <a:srcRect l="28217" t="31855" r="50205" b="28186"/>
          <a:stretch/>
        </p:blipFill>
        <p:spPr>
          <a:xfrm>
            <a:off x="3276929" y="168117"/>
            <a:ext cx="3293169" cy="3260883"/>
          </a:xfrm>
          <a:prstGeom prst="rect">
            <a:avLst/>
          </a:prstGeom>
        </p:spPr>
      </p:pic>
      <p:pic>
        <p:nvPicPr>
          <p:cNvPr id="6" name="Picture 5">
            <a:extLst>
              <a:ext uri="{FF2B5EF4-FFF2-40B4-BE49-F238E27FC236}">
                <a16:creationId xmlns:a16="http://schemas.microsoft.com/office/drawing/2014/main" id="{1CC42FF4-5E35-466E-A257-546FE67C842B}"/>
              </a:ext>
            </a:extLst>
          </p:cNvPr>
          <p:cNvPicPr>
            <a:picLocks noChangeAspect="1"/>
          </p:cNvPicPr>
          <p:nvPr/>
        </p:nvPicPr>
        <p:blipFill rotWithShape="1">
          <a:blip r:embed="rId2"/>
          <a:srcRect l="49689" t="36434" r="29685" b="27985"/>
          <a:stretch/>
        </p:blipFill>
        <p:spPr>
          <a:xfrm>
            <a:off x="6849846" y="168117"/>
            <a:ext cx="3296833" cy="3260883"/>
          </a:xfrm>
          <a:prstGeom prst="rect">
            <a:avLst/>
          </a:prstGeom>
        </p:spPr>
      </p:pic>
      <p:sp>
        <p:nvSpPr>
          <p:cNvPr id="7" name="TextBox 6">
            <a:extLst>
              <a:ext uri="{FF2B5EF4-FFF2-40B4-BE49-F238E27FC236}">
                <a16:creationId xmlns:a16="http://schemas.microsoft.com/office/drawing/2014/main" id="{8969D52A-69CC-4A5A-933D-51849EAF4525}"/>
              </a:ext>
            </a:extLst>
          </p:cNvPr>
          <p:cNvSpPr txBox="1"/>
          <p:nvPr/>
        </p:nvSpPr>
        <p:spPr>
          <a:xfrm>
            <a:off x="4684635" y="3511740"/>
            <a:ext cx="3486209" cy="400110"/>
          </a:xfrm>
          <a:prstGeom prst="rect">
            <a:avLst/>
          </a:prstGeom>
          <a:noFill/>
          <a:ln>
            <a:noFill/>
          </a:ln>
        </p:spPr>
        <p:txBody>
          <a:bodyPr wrap="square" rtlCol="0">
            <a:spAutoFit/>
          </a:bodyPr>
          <a:lstStyle/>
          <a:p>
            <a:r>
              <a:rPr lang="en-US" sz="2000">
                <a:solidFill>
                  <a:srgbClr val="3829FB"/>
                </a:solidFill>
                <a:latin typeface="Arial" panose="020B0604020202020204" pitchFamily="34" charset="0"/>
                <a:cs typeface="Arial" panose="020B0604020202020204" pitchFamily="34" charset="0"/>
              </a:rPr>
              <a:t>Hình 2. Bảng chú giải bản đồ</a:t>
            </a:r>
          </a:p>
        </p:txBody>
      </p:sp>
      <p:pic>
        <p:nvPicPr>
          <p:cNvPr id="15" name="Picture 14">
            <a:extLst>
              <a:ext uri="{FF2B5EF4-FFF2-40B4-BE49-F238E27FC236}">
                <a16:creationId xmlns:a16="http://schemas.microsoft.com/office/drawing/2014/main" id="{45ECA332-9459-43EA-AD48-D40EF25CC82C}"/>
              </a:ext>
            </a:extLst>
          </p:cNvPr>
          <p:cNvPicPr>
            <a:picLocks noChangeAspect="1"/>
          </p:cNvPicPr>
          <p:nvPr/>
        </p:nvPicPr>
        <p:blipFill>
          <a:blip r:embed="rId3"/>
          <a:stretch>
            <a:fillRect/>
          </a:stretch>
        </p:blipFill>
        <p:spPr>
          <a:xfrm>
            <a:off x="2502956" y="3508872"/>
            <a:ext cx="2219635" cy="847843"/>
          </a:xfrm>
          <a:prstGeom prst="rect">
            <a:avLst/>
          </a:prstGeom>
        </p:spPr>
      </p:pic>
      <p:pic>
        <p:nvPicPr>
          <p:cNvPr id="16" name="Picture 15">
            <a:extLst>
              <a:ext uri="{FF2B5EF4-FFF2-40B4-BE49-F238E27FC236}">
                <a16:creationId xmlns:a16="http://schemas.microsoft.com/office/drawing/2014/main" id="{6059E208-F2B1-4653-8214-5C03195DE188}"/>
              </a:ext>
            </a:extLst>
          </p:cNvPr>
          <p:cNvPicPr>
            <a:picLocks noChangeAspect="1"/>
          </p:cNvPicPr>
          <p:nvPr/>
        </p:nvPicPr>
        <p:blipFill>
          <a:blip r:embed="rId4"/>
          <a:stretch>
            <a:fillRect/>
          </a:stretch>
        </p:blipFill>
        <p:spPr>
          <a:xfrm>
            <a:off x="8416284" y="3508872"/>
            <a:ext cx="2057687" cy="876422"/>
          </a:xfrm>
          <a:prstGeom prst="rect">
            <a:avLst/>
          </a:prstGeom>
        </p:spPr>
      </p:pic>
      <p:sp>
        <p:nvSpPr>
          <p:cNvPr id="18" name="Rectangle: Rounded Corners 17">
            <a:extLst>
              <a:ext uri="{FF2B5EF4-FFF2-40B4-BE49-F238E27FC236}">
                <a16:creationId xmlns:a16="http://schemas.microsoft.com/office/drawing/2014/main" id="{4FA2703E-97B4-4714-A9BC-FCDCA861FDB0}"/>
              </a:ext>
            </a:extLst>
          </p:cNvPr>
          <p:cNvSpPr/>
          <p:nvPr/>
        </p:nvSpPr>
        <p:spPr>
          <a:xfrm>
            <a:off x="3612773" y="2236424"/>
            <a:ext cx="2402437" cy="1046603"/>
          </a:xfrm>
          <a:prstGeom prst="roundRect">
            <a:avLst/>
          </a:prstGeom>
          <a:noFill/>
          <a:ln w="28575">
            <a:solidFill>
              <a:srgbClr val="F7502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D68A11C-8058-4C51-BFAC-BC38F022D7CD}"/>
              </a:ext>
            </a:extLst>
          </p:cNvPr>
          <p:cNvSpPr/>
          <p:nvPr/>
        </p:nvSpPr>
        <p:spPr>
          <a:xfrm>
            <a:off x="7042690" y="749147"/>
            <a:ext cx="3026727" cy="1244905"/>
          </a:xfrm>
          <a:prstGeom prst="roundRect">
            <a:avLst/>
          </a:prstGeom>
          <a:noFill/>
          <a:ln w="28575">
            <a:solidFill>
              <a:srgbClr val="F7502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AFF493A9-65AB-44E4-9AB9-EDE199138E6D}"/>
              </a:ext>
            </a:extLst>
          </p:cNvPr>
          <p:cNvGrpSpPr/>
          <p:nvPr/>
        </p:nvGrpSpPr>
        <p:grpSpPr>
          <a:xfrm>
            <a:off x="1936373" y="4483317"/>
            <a:ext cx="2748262" cy="1135428"/>
            <a:chOff x="1936373" y="5070348"/>
            <a:chExt cx="2748262" cy="1135428"/>
          </a:xfrm>
        </p:grpSpPr>
        <p:sp>
          <p:nvSpPr>
            <p:cNvPr id="23" name="Rectangle: Rounded Corners 22">
              <a:extLst>
                <a:ext uri="{FF2B5EF4-FFF2-40B4-BE49-F238E27FC236}">
                  <a16:creationId xmlns:a16="http://schemas.microsoft.com/office/drawing/2014/main" id="{69789139-4B83-468E-A959-8BA21DDB9E13}"/>
                </a:ext>
              </a:extLst>
            </p:cNvPr>
            <p:cNvSpPr/>
            <p:nvPr/>
          </p:nvSpPr>
          <p:spPr>
            <a:xfrm>
              <a:off x="1936373" y="5070348"/>
              <a:ext cx="2748262" cy="1046603"/>
            </a:xfrm>
            <a:prstGeom prst="roundRect">
              <a:avLst/>
            </a:prstGeom>
            <a:solidFill>
              <a:schemeClr val="accent4">
                <a:lumMod val="20000"/>
                <a:lumOff val="80000"/>
              </a:schemeClr>
            </a:solidFill>
            <a:ln w="15875">
              <a:solidFill>
                <a:srgbClr val="3829F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F57B7A4-F730-4965-9FAE-6003C1E9E419}"/>
                </a:ext>
              </a:extLst>
            </p:cNvPr>
            <p:cNvSpPr txBox="1"/>
            <p:nvPr/>
          </p:nvSpPr>
          <p:spPr>
            <a:xfrm>
              <a:off x="1936373" y="5097780"/>
              <a:ext cx="2748262" cy="1107996"/>
            </a:xfrm>
            <a:prstGeom prst="rect">
              <a:avLst/>
            </a:prstGeom>
            <a:noFill/>
          </p:spPr>
          <p:txBody>
            <a:bodyPr wrap="square" rtlCol="0">
              <a:spAutoFit/>
            </a:bodyPr>
            <a:lstStyle/>
            <a:p>
              <a:pPr algn="ctr"/>
              <a:r>
                <a:rPr lang="en-US" sz="2400">
                  <a:solidFill>
                    <a:srgbClr val="1414F8"/>
                  </a:solidFill>
                  <a:latin typeface="Arial" panose="020B0604020202020204" pitchFamily="34" charset="0"/>
                  <a:cs typeface="Arial" panose="020B0604020202020204" pitchFamily="34" charset="0"/>
                </a:rPr>
                <a:t>Bảng chú giải của bản đồ tự nhiên.</a:t>
              </a:r>
            </a:p>
            <a:p>
              <a:pPr algn="ctr"/>
              <a:endParaRPr lang="en-US"/>
            </a:p>
          </p:txBody>
        </p:sp>
      </p:grpSp>
      <p:grpSp>
        <p:nvGrpSpPr>
          <p:cNvPr id="27" name="Group 26">
            <a:extLst>
              <a:ext uri="{FF2B5EF4-FFF2-40B4-BE49-F238E27FC236}">
                <a16:creationId xmlns:a16="http://schemas.microsoft.com/office/drawing/2014/main" id="{5EF62DDA-EF05-40D2-9CE1-AB63A01DC397}"/>
              </a:ext>
            </a:extLst>
          </p:cNvPr>
          <p:cNvGrpSpPr/>
          <p:nvPr/>
        </p:nvGrpSpPr>
        <p:grpSpPr>
          <a:xfrm>
            <a:off x="8170844" y="4413168"/>
            <a:ext cx="2770296" cy="1046603"/>
            <a:chOff x="7725709" y="5300482"/>
            <a:chExt cx="2770296" cy="1046603"/>
          </a:xfrm>
        </p:grpSpPr>
        <p:sp>
          <p:nvSpPr>
            <p:cNvPr id="24" name="Rectangle: Rounded Corners 23">
              <a:extLst>
                <a:ext uri="{FF2B5EF4-FFF2-40B4-BE49-F238E27FC236}">
                  <a16:creationId xmlns:a16="http://schemas.microsoft.com/office/drawing/2014/main" id="{17564717-DE28-46F5-8731-7E9103FDCED6}"/>
                </a:ext>
              </a:extLst>
            </p:cNvPr>
            <p:cNvSpPr/>
            <p:nvPr/>
          </p:nvSpPr>
          <p:spPr>
            <a:xfrm>
              <a:off x="7725709" y="5300482"/>
              <a:ext cx="2748262" cy="1046603"/>
            </a:xfrm>
            <a:prstGeom prst="roundRect">
              <a:avLst/>
            </a:prstGeom>
            <a:solidFill>
              <a:schemeClr val="accent4">
                <a:lumMod val="20000"/>
                <a:lumOff val="80000"/>
              </a:schemeClr>
            </a:solidFill>
            <a:ln w="15875">
              <a:solidFill>
                <a:srgbClr val="3829F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01FE9E1-E7F1-4FDC-B773-EE65FBB56584}"/>
                </a:ext>
              </a:extLst>
            </p:cNvPr>
            <p:cNvSpPr txBox="1"/>
            <p:nvPr/>
          </p:nvSpPr>
          <p:spPr>
            <a:xfrm>
              <a:off x="7747743" y="5408284"/>
              <a:ext cx="2748262" cy="830997"/>
            </a:xfrm>
            <a:prstGeom prst="rect">
              <a:avLst/>
            </a:prstGeom>
            <a:noFill/>
          </p:spPr>
          <p:txBody>
            <a:bodyPr wrap="square" rtlCol="0">
              <a:spAutoFit/>
            </a:bodyPr>
            <a:lstStyle/>
            <a:p>
              <a:r>
                <a:rPr lang="en-US" sz="2400">
                  <a:solidFill>
                    <a:srgbClr val="1414F8"/>
                  </a:solidFill>
                  <a:latin typeface="Arial" panose="020B0604020202020204" pitchFamily="34" charset="0"/>
                  <a:cs typeface="Arial" panose="020B0604020202020204" pitchFamily="34" charset="0"/>
                </a:rPr>
                <a:t>Bảng chú giải của bản đồ hành chính</a:t>
              </a:r>
              <a:endParaRPr lang="en-US" sz="2400"/>
            </a:p>
          </p:txBody>
        </p:sp>
      </p:grpSp>
      <p:pic>
        <p:nvPicPr>
          <p:cNvPr id="29" name="Picture 28">
            <a:extLst>
              <a:ext uri="{FF2B5EF4-FFF2-40B4-BE49-F238E27FC236}">
                <a16:creationId xmlns:a16="http://schemas.microsoft.com/office/drawing/2014/main" id="{BFDE1654-61B3-42E8-8EF7-CD7508BA46AD}"/>
              </a:ext>
            </a:extLst>
          </p:cNvPr>
          <p:cNvPicPr>
            <a:picLocks noChangeAspect="1"/>
          </p:cNvPicPr>
          <p:nvPr/>
        </p:nvPicPr>
        <p:blipFill rotWithShape="1">
          <a:blip r:embed="rId5"/>
          <a:srcRect l="49250" t="16517" r="40417" b="67812"/>
          <a:stretch/>
        </p:blipFill>
        <p:spPr>
          <a:xfrm>
            <a:off x="10872528" y="7950"/>
            <a:ext cx="1207698" cy="1106531"/>
          </a:xfrm>
          <a:prstGeom prst="rect">
            <a:avLst/>
          </a:prstGeom>
        </p:spPr>
      </p:pic>
    </p:spTree>
    <p:extLst>
      <p:ext uri="{BB962C8B-B14F-4D97-AF65-F5344CB8AC3E}">
        <p14:creationId xmlns:p14="http://schemas.microsoft.com/office/powerpoint/2010/main" val="91257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par>
                                <p:cTn id="16" presetID="22"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318EDF-0430-4477-9F7A-652F9F8BC35F}"/>
              </a:ext>
            </a:extLst>
          </p:cNvPr>
          <p:cNvSpPr txBox="1"/>
          <p:nvPr/>
        </p:nvSpPr>
        <p:spPr>
          <a:xfrm>
            <a:off x="539269" y="1233889"/>
            <a:ext cx="3798815" cy="584775"/>
          </a:xfrm>
          <a:prstGeom prst="rect">
            <a:avLst/>
          </a:prstGeom>
          <a:noFill/>
        </p:spPr>
        <p:txBody>
          <a:bodyPr wrap="square" rtlCol="0">
            <a:spAutoFit/>
          </a:bodyPr>
          <a:lstStyle/>
          <a:p>
            <a:r>
              <a:rPr lang="en-US" sz="3200" b="1">
                <a:solidFill>
                  <a:srgbClr val="00AF50"/>
                </a:solidFill>
                <a:latin typeface="Arial" panose="020B0604020202020204" pitchFamily="34" charset="0"/>
                <a:cs typeface="Arial" panose="020B0604020202020204" pitchFamily="34" charset="0"/>
              </a:rPr>
              <a:t>b. Bảng chú giải</a:t>
            </a:r>
          </a:p>
        </p:txBody>
      </p:sp>
      <p:pic>
        <p:nvPicPr>
          <p:cNvPr id="12" name="Picture 11" descr="book9">
            <a:extLst>
              <a:ext uri="{FF2B5EF4-FFF2-40B4-BE49-F238E27FC236}">
                <a16:creationId xmlns:a16="http://schemas.microsoft.com/office/drawing/2014/main" id="{90919CD6-E752-45AF-865F-5056F50AEDE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43841" y="1001838"/>
            <a:ext cx="15222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EFF0CBC7-FF45-4C96-923F-AFB96FBE65E3}"/>
              </a:ext>
            </a:extLst>
          </p:cNvPr>
          <p:cNvGrpSpPr/>
          <p:nvPr/>
        </p:nvGrpSpPr>
        <p:grpSpPr>
          <a:xfrm>
            <a:off x="104750" y="104531"/>
            <a:ext cx="10294525" cy="914400"/>
            <a:chOff x="1635838" y="2325461"/>
            <a:chExt cx="10294525" cy="914400"/>
          </a:xfrm>
        </p:grpSpPr>
        <p:sp>
          <p:nvSpPr>
            <p:cNvPr id="16" name="Arrow: Pentagon 15">
              <a:extLst>
                <a:ext uri="{FF2B5EF4-FFF2-40B4-BE49-F238E27FC236}">
                  <a16:creationId xmlns:a16="http://schemas.microsoft.com/office/drawing/2014/main" id="{47ED07BC-B0A9-464A-96D9-96F7EBC67909}"/>
                </a:ext>
              </a:extLst>
            </p:cNvPr>
            <p:cNvSpPr/>
            <p:nvPr/>
          </p:nvSpPr>
          <p:spPr>
            <a:xfrm>
              <a:off x="2231895" y="2325461"/>
              <a:ext cx="9102411"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398667E0-8CCD-47EB-BF55-88D037902632}"/>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trên bản đồ</a:t>
              </a:r>
            </a:p>
          </p:txBody>
        </p:sp>
        <p:sp>
          <p:nvSpPr>
            <p:cNvPr id="18" name="Arrow: Pentagon 17">
              <a:extLst>
                <a:ext uri="{FF2B5EF4-FFF2-40B4-BE49-F238E27FC236}">
                  <a16:creationId xmlns:a16="http://schemas.microsoft.com/office/drawing/2014/main" id="{0F44CD0E-10AF-440D-AA9D-7A9BCC082ED1}"/>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9" name="Isosceles Triangle 18">
              <a:extLst>
                <a:ext uri="{FF2B5EF4-FFF2-40B4-BE49-F238E27FC236}">
                  <a16:creationId xmlns:a16="http://schemas.microsoft.com/office/drawing/2014/main" id="{09201771-A5BD-4365-9459-F056EC7991EC}"/>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92E13334-2301-47F1-966F-6BDA5D365949}"/>
              </a:ext>
            </a:extLst>
          </p:cNvPr>
          <p:cNvSpPr/>
          <p:nvPr/>
        </p:nvSpPr>
        <p:spPr>
          <a:xfrm>
            <a:off x="344959" y="2131196"/>
            <a:ext cx="11542241" cy="1200329"/>
          </a:xfrm>
          <a:prstGeom prst="rect">
            <a:avLst/>
          </a:prstGeom>
        </p:spPr>
        <p:txBody>
          <a:bodyPr wrap="square">
            <a:spAutoFit/>
          </a:bodyPr>
          <a:lstStyle/>
          <a:p>
            <a:r>
              <a:rPr lang="en-US" sz="3600">
                <a:solidFill>
                  <a:srgbClr val="1414F8"/>
                </a:solidFill>
                <a:latin typeface="Arial" panose="020B0604020202020204" pitchFamily="34" charset="0"/>
                <a:ea typeface="Times New Roman" panose="02020603050405020304" pitchFamily="18" charset="0"/>
                <a:cs typeface="Arial" panose="020B0604020202020204" pitchFamily="34" charset="0"/>
              </a:rPr>
              <a:t>- </a:t>
            </a:r>
            <a:r>
              <a:rPr lang="vi-VN" sz="3600">
                <a:solidFill>
                  <a:srgbClr val="1414F8"/>
                </a:solidFill>
                <a:latin typeface="Arial" panose="020B0604020202020204" pitchFamily="34" charset="0"/>
                <a:ea typeface="Times New Roman" panose="02020603050405020304" pitchFamily="18" charset="0"/>
                <a:cs typeface="Arial" panose="020B0604020202020204" pitchFamily="34" charset="0"/>
              </a:rPr>
              <a:t>Bảng chú giải của bản đồ giúp chúng ta hiểu nội dung và ý nghĩa của các kí hiệu được sử dụng trên bản đồ.</a:t>
            </a:r>
            <a:endParaRPr lang="en-US" sz="3600">
              <a:solidFill>
                <a:srgbClr val="1414F8"/>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23FAB96-4373-4F3A-BEC9-419873940B6B}"/>
              </a:ext>
            </a:extLst>
          </p:cNvPr>
          <p:cNvPicPr>
            <a:picLocks noChangeAspect="1"/>
          </p:cNvPicPr>
          <p:nvPr/>
        </p:nvPicPr>
        <p:blipFill rotWithShape="1">
          <a:blip r:embed="rId4"/>
          <a:srcRect l="49250" t="16517" r="40417" b="67812"/>
          <a:stretch/>
        </p:blipFill>
        <p:spPr>
          <a:xfrm>
            <a:off x="10872528" y="7950"/>
            <a:ext cx="1207698" cy="1106531"/>
          </a:xfrm>
          <a:prstGeom prst="rect">
            <a:avLst/>
          </a:prstGeom>
        </p:spPr>
      </p:pic>
    </p:spTree>
    <p:extLst>
      <p:ext uri="{BB962C8B-B14F-4D97-AF65-F5344CB8AC3E}">
        <p14:creationId xmlns:p14="http://schemas.microsoft.com/office/powerpoint/2010/main" val="25849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63EB54-B10C-4020-A114-CCC408E5EA63}"/>
              </a:ext>
            </a:extLst>
          </p:cNvPr>
          <p:cNvSpPr txBox="1"/>
          <p:nvPr/>
        </p:nvSpPr>
        <p:spPr>
          <a:xfrm>
            <a:off x="951729" y="159720"/>
            <a:ext cx="9081959"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itchFamily="34" charset="0"/>
              </a:rPr>
              <a:t>  Đọc một số bản đồ thông dụng</a:t>
            </a:r>
          </a:p>
        </p:txBody>
      </p:sp>
      <p:sp>
        <p:nvSpPr>
          <p:cNvPr id="5" name="Cloud 4">
            <a:extLst>
              <a:ext uri="{FF2B5EF4-FFF2-40B4-BE49-F238E27FC236}">
                <a16:creationId xmlns:a16="http://schemas.microsoft.com/office/drawing/2014/main" id="{8A001C9B-DFCA-4166-B5E8-DC5C7FBB88FC}"/>
              </a:ext>
            </a:extLst>
          </p:cNvPr>
          <p:cNvSpPr/>
          <p:nvPr/>
        </p:nvSpPr>
        <p:spPr>
          <a:xfrm>
            <a:off x="2910717" y="2236855"/>
            <a:ext cx="6370565" cy="3921638"/>
          </a:xfrm>
          <a:prstGeom prst="cloud">
            <a:avLst/>
          </a:prstGeom>
          <a:solidFill>
            <a:schemeClr val="accent2">
              <a:lumMod val="20000"/>
              <a:lumOff val="80000"/>
              <a:alpha val="4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Arial" panose="020B0604020202020204" pitchFamily="34" charset="0"/>
                <a:cs typeface="Arial" panose="020B0604020202020204" pitchFamily="34" charset="0"/>
              </a:rPr>
              <a:t>Nêu cách đọc bản đồ ?</a:t>
            </a:r>
          </a:p>
        </p:txBody>
      </p:sp>
      <p:sp>
        <p:nvSpPr>
          <p:cNvPr id="12" name="TextBox 11">
            <a:extLst>
              <a:ext uri="{FF2B5EF4-FFF2-40B4-BE49-F238E27FC236}">
                <a16:creationId xmlns:a16="http://schemas.microsoft.com/office/drawing/2014/main" id="{7D334C58-7E1D-4360-B24F-BF8A170BE207}"/>
              </a:ext>
            </a:extLst>
          </p:cNvPr>
          <p:cNvSpPr txBox="1"/>
          <p:nvPr/>
        </p:nvSpPr>
        <p:spPr>
          <a:xfrm>
            <a:off x="607519" y="1183039"/>
            <a:ext cx="4421682" cy="646331"/>
          </a:xfrm>
          <a:prstGeom prst="rect">
            <a:avLst/>
          </a:prstGeom>
          <a:noFill/>
        </p:spPr>
        <p:txBody>
          <a:bodyPr wrap="square" rtlCol="0">
            <a:spAutoFit/>
          </a:bodyPr>
          <a:lstStyle/>
          <a:p>
            <a:r>
              <a:rPr lang="en-US" sz="3600" b="1">
                <a:solidFill>
                  <a:srgbClr val="00AF50"/>
                </a:solidFill>
                <a:latin typeface="Arial" panose="020B0604020202020204" pitchFamily="34" charset="0"/>
                <a:cs typeface="Arial" panose="020B0604020202020204" pitchFamily="34" charset="0"/>
              </a:rPr>
              <a:t>a. Cách đọc bản đồ</a:t>
            </a:r>
          </a:p>
        </p:txBody>
      </p:sp>
      <p:sp>
        <p:nvSpPr>
          <p:cNvPr id="3" name="TextBox 2">
            <a:extLst>
              <a:ext uri="{FF2B5EF4-FFF2-40B4-BE49-F238E27FC236}">
                <a16:creationId xmlns:a16="http://schemas.microsoft.com/office/drawing/2014/main" id="{C0DFC0B0-B70C-4215-852B-DB20DA77D027}"/>
              </a:ext>
            </a:extLst>
          </p:cNvPr>
          <p:cNvSpPr txBox="1"/>
          <p:nvPr/>
        </p:nvSpPr>
        <p:spPr>
          <a:xfrm>
            <a:off x="1419546" y="2379323"/>
            <a:ext cx="9577176" cy="646331"/>
          </a:xfrm>
          <a:prstGeom prst="rect">
            <a:avLst/>
          </a:prstGeom>
          <a:noFill/>
        </p:spPr>
        <p:txBody>
          <a:bodyPr wrap="square" rtlCol="0">
            <a:spAutoFit/>
          </a:bodyPr>
          <a:lstStyle/>
          <a:p>
            <a:pPr marL="285750" indent="-285750">
              <a:buFont typeface="Wingdings" panose="05000000000000000000" pitchFamily="2" charset="2"/>
              <a:buChar char="ü"/>
            </a:pPr>
            <a:r>
              <a:rPr lang="en-US" sz="3600">
                <a:solidFill>
                  <a:srgbClr val="3829FB"/>
                </a:solidFill>
                <a:latin typeface="Arial" panose="020B0604020202020204" pitchFamily="34" charset="0"/>
                <a:cs typeface="Arial" panose="020B0604020202020204" pitchFamily="34" charset="0"/>
              </a:rPr>
              <a:t>Đọc tên bản đồ</a:t>
            </a:r>
          </a:p>
        </p:txBody>
      </p:sp>
      <p:grpSp>
        <p:nvGrpSpPr>
          <p:cNvPr id="9" name="Group 8">
            <a:extLst>
              <a:ext uri="{FF2B5EF4-FFF2-40B4-BE49-F238E27FC236}">
                <a16:creationId xmlns:a16="http://schemas.microsoft.com/office/drawing/2014/main" id="{122D4307-A591-4D7D-BF91-C16B1EE83352}"/>
              </a:ext>
            </a:extLst>
          </p:cNvPr>
          <p:cNvGrpSpPr/>
          <p:nvPr/>
        </p:nvGrpSpPr>
        <p:grpSpPr>
          <a:xfrm>
            <a:off x="170617" y="95674"/>
            <a:ext cx="8982598" cy="914400"/>
            <a:chOff x="1511737" y="3898711"/>
            <a:chExt cx="8982598" cy="914400"/>
          </a:xfrm>
        </p:grpSpPr>
        <p:sp>
          <p:nvSpPr>
            <p:cNvPr id="10" name="Arrow: Pentagon 9">
              <a:extLst>
                <a:ext uri="{FF2B5EF4-FFF2-40B4-BE49-F238E27FC236}">
                  <a16:creationId xmlns:a16="http://schemas.microsoft.com/office/drawing/2014/main" id="{758393EB-F5EB-40C7-8A9C-F063C0DBE464}"/>
                </a:ext>
              </a:extLst>
            </p:cNvPr>
            <p:cNvSpPr/>
            <p:nvPr/>
          </p:nvSpPr>
          <p:spPr>
            <a:xfrm>
              <a:off x="2231896" y="3898711"/>
              <a:ext cx="8262439" cy="914400"/>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id="{2DDE751E-FBCD-4171-970B-7098FF797E7A}"/>
                </a:ext>
              </a:extLst>
            </p:cNvPr>
            <p:cNvSpPr txBox="1"/>
            <p:nvPr/>
          </p:nvSpPr>
          <p:spPr>
            <a:xfrm>
              <a:off x="3195044" y="4033002"/>
              <a:ext cx="6888104"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Đọc một số bản đồ thông dụng</a:t>
              </a:r>
            </a:p>
          </p:txBody>
        </p:sp>
        <p:sp>
          <p:nvSpPr>
            <p:cNvPr id="13" name="Arrow: Pentagon 12">
              <a:extLst>
                <a:ext uri="{FF2B5EF4-FFF2-40B4-BE49-F238E27FC236}">
                  <a16:creationId xmlns:a16="http://schemas.microsoft.com/office/drawing/2014/main" id="{D3F87B54-B6D9-4351-8785-E6E5D2953462}"/>
                </a:ext>
              </a:extLst>
            </p:cNvPr>
            <p:cNvSpPr/>
            <p:nvPr/>
          </p:nvSpPr>
          <p:spPr>
            <a:xfrm>
              <a:off x="1511737" y="3898711"/>
              <a:ext cx="1301952" cy="914400"/>
            </a:xfrm>
            <a:prstGeom prst="homePlate">
              <a:avLst/>
            </a:prstGeom>
            <a:solidFill>
              <a:srgbClr val="00A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4" name="Isosceles Triangle 13">
              <a:extLst>
                <a:ext uri="{FF2B5EF4-FFF2-40B4-BE49-F238E27FC236}">
                  <a16:creationId xmlns:a16="http://schemas.microsoft.com/office/drawing/2014/main" id="{25B2C8F3-3DAB-48DD-88A5-DE2C672B473D}"/>
                </a:ext>
              </a:extLst>
            </p:cNvPr>
            <p:cNvSpPr/>
            <p:nvPr/>
          </p:nvSpPr>
          <p:spPr>
            <a:xfrm rot="5400000">
              <a:off x="2502469" y="420608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D842A5B9-42E3-456C-8315-DBF4F5C3F08C}"/>
              </a:ext>
            </a:extLst>
          </p:cNvPr>
          <p:cNvPicPr>
            <a:picLocks noChangeAspect="1"/>
          </p:cNvPicPr>
          <p:nvPr/>
        </p:nvPicPr>
        <p:blipFill rotWithShape="1">
          <a:blip r:embed="rId3"/>
          <a:srcRect l="49250" t="16517" r="40417" b="67812"/>
          <a:stretch/>
        </p:blipFill>
        <p:spPr>
          <a:xfrm>
            <a:off x="10872528" y="7950"/>
            <a:ext cx="1207698" cy="1106531"/>
          </a:xfrm>
          <a:prstGeom prst="rect">
            <a:avLst/>
          </a:prstGeom>
        </p:spPr>
      </p:pic>
      <p:sp>
        <p:nvSpPr>
          <p:cNvPr id="16" name="TextBox 15">
            <a:extLst>
              <a:ext uri="{FF2B5EF4-FFF2-40B4-BE49-F238E27FC236}">
                <a16:creationId xmlns:a16="http://schemas.microsoft.com/office/drawing/2014/main" id="{5D9FA9F3-3B0F-4C8A-857C-4B775F0A3274}"/>
              </a:ext>
            </a:extLst>
          </p:cNvPr>
          <p:cNvSpPr txBox="1"/>
          <p:nvPr/>
        </p:nvSpPr>
        <p:spPr>
          <a:xfrm>
            <a:off x="1419546" y="3111042"/>
            <a:ext cx="10725316" cy="646331"/>
          </a:xfrm>
          <a:prstGeom prst="rect">
            <a:avLst/>
          </a:prstGeom>
          <a:noFill/>
        </p:spPr>
        <p:txBody>
          <a:bodyPr wrap="square" rtlCol="0">
            <a:spAutoFit/>
          </a:bodyPr>
          <a:lstStyle/>
          <a:p>
            <a:pPr marL="285750" indent="-285750">
              <a:buFont typeface="Wingdings" panose="05000000000000000000" pitchFamily="2" charset="2"/>
              <a:buChar char="ü"/>
            </a:pPr>
            <a:r>
              <a:rPr lang="en-US" sz="3600">
                <a:solidFill>
                  <a:srgbClr val="3829FB"/>
                </a:solidFill>
                <a:latin typeface="Arial" panose="020B0604020202020204" pitchFamily="34" charset="0"/>
                <a:cs typeface="Arial" panose="020B0604020202020204" pitchFamily="34" charset="0"/>
              </a:rPr>
              <a:t>Xác định tỉ lệ bản đồ</a:t>
            </a:r>
          </a:p>
        </p:txBody>
      </p:sp>
      <p:sp>
        <p:nvSpPr>
          <p:cNvPr id="17" name="TextBox 16">
            <a:extLst>
              <a:ext uri="{FF2B5EF4-FFF2-40B4-BE49-F238E27FC236}">
                <a16:creationId xmlns:a16="http://schemas.microsoft.com/office/drawing/2014/main" id="{C000158E-3E80-43D6-AB2B-14326BB48BFA}"/>
              </a:ext>
            </a:extLst>
          </p:cNvPr>
          <p:cNvSpPr txBox="1"/>
          <p:nvPr/>
        </p:nvSpPr>
        <p:spPr>
          <a:xfrm>
            <a:off x="1419546" y="4553207"/>
            <a:ext cx="10725316" cy="646331"/>
          </a:xfrm>
          <a:prstGeom prst="rect">
            <a:avLst/>
          </a:prstGeom>
          <a:noFill/>
        </p:spPr>
        <p:txBody>
          <a:bodyPr wrap="square" rtlCol="0">
            <a:spAutoFit/>
          </a:bodyPr>
          <a:lstStyle/>
          <a:p>
            <a:pPr marL="285750" indent="-285750">
              <a:buFont typeface="Wingdings" panose="05000000000000000000" pitchFamily="2" charset="2"/>
              <a:buChar char="ü"/>
            </a:pPr>
            <a:r>
              <a:rPr lang="en-US" sz="3600">
                <a:solidFill>
                  <a:srgbClr val="3829FB"/>
                </a:solidFill>
                <a:latin typeface="Arial" panose="020B0604020202020204" pitchFamily="34" charset="0"/>
                <a:cs typeface="Arial" panose="020B0604020202020204" pitchFamily="34" charset="0"/>
              </a:rPr>
              <a:t>Xác định các đối t</a:t>
            </a:r>
            <a:r>
              <a:rPr lang="vi-VN" sz="3600">
                <a:solidFill>
                  <a:srgbClr val="3829FB"/>
                </a:solidFill>
                <a:latin typeface="Arial" panose="020B0604020202020204" pitchFamily="34" charset="0"/>
                <a:cs typeface="Arial" panose="020B0604020202020204" pitchFamily="34" charset="0"/>
              </a:rPr>
              <a:t>ư</a:t>
            </a:r>
            <a:r>
              <a:rPr lang="en-US" sz="3600">
                <a:solidFill>
                  <a:srgbClr val="3829FB"/>
                </a:solidFill>
                <a:latin typeface="Arial" panose="020B0604020202020204" pitchFamily="34" charset="0"/>
                <a:cs typeface="Arial" panose="020B0604020202020204" pitchFamily="34" charset="0"/>
              </a:rPr>
              <a:t>ợng địa lí cần quan tâm</a:t>
            </a:r>
          </a:p>
        </p:txBody>
      </p:sp>
      <p:sp>
        <p:nvSpPr>
          <p:cNvPr id="18" name="TextBox 17">
            <a:extLst>
              <a:ext uri="{FF2B5EF4-FFF2-40B4-BE49-F238E27FC236}">
                <a16:creationId xmlns:a16="http://schemas.microsoft.com/office/drawing/2014/main" id="{CB1C9004-8899-4F06-89A5-8A7E080CB449}"/>
              </a:ext>
            </a:extLst>
          </p:cNvPr>
          <p:cNvSpPr txBox="1"/>
          <p:nvPr/>
        </p:nvSpPr>
        <p:spPr>
          <a:xfrm>
            <a:off x="1354910" y="3794474"/>
            <a:ext cx="10725316" cy="646331"/>
          </a:xfrm>
          <a:prstGeom prst="rect">
            <a:avLst/>
          </a:prstGeom>
          <a:noFill/>
        </p:spPr>
        <p:txBody>
          <a:bodyPr wrap="square" rtlCol="0">
            <a:spAutoFit/>
          </a:bodyPr>
          <a:lstStyle/>
          <a:p>
            <a:pPr marL="285750" indent="-285750">
              <a:buFont typeface="Wingdings" panose="05000000000000000000" pitchFamily="2" charset="2"/>
              <a:buChar char="ü"/>
            </a:pPr>
            <a:r>
              <a:rPr lang="en-US" sz="3600">
                <a:solidFill>
                  <a:srgbClr val="3829FB"/>
                </a:solidFill>
                <a:latin typeface="Arial" panose="020B0604020202020204" pitchFamily="34" charset="0"/>
                <a:cs typeface="Arial" panose="020B0604020202020204" pitchFamily="34" charset="0"/>
              </a:rPr>
              <a:t>Đọc kí hiệu trong bảng chú giải</a:t>
            </a:r>
          </a:p>
        </p:txBody>
      </p:sp>
      <p:sp>
        <p:nvSpPr>
          <p:cNvPr id="19" name="TextBox 18">
            <a:extLst>
              <a:ext uri="{FF2B5EF4-FFF2-40B4-BE49-F238E27FC236}">
                <a16:creationId xmlns:a16="http://schemas.microsoft.com/office/drawing/2014/main" id="{FB9ACCFE-8CEB-4A5B-820B-0730C3AF9C47}"/>
              </a:ext>
            </a:extLst>
          </p:cNvPr>
          <p:cNvSpPr txBox="1"/>
          <p:nvPr/>
        </p:nvSpPr>
        <p:spPr>
          <a:xfrm>
            <a:off x="1354910" y="5351795"/>
            <a:ext cx="10725316" cy="646331"/>
          </a:xfrm>
          <a:prstGeom prst="rect">
            <a:avLst/>
          </a:prstGeom>
          <a:noFill/>
        </p:spPr>
        <p:txBody>
          <a:bodyPr wrap="square" rtlCol="0">
            <a:spAutoFit/>
          </a:bodyPr>
          <a:lstStyle/>
          <a:p>
            <a:pPr marL="285750" indent="-285750">
              <a:buFont typeface="Wingdings" panose="05000000000000000000" pitchFamily="2" charset="2"/>
              <a:buChar char="ü"/>
            </a:pPr>
            <a:r>
              <a:rPr lang="en-US" sz="3600">
                <a:solidFill>
                  <a:srgbClr val="3829FB"/>
                </a:solidFill>
                <a:latin typeface="Arial" panose="020B0604020202020204" pitchFamily="34" charset="0"/>
                <a:cs typeface="Arial" panose="020B0604020202020204" pitchFamily="34" charset="0"/>
              </a:rPr>
              <a:t>Trình bày mối quan hệ giữa các đối t</a:t>
            </a:r>
            <a:r>
              <a:rPr lang="vi-VN" sz="3600">
                <a:solidFill>
                  <a:srgbClr val="3829FB"/>
                </a:solidFill>
                <a:latin typeface="Arial" panose="020B0604020202020204" pitchFamily="34" charset="0"/>
                <a:cs typeface="Arial" panose="020B0604020202020204" pitchFamily="34" charset="0"/>
              </a:rPr>
              <a:t>ư</a:t>
            </a:r>
            <a:r>
              <a:rPr lang="en-US" sz="3600">
                <a:solidFill>
                  <a:srgbClr val="3829FB"/>
                </a:solidFill>
                <a:latin typeface="Arial" panose="020B0604020202020204" pitchFamily="34" charset="0"/>
                <a:cs typeface="Arial" panose="020B0604020202020204" pitchFamily="34" charset="0"/>
              </a:rPr>
              <a:t>ợng địa lí</a:t>
            </a:r>
          </a:p>
        </p:txBody>
      </p:sp>
    </p:spTree>
    <p:extLst>
      <p:ext uri="{BB962C8B-B14F-4D97-AF65-F5344CB8AC3E}">
        <p14:creationId xmlns:p14="http://schemas.microsoft.com/office/powerpoint/2010/main" val="7936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wipe(left)">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wipe(left)">
                                      <p:cBhvr>
                                        <p:cTn id="39" dur="500"/>
                                        <p:tgtEl>
                                          <p:spTgt spid="1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wipe(left)">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Effect transition="in" filter="wipe(left)">
                                      <p:cBhvr>
                                        <p:cTn id="49"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02DB97-5AB6-40BA-AF4F-40EBBF02CB6C}"/>
              </a:ext>
            </a:extLst>
          </p:cNvPr>
          <p:cNvSpPr txBox="1"/>
          <p:nvPr/>
        </p:nvSpPr>
        <p:spPr>
          <a:xfrm>
            <a:off x="388058" y="1052781"/>
            <a:ext cx="8054193" cy="584775"/>
          </a:xfrm>
          <a:prstGeom prst="rect">
            <a:avLst/>
          </a:prstGeom>
          <a:noFill/>
        </p:spPr>
        <p:txBody>
          <a:bodyPr wrap="square" rtlCol="0">
            <a:spAutoFit/>
          </a:bodyPr>
          <a:lstStyle/>
          <a:p>
            <a:r>
              <a:rPr lang="en-US" sz="3200">
                <a:solidFill>
                  <a:srgbClr val="00AF50"/>
                </a:solidFill>
                <a:latin typeface="Arial" panose="020B0604020202020204" pitchFamily="34" charset="0"/>
                <a:cs typeface="Arial" panose="020B0604020202020204" pitchFamily="34" charset="0"/>
              </a:rPr>
              <a:t>b. Đọc bản đồ tự nhiên, bản đồ hành chính</a:t>
            </a:r>
          </a:p>
        </p:txBody>
      </p:sp>
      <p:pic>
        <p:nvPicPr>
          <p:cNvPr id="16" name="Picture 15">
            <a:extLst>
              <a:ext uri="{FF2B5EF4-FFF2-40B4-BE49-F238E27FC236}">
                <a16:creationId xmlns:a16="http://schemas.microsoft.com/office/drawing/2014/main" id="{8A0B0B81-8470-47A3-B83B-4F9908ACA744}"/>
              </a:ext>
            </a:extLst>
          </p:cNvPr>
          <p:cNvPicPr>
            <a:picLocks noChangeAspect="1"/>
          </p:cNvPicPr>
          <p:nvPr/>
        </p:nvPicPr>
        <p:blipFill rotWithShape="1">
          <a:blip r:embed="rId3"/>
          <a:srcRect l="35500" t="23999" r="37062" b="9334"/>
          <a:stretch/>
        </p:blipFill>
        <p:spPr>
          <a:xfrm>
            <a:off x="1184666" y="1697297"/>
            <a:ext cx="3764319" cy="5144684"/>
          </a:xfrm>
          <a:prstGeom prst="rect">
            <a:avLst/>
          </a:prstGeom>
        </p:spPr>
      </p:pic>
      <p:pic>
        <p:nvPicPr>
          <p:cNvPr id="17" name="Picture 16">
            <a:extLst>
              <a:ext uri="{FF2B5EF4-FFF2-40B4-BE49-F238E27FC236}">
                <a16:creationId xmlns:a16="http://schemas.microsoft.com/office/drawing/2014/main" id="{E2219290-32CD-4C53-8D40-4BAC458A98C1}"/>
              </a:ext>
            </a:extLst>
          </p:cNvPr>
          <p:cNvPicPr>
            <a:picLocks noChangeAspect="1"/>
          </p:cNvPicPr>
          <p:nvPr/>
        </p:nvPicPr>
        <p:blipFill rotWithShape="1">
          <a:blip r:embed="rId4"/>
          <a:srcRect l="35499" t="27555" r="36834" b="9482"/>
          <a:stretch/>
        </p:blipFill>
        <p:spPr>
          <a:xfrm>
            <a:off x="6967773" y="1800307"/>
            <a:ext cx="3928709" cy="5029221"/>
          </a:xfrm>
          <a:prstGeom prst="rect">
            <a:avLst/>
          </a:prstGeom>
        </p:spPr>
      </p:pic>
      <p:grpSp>
        <p:nvGrpSpPr>
          <p:cNvPr id="11" name="Group 10">
            <a:extLst>
              <a:ext uri="{FF2B5EF4-FFF2-40B4-BE49-F238E27FC236}">
                <a16:creationId xmlns:a16="http://schemas.microsoft.com/office/drawing/2014/main" id="{1E8F8176-D89B-429C-AA7F-FBA03C32A8D2}"/>
              </a:ext>
            </a:extLst>
          </p:cNvPr>
          <p:cNvGrpSpPr/>
          <p:nvPr/>
        </p:nvGrpSpPr>
        <p:grpSpPr>
          <a:xfrm>
            <a:off x="97607" y="16019"/>
            <a:ext cx="8982598" cy="914400"/>
            <a:chOff x="1511737" y="3898711"/>
            <a:chExt cx="8982598" cy="914400"/>
          </a:xfrm>
        </p:grpSpPr>
        <p:sp>
          <p:nvSpPr>
            <p:cNvPr id="12" name="Arrow: Pentagon 11">
              <a:extLst>
                <a:ext uri="{FF2B5EF4-FFF2-40B4-BE49-F238E27FC236}">
                  <a16:creationId xmlns:a16="http://schemas.microsoft.com/office/drawing/2014/main" id="{1D9C7103-93CC-4431-BA50-8D5423D3729E}"/>
                </a:ext>
              </a:extLst>
            </p:cNvPr>
            <p:cNvSpPr/>
            <p:nvPr/>
          </p:nvSpPr>
          <p:spPr>
            <a:xfrm>
              <a:off x="2231896" y="3898711"/>
              <a:ext cx="8262439" cy="914400"/>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75FA1B29-E2FA-4623-8A44-B35A65127830}"/>
                </a:ext>
              </a:extLst>
            </p:cNvPr>
            <p:cNvSpPr txBox="1"/>
            <p:nvPr/>
          </p:nvSpPr>
          <p:spPr>
            <a:xfrm>
              <a:off x="3195044" y="4033002"/>
              <a:ext cx="6888104"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Đọc một số bản đồ thông dụng</a:t>
              </a:r>
            </a:p>
          </p:txBody>
        </p:sp>
        <p:sp>
          <p:nvSpPr>
            <p:cNvPr id="14" name="Arrow: Pentagon 13">
              <a:extLst>
                <a:ext uri="{FF2B5EF4-FFF2-40B4-BE49-F238E27FC236}">
                  <a16:creationId xmlns:a16="http://schemas.microsoft.com/office/drawing/2014/main" id="{6996565A-8A86-4BCC-838B-A42C8F205A9E}"/>
                </a:ext>
              </a:extLst>
            </p:cNvPr>
            <p:cNvSpPr/>
            <p:nvPr/>
          </p:nvSpPr>
          <p:spPr>
            <a:xfrm>
              <a:off x="1511737" y="3898711"/>
              <a:ext cx="1301952" cy="914400"/>
            </a:xfrm>
            <a:prstGeom prst="homePlate">
              <a:avLst/>
            </a:prstGeom>
            <a:solidFill>
              <a:srgbClr val="00A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5" name="Isosceles Triangle 14">
              <a:extLst>
                <a:ext uri="{FF2B5EF4-FFF2-40B4-BE49-F238E27FC236}">
                  <a16:creationId xmlns:a16="http://schemas.microsoft.com/office/drawing/2014/main" id="{5DE64309-00FC-44DB-8208-A3D1DCB08562}"/>
                </a:ext>
              </a:extLst>
            </p:cNvPr>
            <p:cNvSpPr/>
            <p:nvPr/>
          </p:nvSpPr>
          <p:spPr>
            <a:xfrm rot="5400000">
              <a:off x="2502469" y="420608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7C5B4EE-3AD2-484A-A19B-D340AC3563C3}"/>
              </a:ext>
            </a:extLst>
          </p:cNvPr>
          <p:cNvPicPr>
            <a:picLocks noChangeAspect="1"/>
          </p:cNvPicPr>
          <p:nvPr/>
        </p:nvPicPr>
        <p:blipFill rotWithShape="1">
          <a:blip r:embed="rId5"/>
          <a:srcRect l="49250" t="16517" r="40417" b="67812"/>
          <a:stretch/>
        </p:blipFill>
        <p:spPr>
          <a:xfrm>
            <a:off x="10872528" y="7950"/>
            <a:ext cx="1207698" cy="1106531"/>
          </a:xfrm>
          <a:prstGeom prst="rect">
            <a:avLst/>
          </a:prstGeom>
        </p:spPr>
      </p:pic>
    </p:spTree>
    <p:extLst>
      <p:ext uri="{BB962C8B-B14F-4D97-AF65-F5344CB8AC3E}">
        <p14:creationId xmlns:p14="http://schemas.microsoft.com/office/powerpoint/2010/main" val="286156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 Box 9">
            <a:extLst>
              <a:ext uri="{FF2B5EF4-FFF2-40B4-BE49-F238E27FC236}">
                <a16:creationId xmlns:a16="http://schemas.microsoft.com/office/drawing/2014/main" id="{D5D1BFF6-7DD8-402F-AF76-DA6D2E8237F3}"/>
              </a:ext>
            </a:extLst>
          </p:cNvPr>
          <p:cNvSpPr txBox="1">
            <a:spLocks noChangeArrowheads="1"/>
          </p:cNvSpPr>
          <p:nvPr/>
        </p:nvSpPr>
        <p:spPr bwMode="auto">
          <a:xfrm>
            <a:off x="2895600" y="1600200"/>
            <a:ext cx="5029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endParaRPr lang="en-US" altLang="en-US" sz="1800">
              <a:latin typeface="Arial" panose="020B0604020202020204" pitchFamily="34" charset="0"/>
            </a:endParaRPr>
          </a:p>
        </p:txBody>
      </p:sp>
      <p:sp>
        <p:nvSpPr>
          <p:cNvPr id="3" name="AutoShape 7">
            <a:extLst>
              <a:ext uri="{FF2B5EF4-FFF2-40B4-BE49-F238E27FC236}">
                <a16:creationId xmlns:a16="http://schemas.microsoft.com/office/drawing/2014/main" id="{816AA0C0-5C9F-430B-8337-AE53A290CDCD}"/>
              </a:ext>
            </a:extLst>
          </p:cNvPr>
          <p:cNvSpPr>
            <a:spLocks noChangeArrowheads="1"/>
          </p:cNvSpPr>
          <p:nvPr/>
        </p:nvSpPr>
        <p:spPr bwMode="gray">
          <a:xfrm>
            <a:off x="2895600" y="280427"/>
            <a:ext cx="6756400" cy="745550"/>
          </a:xfrm>
          <a:prstGeom prst="roundRect">
            <a:avLst>
              <a:gd name="adj" fmla="val 50000"/>
            </a:avLst>
          </a:prstGeom>
          <a:gradFill rotWithShape="1">
            <a:gsLst>
              <a:gs pos="87000">
                <a:srgbClr val="002060"/>
              </a:gs>
              <a:gs pos="100000">
                <a:schemeClr val="accent1">
                  <a:gamma/>
                  <a:shade val="46275"/>
                  <a:invGamma/>
                </a:scheme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ctr" eaLnBrk="1" hangingPunct="1">
              <a:defRPr/>
            </a:pPr>
            <a:r>
              <a:rPr lang="en-US" sz="3200" b="1">
                <a:solidFill>
                  <a:schemeClr val="bg1"/>
                </a:solidFill>
                <a:latin typeface="Arial" panose="020B0604020202020204" pitchFamily="34" charset="0"/>
                <a:cs typeface="Arial" panose="020B0604020202020204" pitchFamily="34" charset="0"/>
              </a:rPr>
              <a:t>TỚ LÀ CHUYÊN GIA BẢN ĐỒ</a:t>
            </a:r>
          </a:p>
        </p:txBody>
      </p:sp>
      <p:sp>
        <p:nvSpPr>
          <p:cNvPr id="4" name="Rectangle: Rounded Corners 3">
            <a:extLst>
              <a:ext uri="{FF2B5EF4-FFF2-40B4-BE49-F238E27FC236}">
                <a16:creationId xmlns:a16="http://schemas.microsoft.com/office/drawing/2014/main" id="{F14EF8FD-8D65-4B85-B142-A90D02549BD3}"/>
              </a:ext>
            </a:extLst>
          </p:cNvPr>
          <p:cNvSpPr/>
          <p:nvPr/>
        </p:nvSpPr>
        <p:spPr>
          <a:xfrm>
            <a:off x="122775" y="1746439"/>
            <a:ext cx="5872480" cy="5111561"/>
          </a:xfrm>
          <a:prstGeom prst="roundRect">
            <a:avLst/>
          </a:prstGeom>
          <a:solidFill>
            <a:srgbClr val="F7F6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88858F-7DFE-4DC5-A6C4-7F3FBEFD1ABD}"/>
              </a:ext>
            </a:extLst>
          </p:cNvPr>
          <p:cNvSpPr txBox="1"/>
          <p:nvPr/>
        </p:nvSpPr>
        <p:spPr>
          <a:xfrm>
            <a:off x="122775" y="1963096"/>
            <a:ext cx="5506718" cy="954107"/>
          </a:xfrm>
          <a:prstGeom prst="rect">
            <a:avLst/>
          </a:prstGeom>
          <a:noFill/>
        </p:spPr>
        <p:txBody>
          <a:bodyPr wrap="square" rtlCol="0">
            <a:spAutoFit/>
          </a:bodyPr>
          <a:lstStyle/>
          <a:p>
            <a:pPr algn="ctr"/>
            <a:r>
              <a:rPr lang="en-US" sz="2800" b="1">
                <a:solidFill>
                  <a:srgbClr val="FF0066"/>
                </a:solidFill>
                <a:latin typeface="Arial" panose="020B0604020202020204" pitchFamily="34" charset="0"/>
                <a:cs typeface="Arial" panose="020B0604020202020204" pitchFamily="34" charset="0"/>
              </a:rPr>
              <a:t>Quan sát bản đồ tự nhiên thế giới (96-97 sgk)</a:t>
            </a:r>
          </a:p>
        </p:txBody>
      </p:sp>
      <p:sp>
        <p:nvSpPr>
          <p:cNvPr id="8" name="Rectangle: Rounded Corners 7">
            <a:extLst>
              <a:ext uri="{FF2B5EF4-FFF2-40B4-BE49-F238E27FC236}">
                <a16:creationId xmlns:a16="http://schemas.microsoft.com/office/drawing/2014/main" id="{95DACB94-56BB-4B6A-BE35-6D376523630D}"/>
              </a:ext>
            </a:extLst>
          </p:cNvPr>
          <p:cNvSpPr/>
          <p:nvPr/>
        </p:nvSpPr>
        <p:spPr>
          <a:xfrm>
            <a:off x="6330537" y="1791205"/>
            <a:ext cx="5760722" cy="5066795"/>
          </a:xfrm>
          <a:prstGeom prst="roundRect">
            <a:avLst/>
          </a:prstGeom>
          <a:solidFill>
            <a:srgbClr val="F7F6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828545-DF16-4380-A3CF-D9E53ECC3655}"/>
              </a:ext>
            </a:extLst>
          </p:cNvPr>
          <p:cNvSpPr txBox="1"/>
          <p:nvPr/>
        </p:nvSpPr>
        <p:spPr>
          <a:xfrm>
            <a:off x="6660735" y="1898926"/>
            <a:ext cx="5176519" cy="954107"/>
          </a:xfrm>
          <a:prstGeom prst="rect">
            <a:avLst/>
          </a:prstGeom>
          <a:noFill/>
        </p:spPr>
        <p:txBody>
          <a:bodyPr wrap="square" rtlCol="0">
            <a:spAutoFit/>
          </a:bodyPr>
          <a:lstStyle/>
          <a:p>
            <a:pPr algn="ctr"/>
            <a:r>
              <a:rPr lang="en-US" sz="2800" b="1">
                <a:solidFill>
                  <a:srgbClr val="FF0066"/>
                </a:solidFill>
                <a:latin typeface="Arial" panose="020B0604020202020204" pitchFamily="34" charset="0"/>
                <a:cs typeface="Arial" panose="020B0604020202020204" pitchFamily="34" charset="0"/>
              </a:rPr>
              <a:t>Quan sát bản đồ hành chính Việt Nam (110 sgk)</a:t>
            </a:r>
          </a:p>
        </p:txBody>
      </p:sp>
      <p:sp>
        <p:nvSpPr>
          <p:cNvPr id="6" name="TextBox 5">
            <a:extLst>
              <a:ext uri="{FF2B5EF4-FFF2-40B4-BE49-F238E27FC236}">
                <a16:creationId xmlns:a16="http://schemas.microsoft.com/office/drawing/2014/main" id="{06A875F8-856F-4DBA-8F65-55E12FF6629D}"/>
              </a:ext>
            </a:extLst>
          </p:cNvPr>
          <p:cNvSpPr txBox="1"/>
          <p:nvPr/>
        </p:nvSpPr>
        <p:spPr>
          <a:xfrm>
            <a:off x="249775" y="3124299"/>
            <a:ext cx="5618480" cy="3108543"/>
          </a:xfrm>
          <a:prstGeom prst="rect">
            <a:avLst/>
          </a:prstGeom>
          <a:noFill/>
        </p:spPr>
        <p:txBody>
          <a:bodyPr wrap="square" rtlCol="0">
            <a:spAutoFit/>
          </a:bodyPr>
          <a:lstStyle/>
          <a:p>
            <a:r>
              <a:rPr lang="en-US" sz="2800">
                <a:solidFill>
                  <a:srgbClr val="3829FB"/>
                </a:solidFill>
                <a:latin typeface="Arial" panose="020B0604020202020204" pitchFamily="34" charset="0"/>
                <a:cs typeface="Arial" panose="020B0604020202020204" pitchFamily="34" charset="0"/>
              </a:rPr>
              <a:t>- Nêu nội dung và lãnh thổ đ</a:t>
            </a:r>
            <a:r>
              <a:rPr lang="vi-VN" sz="2800">
                <a:solidFill>
                  <a:srgbClr val="3829FB"/>
                </a:solidFill>
                <a:latin typeface="Arial" panose="020B0604020202020204" pitchFamily="34" charset="0"/>
                <a:cs typeface="Arial" panose="020B0604020202020204" pitchFamily="34" charset="0"/>
              </a:rPr>
              <a:t>ư</a:t>
            </a:r>
            <a:r>
              <a:rPr lang="en-US" sz="2800">
                <a:solidFill>
                  <a:srgbClr val="3829FB"/>
                </a:solidFill>
                <a:latin typeface="Arial" panose="020B0604020202020204" pitchFamily="34" charset="0"/>
                <a:cs typeface="Arial" panose="020B0604020202020204" pitchFamily="34" charset="0"/>
              </a:rPr>
              <a:t>ợc thể hiện trên bản đồ</a:t>
            </a:r>
          </a:p>
          <a:p>
            <a:pPr marL="285750" indent="-285750">
              <a:buFontTx/>
              <a:buChar char="-"/>
            </a:pPr>
            <a:r>
              <a:rPr lang="en-US" sz="2800">
                <a:solidFill>
                  <a:srgbClr val="3829FB"/>
                </a:solidFill>
                <a:latin typeface="Arial" panose="020B0604020202020204" pitchFamily="34" charset="0"/>
                <a:cs typeface="Arial" panose="020B0604020202020204" pitchFamily="34" charset="0"/>
              </a:rPr>
              <a:t>Nêu tỉ lệ bản đồ</a:t>
            </a:r>
          </a:p>
          <a:p>
            <a:pPr marL="285750" indent="-285750">
              <a:buFontTx/>
              <a:buChar char="-"/>
            </a:pPr>
            <a:r>
              <a:rPr lang="en-US" sz="2800">
                <a:solidFill>
                  <a:srgbClr val="3829FB"/>
                </a:solidFill>
                <a:latin typeface="Arial" panose="020B0604020202020204" pitchFamily="34" charset="0"/>
                <a:cs typeface="Arial" panose="020B0604020202020204" pitchFamily="34" charset="0"/>
              </a:rPr>
              <a:t>Kí hiệu trong bảng chú giải thể hiện đối t</a:t>
            </a:r>
            <a:r>
              <a:rPr lang="vi-VN" sz="2800">
                <a:solidFill>
                  <a:srgbClr val="3829FB"/>
                </a:solidFill>
                <a:latin typeface="Arial" panose="020B0604020202020204" pitchFamily="34" charset="0"/>
                <a:cs typeface="Arial" panose="020B0604020202020204" pitchFamily="34" charset="0"/>
              </a:rPr>
              <a:t>ư</a:t>
            </a:r>
            <a:r>
              <a:rPr lang="en-US" sz="2800">
                <a:solidFill>
                  <a:srgbClr val="3829FB"/>
                </a:solidFill>
                <a:latin typeface="Arial" panose="020B0604020202020204" pitchFamily="34" charset="0"/>
                <a:cs typeface="Arial" panose="020B0604020202020204" pitchFamily="34" charset="0"/>
              </a:rPr>
              <a:t>ợng địa lí nào</a:t>
            </a:r>
          </a:p>
          <a:p>
            <a:pPr marL="285750" indent="-285750">
              <a:buFontTx/>
              <a:buChar char="-"/>
            </a:pPr>
            <a:r>
              <a:rPr lang="en-US" sz="2800">
                <a:solidFill>
                  <a:srgbClr val="3829FB"/>
                </a:solidFill>
                <a:latin typeface="Arial" panose="020B0604020202020204" pitchFamily="34" charset="0"/>
                <a:cs typeface="Arial" panose="020B0604020202020204" pitchFamily="34" charset="0"/>
              </a:rPr>
              <a:t>Kể tên dãy núi, đồng bằng, dòng sông lớn ở Châu Mĩ</a:t>
            </a:r>
          </a:p>
        </p:txBody>
      </p:sp>
      <p:sp>
        <p:nvSpPr>
          <p:cNvPr id="11" name="TextBox 10">
            <a:extLst>
              <a:ext uri="{FF2B5EF4-FFF2-40B4-BE49-F238E27FC236}">
                <a16:creationId xmlns:a16="http://schemas.microsoft.com/office/drawing/2014/main" id="{FE9CAF51-75DD-45D8-8A5F-F7FBF7CC48FD}"/>
              </a:ext>
            </a:extLst>
          </p:cNvPr>
          <p:cNvSpPr txBox="1"/>
          <p:nvPr/>
        </p:nvSpPr>
        <p:spPr>
          <a:xfrm>
            <a:off x="6391501" y="2693412"/>
            <a:ext cx="5730242" cy="3970318"/>
          </a:xfrm>
          <a:prstGeom prst="rect">
            <a:avLst/>
          </a:prstGeom>
          <a:noFill/>
        </p:spPr>
        <p:txBody>
          <a:bodyPr wrap="square" rtlCol="0">
            <a:spAutoFit/>
          </a:bodyPr>
          <a:lstStyle/>
          <a:p>
            <a:r>
              <a:rPr lang="en-US" sz="2800">
                <a:solidFill>
                  <a:srgbClr val="3829FB"/>
                </a:solidFill>
                <a:latin typeface="Arial" panose="020B0604020202020204" pitchFamily="34" charset="0"/>
                <a:cs typeface="Arial" panose="020B0604020202020204" pitchFamily="34" charset="0"/>
              </a:rPr>
              <a:t>- Nêu nội dung và lãnh thổ đ</a:t>
            </a:r>
            <a:r>
              <a:rPr lang="vi-VN" sz="2800">
                <a:solidFill>
                  <a:srgbClr val="3829FB"/>
                </a:solidFill>
                <a:latin typeface="Arial" panose="020B0604020202020204" pitchFamily="34" charset="0"/>
                <a:cs typeface="Arial" panose="020B0604020202020204" pitchFamily="34" charset="0"/>
              </a:rPr>
              <a:t>ư</a:t>
            </a:r>
            <a:r>
              <a:rPr lang="en-US" sz="2800">
                <a:solidFill>
                  <a:srgbClr val="3829FB"/>
                </a:solidFill>
                <a:latin typeface="Arial" panose="020B0604020202020204" pitchFamily="34" charset="0"/>
                <a:cs typeface="Arial" panose="020B0604020202020204" pitchFamily="34" charset="0"/>
              </a:rPr>
              <a:t>ợc thể hiện trên bản đồ</a:t>
            </a:r>
          </a:p>
          <a:p>
            <a:pPr marL="285750" indent="-285750">
              <a:buFontTx/>
              <a:buChar char="-"/>
            </a:pPr>
            <a:r>
              <a:rPr lang="en-US" sz="2800">
                <a:solidFill>
                  <a:srgbClr val="3829FB"/>
                </a:solidFill>
                <a:latin typeface="Arial" panose="020B0604020202020204" pitchFamily="34" charset="0"/>
                <a:cs typeface="Arial" panose="020B0604020202020204" pitchFamily="34" charset="0"/>
              </a:rPr>
              <a:t>Nêu tỉ lệ bản đồ</a:t>
            </a:r>
          </a:p>
          <a:p>
            <a:pPr marL="285750" indent="-285750">
              <a:buFontTx/>
              <a:buChar char="-"/>
            </a:pPr>
            <a:r>
              <a:rPr lang="en-US" sz="2800">
                <a:solidFill>
                  <a:srgbClr val="3829FB"/>
                </a:solidFill>
                <a:latin typeface="Arial" panose="020B0604020202020204" pitchFamily="34" charset="0"/>
                <a:cs typeface="Arial" panose="020B0604020202020204" pitchFamily="34" charset="0"/>
              </a:rPr>
              <a:t>Kí hiệu trong bảng chú giải thể hiện đối t</a:t>
            </a:r>
            <a:r>
              <a:rPr lang="vi-VN" sz="2800">
                <a:solidFill>
                  <a:srgbClr val="3829FB"/>
                </a:solidFill>
                <a:latin typeface="Arial" panose="020B0604020202020204" pitchFamily="34" charset="0"/>
                <a:cs typeface="Arial" panose="020B0604020202020204" pitchFamily="34" charset="0"/>
              </a:rPr>
              <a:t>ư</a:t>
            </a:r>
            <a:r>
              <a:rPr lang="en-US" sz="2800">
                <a:solidFill>
                  <a:srgbClr val="3829FB"/>
                </a:solidFill>
                <a:latin typeface="Arial" panose="020B0604020202020204" pitchFamily="34" charset="0"/>
                <a:cs typeface="Arial" panose="020B0604020202020204" pitchFamily="34" charset="0"/>
              </a:rPr>
              <a:t>ợng địa lí nào</a:t>
            </a:r>
          </a:p>
          <a:p>
            <a:pPr marL="285750" indent="-285750">
              <a:buFontTx/>
              <a:buChar char="-"/>
            </a:pPr>
            <a:r>
              <a:rPr lang="en-US" sz="2800">
                <a:solidFill>
                  <a:srgbClr val="3829FB"/>
                </a:solidFill>
                <a:latin typeface="Arial" panose="020B0604020202020204" pitchFamily="34" charset="0"/>
                <a:cs typeface="Arial" panose="020B0604020202020204" pitchFamily="34" charset="0"/>
              </a:rPr>
              <a:t>Đọc và xác định trên bản đồ tên, vị trí: thủ đô, các TP trực thuộc trung </a:t>
            </a:r>
            <a:r>
              <a:rPr lang="vi-VN" sz="2800">
                <a:solidFill>
                  <a:srgbClr val="3829FB"/>
                </a:solidFill>
                <a:latin typeface="Arial" panose="020B0604020202020204" pitchFamily="34" charset="0"/>
                <a:cs typeface="Arial" panose="020B0604020202020204" pitchFamily="34" charset="0"/>
              </a:rPr>
              <a:t>ư</a:t>
            </a:r>
            <a:r>
              <a:rPr lang="en-US" sz="2800">
                <a:solidFill>
                  <a:srgbClr val="3829FB"/>
                </a:solidFill>
                <a:latin typeface="Arial" panose="020B0604020202020204" pitchFamily="34" charset="0"/>
                <a:cs typeface="Arial" panose="020B0604020202020204" pitchFamily="34" charset="0"/>
              </a:rPr>
              <a:t>ơng, tỉnh/TP  n</a:t>
            </a:r>
            <a:r>
              <a:rPr lang="vi-VN" sz="2800">
                <a:solidFill>
                  <a:srgbClr val="3829FB"/>
                </a:solidFill>
                <a:latin typeface="Arial" panose="020B0604020202020204" pitchFamily="34" charset="0"/>
                <a:cs typeface="Arial" panose="020B0604020202020204" pitchFamily="34" charset="0"/>
              </a:rPr>
              <a:t>ơ</a:t>
            </a:r>
            <a:r>
              <a:rPr lang="en-US" sz="2800">
                <a:solidFill>
                  <a:srgbClr val="3829FB"/>
                </a:solidFill>
                <a:latin typeface="Arial" panose="020B0604020202020204" pitchFamily="34" charset="0"/>
                <a:cs typeface="Arial" panose="020B0604020202020204" pitchFamily="34" charset="0"/>
              </a:rPr>
              <a:t>i em đang sống</a:t>
            </a:r>
          </a:p>
        </p:txBody>
      </p:sp>
      <p:sp>
        <p:nvSpPr>
          <p:cNvPr id="7" name="TextBox 6">
            <a:extLst>
              <a:ext uri="{FF2B5EF4-FFF2-40B4-BE49-F238E27FC236}">
                <a16:creationId xmlns:a16="http://schemas.microsoft.com/office/drawing/2014/main" id="{A8EAA148-BDAB-48DD-AC07-9AB6D7F2539C}"/>
              </a:ext>
            </a:extLst>
          </p:cNvPr>
          <p:cNvSpPr txBox="1"/>
          <p:nvPr/>
        </p:nvSpPr>
        <p:spPr>
          <a:xfrm>
            <a:off x="1816958" y="1242389"/>
            <a:ext cx="2926080" cy="584775"/>
          </a:xfrm>
          <a:prstGeom prst="rect">
            <a:avLst/>
          </a:prstGeom>
          <a:noFill/>
        </p:spPr>
        <p:txBody>
          <a:bodyPr wrap="square" rtlCol="0">
            <a:spAutoFit/>
          </a:bodyPr>
          <a:lstStyle/>
          <a:p>
            <a:r>
              <a:rPr lang="en-US" sz="3200" b="1">
                <a:solidFill>
                  <a:srgbClr val="00B0F0"/>
                </a:solidFill>
                <a:latin typeface="Arial" panose="020B0604020202020204" pitchFamily="34" charset="0"/>
                <a:cs typeface="Arial" panose="020B0604020202020204" pitchFamily="34" charset="0"/>
              </a:rPr>
              <a:t>Nhóm 1,3</a:t>
            </a:r>
          </a:p>
        </p:txBody>
      </p:sp>
      <p:sp>
        <p:nvSpPr>
          <p:cNvPr id="13" name="TextBox 12">
            <a:extLst>
              <a:ext uri="{FF2B5EF4-FFF2-40B4-BE49-F238E27FC236}">
                <a16:creationId xmlns:a16="http://schemas.microsoft.com/office/drawing/2014/main" id="{A1F0A7EF-2E63-41EB-A882-B1DFA4803512}"/>
              </a:ext>
            </a:extLst>
          </p:cNvPr>
          <p:cNvSpPr txBox="1"/>
          <p:nvPr/>
        </p:nvSpPr>
        <p:spPr>
          <a:xfrm>
            <a:off x="8207598" y="1273134"/>
            <a:ext cx="2926080" cy="584775"/>
          </a:xfrm>
          <a:prstGeom prst="rect">
            <a:avLst/>
          </a:prstGeom>
          <a:noFill/>
        </p:spPr>
        <p:txBody>
          <a:bodyPr wrap="square" rtlCol="0">
            <a:spAutoFit/>
          </a:bodyPr>
          <a:lstStyle/>
          <a:p>
            <a:r>
              <a:rPr lang="en-US" sz="3200" b="1">
                <a:solidFill>
                  <a:srgbClr val="00B0F0"/>
                </a:solidFill>
                <a:latin typeface="Arial" panose="020B0604020202020204" pitchFamily="34" charset="0"/>
                <a:cs typeface="Arial" panose="020B0604020202020204" pitchFamily="34" charset="0"/>
              </a:rPr>
              <a:t>Nhóm 2,4</a:t>
            </a:r>
          </a:p>
        </p:txBody>
      </p:sp>
      <p:pic>
        <p:nvPicPr>
          <p:cNvPr id="15" name="3 Minute Timer (Nho)">
            <a:hlinkClick r:id="" action="ppaction://media"/>
            <a:extLst>
              <a:ext uri="{FF2B5EF4-FFF2-40B4-BE49-F238E27FC236}">
                <a16:creationId xmlns:a16="http://schemas.microsoft.com/office/drawing/2014/main" id="{08DF55F9-3EDE-4DB2-9428-778E5FBB47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97439" y="122671"/>
            <a:ext cx="1652871" cy="924183"/>
          </a:xfrm>
          <a:prstGeom prst="rect">
            <a:avLst/>
          </a:prstGeom>
        </p:spPr>
      </p:pic>
      <p:pic>
        <p:nvPicPr>
          <p:cNvPr id="14" name="Hình ảnh 3">
            <a:extLst>
              <a:ext uri="{FF2B5EF4-FFF2-40B4-BE49-F238E27FC236}">
                <a16:creationId xmlns:a16="http://schemas.microsoft.com/office/drawing/2014/main" id="{37C04289-79F4-4FDF-8DAE-9D434B13B728}"/>
              </a:ext>
            </a:extLst>
          </p:cNvPr>
          <p:cNvPicPr/>
          <p:nvPr/>
        </p:nvPicPr>
        <p:blipFill>
          <a:blip r:embed="rId6"/>
          <a:stretch>
            <a:fillRect/>
          </a:stretch>
        </p:blipFill>
        <p:spPr>
          <a:xfrm>
            <a:off x="882809" y="146495"/>
            <a:ext cx="1868298" cy="10375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9511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15"/>
                                        </p:tgtEl>
                                      </p:cBhvr>
                                    </p:cmd>
                                  </p:childTnLst>
                                </p:cTn>
                              </p:par>
                            </p:childTnLst>
                          </p:cTn>
                        </p:par>
                      </p:childTnLst>
                    </p:cTn>
                  </p:par>
                </p:childTnLst>
              </p:cTn>
              <p:nextCondLst>
                <p:cond evt="onClick" delay="0">
                  <p:tgtEl>
                    <p:spTgt spid="15"/>
                  </p:tgtEl>
                </p:cond>
              </p:nextCondLst>
            </p:seq>
            <p:video>
              <p:cMediaNode vol="80000">
                <p:cTn id="59" fill="hold" display="0">
                  <p:stCondLst>
                    <p:cond delay="indefinite"/>
                  </p:stCondLst>
                </p:cTn>
                <p:tgtEl>
                  <p:spTgt spid="15"/>
                </p:tgtEl>
              </p:cMediaNode>
            </p:video>
          </p:childTnLst>
        </p:cTn>
      </p:par>
    </p:tnLst>
    <p:bldLst>
      <p:bldP spid="3" grpId="0" animBg="1"/>
      <p:bldP spid="4" grpId="0" animBg="1"/>
      <p:bldP spid="8" grpId="0" animBg="1"/>
      <p:bldP spid="9" grpId="0"/>
      <p:bldP spid="6" grpId="0"/>
      <p:bldP spid="11" grpId="0"/>
      <p:bldP spid="7"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9D35B7C-2626-4DF4-9E05-3A1C67A6D2EF}"/>
              </a:ext>
            </a:extLst>
          </p:cNvPr>
          <p:cNvPicPr/>
          <p:nvPr/>
        </p:nvPicPr>
        <p:blipFill rotWithShape="1">
          <a:blip r:embed="rId3"/>
          <a:srcRect l="769" r="12870" b="1"/>
          <a:stretch/>
        </p:blipFill>
        <p:spPr>
          <a:xfrm>
            <a:off x="3448282" y="135348"/>
            <a:ext cx="8743718" cy="6722652"/>
          </a:xfrm>
          <a:prstGeom prst="rect">
            <a:avLst/>
          </a:prstGeom>
        </p:spPr>
      </p:pic>
      <p:sp>
        <p:nvSpPr>
          <p:cNvPr id="2" name="Rectangle 1">
            <a:extLst>
              <a:ext uri="{FF2B5EF4-FFF2-40B4-BE49-F238E27FC236}">
                <a16:creationId xmlns:a16="http://schemas.microsoft.com/office/drawing/2014/main" id="{BAF0D528-136F-493F-A410-E9E9612F1662}"/>
              </a:ext>
            </a:extLst>
          </p:cNvPr>
          <p:cNvSpPr/>
          <p:nvPr/>
        </p:nvSpPr>
        <p:spPr>
          <a:xfrm>
            <a:off x="110387" y="124331"/>
            <a:ext cx="4626866" cy="3742762"/>
          </a:xfrm>
          <a:prstGeom prst="rect">
            <a:avLst/>
          </a:prstGeom>
        </p:spPr>
        <p:txBody>
          <a:bodyPr vert="horz" lIns="91440" tIns="45720" rIns="91440" bIns="45720" rtlCol="0">
            <a:noAutofit/>
          </a:bodyPr>
          <a:lstStyle/>
          <a:p>
            <a:pPr algn="just">
              <a:lnSpc>
                <a:spcPct val="90000"/>
              </a:lnSpc>
              <a:spcAft>
                <a:spcPts val="800"/>
              </a:spcAft>
            </a:pPr>
            <a:r>
              <a:rPr lang="en-US" sz="2800">
                <a:solidFill>
                  <a:srgbClr val="3829FB"/>
                </a:solidFill>
                <a:latin typeface="Times New Roman" panose="02020603050405020304" pitchFamily="18" charset="0"/>
                <a:cs typeface="Times New Roman" panose="02020603050405020304" pitchFamily="18" charset="0"/>
              </a:rPr>
              <a:t>-Trang, Mai và Minh đang có một chuyến đi chơi cùng nhau. Nhưng đi đến một ngã tư thì các bạn ấy quên đường mất rồi.</a:t>
            </a:r>
          </a:p>
          <a:p>
            <a:pPr algn="just">
              <a:lnSpc>
                <a:spcPct val="90000"/>
              </a:lnSpc>
              <a:spcAft>
                <a:spcPts val="800"/>
              </a:spcAft>
            </a:pPr>
            <a:r>
              <a:rPr lang="en-US" sz="2800">
                <a:solidFill>
                  <a:srgbClr val="3829FB"/>
                </a:solidFill>
                <a:latin typeface="Times New Roman" panose="02020603050405020304" pitchFamily="18" charset="0"/>
                <a:cs typeface="Times New Roman" panose="02020603050405020304" pitchFamily="18" charset="0"/>
              </a:rPr>
              <a:t>+ Bạn Trang rất lo lắng: Bây giờ chúng ta đi đường nào nhỉ?</a:t>
            </a:r>
          </a:p>
          <a:p>
            <a:pPr algn="just">
              <a:lnSpc>
                <a:spcPct val="90000"/>
              </a:lnSpc>
              <a:spcAft>
                <a:spcPts val="800"/>
              </a:spcAft>
            </a:pPr>
            <a:r>
              <a:rPr lang="en-US" sz="2800">
                <a:solidFill>
                  <a:srgbClr val="3829FB"/>
                </a:solidFill>
                <a:latin typeface="Times New Roman" panose="02020603050405020304" pitchFamily="18" charset="0"/>
                <a:cs typeface="Times New Roman" panose="02020603050405020304" pitchFamily="18" charset="0"/>
              </a:rPr>
              <a:t>+ Mai: Yên tân, tớ có bản đồ ở đây.</a:t>
            </a:r>
          </a:p>
          <a:p>
            <a:pPr algn="just">
              <a:lnSpc>
                <a:spcPct val="90000"/>
              </a:lnSpc>
              <a:spcAft>
                <a:spcPts val="800"/>
              </a:spcAft>
            </a:pPr>
            <a:r>
              <a:rPr lang="en-US" sz="2800">
                <a:solidFill>
                  <a:srgbClr val="3829FB"/>
                </a:solidFill>
                <a:latin typeface="Times New Roman" panose="02020603050405020304" pitchFamily="18" charset="0"/>
                <a:cs typeface="Times New Roman" panose="02020603050405020304" pitchFamily="18" charset="0"/>
              </a:rPr>
              <a:t>+ Minh: Bản đồ trong chiếc điện thoại thông minh này sẽ dẫn đường cho ta đến mọi nơi ta muốn.</a:t>
            </a:r>
          </a:p>
          <a:p>
            <a:pPr algn="just">
              <a:lnSpc>
                <a:spcPct val="90000"/>
              </a:lnSpc>
              <a:spcAft>
                <a:spcPts val="800"/>
              </a:spcAft>
            </a:pPr>
            <a:r>
              <a:rPr lang="en-US" sz="2800">
                <a:solidFill>
                  <a:srgbClr val="3829FB"/>
                </a:solidFill>
                <a:latin typeface="Times New Roman" panose="02020603050405020304" pitchFamily="18" charset="0"/>
                <a:cs typeface="Times New Roman" panose="02020603050405020304" pitchFamily="18" charset="0"/>
              </a:rPr>
              <a:t>- Vấn đề bạn Trang lo lắng đã được Mai và Minh giải quyết rồi.</a:t>
            </a:r>
            <a:endParaRPr lang="en-US" sz="2800">
              <a:solidFill>
                <a:srgbClr val="3829FB"/>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772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2772A-D897-497A-BF8C-ACE2797B6AA1}"/>
              </a:ext>
            </a:extLst>
          </p:cNvPr>
          <p:cNvPicPr>
            <a:picLocks noChangeAspect="1"/>
          </p:cNvPicPr>
          <p:nvPr/>
        </p:nvPicPr>
        <p:blipFill rotWithShape="1">
          <a:blip r:embed="rId3"/>
          <a:srcRect l="35500" t="23999" r="37062" b="9334"/>
          <a:stretch/>
        </p:blipFill>
        <p:spPr>
          <a:xfrm>
            <a:off x="7348988" y="179759"/>
            <a:ext cx="4754880" cy="6498481"/>
          </a:xfrm>
          <a:prstGeom prst="rect">
            <a:avLst/>
          </a:prstGeom>
          <a:ln>
            <a:solidFill>
              <a:schemeClr val="accent1"/>
            </a:solidFill>
          </a:ln>
        </p:spPr>
      </p:pic>
      <p:sp>
        <p:nvSpPr>
          <p:cNvPr id="3" name="Rectangle 2">
            <a:extLst>
              <a:ext uri="{FF2B5EF4-FFF2-40B4-BE49-F238E27FC236}">
                <a16:creationId xmlns:a16="http://schemas.microsoft.com/office/drawing/2014/main" id="{DE7A8644-3C63-49DE-A6B3-D5C473ABB234}"/>
              </a:ext>
            </a:extLst>
          </p:cNvPr>
          <p:cNvSpPr/>
          <p:nvPr/>
        </p:nvSpPr>
        <p:spPr>
          <a:xfrm>
            <a:off x="251788" y="979097"/>
            <a:ext cx="6096000" cy="4899803"/>
          </a:xfrm>
          <a:prstGeom prst="rect">
            <a:avLst/>
          </a:prstGeom>
          <a:noFill/>
          <a:ln w="15875">
            <a:solidFill>
              <a:schemeClr val="accent5">
                <a:lumMod val="60000"/>
                <a:lumOff val="40000"/>
              </a:schemeClr>
            </a:solidFill>
            <a:prstDash val="dash"/>
          </a:ln>
        </p:spPr>
        <p:txBody>
          <a:bodyPr>
            <a:spAutoFit/>
          </a:bodyPr>
          <a:lstStyle/>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a:t>
            </a:r>
            <a:r>
              <a:rPr lang="vi-VN" sz="2400">
                <a:solidFill>
                  <a:srgbClr val="3829FB"/>
                </a:solidFill>
                <a:latin typeface="Arial" panose="020B0604020202020204" pitchFamily="34" charset="0"/>
                <a:ea typeface="Times New Roman" panose="02020603050405020304" pitchFamily="18" charset="0"/>
                <a:cs typeface="Arial" panose="020B0604020202020204" pitchFamily="34" charset="0"/>
              </a:rPr>
              <a:t>Bản đồ tự nhiên thế giới (bán cầu Tây)</a:t>
            </a:r>
            <a:endParaRPr lang="en-US" sz="2400">
              <a:solidFill>
                <a:srgbClr val="3829FB"/>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vi-VN" sz="2400">
                <a:solidFill>
                  <a:srgbClr val="3829FB"/>
                </a:solidFill>
                <a:latin typeface="Arial" panose="020B0604020202020204" pitchFamily="34" charset="0"/>
                <a:ea typeface="Times New Roman" panose="02020603050405020304" pitchFamily="18" charset="0"/>
                <a:cs typeface="Arial" panose="020B0604020202020204" pitchFamily="34" charset="0"/>
              </a:rPr>
              <a:t>- </a:t>
            </a:r>
            <a:r>
              <a:rPr lang="en-US" sz="2400">
                <a:solidFill>
                  <a:srgbClr val="3829FB"/>
                </a:solidFill>
                <a:latin typeface="Arial" panose="020B0604020202020204" pitchFamily="34" charset="0"/>
                <a:ea typeface="Times New Roman" panose="02020603050405020304" pitchFamily="18" charset="0"/>
                <a:cs typeface="Arial" panose="020B0604020202020204" pitchFamily="34" charset="0"/>
              </a:rPr>
              <a:t>Tỉ </a:t>
            </a:r>
            <a:r>
              <a:rPr lang="vi-VN" sz="2400">
                <a:solidFill>
                  <a:srgbClr val="3829FB"/>
                </a:solidFill>
                <a:latin typeface="Arial" panose="020B0604020202020204" pitchFamily="34" charset="0"/>
                <a:ea typeface="Times New Roman" panose="02020603050405020304" pitchFamily="18" charset="0"/>
                <a:cs typeface="Arial" panose="020B0604020202020204" pitchFamily="34" charset="0"/>
              </a:rPr>
              <a:t>lệ bản đồ: 1 : 110 000 000</a:t>
            </a:r>
            <a:endParaRPr lang="en-US" sz="2400">
              <a:solidFill>
                <a:srgbClr val="3829FB"/>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vi-VN" sz="2400">
                <a:solidFill>
                  <a:srgbClr val="3829FB"/>
                </a:solidFill>
                <a:latin typeface="Arial" panose="020B0604020202020204" pitchFamily="34" charset="0"/>
                <a:ea typeface="Times New Roman" panose="02020603050405020304" pitchFamily="18" charset="0"/>
                <a:cs typeface="Arial" panose="020B0604020202020204" pitchFamily="34" charset="0"/>
              </a:rPr>
              <a:t>- Các đối tượng địa lí: Đầm lầy, hoang mạc, băng hà, thềm băng, sông băng, sông hồ, núi lửa….</a:t>
            </a:r>
            <a:endParaRPr lang="en-US" sz="2400">
              <a:solidFill>
                <a:srgbClr val="3829FB"/>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vi-VN" sz="2400">
                <a:solidFill>
                  <a:srgbClr val="3829FB"/>
                </a:solidFill>
                <a:latin typeface="Arial" panose="020B0604020202020204" pitchFamily="34" charset="0"/>
                <a:ea typeface="Times New Roman" panose="02020603050405020304" pitchFamily="18" charset="0"/>
                <a:cs typeface="Arial" panose="020B0604020202020204" pitchFamily="34" charset="0"/>
              </a:rPr>
              <a:t>- Kể tên ít nhất 1 dãy núi, đồng bằng, sông lớn ở châu Mỹ</a:t>
            </a:r>
            <a:r>
              <a:rPr lang="en-US" sz="2400">
                <a:solidFill>
                  <a:srgbClr val="3829FB"/>
                </a:solidFill>
                <a:latin typeface="Arial" panose="020B0604020202020204" pitchFamily="34" charset="0"/>
                <a:ea typeface="Times New Roman" panose="02020603050405020304" pitchFamily="18" charset="0"/>
                <a:cs typeface="Arial" panose="020B0604020202020204" pitchFamily="34" charset="0"/>
              </a:rPr>
              <a:t>:</a:t>
            </a:r>
          </a:p>
          <a:p>
            <a:pPr>
              <a:lnSpc>
                <a:spcPct val="115000"/>
              </a:lnSpc>
              <a:spcAft>
                <a:spcPts val="800"/>
              </a:spcAft>
            </a:pPr>
            <a:r>
              <a:rPr lang="vi-VN" sz="2400">
                <a:solidFill>
                  <a:srgbClr val="3829FB"/>
                </a:solidFill>
                <a:latin typeface="Arial" panose="020B0604020202020204" pitchFamily="34" charset="0"/>
                <a:ea typeface="Times New Roman" panose="02020603050405020304" pitchFamily="18" charset="0"/>
                <a:cs typeface="Arial" panose="020B0604020202020204" pitchFamily="34" charset="0"/>
              </a:rPr>
              <a:t>+ Dãy An-đét, dãy A-pa-lát…</a:t>
            </a:r>
            <a:endParaRPr lang="en-US" sz="2400">
              <a:solidFill>
                <a:srgbClr val="3829FB"/>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vi-VN" sz="2400">
                <a:solidFill>
                  <a:srgbClr val="3829FB"/>
                </a:solidFill>
                <a:latin typeface="Arial" panose="020B0604020202020204" pitchFamily="34" charset="0"/>
                <a:ea typeface="Times New Roman" panose="02020603050405020304" pitchFamily="18" charset="0"/>
                <a:cs typeface="Arial" panose="020B0604020202020204" pitchFamily="34" charset="0"/>
              </a:rPr>
              <a:t>+ Đồng bằng a-ma-dôn …</a:t>
            </a:r>
            <a:endParaRPr lang="en-US" sz="2400">
              <a:solidFill>
                <a:srgbClr val="3829FB"/>
              </a:solidFill>
              <a:latin typeface="Arial" panose="020B0604020202020204" pitchFamily="34" charset="0"/>
              <a:ea typeface="Times New Roman" panose="02020603050405020304" pitchFamily="18" charset="0"/>
              <a:cs typeface="Arial" panose="020B0604020202020204" pitchFamily="34" charset="0"/>
            </a:endParaRPr>
          </a:p>
          <a:p>
            <a:r>
              <a:rPr lang="vi-VN" sz="2400">
                <a:solidFill>
                  <a:srgbClr val="3829FB"/>
                </a:solidFill>
                <a:latin typeface="Arial" panose="020B0604020202020204" pitchFamily="34" charset="0"/>
                <a:ea typeface="Times New Roman" panose="02020603050405020304" pitchFamily="18" charset="0"/>
                <a:cs typeface="Arial" panose="020B0604020202020204" pitchFamily="34" charset="0"/>
              </a:rPr>
              <a:t>+ Sông Mitxixipi</a:t>
            </a:r>
            <a:endParaRPr lang="en-US" sz="2400">
              <a:solidFill>
                <a:srgbClr val="3829FB"/>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CCC370B-399C-48F5-B277-7E6294102266}"/>
              </a:ext>
            </a:extLst>
          </p:cNvPr>
          <p:cNvSpPr/>
          <p:nvPr/>
        </p:nvSpPr>
        <p:spPr>
          <a:xfrm>
            <a:off x="251788" y="179759"/>
            <a:ext cx="5989140" cy="461665"/>
          </a:xfrm>
          <a:prstGeom prst="rect">
            <a:avLst/>
          </a:prstGeom>
          <a:solidFill>
            <a:schemeClr val="accent4">
              <a:lumMod val="20000"/>
              <a:lumOff val="80000"/>
            </a:schemeClr>
          </a:solidFill>
          <a:ln>
            <a:solidFill>
              <a:srgbClr val="00B0F0"/>
            </a:solidFill>
          </a:ln>
        </p:spPr>
        <p:txBody>
          <a:bodyPr wrap="none">
            <a:spAutoFit/>
          </a:bodyPr>
          <a:lstStyle/>
          <a:p>
            <a:r>
              <a:rPr lang="en-US" sz="2400" b="1">
                <a:solidFill>
                  <a:srgbClr val="00B050"/>
                </a:solidFill>
                <a:latin typeface="Arial" panose="020B0604020202020204" pitchFamily="34" charset="0"/>
                <a:cs typeface="Arial" panose="020B0604020202020204" pitchFamily="34" charset="0"/>
              </a:rPr>
              <a:t>Nhóm 1,3: Đọc bản đồ tự nhiên thế giới</a:t>
            </a:r>
            <a:endParaRPr lang="en-US" sz="2400">
              <a:solidFill>
                <a:srgbClr val="00B050"/>
              </a:solidFill>
            </a:endParaRPr>
          </a:p>
        </p:txBody>
      </p:sp>
    </p:spTree>
    <p:extLst>
      <p:ext uri="{BB962C8B-B14F-4D97-AF65-F5344CB8AC3E}">
        <p14:creationId xmlns:p14="http://schemas.microsoft.com/office/powerpoint/2010/main" val="8189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500"/>
                                        <p:tgtEl>
                                          <p:spTgt spid="3">
                                            <p:txEl>
                                              <p:pRg st="4" end="4"/>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left)">
                                      <p:cBhvr>
                                        <p:cTn id="33" dur="500"/>
                                        <p:tgtEl>
                                          <p:spTgt spid="3">
                                            <p:txEl>
                                              <p:pRg st="5" end="5"/>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left)">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7125CC-9961-43A1-8F7C-5C9414B840EE}"/>
              </a:ext>
            </a:extLst>
          </p:cNvPr>
          <p:cNvPicPr>
            <a:picLocks noChangeAspect="1"/>
          </p:cNvPicPr>
          <p:nvPr/>
        </p:nvPicPr>
        <p:blipFill rotWithShape="1">
          <a:blip r:embed="rId3"/>
          <a:srcRect l="35499" t="27555" r="36834" b="9482"/>
          <a:stretch/>
        </p:blipFill>
        <p:spPr>
          <a:xfrm>
            <a:off x="6725920" y="0"/>
            <a:ext cx="5298662" cy="6782926"/>
          </a:xfrm>
          <a:prstGeom prst="rect">
            <a:avLst/>
          </a:prstGeom>
        </p:spPr>
      </p:pic>
      <p:sp>
        <p:nvSpPr>
          <p:cNvPr id="4" name="Rectangle 3">
            <a:extLst>
              <a:ext uri="{FF2B5EF4-FFF2-40B4-BE49-F238E27FC236}">
                <a16:creationId xmlns:a16="http://schemas.microsoft.com/office/drawing/2014/main" id="{BACFB3E2-8F44-4D0C-8A24-1E527827A730}"/>
              </a:ext>
            </a:extLst>
          </p:cNvPr>
          <p:cNvSpPr/>
          <p:nvPr/>
        </p:nvSpPr>
        <p:spPr>
          <a:xfrm>
            <a:off x="0" y="75074"/>
            <a:ext cx="6482080" cy="461665"/>
          </a:xfrm>
          <a:prstGeom prst="rect">
            <a:avLst/>
          </a:prstGeom>
          <a:solidFill>
            <a:schemeClr val="accent4">
              <a:lumMod val="20000"/>
              <a:lumOff val="80000"/>
            </a:schemeClr>
          </a:solidFill>
          <a:ln>
            <a:solidFill>
              <a:schemeClr val="accent5">
                <a:lumMod val="60000"/>
                <a:lumOff val="40000"/>
              </a:schemeClr>
            </a:solidFill>
          </a:ln>
        </p:spPr>
        <p:txBody>
          <a:bodyPr wrap="square">
            <a:spAutoFit/>
          </a:bodyPr>
          <a:lstStyle/>
          <a:p>
            <a:r>
              <a:rPr lang="en-US" sz="2400" b="1">
                <a:solidFill>
                  <a:srgbClr val="00B050"/>
                </a:solidFill>
                <a:latin typeface="Arial" panose="020B0604020202020204" pitchFamily="34" charset="0"/>
                <a:cs typeface="Arial" panose="020B0604020202020204" pitchFamily="34" charset="0"/>
              </a:rPr>
              <a:t>Nhóm 2,4 Đọc bản đồ hành chính Việt Nam</a:t>
            </a:r>
            <a:endParaRPr lang="en-US" sz="2400">
              <a:solidFill>
                <a:srgbClr val="00B050"/>
              </a:solidFill>
            </a:endParaRPr>
          </a:p>
        </p:txBody>
      </p:sp>
      <p:sp>
        <p:nvSpPr>
          <p:cNvPr id="3" name="Rectangle 2">
            <a:extLst>
              <a:ext uri="{FF2B5EF4-FFF2-40B4-BE49-F238E27FC236}">
                <a16:creationId xmlns:a16="http://schemas.microsoft.com/office/drawing/2014/main" id="{169E8DDF-A4A1-40B1-905A-6F81920C56FA}"/>
              </a:ext>
            </a:extLst>
          </p:cNvPr>
          <p:cNvSpPr/>
          <p:nvPr/>
        </p:nvSpPr>
        <p:spPr>
          <a:xfrm>
            <a:off x="279178" y="999351"/>
            <a:ext cx="6096000" cy="5324535"/>
          </a:xfrm>
          <a:prstGeom prst="rect">
            <a:avLst/>
          </a:prstGeom>
          <a:noFill/>
          <a:ln w="15875">
            <a:solidFill>
              <a:srgbClr val="0070C0"/>
            </a:solidFill>
            <a:prstDash val="dash"/>
          </a:ln>
        </p:spPr>
        <p:txBody>
          <a:bodyPr>
            <a:spAutoFit/>
          </a:bodyPr>
          <a:lstStyle/>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Bản đồ hành chính Việt Nam</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Nêu tỉ lệ bản đồ: 1 : 10 000 000</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Các đối tượng địa lí: Thủ đô, thành phố trực thuộc TW, các tỉnh, ranh giới tỉnh, niên giới quốc gia.</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Đọc và xác định trên bản đồ tên và vị trí của: </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Thủ đô: Hà Nội</a:t>
            </a:r>
            <a:endParaRPr lang="en-US" sz="2400">
              <a:solidFill>
                <a:srgbClr val="3829FB"/>
              </a:solidFill>
              <a:ea typeface="Times New Roman" panose="02020603050405020304" pitchFamily="18" charset="0"/>
              <a:cs typeface="Times New Roman" panose="02020603050405020304" pitchFamily="18" charset="0"/>
            </a:endParaRPr>
          </a:p>
          <a:p>
            <a:pPr>
              <a:lnSpc>
                <a:spcPct val="115000"/>
              </a:lnSpc>
              <a:spcAft>
                <a:spcPts val="800"/>
              </a:spcAft>
            </a:pPr>
            <a:r>
              <a:rPr lang="vi-VN" sz="2400">
                <a:solidFill>
                  <a:srgbClr val="3829FB"/>
                </a:solidFill>
                <a:ea typeface="Times New Roman" panose="02020603050405020304" pitchFamily="18" charset="0"/>
                <a:cs typeface="Times New Roman" panose="02020603050405020304" pitchFamily="18" charset="0"/>
              </a:rPr>
              <a:t>+ Các thành phố trực thuộc Trung ương: Đà Nẵng,  TPHCM, Hải Phòng, Cần </a:t>
            </a:r>
            <a:r>
              <a:rPr lang="en-US" sz="2400">
                <a:solidFill>
                  <a:srgbClr val="3829FB"/>
                </a:solidFill>
                <a:ea typeface="Times New Roman" panose="02020603050405020304" pitchFamily="18" charset="0"/>
                <a:cs typeface="Times New Roman" panose="02020603050405020304" pitchFamily="18" charset="0"/>
              </a:rPr>
              <a:t>Thơ</a:t>
            </a:r>
          </a:p>
          <a:p>
            <a:r>
              <a:rPr lang="vi-VN" sz="2400">
                <a:solidFill>
                  <a:srgbClr val="3829FB"/>
                </a:solidFill>
                <a:ea typeface="Times New Roman" panose="02020603050405020304" pitchFamily="18" charset="0"/>
              </a:rPr>
              <a:t>+ Nơi em sinh sống: </a:t>
            </a:r>
            <a:r>
              <a:rPr lang="en-US" sz="2400">
                <a:solidFill>
                  <a:srgbClr val="3829FB"/>
                </a:solidFill>
                <a:ea typeface="Times New Roman" panose="02020603050405020304" pitchFamily="18" charset="0"/>
              </a:rPr>
              <a:t>TP Đà Nẵng</a:t>
            </a:r>
            <a:endParaRPr lang="en-US" sz="2400">
              <a:solidFill>
                <a:srgbClr val="3829FB"/>
              </a:solidFill>
            </a:endParaRPr>
          </a:p>
        </p:txBody>
      </p:sp>
    </p:spTree>
    <p:extLst>
      <p:ext uri="{BB962C8B-B14F-4D97-AF65-F5344CB8AC3E}">
        <p14:creationId xmlns:p14="http://schemas.microsoft.com/office/powerpoint/2010/main" val="182951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35C390B-4A8C-4F08-839A-164418110E2E}"/>
              </a:ext>
            </a:extLst>
          </p:cNvPr>
          <p:cNvSpPr/>
          <p:nvPr/>
        </p:nvSpPr>
        <p:spPr>
          <a:xfrm>
            <a:off x="2381856" y="1778001"/>
            <a:ext cx="5617062" cy="3921638"/>
          </a:xfrm>
          <a:prstGeom prst="cloud">
            <a:avLst/>
          </a:prstGeom>
          <a:solidFill>
            <a:schemeClr val="accent2">
              <a:lumMod val="20000"/>
              <a:lumOff val="80000"/>
            </a:schemeClr>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Arial" panose="020B0604020202020204" pitchFamily="34" charset="0"/>
                <a:cs typeface="Arial" panose="020B0604020202020204" pitchFamily="34" charset="0"/>
              </a:rPr>
              <a:t>Nêu các bước tìm đường đi trên bản đồ?</a:t>
            </a:r>
          </a:p>
        </p:txBody>
      </p:sp>
      <p:sp>
        <p:nvSpPr>
          <p:cNvPr id="9" name="TextBox 5">
            <a:extLst>
              <a:ext uri="{FF2B5EF4-FFF2-40B4-BE49-F238E27FC236}">
                <a16:creationId xmlns:a16="http://schemas.microsoft.com/office/drawing/2014/main" id="{6A144597-4DD9-4FF1-ABAE-AA1BE98A5DC1}"/>
              </a:ext>
            </a:extLst>
          </p:cNvPr>
          <p:cNvSpPr txBox="1">
            <a:spLocks noChangeArrowheads="1"/>
          </p:cNvSpPr>
          <p:nvPr/>
        </p:nvSpPr>
        <p:spPr bwMode="auto">
          <a:xfrm>
            <a:off x="1145330" y="4901322"/>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70C0"/>
                </a:solidFill>
                <a:ea typeface="Open Sans"/>
              </a:rPr>
              <a:t>B</a:t>
            </a:r>
            <a:r>
              <a:rPr lang="vi-VN" altLang="en-US" b="1">
                <a:solidFill>
                  <a:srgbClr val="0070C0"/>
                </a:solidFill>
                <a:ea typeface="Open Sans"/>
              </a:rPr>
              <a:t>ư</a:t>
            </a:r>
            <a:r>
              <a:rPr lang="en-US" altLang="en-US" b="1">
                <a:solidFill>
                  <a:srgbClr val="0070C0"/>
                </a:solidFill>
                <a:ea typeface="Open Sans"/>
              </a:rPr>
              <a:t>ớc 1</a:t>
            </a:r>
          </a:p>
        </p:txBody>
      </p:sp>
      <p:sp>
        <p:nvSpPr>
          <p:cNvPr id="10" name="TextBox 5">
            <a:extLst>
              <a:ext uri="{FF2B5EF4-FFF2-40B4-BE49-F238E27FC236}">
                <a16:creationId xmlns:a16="http://schemas.microsoft.com/office/drawing/2014/main" id="{492C71F8-8CD6-4403-A190-F9C39443D6E1}"/>
              </a:ext>
            </a:extLst>
          </p:cNvPr>
          <p:cNvSpPr txBox="1">
            <a:spLocks noChangeArrowheads="1"/>
          </p:cNvSpPr>
          <p:nvPr/>
        </p:nvSpPr>
        <p:spPr bwMode="auto">
          <a:xfrm>
            <a:off x="4566978" y="4901322"/>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B050"/>
                </a:solidFill>
                <a:ea typeface="Open Sans"/>
              </a:rPr>
              <a:t>B</a:t>
            </a:r>
            <a:r>
              <a:rPr lang="vi-VN" altLang="en-US" b="1">
                <a:solidFill>
                  <a:srgbClr val="00B050"/>
                </a:solidFill>
                <a:ea typeface="Open Sans"/>
              </a:rPr>
              <a:t>ư</a:t>
            </a:r>
            <a:r>
              <a:rPr lang="en-US" altLang="en-US" b="1">
                <a:solidFill>
                  <a:srgbClr val="00B050"/>
                </a:solidFill>
                <a:ea typeface="Open Sans"/>
              </a:rPr>
              <a:t>ớc 2</a:t>
            </a:r>
          </a:p>
        </p:txBody>
      </p:sp>
      <p:sp>
        <p:nvSpPr>
          <p:cNvPr id="11" name="TextBox 5">
            <a:extLst>
              <a:ext uri="{FF2B5EF4-FFF2-40B4-BE49-F238E27FC236}">
                <a16:creationId xmlns:a16="http://schemas.microsoft.com/office/drawing/2014/main" id="{1C44BF63-F1DF-40AD-8EB0-E539D75D00D1}"/>
              </a:ext>
            </a:extLst>
          </p:cNvPr>
          <p:cNvSpPr txBox="1">
            <a:spLocks noChangeArrowheads="1"/>
          </p:cNvSpPr>
          <p:nvPr/>
        </p:nvSpPr>
        <p:spPr bwMode="auto">
          <a:xfrm>
            <a:off x="8639410" y="4901322"/>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C00000"/>
                </a:solidFill>
                <a:ea typeface="Open Sans"/>
              </a:rPr>
              <a:t>B</a:t>
            </a:r>
            <a:r>
              <a:rPr lang="vi-VN" altLang="en-US" b="1">
                <a:solidFill>
                  <a:srgbClr val="C00000"/>
                </a:solidFill>
                <a:ea typeface="Open Sans"/>
              </a:rPr>
              <a:t>ư</a:t>
            </a:r>
            <a:r>
              <a:rPr lang="en-US" altLang="en-US" b="1">
                <a:solidFill>
                  <a:srgbClr val="C00000"/>
                </a:solidFill>
                <a:ea typeface="Open Sans"/>
              </a:rPr>
              <a:t>ớc 3</a:t>
            </a:r>
          </a:p>
        </p:txBody>
      </p:sp>
      <p:grpSp>
        <p:nvGrpSpPr>
          <p:cNvPr id="12" name="Group 11">
            <a:extLst>
              <a:ext uri="{FF2B5EF4-FFF2-40B4-BE49-F238E27FC236}">
                <a16:creationId xmlns:a16="http://schemas.microsoft.com/office/drawing/2014/main" id="{40F60E1E-0785-4538-B45A-2FC169FDB267}"/>
              </a:ext>
            </a:extLst>
          </p:cNvPr>
          <p:cNvGrpSpPr/>
          <p:nvPr/>
        </p:nvGrpSpPr>
        <p:grpSpPr>
          <a:xfrm>
            <a:off x="223599" y="2871051"/>
            <a:ext cx="4148891" cy="1863551"/>
            <a:chOff x="2695" y="1375244"/>
            <a:chExt cx="3283776" cy="1313510"/>
          </a:xfrm>
        </p:grpSpPr>
        <p:sp>
          <p:nvSpPr>
            <p:cNvPr id="13" name="Arrow: Chevron 12">
              <a:extLst>
                <a:ext uri="{FF2B5EF4-FFF2-40B4-BE49-F238E27FC236}">
                  <a16:creationId xmlns:a16="http://schemas.microsoft.com/office/drawing/2014/main" id="{20386C32-6684-4034-8584-8C40890DBD6D}"/>
                </a:ext>
              </a:extLst>
            </p:cNvPr>
            <p:cNvSpPr/>
            <p:nvPr/>
          </p:nvSpPr>
          <p:spPr>
            <a:xfrm>
              <a:off x="2695" y="1375244"/>
              <a:ext cx="3283776" cy="1313510"/>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id="{1F2FCCBF-B86D-42CA-9418-8D070FF8AC29}"/>
                </a:ext>
              </a:extLst>
            </p:cNvPr>
            <p:cNvSpPr txBox="1"/>
            <p:nvPr/>
          </p:nvSpPr>
          <p:spPr>
            <a:xfrm>
              <a:off x="659450" y="1375244"/>
              <a:ext cx="1970266"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Xác định nơi đi, nơi đến, hướng đi trên bản đồ</a:t>
              </a:r>
            </a:p>
          </p:txBody>
        </p:sp>
      </p:grpSp>
      <p:grpSp>
        <p:nvGrpSpPr>
          <p:cNvPr id="15" name="Group 14">
            <a:extLst>
              <a:ext uri="{FF2B5EF4-FFF2-40B4-BE49-F238E27FC236}">
                <a16:creationId xmlns:a16="http://schemas.microsoft.com/office/drawing/2014/main" id="{0D7AFEE4-FC5B-4427-B153-6F5140613249}"/>
              </a:ext>
            </a:extLst>
          </p:cNvPr>
          <p:cNvGrpSpPr/>
          <p:nvPr/>
        </p:nvGrpSpPr>
        <p:grpSpPr>
          <a:xfrm>
            <a:off x="3786384" y="2871051"/>
            <a:ext cx="4659046" cy="1946911"/>
            <a:chOff x="2695" y="1375244"/>
            <a:chExt cx="3283776" cy="1372266"/>
          </a:xfrm>
        </p:grpSpPr>
        <p:sp>
          <p:nvSpPr>
            <p:cNvPr id="16" name="Arrow: Chevron 15">
              <a:extLst>
                <a:ext uri="{FF2B5EF4-FFF2-40B4-BE49-F238E27FC236}">
                  <a16:creationId xmlns:a16="http://schemas.microsoft.com/office/drawing/2014/main" id="{C73E8AEC-9D2E-49E4-8118-A9EFBB3F4143}"/>
                </a:ext>
              </a:extLst>
            </p:cNvPr>
            <p:cNvSpPr/>
            <p:nvPr/>
          </p:nvSpPr>
          <p:spPr>
            <a:xfrm>
              <a:off x="2695" y="1375244"/>
              <a:ext cx="3283776" cy="1313510"/>
            </a:xfrm>
            <a:prstGeom prst="chevron">
              <a:avLst/>
            </a:prstGeom>
            <a:solidFill>
              <a:srgbClr val="00B05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Arrow: Chevron 4">
              <a:extLst>
                <a:ext uri="{FF2B5EF4-FFF2-40B4-BE49-F238E27FC236}">
                  <a16:creationId xmlns:a16="http://schemas.microsoft.com/office/drawing/2014/main" id="{C5B82599-DC8F-4571-8C00-CD5929288F89}"/>
                </a:ext>
              </a:extLst>
            </p:cNvPr>
            <p:cNvSpPr txBox="1"/>
            <p:nvPr/>
          </p:nvSpPr>
          <p:spPr>
            <a:xfrm>
              <a:off x="590840" y="1434000"/>
              <a:ext cx="2380921"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Tìm các cung đường có thể đi, chọn</a:t>
              </a:r>
            </a:p>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cung đường</a:t>
              </a:r>
            </a:p>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thích hợp</a:t>
              </a:r>
              <a:endParaRPr lang="en-US" sz="24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FD0E1686-A815-4217-9EBB-E4B7CAE2ECB7}"/>
              </a:ext>
            </a:extLst>
          </p:cNvPr>
          <p:cNvGrpSpPr/>
          <p:nvPr/>
        </p:nvGrpSpPr>
        <p:grpSpPr>
          <a:xfrm>
            <a:off x="7859324" y="2871052"/>
            <a:ext cx="4219417" cy="1863550"/>
            <a:chOff x="2695" y="1375244"/>
            <a:chExt cx="3283776" cy="1313510"/>
          </a:xfrm>
        </p:grpSpPr>
        <p:sp>
          <p:nvSpPr>
            <p:cNvPr id="19" name="Arrow: Chevron 18">
              <a:extLst>
                <a:ext uri="{FF2B5EF4-FFF2-40B4-BE49-F238E27FC236}">
                  <a16:creationId xmlns:a16="http://schemas.microsoft.com/office/drawing/2014/main" id="{D90B47E4-EDB4-40CB-9651-B9258E86DCF8}"/>
                </a:ext>
              </a:extLst>
            </p:cNvPr>
            <p:cNvSpPr/>
            <p:nvPr/>
          </p:nvSpPr>
          <p:spPr>
            <a:xfrm>
              <a:off x="2695" y="1375244"/>
              <a:ext cx="3283776" cy="1313510"/>
            </a:xfrm>
            <a:prstGeom prst="chevron">
              <a:avLst/>
            </a:prstGeom>
            <a:solidFill>
              <a:srgbClr val="C0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7AD5A0DF-5257-468F-8A40-F4227CF88023}"/>
                </a:ext>
              </a:extLst>
            </p:cNvPr>
            <p:cNvSpPr txBox="1"/>
            <p:nvPr/>
          </p:nvSpPr>
          <p:spPr>
            <a:xfrm>
              <a:off x="659450" y="1375244"/>
              <a:ext cx="2261434"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Dựa vào tỉ lệ </a:t>
              </a:r>
            </a:p>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bản đồ, xác định khoảng cách</a:t>
              </a:r>
            </a:p>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 thực tế</a:t>
              </a:r>
              <a:endParaRPr lang="en-US" sz="24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A1F9F209-D126-4674-9148-2F47A12E2480}"/>
              </a:ext>
            </a:extLst>
          </p:cNvPr>
          <p:cNvSpPr txBox="1"/>
          <p:nvPr/>
        </p:nvSpPr>
        <p:spPr>
          <a:xfrm>
            <a:off x="214541" y="1054008"/>
            <a:ext cx="8535866" cy="646331"/>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a. Tìm đ</a:t>
            </a:r>
            <a:r>
              <a:rPr lang="vi-VN" sz="3600" b="1">
                <a:solidFill>
                  <a:srgbClr val="00B050"/>
                </a:solidFill>
                <a:latin typeface="Arial" panose="020B0604020202020204" pitchFamily="34" charset="0"/>
                <a:cs typeface="Arial" panose="020B0604020202020204" pitchFamily="34" charset="0"/>
              </a:rPr>
              <a:t>ư</a:t>
            </a:r>
            <a:r>
              <a:rPr lang="en-US" sz="3600" b="1">
                <a:solidFill>
                  <a:srgbClr val="00B050"/>
                </a:solidFill>
                <a:latin typeface="Arial" panose="020B0604020202020204" pitchFamily="34" charset="0"/>
                <a:cs typeface="Arial" panose="020B0604020202020204" pitchFamily="34" charset="0"/>
              </a:rPr>
              <a:t>ờng đi trên bản đồ giấy</a:t>
            </a:r>
          </a:p>
        </p:txBody>
      </p:sp>
      <p:grpSp>
        <p:nvGrpSpPr>
          <p:cNvPr id="25" name="Group 24">
            <a:extLst>
              <a:ext uri="{FF2B5EF4-FFF2-40B4-BE49-F238E27FC236}">
                <a16:creationId xmlns:a16="http://schemas.microsoft.com/office/drawing/2014/main" id="{034D1469-6C3B-4C9B-BF92-597BDC5A2F8F}"/>
              </a:ext>
            </a:extLst>
          </p:cNvPr>
          <p:cNvGrpSpPr/>
          <p:nvPr/>
        </p:nvGrpSpPr>
        <p:grpSpPr>
          <a:xfrm>
            <a:off x="79172" y="56248"/>
            <a:ext cx="8227883" cy="914400"/>
            <a:chOff x="1511737" y="5352170"/>
            <a:chExt cx="8227883" cy="914400"/>
          </a:xfrm>
        </p:grpSpPr>
        <p:sp>
          <p:nvSpPr>
            <p:cNvPr id="26" name="Arrow: Pentagon 25">
              <a:extLst>
                <a:ext uri="{FF2B5EF4-FFF2-40B4-BE49-F238E27FC236}">
                  <a16:creationId xmlns:a16="http://schemas.microsoft.com/office/drawing/2014/main" id="{9896DD23-883D-4C83-9897-F3E1966F9F90}"/>
                </a:ext>
              </a:extLst>
            </p:cNvPr>
            <p:cNvSpPr/>
            <p:nvPr/>
          </p:nvSpPr>
          <p:spPr>
            <a:xfrm>
              <a:off x="2231896" y="5352170"/>
              <a:ext cx="6918109"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B97CEC88-0C91-4325-9110-715BEBA2AFF4}"/>
                </a:ext>
              </a:extLst>
            </p:cNvPr>
            <p:cNvSpPr txBox="1"/>
            <p:nvPr/>
          </p:nvSpPr>
          <p:spPr>
            <a:xfrm>
              <a:off x="2884767" y="5509288"/>
              <a:ext cx="6854853"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Tìm đ</a:t>
              </a:r>
              <a:r>
                <a:rPr lang="vi-VN" sz="3300" b="1">
                  <a:solidFill>
                    <a:srgbClr val="3829FB"/>
                  </a:solidFill>
                  <a:latin typeface="Arial" pitchFamily="34" charset="0"/>
                  <a:cs typeface="Arial" pitchFamily="34" charset="0"/>
                </a:rPr>
                <a:t>ư</a:t>
              </a:r>
              <a:r>
                <a:rPr lang="en-US" sz="3300" b="1">
                  <a:solidFill>
                    <a:srgbClr val="3829FB"/>
                  </a:solidFill>
                  <a:latin typeface="Arial" pitchFamily="34" charset="0"/>
                  <a:cs typeface="Arial" pitchFamily="34" charset="0"/>
                </a:rPr>
                <a:t>ờng đi trên bản đồ</a:t>
              </a:r>
            </a:p>
          </p:txBody>
        </p:sp>
        <p:sp>
          <p:nvSpPr>
            <p:cNvPr id="28" name="Arrow: Pentagon 27">
              <a:extLst>
                <a:ext uri="{FF2B5EF4-FFF2-40B4-BE49-F238E27FC236}">
                  <a16:creationId xmlns:a16="http://schemas.microsoft.com/office/drawing/2014/main" id="{2CC96264-5AB5-4E82-B2AE-FB250EE02315}"/>
                </a:ext>
              </a:extLst>
            </p:cNvPr>
            <p:cNvSpPr/>
            <p:nvPr/>
          </p:nvSpPr>
          <p:spPr>
            <a:xfrm>
              <a:off x="1511737" y="5352170"/>
              <a:ext cx="1301952" cy="914400"/>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9" name="Isosceles Triangle 28">
              <a:extLst>
                <a:ext uri="{FF2B5EF4-FFF2-40B4-BE49-F238E27FC236}">
                  <a16:creationId xmlns:a16="http://schemas.microsoft.com/office/drawing/2014/main" id="{81DACC8E-7945-447A-9306-10F2575C9BCA}"/>
                </a:ext>
              </a:extLst>
            </p:cNvPr>
            <p:cNvSpPr/>
            <p:nvPr/>
          </p:nvSpPr>
          <p:spPr>
            <a:xfrm rot="5400000">
              <a:off x="2502469" y="565954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B3F8EC05-07E4-44A2-BA7C-545F46C4E389}"/>
              </a:ext>
            </a:extLst>
          </p:cNvPr>
          <p:cNvPicPr>
            <a:picLocks noChangeAspect="1"/>
          </p:cNvPicPr>
          <p:nvPr/>
        </p:nvPicPr>
        <p:blipFill rotWithShape="1">
          <a:blip r:embed="rId3"/>
          <a:srcRect l="49250" t="16517" r="40417" b="67812"/>
          <a:stretch/>
        </p:blipFill>
        <p:spPr>
          <a:xfrm>
            <a:off x="10872528" y="7950"/>
            <a:ext cx="1207698" cy="1106531"/>
          </a:xfrm>
          <a:prstGeom prst="rect">
            <a:avLst/>
          </a:prstGeom>
        </p:spPr>
      </p:pic>
    </p:spTree>
    <p:extLst>
      <p:ext uri="{BB962C8B-B14F-4D97-AF65-F5344CB8AC3E}">
        <p14:creationId xmlns:p14="http://schemas.microsoft.com/office/powerpoint/2010/main" val="112024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p:bldP spid="10" grpId="0"/>
      <p:bldP spid="11"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5D2D8D1-BE5F-46E6-85DF-F63168A2147D}"/>
              </a:ext>
            </a:extLst>
          </p:cNvPr>
          <p:cNvSpPr/>
          <p:nvPr/>
        </p:nvSpPr>
        <p:spPr>
          <a:xfrm>
            <a:off x="1074101" y="1147997"/>
            <a:ext cx="4157166" cy="690427"/>
          </a:xfrm>
          <a:prstGeom prst="rect">
            <a:avLst/>
          </a:prstGeom>
          <a:solidFill>
            <a:srgbClr val="F7F6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1223FA"/>
                </a:solidFill>
                <a:latin typeface="Arial" panose="020B0604020202020204" pitchFamily="34" charset="0"/>
                <a:cs typeface="Arial" panose="020B0604020202020204" pitchFamily="34" charset="0"/>
              </a:rPr>
              <a:t>Em</a:t>
            </a:r>
            <a:r>
              <a:rPr lang="en-US" sz="2800" dirty="0">
                <a:solidFill>
                  <a:srgbClr val="1223FA"/>
                </a:solidFill>
                <a:latin typeface="Arial" panose="020B0604020202020204" pitchFamily="34" charset="0"/>
                <a:cs typeface="Arial" panose="020B0604020202020204" pitchFamily="34" charset="0"/>
              </a:rPr>
              <a:t> </a:t>
            </a:r>
            <a:r>
              <a:rPr lang="en-US" sz="2800" dirty="0" err="1">
                <a:solidFill>
                  <a:srgbClr val="1223FA"/>
                </a:solidFill>
                <a:latin typeface="Arial" panose="020B0604020202020204" pitchFamily="34" charset="0"/>
                <a:cs typeface="Arial" panose="020B0604020202020204" pitchFamily="34" charset="0"/>
              </a:rPr>
              <a:t>là</a:t>
            </a:r>
            <a:r>
              <a:rPr lang="en-US" sz="2800" dirty="0">
                <a:solidFill>
                  <a:srgbClr val="1223FA"/>
                </a:solidFill>
                <a:latin typeface="Arial" panose="020B0604020202020204" pitchFamily="34" charset="0"/>
                <a:cs typeface="Arial" panose="020B0604020202020204" pitchFamily="34" charset="0"/>
              </a:rPr>
              <a:t> </a:t>
            </a:r>
            <a:r>
              <a:rPr lang="en-US" sz="2800" dirty="0" err="1">
                <a:solidFill>
                  <a:srgbClr val="1223FA"/>
                </a:solidFill>
                <a:latin typeface="Arial" panose="020B0604020202020204" pitchFamily="34" charset="0"/>
                <a:cs typeface="Arial" panose="020B0604020202020204" pitchFamily="34" charset="0"/>
              </a:rPr>
              <a:t>người</a:t>
            </a:r>
            <a:r>
              <a:rPr lang="en-US" sz="2800" dirty="0">
                <a:solidFill>
                  <a:srgbClr val="1223FA"/>
                </a:solidFill>
                <a:latin typeface="Arial" panose="020B0604020202020204" pitchFamily="34" charset="0"/>
                <a:cs typeface="Arial" panose="020B0604020202020204" pitchFamily="34" charset="0"/>
              </a:rPr>
              <a:t> </a:t>
            </a:r>
            <a:r>
              <a:rPr lang="en-US" sz="2800" dirty="0" err="1">
                <a:solidFill>
                  <a:srgbClr val="1223FA"/>
                </a:solidFill>
                <a:latin typeface="Arial" panose="020B0604020202020204" pitchFamily="34" charset="0"/>
                <a:cs typeface="Arial" panose="020B0604020202020204" pitchFamily="34" charset="0"/>
              </a:rPr>
              <a:t>dẫn</a:t>
            </a:r>
            <a:r>
              <a:rPr lang="en-US" sz="2800" dirty="0">
                <a:solidFill>
                  <a:srgbClr val="1223FA"/>
                </a:solidFill>
                <a:latin typeface="Arial" panose="020B0604020202020204" pitchFamily="34" charset="0"/>
                <a:cs typeface="Arial" panose="020B0604020202020204" pitchFamily="34" charset="0"/>
              </a:rPr>
              <a:t> </a:t>
            </a:r>
            <a:r>
              <a:rPr lang="en-US" sz="2800" dirty="0" err="1">
                <a:solidFill>
                  <a:srgbClr val="1223FA"/>
                </a:solidFill>
                <a:latin typeface="Arial" panose="020B0604020202020204" pitchFamily="34" charset="0"/>
                <a:cs typeface="Arial" panose="020B0604020202020204" pitchFamily="34" charset="0"/>
              </a:rPr>
              <a:t>đường</a:t>
            </a:r>
            <a:endParaRPr lang="en-US" sz="2800" dirty="0">
              <a:solidFill>
                <a:srgbClr val="1223FA"/>
              </a:solidFill>
              <a:latin typeface="Arial" panose="020B0604020202020204" pitchFamily="34" charset="0"/>
              <a:cs typeface="Arial" panose="020B0604020202020204" pitchFamily="34" charset="0"/>
            </a:endParaRPr>
          </a:p>
        </p:txBody>
      </p:sp>
      <p:grpSp>
        <p:nvGrpSpPr>
          <p:cNvPr id="21" name="组合 7">
            <a:extLst>
              <a:ext uri="{FF2B5EF4-FFF2-40B4-BE49-F238E27FC236}">
                <a16:creationId xmlns:a16="http://schemas.microsoft.com/office/drawing/2014/main" id="{10CADFDF-0A76-4D8B-B442-0C892435B3B5}"/>
              </a:ext>
            </a:extLst>
          </p:cNvPr>
          <p:cNvGrpSpPr/>
          <p:nvPr/>
        </p:nvGrpSpPr>
        <p:grpSpPr>
          <a:xfrm>
            <a:off x="1080939" y="2188614"/>
            <a:ext cx="295836" cy="3886200"/>
            <a:chOff x="4598895" y="1721224"/>
            <a:chExt cx="295836" cy="3886200"/>
          </a:xfrm>
        </p:grpSpPr>
        <p:cxnSp>
          <p:nvCxnSpPr>
            <p:cNvPr id="22" name="直接连接符 3">
              <a:extLst>
                <a:ext uri="{FF2B5EF4-FFF2-40B4-BE49-F238E27FC236}">
                  <a16:creationId xmlns:a16="http://schemas.microsoft.com/office/drawing/2014/main" id="{FBDAC915-AFEF-4B29-A48A-583D46DEB49C}"/>
                </a:ext>
              </a:extLst>
            </p:cNvPr>
            <p:cNvCxnSpPr/>
            <p:nvPr/>
          </p:nvCxnSpPr>
          <p:spPr>
            <a:xfrm>
              <a:off x="4733365" y="1721224"/>
              <a:ext cx="0" cy="3886200"/>
            </a:xfrm>
            <a:prstGeom prst="line">
              <a:avLst/>
            </a:prstGeom>
            <a:ln>
              <a:solidFill>
                <a:srgbClr val="EB8F58"/>
              </a:solidFill>
            </a:ln>
          </p:spPr>
          <p:style>
            <a:lnRef idx="1">
              <a:schemeClr val="accent1"/>
            </a:lnRef>
            <a:fillRef idx="0">
              <a:schemeClr val="accent1"/>
            </a:fillRef>
            <a:effectRef idx="0">
              <a:schemeClr val="accent1"/>
            </a:effectRef>
            <a:fontRef idx="minor">
              <a:schemeClr val="tx1"/>
            </a:fontRef>
          </p:style>
        </p:cxnSp>
        <p:sp>
          <p:nvSpPr>
            <p:cNvPr id="23" name="椭圆 4">
              <a:extLst>
                <a:ext uri="{FF2B5EF4-FFF2-40B4-BE49-F238E27FC236}">
                  <a16:creationId xmlns:a16="http://schemas.microsoft.com/office/drawing/2014/main" id="{F38DDEBF-01C8-46B7-93F6-978D57EC737C}"/>
                </a:ext>
              </a:extLst>
            </p:cNvPr>
            <p:cNvSpPr/>
            <p:nvPr/>
          </p:nvSpPr>
          <p:spPr>
            <a:xfrm>
              <a:off x="4598895" y="1956176"/>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5" name="椭圆 6">
              <a:extLst>
                <a:ext uri="{FF2B5EF4-FFF2-40B4-BE49-F238E27FC236}">
                  <a16:creationId xmlns:a16="http://schemas.microsoft.com/office/drawing/2014/main" id="{C0DC6B40-D216-4AD3-AB93-B7CF036C4158}"/>
                </a:ext>
              </a:extLst>
            </p:cNvPr>
            <p:cNvSpPr/>
            <p:nvPr/>
          </p:nvSpPr>
          <p:spPr>
            <a:xfrm>
              <a:off x="4598895" y="4760913"/>
              <a:ext cx="295836" cy="295836"/>
            </a:xfrm>
            <a:prstGeom prst="ellipse">
              <a:avLst/>
            </a:prstGeom>
            <a:solidFill>
              <a:srgbClr val="EB8F58"/>
            </a:solidFill>
            <a:ln>
              <a:solidFill>
                <a:srgbClr val="EB8F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6" name="Rectangle 25">
            <a:extLst>
              <a:ext uri="{FF2B5EF4-FFF2-40B4-BE49-F238E27FC236}">
                <a16:creationId xmlns:a16="http://schemas.microsoft.com/office/drawing/2014/main" id="{13E27424-E072-431C-A39F-A46EE0292507}"/>
              </a:ext>
            </a:extLst>
          </p:cNvPr>
          <p:cNvSpPr/>
          <p:nvPr/>
        </p:nvSpPr>
        <p:spPr>
          <a:xfrm>
            <a:off x="1511245" y="2275984"/>
            <a:ext cx="4328565" cy="1569660"/>
          </a:xfrm>
          <a:prstGeom prst="rect">
            <a:avLst/>
          </a:prstGeom>
        </p:spPr>
        <p:txBody>
          <a:bodyPr wrap="square">
            <a:spAutoFit/>
          </a:bodyPr>
          <a:lstStyle/>
          <a:p>
            <a:pPr algn="just"/>
            <a:r>
              <a:rPr lang="vi-VN" sz="2400">
                <a:solidFill>
                  <a:srgbClr val="FF0066"/>
                </a:solidFill>
                <a:latin typeface="Arial" panose="020B0604020202020204" pitchFamily="34" charset="0"/>
                <a:cs typeface="Arial" panose="020B0604020202020204" pitchFamily="34" charset="0"/>
              </a:rPr>
              <a:t>Tìm trên bản đồ hình 3 các địa điểm: Trường Cao đẳng Sư phạm Đà Lạt, ga Đà Lạt, Bảo tàng Lâm Đồng</a:t>
            </a:r>
            <a:endParaRPr lang="en-US" sz="2400">
              <a:solidFill>
                <a:srgbClr val="FF0066"/>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253415F8-4D25-49EC-B732-AB028C27FDDC}"/>
              </a:ext>
            </a:extLst>
          </p:cNvPr>
          <p:cNvSpPr/>
          <p:nvPr/>
        </p:nvSpPr>
        <p:spPr>
          <a:xfrm>
            <a:off x="1408264" y="4927793"/>
            <a:ext cx="4682166" cy="1015663"/>
          </a:xfrm>
          <a:prstGeom prst="rect">
            <a:avLst/>
          </a:prstGeom>
        </p:spPr>
        <p:txBody>
          <a:bodyPr wrap="square">
            <a:spAutoFit/>
          </a:bodyPr>
          <a:lstStyle/>
          <a:p>
            <a:pPr algn="just"/>
            <a:r>
              <a:rPr lang="vi-VN" sz="2000">
                <a:solidFill>
                  <a:srgbClr val="FF0066"/>
                </a:solidFill>
                <a:latin typeface="Arial" panose="020B0604020202020204" pitchFamily="34" charset="0"/>
                <a:cs typeface="Arial" panose="020B0604020202020204" pitchFamily="34" charset="0"/>
              </a:rPr>
              <a:t>Mô tả đường đi từ Trường Cao đẳng Sư phạm Đà Lat đến Ga Đà Lạt, từ Ga Đà Lạt đến Bảo tàng Lâm Đồng</a:t>
            </a:r>
            <a:endParaRPr lang="en-US" sz="2000">
              <a:solidFill>
                <a:srgbClr val="FF0066"/>
              </a:solidFill>
              <a:latin typeface="Arial" panose="020B0604020202020204" pitchFamily="34" charset="0"/>
              <a:cs typeface="Arial" panose="020B0604020202020204" pitchFamily="34" charset="0"/>
            </a:endParaRPr>
          </a:p>
        </p:txBody>
      </p:sp>
      <p:pic>
        <p:nvPicPr>
          <p:cNvPr id="29" name="Picture 2" descr="Hình ảnh Dấu Chấm Hỏi, Câu Hỏi, Dấu Chấm Hỏi, Bạc Vector và PNG với nền  trong suốt để tải xuống miễn phí">
            <a:extLst>
              <a:ext uri="{FF2B5EF4-FFF2-40B4-BE49-F238E27FC236}">
                <a16:creationId xmlns:a16="http://schemas.microsoft.com/office/drawing/2014/main" id="{46C49399-1F43-47F7-95A6-182F35EA4C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75" y="2624301"/>
            <a:ext cx="968351" cy="118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Trẻ Giơ Tay Trả Lời Một Câu Hỏi Hình ảnh | Định dạng hình ảnh PSD  401460937| vn.lovepik.com">
            <a:extLst>
              <a:ext uri="{FF2B5EF4-FFF2-40B4-BE49-F238E27FC236}">
                <a16:creationId xmlns:a16="http://schemas.microsoft.com/office/drawing/2014/main" id="{A6058989-7F0D-4C13-90B7-8899395EE9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87" y="4974795"/>
            <a:ext cx="932768" cy="92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8E441C9-CEEB-4803-9394-903A4F735D81}"/>
              </a:ext>
            </a:extLst>
          </p:cNvPr>
          <p:cNvPicPr>
            <a:picLocks noChangeAspect="1"/>
          </p:cNvPicPr>
          <p:nvPr/>
        </p:nvPicPr>
        <p:blipFill>
          <a:blip r:embed="rId4"/>
          <a:stretch>
            <a:fillRect/>
          </a:stretch>
        </p:blipFill>
        <p:spPr>
          <a:xfrm>
            <a:off x="45275" y="970648"/>
            <a:ext cx="962630" cy="993190"/>
          </a:xfrm>
          <a:prstGeom prst="rect">
            <a:avLst/>
          </a:prstGeom>
        </p:spPr>
      </p:pic>
      <p:pic>
        <p:nvPicPr>
          <p:cNvPr id="33" name="Picture 32">
            <a:extLst>
              <a:ext uri="{FF2B5EF4-FFF2-40B4-BE49-F238E27FC236}">
                <a16:creationId xmlns:a16="http://schemas.microsoft.com/office/drawing/2014/main" id="{E8B8A8A4-8AAC-437C-8D31-3E1680E0D39C}"/>
              </a:ext>
            </a:extLst>
          </p:cNvPr>
          <p:cNvPicPr>
            <a:picLocks noChangeAspect="1"/>
          </p:cNvPicPr>
          <p:nvPr/>
        </p:nvPicPr>
        <p:blipFill rotWithShape="1">
          <a:blip r:embed="rId5"/>
          <a:srcRect l="25552" t="32404" r="26221" b="15349"/>
          <a:stretch/>
        </p:blipFill>
        <p:spPr>
          <a:xfrm>
            <a:off x="6090433" y="2275984"/>
            <a:ext cx="6048313" cy="3685862"/>
          </a:xfrm>
          <a:prstGeom prst="rect">
            <a:avLst/>
          </a:prstGeom>
        </p:spPr>
      </p:pic>
      <p:sp>
        <p:nvSpPr>
          <p:cNvPr id="34" name="TextBox 33">
            <a:extLst>
              <a:ext uri="{FF2B5EF4-FFF2-40B4-BE49-F238E27FC236}">
                <a16:creationId xmlns:a16="http://schemas.microsoft.com/office/drawing/2014/main" id="{065485B9-191D-4701-9F01-B950A327B925}"/>
              </a:ext>
            </a:extLst>
          </p:cNvPr>
          <p:cNvSpPr txBox="1"/>
          <p:nvPr/>
        </p:nvSpPr>
        <p:spPr>
          <a:xfrm>
            <a:off x="6221977" y="6031866"/>
            <a:ext cx="6347804" cy="400110"/>
          </a:xfrm>
          <a:prstGeom prst="rect">
            <a:avLst/>
          </a:prstGeom>
          <a:noFill/>
        </p:spPr>
        <p:txBody>
          <a:bodyPr wrap="square" rtlCol="0">
            <a:spAutoFit/>
          </a:bodyPr>
          <a:lstStyle/>
          <a:p>
            <a:r>
              <a:rPr lang="en-US" sz="2000">
                <a:solidFill>
                  <a:srgbClr val="3829FB"/>
                </a:solidFill>
                <a:latin typeface="Arial" panose="020B0604020202020204" pitchFamily="34" charset="0"/>
                <a:cs typeface="Arial" panose="020B0604020202020204" pitchFamily="34" charset="0"/>
              </a:rPr>
              <a:t>Hình 3. Một phần bản đồ du lịch thành phố Đà Lạt</a:t>
            </a:r>
          </a:p>
        </p:txBody>
      </p:sp>
      <p:grpSp>
        <p:nvGrpSpPr>
          <p:cNvPr id="35" name="Group 34">
            <a:extLst>
              <a:ext uri="{FF2B5EF4-FFF2-40B4-BE49-F238E27FC236}">
                <a16:creationId xmlns:a16="http://schemas.microsoft.com/office/drawing/2014/main" id="{0A94BC67-309F-4E25-8784-3EF60765188D}"/>
              </a:ext>
            </a:extLst>
          </p:cNvPr>
          <p:cNvGrpSpPr/>
          <p:nvPr/>
        </p:nvGrpSpPr>
        <p:grpSpPr>
          <a:xfrm>
            <a:off x="79172" y="56248"/>
            <a:ext cx="8227883" cy="914400"/>
            <a:chOff x="1511737" y="5352170"/>
            <a:chExt cx="8227883" cy="914400"/>
          </a:xfrm>
        </p:grpSpPr>
        <p:sp>
          <p:nvSpPr>
            <p:cNvPr id="36" name="Arrow: Pentagon 35">
              <a:extLst>
                <a:ext uri="{FF2B5EF4-FFF2-40B4-BE49-F238E27FC236}">
                  <a16:creationId xmlns:a16="http://schemas.microsoft.com/office/drawing/2014/main" id="{3C353D33-6285-4366-9CD2-D9E56696FD6C}"/>
                </a:ext>
              </a:extLst>
            </p:cNvPr>
            <p:cNvSpPr/>
            <p:nvPr/>
          </p:nvSpPr>
          <p:spPr>
            <a:xfrm>
              <a:off x="2231896" y="5352170"/>
              <a:ext cx="6918109"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7" name="TextBox 36">
              <a:extLst>
                <a:ext uri="{FF2B5EF4-FFF2-40B4-BE49-F238E27FC236}">
                  <a16:creationId xmlns:a16="http://schemas.microsoft.com/office/drawing/2014/main" id="{D97407D5-2F74-40B9-B160-A216ECE317A9}"/>
                </a:ext>
              </a:extLst>
            </p:cNvPr>
            <p:cNvSpPr txBox="1"/>
            <p:nvPr/>
          </p:nvSpPr>
          <p:spPr>
            <a:xfrm>
              <a:off x="2884767" y="5509288"/>
              <a:ext cx="6854853"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Tìm đ</a:t>
              </a:r>
              <a:r>
                <a:rPr lang="vi-VN" sz="3300" b="1">
                  <a:solidFill>
                    <a:srgbClr val="3829FB"/>
                  </a:solidFill>
                  <a:latin typeface="Arial" pitchFamily="34" charset="0"/>
                  <a:cs typeface="Arial" pitchFamily="34" charset="0"/>
                </a:rPr>
                <a:t>ư</a:t>
              </a:r>
              <a:r>
                <a:rPr lang="en-US" sz="3300" b="1">
                  <a:solidFill>
                    <a:srgbClr val="3829FB"/>
                  </a:solidFill>
                  <a:latin typeface="Arial" pitchFamily="34" charset="0"/>
                  <a:cs typeface="Arial" pitchFamily="34" charset="0"/>
                </a:rPr>
                <a:t>ờng đi trên bản đồ</a:t>
              </a:r>
            </a:p>
          </p:txBody>
        </p:sp>
        <p:sp>
          <p:nvSpPr>
            <p:cNvPr id="38" name="Arrow: Pentagon 37">
              <a:extLst>
                <a:ext uri="{FF2B5EF4-FFF2-40B4-BE49-F238E27FC236}">
                  <a16:creationId xmlns:a16="http://schemas.microsoft.com/office/drawing/2014/main" id="{5347C911-B930-4326-BD28-B12E8C0D38FC}"/>
                </a:ext>
              </a:extLst>
            </p:cNvPr>
            <p:cNvSpPr/>
            <p:nvPr/>
          </p:nvSpPr>
          <p:spPr>
            <a:xfrm>
              <a:off x="1511737" y="5352170"/>
              <a:ext cx="1301952" cy="914400"/>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9" name="Isosceles Triangle 38">
              <a:extLst>
                <a:ext uri="{FF2B5EF4-FFF2-40B4-BE49-F238E27FC236}">
                  <a16:creationId xmlns:a16="http://schemas.microsoft.com/office/drawing/2014/main" id="{2DFB8D98-C24B-4AE6-86BD-0F22445EC72F}"/>
                </a:ext>
              </a:extLst>
            </p:cNvPr>
            <p:cNvSpPr/>
            <p:nvPr/>
          </p:nvSpPr>
          <p:spPr>
            <a:xfrm rot="5400000">
              <a:off x="2502469" y="565954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383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26"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80">
                                          <p:stCondLst>
                                            <p:cond delay="0"/>
                                          </p:stCondLst>
                                        </p:cTn>
                                        <p:tgtEl>
                                          <p:spTgt spid="21"/>
                                        </p:tgtEl>
                                      </p:cBhvr>
                                    </p:animEffect>
                                    <p:anim calcmode="lin" valueType="num">
                                      <p:cBhvr>
                                        <p:cTn id="1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 dur="26">
                                          <p:stCondLst>
                                            <p:cond delay="650"/>
                                          </p:stCondLst>
                                        </p:cTn>
                                        <p:tgtEl>
                                          <p:spTgt spid="21"/>
                                        </p:tgtEl>
                                      </p:cBhvr>
                                      <p:to x="100000" y="60000"/>
                                    </p:animScale>
                                    <p:animScale>
                                      <p:cBhvr>
                                        <p:cTn id="22" dur="166" decel="50000">
                                          <p:stCondLst>
                                            <p:cond delay="676"/>
                                          </p:stCondLst>
                                        </p:cTn>
                                        <p:tgtEl>
                                          <p:spTgt spid="21"/>
                                        </p:tgtEl>
                                      </p:cBhvr>
                                      <p:to x="100000" y="100000"/>
                                    </p:animScale>
                                    <p:animScale>
                                      <p:cBhvr>
                                        <p:cTn id="23" dur="26">
                                          <p:stCondLst>
                                            <p:cond delay="1312"/>
                                          </p:stCondLst>
                                        </p:cTn>
                                        <p:tgtEl>
                                          <p:spTgt spid="21"/>
                                        </p:tgtEl>
                                      </p:cBhvr>
                                      <p:to x="100000" y="80000"/>
                                    </p:animScale>
                                    <p:animScale>
                                      <p:cBhvr>
                                        <p:cTn id="24" dur="166" decel="50000">
                                          <p:stCondLst>
                                            <p:cond delay="1338"/>
                                          </p:stCondLst>
                                        </p:cTn>
                                        <p:tgtEl>
                                          <p:spTgt spid="21"/>
                                        </p:tgtEl>
                                      </p:cBhvr>
                                      <p:to x="100000" y="100000"/>
                                    </p:animScale>
                                    <p:animScale>
                                      <p:cBhvr>
                                        <p:cTn id="25" dur="26">
                                          <p:stCondLst>
                                            <p:cond delay="1642"/>
                                          </p:stCondLst>
                                        </p:cTn>
                                        <p:tgtEl>
                                          <p:spTgt spid="21"/>
                                        </p:tgtEl>
                                      </p:cBhvr>
                                      <p:to x="100000" y="90000"/>
                                    </p:animScale>
                                    <p:animScale>
                                      <p:cBhvr>
                                        <p:cTn id="26" dur="166" decel="50000">
                                          <p:stCondLst>
                                            <p:cond delay="1668"/>
                                          </p:stCondLst>
                                        </p:cTn>
                                        <p:tgtEl>
                                          <p:spTgt spid="21"/>
                                        </p:tgtEl>
                                      </p:cBhvr>
                                      <p:to x="100000" y="100000"/>
                                    </p:animScale>
                                    <p:animScale>
                                      <p:cBhvr>
                                        <p:cTn id="27" dur="26">
                                          <p:stCondLst>
                                            <p:cond delay="1808"/>
                                          </p:stCondLst>
                                        </p:cTn>
                                        <p:tgtEl>
                                          <p:spTgt spid="21"/>
                                        </p:tgtEl>
                                      </p:cBhvr>
                                      <p:to x="100000" y="95000"/>
                                    </p:animScale>
                                    <p:animScale>
                                      <p:cBhvr>
                                        <p:cTn id="28" dur="166" decel="50000">
                                          <p:stCondLst>
                                            <p:cond delay="1834"/>
                                          </p:stCondLst>
                                        </p:cTn>
                                        <p:tgtEl>
                                          <p:spTgt spid="21"/>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80">
                                          <p:stCondLst>
                                            <p:cond delay="0"/>
                                          </p:stCondLst>
                                        </p:cTn>
                                        <p:tgtEl>
                                          <p:spTgt spid="26"/>
                                        </p:tgtEl>
                                      </p:cBhvr>
                                    </p:animEffect>
                                    <p:anim calcmode="lin" valueType="num">
                                      <p:cBhvr>
                                        <p:cTn id="32"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7" dur="26">
                                          <p:stCondLst>
                                            <p:cond delay="650"/>
                                          </p:stCondLst>
                                        </p:cTn>
                                        <p:tgtEl>
                                          <p:spTgt spid="26"/>
                                        </p:tgtEl>
                                      </p:cBhvr>
                                      <p:to x="100000" y="60000"/>
                                    </p:animScale>
                                    <p:animScale>
                                      <p:cBhvr>
                                        <p:cTn id="38" dur="166" decel="50000">
                                          <p:stCondLst>
                                            <p:cond delay="676"/>
                                          </p:stCondLst>
                                        </p:cTn>
                                        <p:tgtEl>
                                          <p:spTgt spid="26"/>
                                        </p:tgtEl>
                                      </p:cBhvr>
                                      <p:to x="100000" y="100000"/>
                                    </p:animScale>
                                    <p:animScale>
                                      <p:cBhvr>
                                        <p:cTn id="39" dur="26">
                                          <p:stCondLst>
                                            <p:cond delay="1312"/>
                                          </p:stCondLst>
                                        </p:cTn>
                                        <p:tgtEl>
                                          <p:spTgt spid="26"/>
                                        </p:tgtEl>
                                      </p:cBhvr>
                                      <p:to x="100000" y="80000"/>
                                    </p:animScale>
                                    <p:animScale>
                                      <p:cBhvr>
                                        <p:cTn id="40" dur="166" decel="50000">
                                          <p:stCondLst>
                                            <p:cond delay="1338"/>
                                          </p:stCondLst>
                                        </p:cTn>
                                        <p:tgtEl>
                                          <p:spTgt spid="26"/>
                                        </p:tgtEl>
                                      </p:cBhvr>
                                      <p:to x="100000" y="100000"/>
                                    </p:animScale>
                                    <p:animScale>
                                      <p:cBhvr>
                                        <p:cTn id="41" dur="26">
                                          <p:stCondLst>
                                            <p:cond delay="1642"/>
                                          </p:stCondLst>
                                        </p:cTn>
                                        <p:tgtEl>
                                          <p:spTgt spid="26"/>
                                        </p:tgtEl>
                                      </p:cBhvr>
                                      <p:to x="100000" y="90000"/>
                                    </p:animScale>
                                    <p:animScale>
                                      <p:cBhvr>
                                        <p:cTn id="42" dur="166" decel="50000">
                                          <p:stCondLst>
                                            <p:cond delay="1668"/>
                                          </p:stCondLst>
                                        </p:cTn>
                                        <p:tgtEl>
                                          <p:spTgt spid="26"/>
                                        </p:tgtEl>
                                      </p:cBhvr>
                                      <p:to x="100000" y="100000"/>
                                    </p:animScale>
                                    <p:animScale>
                                      <p:cBhvr>
                                        <p:cTn id="43" dur="26">
                                          <p:stCondLst>
                                            <p:cond delay="1808"/>
                                          </p:stCondLst>
                                        </p:cTn>
                                        <p:tgtEl>
                                          <p:spTgt spid="26"/>
                                        </p:tgtEl>
                                      </p:cBhvr>
                                      <p:to x="100000" y="95000"/>
                                    </p:animScale>
                                    <p:animScale>
                                      <p:cBhvr>
                                        <p:cTn id="44" dur="166" decel="50000">
                                          <p:stCondLst>
                                            <p:cond delay="1834"/>
                                          </p:stCondLst>
                                        </p:cTn>
                                        <p:tgtEl>
                                          <p:spTgt spid="26"/>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80">
                                          <p:stCondLst>
                                            <p:cond delay="0"/>
                                          </p:stCondLst>
                                        </p:cTn>
                                        <p:tgtEl>
                                          <p:spTgt spid="28"/>
                                        </p:tgtEl>
                                      </p:cBhvr>
                                    </p:animEffect>
                                    <p:anim calcmode="lin" valueType="num">
                                      <p:cBhvr>
                                        <p:cTn id="4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3" dur="26">
                                          <p:stCondLst>
                                            <p:cond delay="650"/>
                                          </p:stCondLst>
                                        </p:cTn>
                                        <p:tgtEl>
                                          <p:spTgt spid="28"/>
                                        </p:tgtEl>
                                      </p:cBhvr>
                                      <p:to x="100000" y="60000"/>
                                    </p:animScale>
                                    <p:animScale>
                                      <p:cBhvr>
                                        <p:cTn id="54" dur="166" decel="50000">
                                          <p:stCondLst>
                                            <p:cond delay="676"/>
                                          </p:stCondLst>
                                        </p:cTn>
                                        <p:tgtEl>
                                          <p:spTgt spid="28"/>
                                        </p:tgtEl>
                                      </p:cBhvr>
                                      <p:to x="100000" y="100000"/>
                                    </p:animScale>
                                    <p:animScale>
                                      <p:cBhvr>
                                        <p:cTn id="55" dur="26">
                                          <p:stCondLst>
                                            <p:cond delay="1312"/>
                                          </p:stCondLst>
                                        </p:cTn>
                                        <p:tgtEl>
                                          <p:spTgt spid="28"/>
                                        </p:tgtEl>
                                      </p:cBhvr>
                                      <p:to x="100000" y="80000"/>
                                    </p:animScale>
                                    <p:animScale>
                                      <p:cBhvr>
                                        <p:cTn id="56" dur="166" decel="50000">
                                          <p:stCondLst>
                                            <p:cond delay="1338"/>
                                          </p:stCondLst>
                                        </p:cTn>
                                        <p:tgtEl>
                                          <p:spTgt spid="28"/>
                                        </p:tgtEl>
                                      </p:cBhvr>
                                      <p:to x="100000" y="100000"/>
                                    </p:animScale>
                                    <p:animScale>
                                      <p:cBhvr>
                                        <p:cTn id="57" dur="26">
                                          <p:stCondLst>
                                            <p:cond delay="1642"/>
                                          </p:stCondLst>
                                        </p:cTn>
                                        <p:tgtEl>
                                          <p:spTgt spid="28"/>
                                        </p:tgtEl>
                                      </p:cBhvr>
                                      <p:to x="100000" y="90000"/>
                                    </p:animScale>
                                    <p:animScale>
                                      <p:cBhvr>
                                        <p:cTn id="58" dur="166" decel="50000">
                                          <p:stCondLst>
                                            <p:cond delay="1668"/>
                                          </p:stCondLst>
                                        </p:cTn>
                                        <p:tgtEl>
                                          <p:spTgt spid="28"/>
                                        </p:tgtEl>
                                      </p:cBhvr>
                                      <p:to x="100000" y="100000"/>
                                    </p:animScale>
                                    <p:animScale>
                                      <p:cBhvr>
                                        <p:cTn id="59" dur="26">
                                          <p:stCondLst>
                                            <p:cond delay="1808"/>
                                          </p:stCondLst>
                                        </p:cTn>
                                        <p:tgtEl>
                                          <p:spTgt spid="28"/>
                                        </p:tgtEl>
                                      </p:cBhvr>
                                      <p:to x="100000" y="95000"/>
                                    </p:animScale>
                                    <p:animScale>
                                      <p:cBhvr>
                                        <p:cTn id="60" dur="166" decel="50000">
                                          <p:stCondLst>
                                            <p:cond delay="1834"/>
                                          </p:stCondLst>
                                        </p:cTn>
                                        <p:tgtEl>
                                          <p:spTgt spid="28"/>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down)">
                                      <p:cBhvr>
                                        <p:cTn id="63" dur="580">
                                          <p:stCondLst>
                                            <p:cond delay="0"/>
                                          </p:stCondLst>
                                        </p:cTn>
                                        <p:tgtEl>
                                          <p:spTgt spid="29"/>
                                        </p:tgtEl>
                                      </p:cBhvr>
                                    </p:animEffect>
                                    <p:anim calcmode="lin" valueType="num">
                                      <p:cBhvr>
                                        <p:cTn id="6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9" dur="26">
                                          <p:stCondLst>
                                            <p:cond delay="650"/>
                                          </p:stCondLst>
                                        </p:cTn>
                                        <p:tgtEl>
                                          <p:spTgt spid="29"/>
                                        </p:tgtEl>
                                      </p:cBhvr>
                                      <p:to x="100000" y="60000"/>
                                    </p:animScale>
                                    <p:animScale>
                                      <p:cBhvr>
                                        <p:cTn id="70" dur="166" decel="50000">
                                          <p:stCondLst>
                                            <p:cond delay="676"/>
                                          </p:stCondLst>
                                        </p:cTn>
                                        <p:tgtEl>
                                          <p:spTgt spid="29"/>
                                        </p:tgtEl>
                                      </p:cBhvr>
                                      <p:to x="100000" y="100000"/>
                                    </p:animScale>
                                    <p:animScale>
                                      <p:cBhvr>
                                        <p:cTn id="71" dur="26">
                                          <p:stCondLst>
                                            <p:cond delay="1312"/>
                                          </p:stCondLst>
                                        </p:cTn>
                                        <p:tgtEl>
                                          <p:spTgt spid="29"/>
                                        </p:tgtEl>
                                      </p:cBhvr>
                                      <p:to x="100000" y="80000"/>
                                    </p:animScale>
                                    <p:animScale>
                                      <p:cBhvr>
                                        <p:cTn id="72" dur="166" decel="50000">
                                          <p:stCondLst>
                                            <p:cond delay="1338"/>
                                          </p:stCondLst>
                                        </p:cTn>
                                        <p:tgtEl>
                                          <p:spTgt spid="29"/>
                                        </p:tgtEl>
                                      </p:cBhvr>
                                      <p:to x="100000" y="100000"/>
                                    </p:animScale>
                                    <p:animScale>
                                      <p:cBhvr>
                                        <p:cTn id="73" dur="26">
                                          <p:stCondLst>
                                            <p:cond delay="1642"/>
                                          </p:stCondLst>
                                        </p:cTn>
                                        <p:tgtEl>
                                          <p:spTgt spid="29"/>
                                        </p:tgtEl>
                                      </p:cBhvr>
                                      <p:to x="100000" y="90000"/>
                                    </p:animScale>
                                    <p:animScale>
                                      <p:cBhvr>
                                        <p:cTn id="74" dur="166" decel="50000">
                                          <p:stCondLst>
                                            <p:cond delay="1668"/>
                                          </p:stCondLst>
                                        </p:cTn>
                                        <p:tgtEl>
                                          <p:spTgt spid="29"/>
                                        </p:tgtEl>
                                      </p:cBhvr>
                                      <p:to x="100000" y="100000"/>
                                    </p:animScale>
                                    <p:animScale>
                                      <p:cBhvr>
                                        <p:cTn id="75" dur="26">
                                          <p:stCondLst>
                                            <p:cond delay="1808"/>
                                          </p:stCondLst>
                                        </p:cTn>
                                        <p:tgtEl>
                                          <p:spTgt spid="29"/>
                                        </p:tgtEl>
                                      </p:cBhvr>
                                      <p:to x="100000" y="95000"/>
                                    </p:animScale>
                                    <p:animScale>
                                      <p:cBhvr>
                                        <p:cTn id="76" dur="166" decel="50000">
                                          <p:stCondLst>
                                            <p:cond delay="1834"/>
                                          </p:stCondLst>
                                        </p:cTn>
                                        <p:tgtEl>
                                          <p:spTgt spid="29"/>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down)">
                                      <p:cBhvr>
                                        <p:cTn id="79" dur="580">
                                          <p:stCondLst>
                                            <p:cond delay="0"/>
                                          </p:stCondLst>
                                        </p:cTn>
                                        <p:tgtEl>
                                          <p:spTgt spid="30"/>
                                        </p:tgtEl>
                                      </p:cBhvr>
                                    </p:animEffect>
                                    <p:anim calcmode="lin" valueType="num">
                                      <p:cBhvr>
                                        <p:cTn id="8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85" dur="26">
                                          <p:stCondLst>
                                            <p:cond delay="650"/>
                                          </p:stCondLst>
                                        </p:cTn>
                                        <p:tgtEl>
                                          <p:spTgt spid="30"/>
                                        </p:tgtEl>
                                      </p:cBhvr>
                                      <p:to x="100000" y="60000"/>
                                    </p:animScale>
                                    <p:animScale>
                                      <p:cBhvr>
                                        <p:cTn id="86" dur="166" decel="50000">
                                          <p:stCondLst>
                                            <p:cond delay="676"/>
                                          </p:stCondLst>
                                        </p:cTn>
                                        <p:tgtEl>
                                          <p:spTgt spid="30"/>
                                        </p:tgtEl>
                                      </p:cBhvr>
                                      <p:to x="100000" y="100000"/>
                                    </p:animScale>
                                    <p:animScale>
                                      <p:cBhvr>
                                        <p:cTn id="87" dur="26">
                                          <p:stCondLst>
                                            <p:cond delay="1312"/>
                                          </p:stCondLst>
                                        </p:cTn>
                                        <p:tgtEl>
                                          <p:spTgt spid="30"/>
                                        </p:tgtEl>
                                      </p:cBhvr>
                                      <p:to x="100000" y="80000"/>
                                    </p:animScale>
                                    <p:animScale>
                                      <p:cBhvr>
                                        <p:cTn id="88" dur="166" decel="50000">
                                          <p:stCondLst>
                                            <p:cond delay="1338"/>
                                          </p:stCondLst>
                                        </p:cTn>
                                        <p:tgtEl>
                                          <p:spTgt spid="30"/>
                                        </p:tgtEl>
                                      </p:cBhvr>
                                      <p:to x="100000" y="100000"/>
                                    </p:animScale>
                                    <p:animScale>
                                      <p:cBhvr>
                                        <p:cTn id="89" dur="26">
                                          <p:stCondLst>
                                            <p:cond delay="1642"/>
                                          </p:stCondLst>
                                        </p:cTn>
                                        <p:tgtEl>
                                          <p:spTgt spid="30"/>
                                        </p:tgtEl>
                                      </p:cBhvr>
                                      <p:to x="100000" y="90000"/>
                                    </p:animScale>
                                    <p:animScale>
                                      <p:cBhvr>
                                        <p:cTn id="90" dur="166" decel="50000">
                                          <p:stCondLst>
                                            <p:cond delay="1668"/>
                                          </p:stCondLst>
                                        </p:cTn>
                                        <p:tgtEl>
                                          <p:spTgt spid="30"/>
                                        </p:tgtEl>
                                      </p:cBhvr>
                                      <p:to x="100000" y="100000"/>
                                    </p:animScale>
                                    <p:animScale>
                                      <p:cBhvr>
                                        <p:cTn id="91" dur="26">
                                          <p:stCondLst>
                                            <p:cond delay="1808"/>
                                          </p:stCondLst>
                                        </p:cTn>
                                        <p:tgtEl>
                                          <p:spTgt spid="30"/>
                                        </p:tgtEl>
                                      </p:cBhvr>
                                      <p:to x="100000" y="95000"/>
                                    </p:animScale>
                                    <p:animScale>
                                      <p:cBhvr>
                                        <p:cTn id="92"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E904F1-CB39-4D29-905E-71149953547D}"/>
              </a:ext>
            </a:extLst>
          </p:cNvPr>
          <p:cNvPicPr>
            <a:picLocks noChangeAspect="1"/>
          </p:cNvPicPr>
          <p:nvPr/>
        </p:nvPicPr>
        <p:blipFill rotWithShape="1">
          <a:blip r:embed="rId2"/>
          <a:srcRect l="25552" t="32404" r="26221" b="15349"/>
          <a:stretch/>
        </p:blipFill>
        <p:spPr>
          <a:xfrm>
            <a:off x="1546954" y="1077250"/>
            <a:ext cx="9098091" cy="5544407"/>
          </a:xfrm>
          <a:prstGeom prst="rect">
            <a:avLst/>
          </a:prstGeom>
        </p:spPr>
      </p:pic>
      <p:sp>
        <p:nvSpPr>
          <p:cNvPr id="3" name="TextBox 2">
            <a:extLst>
              <a:ext uri="{FF2B5EF4-FFF2-40B4-BE49-F238E27FC236}">
                <a16:creationId xmlns:a16="http://schemas.microsoft.com/office/drawing/2014/main" id="{A4B74286-AF4D-4D03-BCA5-8889EC0417D7}"/>
              </a:ext>
            </a:extLst>
          </p:cNvPr>
          <p:cNvSpPr txBox="1"/>
          <p:nvPr/>
        </p:nvSpPr>
        <p:spPr>
          <a:xfrm>
            <a:off x="3714723" y="6457890"/>
            <a:ext cx="6347804" cy="400110"/>
          </a:xfrm>
          <a:prstGeom prst="rect">
            <a:avLst/>
          </a:prstGeom>
          <a:noFill/>
        </p:spPr>
        <p:txBody>
          <a:bodyPr wrap="square" rtlCol="0">
            <a:spAutoFit/>
          </a:bodyPr>
          <a:lstStyle/>
          <a:p>
            <a:r>
              <a:rPr lang="en-US" sz="2000">
                <a:solidFill>
                  <a:srgbClr val="3829FB"/>
                </a:solidFill>
                <a:latin typeface="Arial" panose="020B0604020202020204" pitchFamily="34" charset="0"/>
                <a:cs typeface="Arial" panose="020B0604020202020204" pitchFamily="34" charset="0"/>
              </a:rPr>
              <a:t>Hình 3. Một phần bản đồ du lịch thành phố Đà Lạt</a:t>
            </a:r>
          </a:p>
        </p:txBody>
      </p:sp>
      <p:sp>
        <p:nvSpPr>
          <p:cNvPr id="4" name="Flowchart: Connector 3">
            <a:extLst>
              <a:ext uri="{FF2B5EF4-FFF2-40B4-BE49-F238E27FC236}">
                <a16:creationId xmlns:a16="http://schemas.microsoft.com/office/drawing/2014/main" id="{3649962A-3503-4006-AB01-566828EA6FD4}"/>
              </a:ext>
            </a:extLst>
          </p:cNvPr>
          <p:cNvSpPr/>
          <p:nvPr/>
        </p:nvSpPr>
        <p:spPr>
          <a:xfrm>
            <a:off x="6067192" y="2104265"/>
            <a:ext cx="258418"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154769C6-02E1-43CE-80E6-C5E339DB44C6}"/>
              </a:ext>
            </a:extLst>
          </p:cNvPr>
          <p:cNvSpPr/>
          <p:nvPr/>
        </p:nvSpPr>
        <p:spPr>
          <a:xfrm>
            <a:off x="7620571" y="4260259"/>
            <a:ext cx="258418"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27905277-6977-4D0B-BA52-41204B64063D}"/>
              </a:ext>
            </a:extLst>
          </p:cNvPr>
          <p:cNvSpPr/>
          <p:nvPr/>
        </p:nvSpPr>
        <p:spPr>
          <a:xfrm>
            <a:off x="6461492" y="3630410"/>
            <a:ext cx="258418" cy="2743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D2910C-84AE-4696-9D2F-839FA9689AC3}"/>
              </a:ext>
            </a:extLst>
          </p:cNvPr>
          <p:cNvSpPr/>
          <p:nvPr/>
        </p:nvSpPr>
        <p:spPr>
          <a:xfrm>
            <a:off x="240541" y="47522"/>
            <a:ext cx="11624625" cy="954107"/>
          </a:xfrm>
          <a:prstGeom prst="rect">
            <a:avLst/>
          </a:prstGeom>
        </p:spPr>
        <p:txBody>
          <a:bodyPr wrap="square">
            <a:spAutoFit/>
          </a:bodyPr>
          <a:lstStyle/>
          <a:p>
            <a:pPr algn="ctr"/>
            <a:r>
              <a:rPr lang="vi-VN" sz="2800">
                <a:solidFill>
                  <a:srgbClr val="FF0066"/>
                </a:solidFill>
                <a:cs typeface="Arial" panose="020B0604020202020204" pitchFamily="34" charset="0"/>
              </a:rPr>
              <a:t>Tìm trên bản đồ hình 3 các địa điểm: Trường Cao đẳng Sư phạm Đà Lạt, ga Đà Lạt, Bảo tàng Lâm Đồng</a:t>
            </a:r>
            <a:endParaRPr lang="en-US" sz="28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E904F1-CB39-4D29-905E-71149953547D}"/>
              </a:ext>
            </a:extLst>
          </p:cNvPr>
          <p:cNvPicPr>
            <a:picLocks noChangeAspect="1"/>
          </p:cNvPicPr>
          <p:nvPr/>
        </p:nvPicPr>
        <p:blipFill rotWithShape="1">
          <a:blip r:embed="rId3"/>
          <a:srcRect l="25552" t="32404" r="26221" b="15349"/>
          <a:stretch/>
        </p:blipFill>
        <p:spPr>
          <a:xfrm>
            <a:off x="1546954" y="968279"/>
            <a:ext cx="9098091" cy="5544407"/>
          </a:xfrm>
          <a:prstGeom prst="rect">
            <a:avLst/>
          </a:prstGeom>
        </p:spPr>
      </p:pic>
      <p:sp>
        <p:nvSpPr>
          <p:cNvPr id="3" name="TextBox 2">
            <a:extLst>
              <a:ext uri="{FF2B5EF4-FFF2-40B4-BE49-F238E27FC236}">
                <a16:creationId xmlns:a16="http://schemas.microsoft.com/office/drawing/2014/main" id="{A4B74286-AF4D-4D03-BCA5-8889EC0417D7}"/>
              </a:ext>
            </a:extLst>
          </p:cNvPr>
          <p:cNvSpPr txBox="1"/>
          <p:nvPr/>
        </p:nvSpPr>
        <p:spPr>
          <a:xfrm>
            <a:off x="3714723" y="6348919"/>
            <a:ext cx="6347804" cy="400110"/>
          </a:xfrm>
          <a:prstGeom prst="rect">
            <a:avLst/>
          </a:prstGeom>
          <a:noFill/>
        </p:spPr>
        <p:txBody>
          <a:bodyPr wrap="square" rtlCol="0">
            <a:spAutoFit/>
          </a:bodyPr>
          <a:lstStyle/>
          <a:p>
            <a:r>
              <a:rPr lang="en-US" sz="2000">
                <a:solidFill>
                  <a:srgbClr val="3829FB"/>
                </a:solidFill>
                <a:latin typeface="Arial" panose="020B0604020202020204" pitchFamily="34" charset="0"/>
                <a:cs typeface="Arial" panose="020B0604020202020204" pitchFamily="34" charset="0"/>
              </a:rPr>
              <a:t>Hình 3. Một phần bản đồ du lịch thành phố Đà Lạt</a:t>
            </a:r>
          </a:p>
        </p:txBody>
      </p:sp>
      <p:sp>
        <p:nvSpPr>
          <p:cNvPr id="4" name="Flowchart: Connector 3">
            <a:extLst>
              <a:ext uri="{FF2B5EF4-FFF2-40B4-BE49-F238E27FC236}">
                <a16:creationId xmlns:a16="http://schemas.microsoft.com/office/drawing/2014/main" id="{3649962A-3503-4006-AB01-566828EA6FD4}"/>
              </a:ext>
            </a:extLst>
          </p:cNvPr>
          <p:cNvSpPr/>
          <p:nvPr/>
        </p:nvSpPr>
        <p:spPr>
          <a:xfrm>
            <a:off x="6056175" y="1995294"/>
            <a:ext cx="258418" cy="274320"/>
          </a:xfrm>
          <a:prstGeom prst="flowChartConnector">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154769C6-02E1-43CE-80E6-C5E339DB44C6}"/>
              </a:ext>
            </a:extLst>
          </p:cNvPr>
          <p:cNvSpPr/>
          <p:nvPr/>
        </p:nvSpPr>
        <p:spPr>
          <a:xfrm>
            <a:off x="7477351" y="4147021"/>
            <a:ext cx="258418" cy="274320"/>
          </a:xfrm>
          <a:prstGeom prst="flowChartConnector">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349EBB-58D9-44DA-857A-99929ED8C205}"/>
              </a:ext>
            </a:extLst>
          </p:cNvPr>
          <p:cNvSpPr/>
          <p:nvPr/>
        </p:nvSpPr>
        <p:spPr>
          <a:xfrm>
            <a:off x="-1" y="0"/>
            <a:ext cx="11876183" cy="954107"/>
          </a:xfrm>
          <a:prstGeom prst="rect">
            <a:avLst/>
          </a:prstGeom>
        </p:spPr>
        <p:txBody>
          <a:bodyPr wrap="square">
            <a:spAutoFit/>
          </a:bodyPr>
          <a:lstStyle/>
          <a:p>
            <a:pPr algn="ctr"/>
            <a:r>
              <a:rPr lang="vi-VN" sz="2800">
                <a:solidFill>
                  <a:srgbClr val="FF0066"/>
                </a:solidFill>
                <a:latin typeface="Arial" panose="020B0604020202020204" pitchFamily="34" charset="0"/>
                <a:cs typeface="Arial" panose="020B0604020202020204" pitchFamily="34" charset="0"/>
              </a:rPr>
              <a:t>Mô tả đường đi từ Trường Cao đẳng Sư phạm Đà Lat đến Ga Đà Lạt, từ Ga Đà Lạt đến Bảo tàng Lâm Đồng</a:t>
            </a:r>
            <a:endParaRPr lang="en-US" sz="2800">
              <a:solidFill>
                <a:srgbClr val="FF0066"/>
              </a:solidFill>
              <a:latin typeface="Arial" panose="020B0604020202020204" pitchFamily="34" charset="0"/>
              <a:cs typeface="Arial" panose="020B0604020202020204" pitchFamily="34" charset="0"/>
            </a:endParaRPr>
          </a:p>
        </p:txBody>
      </p:sp>
      <p:sp>
        <p:nvSpPr>
          <p:cNvPr id="6" name="Flowchart: Connector 5">
            <a:extLst>
              <a:ext uri="{FF2B5EF4-FFF2-40B4-BE49-F238E27FC236}">
                <a16:creationId xmlns:a16="http://schemas.microsoft.com/office/drawing/2014/main" id="{27905277-6977-4D0B-BA52-41204B64063D}"/>
              </a:ext>
            </a:extLst>
          </p:cNvPr>
          <p:cNvSpPr/>
          <p:nvPr/>
        </p:nvSpPr>
        <p:spPr>
          <a:xfrm>
            <a:off x="6176398" y="3597558"/>
            <a:ext cx="258418" cy="274320"/>
          </a:xfrm>
          <a:prstGeom prst="flowChartConnector">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B647ADA1-8526-4DD0-AC42-315FE8E57243}"/>
              </a:ext>
            </a:extLst>
          </p:cNvPr>
          <p:cNvSpPr/>
          <p:nvPr/>
        </p:nvSpPr>
        <p:spPr>
          <a:xfrm>
            <a:off x="5277080" y="2302525"/>
            <a:ext cx="914400" cy="1706515"/>
          </a:xfrm>
          <a:custGeom>
            <a:avLst/>
            <a:gdLst>
              <a:gd name="connsiteX0" fmla="*/ 914400 w 914400"/>
              <a:gd name="connsiteY0" fmla="*/ 0 h 1706515"/>
              <a:gd name="connsiteX1" fmla="*/ 881349 w 914400"/>
              <a:gd name="connsiteY1" fmla="*/ 55085 h 1706515"/>
              <a:gd name="connsiteX2" fmla="*/ 870332 w 914400"/>
              <a:gd name="connsiteY2" fmla="*/ 88135 h 1706515"/>
              <a:gd name="connsiteX3" fmla="*/ 826265 w 914400"/>
              <a:gd name="connsiteY3" fmla="*/ 154236 h 1706515"/>
              <a:gd name="connsiteX4" fmla="*/ 793214 w 914400"/>
              <a:gd name="connsiteY4" fmla="*/ 253388 h 1706515"/>
              <a:gd name="connsiteX5" fmla="*/ 771180 w 914400"/>
              <a:gd name="connsiteY5" fmla="*/ 286439 h 1706515"/>
              <a:gd name="connsiteX6" fmla="*/ 738130 w 914400"/>
              <a:gd name="connsiteY6" fmla="*/ 297456 h 1706515"/>
              <a:gd name="connsiteX7" fmla="*/ 672028 w 914400"/>
              <a:gd name="connsiteY7" fmla="*/ 374574 h 1706515"/>
              <a:gd name="connsiteX8" fmla="*/ 638978 w 914400"/>
              <a:gd name="connsiteY8" fmla="*/ 407624 h 1706515"/>
              <a:gd name="connsiteX9" fmla="*/ 583893 w 914400"/>
              <a:gd name="connsiteY9" fmla="*/ 462709 h 1706515"/>
              <a:gd name="connsiteX10" fmla="*/ 506775 w 914400"/>
              <a:gd name="connsiteY10" fmla="*/ 550844 h 1706515"/>
              <a:gd name="connsiteX11" fmla="*/ 473725 w 914400"/>
              <a:gd name="connsiteY11" fmla="*/ 583894 h 1706515"/>
              <a:gd name="connsiteX12" fmla="*/ 407624 w 914400"/>
              <a:gd name="connsiteY12" fmla="*/ 605928 h 1706515"/>
              <a:gd name="connsiteX13" fmla="*/ 308472 w 914400"/>
              <a:gd name="connsiteY13" fmla="*/ 594911 h 1706515"/>
              <a:gd name="connsiteX14" fmla="*/ 275421 w 914400"/>
              <a:gd name="connsiteY14" fmla="*/ 572877 h 1706515"/>
              <a:gd name="connsiteX15" fmla="*/ 209320 w 914400"/>
              <a:gd name="connsiteY15" fmla="*/ 550844 h 1706515"/>
              <a:gd name="connsiteX16" fmla="*/ 176269 w 914400"/>
              <a:gd name="connsiteY16" fmla="*/ 539827 h 1706515"/>
              <a:gd name="connsiteX17" fmla="*/ 143219 w 914400"/>
              <a:gd name="connsiteY17" fmla="*/ 517793 h 1706515"/>
              <a:gd name="connsiteX18" fmla="*/ 0 w 914400"/>
              <a:gd name="connsiteY18" fmla="*/ 517793 h 1706515"/>
              <a:gd name="connsiteX19" fmla="*/ 11016 w 914400"/>
              <a:gd name="connsiteY19" fmla="*/ 672029 h 1706515"/>
              <a:gd name="connsiteX20" fmla="*/ 22033 w 914400"/>
              <a:gd name="connsiteY20" fmla="*/ 705080 h 1706515"/>
              <a:gd name="connsiteX21" fmla="*/ 33050 w 914400"/>
              <a:gd name="connsiteY21" fmla="*/ 771181 h 1706515"/>
              <a:gd name="connsiteX22" fmla="*/ 66101 w 914400"/>
              <a:gd name="connsiteY22" fmla="*/ 804232 h 1706515"/>
              <a:gd name="connsiteX23" fmla="*/ 88134 w 914400"/>
              <a:gd name="connsiteY23" fmla="*/ 881350 h 1706515"/>
              <a:gd name="connsiteX24" fmla="*/ 99151 w 914400"/>
              <a:gd name="connsiteY24" fmla="*/ 969485 h 1706515"/>
              <a:gd name="connsiteX25" fmla="*/ 110168 w 914400"/>
              <a:gd name="connsiteY25" fmla="*/ 1046603 h 1706515"/>
              <a:gd name="connsiteX26" fmla="*/ 121185 w 914400"/>
              <a:gd name="connsiteY26" fmla="*/ 1322024 h 1706515"/>
              <a:gd name="connsiteX27" fmla="*/ 154236 w 914400"/>
              <a:gd name="connsiteY27" fmla="*/ 1531345 h 1706515"/>
              <a:gd name="connsiteX28" fmla="*/ 165253 w 914400"/>
              <a:gd name="connsiteY28" fmla="*/ 1696598 h 1706515"/>
              <a:gd name="connsiteX29" fmla="*/ 242371 w 914400"/>
              <a:gd name="connsiteY29" fmla="*/ 1685581 h 1706515"/>
              <a:gd name="connsiteX30" fmla="*/ 330506 w 914400"/>
              <a:gd name="connsiteY30" fmla="*/ 1586429 h 1706515"/>
              <a:gd name="connsiteX31" fmla="*/ 374573 w 914400"/>
              <a:gd name="connsiteY31" fmla="*/ 1487277 h 1706515"/>
              <a:gd name="connsiteX32" fmla="*/ 495759 w 914400"/>
              <a:gd name="connsiteY32" fmla="*/ 1454227 h 1706515"/>
              <a:gd name="connsiteX33" fmla="*/ 528809 w 914400"/>
              <a:gd name="connsiteY33" fmla="*/ 1443210 h 1706515"/>
              <a:gd name="connsiteX34" fmla="*/ 594910 w 914400"/>
              <a:gd name="connsiteY34" fmla="*/ 1399142 h 1706515"/>
              <a:gd name="connsiteX35" fmla="*/ 749147 w 914400"/>
              <a:gd name="connsiteY35" fmla="*/ 1410159 h 1706515"/>
              <a:gd name="connsiteX36" fmla="*/ 793214 w 914400"/>
              <a:gd name="connsiteY36" fmla="*/ 1366092 h 170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4400" h="1706515">
                <a:moveTo>
                  <a:pt x="914400" y="0"/>
                </a:moveTo>
                <a:cubicBezTo>
                  <a:pt x="903383" y="18362"/>
                  <a:pt x="890925" y="35932"/>
                  <a:pt x="881349" y="55085"/>
                </a:cubicBezTo>
                <a:cubicBezTo>
                  <a:pt x="876156" y="65472"/>
                  <a:pt x="875972" y="77984"/>
                  <a:pt x="870332" y="88135"/>
                </a:cubicBezTo>
                <a:cubicBezTo>
                  <a:pt x="857472" y="111284"/>
                  <a:pt x="826265" y="154236"/>
                  <a:pt x="826265" y="154236"/>
                </a:cubicBezTo>
                <a:cubicBezTo>
                  <a:pt x="815745" y="196315"/>
                  <a:pt x="813957" y="211901"/>
                  <a:pt x="793214" y="253388"/>
                </a:cubicBezTo>
                <a:cubicBezTo>
                  <a:pt x="787292" y="265231"/>
                  <a:pt x="781519" y="278167"/>
                  <a:pt x="771180" y="286439"/>
                </a:cubicBezTo>
                <a:cubicBezTo>
                  <a:pt x="762112" y="293693"/>
                  <a:pt x="749147" y="293784"/>
                  <a:pt x="738130" y="297456"/>
                </a:cubicBezTo>
                <a:cubicBezTo>
                  <a:pt x="605738" y="429845"/>
                  <a:pt x="755914" y="273911"/>
                  <a:pt x="672028" y="374574"/>
                </a:cubicBezTo>
                <a:cubicBezTo>
                  <a:pt x="662054" y="386543"/>
                  <a:pt x="648952" y="395655"/>
                  <a:pt x="638978" y="407624"/>
                </a:cubicBezTo>
                <a:cubicBezTo>
                  <a:pt x="593074" y="462709"/>
                  <a:pt x="644486" y="422314"/>
                  <a:pt x="583893" y="462709"/>
                </a:cubicBezTo>
                <a:cubicBezTo>
                  <a:pt x="504941" y="581139"/>
                  <a:pt x="575630" y="493465"/>
                  <a:pt x="506775" y="550844"/>
                </a:cubicBezTo>
                <a:cubicBezTo>
                  <a:pt x="494806" y="560818"/>
                  <a:pt x="487344" y="576328"/>
                  <a:pt x="473725" y="583894"/>
                </a:cubicBezTo>
                <a:cubicBezTo>
                  <a:pt x="453422" y="595173"/>
                  <a:pt x="407624" y="605928"/>
                  <a:pt x="407624" y="605928"/>
                </a:cubicBezTo>
                <a:cubicBezTo>
                  <a:pt x="374573" y="602256"/>
                  <a:pt x="340733" y="602976"/>
                  <a:pt x="308472" y="594911"/>
                </a:cubicBezTo>
                <a:cubicBezTo>
                  <a:pt x="295627" y="591700"/>
                  <a:pt x="287521" y="578255"/>
                  <a:pt x="275421" y="572877"/>
                </a:cubicBezTo>
                <a:cubicBezTo>
                  <a:pt x="254197" y="563444"/>
                  <a:pt x="231354" y="558188"/>
                  <a:pt x="209320" y="550844"/>
                </a:cubicBezTo>
                <a:lnTo>
                  <a:pt x="176269" y="539827"/>
                </a:lnTo>
                <a:cubicBezTo>
                  <a:pt x="165252" y="532482"/>
                  <a:pt x="155062" y="523714"/>
                  <a:pt x="143219" y="517793"/>
                </a:cubicBezTo>
                <a:cubicBezTo>
                  <a:pt x="94063" y="493215"/>
                  <a:pt x="61637" y="511629"/>
                  <a:pt x="0" y="517793"/>
                </a:cubicBezTo>
                <a:cubicBezTo>
                  <a:pt x="3672" y="569205"/>
                  <a:pt x="4994" y="620839"/>
                  <a:pt x="11016" y="672029"/>
                </a:cubicBezTo>
                <a:cubicBezTo>
                  <a:pt x="12373" y="683562"/>
                  <a:pt x="19514" y="693744"/>
                  <a:pt x="22033" y="705080"/>
                </a:cubicBezTo>
                <a:cubicBezTo>
                  <a:pt x="26879" y="726886"/>
                  <a:pt x="23978" y="750769"/>
                  <a:pt x="33050" y="771181"/>
                </a:cubicBezTo>
                <a:cubicBezTo>
                  <a:pt x="39378" y="785419"/>
                  <a:pt x="55084" y="793215"/>
                  <a:pt x="66101" y="804232"/>
                </a:cubicBezTo>
                <a:cubicBezTo>
                  <a:pt x="74835" y="830433"/>
                  <a:pt x="83522" y="853675"/>
                  <a:pt x="88134" y="881350"/>
                </a:cubicBezTo>
                <a:cubicBezTo>
                  <a:pt x="93001" y="910554"/>
                  <a:pt x="95238" y="940138"/>
                  <a:pt x="99151" y="969485"/>
                </a:cubicBezTo>
                <a:cubicBezTo>
                  <a:pt x="102583" y="995224"/>
                  <a:pt x="106496" y="1020897"/>
                  <a:pt x="110168" y="1046603"/>
                </a:cubicBezTo>
                <a:cubicBezTo>
                  <a:pt x="113840" y="1138410"/>
                  <a:pt x="112866" y="1230521"/>
                  <a:pt x="121185" y="1322024"/>
                </a:cubicBezTo>
                <a:cubicBezTo>
                  <a:pt x="127580" y="1392372"/>
                  <a:pt x="154236" y="1531345"/>
                  <a:pt x="154236" y="1531345"/>
                </a:cubicBezTo>
                <a:cubicBezTo>
                  <a:pt x="157908" y="1586429"/>
                  <a:pt x="137863" y="1648665"/>
                  <a:pt x="165253" y="1696598"/>
                </a:cubicBezTo>
                <a:cubicBezTo>
                  <a:pt x="178136" y="1719144"/>
                  <a:pt x="219508" y="1697892"/>
                  <a:pt x="242371" y="1685581"/>
                </a:cubicBezTo>
                <a:cubicBezTo>
                  <a:pt x="281612" y="1664451"/>
                  <a:pt x="306579" y="1622319"/>
                  <a:pt x="330506" y="1586429"/>
                </a:cubicBezTo>
                <a:cubicBezTo>
                  <a:pt x="334162" y="1575461"/>
                  <a:pt x="352520" y="1501060"/>
                  <a:pt x="374573" y="1487277"/>
                </a:cubicBezTo>
                <a:cubicBezTo>
                  <a:pt x="406084" y="1467583"/>
                  <a:pt x="460110" y="1463139"/>
                  <a:pt x="495759" y="1454227"/>
                </a:cubicBezTo>
                <a:cubicBezTo>
                  <a:pt x="507025" y="1451410"/>
                  <a:pt x="518658" y="1448850"/>
                  <a:pt x="528809" y="1443210"/>
                </a:cubicBezTo>
                <a:cubicBezTo>
                  <a:pt x="551958" y="1430349"/>
                  <a:pt x="594910" y="1399142"/>
                  <a:pt x="594910" y="1399142"/>
                </a:cubicBezTo>
                <a:cubicBezTo>
                  <a:pt x="704716" y="1426594"/>
                  <a:pt x="653175" y="1426154"/>
                  <a:pt x="749147" y="1410159"/>
                </a:cubicBezTo>
                <a:cubicBezTo>
                  <a:pt x="775735" y="1370277"/>
                  <a:pt x="759337" y="1383030"/>
                  <a:pt x="793214" y="1366092"/>
                </a:cubicBezTo>
              </a:path>
            </a:pathLst>
          </a:cu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2C7445C-BE3C-4F15-B269-55C7F7B3212E}"/>
              </a:ext>
            </a:extLst>
          </p:cNvPr>
          <p:cNvSpPr/>
          <p:nvPr/>
        </p:nvSpPr>
        <p:spPr>
          <a:xfrm>
            <a:off x="5131432" y="3734718"/>
            <a:ext cx="2260886" cy="727804"/>
          </a:xfrm>
          <a:custGeom>
            <a:avLst/>
            <a:gdLst>
              <a:gd name="connsiteX0" fmla="*/ 916828 w 2260886"/>
              <a:gd name="connsiteY0" fmla="*/ 0 h 727804"/>
              <a:gd name="connsiteX1" fmla="*/ 652423 w 2260886"/>
              <a:gd name="connsiteY1" fmla="*/ 11017 h 727804"/>
              <a:gd name="connsiteX2" fmla="*/ 586322 w 2260886"/>
              <a:gd name="connsiteY2" fmla="*/ 33051 h 727804"/>
              <a:gd name="connsiteX3" fmla="*/ 542255 w 2260886"/>
              <a:gd name="connsiteY3" fmla="*/ 66101 h 727804"/>
              <a:gd name="connsiteX4" fmla="*/ 509204 w 2260886"/>
              <a:gd name="connsiteY4" fmla="*/ 88135 h 727804"/>
              <a:gd name="connsiteX5" fmla="*/ 443103 w 2260886"/>
              <a:gd name="connsiteY5" fmla="*/ 132202 h 727804"/>
              <a:gd name="connsiteX6" fmla="*/ 410052 w 2260886"/>
              <a:gd name="connsiteY6" fmla="*/ 154236 h 727804"/>
              <a:gd name="connsiteX7" fmla="*/ 365985 w 2260886"/>
              <a:gd name="connsiteY7" fmla="*/ 176270 h 727804"/>
              <a:gd name="connsiteX8" fmla="*/ 299884 w 2260886"/>
              <a:gd name="connsiteY8" fmla="*/ 220337 h 727804"/>
              <a:gd name="connsiteX9" fmla="*/ 277850 w 2260886"/>
              <a:gd name="connsiteY9" fmla="*/ 253388 h 727804"/>
              <a:gd name="connsiteX10" fmla="*/ 178698 w 2260886"/>
              <a:gd name="connsiteY10" fmla="*/ 330506 h 727804"/>
              <a:gd name="connsiteX11" fmla="*/ 134631 w 2260886"/>
              <a:gd name="connsiteY11" fmla="*/ 396607 h 727804"/>
              <a:gd name="connsiteX12" fmla="*/ 101580 w 2260886"/>
              <a:gd name="connsiteY12" fmla="*/ 429658 h 727804"/>
              <a:gd name="connsiteX13" fmla="*/ 79546 w 2260886"/>
              <a:gd name="connsiteY13" fmla="*/ 462709 h 727804"/>
              <a:gd name="connsiteX14" fmla="*/ 46496 w 2260886"/>
              <a:gd name="connsiteY14" fmla="*/ 484742 h 727804"/>
              <a:gd name="connsiteX15" fmla="*/ 35479 w 2260886"/>
              <a:gd name="connsiteY15" fmla="*/ 517793 h 727804"/>
              <a:gd name="connsiteX16" fmla="*/ 2428 w 2260886"/>
              <a:gd name="connsiteY16" fmla="*/ 550843 h 727804"/>
              <a:gd name="connsiteX17" fmla="*/ 35479 w 2260886"/>
              <a:gd name="connsiteY17" fmla="*/ 649995 h 727804"/>
              <a:gd name="connsiteX18" fmla="*/ 46496 w 2260886"/>
              <a:gd name="connsiteY18" fmla="*/ 683046 h 727804"/>
              <a:gd name="connsiteX19" fmla="*/ 79546 w 2260886"/>
              <a:gd name="connsiteY19" fmla="*/ 694063 h 727804"/>
              <a:gd name="connsiteX20" fmla="*/ 178698 w 2260886"/>
              <a:gd name="connsiteY20" fmla="*/ 705080 h 727804"/>
              <a:gd name="connsiteX21" fmla="*/ 233782 w 2260886"/>
              <a:gd name="connsiteY21" fmla="*/ 727113 h 727804"/>
              <a:gd name="connsiteX22" fmla="*/ 365985 w 2260886"/>
              <a:gd name="connsiteY22" fmla="*/ 716096 h 727804"/>
              <a:gd name="connsiteX23" fmla="*/ 399035 w 2260886"/>
              <a:gd name="connsiteY23" fmla="*/ 694063 h 727804"/>
              <a:gd name="connsiteX24" fmla="*/ 520221 w 2260886"/>
              <a:gd name="connsiteY24" fmla="*/ 638978 h 727804"/>
              <a:gd name="connsiteX25" fmla="*/ 619373 w 2260886"/>
              <a:gd name="connsiteY25" fmla="*/ 627962 h 727804"/>
              <a:gd name="connsiteX26" fmla="*/ 685474 w 2260886"/>
              <a:gd name="connsiteY26" fmla="*/ 616945 h 727804"/>
              <a:gd name="connsiteX27" fmla="*/ 762592 w 2260886"/>
              <a:gd name="connsiteY27" fmla="*/ 605928 h 727804"/>
              <a:gd name="connsiteX28" fmla="*/ 795643 w 2260886"/>
              <a:gd name="connsiteY28" fmla="*/ 594911 h 727804"/>
              <a:gd name="connsiteX29" fmla="*/ 1170216 w 2260886"/>
              <a:gd name="connsiteY29" fmla="*/ 572877 h 727804"/>
              <a:gd name="connsiteX30" fmla="*/ 1335469 w 2260886"/>
              <a:gd name="connsiteY30" fmla="*/ 550843 h 727804"/>
              <a:gd name="connsiteX31" fmla="*/ 1368520 w 2260886"/>
              <a:gd name="connsiteY31" fmla="*/ 539827 h 727804"/>
              <a:gd name="connsiteX32" fmla="*/ 1401570 w 2260886"/>
              <a:gd name="connsiteY32" fmla="*/ 517793 h 727804"/>
              <a:gd name="connsiteX33" fmla="*/ 1434621 w 2260886"/>
              <a:gd name="connsiteY33" fmla="*/ 484742 h 727804"/>
              <a:gd name="connsiteX34" fmla="*/ 1500722 w 2260886"/>
              <a:gd name="connsiteY34" fmla="*/ 462709 h 727804"/>
              <a:gd name="connsiteX35" fmla="*/ 1566823 w 2260886"/>
              <a:gd name="connsiteY35" fmla="*/ 440675 h 727804"/>
              <a:gd name="connsiteX36" fmla="*/ 1599874 w 2260886"/>
              <a:gd name="connsiteY36" fmla="*/ 429658 h 727804"/>
              <a:gd name="connsiteX37" fmla="*/ 1676992 w 2260886"/>
              <a:gd name="connsiteY37" fmla="*/ 374574 h 727804"/>
              <a:gd name="connsiteX38" fmla="*/ 1721060 w 2260886"/>
              <a:gd name="connsiteY38" fmla="*/ 363557 h 727804"/>
              <a:gd name="connsiteX39" fmla="*/ 1754110 w 2260886"/>
              <a:gd name="connsiteY39" fmla="*/ 352540 h 727804"/>
              <a:gd name="connsiteX40" fmla="*/ 1787161 w 2260886"/>
              <a:gd name="connsiteY40" fmla="*/ 374574 h 727804"/>
              <a:gd name="connsiteX41" fmla="*/ 1820211 w 2260886"/>
              <a:gd name="connsiteY41" fmla="*/ 407624 h 727804"/>
              <a:gd name="connsiteX42" fmla="*/ 1875296 w 2260886"/>
              <a:gd name="connsiteY42" fmla="*/ 429658 h 727804"/>
              <a:gd name="connsiteX43" fmla="*/ 1908346 w 2260886"/>
              <a:gd name="connsiteY43" fmla="*/ 462709 h 727804"/>
              <a:gd name="connsiteX44" fmla="*/ 1919363 w 2260886"/>
              <a:gd name="connsiteY44" fmla="*/ 495759 h 727804"/>
              <a:gd name="connsiteX45" fmla="*/ 1974448 w 2260886"/>
              <a:gd name="connsiteY45" fmla="*/ 506776 h 727804"/>
              <a:gd name="connsiteX46" fmla="*/ 2062582 w 2260886"/>
              <a:gd name="connsiteY46" fmla="*/ 539827 h 727804"/>
              <a:gd name="connsiteX47" fmla="*/ 2172751 w 2260886"/>
              <a:gd name="connsiteY47" fmla="*/ 561860 h 727804"/>
              <a:gd name="connsiteX48" fmla="*/ 2260886 w 2260886"/>
              <a:gd name="connsiteY48" fmla="*/ 561860 h 72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60886" h="727804">
                <a:moveTo>
                  <a:pt x="916828" y="0"/>
                </a:moveTo>
                <a:cubicBezTo>
                  <a:pt x="828693" y="3672"/>
                  <a:pt x="740197" y="2240"/>
                  <a:pt x="652423" y="11017"/>
                </a:cubicBezTo>
                <a:cubicBezTo>
                  <a:pt x="629313" y="13328"/>
                  <a:pt x="586322" y="33051"/>
                  <a:pt x="586322" y="33051"/>
                </a:cubicBezTo>
                <a:cubicBezTo>
                  <a:pt x="571633" y="44068"/>
                  <a:pt x="557196" y="55429"/>
                  <a:pt x="542255" y="66101"/>
                </a:cubicBezTo>
                <a:cubicBezTo>
                  <a:pt x="531481" y="73797"/>
                  <a:pt x="519376" y="79658"/>
                  <a:pt x="509204" y="88135"/>
                </a:cubicBezTo>
                <a:cubicBezTo>
                  <a:pt x="454189" y="133982"/>
                  <a:pt x="501187" y="112843"/>
                  <a:pt x="443103" y="132202"/>
                </a:cubicBezTo>
                <a:cubicBezTo>
                  <a:pt x="432086" y="139547"/>
                  <a:pt x="421548" y="147667"/>
                  <a:pt x="410052" y="154236"/>
                </a:cubicBezTo>
                <a:cubicBezTo>
                  <a:pt x="395793" y="162384"/>
                  <a:pt x="379349" y="166724"/>
                  <a:pt x="365985" y="176270"/>
                </a:cubicBezTo>
                <a:cubicBezTo>
                  <a:pt x="293779" y="227846"/>
                  <a:pt x="370778" y="196707"/>
                  <a:pt x="299884" y="220337"/>
                </a:cubicBezTo>
                <a:cubicBezTo>
                  <a:pt x="292539" y="231354"/>
                  <a:pt x="287815" y="244669"/>
                  <a:pt x="277850" y="253388"/>
                </a:cubicBezTo>
                <a:cubicBezTo>
                  <a:pt x="219898" y="304096"/>
                  <a:pt x="218052" y="279907"/>
                  <a:pt x="178698" y="330506"/>
                </a:cubicBezTo>
                <a:cubicBezTo>
                  <a:pt x="162440" y="351409"/>
                  <a:pt x="153356" y="377882"/>
                  <a:pt x="134631" y="396607"/>
                </a:cubicBezTo>
                <a:cubicBezTo>
                  <a:pt x="123614" y="407624"/>
                  <a:pt x="111554" y="417689"/>
                  <a:pt x="101580" y="429658"/>
                </a:cubicBezTo>
                <a:cubicBezTo>
                  <a:pt x="93103" y="439830"/>
                  <a:pt x="88909" y="453346"/>
                  <a:pt x="79546" y="462709"/>
                </a:cubicBezTo>
                <a:cubicBezTo>
                  <a:pt x="70184" y="472071"/>
                  <a:pt x="57513" y="477398"/>
                  <a:pt x="46496" y="484742"/>
                </a:cubicBezTo>
                <a:cubicBezTo>
                  <a:pt x="42824" y="495759"/>
                  <a:pt x="41921" y="508130"/>
                  <a:pt x="35479" y="517793"/>
                </a:cubicBezTo>
                <a:cubicBezTo>
                  <a:pt x="26837" y="530756"/>
                  <a:pt x="5808" y="535634"/>
                  <a:pt x="2428" y="550843"/>
                </a:cubicBezTo>
                <a:cubicBezTo>
                  <a:pt x="-7468" y="595372"/>
                  <a:pt x="14740" y="618887"/>
                  <a:pt x="35479" y="649995"/>
                </a:cubicBezTo>
                <a:cubicBezTo>
                  <a:pt x="39151" y="661012"/>
                  <a:pt x="38285" y="674834"/>
                  <a:pt x="46496" y="683046"/>
                </a:cubicBezTo>
                <a:cubicBezTo>
                  <a:pt x="54707" y="691257"/>
                  <a:pt x="68091" y="692154"/>
                  <a:pt x="79546" y="694063"/>
                </a:cubicBezTo>
                <a:cubicBezTo>
                  <a:pt x="112348" y="699530"/>
                  <a:pt x="145647" y="701408"/>
                  <a:pt x="178698" y="705080"/>
                </a:cubicBezTo>
                <a:cubicBezTo>
                  <a:pt x="197059" y="712424"/>
                  <a:pt x="214040" y="725952"/>
                  <a:pt x="233782" y="727113"/>
                </a:cubicBezTo>
                <a:cubicBezTo>
                  <a:pt x="277926" y="729710"/>
                  <a:pt x="322623" y="724768"/>
                  <a:pt x="365985" y="716096"/>
                </a:cubicBezTo>
                <a:cubicBezTo>
                  <a:pt x="378968" y="713499"/>
                  <a:pt x="387539" y="700632"/>
                  <a:pt x="399035" y="694063"/>
                </a:cubicBezTo>
                <a:cubicBezTo>
                  <a:pt x="422682" y="680551"/>
                  <a:pt x="505381" y="642688"/>
                  <a:pt x="520221" y="638978"/>
                </a:cubicBezTo>
                <a:cubicBezTo>
                  <a:pt x="552482" y="630913"/>
                  <a:pt x="586411" y="632357"/>
                  <a:pt x="619373" y="627962"/>
                </a:cubicBezTo>
                <a:cubicBezTo>
                  <a:pt x="641515" y="625010"/>
                  <a:pt x="663396" y="620342"/>
                  <a:pt x="685474" y="616945"/>
                </a:cubicBezTo>
                <a:cubicBezTo>
                  <a:pt x="711139" y="612996"/>
                  <a:pt x="736886" y="609600"/>
                  <a:pt x="762592" y="605928"/>
                </a:cubicBezTo>
                <a:cubicBezTo>
                  <a:pt x="773609" y="602256"/>
                  <a:pt x="784477" y="598101"/>
                  <a:pt x="795643" y="594911"/>
                </a:cubicBezTo>
                <a:cubicBezTo>
                  <a:pt x="925281" y="557871"/>
                  <a:pt x="980135" y="579213"/>
                  <a:pt x="1170216" y="572877"/>
                </a:cubicBezTo>
                <a:cubicBezTo>
                  <a:pt x="1191667" y="570196"/>
                  <a:pt x="1310126" y="555911"/>
                  <a:pt x="1335469" y="550843"/>
                </a:cubicBezTo>
                <a:cubicBezTo>
                  <a:pt x="1346856" y="548566"/>
                  <a:pt x="1357503" y="543499"/>
                  <a:pt x="1368520" y="539827"/>
                </a:cubicBezTo>
                <a:cubicBezTo>
                  <a:pt x="1379537" y="532482"/>
                  <a:pt x="1391398" y="526269"/>
                  <a:pt x="1401570" y="517793"/>
                </a:cubicBezTo>
                <a:cubicBezTo>
                  <a:pt x="1413539" y="507819"/>
                  <a:pt x="1421001" y="492308"/>
                  <a:pt x="1434621" y="484742"/>
                </a:cubicBezTo>
                <a:cubicBezTo>
                  <a:pt x="1454924" y="473463"/>
                  <a:pt x="1478688" y="470053"/>
                  <a:pt x="1500722" y="462709"/>
                </a:cubicBezTo>
                <a:lnTo>
                  <a:pt x="1566823" y="440675"/>
                </a:lnTo>
                <a:lnTo>
                  <a:pt x="1599874" y="429658"/>
                </a:lnTo>
                <a:cubicBezTo>
                  <a:pt x="1604897" y="425891"/>
                  <a:pt x="1664456" y="379946"/>
                  <a:pt x="1676992" y="374574"/>
                </a:cubicBezTo>
                <a:cubicBezTo>
                  <a:pt x="1690909" y="368610"/>
                  <a:pt x="1706501" y="367717"/>
                  <a:pt x="1721060" y="363557"/>
                </a:cubicBezTo>
                <a:cubicBezTo>
                  <a:pt x="1732226" y="360367"/>
                  <a:pt x="1743093" y="356212"/>
                  <a:pt x="1754110" y="352540"/>
                </a:cubicBezTo>
                <a:cubicBezTo>
                  <a:pt x="1765127" y="359885"/>
                  <a:pt x="1776989" y="366097"/>
                  <a:pt x="1787161" y="374574"/>
                </a:cubicBezTo>
                <a:cubicBezTo>
                  <a:pt x="1799130" y="384548"/>
                  <a:pt x="1806999" y="399367"/>
                  <a:pt x="1820211" y="407624"/>
                </a:cubicBezTo>
                <a:cubicBezTo>
                  <a:pt x="1836981" y="418105"/>
                  <a:pt x="1856934" y="422313"/>
                  <a:pt x="1875296" y="429658"/>
                </a:cubicBezTo>
                <a:cubicBezTo>
                  <a:pt x="1886313" y="440675"/>
                  <a:pt x="1899704" y="449745"/>
                  <a:pt x="1908346" y="462709"/>
                </a:cubicBezTo>
                <a:cubicBezTo>
                  <a:pt x="1914787" y="472371"/>
                  <a:pt x="1909701" y="489318"/>
                  <a:pt x="1919363" y="495759"/>
                </a:cubicBezTo>
                <a:cubicBezTo>
                  <a:pt x="1934943" y="506146"/>
                  <a:pt x="1956086" y="503104"/>
                  <a:pt x="1974448" y="506776"/>
                </a:cubicBezTo>
                <a:cubicBezTo>
                  <a:pt x="1986836" y="511731"/>
                  <a:pt x="2042174" y="535117"/>
                  <a:pt x="2062582" y="539827"/>
                </a:cubicBezTo>
                <a:cubicBezTo>
                  <a:pt x="2099073" y="548248"/>
                  <a:pt x="2135301" y="561860"/>
                  <a:pt x="2172751" y="561860"/>
                </a:cubicBezTo>
                <a:lnTo>
                  <a:pt x="2260886" y="561860"/>
                </a:lnTo>
              </a:path>
            </a:pathLst>
          </a:cu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87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24" dur="500" fill="hold"/>
                                        <p:tgtEl>
                                          <p:spTgt spid="4"/>
                                        </p:tgtEl>
                                        <p:attrNameLst>
                                          <p:attrName>style.color</p:attrName>
                                        </p:attrNameLst>
                                      </p:cBhvr>
                                      <p:by>
                                        <p:hsl h="7200000" s="0" l="0"/>
                                      </p:by>
                                    </p:animClr>
                                    <p:animClr clrSpc="hsl" dir="cw">
                                      <p:cBhvr>
                                        <p:cTn id="25" dur="500" fill="hold"/>
                                        <p:tgtEl>
                                          <p:spTgt spid="4"/>
                                        </p:tgtEl>
                                        <p:attrNameLst>
                                          <p:attrName>fillcolor</p:attrName>
                                        </p:attrNameLst>
                                      </p:cBhvr>
                                      <p:by>
                                        <p:hsl h="7200000" s="0" l="0"/>
                                      </p:by>
                                    </p:animClr>
                                    <p:animClr clrSpc="hsl" dir="cw">
                                      <p:cBhvr>
                                        <p:cTn id="26" dur="500" fill="hold"/>
                                        <p:tgtEl>
                                          <p:spTgt spid="4"/>
                                        </p:tgtEl>
                                        <p:attrNameLst>
                                          <p:attrName>stroke.color</p:attrName>
                                        </p:attrNameLst>
                                      </p:cBhvr>
                                      <p:by>
                                        <p:hsl h="7200000" s="0" l="0"/>
                                      </p:by>
                                    </p:animClr>
                                    <p:set>
                                      <p:cBhvr>
                                        <p:cTn id="27" dur="500" fill="hold"/>
                                        <p:tgtEl>
                                          <p:spTgt spid="4"/>
                                        </p:tgtEl>
                                        <p:attrNameLst>
                                          <p:attrName>fill.type</p:attrName>
                                        </p:attrNameLst>
                                      </p:cBhvr>
                                      <p:to>
                                        <p:strVal val="solid"/>
                                      </p:to>
                                    </p:set>
                                  </p:childTnLst>
                                </p:cTn>
                              </p:par>
                              <p:par>
                                <p:cTn id="28" presetID="21" presetClass="emph" presetSubtype="0" fill="hold" grpId="0" nodeType="withEffect">
                                  <p:stCondLst>
                                    <p:cond delay="0"/>
                                  </p:stCondLst>
                                  <p:childTnLst>
                                    <p:animClr clrSpc="hsl" dir="cw">
                                      <p:cBhvr override="childStyle">
                                        <p:cTn id="29" dur="500" fill="hold"/>
                                        <p:tgtEl>
                                          <p:spTgt spid="6"/>
                                        </p:tgtEl>
                                        <p:attrNameLst>
                                          <p:attrName>style.color</p:attrName>
                                        </p:attrNameLst>
                                      </p:cBhvr>
                                      <p:by>
                                        <p:hsl h="7200000" s="0" l="0"/>
                                      </p:by>
                                    </p:animClr>
                                    <p:animClr clrSpc="hsl" dir="cw">
                                      <p:cBhvr>
                                        <p:cTn id="30" dur="500" fill="hold"/>
                                        <p:tgtEl>
                                          <p:spTgt spid="6"/>
                                        </p:tgtEl>
                                        <p:attrNameLst>
                                          <p:attrName>fillcolor</p:attrName>
                                        </p:attrNameLst>
                                      </p:cBhvr>
                                      <p:by>
                                        <p:hsl h="7200000" s="0" l="0"/>
                                      </p:by>
                                    </p:animClr>
                                    <p:animClr clrSpc="hsl" dir="cw">
                                      <p:cBhvr>
                                        <p:cTn id="31" dur="500" fill="hold"/>
                                        <p:tgtEl>
                                          <p:spTgt spid="6"/>
                                        </p:tgtEl>
                                        <p:attrNameLst>
                                          <p:attrName>stroke.color</p:attrName>
                                        </p:attrNameLst>
                                      </p:cBhvr>
                                      <p:by>
                                        <p:hsl h="7200000" s="0" l="0"/>
                                      </p:by>
                                    </p:animClr>
                                    <p:set>
                                      <p:cBhvr>
                                        <p:cTn id="32" dur="500" fill="hold"/>
                                        <p:tgtEl>
                                          <p:spTgt spid="6"/>
                                        </p:tgtEl>
                                        <p:attrNameLst>
                                          <p:attrName>fill.type</p:attrName>
                                        </p:attrNameLst>
                                      </p:cBhvr>
                                      <p:to>
                                        <p:strVal val="solid"/>
                                      </p:to>
                                    </p:set>
                                  </p:childTnLst>
                                </p:cTn>
                              </p:par>
                              <p:par>
                                <p:cTn id="33" presetID="21" presetClass="emph" presetSubtype="0" fill="hold" grpId="0" nodeType="withEffect">
                                  <p:stCondLst>
                                    <p:cond delay="0"/>
                                  </p:stCondLst>
                                  <p:childTnLst>
                                    <p:animClr clrSpc="hsl" dir="cw">
                                      <p:cBhvr override="childStyle">
                                        <p:cTn id="34" dur="500" fill="hold"/>
                                        <p:tgtEl>
                                          <p:spTgt spid="5"/>
                                        </p:tgtEl>
                                        <p:attrNameLst>
                                          <p:attrName>style.color</p:attrName>
                                        </p:attrNameLst>
                                      </p:cBhvr>
                                      <p:by>
                                        <p:hsl h="7200000" s="0" l="0"/>
                                      </p:by>
                                    </p:animClr>
                                    <p:animClr clrSpc="hsl" dir="cw">
                                      <p:cBhvr>
                                        <p:cTn id="35" dur="500" fill="hold"/>
                                        <p:tgtEl>
                                          <p:spTgt spid="5"/>
                                        </p:tgtEl>
                                        <p:attrNameLst>
                                          <p:attrName>fillcolor</p:attrName>
                                        </p:attrNameLst>
                                      </p:cBhvr>
                                      <p:by>
                                        <p:hsl h="7200000" s="0" l="0"/>
                                      </p:by>
                                    </p:animClr>
                                    <p:animClr clrSpc="hsl" dir="cw">
                                      <p:cBhvr>
                                        <p:cTn id="36" dur="500" fill="hold"/>
                                        <p:tgtEl>
                                          <p:spTgt spid="5"/>
                                        </p:tgtEl>
                                        <p:attrNameLst>
                                          <p:attrName>stroke.color</p:attrName>
                                        </p:attrNameLst>
                                      </p:cBhvr>
                                      <p:by>
                                        <p:hsl h="7200000" s="0" l="0"/>
                                      </p:by>
                                    </p:animClr>
                                    <p:set>
                                      <p:cBhvr>
                                        <p:cTn id="37" dur="500" fill="hold"/>
                                        <p:tgtEl>
                                          <p:spTgt spid="5"/>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6" grpId="0" animBg="1"/>
      <p:bldP spid="9" grpId="0" animBg="1"/>
      <p:bldP spid="9" grpId="1"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1F9F209-D126-4674-9148-2F47A12E2480}"/>
              </a:ext>
            </a:extLst>
          </p:cNvPr>
          <p:cNvSpPr txBox="1"/>
          <p:nvPr/>
        </p:nvSpPr>
        <p:spPr>
          <a:xfrm>
            <a:off x="182156" y="1056193"/>
            <a:ext cx="8706663" cy="646331"/>
          </a:xfrm>
          <a:prstGeom prst="rect">
            <a:avLst/>
          </a:prstGeom>
          <a:noFill/>
        </p:spPr>
        <p:txBody>
          <a:bodyPr wrap="square" rtlCol="0">
            <a:spAutoFit/>
          </a:bodyPr>
          <a:lstStyle/>
          <a:p>
            <a:r>
              <a:rPr lang="en-US" sz="3600" b="1">
                <a:solidFill>
                  <a:srgbClr val="00AF50"/>
                </a:solidFill>
                <a:latin typeface="Arial" panose="020B0604020202020204" pitchFamily="34" charset="0"/>
                <a:cs typeface="Arial" panose="020B0604020202020204" pitchFamily="34" charset="0"/>
              </a:rPr>
              <a:t>b. Tìm đ</a:t>
            </a:r>
            <a:r>
              <a:rPr lang="vi-VN" sz="3600" b="1">
                <a:solidFill>
                  <a:srgbClr val="00AF50"/>
                </a:solidFill>
                <a:latin typeface="Arial" panose="020B0604020202020204" pitchFamily="34" charset="0"/>
                <a:cs typeface="Arial" panose="020B0604020202020204" pitchFamily="34" charset="0"/>
              </a:rPr>
              <a:t>ư</a:t>
            </a:r>
            <a:r>
              <a:rPr lang="en-US" sz="3600" b="1">
                <a:solidFill>
                  <a:srgbClr val="00AF50"/>
                </a:solidFill>
                <a:latin typeface="Arial" panose="020B0604020202020204" pitchFamily="34" charset="0"/>
                <a:cs typeface="Arial" panose="020B0604020202020204" pitchFamily="34" charset="0"/>
              </a:rPr>
              <a:t>ờng đi trên google map</a:t>
            </a:r>
          </a:p>
        </p:txBody>
      </p:sp>
      <p:sp>
        <p:nvSpPr>
          <p:cNvPr id="2" name="Rectangle 1">
            <a:extLst>
              <a:ext uri="{FF2B5EF4-FFF2-40B4-BE49-F238E27FC236}">
                <a16:creationId xmlns:a16="http://schemas.microsoft.com/office/drawing/2014/main" id="{3EB9141C-EE80-4C96-992D-2D094520819E}"/>
              </a:ext>
            </a:extLst>
          </p:cNvPr>
          <p:cNvSpPr/>
          <p:nvPr/>
        </p:nvSpPr>
        <p:spPr>
          <a:xfrm>
            <a:off x="555515" y="1872999"/>
            <a:ext cx="10362901" cy="769441"/>
          </a:xfrm>
          <a:prstGeom prst="rect">
            <a:avLst/>
          </a:prstGeom>
        </p:spPr>
        <p:txBody>
          <a:bodyPr wrap="none">
            <a:spAutoFit/>
          </a:bodyPr>
          <a:lstStyle/>
          <a:p>
            <a:r>
              <a:rPr lang="en-US" sz="4400">
                <a:solidFill>
                  <a:srgbClr val="0070C0"/>
                </a:solidFill>
                <a:latin typeface="Arial" panose="020B0604020202020204" pitchFamily="34" charset="0"/>
                <a:cs typeface="Arial" panose="020B0604020202020204" pitchFamily="34" charset="0"/>
              </a:rPr>
              <a:t>Trang wed: </a:t>
            </a:r>
            <a:r>
              <a:rPr lang="en-US" sz="4400">
                <a:solidFill>
                  <a:srgbClr val="3829FB"/>
                </a:solidFill>
                <a:latin typeface="Arial" panose="020B0604020202020204" pitchFamily="34" charset="0"/>
                <a:cs typeface="Arial" panose="020B0604020202020204" pitchFamily="34" charset="0"/>
              </a:rPr>
              <a:t>http //www.google.com maps</a:t>
            </a:r>
          </a:p>
        </p:txBody>
      </p:sp>
      <p:pic>
        <p:nvPicPr>
          <p:cNvPr id="4" name="Picture 3" descr="A picture containing text, electronics, computer&#10;&#10;Description automatically generated">
            <a:extLst>
              <a:ext uri="{FF2B5EF4-FFF2-40B4-BE49-F238E27FC236}">
                <a16:creationId xmlns:a16="http://schemas.microsoft.com/office/drawing/2014/main" id="{0BCFACA1-166D-4A57-B457-8104BCA4D490}"/>
              </a:ext>
            </a:extLst>
          </p:cNvPr>
          <p:cNvPicPr>
            <a:picLocks noChangeAspect="1"/>
          </p:cNvPicPr>
          <p:nvPr/>
        </p:nvPicPr>
        <p:blipFill rotWithShape="1">
          <a:blip r:embed="rId2">
            <a:extLst>
              <a:ext uri="{28A0092B-C50C-407E-A947-70E740481C1C}">
                <a14:useLocalDpi xmlns:a14="http://schemas.microsoft.com/office/drawing/2010/main" val="0"/>
              </a:ext>
            </a:extLst>
          </a:blip>
          <a:srcRect r="192" b="9610"/>
          <a:stretch/>
        </p:blipFill>
        <p:spPr>
          <a:xfrm>
            <a:off x="32060" y="2751360"/>
            <a:ext cx="4940136" cy="4013163"/>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B7497E35-5D5A-4965-B53B-2BCF6A2A638D}"/>
              </a:ext>
            </a:extLst>
          </p:cNvPr>
          <p:cNvPicPr>
            <a:picLocks noChangeAspect="1"/>
          </p:cNvPicPr>
          <p:nvPr/>
        </p:nvPicPr>
        <p:blipFill rotWithShape="1">
          <a:blip r:embed="rId3">
            <a:extLst>
              <a:ext uri="{28A0092B-C50C-407E-A947-70E740481C1C}">
                <a14:useLocalDpi xmlns:a14="http://schemas.microsoft.com/office/drawing/2010/main" val="0"/>
              </a:ext>
            </a:extLst>
          </a:blip>
          <a:srcRect l="15249" r="12112" b="11515"/>
          <a:stretch/>
        </p:blipFill>
        <p:spPr>
          <a:xfrm>
            <a:off x="5023263" y="2642261"/>
            <a:ext cx="2185056" cy="4106640"/>
          </a:xfrm>
          <a:prstGeom prst="rect">
            <a:avLst/>
          </a:prstGeom>
        </p:spPr>
      </p:pic>
      <p:pic>
        <p:nvPicPr>
          <p:cNvPr id="28" name="Picture 27" descr="Graphical user interface, application, website&#10;&#10;Description automatically generated">
            <a:extLst>
              <a:ext uri="{FF2B5EF4-FFF2-40B4-BE49-F238E27FC236}">
                <a16:creationId xmlns:a16="http://schemas.microsoft.com/office/drawing/2014/main" id="{0F04EEA0-3A23-4A0F-8B43-F9AC212314D2}"/>
              </a:ext>
            </a:extLst>
          </p:cNvPr>
          <p:cNvPicPr>
            <a:picLocks noChangeAspect="1"/>
          </p:cNvPicPr>
          <p:nvPr/>
        </p:nvPicPr>
        <p:blipFill rotWithShape="1">
          <a:blip r:embed="rId4">
            <a:extLst>
              <a:ext uri="{28A0092B-C50C-407E-A947-70E740481C1C}">
                <a14:useLocalDpi xmlns:a14="http://schemas.microsoft.com/office/drawing/2010/main" val="0"/>
              </a:ext>
            </a:extLst>
          </a:blip>
          <a:srcRect l="4162" t="6927" r="6009" b="27765"/>
          <a:stretch/>
        </p:blipFill>
        <p:spPr>
          <a:xfrm>
            <a:off x="7469579" y="2957563"/>
            <a:ext cx="4536374" cy="3476215"/>
          </a:xfrm>
          <a:prstGeom prst="rect">
            <a:avLst/>
          </a:prstGeom>
        </p:spPr>
      </p:pic>
      <p:sp>
        <p:nvSpPr>
          <p:cNvPr id="12" name="TextBox 11">
            <a:extLst>
              <a:ext uri="{FF2B5EF4-FFF2-40B4-BE49-F238E27FC236}">
                <a16:creationId xmlns:a16="http://schemas.microsoft.com/office/drawing/2014/main" id="{5F2272C0-9708-46B3-8AAD-FA9E8B513BB1}"/>
              </a:ext>
            </a:extLst>
          </p:cNvPr>
          <p:cNvSpPr txBox="1"/>
          <p:nvPr/>
        </p:nvSpPr>
        <p:spPr>
          <a:xfrm>
            <a:off x="1113964" y="71755"/>
            <a:ext cx="9081959"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itchFamily="34" charset="0"/>
              </a:rPr>
              <a:t>Tìm đ</a:t>
            </a:r>
            <a:r>
              <a:rPr lang="vi-VN" sz="4000" b="1">
                <a:solidFill>
                  <a:schemeClr val="bg1"/>
                </a:solidFill>
                <a:latin typeface="Arial" panose="020B0604020202020204" pitchFamily="34" charset="0"/>
                <a:cs typeface="Arial" pitchFamily="34" charset="0"/>
              </a:rPr>
              <a:t>ư</a:t>
            </a:r>
            <a:r>
              <a:rPr lang="en-US" sz="4000" b="1">
                <a:solidFill>
                  <a:schemeClr val="bg1"/>
                </a:solidFill>
                <a:latin typeface="Arial" panose="020B0604020202020204" pitchFamily="34" charset="0"/>
                <a:cs typeface="Arial" pitchFamily="34" charset="0"/>
              </a:rPr>
              <a:t>ờng đi trên bản đồ</a:t>
            </a:r>
          </a:p>
        </p:txBody>
      </p:sp>
      <p:grpSp>
        <p:nvGrpSpPr>
          <p:cNvPr id="13" name="Group 12">
            <a:extLst>
              <a:ext uri="{FF2B5EF4-FFF2-40B4-BE49-F238E27FC236}">
                <a16:creationId xmlns:a16="http://schemas.microsoft.com/office/drawing/2014/main" id="{8BB84F5C-A273-4F0B-A3F4-6BC51029A3CA}"/>
              </a:ext>
            </a:extLst>
          </p:cNvPr>
          <p:cNvGrpSpPr/>
          <p:nvPr/>
        </p:nvGrpSpPr>
        <p:grpSpPr>
          <a:xfrm>
            <a:off x="182156" y="52314"/>
            <a:ext cx="8227883" cy="914400"/>
            <a:chOff x="1511737" y="5352170"/>
            <a:chExt cx="8227883" cy="914400"/>
          </a:xfrm>
        </p:grpSpPr>
        <p:sp>
          <p:nvSpPr>
            <p:cNvPr id="14" name="Arrow: Pentagon 13">
              <a:extLst>
                <a:ext uri="{FF2B5EF4-FFF2-40B4-BE49-F238E27FC236}">
                  <a16:creationId xmlns:a16="http://schemas.microsoft.com/office/drawing/2014/main" id="{A5AD0D14-73A3-4F72-AD19-50D20563C602}"/>
                </a:ext>
              </a:extLst>
            </p:cNvPr>
            <p:cNvSpPr/>
            <p:nvPr/>
          </p:nvSpPr>
          <p:spPr>
            <a:xfrm>
              <a:off x="2231896" y="5352170"/>
              <a:ext cx="6918109"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a:extLst>
                <a:ext uri="{FF2B5EF4-FFF2-40B4-BE49-F238E27FC236}">
                  <a16:creationId xmlns:a16="http://schemas.microsoft.com/office/drawing/2014/main" id="{164F1A5D-684A-4D34-B209-C9B1CB949FEF}"/>
                </a:ext>
              </a:extLst>
            </p:cNvPr>
            <p:cNvSpPr txBox="1"/>
            <p:nvPr/>
          </p:nvSpPr>
          <p:spPr>
            <a:xfrm>
              <a:off x="2884767" y="5509288"/>
              <a:ext cx="6854853"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Tìm đ</a:t>
              </a:r>
              <a:r>
                <a:rPr lang="vi-VN" sz="3300" b="1">
                  <a:solidFill>
                    <a:srgbClr val="3829FB"/>
                  </a:solidFill>
                  <a:latin typeface="Arial" pitchFamily="34" charset="0"/>
                  <a:cs typeface="Arial" pitchFamily="34" charset="0"/>
                </a:rPr>
                <a:t>ư</a:t>
              </a:r>
              <a:r>
                <a:rPr lang="en-US" sz="3300" b="1">
                  <a:solidFill>
                    <a:srgbClr val="3829FB"/>
                  </a:solidFill>
                  <a:latin typeface="Arial" pitchFamily="34" charset="0"/>
                  <a:cs typeface="Arial" pitchFamily="34" charset="0"/>
                </a:rPr>
                <a:t>ờng đi trên bản đồ</a:t>
              </a:r>
            </a:p>
          </p:txBody>
        </p:sp>
        <p:sp>
          <p:nvSpPr>
            <p:cNvPr id="16" name="Arrow: Pentagon 15">
              <a:extLst>
                <a:ext uri="{FF2B5EF4-FFF2-40B4-BE49-F238E27FC236}">
                  <a16:creationId xmlns:a16="http://schemas.microsoft.com/office/drawing/2014/main" id="{FC1E7022-595F-4946-BA13-AD190E1921B1}"/>
                </a:ext>
              </a:extLst>
            </p:cNvPr>
            <p:cNvSpPr/>
            <p:nvPr/>
          </p:nvSpPr>
          <p:spPr>
            <a:xfrm>
              <a:off x="1511737" y="5352170"/>
              <a:ext cx="1301952" cy="914400"/>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7" name="Isosceles Triangle 16">
              <a:extLst>
                <a:ext uri="{FF2B5EF4-FFF2-40B4-BE49-F238E27FC236}">
                  <a16:creationId xmlns:a16="http://schemas.microsoft.com/office/drawing/2014/main" id="{7F2A1617-2D61-4880-AF94-A9B1DA5493B1}"/>
                </a:ext>
              </a:extLst>
            </p:cNvPr>
            <p:cNvSpPr/>
            <p:nvPr/>
          </p:nvSpPr>
          <p:spPr>
            <a:xfrm rot="5400000">
              <a:off x="2502469" y="565954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Hình ảnh 14">
            <a:extLst>
              <a:ext uri="{FF2B5EF4-FFF2-40B4-BE49-F238E27FC236}">
                <a16:creationId xmlns:a16="http://schemas.microsoft.com/office/drawing/2014/main" id="{18FC1C91-DA9C-4D57-90F9-F8A49915151E}"/>
              </a:ext>
            </a:extLst>
          </p:cNvPr>
          <p:cNvPicPr/>
          <p:nvPr/>
        </p:nvPicPr>
        <p:blipFill>
          <a:blip r:embed="rId5"/>
          <a:stretch>
            <a:fillRect/>
          </a:stretch>
        </p:blipFill>
        <p:spPr>
          <a:xfrm rot="20908956">
            <a:off x="578289" y="3307792"/>
            <a:ext cx="2400981" cy="1549821"/>
          </a:xfrm>
          <a:prstGeom prst="rect">
            <a:avLst/>
          </a:prstGeom>
        </p:spPr>
      </p:pic>
    </p:spTree>
    <p:extLst>
      <p:ext uri="{BB962C8B-B14F-4D97-AF65-F5344CB8AC3E}">
        <p14:creationId xmlns:p14="http://schemas.microsoft.com/office/powerpoint/2010/main" val="314299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35C390B-4A8C-4F08-839A-164418110E2E}"/>
              </a:ext>
            </a:extLst>
          </p:cNvPr>
          <p:cNvSpPr/>
          <p:nvPr/>
        </p:nvSpPr>
        <p:spPr>
          <a:xfrm>
            <a:off x="2381855" y="1778001"/>
            <a:ext cx="8460315" cy="3921638"/>
          </a:xfrm>
          <a:prstGeom prst="cloud">
            <a:avLst/>
          </a:prstGeom>
          <a:solidFill>
            <a:schemeClr val="accent2">
              <a:lumMod val="20000"/>
              <a:lumOff val="80000"/>
            </a:scheme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latin typeface="Arial" panose="020B0604020202020204" pitchFamily="34" charset="0"/>
                <a:cs typeface="Arial" panose="020B0604020202020204" pitchFamily="34" charset="0"/>
              </a:rPr>
              <a:t>Nêu các bước tìm đường đi trên google map?</a:t>
            </a:r>
          </a:p>
        </p:txBody>
      </p:sp>
      <p:sp>
        <p:nvSpPr>
          <p:cNvPr id="21" name="TextBox 20">
            <a:extLst>
              <a:ext uri="{FF2B5EF4-FFF2-40B4-BE49-F238E27FC236}">
                <a16:creationId xmlns:a16="http://schemas.microsoft.com/office/drawing/2014/main" id="{A1F9F209-D126-4674-9148-2F47A12E2480}"/>
              </a:ext>
            </a:extLst>
          </p:cNvPr>
          <p:cNvSpPr txBox="1"/>
          <p:nvPr/>
        </p:nvSpPr>
        <p:spPr>
          <a:xfrm>
            <a:off x="100135" y="74975"/>
            <a:ext cx="11109621" cy="646331"/>
          </a:xfrm>
          <a:prstGeom prst="rect">
            <a:avLst/>
          </a:prstGeom>
          <a:noFill/>
        </p:spPr>
        <p:txBody>
          <a:bodyPr wrap="square" rtlCol="0">
            <a:spAutoFit/>
          </a:bodyPr>
          <a:lstStyle/>
          <a:p>
            <a:r>
              <a:rPr lang="en-US" sz="3600" b="1">
                <a:solidFill>
                  <a:srgbClr val="00AF50"/>
                </a:solidFill>
                <a:latin typeface="Arial" panose="020B0604020202020204" pitchFamily="34" charset="0"/>
                <a:cs typeface="Arial" panose="020B0604020202020204" pitchFamily="34" charset="0"/>
              </a:rPr>
              <a:t>b. Tìm đ</a:t>
            </a:r>
            <a:r>
              <a:rPr lang="vi-VN" sz="3600" b="1">
                <a:solidFill>
                  <a:srgbClr val="00AF50"/>
                </a:solidFill>
                <a:latin typeface="Arial" panose="020B0604020202020204" pitchFamily="34" charset="0"/>
                <a:cs typeface="Arial" panose="020B0604020202020204" pitchFamily="34" charset="0"/>
              </a:rPr>
              <a:t>ư</a:t>
            </a:r>
            <a:r>
              <a:rPr lang="en-US" sz="3600" b="1">
                <a:solidFill>
                  <a:srgbClr val="00AF50"/>
                </a:solidFill>
                <a:latin typeface="Arial" panose="020B0604020202020204" pitchFamily="34" charset="0"/>
                <a:cs typeface="Arial" panose="020B0604020202020204" pitchFamily="34" charset="0"/>
              </a:rPr>
              <a:t>ờng đi trên google map</a:t>
            </a:r>
          </a:p>
        </p:txBody>
      </p:sp>
      <p:sp>
        <p:nvSpPr>
          <p:cNvPr id="9" name="TextBox 5">
            <a:extLst>
              <a:ext uri="{FF2B5EF4-FFF2-40B4-BE49-F238E27FC236}">
                <a16:creationId xmlns:a16="http://schemas.microsoft.com/office/drawing/2014/main" id="{5A700562-9CB8-4177-A141-EBC58A7BD777}"/>
              </a:ext>
            </a:extLst>
          </p:cNvPr>
          <p:cNvSpPr txBox="1">
            <a:spLocks noChangeArrowheads="1"/>
          </p:cNvSpPr>
          <p:nvPr/>
        </p:nvSpPr>
        <p:spPr bwMode="auto">
          <a:xfrm>
            <a:off x="1006955" y="6220054"/>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70C0"/>
                </a:solidFill>
                <a:ea typeface="Open Sans"/>
              </a:rPr>
              <a:t>B</a:t>
            </a:r>
            <a:r>
              <a:rPr lang="vi-VN" altLang="en-US" b="1">
                <a:solidFill>
                  <a:srgbClr val="0070C0"/>
                </a:solidFill>
                <a:ea typeface="Open Sans"/>
              </a:rPr>
              <a:t>ư</a:t>
            </a:r>
            <a:r>
              <a:rPr lang="en-US" altLang="en-US" b="1">
                <a:solidFill>
                  <a:srgbClr val="0070C0"/>
                </a:solidFill>
                <a:ea typeface="Open Sans"/>
              </a:rPr>
              <a:t>ớc 1</a:t>
            </a:r>
          </a:p>
        </p:txBody>
      </p:sp>
      <p:sp>
        <p:nvSpPr>
          <p:cNvPr id="10" name="TextBox 5">
            <a:extLst>
              <a:ext uri="{FF2B5EF4-FFF2-40B4-BE49-F238E27FC236}">
                <a16:creationId xmlns:a16="http://schemas.microsoft.com/office/drawing/2014/main" id="{3556E852-A9E0-4780-9B73-6DA5697A11E3}"/>
              </a:ext>
            </a:extLst>
          </p:cNvPr>
          <p:cNvSpPr txBox="1">
            <a:spLocks noChangeArrowheads="1"/>
          </p:cNvSpPr>
          <p:nvPr/>
        </p:nvSpPr>
        <p:spPr bwMode="auto">
          <a:xfrm>
            <a:off x="4428603" y="6220054"/>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B050"/>
                </a:solidFill>
                <a:ea typeface="Open Sans"/>
              </a:rPr>
              <a:t>B</a:t>
            </a:r>
            <a:r>
              <a:rPr lang="vi-VN" altLang="en-US" b="1">
                <a:solidFill>
                  <a:srgbClr val="00B050"/>
                </a:solidFill>
                <a:ea typeface="Open Sans"/>
              </a:rPr>
              <a:t>ư</a:t>
            </a:r>
            <a:r>
              <a:rPr lang="en-US" altLang="en-US" b="1">
                <a:solidFill>
                  <a:srgbClr val="00B050"/>
                </a:solidFill>
                <a:ea typeface="Open Sans"/>
              </a:rPr>
              <a:t>ớc 2</a:t>
            </a:r>
          </a:p>
        </p:txBody>
      </p:sp>
      <p:sp>
        <p:nvSpPr>
          <p:cNvPr id="11" name="TextBox 5">
            <a:extLst>
              <a:ext uri="{FF2B5EF4-FFF2-40B4-BE49-F238E27FC236}">
                <a16:creationId xmlns:a16="http://schemas.microsoft.com/office/drawing/2014/main" id="{81DC6DB5-5A3A-4F9D-827C-DC144AD6610D}"/>
              </a:ext>
            </a:extLst>
          </p:cNvPr>
          <p:cNvSpPr txBox="1">
            <a:spLocks noChangeArrowheads="1"/>
          </p:cNvSpPr>
          <p:nvPr/>
        </p:nvSpPr>
        <p:spPr bwMode="auto">
          <a:xfrm>
            <a:off x="8501035" y="6220054"/>
            <a:ext cx="2452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C00000"/>
                </a:solidFill>
                <a:ea typeface="Open Sans"/>
              </a:rPr>
              <a:t>B</a:t>
            </a:r>
            <a:r>
              <a:rPr lang="vi-VN" altLang="en-US" b="1">
                <a:solidFill>
                  <a:srgbClr val="C00000"/>
                </a:solidFill>
                <a:ea typeface="Open Sans"/>
              </a:rPr>
              <a:t>ư</a:t>
            </a:r>
            <a:r>
              <a:rPr lang="en-US" altLang="en-US" b="1">
                <a:solidFill>
                  <a:srgbClr val="C00000"/>
                </a:solidFill>
                <a:ea typeface="Open Sans"/>
              </a:rPr>
              <a:t>ớc 3</a:t>
            </a:r>
          </a:p>
        </p:txBody>
      </p:sp>
      <p:grpSp>
        <p:nvGrpSpPr>
          <p:cNvPr id="12" name="Group 11">
            <a:extLst>
              <a:ext uri="{FF2B5EF4-FFF2-40B4-BE49-F238E27FC236}">
                <a16:creationId xmlns:a16="http://schemas.microsoft.com/office/drawing/2014/main" id="{FDEA5353-CD4E-49BB-8A64-C3C2C2AA1A76}"/>
              </a:ext>
            </a:extLst>
          </p:cNvPr>
          <p:cNvGrpSpPr/>
          <p:nvPr/>
        </p:nvGrpSpPr>
        <p:grpSpPr>
          <a:xfrm>
            <a:off x="85224" y="4189783"/>
            <a:ext cx="4148891" cy="1863551"/>
            <a:chOff x="2695" y="1375244"/>
            <a:chExt cx="3283776" cy="1313510"/>
          </a:xfrm>
        </p:grpSpPr>
        <p:sp>
          <p:nvSpPr>
            <p:cNvPr id="13" name="Arrow: Chevron 12">
              <a:extLst>
                <a:ext uri="{FF2B5EF4-FFF2-40B4-BE49-F238E27FC236}">
                  <a16:creationId xmlns:a16="http://schemas.microsoft.com/office/drawing/2014/main" id="{C710EDDC-9226-46A8-8438-F7220B01E2BA}"/>
                </a:ext>
              </a:extLst>
            </p:cNvPr>
            <p:cNvSpPr/>
            <p:nvPr/>
          </p:nvSpPr>
          <p:spPr>
            <a:xfrm>
              <a:off x="2695" y="1375244"/>
              <a:ext cx="3283776" cy="1313510"/>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Arrow: Chevron 4">
              <a:extLst>
                <a:ext uri="{FF2B5EF4-FFF2-40B4-BE49-F238E27FC236}">
                  <a16:creationId xmlns:a16="http://schemas.microsoft.com/office/drawing/2014/main" id="{93008B0A-A66C-4F85-A371-181D2197E061}"/>
                </a:ext>
              </a:extLst>
            </p:cNvPr>
            <p:cNvSpPr txBox="1"/>
            <p:nvPr/>
          </p:nvSpPr>
          <p:spPr>
            <a:xfrm>
              <a:off x="659450" y="1375244"/>
              <a:ext cx="1970266"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Mở google map trên thiết bị</a:t>
              </a:r>
            </a:p>
          </p:txBody>
        </p:sp>
      </p:grpSp>
      <p:grpSp>
        <p:nvGrpSpPr>
          <p:cNvPr id="15" name="Group 14">
            <a:extLst>
              <a:ext uri="{FF2B5EF4-FFF2-40B4-BE49-F238E27FC236}">
                <a16:creationId xmlns:a16="http://schemas.microsoft.com/office/drawing/2014/main" id="{311F198C-A148-4C7F-B490-543E0B4E048C}"/>
              </a:ext>
            </a:extLst>
          </p:cNvPr>
          <p:cNvGrpSpPr/>
          <p:nvPr/>
        </p:nvGrpSpPr>
        <p:grpSpPr>
          <a:xfrm>
            <a:off x="3648009" y="4189783"/>
            <a:ext cx="4659046" cy="1946911"/>
            <a:chOff x="2695" y="1375244"/>
            <a:chExt cx="3283776" cy="1372266"/>
          </a:xfrm>
        </p:grpSpPr>
        <p:sp>
          <p:nvSpPr>
            <p:cNvPr id="16" name="Arrow: Chevron 15">
              <a:extLst>
                <a:ext uri="{FF2B5EF4-FFF2-40B4-BE49-F238E27FC236}">
                  <a16:creationId xmlns:a16="http://schemas.microsoft.com/office/drawing/2014/main" id="{A4A1858B-D3E8-4364-A25D-2199CB12F6FC}"/>
                </a:ext>
              </a:extLst>
            </p:cNvPr>
            <p:cNvSpPr/>
            <p:nvPr/>
          </p:nvSpPr>
          <p:spPr>
            <a:xfrm>
              <a:off x="2695" y="1375244"/>
              <a:ext cx="3283776" cy="1313510"/>
            </a:xfrm>
            <a:prstGeom prst="chevron">
              <a:avLst/>
            </a:prstGeom>
            <a:solidFill>
              <a:srgbClr val="00B05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Arrow: Chevron 4">
              <a:extLst>
                <a:ext uri="{FF2B5EF4-FFF2-40B4-BE49-F238E27FC236}">
                  <a16:creationId xmlns:a16="http://schemas.microsoft.com/office/drawing/2014/main" id="{EAE4AD6D-6AD9-48BD-974F-D82545E7E1B2}"/>
                </a:ext>
              </a:extLst>
            </p:cNvPr>
            <p:cNvSpPr txBox="1"/>
            <p:nvPr/>
          </p:nvSpPr>
          <p:spPr>
            <a:xfrm>
              <a:off x="590840" y="1434000"/>
              <a:ext cx="2380921"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Nhập tên địa điểm n</a:t>
              </a:r>
              <a:r>
                <a:rPr lang="vi-VN"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ơ</a:t>
              </a:r>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i cần đến</a:t>
              </a:r>
              <a:endParaRPr lang="en-US" sz="24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D590894A-9535-4871-809A-6E246096EE97}"/>
              </a:ext>
            </a:extLst>
          </p:cNvPr>
          <p:cNvGrpSpPr/>
          <p:nvPr/>
        </p:nvGrpSpPr>
        <p:grpSpPr>
          <a:xfrm>
            <a:off x="7720949" y="4189784"/>
            <a:ext cx="4219417" cy="1863550"/>
            <a:chOff x="2695" y="1375244"/>
            <a:chExt cx="3283776" cy="1313510"/>
          </a:xfrm>
        </p:grpSpPr>
        <p:sp>
          <p:nvSpPr>
            <p:cNvPr id="19" name="Arrow: Chevron 18">
              <a:extLst>
                <a:ext uri="{FF2B5EF4-FFF2-40B4-BE49-F238E27FC236}">
                  <a16:creationId xmlns:a16="http://schemas.microsoft.com/office/drawing/2014/main" id="{0C42944B-9A00-4DA3-9940-BBDE2A65DB96}"/>
                </a:ext>
              </a:extLst>
            </p:cNvPr>
            <p:cNvSpPr/>
            <p:nvPr/>
          </p:nvSpPr>
          <p:spPr>
            <a:xfrm>
              <a:off x="2695" y="1375244"/>
              <a:ext cx="3283776" cy="1313510"/>
            </a:xfrm>
            <a:prstGeom prst="chevron">
              <a:avLst/>
            </a:prstGeom>
            <a:solidFill>
              <a:srgbClr val="C0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Arrow: Chevron 4">
              <a:extLst>
                <a:ext uri="{FF2B5EF4-FFF2-40B4-BE49-F238E27FC236}">
                  <a16:creationId xmlns:a16="http://schemas.microsoft.com/office/drawing/2014/main" id="{4A5549D0-66DC-42D9-9D63-BC4736EC5231}"/>
                </a:ext>
              </a:extLst>
            </p:cNvPr>
            <p:cNvSpPr txBox="1"/>
            <p:nvPr/>
          </p:nvSpPr>
          <p:spPr>
            <a:xfrm>
              <a:off x="659450" y="1375244"/>
              <a:ext cx="2261434"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Để tìm đ</a:t>
              </a:r>
              <a:r>
                <a:rPr lang="vi-VN"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ư</a:t>
              </a:r>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ờng đi: nhập 2 địa điểm n</a:t>
              </a:r>
              <a:r>
                <a:rPr lang="vi-VN"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ơ</a:t>
              </a:r>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i đi, n</a:t>
              </a:r>
              <a:r>
                <a:rPr lang="vi-VN"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ơ</a:t>
              </a:r>
              <a:r>
                <a:rPr lang="en-US" sz="2400" b="1">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i đến</a:t>
              </a:r>
              <a:endParaRPr lang="en-US" sz="2400" b="1" dirty="0">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B1EB37E0-1CFD-4568-878E-735CCB024D82}"/>
              </a:ext>
            </a:extLst>
          </p:cNvPr>
          <p:cNvPicPr>
            <a:picLocks noChangeAspect="1"/>
          </p:cNvPicPr>
          <p:nvPr/>
        </p:nvPicPr>
        <p:blipFill rotWithShape="1">
          <a:blip r:embed="rId2"/>
          <a:srcRect l="47630" t="30995" r="22175" b="50000"/>
          <a:stretch/>
        </p:blipFill>
        <p:spPr>
          <a:xfrm>
            <a:off x="3616866" y="2848636"/>
            <a:ext cx="3681350" cy="1303318"/>
          </a:xfrm>
          <a:prstGeom prst="rect">
            <a:avLst/>
          </a:prstGeom>
        </p:spPr>
      </p:pic>
      <p:pic>
        <p:nvPicPr>
          <p:cNvPr id="3" name="Picture 2">
            <a:extLst>
              <a:ext uri="{FF2B5EF4-FFF2-40B4-BE49-F238E27FC236}">
                <a16:creationId xmlns:a16="http://schemas.microsoft.com/office/drawing/2014/main" id="{77A502F8-EB0C-4DF6-A79B-6A56EFBA0AA1}"/>
              </a:ext>
            </a:extLst>
          </p:cNvPr>
          <p:cNvPicPr>
            <a:picLocks noChangeAspect="1"/>
          </p:cNvPicPr>
          <p:nvPr/>
        </p:nvPicPr>
        <p:blipFill rotWithShape="1">
          <a:blip r:embed="rId3"/>
          <a:srcRect l="46759" t="30996" r="19211" b="10517"/>
          <a:stretch/>
        </p:blipFill>
        <p:spPr>
          <a:xfrm>
            <a:off x="7741920" y="645698"/>
            <a:ext cx="3579688" cy="3460725"/>
          </a:xfrm>
          <a:prstGeom prst="rect">
            <a:avLst/>
          </a:prstGeom>
        </p:spPr>
      </p:pic>
    </p:spTree>
    <p:extLst>
      <p:ext uri="{BB962C8B-B14F-4D97-AF65-F5344CB8AC3E}">
        <p14:creationId xmlns:p14="http://schemas.microsoft.com/office/powerpoint/2010/main" val="375885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down)">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1" grpId="0" animBg="1"/>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ác định vị trí đến Hồ Tây">
            <a:extLst>
              <a:ext uri="{FF2B5EF4-FFF2-40B4-BE49-F238E27FC236}">
                <a16:creationId xmlns:a16="http://schemas.microsoft.com/office/drawing/2014/main" id="{B25AB5B8-3418-419A-AB66-AEB74C870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2584" y="320358"/>
            <a:ext cx="4219416" cy="65376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0A0C5CD-D7FA-42E8-AAA1-9F461F827C81}"/>
              </a:ext>
            </a:extLst>
          </p:cNvPr>
          <p:cNvSpPr/>
          <p:nvPr/>
        </p:nvSpPr>
        <p:spPr>
          <a:xfrm>
            <a:off x="249715" y="1316371"/>
            <a:ext cx="7208703" cy="2585323"/>
          </a:xfrm>
          <a:prstGeom prst="rect">
            <a:avLst/>
          </a:prstGeom>
        </p:spPr>
        <p:txBody>
          <a:bodyPr wrap="square">
            <a:spAutoFit/>
          </a:bodyPr>
          <a:lstStyle/>
          <a:p>
            <a:r>
              <a:rPr lang="vi-VN" sz="3600" b="1" i="1">
                <a:solidFill>
                  <a:srgbClr val="00AF50"/>
                </a:solidFill>
                <a:latin typeface="Arial" panose="020B0604020202020204" pitchFamily="34" charset="0"/>
                <a:cs typeface="Arial" panose="020B0604020202020204" pitchFamily="34" charset="0"/>
              </a:rPr>
              <a:t>Ví dụ</a:t>
            </a:r>
            <a:r>
              <a:rPr lang="vi-VN" sz="3600" b="1">
                <a:solidFill>
                  <a:srgbClr val="00AF50"/>
                </a:solidFill>
                <a:latin typeface="Arial" panose="020B0604020202020204" pitchFamily="34" charset="0"/>
                <a:cs typeface="Arial" panose="020B0604020202020204" pitchFamily="34" charset="0"/>
              </a:rPr>
              <a:t>: Từ vị trí của tôi đi Hồ Tây</a:t>
            </a:r>
          </a:p>
          <a:p>
            <a:r>
              <a:rPr lang="vi-VN" sz="3600">
                <a:solidFill>
                  <a:srgbClr val="1414F8"/>
                </a:solidFill>
                <a:latin typeface="Arial" panose="020B0604020202020204" pitchFamily="34" charset="0"/>
                <a:cs typeface="Arial" panose="020B0604020202020204" pitchFamily="34" charset="0"/>
              </a:rPr>
              <a:t>Vào Google Map để dễ dàng tìm kiếm đường đi từ vị trí của bạn đến Hồ Tây.</a:t>
            </a:r>
            <a:br>
              <a:rPr lang="vi-VN">
                <a:solidFill>
                  <a:srgbClr val="000000"/>
                </a:solidFill>
                <a:latin typeface="OpenSans"/>
              </a:rPr>
            </a:br>
            <a:endParaRPr lang="en-US"/>
          </a:p>
        </p:txBody>
      </p:sp>
    </p:spTree>
    <p:extLst>
      <p:ext uri="{BB962C8B-B14F-4D97-AF65-F5344CB8AC3E}">
        <p14:creationId xmlns:p14="http://schemas.microsoft.com/office/powerpoint/2010/main" val="291935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105273C-F0AE-4FC9-B4FB-05BD1BFD750A}"/>
              </a:ext>
            </a:extLst>
          </p:cNvPr>
          <p:cNvGrpSpPr/>
          <p:nvPr/>
        </p:nvGrpSpPr>
        <p:grpSpPr>
          <a:xfrm>
            <a:off x="182156" y="52314"/>
            <a:ext cx="8227883" cy="914400"/>
            <a:chOff x="1511737" y="5352170"/>
            <a:chExt cx="8227883" cy="914400"/>
          </a:xfrm>
        </p:grpSpPr>
        <p:sp>
          <p:nvSpPr>
            <p:cNvPr id="5" name="Arrow: Pentagon 4">
              <a:extLst>
                <a:ext uri="{FF2B5EF4-FFF2-40B4-BE49-F238E27FC236}">
                  <a16:creationId xmlns:a16="http://schemas.microsoft.com/office/drawing/2014/main" id="{1CA84F39-FE72-4743-8379-E81F17C4EC81}"/>
                </a:ext>
              </a:extLst>
            </p:cNvPr>
            <p:cNvSpPr/>
            <p:nvPr/>
          </p:nvSpPr>
          <p:spPr>
            <a:xfrm>
              <a:off x="2231896" y="5352170"/>
              <a:ext cx="6918109"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72CAD50A-9AE0-4294-BE94-F7A18F4EA6C7}"/>
                </a:ext>
              </a:extLst>
            </p:cNvPr>
            <p:cNvSpPr txBox="1"/>
            <p:nvPr/>
          </p:nvSpPr>
          <p:spPr>
            <a:xfrm>
              <a:off x="2884767" y="5509288"/>
              <a:ext cx="6854853"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Tìm đ</a:t>
              </a:r>
              <a:r>
                <a:rPr lang="vi-VN" sz="3300" b="1">
                  <a:solidFill>
                    <a:srgbClr val="3829FB"/>
                  </a:solidFill>
                  <a:latin typeface="Arial" pitchFamily="34" charset="0"/>
                  <a:cs typeface="Arial" pitchFamily="34" charset="0"/>
                </a:rPr>
                <a:t>ư</a:t>
              </a:r>
              <a:r>
                <a:rPr lang="en-US" sz="3300" b="1">
                  <a:solidFill>
                    <a:srgbClr val="3829FB"/>
                  </a:solidFill>
                  <a:latin typeface="Arial" pitchFamily="34" charset="0"/>
                  <a:cs typeface="Arial" pitchFamily="34" charset="0"/>
                </a:rPr>
                <a:t>ờng đi trên bản đồ</a:t>
              </a:r>
            </a:p>
          </p:txBody>
        </p:sp>
        <p:sp>
          <p:nvSpPr>
            <p:cNvPr id="7" name="Arrow: Pentagon 6">
              <a:extLst>
                <a:ext uri="{FF2B5EF4-FFF2-40B4-BE49-F238E27FC236}">
                  <a16:creationId xmlns:a16="http://schemas.microsoft.com/office/drawing/2014/main" id="{D9309A9D-6D67-40D7-A2CA-F7EE9D4EA3E9}"/>
                </a:ext>
              </a:extLst>
            </p:cNvPr>
            <p:cNvSpPr/>
            <p:nvPr/>
          </p:nvSpPr>
          <p:spPr>
            <a:xfrm>
              <a:off x="1511737" y="5352170"/>
              <a:ext cx="1301952" cy="914400"/>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8" name="Isosceles Triangle 7">
              <a:extLst>
                <a:ext uri="{FF2B5EF4-FFF2-40B4-BE49-F238E27FC236}">
                  <a16:creationId xmlns:a16="http://schemas.microsoft.com/office/drawing/2014/main" id="{03CD0A44-AFA6-45BC-BEF6-37100E52732D}"/>
                </a:ext>
              </a:extLst>
            </p:cNvPr>
            <p:cNvSpPr/>
            <p:nvPr/>
          </p:nvSpPr>
          <p:spPr>
            <a:xfrm rot="5400000">
              <a:off x="2502469" y="565954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071B404D-E6F7-4D82-B5E6-2FE70D5B6CFF}"/>
              </a:ext>
            </a:extLst>
          </p:cNvPr>
          <p:cNvSpPr/>
          <p:nvPr/>
        </p:nvSpPr>
        <p:spPr>
          <a:xfrm>
            <a:off x="166360" y="1750749"/>
            <a:ext cx="11859280" cy="2062103"/>
          </a:xfrm>
          <a:prstGeom prst="rect">
            <a:avLst/>
          </a:prstGeom>
        </p:spPr>
        <p:txBody>
          <a:bodyPr wrap="square">
            <a:spAutoFit/>
          </a:bodyPr>
          <a:lstStyle/>
          <a:p>
            <a:pPr algn="just"/>
            <a:r>
              <a:rPr lang="en-US" sz="3200" dirty="0">
                <a:solidFill>
                  <a:srgbClr val="3829FB"/>
                </a:solidFill>
                <a:latin typeface="Arial" panose="020B0604020202020204" pitchFamily="34" charset="0"/>
                <a:cs typeface="Arial" panose="020B0604020202020204" pitchFamily="34" charset="0"/>
              </a:rPr>
              <a:t>- </a:t>
            </a:r>
            <a:r>
              <a:rPr lang="vi-VN" sz="3200" dirty="0">
                <a:solidFill>
                  <a:srgbClr val="3829FB"/>
                </a:solidFill>
                <a:latin typeface="Arial" panose="020B0604020202020204" pitchFamily="34" charset="0"/>
                <a:cs typeface="Arial" panose="020B0604020202020204" pitchFamily="34" charset="0"/>
              </a:rPr>
              <a:t>Bước 1: Xác định nơi đi và nơi đến, hướng đi trên bản đồ.</a:t>
            </a:r>
          </a:p>
          <a:p>
            <a:pPr algn="just"/>
            <a:r>
              <a:rPr lang="vi-VN" sz="3200" dirty="0">
                <a:solidFill>
                  <a:srgbClr val="3829FB"/>
                </a:solidFill>
                <a:latin typeface="Arial" panose="020B0604020202020204" pitchFamily="34" charset="0"/>
                <a:cs typeface="Arial" panose="020B0604020202020204" pitchFamily="34" charset="0"/>
              </a:rPr>
              <a:t>- Bước 2: Tìm các cung đường có thể đi và lựa chọn cung đường thích hợp với mục đich.</a:t>
            </a:r>
          </a:p>
          <a:p>
            <a:pPr algn="just"/>
            <a:r>
              <a:rPr lang="vi-VN" sz="3200" dirty="0">
                <a:solidFill>
                  <a:srgbClr val="3829FB"/>
                </a:solidFill>
                <a:latin typeface="Arial" panose="020B0604020202020204" pitchFamily="34" charset="0"/>
                <a:cs typeface="Arial" panose="020B0604020202020204" pitchFamily="34" charset="0"/>
              </a:rPr>
              <a:t>- Bước 3: Dựa vào tỉ lệ bản đồ để xác định khoảng cách thực tế.</a:t>
            </a:r>
            <a:endParaRPr lang="en-US" sz="3200" dirty="0">
              <a:solidFill>
                <a:srgbClr val="3829FB"/>
              </a:solidFill>
              <a:latin typeface="Arial" panose="020B0604020202020204" pitchFamily="34" charset="0"/>
              <a:cs typeface="Arial" panose="020B0604020202020204" pitchFamily="34" charset="0"/>
            </a:endParaRPr>
          </a:p>
        </p:txBody>
      </p:sp>
      <p:pic>
        <p:nvPicPr>
          <p:cNvPr id="10" name="Picture 9" descr="book9">
            <a:extLst>
              <a:ext uri="{FF2B5EF4-FFF2-40B4-BE49-F238E27FC236}">
                <a16:creationId xmlns:a16="http://schemas.microsoft.com/office/drawing/2014/main" id="{9E83CE29-1557-479B-9AF2-4416045D4EF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20424" y="561215"/>
            <a:ext cx="15222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E5A6879-3B3A-4E3F-A1F2-3317220ABFDC}"/>
              </a:ext>
            </a:extLst>
          </p:cNvPr>
          <p:cNvPicPr>
            <a:picLocks noChangeAspect="1"/>
          </p:cNvPicPr>
          <p:nvPr/>
        </p:nvPicPr>
        <p:blipFill rotWithShape="1">
          <a:blip r:embed="rId4"/>
          <a:srcRect l="49250" t="16517" r="40417" b="67812"/>
          <a:stretch/>
        </p:blipFill>
        <p:spPr>
          <a:xfrm>
            <a:off x="10872528" y="7950"/>
            <a:ext cx="1207698" cy="1106531"/>
          </a:xfrm>
          <a:prstGeom prst="rect">
            <a:avLst/>
          </a:prstGeom>
        </p:spPr>
      </p:pic>
    </p:spTree>
    <p:extLst>
      <p:ext uri="{BB962C8B-B14F-4D97-AF65-F5344CB8AC3E}">
        <p14:creationId xmlns:p14="http://schemas.microsoft.com/office/powerpoint/2010/main" val="336308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86AF7C-A218-46C3-B579-EBC3341BFB65}"/>
              </a:ext>
            </a:extLst>
          </p:cNvPr>
          <p:cNvSpPr txBox="1"/>
          <p:nvPr/>
        </p:nvSpPr>
        <p:spPr>
          <a:xfrm>
            <a:off x="3213002" y="91590"/>
            <a:ext cx="8554720" cy="1200329"/>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KÍ HIỆU VÀ BẢNG CHÚ GIẢI BẢN ĐỒ</a:t>
            </a:r>
          </a:p>
          <a:p>
            <a:pPr algn="ctr"/>
            <a:r>
              <a:rPr lang="en-US" sz="3600" b="1">
                <a:solidFill>
                  <a:srgbClr val="00B050"/>
                </a:solidFill>
                <a:latin typeface="Arial" panose="020B0604020202020204" pitchFamily="34" charset="0"/>
                <a:cs typeface="Arial" panose="020B0604020202020204" pitchFamily="34" charset="0"/>
              </a:rPr>
              <a:t> TÌM ĐƯỜNG ĐI TRÊN BẢN ĐỒ</a:t>
            </a:r>
          </a:p>
        </p:txBody>
      </p:sp>
      <p:grpSp>
        <p:nvGrpSpPr>
          <p:cNvPr id="5" name="Group 4">
            <a:extLst>
              <a:ext uri="{FF2B5EF4-FFF2-40B4-BE49-F238E27FC236}">
                <a16:creationId xmlns:a16="http://schemas.microsoft.com/office/drawing/2014/main" id="{8C66BF4D-652D-4502-9268-FFB3F6736A82}"/>
              </a:ext>
            </a:extLst>
          </p:cNvPr>
          <p:cNvGrpSpPr/>
          <p:nvPr/>
        </p:nvGrpSpPr>
        <p:grpSpPr>
          <a:xfrm>
            <a:off x="0" y="91590"/>
            <a:ext cx="3408680" cy="983678"/>
            <a:chOff x="91440" y="362522"/>
            <a:chExt cx="3408680" cy="1156229"/>
          </a:xfrm>
        </p:grpSpPr>
        <p:sp>
          <p:nvSpPr>
            <p:cNvPr id="2" name="Rectangle: Single Corner Snipped 1">
              <a:extLst>
                <a:ext uri="{FF2B5EF4-FFF2-40B4-BE49-F238E27FC236}">
                  <a16:creationId xmlns:a16="http://schemas.microsoft.com/office/drawing/2014/main" id="{E630DEA8-A82C-4999-8F18-4CC975E5156D}"/>
                </a:ext>
              </a:extLst>
            </p:cNvPr>
            <p:cNvSpPr/>
            <p:nvPr/>
          </p:nvSpPr>
          <p:spPr>
            <a:xfrm>
              <a:off x="91440" y="389467"/>
              <a:ext cx="2685627" cy="1129284"/>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126C170-07C4-489B-BB56-D4E29A286BFB}"/>
                </a:ext>
              </a:extLst>
            </p:cNvPr>
            <p:cNvSpPr txBox="1"/>
            <p:nvPr/>
          </p:nvSpPr>
          <p:spPr>
            <a:xfrm>
              <a:off x="279400" y="362522"/>
              <a:ext cx="3220720" cy="1015663"/>
            </a:xfrm>
            <a:prstGeom prst="rect">
              <a:avLst/>
            </a:prstGeom>
            <a:noFill/>
          </p:spPr>
          <p:txBody>
            <a:bodyPr wrap="square" rtlCol="0">
              <a:spAutoFit/>
            </a:bodyPr>
            <a:lstStyle/>
            <a:p>
              <a:r>
                <a:rPr lang="en-US" sz="6000" b="1">
                  <a:solidFill>
                    <a:schemeClr val="bg1"/>
                  </a:solidFill>
                  <a:latin typeface="Arial" panose="020B0604020202020204" pitchFamily="34" charset="0"/>
                  <a:cs typeface="Arial" panose="020B0604020202020204" pitchFamily="34" charset="0"/>
                </a:rPr>
                <a:t>BÀI 4</a:t>
              </a:r>
            </a:p>
          </p:txBody>
        </p:sp>
      </p:grpSp>
      <p:sp>
        <p:nvSpPr>
          <p:cNvPr id="10" name="Rectangle 9">
            <a:extLst>
              <a:ext uri="{FF2B5EF4-FFF2-40B4-BE49-F238E27FC236}">
                <a16:creationId xmlns:a16="http://schemas.microsoft.com/office/drawing/2014/main" id="{27C9D593-0C4D-42A4-BD97-867E0C7AAD5B}"/>
              </a:ext>
            </a:extLst>
          </p:cNvPr>
          <p:cNvSpPr/>
          <p:nvPr/>
        </p:nvSpPr>
        <p:spPr>
          <a:xfrm>
            <a:off x="358048" y="2579791"/>
            <a:ext cx="11756834" cy="3170099"/>
          </a:xfrm>
          <a:prstGeom prst="rect">
            <a:avLst/>
          </a:prstGeom>
        </p:spPr>
        <p:txBody>
          <a:bodyPr wrap="square">
            <a:spAutoFit/>
          </a:bodyPr>
          <a:lstStyle/>
          <a:p>
            <a:pPr marL="457200" indent="-457200">
              <a:buFont typeface="Wingdings" panose="05000000000000000000" pitchFamily="2" charset="2"/>
              <a:buChar char="§"/>
            </a:pPr>
            <a:r>
              <a:rPr lang="vi-VN" sz="4000">
                <a:solidFill>
                  <a:srgbClr val="1414F8"/>
                </a:solidFill>
              </a:rPr>
              <a:t>Đọc được các kí hiệu và chú giải bản đồ hành chính, bản đồ địa hình.</a:t>
            </a:r>
            <a:endParaRPr lang="en-US" sz="4000">
              <a:solidFill>
                <a:srgbClr val="1414F8"/>
              </a:solidFill>
            </a:endParaRPr>
          </a:p>
          <a:p>
            <a:pPr marL="285750" indent="-285750">
              <a:buFont typeface="Wingdings" panose="05000000000000000000" pitchFamily="2" charset="2"/>
              <a:buChar char="§"/>
            </a:pPr>
            <a:r>
              <a:rPr lang="vi-VN" sz="4000">
                <a:solidFill>
                  <a:srgbClr val="1414F8"/>
                </a:solidFill>
                <a:latin typeface="Arial" panose="020B0604020202020204" pitchFamily="34" charset="0"/>
                <a:cs typeface="Arial" panose="020B0604020202020204" pitchFamily="34" charset="0"/>
              </a:rPr>
              <a:t> </a:t>
            </a:r>
            <a:r>
              <a:rPr lang="vi-VN" sz="4000">
                <a:solidFill>
                  <a:srgbClr val="1414F8"/>
                </a:solidFill>
              </a:rPr>
              <a:t>Biết đọc bản đồ, xác định được vị trí của các đối tượng địa lí trên bản đồ.</a:t>
            </a:r>
            <a:endParaRPr lang="en-US" sz="4000">
              <a:solidFill>
                <a:srgbClr val="1414F8"/>
              </a:solidFill>
            </a:endParaRPr>
          </a:p>
          <a:p>
            <a:pPr marL="285750" indent="-285750">
              <a:buFont typeface="Wingdings" panose="05000000000000000000" pitchFamily="2" charset="2"/>
              <a:buChar char="§"/>
            </a:pPr>
            <a:r>
              <a:rPr lang="vi-VN" sz="4000">
                <a:solidFill>
                  <a:srgbClr val="1414F8"/>
                </a:solidFill>
                <a:latin typeface="Arial" panose="020B0604020202020204" pitchFamily="34" charset="0"/>
                <a:cs typeface="Arial" panose="020B0604020202020204" pitchFamily="34" charset="0"/>
              </a:rPr>
              <a:t> Biết tìm đường đi trên bản đồ.</a:t>
            </a:r>
            <a:endParaRPr lang="en-US" sz="4000">
              <a:solidFill>
                <a:srgbClr val="1414F8"/>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55E8E32-E11C-4FF6-8079-4B8E2C331F0F}"/>
              </a:ext>
            </a:extLst>
          </p:cNvPr>
          <p:cNvPicPr>
            <a:picLocks noChangeAspect="1"/>
          </p:cNvPicPr>
          <p:nvPr/>
        </p:nvPicPr>
        <p:blipFill>
          <a:blip r:embed="rId2"/>
          <a:stretch>
            <a:fillRect/>
          </a:stretch>
        </p:blipFill>
        <p:spPr>
          <a:xfrm>
            <a:off x="9937215" y="5321545"/>
            <a:ext cx="2177667" cy="1444865"/>
          </a:xfrm>
          <a:prstGeom prst="rect">
            <a:avLst/>
          </a:prstGeom>
        </p:spPr>
      </p:pic>
      <p:sp>
        <p:nvSpPr>
          <p:cNvPr id="13" name="TextBox 12">
            <a:extLst>
              <a:ext uri="{FF2B5EF4-FFF2-40B4-BE49-F238E27FC236}">
                <a16:creationId xmlns:a16="http://schemas.microsoft.com/office/drawing/2014/main" id="{0619CF65-637A-40CC-90AE-6FA5A1869BB5}"/>
              </a:ext>
            </a:extLst>
          </p:cNvPr>
          <p:cNvSpPr txBox="1"/>
          <p:nvPr/>
        </p:nvSpPr>
        <p:spPr>
          <a:xfrm>
            <a:off x="711200" y="1659460"/>
            <a:ext cx="2836231" cy="769441"/>
          </a:xfrm>
          <a:prstGeom prst="rect">
            <a:avLst/>
          </a:prstGeom>
          <a:noFill/>
        </p:spPr>
        <p:txBody>
          <a:bodyPr wrap="square" rtlCol="0">
            <a:spAutoFit/>
          </a:bodyPr>
          <a:lstStyle/>
          <a:p>
            <a:r>
              <a:rPr lang="en-US" sz="4400" b="1">
                <a:solidFill>
                  <a:srgbClr val="FF0000"/>
                </a:solidFill>
                <a:latin typeface="#9Slide03 IcielNovecento sans E" panose="00000900000000000000" pitchFamily="2" charset="0"/>
                <a:cs typeface="Arial" panose="020B0604020202020204" pitchFamily="34" charset="0"/>
              </a:rPr>
              <a:t>MỤC TIÊU</a:t>
            </a:r>
          </a:p>
        </p:txBody>
      </p:sp>
    </p:spTree>
    <p:extLst>
      <p:ext uri="{BB962C8B-B14F-4D97-AF65-F5344CB8AC3E}">
        <p14:creationId xmlns:p14="http://schemas.microsoft.com/office/powerpoint/2010/main" val="14025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a:extLst>
              <a:ext uri="{FF2B5EF4-FFF2-40B4-BE49-F238E27FC236}">
                <a16:creationId xmlns:a16="http://schemas.microsoft.com/office/drawing/2014/main" id="{C9E1AFCF-DD5D-4D80-8758-DAF3EEAFC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513" y="1233489"/>
            <a:ext cx="5434012"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37">
            <a:extLst>
              <a:ext uri="{FF2B5EF4-FFF2-40B4-BE49-F238E27FC236}">
                <a16:creationId xmlns:a16="http://schemas.microsoft.com/office/drawing/2014/main" id="{68423924-111C-4CCF-B38D-D51E9B7F0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316"/>
          <a:stretch>
            <a:fillRect/>
          </a:stretch>
        </p:blipFill>
        <p:spPr bwMode="auto">
          <a:xfrm>
            <a:off x="1527176" y="857250"/>
            <a:ext cx="9140825"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45">
            <a:extLst>
              <a:ext uri="{FF2B5EF4-FFF2-40B4-BE49-F238E27FC236}">
                <a16:creationId xmlns:a16="http://schemas.microsoft.com/office/drawing/2014/main" id="{289F1906-FE13-409C-AAE8-1866BEC323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7763" y="16827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46">
            <a:hlinkClick r:id="rId7" action="ppaction://hlinksldjump"/>
            <a:extLst>
              <a:ext uri="{FF2B5EF4-FFF2-40B4-BE49-F238E27FC236}">
                <a16:creationId xmlns:a16="http://schemas.microsoft.com/office/drawing/2014/main" id="{38BC22C6-D75C-4B48-9BF2-A8F93DFBBC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4475" y="1520825"/>
            <a:ext cx="79533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47">
            <a:extLst>
              <a:ext uri="{FF2B5EF4-FFF2-40B4-BE49-F238E27FC236}">
                <a16:creationId xmlns:a16="http://schemas.microsoft.com/office/drawing/2014/main" id="{1B0B6DA1-B4C5-4E98-A5BD-19BF0B9E95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938" y="2160589"/>
            <a:ext cx="84455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id="{D226C7EB-A3C9-4579-8E60-0AF0EA597B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8063" y="125413"/>
            <a:ext cx="1320800"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49">
            <a:extLst>
              <a:ext uri="{FF2B5EF4-FFF2-40B4-BE49-F238E27FC236}">
                <a16:creationId xmlns:a16="http://schemas.microsoft.com/office/drawing/2014/main" id="{D7340E46-1ACA-4426-BFAD-CCD40A40F9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7176" y="4148138"/>
            <a:ext cx="4857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58">
            <a:hlinkClick r:id="rId12" action="ppaction://hlinksldjump"/>
            <a:extLst>
              <a:ext uri="{FF2B5EF4-FFF2-40B4-BE49-F238E27FC236}">
                <a16:creationId xmlns:a16="http://schemas.microsoft.com/office/drawing/2014/main" id="{59D7C82D-16B9-4154-BCED-570582BF69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06175" y="6097270"/>
            <a:ext cx="8858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vuidehoc">
            <a:hlinkClick r:id="" action="ppaction://media"/>
            <a:extLst>
              <a:ext uri="{FF2B5EF4-FFF2-40B4-BE49-F238E27FC236}">
                <a16:creationId xmlns:a16="http://schemas.microsoft.com/office/drawing/2014/main" id="{EECC14E3-BA4E-4248-B7BB-1BF37E15F59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14475" y="-5032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Diagram&#10;&#10;Description automatically generated">
            <a:extLst>
              <a:ext uri="{FF2B5EF4-FFF2-40B4-BE49-F238E27FC236}">
                <a16:creationId xmlns:a16="http://schemas.microsoft.com/office/drawing/2014/main" id="{08317B8F-32AC-49B9-A839-FDB713DCEF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05794" y="891641"/>
            <a:ext cx="6216332" cy="4858260"/>
          </a:xfrm>
          <a:prstGeom prst="rect">
            <a:avLst/>
          </a:prstGeom>
        </p:spPr>
      </p:pic>
      <p:pic>
        <p:nvPicPr>
          <p:cNvPr id="126" name="den3">
            <a:extLst>
              <a:ext uri="{FF2B5EF4-FFF2-40B4-BE49-F238E27FC236}">
                <a16:creationId xmlns:a16="http://schemas.microsoft.com/office/drawing/2014/main" id="{69A934FB-B6D6-4F2E-B9AC-501D84AB63A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63901" y="891641"/>
            <a:ext cx="21463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den2">
            <a:extLst>
              <a:ext uri="{FF2B5EF4-FFF2-40B4-BE49-F238E27FC236}">
                <a16:creationId xmlns:a16="http://schemas.microsoft.com/office/drawing/2014/main" id="{84E70D04-47F1-4290-9676-83904B6A9AE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85032" y="1159512"/>
            <a:ext cx="21526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den1">
            <a:extLst>
              <a:ext uri="{FF2B5EF4-FFF2-40B4-BE49-F238E27FC236}">
                <a16:creationId xmlns:a16="http://schemas.microsoft.com/office/drawing/2014/main" id="{20E8845B-43B4-44CD-8B93-CF7359E3640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48189" y="835688"/>
            <a:ext cx="22320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den4">
            <a:extLst>
              <a:ext uri="{FF2B5EF4-FFF2-40B4-BE49-F238E27FC236}">
                <a16:creationId xmlns:a16="http://schemas.microsoft.com/office/drawing/2014/main" id="{368B9810-BC1C-430B-8633-52546CE9B68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13086" y="2733954"/>
            <a:ext cx="211772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mau2">
            <a:hlinkClick r:id="rId20" action="ppaction://hlinksldjump"/>
            <a:extLst>
              <a:ext uri="{FF2B5EF4-FFF2-40B4-BE49-F238E27FC236}">
                <a16:creationId xmlns:a16="http://schemas.microsoft.com/office/drawing/2014/main" id="{708E37CF-3953-4B71-A7A1-801C2BC7BD3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31046" y="1162018"/>
            <a:ext cx="2259013"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mau3">
            <a:hlinkClick r:id="rId22" action="ppaction://hlinksldjump"/>
            <a:extLst>
              <a:ext uri="{FF2B5EF4-FFF2-40B4-BE49-F238E27FC236}">
                <a16:creationId xmlns:a16="http://schemas.microsoft.com/office/drawing/2014/main" id="{7C338B05-948C-40CB-A6D0-1F6BA661464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31187" y="847052"/>
            <a:ext cx="219233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den5">
            <a:extLst>
              <a:ext uri="{FF2B5EF4-FFF2-40B4-BE49-F238E27FC236}">
                <a16:creationId xmlns:a16="http://schemas.microsoft.com/office/drawing/2014/main" id="{664830EF-1BF0-490B-84DE-0F9D82A912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49940" y="2992359"/>
            <a:ext cx="2246312"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den6">
            <a:extLst>
              <a:ext uri="{FF2B5EF4-FFF2-40B4-BE49-F238E27FC236}">
                <a16:creationId xmlns:a16="http://schemas.microsoft.com/office/drawing/2014/main" id="{C3DCC4D8-9C6F-4075-B070-1947336DDB7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070579" y="2696224"/>
            <a:ext cx="2193925"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mau1">
            <a:hlinkClick r:id="rId26" action="ppaction://hlinksldjump"/>
            <a:extLst>
              <a:ext uri="{FF2B5EF4-FFF2-40B4-BE49-F238E27FC236}">
                <a16:creationId xmlns:a16="http://schemas.microsoft.com/office/drawing/2014/main" id="{53051B70-0DF4-4855-BA3C-E758A3CD556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84856" y="828995"/>
            <a:ext cx="22161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mau6">
            <a:hlinkClick r:id="rId28" action="ppaction://hlinksldjump"/>
            <a:extLst>
              <a:ext uri="{FF2B5EF4-FFF2-40B4-BE49-F238E27FC236}">
                <a16:creationId xmlns:a16="http://schemas.microsoft.com/office/drawing/2014/main" id="{7A942475-A51D-4AAA-AD21-04AC2266634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042762" y="2674304"/>
            <a:ext cx="2352675"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mau4">
            <a:hlinkClick r:id="rId30" action="ppaction://hlinksldjump"/>
            <a:extLst>
              <a:ext uri="{FF2B5EF4-FFF2-40B4-BE49-F238E27FC236}">
                <a16:creationId xmlns:a16="http://schemas.microsoft.com/office/drawing/2014/main" id="{8A11A898-8FE9-43EF-A8FE-0460B9E00A1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226412" y="2695894"/>
            <a:ext cx="2143125"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mau5">
            <a:hlinkClick r:id="rId32" action="ppaction://hlinksldjump"/>
            <a:extLst>
              <a:ext uri="{FF2B5EF4-FFF2-40B4-BE49-F238E27FC236}">
                <a16:creationId xmlns:a16="http://schemas.microsoft.com/office/drawing/2014/main" id="{5A35D2DD-FFC6-47BD-B406-BA06A689461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044417" y="3011806"/>
            <a:ext cx="23590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24"/>
                                        </p:tgtEl>
                                      </p:cBhvr>
                                    </p:animEffect>
                                    <p:set>
                                      <p:cBhvr>
                                        <p:cTn id="16"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17" restart="whenNotActive" fill="hold" evtFilter="cancelBubble" nodeType="interactiveSeq">
                <p:stCondLst>
                  <p:cond evt="onClick" delay="0">
                    <p:tgtEl>
                      <p:spTgt spid="125"/>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25"/>
                                        </p:tgtEl>
                                      </p:cBhvr>
                                    </p:animEffect>
                                    <p:set>
                                      <p:cBhvr>
                                        <p:cTn id="22"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3" restart="whenNotActive" fill="hold" evtFilter="cancelBubble" nodeType="interactiveSeq">
                <p:stCondLst>
                  <p:cond evt="onClick" delay="0">
                    <p:tgtEl>
                      <p:spTgt spid="12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29" restart="whenNotActive" fill="hold" evtFilter="cancelBubble" nodeType="interactiveSeq">
                <p:stCondLst>
                  <p:cond evt="onClick" delay="0">
                    <p:tgtEl>
                      <p:spTgt spid="12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27"/>
                                        </p:tgtEl>
                                      </p:cBhvr>
                                    </p:animEffect>
                                    <p:set>
                                      <p:cBhvr>
                                        <p:cTn id="34"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5" restart="whenNotActive" fill="hold" evtFilter="cancelBubble" nodeType="interactiveSeq">
                <p:stCondLst>
                  <p:cond evt="onClick" delay="0">
                    <p:tgtEl>
                      <p:spTgt spid="128"/>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1" restart="whenNotActive" fill="hold" evtFilter="cancelBubble" nodeType="interactiveSeq">
                <p:stCondLst>
                  <p:cond evt="onClick" delay="0">
                    <p:tgtEl>
                      <p:spTgt spid="12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500"/>
                                        <p:tgtEl>
                                          <p:spTgt spid="129"/>
                                        </p:tgtEl>
                                      </p:cBhvr>
                                    </p:animEffect>
                                    <p:set>
                                      <p:cBhvr>
                                        <p:cTn id="46"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47" restart="whenNotActive" fill="hold" evtFilter="cancelBubble" nodeType="interactiveSeq">
                <p:stCondLst>
                  <p:cond evt="onClick" delay="0">
                    <p:tgtEl>
                      <p:spTgt spid="13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39"/>
                                        </p:tgtEl>
                                      </p:cBhvr>
                                    </p:animEffect>
                                    <p:set>
                                      <p:cBhvr>
                                        <p:cTn id="52"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3" restart="whenNotActive" fill="hold" evtFilter="cancelBubble" nodeType="interactiveSeq">
                <p:stCondLst>
                  <p:cond evt="onClick" delay="0">
                    <p:tgtEl>
                      <p:spTgt spid="140"/>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140"/>
                                        </p:tgtEl>
                                      </p:cBhvr>
                                    </p:animEffect>
                                    <p:set>
                                      <p:cBhvr>
                                        <p:cTn id="58"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59" restart="whenNotActive" fill="hold" evtFilter="cancelBubble" nodeType="interactiveSeq">
                <p:stCondLst>
                  <p:cond evt="onClick" delay="0">
                    <p:tgtEl>
                      <p:spTgt spid="141"/>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0" presetClass="exit" presetSubtype="0" fill="hold" nodeType="clickEffect">
                                  <p:stCondLst>
                                    <p:cond delay="0"/>
                                  </p:stCondLst>
                                  <p:childTnLst>
                                    <p:animEffect transition="out" filter="fade">
                                      <p:cBhvr>
                                        <p:cTn id="63" dur="500"/>
                                        <p:tgtEl>
                                          <p:spTgt spid="141"/>
                                        </p:tgtEl>
                                      </p:cBhvr>
                                    </p:animEffect>
                                    <p:set>
                                      <p:cBhvr>
                                        <p:cTn id="6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5" restart="whenNotActive" fill="hold" evtFilter="cancelBubble" nodeType="interactiveSeq">
                <p:stCondLst>
                  <p:cond evt="onClick" delay="0">
                    <p:tgtEl>
                      <p:spTgt spid="142"/>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0" presetClass="exit" presetSubtype="0" fill="hold" nodeType="clickEffect">
                                  <p:stCondLst>
                                    <p:cond delay="0"/>
                                  </p:stCondLst>
                                  <p:childTnLst>
                                    <p:animEffect transition="out" filter="fade">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1" restart="whenNotActive" fill="hold" evtFilter="cancelBubble" nodeType="interactiveSeq">
                <p:stCondLst>
                  <p:cond evt="onClick" delay="0">
                    <p:tgtEl>
                      <p:spTgt spid="143"/>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143"/>
                                        </p:tgtEl>
                                      </p:cBhvr>
                                    </p:animEffect>
                                    <p:set>
                                      <p:cBhvr>
                                        <p:cTn id="76"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7" restart="whenNotActive" fill="hold" evtFilter="cancelBubble" nodeType="interactiveSeq">
                <p:stCondLst>
                  <p:cond evt="onClick" delay="0">
                    <p:tgtEl>
                      <p:spTgt spid="144"/>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0" presetClass="exit" presetSubtype="0" fill="hold" nodeType="clickEffect">
                                  <p:stCondLst>
                                    <p:cond delay="0"/>
                                  </p:stCondLst>
                                  <p:childTnLst>
                                    <p:animEffect transition="out" filter="fade">
                                      <p:cBhvr>
                                        <p:cTn id="81" dur="500"/>
                                        <p:tgtEl>
                                          <p:spTgt spid="144"/>
                                        </p:tgtEl>
                                      </p:cBhvr>
                                    </p:animEffect>
                                    <p:set>
                                      <p:cBhvr>
                                        <p:cTn id="82"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825BC8B6-8FAC-46D8-81C0-ACB95FD19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081" y="56102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1F8CB0A6-EDAB-43EF-B47F-0C2019DD1BA0}"/>
              </a:ext>
            </a:extLst>
          </p:cNvPr>
          <p:cNvSpPr/>
          <p:nvPr/>
        </p:nvSpPr>
        <p:spPr>
          <a:xfrm>
            <a:off x="1274417" y="155575"/>
            <a:ext cx="10882591" cy="448770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400" b="1" dirty="0"/>
          </a:p>
        </p:txBody>
      </p:sp>
      <p:grpSp>
        <p:nvGrpSpPr>
          <p:cNvPr id="30" name="Group 7">
            <a:extLst>
              <a:ext uri="{FF2B5EF4-FFF2-40B4-BE49-F238E27FC236}">
                <a16:creationId xmlns:a16="http://schemas.microsoft.com/office/drawing/2014/main" id="{4D195466-CEEF-4C55-9B34-B29AC659078C}"/>
              </a:ext>
            </a:extLst>
          </p:cNvPr>
          <p:cNvGrpSpPr>
            <a:grpSpLocks/>
          </p:cNvGrpSpPr>
          <p:nvPr/>
        </p:nvGrpSpPr>
        <p:grpSpPr bwMode="auto">
          <a:xfrm>
            <a:off x="528320" y="1081128"/>
            <a:ext cx="280989" cy="4157089"/>
            <a:chOff x="393013" y="984263"/>
            <a:chExt cx="455948" cy="3302991"/>
          </a:xfrm>
        </p:grpSpPr>
        <p:cxnSp>
          <p:nvCxnSpPr>
            <p:cNvPr id="31" name="Straight Connector 12">
              <a:extLst>
                <a:ext uri="{FF2B5EF4-FFF2-40B4-BE49-F238E27FC236}">
                  <a16:creationId xmlns:a16="http://schemas.microsoft.com/office/drawing/2014/main" id="{9464FE79-A8E4-42A7-ACE8-40A257B2E907}"/>
                </a:ext>
              </a:extLst>
            </p:cNvPr>
            <p:cNvCxnSpPr>
              <a:stCxn id="47" idx="4"/>
              <a:endCxn id="33" idx="0"/>
            </p:cNvCxnSpPr>
            <p:nvPr/>
          </p:nvCxnSpPr>
          <p:spPr>
            <a:xfrm flipH="1">
              <a:off x="620988" y="984263"/>
              <a:ext cx="14194" cy="2847044"/>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1A0E86CA-EF33-4AC3-AA7F-073C845677D1}"/>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DBCD69D9-0C37-4DD7-8FCC-8E9808D1677C}"/>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9CF27A5E-5704-4FEF-9B71-DC553B7ACFBB}"/>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1915A3A9-9211-45D7-AFBD-1FEDADCB7135}"/>
              </a:ext>
            </a:extLst>
          </p:cNvPr>
          <p:cNvGrpSpPr>
            <a:grpSpLocks/>
          </p:cNvGrpSpPr>
          <p:nvPr/>
        </p:nvGrpSpPr>
        <p:grpSpPr bwMode="auto">
          <a:xfrm>
            <a:off x="910306" y="4822395"/>
            <a:ext cx="11103335" cy="2042267"/>
            <a:chOff x="-334481" y="1997894"/>
            <a:chExt cx="14803524" cy="3073945"/>
          </a:xfrm>
        </p:grpSpPr>
        <p:grpSp>
          <p:nvGrpSpPr>
            <p:cNvPr id="10259" name="Group 22">
              <a:extLst>
                <a:ext uri="{FF2B5EF4-FFF2-40B4-BE49-F238E27FC236}">
                  <a16:creationId xmlns:a16="http://schemas.microsoft.com/office/drawing/2014/main" id="{E6148509-0611-41CF-A257-5083599E0DD6}"/>
                </a:ext>
              </a:extLst>
            </p:cNvPr>
            <p:cNvGrpSpPr>
              <a:grpSpLocks/>
            </p:cNvGrpSpPr>
            <p:nvPr/>
          </p:nvGrpSpPr>
          <p:grpSpPr bwMode="auto">
            <a:xfrm>
              <a:off x="-57595" y="2124203"/>
              <a:ext cx="7968248" cy="2947636"/>
              <a:chOff x="716980" y="1289495"/>
              <a:chExt cx="4964734" cy="2734225"/>
            </a:xfrm>
          </p:grpSpPr>
          <p:sp>
            <p:nvSpPr>
              <p:cNvPr id="42" name="Parallelogram 17">
                <a:extLst>
                  <a:ext uri="{FF2B5EF4-FFF2-40B4-BE49-F238E27FC236}">
                    <a16:creationId xmlns:a16="http://schemas.microsoft.com/office/drawing/2014/main" id="{A4B5038F-26F7-49DA-8ED5-CA6EEFE92308}"/>
                  </a:ext>
                </a:extLst>
              </p:cNvPr>
              <p:cNvSpPr/>
              <p:nvPr/>
            </p:nvSpPr>
            <p:spPr>
              <a:xfrm>
                <a:off x="947779" y="1877673"/>
                <a:ext cx="47339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E8B556B1-2081-401E-AC38-D4187094C483}"/>
                  </a:ext>
                </a:extLst>
              </p:cNvPr>
              <p:cNvSpPr/>
              <p:nvPr/>
            </p:nvSpPr>
            <p:spPr>
              <a:xfrm flipH="1">
                <a:off x="716980" y="1289495"/>
                <a:ext cx="1403137" cy="53416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1F38671B-53A3-4F23-B6AB-7E87FB920F1A}"/>
                  </a:ext>
                </a:extLst>
              </p:cNvPr>
              <p:cNvSpPr/>
              <p:nvPr/>
            </p:nvSpPr>
            <p:spPr>
              <a:xfrm>
                <a:off x="1522079" y="3797642"/>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32AA4167-1BCC-4B95-ABAA-C1D80E0BF62F}"/>
                </a:ext>
              </a:extLst>
            </p:cNvPr>
            <p:cNvCxnSpPr>
              <a:cxnSpLocks/>
            </p:cNvCxnSpPr>
            <p:nvPr/>
          </p:nvCxnSpPr>
          <p:spPr>
            <a:xfrm flipH="1">
              <a:off x="-334481" y="1997894"/>
              <a:ext cx="1480352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95E48937-EE12-4BC2-A37B-37AFC3F1C4DA}"/>
                </a:ext>
              </a:extLst>
            </p:cNvPr>
            <p:cNvCxnSpPr/>
            <p:nvPr/>
          </p:nvCxnSpPr>
          <p:spPr>
            <a:xfrm>
              <a:off x="973260" y="4864692"/>
              <a:ext cx="5519747"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B1036BE5-C91C-45B6-A413-E1260128DA0C}"/>
                </a:ext>
              </a:extLst>
            </p:cNvPr>
            <p:cNvSpPr/>
            <p:nvPr/>
          </p:nvSpPr>
          <p:spPr>
            <a:xfrm>
              <a:off x="150970" y="2680612"/>
              <a:ext cx="7672438" cy="2066870"/>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i="1">
                  <a:latin typeface="Times New Roman" panose="02020603050405020304" pitchFamily="18" charset="0"/>
                  <a:cs typeface="Times New Roman" panose="02020603050405020304" pitchFamily="18" charset="0"/>
                </a:rPr>
                <a:t>C</a:t>
              </a:r>
              <a:endParaRPr lang="en-US" sz="4000" b="1" dirty="0">
                <a:latin typeface="Times New Roman" panose="02020603050405020304" pitchFamily="18" charset="0"/>
                <a:cs typeface="Times New Roman" panose="02020603050405020304" pitchFamily="18" charset="0"/>
              </a:endParaRPr>
            </a:p>
          </p:txBody>
        </p:sp>
        <p:pic>
          <p:nvPicPr>
            <p:cNvPr id="10263" name="Picture 14">
              <a:extLst>
                <a:ext uri="{FF2B5EF4-FFF2-40B4-BE49-F238E27FC236}">
                  <a16:creationId xmlns:a16="http://schemas.microsoft.com/office/drawing/2014/main" id="{A00FF4BC-AB28-4A0D-BBF4-85E557262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282897" y="2548182"/>
              <a:ext cx="5540511" cy="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6CF234C4-CC83-40F5-BE09-5F450D53D088}"/>
              </a:ext>
            </a:extLst>
          </p:cNvPr>
          <p:cNvGrpSpPr>
            <a:grpSpLocks/>
          </p:cNvGrpSpPr>
          <p:nvPr/>
        </p:nvGrpSpPr>
        <p:grpSpPr bwMode="auto">
          <a:xfrm>
            <a:off x="245745" y="309177"/>
            <a:ext cx="812800" cy="811213"/>
            <a:chOff x="83662" y="159259"/>
            <a:chExt cx="1082288" cy="1082288"/>
          </a:xfrm>
        </p:grpSpPr>
        <p:sp>
          <p:nvSpPr>
            <p:cNvPr id="47" name="Oval 28">
              <a:extLst>
                <a:ext uri="{FF2B5EF4-FFF2-40B4-BE49-F238E27FC236}">
                  <a16:creationId xmlns:a16="http://schemas.microsoft.com/office/drawing/2014/main" id="{C858C511-6B31-4808-ADCA-3D4B7719A51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A1EDD761-4E84-4928-8BAB-9C4AC1F0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6FB08850-B047-457B-9134-7D3EA7E4C2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DB79F626-9891-4F47-82B3-271B951E0409}"/>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52" name="Parallelogram 34">
            <a:extLst>
              <a:ext uri="{FF2B5EF4-FFF2-40B4-BE49-F238E27FC236}">
                <a16:creationId xmlns:a16="http://schemas.microsoft.com/office/drawing/2014/main" id="{D581A812-3470-4DDF-9B04-DAFD19CF1D3D}"/>
              </a:ext>
            </a:extLst>
          </p:cNvPr>
          <p:cNvSpPr/>
          <p:nvPr/>
        </p:nvSpPr>
        <p:spPr>
          <a:xfrm flipH="1">
            <a:off x="7456171" y="641413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12508787-0EBC-4485-B623-B5BC816FCE51}"/>
              </a:ext>
            </a:extLst>
          </p:cNvPr>
          <p:cNvSpPr/>
          <p:nvPr/>
        </p:nvSpPr>
        <p:spPr>
          <a:xfrm flipH="1">
            <a:off x="7930833" y="641413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 name="TextBox 1">
            <a:extLst>
              <a:ext uri="{FF2B5EF4-FFF2-40B4-BE49-F238E27FC236}">
                <a16:creationId xmlns:a16="http://schemas.microsoft.com/office/drawing/2014/main" id="{686C46BB-ED85-41B9-AC45-91EAE257D564}"/>
              </a:ext>
            </a:extLst>
          </p:cNvPr>
          <p:cNvSpPr txBox="1"/>
          <p:nvPr/>
        </p:nvSpPr>
        <p:spPr>
          <a:xfrm>
            <a:off x="1891173" y="265323"/>
            <a:ext cx="9460551" cy="1046440"/>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Kí hiệu bản đồ dùng để</a:t>
            </a:r>
          </a:p>
          <a:p>
            <a:endParaRPr lang="en-US"/>
          </a:p>
        </p:txBody>
      </p:sp>
      <p:sp>
        <p:nvSpPr>
          <p:cNvPr id="32" name="TextBox 31">
            <a:extLst>
              <a:ext uri="{FF2B5EF4-FFF2-40B4-BE49-F238E27FC236}">
                <a16:creationId xmlns:a16="http://schemas.microsoft.com/office/drawing/2014/main" id="{E13A825B-57C4-4446-A27A-FB68F18C1D86}"/>
              </a:ext>
            </a:extLst>
          </p:cNvPr>
          <p:cNvSpPr txBox="1"/>
          <p:nvPr/>
        </p:nvSpPr>
        <p:spPr>
          <a:xfrm>
            <a:off x="1342664" y="1081128"/>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 Xác định phương hướng trên bản đồ</a:t>
            </a:r>
          </a:p>
          <a:p>
            <a:endParaRPr lang="en-US"/>
          </a:p>
        </p:txBody>
      </p:sp>
      <p:sp>
        <p:nvSpPr>
          <p:cNvPr id="36" name="TextBox 35">
            <a:extLst>
              <a:ext uri="{FF2B5EF4-FFF2-40B4-BE49-F238E27FC236}">
                <a16:creationId xmlns:a16="http://schemas.microsoft.com/office/drawing/2014/main" id="{C2DBADC9-FB28-4BBB-921B-A4F136E0E127}"/>
              </a:ext>
            </a:extLst>
          </p:cNvPr>
          <p:cNvSpPr txBox="1"/>
          <p:nvPr/>
        </p:nvSpPr>
        <p:spPr>
          <a:xfrm>
            <a:off x="1274417" y="1876206"/>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 Xác định tọa độ địa lí trên bản đồ</a:t>
            </a:r>
          </a:p>
          <a:p>
            <a:endParaRPr lang="en-US"/>
          </a:p>
        </p:txBody>
      </p:sp>
      <p:sp>
        <p:nvSpPr>
          <p:cNvPr id="40" name="TextBox 39">
            <a:extLst>
              <a:ext uri="{FF2B5EF4-FFF2-40B4-BE49-F238E27FC236}">
                <a16:creationId xmlns:a16="http://schemas.microsoft.com/office/drawing/2014/main" id="{DF64C571-D6EC-4E69-94B2-19DC0C51929F}"/>
              </a:ext>
            </a:extLst>
          </p:cNvPr>
          <p:cNvSpPr txBox="1"/>
          <p:nvPr/>
        </p:nvSpPr>
        <p:spPr>
          <a:xfrm>
            <a:off x="1287450" y="2671284"/>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C. Thể hiện các đối t</a:t>
            </a:r>
            <a:r>
              <a:rPr lang="vi-VN" sz="4000" b="1">
                <a:solidFill>
                  <a:schemeClr val="bg1"/>
                </a:solidFill>
                <a:latin typeface="Arial" panose="020B0604020202020204" pitchFamily="34" charset="0"/>
                <a:cs typeface="Arial" panose="020B0604020202020204" pitchFamily="34" charset="0"/>
              </a:rPr>
              <a:t>ư</a:t>
            </a:r>
            <a:r>
              <a:rPr lang="en-US" sz="4000" b="1">
                <a:solidFill>
                  <a:schemeClr val="bg1"/>
                </a:solidFill>
                <a:latin typeface="Arial" panose="020B0604020202020204" pitchFamily="34" charset="0"/>
                <a:cs typeface="Arial" panose="020B0604020202020204" pitchFamily="34" charset="0"/>
              </a:rPr>
              <a:t>ợng địa lí trên bản đồ</a:t>
            </a:r>
          </a:p>
          <a:p>
            <a:endParaRPr lang="en-US"/>
          </a:p>
        </p:txBody>
      </p:sp>
      <p:sp>
        <p:nvSpPr>
          <p:cNvPr id="46" name="TextBox 45">
            <a:extLst>
              <a:ext uri="{FF2B5EF4-FFF2-40B4-BE49-F238E27FC236}">
                <a16:creationId xmlns:a16="http://schemas.microsoft.com/office/drawing/2014/main" id="{E9CCAC68-2D90-410C-97B0-A5C96190F887}"/>
              </a:ext>
            </a:extLst>
          </p:cNvPr>
          <p:cNvSpPr txBox="1"/>
          <p:nvPr/>
        </p:nvSpPr>
        <p:spPr>
          <a:xfrm>
            <a:off x="1274416" y="3656169"/>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D. Biết tỉ lệ của bản đồ</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825BC8B6-8FAC-46D8-81C0-ACB95FD19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081" y="56102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1F8CB0A6-EDAB-43EF-B47F-0C2019DD1BA0}"/>
              </a:ext>
            </a:extLst>
          </p:cNvPr>
          <p:cNvSpPr/>
          <p:nvPr/>
        </p:nvSpPr>
        <p:spPr>
          <a:xfrm>
            <a:off x="1274417" y="155575"/>
            <a:ext cx="10882591" cy="448770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400" b="1" dirty="0"/>
          </a:p>
        </p:txBody>
      </p:sp>
      <p:grpSp>
        <p:nvGrpSpPr>
          <p:cNvPr id="30" name="Group 7">
            <a:extLst>
              <a:ext uri="{FF2B5EF4-FFF2-40B4-BE49-F238E27FC236}">
                <a16:creationId xmlns:a16="http://schemas.microsoft.com/office/drawing/2014/main" id="{4D195466-CEEF-4C55-9B34-B29AC659078C}"/>
              </a:ext>
            </a:extLst>
          </p:cNvPr>
          <p:cNvGrpSpPr>
            <a:grpSpLocks/>
          </p:cNvGrpSpPr>
          <p:nvPr/>
        </p:nvGrpSpPr>
        <p:grpSpPr bwMode="auto">
          <a:xfrm>
            <a:off x="528320" y="1081128"/>
            <a:ext cx="280989" cy="4157089"/>
            <a:chOff x="393013" y="984263"/>
            <a:chExt cx="455948" cy="3302991"/>
          </a:xfrm>
        </p:grpSpPr>
        <p:cxnSp>
          <p:nvCxnSpPr>
            <p:cNvPr id="31" name="Straight Connector 12">
              <a:extLst>
                <a:ext uri="{FF2B5EF4-FFF2-40B4-BE49-F238E27FC236}">
                  <a16:creationId xmlns:a16="http://schemas.microsoft.com/office/drawing/2014/main" id="{9464FE79-A8E4-42A7-ACE8-40A257B2E907}"/>
                </a:ext>
              </a:extLst>
            </p:cNvPr>
            <p:cNvCxnSpPr>
              <a:stCxn id="47" idx="4"/>
              <a:endCxn id="33" idx="0"/>
            </p:cNvCxnSpPr>
            <p:nvPr/>
          </p:nvCxnSpPr>
          <p:spPr>
            <a:xfrm flipH="1">
              <a:off x="620988" y="984263"/>
              <a:ext cx="14194" cy="2847044"/>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1A0E86CA-EF33-4AC3-AA7F-073C845677D1}"/>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DBCD69D9-0C37-4DD7-8FCC-8E9808D1677C}"/>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9CF27A5E-5704-4FEF-9B71-DC553B7ACFBB}"/>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1915A3A9-9211-45D7-AFBD-1FEDADCB7135}"/>
              </a:ext>
            </a:extLst>
          </p:cNvPr>
          <p:cNvGrpSpPr>
            <a:grpSpLocks/>
          </p:cNvGrpSpPr>
          <p:nvPr/>
        </p:nvGrpSpPr>
        <p:grpSpPr bwMode="auto">
          <a:xfrm>
            <a:off x="910306" y="4822395"/>
            <a:ext cx="11103335" cy="2042267"/>
            <a:chOff x="-334481" y="1997894"/>
            <a:chExt cx="14803524" cy="3073945"/>
          </a:xfrm>
        </p:grpSpPr>
        <p:grpSp>
          <p:nvGrpSpPr>
            <p:cNvPr id="10259" name="Group 22">
              <a:extLst>
                <a:ext uri="{FF2B5EF4-FFF2-40B4-BE49-F238E27FC236}">
                  <a16:creationId xmlns:a16="http://schemas.microsoft.com/office/drawing/2014/main" id="{E6148509-0611-41CF-A257-5083599E0DD6}"/>
                </a:ext>
              </a:extLst>
            </p:cNvPr>
            <p:cNvGrpSpPr>
              <a:grpSpLocks/>
            </p:cNvGrpSpPr>
            <p:nvPr/>
          </p:nvGrpSpPr>
          <p:grpSpPr bwMode="auto">
            <a:xfrm>
              <a:off x="-57595" y="2124203"/>
              <a:ext cx="7968248" cy="2947636"/>
              <a:chOff x="716980" y="1289495"/>
              <a:chExt cx="4964734" cy="2734225"/>
            </a:xfrm>
          </p:grpSpPr>
          <p:sp>
            <p:nvSpPr>
              <p:cNvPr id="42" name="Parallelogram 17">
                <a:extLst>
                  <a:ext uri="{FF2B5EF4-FFF2-40B4-BE49-F238E27FC236}">
                    <a16:creationId xmlns:a16="http://schemas.microsoft.com/office/drawing/2014/main" id="{A4B5038F-26F7-49DA-8ED5-CA6EEFE92308}"/>
                  </a:ext>
                </a:extLst>
              </p:cNvPr>
              <p:cNvSpPr/>
              <p:nvPr/>
            </p:nvSpPr>
            <p:spPr>
              <a:xfrm>
                <a:off x="947779" y="1877673"/>
                <a:ext cx="47339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E8B556B1-2081-401E-AC38-D4187094C483}"/>
                  </a:ext>
                </a:extLst>
              </p:cNvPr>
              <p:cNvSpPr/>
              <p:nvPr/>
            </p:nvSpPr>
            <p:spPr>
              <a:xfrm flipH="1">
                <a:off x="716980" y="1289495"/>
                <a:ext cx="1403137" cy="53416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1F38671B-53A3-4F23-B6AB-7E87FB920F1A}"/>
                  </a:ext>
                </a:extLst>
              </p:cNvPr>
              <p:cNvSpPr/>
              <p:nvPr/>
            </p:nvSpPr>
            <p:spPr>
              <a:xfrm>
                <a:off x="1522079" y="3797642"/>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32AA4167-1BCC-4B95-ABAA-C1D80E0BF62F}"/>
                </a:ext>
              </a:extLst>
            </p:cNvPr>
            <p:cNvCxnSpPr>
              <a:cxnSpLocks/>
            </p:cNvCxnSpPr>
            <p:nvPr/>
          </p:nvCxnSpPr>
          <p:spPr>
            <a:xfrm flipH="1">
              <a:off x="-334481" y="1997894"/>
              <a:ext cx="1480352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95E48937-EE12-4BC2-A37B-37AFC3F1C4DA}"/>
                </a:ext>
              </a:extLst>
            </p:cNvPr>
            <p:cNvCxnSpPr/>
            <p:nvPr/>
          </p:nvCxnSpPr>
          <p:spPr>
            <a:xfrm>
              <a:off x="973260" y="4864692"/>
              <a:ext cx="5519747"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B1036BE5-C91C-45B6-A413-E1260128DA0C}"/>
                </a:ext>
              </a:extLst>
            </p:cNvPr>
            <p:cNvSpPr/>
            <p:nvPr/>
          </p:nvSpPr>
          <p:spPr>
            <a:xfrm>
              <a:off x="150970" y="2680612"/>
              <a:ext cx="7672438" cy="2066870"/>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a:latin typeface="Times New Roman" panose="02020603050405020304" pitchFamily="18" charset="0"/>
                  <a:cs typeface="Times New Roman" panose="02020603050405020304" pitchFamily="18" charset="0"/>
                </a:rPr>
                <a:t>A</a:t>
              </a:r>
              <a:endParaRPr lang="en-US" sz="4000" b="1" dirty="0">
                <a:latin typeface="Times New Roman" panose="02020603050405020304" pitchFamily="18" charset="0"/>
                <a:cs typeface="Times New Roman" panose="02020603050405020304" pitchFamily="18" charset="0"/>
              </a:endParaRPr>
            </a:p>
          </p:txBody>
        </p:sp>
        <p:pic>
          <p:nvPicPr>
            <p:cNvPr id="10263" name="Picture 14">
              <a:extLst>
                <a:ext uri="{FF2B5EF4-FFF2-40B4-BE49-F238E27FC236}">
                  <a16:creationId xmlns:a16="http://schemas.microsoft.com/office/drawing/2014/main" id="{A00FF4BC-AB28-4A0D-BBF4-85E557262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282897" y="2548182"/>
              <a:ext cx="5540511" cy="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6CF234C4-CC83-40F5-BE09-5F450D53D088}"/>
              </a:ext>
            </a:extLst>
          </p:cNvPr>
          <p:cNvGrpSpPr>
            <a:grpSpLocks/>
          </p:cNvGrpSpPr>
          <p:nvPr/>
        </p:nvGrpSpPr>
        <p:grpSpPr bwMode="auto">
          <a:xfrm>
            <a:off x="245745" y="309177"/>
            <a:ext cx="812800" cy="811213"/>
            <a:chOff x="83662" y="159259"/>
            <a:chExt cx="1082288" cy="1082288"/>
          </a:xfrm>
        </p:grpSpPr>
        <p:sp>
          <p:nvSpPr>
            <p:cNvPr id="47" name="Oval 28">
              <a:extLst>
                <a:ext uri="{FF2B5EF4-FFF2-40B4-BE49-F238E27FC236}">
                  <a16:creationId xmlns:a16="http://schemas.microsoft.com/office/drawing/2014/main" id="{C858C511-6B31-4808-ADCA-3D4B7719A51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A1EDD761-4E84-4928-8BAB-9C4AC1F0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6FB08850-B047-457B-9134-7D3EA7E4C2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DB79F626-9891-4F47-82B3-271B951E0409}"/>
                </a:ext>
              </a:extLst>
            </p:cNvPr>
            <p:cNvSpPr txBox="1"/>
            <p:nvPr/>
          </p:nvSpPr>
          <p:spPr>
            <a:xfrm>
              <a:off x="323642" y="277249"/>
              <a:ext cx="602353" cy="893105"/>
            </a:xfrm>
            <a:prstGeom prst="rect">
              <a:avLst/>
            </a:prstGeom>
            <a:noFill/>
          </p:spPr>
          <p:txBody>
            <a:bodyPr wrap="none">
              <a:spAutoFit/>
            </a:bodyPr>
            <a:lstStyle/>
            <a:p>
              <a:pPr algn="ctr">
                <a:defRPr/>
              </a:pPr>
              <a:r>
                <a:rPr lang="en-US" sz="3750" b="1">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2" name="Parallelogram 34">
            <a:extLst>
              <a:ext uri="{FF2B5EF4-FFF2-40B4-BE49-F238E27FC236}">
                <a16:creationId xmlns:a16="http://schemas.microsoft.com/office/drawing/2014/main" id="{D581A812-3470-4DDF-9B04-DAFD19CF1D3D}"/>
              </a:ext>
            </a:extLst>
          </p:cNvPr>
          <p:cNvSpPr/>
          <p:nvPr/>
        </p:nvSpPr>
        <p:spPr>
          <a:xfrm flipH="1">
            <a:off x="7456171" y="641413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12508787-0EBC-4485-B623-B5BC816FCE51}"/>
              </a:ext>
            </a:extLst>
          </p:cNvPr>
          <p:cNvSpPr/>
          <p:nvPr/>
        </p:nvSpPr>
        <p:spPr>
          <a:xfrm flipH="1">
            <a:off x="7930833" y="641413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 name="TextBox 1">
            <a:extLst>
              <a:ext uri="{FF2B5EF4-FFF2-40B4-BE49-F238E27FC236}">
                <a16:creationId xmlns:a16="http://schemas.microsoft.com/office/drawing/2014/main" id="{686C46BB-ED85-41B9-AC45-91EAE257D564}"/>
              </a:ext>
            </a:extLst>
          </p:cNvPr>
          <p:cNvSpPr txBox="1"/>
          <p:nvPr/>
        </p:nvSpPr>
        <p:spPr>
          <a:xfrm>
            <a:off x="1395819" y="265323"/>
            <a:ext cx="9955905" cy="1723549"/>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Để thể hiện một nhà máy trên bản đồ,  ng</a:t>
            </a:r>
            <a:r>
              <a:rPr lang="vi-VN" sz="4400" b="1">
                <a:solidFill>
                  <a:srgbClr val="FF0000"/>
                </a:solidFill>
                <a:latin typeface="Arial" panose="020B0604020202020204" pitchFamily="34" charset="0"/>
                <a:cs typeface="Arial" panose="020B0604020202020204" pitchFamily="34" charset="0"/>
              </a:rPr>
              <a:t>ư</a:t>
            </a:r>
            <a:r>
              <a:rPr lang="en-US" sz="4400" b="1">
                <a:solidFill>
                  <a:srgbClr val="FF0000"/>
                </a:solidFill>
                <a:latin typeface="Arial" panose="020B0604020202020204" pitchFamily="34" charset="0"/>
                <a:cs typeface="Arial" panose="020B0604020202020204" pitchFamily="34" charset="0"/>
              </a:rPr>
              <a:t>ời ta dùng loại kí hiệu nào?</a:t>
            </a:r>
          </a:p>
          <a:p>
            <a:endParaRPr lang="en-US"/>
          </a:p>
        </p:txBody>
      </p:sp>
      <p:sp>
        <p:nvSpPr>
          <p:cNvPr id="32" name="TextBox 31">
            <a:extLst>
              <a:ext uri="{FF2B5EF4-FFF2-40B4-BE49-F238E27FC236}">
                <a16:creationId xmlns:a16="http://schemas.microsoft.com/office/drawing/2014/main" id="{E13A825B-57C4-4446-A27A-FB68F18C1D86}"/>
              </a:ext>
            </a:extLst>
          </p:cNvPr>
          <p:cNvSpPr txBox="1"/>
          <p:nvPr/>
        </p:nvSpPr>
        <p:spPr>
          <a:xfrm>
            <a:off x="1693521" y="1775285"/>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 Kí hiệu điểm</a:t>
            </a:r>
          </a:p>
          <a:p>
            <a:endParaRPr lang="en-US"/>
          </a:p>
        </p:txBody>
      </p:sp>
      <p:sp>
        <p:nvSpPr>
          <p:cNvPr id="36" name="TextBox 35">
            <a:extLst>
              <a:ext uri="{FF2B5EF4-FFF2-40B4-BE49-F238E27FC236}">
                <a16:creationId xmlns:a16="http://schemas.microsoft.com/office/drawing/2014/main" id="{C2DBADC9-FB28-4BBB-921B-A4F136E0E127}"/>
              </a:ext>
            </a:extLst>
          </p:cNvPr>
          <p:cNvSpPr txBox="1"/>
          <p:nvPr/>
        </p:nvSpPr>
        <p:spPr>
          <a:xfrm>
            <a:off x="1619092" y="2438233"/>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 Kí hiệu đ</a:t>
            </a:r>
            <a:r>
              <a:rPr lang="vi-VN" sz="4000" b="1">
                <a:solidFill>
                  <a:schemeClr val="bg1"/>
                </a:solidFill>
                <a:latin typeface="Arial" panose="020B0604020202020204" pitchFamily="34" charset="0"/>
                <a:cs typeface="Arial" panose="020B0604020202020204" pitchFamily="34" charset="0"/>
              </a:rPr>
              <a:t>ư</a:t>
            </a:r>
            <a:r>
              <a:rPr lang="en-US" sz="4000" b="1">
                <a:solidFill>
                  <a:schemeClr val="bg1"/>
                </a:solidFill>
                <a:latin typeface="Arial" panose="020B0604020202020204" pitchFamily="34" charset="0"/>
                <a:cs typeface="Arial" panose="020B0604020202020204" pitchFamily="34" charset="0"/>
              </a:rPr>
              <a:t>ờng</a:t>
            </a:r>
          </a:p>
          <a:p>
            <a:endParaRPr lang="en-US"/>
          </a:p>
        </p:txBody>
      </p:sp>
      <p:sp>
        <p:nvSpPr>
          <p:cNvPr id="40" name="TextBox 39">
            <a:extLst>
              <a:ext uri="{FF2B5EF4-FFF2-40B4-BE49-F238E27FC236}">
                <a16:creationId xmlns:a16="http://schemas.microsoft.com/office/drawing/2014/main" id="{DF64C571-D6EC-4E69-94B2-19DC0C51929F}"/>
              </a:ext>
            </a:extLst>
          </p:cNvPr>
          <p:cNvSpPr txBox="1"/>
          <p:nvPr/>
        </p:nvSpPr>
        <p:spPr>
          <a:xfrm>
            <a:off x="1661551" y="3092473"/>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C. Kí hiệu diện tích</a:t>
            </a:r>
          </a:p>
          <a:p>
            <a:endParaRPr lang="en-US"/>
          </a:p>
        </p:txBody>
      </p:sp>
      <p:sp>
        <p:nvSpPr>
          <p:cNvPr id="46" name="TextBox 45">
            <a:extLst>
              <a:ext uri="{FF2B5EF4-FFF2-40B4-BE49-F238E27FC236}">
                <a16:creationId xmlns:a16="http://schemas.microsoft.com/office/drawing/2014/main" id="{E9CCAC68-2D90-410C-97B0-A5C96190F887}"/>
              </a:ext>
            </a:extLst>
          </p:cNvPr>
          <p:cNvSpPr txBox="1"/>
          <p:nvPr/>
        </p:nvSpPr>
        <p:spPr>
          <a:xfrm>
            <a:off x="1704010" y="3828038"/>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D. Cả ba loại kí hiệu trên</a:t>
            </a:r>
          </a:p>
          <a:p>
            <a:endParaRPr lang="en-US"/>
          </a:p>
        </p:txBody>
      </p:sp>
    </p:spTree>
    <p:extLst>
      <p:ext uri="{BB962C8B-B14F-4D97-AF65-F5344CB8AC3E}">
        <p14:creationId xmlns:p14="http://schemas.microsoft.com/office/powerpoint/2010/main" val="2814038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825BC8B6-8FAC-46D8-81C0-ACB95FD19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081" y="56102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1F8CB0A6-EDAB-43EF-B47F-0C2019DD1BA0}"/>
              </a:ext>
            </a:extLst>
          </p:cNvPr>
          <p:cNvSpPr/>
          <p:nvPr/>
        </p:nvSpPr>
        <p:spPr>
          <a:xfrm>
            <a:off x="1274417" y="155575"/>
            <a:ext cx="10882591" cy="448770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400" b="1" dirty="0"/>
          </a:p>
        </p:txBody>
      </p:sp>
      <p:grpSp>
        <p:nvGrpSpPr>
          <p:cNvPr id="30" name="Group 7">
            <a:extLst>
              <a:ext uri="{FF2B5EF4-FFF2-40B4-BE49-F238E27FC236}">
                <a16:creationId xmlns:a16="http://schemas.microsoft.com/office/drawing/2014/main" id="{4D195466-CEEF-4C55-9B34-B29AC659078C}"/>
              </a:ext>
            </a:extLst>
          </p:cNvPr>
          <p:cNvGrpSpPr>
            <a:grpSpLocks/>
          </p:cNvGrpSpPr>
          <p:nvPr/>
        </p:nvGrpSpPr>
        <p:grpSpPr bwMode="auto">
          <a:xfrm>
            <a:off x="528320" y="1081128"/>
            <a:ext cx="280989" cy="4157089"/>
            <a:chOff x="393013" y="984263"/>
            <a:chExt cx="455948" cy="3302991"/>
          </a:xfrm>
        </p:grpSpPr>
        <p:cxnSp>
          <p:nvCxnSpPr>
            <p:cNvPr id="31" name="Straight Connector 12">
              <a:extLst>
                <a:ext uri="{FF2B5EF4-FFF2-40B4-BE49-F238E27FC236}">
                  <a16:creationId xmlns:a16="http://schemas.microsoft.com/office/drawing/2014/main" id="{9464FE79-A8E4-42A7-ACE8-40A257B2E907}"/>
                </a:ext>
              </a:extLst>
            </p:cNvPr>
            <p:cNvCxnSpPr>
              <a:stCxn id="47" idx="4"/>
              <a:endCxn id="33" idx="0"/>
            </p:cNvCxnSpPr>
            <p:nvPr/>
          </p:nvCxnSpPr>
          <p:spPr>
            <a:xfrm flipH="1">
              <a:off x="620988" y="984263"/>
              <a:ext cx="14194" cy="2847044"/>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1A0E86CA-EF33-4AC3-AA7F-073C845677D1}"/>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DBCD69D9-0C37-4DD7-8FCC-8E9808D1677C}"/>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9CF27A5E-5704-4FEF-9B71-DC553B7ACFBB}"/>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1915A3A9-9211-45D7-AFBD-1FEDADCB7135}"/>
              </a:ext>
            </a:extLst>
          </p:cNvPr>
          <p:cNvGrpSpPr>
            <a:grpSpLocks/>
          </p:cNvGrpSpPr>
          <p:nvPr/>
        </p:nvGrpSpPr>
        <p:grpSpPr bwMode="auto">
          <a:xfrm>
            <a:off x="910306" y="4822395"/>
            <a:ext cx="11103335" cy="2042267"/>
            <a:chOff x="-334481" y="1997894"/>
            <a:chExt cx="14803524" cy="3073945"/>
          </a:xfrm>
        </p:grpSpPr>
        <p:grpSp>
          <p:nvGrpSpPr>
            <p:cNvPr id="10259" name="Group 22">
              <a:extLst>
                <a:ext uri="{FF2B5EF4-FFF2-40B4-BE49-F238E27FC236}">
                  <a16:creationId xmlns:a16="http://schemas.microsoft.com/office/drawing/2014/main" id="{E6148509-0611-41CF-A257-5083599E0DD6}"/>
                </a:ext>
              </a:extLst>
            </p:cNvPr>
            <p:cNvGrpSpPr>
              <a:grpSpLocks/>
            </p:cNvGrpSpPr>
            <p:nvPr/>
          </p:nvGrpSpPr>
          <p:grpSpPr bwMode="auto">
            <a:xfrm>
              <a:off x="-57595" y="2124203"/>
              <a:ext cx="7968248" cy="2947636"/>
              <a:chOff x="716980" y="1289495"/>
              <a:chExt cx="4964734" cy="2734225"/>
            </a:xfrm>
          </p:grpSpPr>
          <p:sp>
            <p:nvSpPr>
              <p:cNvPr id="42" name="Parallelogram 17">
                <a:extLst>
                  <a:ext uri="{FF2B5EF4-FFF2-40B4-BE49-F238E27FC236}">
                    <a16:creationId xmlns:a16="http://schemas.microsoft.com/office/drawing/2014/main" id="{A4B5038F-26F7-49DA-8ED5-CA6EEFE92308}"/>
                  </a:ext>
                </a:extLst>
              </p:cNvPr>
              <p:cNvSpPr/>
              <p:nvPr/>
            </p:nvSpPr>
            <p:spPr>
              <a:xfrm>
                <a:off x="947779" y="1877673"/>
                <a:ext cx="47339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E8B556B1-2081-401E-AC38-D4187094C483}"/>
                  </a:ext>
                </a:extLst>
              </p:cNvPr>
              <p:cNvSpPr/>
              <p:nvPr/>
            </p:nvSpPr>
            <p:spPr>
              <a:xfrm flipH="1">
                <a:off x="716980" y="1289495"/>
                <a:ext cx="1403137" cy="53416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1F38671B-53A3-4F23-B6AB-7E87FB920F1A}"/>
                  </a:ext>
                </a:extLst>
              </p:cNvPr>
              <p:cNvSpPr/>
              <p:nvPr/>
            </p:nvSpPr>
            <p:spPr>
              <a:xfrm>
                <a:off x="1522079" y="3797642"/>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32AA4167-1BCC-4B95-ABAA-C1D80E0BF62F}"/>
                </a:ext>
              </a:extLst>
            </p:cNvPr>
            <p:cNvCxnSpPr>
              <a:cxnSpLocks/>
            </p:cNvCxnSpPr>
            <p:nvPr/>
          </p:nvCxnSpPr>
          <p:spPr>
            <a:xfrm flipH="1">
              <a:off x="-334481" y="1997894"/>
              <a:ext cx="1480352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95E48937-EE12-4BC2-A37B-37AFC3F1C4DA}"/>
                </a:ext>
              </a:extLst>
            </p:cNvPr>
            <p:cNvCxnSpPr/>
            <p:nvPr/>
          </p:nvCxnSpPr>
          <p:spPr>
            <a:xfrm>
              <a:off x="973260" y="4864692"/>
              <a:ext cx="5519747"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B1036BE5-C91C-45B6-A413-E1260128DA0C}"/>
                </a:ext>
              </a:extLst>
            </p:cNvPr>
            <p:cNvSpPr/>
            <p:nvPr/>
          </p:nvSpPr>
          <p:spPr>
            <a:xfrm>
              <a:off x="150970" y="2680612"/>
              <a:ext cx="7672438" cy="2066870"/>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i="1">
                  <a:latin typeface="Times New Roman" panose="02020603050405020304" pitchFamily="18" charset="0"/>
                  <a:cs typeface="Times New Roman" panose="02020603050405020304" pitchFamily="18" charset="0"/>
                </a:rPr>
                <a:t>D</a:t>
              </a:r>
              <a:endParaRPr lang="en-US" sz="4000" b="1" dirty="0">
                <a:latin typeface="Times New Roman" panose="02020603050405020304" pitchFamily="18" charset="0"/>
                <a:cs typeface="Times New Roman" panose="02020603050405020304" pitchFamily="18" charset="0"/>
              </a:endParaRPr>
            </a:p>
          </p:txBody>
        </p:sp>
        <p:pic>
          <p:nvPicPr>
            <p:cNvPr id="10263" name="Picture 14">
              <a:extLst>
                <a:ext uri="{FF2B5EF4-FFF2-40B4-BE49-F238E27FC236}">
                  <a16:creationId xmlns:a16="http://schemas.microsoft.com/office/drawing/2014/main" id="{A00FF4BC-AB28-4A0D-BBF4-85E557262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282897" y="2548182"/>
              <a:ext cx="5540511" cy="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6CF234C4-CC83-40F5-BE09-5F450D53D088}"/>
              </a:ext>
            </a:extLst>
          </p:cNvPr>
          <p:cNvGrpSpPr>
            <a:grpSpLocks/>
          </p:cNvGrpSpPr>
          <p:nvPr/>
        </p:nvGrpSpPr>
        <p:grpSpPr bwMode="auto">
          <a:xfrm>
            <a:off x="245745" y="309177"/>
            <a:ext cx="812800" cy="811213"/>
            <a:chOff x="83662" y="159259"/>
            <a:chExt cx="1082288" cy="1082288"/>
          </a:xfrm>
        </p:grpSpPr>
        <p:sp>
          <p:nvSpPr>
            <p:cNvPr id="47" name="Oval 28">
              <a:extLst>
                <a:ext uri="{FF2B5EF4-FFF2-40B4-BE49-F238E27FC236}">
                  <a16:creationId xmlns:a16="http://schemas.microsoft.com/office/drawing/2014/main" id="{C858C511-6B31-4808-ADCA-3D4B7719A51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A1EDD761-4E84-4928-8BAB-9C4AC1F0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6FB08850-B047-457B-9134-7D3EA7E4C2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DB79F626-9891-4F47-82B3-271B951E0409}"/>
                </a:ext>
              </a:extLst>
            </p:cNvPr>
            <p:cNvSpPr txBox="1"/>
            <p:nvPr/>
          </p:nvSpPr>
          <p:spPr>
            <a:xfrm>
              <a:off x="323642" y="277249"/>
              <a:ext cx="602353" cy="893105"/>
            </a:xfrm>
            <a:prstGeom prst="rect">
              <a:avLst/>
            </a:prstGeom>
            <a:noFill/>
          </p:spPr>
          <p:txBody>
            <a:bodyPr wrap="none">
              <a:spAutoFit/>
            </a:bodyPr>
            <a:lstStyle/>
            <a:p>
              <a:pPr algn="ctr">
                <a:defRPr/>
              </a:pPr>
              <a:r>
                <a:rPr lang="en-US" sz="3750" b="1">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2" name="Parallelogram 34">
            <a:extLst>
              <a:ext uri="{FF2B5EF4-FFF2-40B4-BE49-F238E27FC236}">
                <a16:creationId xmlns:a16="http://schemas.microsoft.com/office/drawing/2014/main" id="{D581A812-3470-4DDF-9B04-DAFD19CF1D3D}"/>
              </a:ext>
            </a:extLst>
          </p:cNvPr>
          <p:cNvSpPr/>
          <p:nvPr/>
        </p:nvSpPr>
        <p:spPr>
          <a:xfrm flipH="1">
            <a:off x="7456171" y="641413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12508787-0EBC-4485-B623-B5BC816FCE51}"/>
              </a:ext>
            </a:extLst>
          </p:cNvPr>
          <p:cNvSpPr/>
          <p:nvPr/>
        </p:nvSpPr>
        <p:spPr>
          <a:xfrm flipH="1">
            <a:off x="7930833" y="641413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 name="TextBox 1">
            <a:extLst>
              <a:ext uri="{FF2B5EF4-FFF2-40B4-BE49-F238E27FC236}">
                <a16:creationId xmlns:a16="http://schemas.microsoft.com/office/drawing/2014/main" id="{686C46BB-ED85-41B9-AC45-91EAE257D564}"/>
              </a:ext>
            </a:extLst>
          </p:cNvPr>
          <p:cNvSpPr txBox="1"/>
          <p:nvPr/>
        </p:nvSpPr>
        <p:spPr>
          <a:xfrm>
            <a:off x="1481615" y="140506"/>
            <a:ext cx="10077308" cy="1723549"/>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Quốc  gia nào không tiếp giáp  trên đất liền với n</a:t>
            </a:r>
            <a:r>
              <a:rPr lang="vi-VN" sz="4400" b="1">
                <a:solidFill>
                  <a:srgbClr val="FF0000"/>
                </a:solidFill>
                <a:latin typeface="Arial" panose="020B0604020202020204" pitchFamily="34" charset="0"/>
                <a:cs typeface="Arial" panose="020B0604020202020204" pitchFamily="34" charset="0"/>
              </a:rPr>
              <a:t>ư</a:t>
            </a:r>
            <a:r>
              <a:rPr lang="en-US" sz="4400" b="1">
                <a:solidFill>
                  <a:srgbClr val="FF0000"/>
                </a:solidFill>
                <a:latin typeface="Arial" panose="020B0604020202020204" pitchFamily="34" charset="0"/>
                <a:cs typeface="Arial" panose="020B0604020202020204" pitchFamily="34" charset="0"/>
              </a:rPr>
              <a:t>ớc ta?</a:t>
            </a:r>
          </a:p>
          <a:p>
            <a:endParaRPr lang="en-US"/>
          </a:p>
        </p:txBody>
      </p:sp>
      <p:sp>
        <p:nvSpPr>
          <p:cNvPr id="32" name="TextBox 31">
            <a:extLst>
              <a:ext uri="{FF2B5EF4-FFF2-40B4-BE49-F238E27FC236}">
                <a16:creationId xmlns:a16="http://schemas.microsoft.com/office/drawing/2014/main" id="{E13A825B-57C4-4446-A27A-FB68F18C1D86}"/>
              </a:ext>
            </a:extLst>
          </p:cNvPr>
          <p:cNvSpPr txBox="1"/>
          <p:nvPr/>
        </p:nvSpPr>
        <p:spPr>
          <a:xfrm>
            <a:off x="1782417" y="1536750"/>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 Trung Quốc</a:t>
            </a:r>
          </a:p>
          <a:p>
            <a:endParaRPr lang="en-US">
              <a:solidFill>
                <a:schemeClr val="bg1"/>
              </a:solidFill>
            </a:endParaRPr>
          </a:p>
        </p:txBody>
      </p:sp>
      <p:sp>
        <p:nvSpPr>
          <p:cNvPr id="36" name="TextBox 35">
            <a:extLst>
              <a:ext uri="{FF2B5EF4-FFF2-40B4-BE49-F238E27FC236}">
                <a16:creationId xmlns:a16="http://schemas.microsoft.com/office/drawing/2014/main" id="{C2DBADC9-FB28-4BBB-921B-A4F136E0E127}"/>
              </a:ext>
            </a:extLst>
          </p:cNvPr>
          <p:cNvSpPr txBox="1"/>
          <p:nvPr/>
        </p:nvSpPr>
        <p:spPr>
          <a:xfrm>
            <a:off x="1750883" y="2373435"/>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 Lào </a:t>
            </a:r>
          </a:p>
          <a:p>
            <a:endParaRPr lang="en-US">
              <a:solidFill>
                <a:schemeClr val="bg1"/>
              </a:solidFill>
            </a:endParaRPr>
          </a:p>
        </p:txBody>
      </p:sp>
      <p:sp>
        <p:nvSpPr>
          <p:cNvPr id="40" name="TextBox 39">
            <a:extLst>
              <a:ext uri="{FF2B5EF4-FFF2-40B4-BE49-F238E27FC236}">
                <a16:creationId xmlns:a16="http://schemas.microsoft.com/office/drawing/2014/main" id="{DF64C571-D6EC-4E69-94B2-19DC0C51929F}"/>
              </a:ext>
            </a:extLst>
          </p:cNvPr>
          <p:cNvSpPr txBox="1"/>
          <p:nvPr/>
        </p:nvSpPr>
        <p:spPr>
          <a:xfrm>
            <a:off x="1782417" y="3138122"/>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C. Cam – pu - chia</a:t>
            </a:r>
          </a:p>
          <a:p>
            <a:endParaRPr lang="en-US">
              <a:solidFill>
                <a:schemeClr val="bg1"/>
              </a:solidFill>
            </a:endParaRPr>
          </a:p>
        </p:txBody>
      </p:sp>
      <p:sp>
        <p:nvSpPr>
          <p:cNvPr id="46" name="TextBox 45">
            <a:extLst>
              <a:ext uri="{FF2B5EF4-FFF2-40B4-BE49-F238E27FC236}">
                <a16:creationId xmlns:a16="http://schemas.microsoft.com/office/drawing/2014/main" id="{E9CCAC68-2D90-410C-97B0-A5C96190F887}"/>
              </a:ext>
            </a:extLst>
          </p:cNvPr>
          <p:cNvSpPr txBox="1"/>
          <p:nvPr/>
        </p:nvSpPr>
        <p:spPr>
          <a:xfrm>
            <a:off x="1813951" y="3890303"/>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D. Ma – lai- xi- a</a:t>
            </a:r>
          </a:p>
          <a:p>
            <a:endParaRPr lang="en-US">
              <a:solidFill>
                <a:schemeClr val="bg1"/>
              </a:solidFill>
            </a:endParaRPr>
          </a:p>
        </p:txBody>
      </p:sp>
    </p:spTree>
    <p:extLst>
      <p:ext uri="{BB962C8B-B14F-4D97-AF65-F5344CB8AC3E}">
        <p14:creationId xmlns:p14="http://schemas.microsoft.com/office/powerpoint/2010/main" val="445387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825BC8B6-8FAC-46D8-81C0-ACB95FD19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081" y="56102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1F8CB0A6-EDAB-43EF-B47F-0C2019DD1BA0}"/>
              </a:ext>
            </a:extLst>
          </p:cNvPr>
          <p:cNvSpPr/>
          <p:nvPr/>
        </p:nvSpPr>
        <p:spPr>
          <a:xfrm>
            <a:off x="1274417" y="155575"/>
            <a:ext cx="10882591" cy="448770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400" b="1" dirty="0"/>
          </a:p>
        </p:txBody>
      </p:sp>
      <p:grpSp>
        <p:nvGrpSpPr>
          <p:cNvPr id="30" name="Group 7">
            <a:extLst>
              <a:ext uri="{FF2B5EF4-FFF2-40B4-BE49-F238E27FC236}">
                <a16:creationId xmlns:a16="http://schemas.microsoft.com/office/drawing/2014/main" id="{4D195466-CEEF-4C55-9B34-B29AC659078C}"/>
              </a:ext>
            </a:extLst>
          </p:cNvPr>
          <p:cNvGrpSpPr>
            <a:grpSpLocks/>
          </p:cNvGrpSpPr>
          <p:nvPr/>
        </p:nvGrpSpPr>
        <p:grpSpPr bwMode="auto">
          <a:xfrm>
            <a:off x="528320" y="1081128"/>
            <a:ext cx="280989" cy="4157089"/>
            <a:chOff x="393013" y="984263"/>
            <a:chExt cx="455948" cy="3302991"/>
          </a:xfrm>
        </p:grpSpPr>
        <p:cxnSp>
          <p:nvCxnSpPr>
            <p:cNvPr id="31" name="Straight Connector 12">
              <a:extLst>
                <a:ext uri="{FF2B5EF4-FFF2-40B4-BE49-F238E27FC236}">
                  <a16:creationId xmlns:a16="http://schemas.microsoft.com/office/drawing/2014/main" id="{9464FE79-A8E4-42A7-ACE8-40A257B2E907}"/>
                </a:ext>
              </a:extLst>
            </p:cNvPr>
            <p:cNvCxnSpPr>
              <a:stCxn id="47" idx="4"/>
              <a:endCxn id="33" idx="0"/>
            </p:cNvCxnSpPr>
            <p:nvPr/>
          </p:nvCxnSpPr>
          <p:spPr>
            <a:xfrm flipH="1">
              <a:off x="620988" y="984263"/>
              <a:ext cx="14194" cy="2847044"/>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1A0E86CA-EF33-4AC3-AA7F-073C845677D1}"/>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DBCD69D9-0C37-4DD7-8FCC-8E9808D1677C}"/>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9CF27A5E-5704-4FEF-9B71-DC553B7ACFBB}"/>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1915A3A9-9211-45D7-AFBD-1FEDADCB7135}"/>
              </a:ext>
            </a:extLst>
          </p:cNvPr>
          <p:cNvGrpSpPr>
            <a:grpSpLocks/>
          </p:cNvGrpSpPr>
          <p:nvPr/>
        </p:nvGrpSpPr>
        <p:grpSpPr bwMode="auto">
          <a:xfrm>
            <a:off x="910306" y="4822395"/>
            <a:ext cx="11103335" cy="2042267"/>
            <a:chOff x="-334481" y="1997894"/>
            <a:chExt cx="14803524" cy="3073945"/>
          </a:xfrm>
        </p:grpSpPr>
        <p:grpSp>
          <p:nvGrpSpPr>
            <p:cNvPr id="10259" name="Group 22">
              <a:extLst>
                <a:ext uri="{FF2B5EF4-FFF2-40B4-BE49-F238E27FC236}">
                  <a16:creationId xmlns:a16="http://schemas.microsoft.com/office/drawing/2014/main" id="{E6148509-0611-41CF-A257-5083599E0DD6}"/>
                </a:ext>
              </a:extLst>
            </p:cNvPr>
            <p:cNvGrpSpPr>
              <a:grpSpLocks/>
            </p:cNvGrpSpPr>
            <p:nvPr/>
          </p:nvGrpSpPr>
          <p:grpSpPr bwMode="auto">
            <a:xfrm>
              <a:off x="-57595" y="2124203"/>
              <a:ext cx="7968248" cy="2947636"/>
              <a:chOff x="716980" y="1289495"/>
              <a:chExt cx="4964734" cy="2734225"/>
            </a:xfrm>
          </p:grpSpPr>
          <p:sp>
            <p:nvSpPr>
              <p:cNvPr id="42" name="Parallelogram 17">
                <a:extLst>
                  <a:ext uri="{FF2B5EF4-FFF2-40B4-BE49-F238E27FC236}">
                    <a16:creationId xmlns:a16="http://schemas.microsoft.com/office/drawing/2014/main" id="{A4B5038F-26F7-49DA-8ED5-CA6EEFE92308}"/>
                  </a:ext>
                </a:extLst>
              </p:cNvPr>
              <p:cNvSpPr/>
              <p:nvPr/>
            </p:nvSpPr>
            <p:spPr>
              <a:xfrm>
                <a:off x="947779" y="1877673"/>
                <a:ext cx="47339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E8B556B1-2081-401E-AC38-D4187094C483}"/>
                  </a:ext>
                </a:extLst>
              </p:cNvPr>
              <p:cNvSpPr/>
              <p:nvPr/>
            </p:nvSpPr>
            <p:spPr>
              <a:xfrm flipH="1">
                <a:off x="716980" y="1289495"/>
                <a:ext cx="1403137" cy="53416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1F38671B-53A3-4F23-B6AB-7E87FB920F1A}"/>
                  </a:ext>
                </a:extLst>
              </p:cNvPr>
              <p:cNvSpPr/>
              <p:nvPr/>
            </p:nvSpPr>
            <p:spPr>
              <a:xfrm>
                <a:off x="1522079" y="3797642"/>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32AA4167-1BCC-4B95-ABAA-C1D80E0BF62F}"/>
                </a:ext>
              </a:extLst>
            </p:cNvPr>
            <p:cNvCxnSpPr>
              <a:cxnSpLocks/>
            </p:cNvCxnSpPr>
            <p:nvPr/>
          </p:nvCxnSpPr>
          <p:spPr>
            <a:xfrm flipH="1">
              <a:off x="-334481" y="1997894"/>
              <a:ext cx="1480352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95E48937-EE12-4BC2-A37B-37AFC3F1C4DA}"/>
                </a:ext>
              </a:extLst>
            </p:cNvPr>
            <p:cNvCxnSpPr/>
            <p:nvPr/>
          </p:nvCxnSpPr>
          <p:spPr>
            <a:xfrm>
              <a:off x="973260" y="4864692"/>
              <a:ext cx="5519747"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B1036BE5-C91C-45B6-A413-E1260128DA0C}"/>
                </a:ext>
              </a:extLst>
            </p:cNvPr>
            <p:cNvSpPr/>
            <p:nvPr/>
          </p:nvSpPr>
          <p:spPr>
            <a:xfrm>
              <a:off x="150970" y="2680612"/>
              <a:ext cx="7672438" cy="2066870"/>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a:latin typeface="Times New Roman" panose="02020603050405020304" pitchFamily="18" charset="0"/>
                  <a:cs typeface="Times New Roman" panose="02020603050405020304" pitchFamily="18" charset="0"/>
                </a:rPr>
                <a:t>B</a:t>
              </a:r>
              <a:endParaRPr lang="en-US" sz="4000" b="1" dirty="0">
                <a:latin typeface="Times New Roman" panose="02020603050405020304" pitchFamily="18" charset="0"/>
                <a:cs typeface="Times New Roman" panose="02020603050405020304" pitchFamily="18" charset="0"/>
              </a:endParaRPr>
            </a:p>
          </p:txBody>
        </p:sp>
        <p:pic>
          <p:nvPicPr>
            <p:cNvPr id="10263" name="Picture 14">
              <a:extLst>
                <a:ext uri="{FF2B5EF4-FFF2-40B4-BE49-F238E27FC236}">
                  <a16:creationId xmlns:a16="http://schemas.microsoft.com/office/drawing/2014/main" id="{A00FF4BC-AB28-4A0D-BBF4-85E557262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282897" y="2548182"/>
              <a:ext cx="5540511" cy="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6CF234C4-CC83-40F5-BE09-5F450D53D088}"/>
              </a:ext>
            </a:extLst>
          </p:cNvPr>
          <p:cNvGrpSpPr>
            <a:grpSpLocks/>
          </p:cNvGrpSpPr>
          <p:nvPr/>
        </p:nvGrpSpPr>
        <p:grpSpPr bwMode="auto">
          <a:xfrm>
            <a:off x="245745" y="309177"/>
            <a:ext cx="812800" cy="811213"/>
            <a:chOff x="83662" y="159259"/>
            <a:chExt cx="1082288" cy="1082288"/>
          </a:xfrm>
        </p:grpSpPr>
        <p:sp>
          <p:nvSpPr>
            <p:cNvPr id="47" name="Oval 28">
              <a:extLst>
                <a:ext uri="{FF2B5EF4-FFF2-40B4-BE49-F238E27FC236}">
                  <a16:creationId xmlns:a16="http://schemas.microsoft.com/office/drawing/2014/main" id="{C858C511-6B31-4808-ADCA-3D4B7719A51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A1EDD761-4E84-4928-8BAB-9C4AC1F0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6FB08850-B047-457B-9134-7D3EA7E4C2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DB79F626-9891-4F47-82B3-271B951E0409}"/>
                </a:ext>
              </a:extLst>
            </p:cNvPr>
            <p:cNvSpPr txBox="1"/>
            <p:nvPr/>
          </p:nvSpPr>
          <p:spPr>
            <a:xfrm>
              <a:off x="323642" y="277249"/>
              <a:ext cx="602353" cy="893105"/>
            </a:xfrm>
            <a:prstGeom prst="rect">
              <a:avLst/>
            </a:prstGeom>
            <a:noFill/>
          </p:spPr>
          <p:txBody>
            <a:bodyPr wrap="none">
              <a:spAutoFit/>
            </a:bodyPr>
            <a:lstStyle/>
            <a:p>
              <a:pPr algn="ctr">
                <a:defRPr/>
              </a:pPr>
              <a:r>
                <a:rPr lang="en-US" sz="3750" b="1">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2" name="Parallelogram 34">
            <a:extLst>
              <a:ext uri="{FF2B5EF4-FFF2-40B4-BE49-F238E27FC236}">
                <a16:creationId xmlns:a16="http://schemas.microsoft.com/office/drawing/2014/main" id="{D581A812-3470-4DDF-9B04-DAFD19CF1D3D}"/>
              </a:ext>
            </a:extLst>
          </p:cNvPr>
          <p:cNvSpPr/>
          <p:nvPr/>
        </p:nvSpPr>
        <p:spPr>
          <a:xfrm flipH="1">
            <a:off x="7456171" y="641413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12508787-0EBC-4485-B623-B5BC816FCE51}"/>
              </a:ext>
            </a:extLst>
          </p:cNvPr>
          <p:cNvSpPr/>
          <p:nvPr/>
        </p:nvSpPr>
        <p:spPr>
          <a:xfrm flipH="1">
            <a:off x="7930833" y="641413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 name="TextBox 1">
            <a:extLst>
              <a:ext uri="{FF2B5EF4-FFF2-40B4-BE49-F238E27FC236}">
                <a16:creationId xmlns:a16="http://schemas.microsoft.com/office/drawing/2014/main" id="{686C46BB-ED85-41B9-AC45-91EAE257D564}"/>
              </a:ext>
            </a:extLst>
          </p:cNvPr>
          <p:cNvSpPr txBox="1"/>
          <p:nvPr/>
        </p:nvSpPr>
        <p:spPr>
          <a:xfrm>
            <a:off x="1481615" y="265323"/>
            <a:ext cx="10041570" cy="1723549"/>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Huyện đảo Hoàng Sa là đ</a:t>
            </a:r>
            <a:r>
              <a:rPr lang="vi-VN" sz="4400" b="1">
                <a:solidFill>
                  <a:srgbClr val="FF0000"/>
                </a:solidFill>
                <a:latin typeface="Arial" panose="020B0604020202020204" pitchFamily="34" charset="0"/>
                <a:cs typeface="Arial" panose="020B0604020202020204" pitchFamily="34" charset="0"/>
              </a:rPr>
              <a:t>ơ</a:t>
            </a:r>
            <a:r>
              <a:rPr lang="en-US" sz="4400" b="1">
                <a:solidFill>
                  <a:srgbClr val="FF0000"/>
                </a:solidFill>
                <a:latin typeface="Arial" panose="020B0604020202020204" pitchFamily="34" charset="0"/>
                <a:cs typeface="Arial" panose="020B0604020202020204" pitchFamily="34" charset="0"/>
              </a:rPr>
              <a:t>n vị hành chính thuộc tỉnh/ thành phố nào?</a:t>
            </a:r>
          </a:p>
          <a:p>
            <a:endParaRPr lang="en-US"/>
          </a:p>
        </p:txBody>
      </p:sp>
      <p:sp>
        <p:nvSpPr>
          <p:cNvPr id="32" name="TextBox 31">
            <a:extLst>
              <a:ext uri="{FF2B5EF4-FFF2-40B4-BE49-F238E27FC236}">
                <a16:creationId xmlns:a16="http://schemas.microsoft.com/office/drawing/2014/main" id="{E13A825B-57C4-4446-A27A-FB68F18C1D86}"/>
              </a:ext>
            </a:extLst>
          </p:cNvPr>
          <p:cNvSpPr txBox="1"/>
          <p:nvPr/>
        </p:nvSpPr>
        <p:spPr>
          <a:xfrm>
            <a:off x="1972584" y="1629365"/>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 Quảng Nam</a:t>
            </a:r>
          </a:p>
          <a:p>
            <a:endParaRPr lang="en-US">
              <a:solidFill>
                <a:schemeClr val="bg1"/>
              </a:solidFill>
            </a:endParaRPr>
          </a:p>
        </p:txBody>
      </p:sp>
      <p:sp>
        <p:nvSpPr>
          <p:cNvPr id="36" name="TextBox 35">
            <a:extLst>
              <a:ext uri="{FF2B5EF4-FFF2-40B4-BE49-F238E27FC236}">
                <a16:creationId xmlns:a16="http://schemas.microsoft.com/office/drawing/2014/main" id="{C2DBADC9-FB28-4BBB-921B-A4F136E0E127}"/>
              </a:ext>
            </a:extLst>
          </p:cNvPr>
          <p:cNvSpPr txBox="1"/>
          <p:nvPr/>
        </p:nvSpPr>
        <p:spPr>
          <a:xfrm>
            <a:off x="1972584" y="2413027"/>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 Đà Nẵng</a:t>
            </a:r>
          </a:p>
          <a:p>
            <a:endParaRPr lang="en-US">
              <a:solidFill>
                <a:schemeClr val="bg1"/>
              </a:solidFill>
            </a:endParaRPr>
          </a:p>
        </p:txBody>
      </p:sp>
      <p:sp>
        <p:nvSpPr>
          <p:cNvPr id="40" name="TextBox 39">
            <a:extLst>
              <a:ext uri="{FF2B5EF4-FFF2-40B4-BE49-F238E27FC236}">
                <a16:creationId xmlns:a16="http://schemas.microsoft.com/office/drawing/2014/main" id="{DF64C571-D6EC-4E69-94B2-19DC0C51929F}"/>
              </a:ext>
            </a:extLst>
          </p:cNvPr>
          <p:cNvSpPr txBox="1"/>
          <p:nvPr/>
        </p:nvSpPr>
        <p:spPr>
          <a:xfrm>
            <a:off x="1930403" y="3139878"/>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C. Khánh Hòa</a:t>
            </a:r>
          </a:p>
          <a:p>
            <a:endParaRPr lang="en-US">
              <a:solidFill>
                <a:schemeClr val="bg1"/>
              </a:solidFill>
            </a:endParaRPr>
          </a:p>
        </p:txBody>
      </p:sp>
      <p:sp>
        <p:nvSpPr>
          <p:cNvPr id="46" name="TextBox 45">
            <a:extLst>
              <a:ext uri="{FF2B5EF4-FFF2-40B4-BE49-F238E27FC236}">
                <a16:creationId xmlns:a16="http://schemas.microsoft.com/office/drawing/2014/main" id="{E9CCAC68-2D90-410C-97B0-A5C96190F887}"/>
              </a:ext>
            </a:extLst>
          </p:cNvPr>
          <p:cNvSpPr txBox="1"/>
          <p:nvPr/>
        </p:nvSpPr>
        <p:spPr>
          <a:xfrm>
            <a:off x="1917370" y="3837510"/>
            <a:ext cx="11103335" cy="984885"/>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D. Phú Yên</a:t>
            </a:r>
          </a:p>
          <a:p>
            <a:endParaRPr lang="en-US">
              <a:solidFill>
                <a:schemeClr val="bg1"/>
              </a:solidFill>
            </a:endParaRPr>
          </a:p>
        </p:txBody>
      </p:sp>
    </p:spTree>
    <p:extLst>
      <p:ext uri="{BB962C8B-B14F-4D97-AF65-F5344CB8AC3E}">
        <p14:creationId xmlns:p14="http://schemas.microsoft.com/office/powerpoint/2010/main" val="355894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825BC8B6-8FAC-46D8-81C0-ACB95FD19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081" y="56102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1F8CB0A6-EDAB-43EF-B47F-0C2019DD1BA0}"/>
              </a:ext>
            </a:extLst>
          </p:cNvPr>
          <p:cNvSpPr/>
          <p:nvPr/>
        </p:nvSpPr>
        <p:spPr>
          <a:xfrm>
            <a:off x="1274417" y="155575"/>
            <a:ext cx="10882591" cy="448770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400" b="1" dirty="0"/>
          </a:p>
        </p:txBody>
      </p:sp>
      <p:grpSp>
        <p:nvGrpSpPr>
          <p:cNvPr id="30" name="Group 7">
            <a:extLst>
              <a:ext uri="{FF2B5EF4-FFF2-40B4-BE49-F238E27FC236}">
                <a16:creationId xmlns:a16="http://schemas.microsoft.com/office/drawing/2014/main" id="{4D195466-CEEF-4C55-9B34-B29AC659078C}"/>
              </a:ext>
            </a:extLst>
          </p:cNvPr>
          <p:cNvGrpSpPr>
            <a:grpSpLocks/>
          </p:cNvGrpSpPr>
          <p:nvPr/>
        </p:nvGrpSpPr>
        <p:grpSpPr bwMode="auto">
          <a:xfrm>
            <a:off x="528320" y="1081128"/>
            <a:ext cx="280989" cy="4157089"/>
            <a:chOff x="393013" y="984263"/>
            <a:chExt cx="455948" cy="3302991"/>
          </a:xfrm>
        </p:grpSpPr>
        <p:cxnSp>
          <p:nvCxnSpPr>
            <p:cNvPr id="31" name="Straight Connector 12">
              <a:extLst>
                <a:ext uri="{FF2B5EF4-FFF2-40B4-BE49-F238E27FC236}">
                  <a16:creationId xmlns:a16="http://schemas.microsoft.com/office/drawing/2014/main" id="{9464FE79-A8E4-42A7-ACE8-40A257B2E907}"/>
                </a:ext>
              </a:extLst>
            </p:cNvPr>
            <p:cNvCxnSpPr>
              <a:stCxn id="47" idx="4"/>
              <a:endCxn id="33" idx="0"/>
            </p:cNvCxnSpPr>
            <p:nvPr/>
          </p:nvCxnSpPr>
          <p:spPr>
            <a:xfrm flipH="1">
              <a:off x="620988" y="984263"/>
              <a:ext cx="14194" cy="2847044"/>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1A0E86CA-EF33-4AC3-AA7F-073C845677D1}"/>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DBCD69D9-0C37-4DD7-8FCC-8E9808D1677C}"/>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9CF27A5E-5704-4FEF-9B71-DC553B7ACFBB}"/>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1915A3A9-9211-45D7-AFBD-1FEDADCB7135}"/>
              </a:ext>
            </a:extLst>
          </p:cNvPr>
          <p:cNvGrpSpPr>
            <a:grpSpLocks/>
          </p:cNvGrpSpPr>
          <p:nvPr/>
        </p:nvGrpSpPr>
        <p:grpSpPr bwMode="auto">
          <a:xfrm>
            <a:off x="910306" y="4822395"/>
            <a:ext cx="11103335" cy="2042267"/>
            <a:chOff x="-334481" y="1997894"/>
            <a:chExt cx="14803524" cy="3073945"/>
          </a:xfrm>
        </p:grpSpPr>
        <p:grpSp>
          <p:nvGrpSpPr>
            <p:cNvPr id="10259" name="Group 22">
              <a:extLst>
                <a:ext uri="{FF2B5EF4-FFF2-40B4-BE49-F238E27FC236}">
                  <a16:creationId xmlns:a16="http://schemas.microsoft.com/office/drawing/2014/main" id="{E6148509-0611-41CF-A257-5083599E0DD6}"/>
                </a:ext>
              </a:extLst>
            </p:cNvPr>
            <p:cNvGrpSpPr>
              <a:grpSpLocks/>
            </p:cNvGrpSpPr>
            <p:nvPr/>
          </p:nvGrpSpPr>
          <p:grpSpPr bwMode="auto">
            <a:xfrm>
              <a:off x="-57595" y="2124203"/>
              <a:ext cx="7968248" cy="2947636"/>
              <a:chOff x="716980" y="1289495"/>
              <a:chExt cx="4964734" cy="2734225"/>
            </a:xfrm>
          </p:grpSpPr>
          <p:sp>
            <p:nvSpPr>
              <p:cNvPr id="42" name="Parallelogram 17">
                <a:extLst>
                  <a:ext uri="{FF2B5EF4-FFF2-40B4-BE49-F238E27FC236}">
                    <a16:creationId xmlns:a16="http://schemas.microsoft.com/office/drawing/2014/main" id="{A4B5038F-26F7-49DA-8ED5-CA6EEFE92308}"/>
                  </a:ext>
                </a:extLst>
              </p:cNvPr>
              <p:cNvSpPr/>
              <p:nvPr/>
            </p:nvSpPr>
            <p:spPr>
              <a:xfrm>
                <a:off x="947779" y="1877673"/>
                <a:ext cx="47339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E8B556B1-2081-401E-AC38-D4187094C483}"/>
                  </a:ext>
                </a:extLst>
              </p:cNvPr>
              <p:cNvSpPr/>
              <p:nvPr/>
            </p:nvSpPr>
            <p:spPr>
              <a:xfrm flipH="1">
                <a:off x="716980" y="1289495"/>
                <a:ext cx="1403137" cy="53416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1F38671B-53A3-4F23-B6AB-7E87FB920F1A}"/>
                  </a:ext>
                </a:extLst>
              </p:cNvPr>
              <p:cNvSpPr/>
              <p:nvPr/>
            </p:nvSpPr>
            <p:spPr>
              <a:xfrm>
                <a:off x="1522079" y="3797642"/>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32AA4167-1BCC-4B95-ABAA-C1D80E0BF62F}"/>
                </a:ext>
              </a:extLst>
            </p:cNvPr>
            <p:cNvCxnSpPr>
              <a:cxnSpLocks/>
            </p:cNvCxnSpPr>
            <p:nvPr/>
          </p:nvCxnSpPr>
          <p:spPr>
            <a:xfrm flipH="1">
              <a:off x="-334481" y="1997894"/>
              <a:ext cx="1480352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95E48937-EE12-4BC2-A37B-37AFC3F1C4DA}"/>
                </a:ext>
              </a:extLst>
            </p:cNvPr>
            <p:cNvCxnSpPr/>
            <p:nvPr/>
          </p:nvCxnSpPr>
          <p:spPr>
            <a:xfrm>
              <a:off x="973260" y="4864692"/>
              <a:ext cx="5519747"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B1036BE5-C91C-45B6-A413-E1260128DA0C}"/>
                </a:ext>
              </a:extLst>
            </p:cNvPr>
            <p:cNvSpPr/>
            <p:nvPr/>
          </p:nvSpPr>
          <p:spPr>
            <a:xfrm>
              <a:off x="150970" y="2680612"/>
              <a:ext cx="7672438" cy="2066870"/>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i="1">
                  <a:latin typeface="Arial" panose="020B0604020202020204" pitchFamily="34" charset="0"/>
                  <a:cs typeface="Arial" panose="020B0604020202020204" pitchFamily="34" charset="0"/>
                </a:rPr>
                <a:t>Kí hiệu điểm</a:t>
              </a:r>
              <a:endParaRPr lang="en-US" sz="4000" b="1" i="1" dirty="0">
                <a:latin typeface="Arial" panose="020B0604020202020204" pitchFamily="34" charset="0"/>
                <a:cs typeface="Arial" panose="020B0604020202020204" pitchFamily="34" charset="0"/>
              </a:endParaRPr>
            </a:p>
          </p:txBody>
        </p:sp>
        <p:pic>
          <p:nvPicPr>
            <p:cNvPr id="10263" name="Picture 14">
              <a:extLst>
                <a:ext uri="{FF2B5EF4-FFF2-40B4-BE49-F238E27FC236}">
                  <a16:creationId xmlns:a16="http://schemas.microsoft.com/office/drawing/2014/main" id="{A00FF4BC-AB28-4A0D-BBF4-85E557262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282897" y="2548182"/>
              <a:ext cx="5540511" cy="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6CF234C4-CC83-40F5-BE09-5F450D53D088}"/>
              </a:ext>
            </a:extLst>
          </p:cNvPr>
          <p:cNvGrpSpPr>
            <a:grpSpLocks/>
          </p:cNvGrpSpPr>
          <p:nvPr/>
        </p:nvGrpSpPr>
        <p:grpSpPr bwMode="auto">
          <a:xfrm>
            <a:off x="245745" y="309177"/>
            <a:ext cx="812800" cy="811213"/>
            <a:chOff x="83662" y="159259"/>
            <a:chExt cx="1082288" cy="1082288"/>
          </a:xfrm>
        </p:grpSpPr>
        <p:sp>
          <p:nvSpPr>
            <p:cNvPr id="47" name="Oval 28">
              <a:extLst>
                <a:ext uri="{FF2B5EF4-FFF2-40B4-BE49-F238E27FC236}">
                  <a16:creationId xmlns:a16="http://schemas.microsoft.com/office/drawing/2014/main" id="{C858C511-6B31-4808-ADCA-3D4B7719A51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A1EDD761-4E84-4928-8BAB-9C4AC1F0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6FB08850-B047-457B-9134-7D3EA7E4C2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DB79F626-9891-4F47-82B3-271B951E0409}"/>
                </a:ext>
              </a:extLst>
            </p:cNvPr>
            <p:cNvSpPr txBox="1"/>
            <p:nvPr/>
          </p:nvSpPr>
          <p:spPr>
            <a:xfrm>
              <a:off x="323642" y="277249"/>
              <a:ext cx="602353" cy="893105"/>
            </a:xfrm>
            <a:prstGeom prst="rect">
              <a:avLst/>
            </a:prstGeom>
            <a:noFill/>
          </p:spPr>
          <p:txBody>
            <a:bodyPr wrap="none">
              <a:spAutoFit/>
            </a:bodyPr>
            <a:lstStyle/>
            <a:p>
              <a:pPr algn="ctr">
                <a:defRPr/>
              </a:pPr>
              <a:r>
                <a:rPr lang="en-US" sz="3750" b="1">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2" name="Parallelogram 34">
            <a:extLst>
              <a:ext uri="{FF2B5EF4-FFF2-40B4-BE49-F238E27FC236}">
                <a16:creationId xmlns:a16="http://schemas.microsoft.com/office/drawing/2014/main" id="{D581A812-3470-4DDF-9B04-DAFD19CF1D3D}"/>
              </a:ext>
            </a:extLst>
          </p:cNvPr>
          <p:cNvSpPr/>
          <p:nvPr/>
        </p:nvSpPr>
        <p:spPr>
          <a:xfrm flipH="1">
            <a:off x="7456171" y="641413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12508787-0EBC-4485-B623-B5BC816FCE51}"/>
              </a:ext>
            </a:extLst>
          </p:cNvPr>
          <p:cNvSpPr/>
          <p:nvPr/>
        </p:nvSpPr>
        <p:spPr>
          <a:xfrm flipH="1">
            <a:off x="7930833" y="641413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 name="TextBox 1">
            <a:extLst>
              <a:ext uri="{FF2B5EF4-FFF2-40B4-BE49-F238E27FC236}">
                <a16:creationId xmlns:a16="http://schemas.microsoft.com/office/drawing/2014/main" id="{686C46BB-ED85-41B9-AC45-91EAE257D564}"/>
              </a:ext>
            </a:extLst>
          </p:cNvPr>
          <p:cNvSpPr txBox="1"/>
          <p:nvPr/>
        </p:nvSpPr>
        <p:spPr>
          <a:xfrm>
            <a:off x="1481615" y="265323"/>
            <a:ext cx="10532026" cy="1046440"/>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Các kí hiệu sau thuộc loại kí hiệu nào?</a:t>
            </a:r>
          </a:p>
          <a:p>
            <a:endParaRPr lang="en-US"/>
          </a:p>
        </p:txBody>
      </p:sp>
      <p:sp>
        <p:nvSpPr>
          <p:cNvPr id="41" name="TextBox 40">
            <a:extLst>
              <a:ext uri="{FF2B5EF4-FFF2-40B4-BE49-F238E27FC236}">
                <a16:creationId xmlns:a16="http://schemas.microsoft.com/office/drawing/2014/main" id="{0C3E2937-5452-4F5A-9306-0B8452FAD95D}"/>
              </a:ext>
            </a:extLst>
          </p:cNvPr>
          <p:cNvSpPr txBox="1"/>
          <p:nvPr/>
        </p:nvSpPr>
        <p:spPr>
          <a:xfrm>
            <a:off x="2984554" y="1420428"/>
            <a:ext cx="10532026" cy="1046440"/>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 </a:t>
            </a:r>
            <a:r>
              <a:rPr lang="en-US" sz="4400" b="1">
                <a:solidFill>
                  <a:schemeClr val="bg1"/>
                </a:solidFill>
                <a:latin typeface="Arial" panose="020B0604020202020204" pitchFamily="34" charset="0"/>
                <a:cs typeface="Arial" panose="020B0604020202020204" pitchFamily="34" charset="0"/>
              </a:rPr>
              <a:t>Than đá</a:t>
            </a:r>
          </a:p>
          <a:p>
            <a:endParaRPr lang="en-US"/>
          </a:p>
        </p:txBody>
      </p:sp>
      <p:sp>
        <p:nvSpPr>
          <p:cNvPr id="4" name="Rectangle 3">
            <a:extLst>
              <a:ext uri="{FF2B5EF4-FFF2-40B4-BE49-F238E27FC236}">
                <a16:creationId xmlns:a16="http://schemas.microsoft.com/office/drawing/2014/main" id="{086B95E0-F1BD-413F-A13E-DC6AC29A1EC0}"/>
              </a:ext>
            </a:extLst>
          </p:cNvPr>
          <p:cNvSpPr/>
          <p:nvPr/>
        </p:nvSpPr>
        <p:spPr>
          <a:xfrm>
            <a:off x="1987228" y="1569100"/>
            <a:ext cx="542159" cy="5051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D5271912-2242-4A35-A7E9-E31B7AE409BB}"/>
              </a:ext>
            </a:extLst>
          </p:cNvPr>
          <p:cNvSpPr txBox="1"/>
          <p:nvPr/>
        </p:nvSpPr>
        <p:spPr>
          <a:xfrm>
            <a:off x="2984554" y="3464353"/>
            <a:ext cx="10532026" cy="1046440"/>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 </a:t>
            </a:r>
            <a:r>
              <a:rPr lang="en-US" sz="4400" b="1">
                <a:solidFill>
                  <a:schemeClr val="bg1"/>
                </a:solidFill>
                <a:latin typeface="Arial" panose="020B0604020202020204" pitchFamily="34" charset="0"/>
                <a:cs typeface="Arial" panose="020B0604020202020204" pitchFamily="34" charset="0"/>
              </a:rPr>
              <a:t>Đỉnh núi</a:t>
            </a:r>
          </a:p>
          <a:p>
            <a:endParaRPr lang="en-US"/>
          </a:p>
        </p:txBody>
      </p:sp>
      <p:sp>
        <p:nvSpPr>
          <p:cNvPr id="6" name="Flowchart: Manual Operation 5">
            <a:extLst>
              <a:ext uri="{FF2B5EF4-FFF2-40B4-BE49-F238E27FC236}">
                <a16:creationId xmlns:a16="http://schemas.microsoft.com/office/drawing/2014/main" id="{B6B21A61-6F9B-4D5B-B6AB-A94E3D3D8425}"/>
              </a:ext>
            </a:extLst>
          </p:cNvPr>
          <p:cNvSpPr/>
          <p:nvPr/>
        </p:nvSpPr>
        <p:spPr>
          <a:xfrm rot="10800000">
            <a:off x="1891173" y="2611691"/>
            <a:ext cx="788232" cy="505190"/>
          </a:xfrm>
          <a:prstGeom prst="flowChartManualOperat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4AE8F96-F03C-43E9-AC3B-CF89B5EFCF03}"/>
              </a:ext>
            </a:extLst>
          </p:cNvPr>
          <p:cNvSpPr txBox="1"/>
          <p:nvPr/>
        </p:nvSpPr>
        <p:spPr>
          <a:xfrm>
            <a:off x="2984554" y="2575534"/>
            <a:ext cx="10532026" cy="1046440"/>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 </a:t>
            </a:r>
            <a:r>
              <a:rPr lang="en-US" sz="4400" b="1">
                <a:solidFill>
                  <a:schemeClr val="bg1"/>
                </a:solidFill>
                <a:latin typeface="Arial" panose="020B0604020202020204" pitchFamily="34" charset="0"/>
                <a:cs typeface="Arial" panose="020B0604020202020204" pitchFamily="34" charset="0"/>
              </a:rPr>
              <a:t>Dầu mỏ</a:t>
            </a:r>
          </a:p>
          <a:p>
            <a:endParaRPr lang="en-US"/>
          </a:p>
        </p:txBody>
      </p:sp>
      <p:sp>
        <p:nvSpPr>
          <p:cNvPr id="7" name="Isosceles Triangle 6">
            <a:extLst>
              <a:ext uri="{FF2B5EF4-FFF2-40B4-BE49-F238E27FC236}">
                <a16:creationId xmlns:a16="http://schemas.microsoft.com/office/drawing/2014/main" id="{CFEF198A-27CE-4C30-9375-C5DDE045D1C6}"/>
              </a:ext>
            </a:extLst>
          </p:cNvPr>
          <p:cNvSpPr/>
          <p:nvPr/>
        </p:nvSpPr>
        <p:spPr>
          <a:xfrm>
            <a:off x="1987228" y="3546045"/>
            <a:ext cx="668845" cy="5051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CAE894-1534-466E-9489-4E21C3A97BBD}"/>
              </a:ext>
            </a:extLst>
          </p:cNvPr>
          <p:cNvSpPr txBox="1"/>
          <p:nvPr/>
        </p:nvSpPr>
        <p:spPr>
          <a:xfrm>
            <a:off x="2306924" y="3301883"/>
            <a:ext cx="903133" cy="369332"/>
          </a:xfrm>
          <a:prstGeom prst="rect">
            <a:avLst/>
          </a:prstGeom>
          <a:noFill/>
        </p:spPr>
        <p:txBody>
          <a:bodyPr wrap="square" rtlCol="0">
            <a:spAutoFit/>
          </a:bodyPr>
          <a:lstStyle/>
          <a:p>
            <a:r>
              <a:rPr lang="en-US"/>
              <a:t>3143</a:t>
            </a:r>
          </a:p>
        </p:txBody>
      </p:sp>
    </p:spTree>
    <p:extLst>
      <p:ext uri="{BB962C8B-B14F-4D97-AF65-F5344CB8AC3E}">
        <p14:creationId xmlns:p14="http://schemas.microsoft.com/office/powerpoint/2010/main" val="1665914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2"/>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up)">
                                      <p:cBhvr>
                                        <p:cTn id="51" dur="200"/>
                                        <p:tgtEl>
                                          <p:spTgt spid="30"/>
                                        </p:tgtEl>
                                      </p:cBhvr>
                                    </p:animEffect>
                                  </p:childTnLst>
                                </p:cTn>
                              </p:par>
                            </p:childTnLst>
                          </p:cTn>
                        </p:par>
                        <p:par>
                          <p:cTn id="52" fill="hold" nodeType="afterGroup">
                            <p:stCondLst>
                              <p:cond delay="200"/>
                            </p:stCondLst>
                            <p:childTnLst>
                              <p:par>
                                <p:cTn id="53" presetID="17" presetClass="entr" presetSubtype="8"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300" fill="hold"/>
                                        <p:tgtEl>
                                          <p:spTgt spid="35"/>
                                        </p:tgtEl>
                                        <p:attrNameLst>
                                          <p:attrName>ppt_x</p:attrName>
                                        </p:attrNameLst>
                                      </p:cBhvr>
                                      <p:tavLst>
                                        <p:tav tm="0">
                                          <p:val>
                                            <p:strVal val="#ppt_x-#ppt_w/2"/>
                                          </p:val>
                                        </p:tav>
                                        <p:tav tm="100000">
                                          <p:val>
                                            <p:strVal val="#ppt_x"/>
                                          </p:val>
                                        </p:tav>
                                      </p:tavLst>
                                    </p:anim>
                                    <p:anim calcmode="lin" valueType="num">
                                      <p:cBhvr>
                                        <p:cTn id="56" dur="300" fill="hold"/>
                                        <p:tgtEl>
                                          <p:spTgt spid="35"/>
                                        </p:tgtEl>
                                        <p:attrNameLst>
                                          <p:attrName>ppt_y</p:attrName>
                                        </p:attrNameLst>
                                      </p:cBhvr>
                                      <p:tavLst>
                                        <p:tav tm="0">
                                          <p:val>
                                            <p:strVal val="#ppt_y"/>
                                          </p:val>
                                        </p:tav>
                                        <p:tav tm="100000">
                                          <p:val>
                                            <p:strVal val="#ppt_y"/>
                                          </p:val>
                                        </p:tav>
                                      </p:tavLst>
                                    </p:anim>
                                    <p:anim calcmode="lin" valueType="num">
                                      <p:cBhvr>
                                        <p:cTn id="57" dur="300" fill="hold"/>
                                        <p:tgtEl>
                                          <p:spTgt spid="35"/>
                                        </p:tgtEl>
                                        <p:attrNameLst>
                                          <p:attrName>ppt_w</p:attrName>
                                        </p:attrNameLst>
                                      </p:cBhvr>
                                      <p:tavLst>
                                        <p:tav tm="0">
                                          <p:val>
                                            <p:fltVal val="0"/>
                                          </p:val>
                                        </p:tav>
                                        <p:tav tm="100000">
                                          <p:val>
                                            <p:strVal val="#ppt_w"/>
                                          </p:val>
                                        </p:tav>
                                      </p:tavLst>
                                    </p:anim>
                                    <p:anim calcmode="lin" valueType="num">
                                      <p:cBhvr>
                                        <p:cTn id="58"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P spid="2" grpId="0"/>
      <p:bldP spid="41" grpId="0"/>
      <p:bldP spid="4" grpId="0" animBg="1"/>
      <p:bldP spid="48" grpId="0"/>
      <p:bldP spid="6" grpId="0" animBg="1"/>
      <p:bldP spid="49" grpId="0"/>
      <p:bldP spid="7"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825BC8B6-8FAC-46D8-81C0-ACB95FD19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081" y="56102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1F8CB0A6-EDAB-43EF-B47F-0C2019DD1BA0}"/>
              </a:ext>
            </a:extLst>
          </p:cNvPr>
          <p:cNvSpPr/>
          <p:nvPr/>
        </p:nvSpPr>
        <p:spPr>
          <a:xfrm>
            <a:off x="1274417" y="155575"/>
            <a:ext cx="10882591" cy="4487703"/>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400" b="1" dirty="0"/>
          </a:p>
        </p:txBody>
      </p:sp>
      <p:grpSp>
        <p:nvGrpSpPr>
          <p:cNvPr id="30" name="Group 7">
            <a:extLst>
              <a:ext uri="{FF2B5EF4-FFF2-40B4-BE49-F238E27FC236}">
                <a16:creationId xmlns:a16="http://schemas.microsoft.com/office/drawing/2014/main" id="{4D195466-CEEF-4C55-9B34-B29AC659078C}"/>
              </a:ext>
            </a:extLst>
          </p:cNvPr>
          <p:cNvGrpSpPr>
            <a:grpSpLocks/>
          </p:cNvGrpSpPr>
          <p:nvPr/>
        </p:nvGrpSpPr>
        <p:grpSpPr bwMode="auto">
          <a:xfrm>
            <a:off x="528320" y="1081128"/>
            <a:ext cx="280989" cy="4157089"/>
            <a:chOff x="393013" y="984263"/>
            <a:chExt cx="455948" cy="3302991"/>
          </a:xfrm>
        </p:grpSpPr>
        <p:cxnSp>
          <p:nvCxnSpPr>
            <p:cNvPr id="31" name="Straight Connector 12">
              <a:extLst>
                <a:ext uri="{FF2B5EF4-FFF2-40B4-BE49-F238E27FC236}">
                  <a16:creationId xmlns:a16="http://schemas.microsoft.com/office/drawing/2014/main" id="{9464FE79-A8E4-42A7-ACE8-40A257B2E907}"/>
                </a:ext>
              </a:extLst>
            </p:cNvPr>
            <p:cNvCxnSpPr>
              <a:stCxn id="47" idx="4"/>
              <a:endCxn id="33" idx="0"/>
            </p:cNvCxnSpPr>
            <p:nvPr/>
          </p:nvCxnSpPr>
          <p:spPr>
            <a:xfrm flipH="1">
              <a:off x="620988" y="984263"/>
              <a:ext cx="14194" cy="2847044"/>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1A0E86CA-EF33-4AC3-AA7F-073C845677D1}"/>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DBCD69D9-0C37-4DD7-8FCC-8E9808D1677C}"/>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9CF27A5E-5704-4FEF-9B71-DC553B7ACFBB}"/>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1915A3A9-9211-45D7-AFBD-1FEDADCB7135}"/>
              </a:ext>
            </a:extLst>
          </p:cNvPr>
          <p:cNvGrpSpPr>
            <a:grpSpLocks/>
          </p:cNvGrpSpPr>
          <p:nvPr/>
        </p:nvGrpSpPr>
        <p:grpSpPr bwMode="auto">
          <a:xfrm>
            <a:off x="910306" y="4822395"/>
            <a:ext cx="11103335" cy="2042267"/>
            <a:chOff x="-334481" y="1997894"/>
            <a:chExt cx="14803524" cy="3073945"/>
          </a:xfrm>
        </p:grpSpPr>
        <p:grpSp>
          <p:nvGrpSpPr>
            <p:cNvPr id="10259" name="Group 22">
              <a:extLst>
                <a:ext uri="{FF2B5EF4-FFF2-40B4-BE49-F238E27FC236}">
                  <a16:creationId xmlns:a16="http://schemas.microsoft.com/office/drawing/2014/main" id="{E6148509-0611-41CF-A257-5083599E0DD6}"/>
                </a:ext>
              </a:extLst>
            </p:cNvPr>
            <p:cNvGrpSpPr>
              <a:grpSpLocks/>
            </p:cNvGrpSpPr>
            <p:nvPr/>
          </p:nvGrpSpPr>
          <p:grpSpPr bwMode="auto">
            <a:xfrm>
              <a:off x="-57595" y="2124203"/>
              <a:ext cx="7968248" cy="2947636"/>
              <a:chOff x="716980" y="1289495"/>
              <a:chExt cx="4964734" cy="2734225"/>
            </a:xfrm>
          </p:grpSpPr>
          <p:sp>
            <p:nvSpPr>
              <p:cNvPr id="42" name="Parallelogram 17">
                <a:extLst>
                  <a:ext uri="{FF2B5EF4-FFF2-40B4-BE49-F238E27FC236}">
                    <a16:creationId xmlns:a16="http://schemas.microsoft.com/office/drawing/2014/main" id="{A4B5038F-26F7-49DA-8ED5-CA6EEFE92308}"/>
                  </a:ext>
                </a:extLst>
              </p:cNvPr>
              <p:cNvSpPr/>
              <p:nvPr/>
            </p:nvSpPr>
            <p:spPr>
              <a:xfrm>
                <a:off x="947779" y="1877673"/>
                <a:ext cx="4733935"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E8B556B1-2081-401E-AC38-D4187094C483}"/>
                  </a:ext>
                </a:extLst>
              </p:cNvPr>
              <p:cNvSpPr/>
              <p:nvPr/>
            </p:nvSpPr>
            <p:spPr>
              <a:xfrm flipH="1">
                <a:off x="716980" y="1289495"/>
                <a:ext cx="1403137" cy="534163"/>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1F38671B-53A3-4F23-B6AB-7E87FB920F1A}"/>
                  </a:ext>
                </a:extLst>
              </p:cNvPr>
              <p:cNvSpPr/>
              <p:nvPr/>
            </p:nvSpPr>
            <p:spPr>
              <a:xfrm>
                <a:off x="1522079" y="3797642"/>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32AA4167-1BCC-4B95-ABAA-C1D80E0BF62F}"/>
                </a:ext>
              </a:extLst>
            </p:cNvPr>
            <p:cNvCxnSpPr>
              <a:cxnSpLocks/>
            </p:cNvCxnSpPr>
            <p:nvPr/>
          </p:nvCxnSpPr>
          <p:spPr>
            <a:xfrm flipH="1">
              <a:off x="-334481" y="1997894"/>
              <a:ext cx="14803524"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95E48937-EE12-4BC2-A37B-37AFC3F1C4DA}"/>
                </a:ext>
              </a:extLst>
            </p:cNvPr>
            <p:cNvCxnSpPr/>
            <p:nvPr/>
          </p:nvCxnSpPr>
          <p:spPr>
            <a:xfrm>
              <a:off x="973260" y="4864692"/>
              <a:ext cx="5519747"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B1036BE5-C91C-45B6-A413-E1260128DA0C}"/>
                </a:ext>
              </a:extLst>
            </p:cNvPr>
            <p:cNvSpPr/>
            <p:nvPr/>
          </p:nvSpPr>
          <p:spPr>
            <a:xfrm>
              <a:off x="150970" y="2680612"/>
              <a:ext cx="7672438" cy="2066870"/>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i="1">
                  <a:latin typeface="Times New Roman" panose="02020603050405020304" pitchFamily="18" charset="0"/>
                  <a:cs typeface="Times New Roman" panose="02020603050405020304" pitchFamily="18" charset="0"/>
                </a:rPr>
                <a:t>B</a:t>
              </a:r>
              <a:endParaRPr lang="en-US" sz="4000" b="1" dirty="0">
                <a:latin typeface="Times New Roman" panose="02020603050405020304" pitchFamily="18" charset="0"/>
                <a:cs typeface="Times New Roman" panose="02020603050405020304" pitchFamily="18" charset="0"/>
              </a:endParaRPr>
            </a:p>
          </p:txBody>
        </p:sp>
        <p:pic>
          <p:nvPicPr>
            <p:cNvPr id="10263" name="Picture 14">
              <a:extLst>
                <a:ext uri="{FF2B5EF4-FFF2-40B4-BE49-F238E27FC236}">
                  <a16:creationId xmlns:a16="http://schemas.microsoft.com/office/drawing/2014/main" id="{A00FF4BC-AB28-4A0D-BBF4-85E5572620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282897" y="2548182"/>
              <a:ext cx="5540511" cy="3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6CF234C4-CC83-40F5-BE09-5F450D53D088}"/>
              </a:ext>
            </a:extLst>
          </p:cNvPr>
          <p:cNvGrpSpPr>
            <a:grpSpLocks/>
          </p:cNvGrpSpPr>
          <p:nvPr/>
        </p:nvGrpSpPr>
        <p:grpSpPr bwMode="auto">
          <a:xfrm>
            <a:off x="245745" y="309177"/>
            <a:ext cx="812800" cy="811213"/>
            <a:chOff x="83662" y="159259"/>
            <a:chExt cx="1082288" cy="1082288"/>
          </a:xfrm>
        </p:grpSpPr>
        <p:sp>
          <p:nvSpPr>
            <p:cNvPr id="47" name="Oval 28">
              <a:extLst>
                <a:ext uri="{FF2B5EF4-FFF2-40B4-BE49-F238E27FC236}">
                  <a16:creationId xmlns:a16="http://schemas.microsoft.com/office/drawing/2014/main" id="{C858C511-6B31-4808-ADCA-3D4B7719A51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A1EDD761-4E84-4928-8BAB-9C4AC1F0C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6FB08850-B047-457B-9134-7D3EA7E4C2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DB79F626-9891-4F47-82B3-271B951E0409}"/>
                </a:ext>
              </a:extLst>
            </p:cNvPr>
            <p:cNvSpPr txBox="1"/>
            <p:nvPr/>
          </p:nvSpPr>
          <p:spPr>
            <a:xfrm>
              <a:off x="323642" y="277249"/>
              <a:ext cx="602353" cy="893105"/>
            </a:xfrm>
            <a:prstGeom prst="rect">
              <a:avLst/>
            </a:prstGeom>
            <a:noFill/>
          </p:spPr>
          <p:txBody>
            <a:bodyPr wrap="none">
              <a:spAutoFit/>
            </a:bodyPr>
            <a:lstStyle/>
            <a:p>
              <a:pPr algn="ctr">
                <a:defRPr/>
              </a:pPr>
              <a:r>
                <a:rPr lang="en-US" sz="3750" b="1">
                  <a:solidFill>
                    <a:srgbClr val="00FF4E"/>
                  </a:solidFill>
                  <a:effectLst>
                    <a:glow rad="88900">
                      <a:srgbClr val="00FF4E">
                        <a:alpha val="60000"/>
                      </a:srgbClr>
                    </a:glow>
                  </a:effectLst>
                  <a:latin typeface="Arial" panose="020B0604020202020204" pitchFamily="34" charset="0"/>
                  <a:cs typeface="Arial" panose="020B0604020202020204" pitchFamily="34" charset="0"/>
                </a:rPr>
                <a:t>6</a:t>
              </a:r>
              <a:endPar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2" name="Parallelogram 34">
            <a:extLst>
              <a:ext uri="{FF2B5EF4-FFF2-40B4-BE49-F238E27FC236}">
                <a16:creationId xmlns:a16="http://schemas.microsoft.com/office/drawing/2014/main" id="{D581A812-3470-4DDF-9B04-DAFD19CF1D3D}"/>
              </a:ext>
            </a:extLst>
          </p:cNvPr>
          <p:cNvSpPr/>
          <p:nvPr/>
        </p:nvSpPr>
        <p:spPr>
          <a:xfrm flipH="1">
            <a:off x="7456171" y="641413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12508787-0EBC-4485-B623-B5BC816FCE51}"/>
              </a:ext>
            </a:extLst>
          </p:cNvPr>
          <p:cNvSpPr/>
          <p:nvPr/>
        </p:nvSpPr>
        <p:spPr>
          <a:xfrm flipH="1">
            <a:off x="7930833" y="641413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 name="TextBox 1">
            <a:extLst>
              <a:ext uri="{FF2B5EF4-FFF2-40B4-BE49-F238E27FC236}">
                <a16:creationId xmlns:a16="http://schemas.microsoft.com/office/drawing/2014/main" id="{686C46BB-ED85-41B9-AC45-91EAE257D564}"/>
              </a:ext>
            </a:extLst>
          </p:cNvPr>
          <p:cNvSpPr txBox="1"/>
          <p:nvPr/>
        </p:nvSpPr>
        <p:spPr>
          <a:xfrm>
            <a:off x="1342665" y="265323"/>
            <a:ext cx="11255736" cy="1723549"/>
          </a:xfrm>
          <a:prstGeom prst="rect">
            <a:avLst/>
          </a:prstGeom>
          <a:noFill/>
        </p:spPr>
        <p:txBody>
          <a:bodyPr wrap="square" rtlCol="0">
            <a:spAutoFit/>
          </a:bodyPr>
          <a:lstStyle/>
          <a:p>
            <a:r>
              <a:rPr lang="en-US" sz="4400" b="1">
                <a:solidFill>
                  <a:srgbClr val="FF0000"/>
                </a:solidFill>
                <a:latin typeface="Arial" panose="020B0604020202020204" pitchFamily="34" charset="0"/>
                <a:cs typeface="Arial" panose="020B0604020202020204" pitchFamily="34" charset="0"/>
              </a:rPr>
              <a:t>Các tỉnh sắp xếp theo thứ tự từ bắc vào nam?</a:t>
            </a:r>
          </a:p>
          <a:p>
            <a:endParaRPr lang="en-US"/>
          </a:p>
        </p:txBody>
      </p:sp>
      <p:sp>
        <p:nvSpPr>
          <p:cNvPr id="32" name="TextBox 31">
            <a:extLst>
              <a:ext uri="{FF2B5EF4-FFF2-40B4-BE49-F238E27FC236}">
                <a16:creationId xmlns:a16="http://schemas.microsoft.com/office/drawing/2014/main" id="{E13A825B-57C4-4446-A27A-FB68F18C1D86}"/>
              </a:ext>
            </a:extLst>
          </p:cNvPr>
          <p:cNvSpPr txBox="1"/>
          <p:nvPr/>
        </p:nvSpPr>
        <p:spPr>
          <a:xfrm>
            <a:off x="1410911" y="1684120"/>
            <a:ext cx="11103335" cy="923330"/>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A. Nghệ An- Thanh Hóa - Hà Tĩnh- Quảng Bình</a:t>
            </a:r>
          </a:p>
          <a:p>
            <a:endParaRPr lang="en-US"/>
          </a:p>
        </p:txBody>
      </p:sp>
      <p:sp>
        <p:nvSpPr>
          <p:cNvPr id="36" name="TextBox 35">
            <a:extLst>
              <a:ext uri="{FF2B5EF4-FFF2-40B4-BE49-F238E27FC236}">
                <a16:creationId xmlns:a16="http://schemas.microsoft.com/office/drawing/2014/main" id="{C2DBADC9-FB28-4BBB-921B-A4F136E0E127}"/>
              </a:ext>
            </a:extLst>
          </p:cNvPr>
          <p:cNvSpPr txBox="1"/>
          <p:nvPr/>
        </p:nvSpPr>
        <p:spPr>
          <a:xfrm>
            <a:off x="1342664" y="2444115"/>
            <a:ext cx="11103335" cy="923330"/>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B. Thanh Hóa - Nghệ An - Hà Tĩnh - Quảng Bình</a:t>
            </a:r>
          </a:p>
          <a:p>
            <a:endParaRPr lang="en-US"/>
          </a:p>
        </p:txBody>
      </p:sp>
      <p:sp>
        <p:nvSpPr>
          <p:cNvPr id="40" name="TextBox 39">
            <a:extLst>
              <a:ext uri="{FF2B5EF4-FFF2-40B4-BE49-F238E27FC236}">
                <a16:creationId xmlns:a16="http://schemas.microsoft.com/office/drawing/2014/main" id="{DF64C571-D6EC-4E69-94B2-19DC0C51929F}"/>
              </a:ext>
            </a:extLst>
          </p:cNvPr>
          <p:cNvSpPr txBox="1"/>
          <p:nvPr/>
        </p:nvSpPr>
        <p:spPr>
          <a:xfrm>
            <a:off x="1302947" y="3165417"/>
            <a:ext cx="11103335" cy="984885"/>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C. Hà Tĩnh- Nghệ An- Thanh </a:t>
            </a:r>
            <a:r>
              <a:rPr lang="en-US" sz="4000" b="1">
                <a:solidFill>
                  <a:schemeClr val="bg1"/>
                </a:solidFill>
                <a:latin typeface="Arial" panose="020B0604020202020204" pitchFamily="34" charset="0"/>
                <a:cs typeface="Arial" panose="020B0604020202020204" pitchFamily="34" charset="0"/>
              </a:rPr>
              <a:t>Hóa - Quảng Bình</a:t>
            </a:r>
          </a:p>
          <a:p>
            <a:endParaRPr lang="en-US"/>
          </a:p>
        </p:txBody>
      </p:sp>
      <p:sp>
        <p:nvSpPr>
          <p:cNvPr id="46" name="TextBox 45">
            <a:extLst>
              <a:ext uri="{FF2B5EF4-FFF2-40B4-BE49-F238E27FC236}">
                <a16:creationId xmlns:a16="http://schemas.microsoft.com/office/drawing/2014/main" id="{E9CCAC68-2D90-410C-97B0-A5C96190F887}"/>
              </a:ext>
            </a:extLst>
          </p:cNvPr>
          <p:cNvSpPr txBox="1"/>
          <p:nvPr/>
        </p:nvSpPr>
        <p:spPr>
          <a:xfrm>
            <a:off x="1331477" y="3880383"/>
            <a:ext cx="11103335" cy="923330"/>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D. Quảng Bình - Hà Tĩnh - Nghệ An - Thanh Hóa</a:t>
            </a:r>
          </a:p>
          <a:p>
            <a:endParaRPr lang="en-US"/>
          </a:p>
        </p:txBody>
      </p:sp>
    </p:spTree>
    <p:extLst>
      <p:ext uri="{BB962C8B-B14F-4D97-AF65-F5344CB8AC3E}">
        <p14:creationId xmlns:p14="http://schemas.microsoft.com/office/powerpoint/2010/main" val="4092442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6" descr="Map&#10;&#10;Description automatically generated">
            <a:extLst>
              <a:ext uri="{FF2B5EF4-FFF2-40B4-BE49-F238E27FC236}">
                <a16:creationId xmlns:a16="http://schemas.microsoft.com/office/drawing/2014/main" id="{C41A71B0-262D-4808-AB95-0203249E6975}"/>
              </a:ext>
            </a:extLst>
          </p:cNvPr>
          <p:cNvPicPr/>
          <p:nvPr/>
        </p:nvPicPr>
        <p:blipFill>
          <a:blip r:embed="rId2"/>
          <a:stretch>
            <a:fillRect/>
          </a:stretch>
        </p:blipFill>
        <p:spPr>
          <a:xfrm>
            <a:off x="6290244" y="466877"/>
            <a:ext cx="5806276" cy="6391123"/>
          </a:xfrm>
          <a:prstGeom prst="rect">
            <a:avLst/>
          </a:prstGeom>
        </p:spPr>
      </p:pic>
      <p:sp>
        <p:nvSpPr>
          <p:cNvPr id="5" name="Rectangle 4">
            <a:extLst>
              <a:ext uri="{FF2B5EF4-FFF2-40B4-BE49-F238E27FC236}">
                <a16:creationId xmlns:a16="http://schemas.microsoft.com/office/drawing/2014/main" id="{3334734E-3A7A-4ED1-A1E2-AC5497943994}"/>
              </a:ext>
            </a:extLst>
          </p:cNvPr>
          <p:cNvSpPr/>
          <p:nvPr/>
        </p:nvSpPr>
        <p:spPr>
          <a:xfrm>
            <a:off x="0" y="1185756"/>
            <a:ext cx="6290243" cy="3501471"/>
          </a:xfrm>
          <a:prstGeom prst="rect">
            <a:avLst/>
          </a:prstGeom>
          <a:ln>
            <a:solidFill>
              <a:schemeClr val="accent1"/>
            </a:solidFill>
            <a:prstDash val="sysDash"/>
          </a:ln>
        </p:spPr>
        <p:txBody>
          <a:bodyPr wrap="square">
            <a:spAutoFit/>
          </a:bodyPr>
          <a:lstStyle/>
          <a:p>
            <a:pPr>
              <a:lnSpc>
                <a:spcPct val="107000"/>
              </a:lnSpc>
              <a:spcAft>
                <a:spcPts val="800"/>
              </a:spcAft>
            </a:pPr>
            <a:r>
              <a:rPr lang="vi-VN" sz="2800">
                <a:solidFill>
                  <a:srgbClr val="1414F8"/>
                </a:solidFill>
                <a:ea typeface="Calibri" panose="020F0502020204030204" pitchFamily="34" charset="0"/>
                <a:cs typeface="Times New Roman" panose="02020603050405020304" pitchFamily="18" charset="0"/>
              </a:rPr>
              <a:t>- Dựa vào Lược đồ kinh tế vùng Đồng bằng Sông Hồng, em hãy cho biết:</a:t>
            </a:r>
            <a:endParaRPr lang="en-US" sz="2800">
              <a:solidFill>
                <a:srgbClr val="1414F8"/>
              </a:solidFill>
              <a:ea typeface="Calibri" panose="020F0502020204030204" pitchFamily="34" charset="0"/>
              <a:cs typeface="Times New Roman" panose="02020603050405020304" pitchFamily="18" charset="0"/>
            </a:endParaRPr>
          </a:p>
          <a:p>
            <a:pPr>
              <a:lnSpc>
                <a:spcPct val="107000"/>
              </a:lnSpc>
              <a:spcAft>
                <a:spcPts val="800"/>
              </a:spcAft>
            </a:pPr>
            <a:r>
              <a:rPr lang="en-US" sz="2800">
                <a:solidFill>
                  <a:srgbClr val="1414F8"/>
                </a:solidFill>
                <a:ea typeface="Calibri" panose="020F0502020204030204" pitchFamily="34" charset="0"/>
                <a:cs typeface="Times New Roman" panose="02020603050405020304" pitchFamily="18" charset="0"/>
              </a:rPr>
              <a:t>+</a:t>
            </a:r>
            <a:r>
              <a:rPr lang="vi-VN" sz="2800">
                <a:solidFill>
                  <a:srgbClr val="1414F8"/>
                </a:solidFill>
                <a:ea typeface="Calibri" panose="020F0502020204030204" pitchFamily="34" charset="0"/>
                <a:cs typeface="Times New Roman" panose="02020603050405020304" pitchFamily="18" charset="0"/>
              </a:rPr>
              <a:t> Trung tâm công nghiệp lớn nhất của vùng? Kể tên các ngành công nghiệp của trung tâm đó?</a:t>
            </a:r>
            <a:endParaRPr lang="en-US" sz="2800">
              <a:solidFill>
                <a:srgbClr val="1414F8"/>
              </a:solidFill>
              <a:ea typeface="Calibri" panose="020F0502020204030204" pitchFamily="34" charset="0"/>
              <a:cs typeface="Times New Roman" panose="02020603050405020304" pitchFamily="18" charset="0"/>
            </a:endParaRPr>
          </a:p>
          <a:p>
            <a:pPr>
              <a:lnSpc>
                <a:spcPct val="107000"/>
              </a:lnSpc>
              <a:spcAft>
                <a:spcPts val="800"/>
              </a:spcAft>
            </a:pPr>
            <a:r>
              <a:rPr lang="en-US" sz="2800">
                <a:solidFill>
                  <a:srgbClr val="1414F8"/>
                </a:solidFill>
                <a:ea typeface="Calibri" panose="020F0502020204030204" pitchFamily="34" charset="0"/>
                <a:cs typeface="Times New Roman" panose="02020603050405020304" pitchFamily="18" charset="0"/>
              </a:rPr>
              <a:t>+ V</a:t>
            </a:r>
            <a:r>
              <a:rPr lang="vi-VN" sz="2800">
                <a:solidFill>
                  <a:srgbClr val="1414F8"/>
                </a:solidFill>
                <a:ea typeface="Calibri" panose="020F0502020204030204" pitchFamily="34" charset="0"/>
                <a:cs typeface="Times New Roman" panose="02020603050405020304" pitchFamily="18" charset="0"/>
              </a:rPr>
              <a:t>ườn quốc gia Cát Bà thuộc tỉnh nào?</a:t>
            </a:r>
            <a:endParaRPr lang="en-US" sz="2800">
              <a:solidFill>
                <a:srgbClr val="1414F8"/>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283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EA7042-98AD-4590-8A75-2F7F88805E67}"/>
              </a:ext>
            </a:extLst>
          </p:cNvPr>
          <p:cNvSpPr/>
          <p:nvPr/>
        </p:nvSpPr>
        <p:spPr>
          <a:xfrm>
            <a:off x="3512778" y="136323"/>
            <a:ext cx="4250442" cy="640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829FB"/>
                </a:solidFill>
                <a:effectLst/>
                <a:uLnTx/>
                <a:uFillTx/>
                <a:latin typeface="#9Slide07 IcielKoni" pitchFamily="2" charset="0"/>
                <a:ea typeface="Cambria" panose="02040503050406030204" pitchFamily="18" charset="0"/>
                <a:cs typeface="Arial" panose="020B0604020202020204" pitchFamily="34" charset="0"/>
              </a:rPr>
              <a:t>BÀI</a:t>
            </a:r>
            <a:r>
              <a:rPr kumimoji="0" lang="en-US" sz="4000" b="1" i="0" u="none" strike="noStrike" kern="1200" cap="none" spc="0" normalizeH="0" noProof="0" dirty="0">
                <a:ln>
                  <a:noFill/>
                </a:ln>
                <a:solidFill>
                  <a:srgbClr val="3829FB"/>
                </a:solidFill>
                <a:effectLst/>
                <a:uLnTx/>
                <a:uFillTx/>
                <a:latin typeface="#9Slide07 IcielKoni" pitchFamily="2" charset="0"/>
                <a:ea typeface="Cambria" panose="02040503050406030204" pitchFamily="18" charset="0"/>
                <a:cs typeface="Arial" panose="020B0604020202020204" pitchFamily="34" charset="0"/>
              </a:rPr>
              <a:t> TẬP VỀ NHÀ</a:t>
            </a:r>
            <a:endParaRPr kumimoji="0" lang="en-US" sz="4000" b="1" i="0" u="none" strike="noStrike" kern="1200" cap="none" spc="0" normalizeH="0" baseline="0" noProof="0" dirty="0">
              <a:ln>
                <a:noFill/>
              </a:ln>
              <a:solidFill>
                <a:srgbClr val="3829FB"/>
              </a:solidFill>
              <a:effectLst/>
              <a:uLnTx/>
              <a:uFillTx/>
              <a:latin typeface="#9Slide07 IcielKoni" pitchFamily="2" charset="0"/>
              <a:ea typeface="Cambria" panose="02040503050406030204" pitchFamily="18" charset="0"/>
              <a:cs typeface="Arial" panose="020B0604020202020204" pitchFamily="34" charset="0"/>
            </a:endParaRPr>
          </a:p>
        </p:txBody>
      </p:sp>
      <p:cxnSp>
        <p:nvCxnSpPr>
          <p:cNvPr id="6" name="Straight Connector 5">
            <a:extLst>
              <a:ext uri="{FF2B5EF4-FFF2-40B4-BE49-F238E27FC236}">
                <a16:creationId xmlns:a16="http://schemas.microsoft.com/office/drawing/2014/main" id="{5EC038A2-2ABE-4F94-87DE-E1681E2CEB82}"/>
              </a:ext>
            </a:extLst>
          </p:cNvPr>
          <p:cNvCxnSpPr>
            <a:cxnSpLocks/>
          </p:cNvCxnSpPr>
          <p:nvPr/>
        </p:nvCxnSpPr>
        <p:spPr>
          <a:xfrm>
            <a:off x="510270" y="2915179"/>
            <a:ext cx="10867175" cy="0"/>
          </a:xfrm>
          <a:prstGeom prst="line">
            <a:avLst/>
          </a:prstGeom>
          <a:noFill/>
          <a:ln w="9525" cap="flat" cmpd="sng" algn="ctr">
            <a:solidFill>
              <a:srgbClr val="52321D"/>
            </a:solidFill>
            <a:prstDash val="dash"/>
            <a:round/>
            <a:headEnd type="none" w="med" len="med"/>
            <a:tailEnd type="none" w="med" len="med"/>
          </a:ln>
          <a:effectLst/>
        </p:spPr>
      </p:cxnSp>
      <p:sp>
        <p:nvSpPr>
          <p:cNvPr id="7" name="Freeform 2">
            <a:extLst>
              <a:ext uri="{FF2B5EF4-FFF2-40B4-BE49-F238E27FC236}">
                <a16:creationId xmlns:a16="http://schemas.microsoft.com/office/drawing/2014/main" id="{75DE9A60-7F00-41A7-B999-0896F726FCE7}"/>
              </a:ext>
            </a:extLst>
          </p:cNvPr>
          <p:cNvSpPr>
            <a:spLocks noChangeArrowheads="1"/>
          </p:cNvSpPr>
          <p:nvPr/>
        </p:nvSpPr>
        <p:spPr bwMode="auto">
          <a:xfrm>
            <a:off x="1137072" y="2068863"/>
            <a:ext cx="1712983" cy="1712983"/>
          </a:xfrm>
          <a:custGeom>
            <a:avLst/>
            <a:gdLst>
              <a:gd name="T0" fmla="*/ 1377 w 2753"/>
              <a:gd name="T1" fmla="*/ 0 h 2752"/>
              <a:gd name="T2" fmla="*/ 1377 w 2753"/>
              <a:gd name="T3" fmla="*/ 0 h 2752"/>
              <a:gd name="T4" fmla="*/ 2752 w 2753"/>
              <a:gd name="T5" fmla="*/ 1376 h 2752"/>
              <a:gd name="T6" fmla="*/ 2752 w 2753"/>
              <a:gd name="T7" fmla="*/ 1376 h 2752"/>
              <a:gd name="T8" fmla="*/ 1377 w 2753"/>
              <a:gd name="T9" fmla="*/ 2751 h 2752"/>
              <a:gd name="T10" fmla="*/ 1377 w 2753"/>
              <a:gd name="T11" fmla="*/ 2751 h 2752"/>
              <a:gd name="T12" fmla="*/ 0 w 2753"/>
              <a:gd name="T13" fmla="*/ 1376 h 2752"/>
              <a:gd name="T14" fmla="*/ 0 w 2753"/>
              <a:gd name="T15" fmla="*/ 1376 h 2752"/>
              <a:gd name="T16" fmla="*/ 1377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7" y="0"/>
                </a:moveTo>
                <a:lnTo>
                  <a:pt x="1377" y="0"/>
                </a:lnTo>
                <a:cubicBezTo>
                  <a:pt x="2137" y="0"/>
                  <a:pt x="2752" y="616"/>
                  <a:pt x="2752" y="1376"/>
                </a:cubicBezTo>
                <a:lnTo>
                  <a:pt x="2752" y="1376"/>
                </a:lnTo>
                <a:cubicBezTo>
                  <a:pt x="2752" y="2135"/>
                  <a:pt x="2137" y="2751"/>
                  <a:pt x="1377" y="2751"/>
                </a:cubicBezTo>
                <a:lnTo>
                  <a:pt x="1377" y="2751"/>
                </a:lnTo>
                <a:cubicBezTo>
                  <a:pt x="616" y="2751"/>
                  <a:pt x="0" y="2135"/>
                  <a:pt x="0" y="1376"/>
                </a:cubicBezTo>
                <a:lnTo>
                  <a:pt x="0" y="1376"/>
                </a:lnTo>
                <a:cubicBezTo>
                  <a:pt x="0" y="616"/>
                  <a:pt x="616" y="0"/>
                  <a:pt x="1377" y="0"/>
                </a:cubicBezTo>
              </a:path>
            </a:pathLst>
          </a:custGeom>
          <a:solidFill>
            <a:srgbClr val="00B0F0"/>
          </a:solidFill>
          <a:ln>
            <a:noFill/>
          </a:ln>
          <a:effectLst/>
        </p:spPr>
        <p:txBody>
          <a:bodyPr wrap="none" anchor="ctr"/>
          <a:lstStyle/>
          <a:p>
            <a:pPr marL="0" marR="0" lvl="0" indent="0" algn="l" defTabSz="914172" rtl="0" eaLnBrk="1" fontAlgn="auto" latinLnBrk="0" hangingPunct="1">
              <a:lnSpc>
                <a:spcPct val="100000"/>
              </a:lnSpc>
              <a:spcBef>
                <a:spcPts val="0"/>
              </a:spcBef>
              <a:spcAft>
                <a:spcPts val="0"/>
              </a:spcAft>
              <a:buClrTx/>
              <a:buSzTx/>
              <a:buFont typeface="Arial"/>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8" name="Freeform 3">
            <a:extLst>
              <a:ext uri="{FF2B5EF4-FFF2-40B4-BE49-F238E27FC236}">
                <a16:creationId xmlns:a16="http://schemas.microsoft.com/office/drawing/2014/main" id="{9A719321-9D49-460F-922A-79D695FE1A56}"/>
              </a:ext>
            </a:extLst>
          </p:cNvPr>
          <p:cNvSpPr>
            <a:spLocks noChangeArrowheads="1"/>
          </p:cNvSpPr>
          <p:nvPr/>
        </p:nvSpPr>
        <p:spPr bwMode="auto">
          <a:xfrm>
            <a:off x="1411589" y="2261026"/>
            <a:ext cx="1166695" cy="1331405"/>
          </a:xfrm>
          <a:custGeom>
            <a:avLst/>
            <a:gdLst>
              <a:gd name="T0" fmla="*/ 885 w 1872"/>
              <a:gd name="T1" fmla="*/ 18 h 2138"/>
              <a:gd name="T2" fmla="*/ 885 w 1872"/>
              <a:gd name="T3" fmla="*/ 18 h 2138"/>
              <a:gd name="T4" fmla="*/ 986 w 1872"/>
              <a:gd name="T5" fmla="*/ 18 h 2138"/>
              <a:gd name="T6" fmla="*/ 1820 w 1872"/>
              <a:gd name="T7" fmla="*/ 500 h 2138"/>
              <a:gd name="T8" fmla="*/ 1820 w 1872"/>
              <a:gd name="T9" fmla="*/ 500 h 2138"/>
              <a:gd name="T10" fmla="*/ 1871 w 1872"/>
              <a:gd name="T11" fmla="*/ 588 h 2138"/>
              <a:gd name="T12" fmla="*/ 1871 w 1872"/>
              <a:gd name="T13" fmla="*/ 1549 h 2138"/>
              <a:gd name="T14" fmla="*/ 1871 w 1872"/>
              <a:gd name="T15" fmla="*/ 1549 h 2138"/>
              <a:gd name="T16" fmla="*/ 1820 w 1872"/>
              <a:gd name="T17" fmla="*/ 1637 h 2138"/>
              <a:gd name="T18" fmla="*/ 986 w 1872"/>
              <a:gd name="T19" fmla="*/ 2119 h 2138"/>
              <a:gd name="T20" fmla="*/ 986 w 1872"/>
              <a:gd name="T21" fmla="*/ 2119 h 2138"/>
              <a:gd name="T22" fmla="*/ 885 w 1872"/>
              <a:gd name="T23" fmla="*/ 2119 h 2138"/>
              <a:gd name="T24" fmla="*/ 50 w 1872"/>
              <a:gd name="T25" fmla="*/ 1637 h 2138"/>
              <a:gd name="T26" fmla="*/ 50 w 1872"/>
              <a:gd name="T27" fmla="*/ 1637 h 2138"/>
              <a:gd name="T28" fmla="*/ 0 w 1872"/>
              <a:gd name="T29" fmla="*/ 1549 h 2138"/>
              <a:gd name="T30" fmla="*/ 0 w 1872"/>
              <a:gd name="T31" fmla="*/ 588 h 2138"/>
              <a:gd name="T32" fmla="*/ 0 w 1872"/>
              <a:gd name="T33" fmla="*/ 588 h 2138"/>
              <a:gd name="T34" fmla="*/ 50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6" y="18"/>
                </a:cubicBezTo>
                <a:lnTo>
                  <a:pt x="1820" y="500"/>
                </a:lnTo>
                <a:lnTo>
                  <a:pt x="1820" y="500"/>
                </a:lnTo>
                <a:cubicBezTo>
                  <a:pt x="1851" y="517"/>
                  <a:pt x="1871" y="551"/>
                  <a:pt x="1871" y="588"/>
                </a:cubicBezTo>
                <a:lnTo>
                  <a:pt x="1871" y="1549"/>
                </a:lnTo>
                <a:lnTo>
                  <a:pt x="1871" y="1549"/>
                </a:lnTo>
                <a:cubicBezTo>
                  <a:pt x="1871" y="1586"/>
                  <a:pt x="1851" y="1620"/>
                  <a:pt x="1820" y="1637"/>
                </a:cubicBezTo>
                <a:lnTo>
                  <a:pt x="986" y="2119"/>
                </a:lnTo>
                <a:lnTo>
                  <a:pt x="986" y="2119"/>
                </a:lnTo>
                <a:cubicBezTo>
                  <a:pt x="955" y="2137"/>
                  <a:pt x="916" y="2137"/>
                  <a:pt x="885" y="2119"/>
                </a:cubicBezTo>
                <a:lnTo>
                  <a:pt x="50" y="1637"/>
                </a:lnTo>
                <a:lnTo>
                  <a:pt x="50" y="1637"/>
                </a:lnTo>
                <a:cubicBezTo>
                  <a:pt x="19" y="1620"/>
                  <a:pt x="0" y="1586"/>
                  <a:pt x="0" y="1549"/>
                </a:cubicBezTo>
                <a:lnTo>
                  <a:pt x="0" y="588"/>
                </a:lnTo>
                <a:lnTo>
                  <a:pt x="0" y="588"/>
                </a:lnTo>
                <a:cubicBezTo>
                  <a:pt x="0" y="551"/>
                  <a:pt x="19" y="517"/>
                  <a:pt x="50" y="500"/>
                </a:cubicBezTo>
                <a:lnTo>
                  <a:pt x="885" y="18"/>
                </a:lnTo>
              </a:path>
            </a:pathLst>
          </a:custGeom>
          <a:solidFill>
            <a:sysClr val="window" lastClr="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172" rtl="0" eaLnBrk="1" fontAlgn="auto" latinLnBrk="0" hangingPunct="1">
              <a:lnSpc>
                <a:spcPct val="100000"/>
              </a:lnSpc>
              <a:spcBef>
                <a:spcPts val="0"/>
              </a:spcBef>
              <a:spcAft>
                <a:spcPts val="0"/>
              </a:spcAft>
              <a:buClrTx/>
              <a:buSzTx/>
              <a:buFont typeface="Arial"/>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11" name="Freeform 14">
            <a:extLst>
              <a:ext uri="{FF2B5EF4-FFF2-40B4-BE49-F238E27FC236}">
                <a16:creationId xmlns:a16="http://schemas.microsoft.com/office/drawing/2014/main" id="{643A1C02-D415-49F1-A8F9-6E34D9B4DBB1}"/>
              </a:ext>
            </a:extLst>
          </p:cNvPr>
          <p:cNvSpPr>
            <a:spLocks noChangeArrowheads="1"/>
          </p:cNvSpPr>
          <p:nvPr/>
        </p:nvSpPr>
        <p:spPr bwMode="auto">
          <a:xfrm>
            <a:off x="9156171" y="2044084"/>
            <a:ext cx="1712983" cy="1712983"/>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6" y="0"/>
                  <a:pt x="2752" y="616"/>
                  <a:pt x="2752" y="1376"/>
                </a:cubicBezTo>
                <a:lnTo>
                  <a:pt x="2752" y="1376"/>
                </a:lnTo>
                <a:cubicBezTo>
                  <a:pt x="2752" y="2135"/>
                  <a:pt x="2136" y="2751"/>
                  <a:pt x="1376" y="2751"/>
                </a:cubicBezTo>
                <a:lnTo>
                  <a:pt x="1376" y="2751"/>
                </a:lnTo>
                <a:cubicBezTo>
                  <a:pt x="616" y="2751"/>
                  <a:pt x="0" y="2135"/>
                  <a:pt x="0" y="1376"/>
                </a:cubicBezTo>
                <a:lnTo>
                  <a:pt x="0" y="1376"/>
                </a:lnTo>
                <a:cubicBezTo>
                  <a:pt x="0" y="616"/>
                  <a:pt x="616" y="0"/>
                  <a:pt x="1376" y="0"/>
                </a:cubicBezTo>
              </a:path>
            </a:pathLst>
          </a:custGeom>
          <a:solidFill>
            <a:srgbClr val="00B050"/>
          </a:solidFill>
          <a:ln>
            <a:noFill/>
          </a:ln>
          <a:effectLst/>
        </p:spPr>
        <p:txBody>
          <a:bodyPr wrap="none" anchor="ctr"/>
          <a:lstStyle/>
          <a:p>
            <a:pPr marL="0" marR="0" lvl="0" indent="0" algn="l" defTabSz="914172" rtl="0" eaLnBrk="1" fontAlgn="auto" latinLnBrk="0" hangingPunct="1">
              <a:lnSpc>
                <a:spcPct val="100000"/>
              </a:lnSpc>
              <a:spcBef>
                <a:spcPts val="0"/>
              </a:spcBef>
              <a:spcAft>
                <a:spcPts val="0"/>
              </a:spcAft>
              <a:buClrTx/>
              <a:buSzTx/>
              <a:buFont typeface="Arial"/>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12" name="Freeform 15">
            <a:extLst>
              <a:ext uri="{FF2B5EF4-FFF2-40B4-BE49-F238E27FC236}">
                <a16:creationId xmlns:a16="http://schemas.microsoft.com/office/drawing/2014/main" id="{76F2D0EF-E12D-4285-AB63-E8247B199074}"/>
              </a:ext>
            </a:extLst>
          </p:cNvPr>
          <p:cNvSpPr>
            <a:spLocks noChangeArrowheads="1"/>
          </p:cNvSpPr>
          <p:nvPr/>
        </p:nvSpPr>
        <p:spPr bwMode="auto">
          <a:xfrm>
            <a:off x="9427944" y="2236246"/>
            <a:ext cx="1166695" cy="1331405"/>
          </a:xfrm>
          <a:custGeom>
            <a:avLst/>
            <a:gdLst>
              <a:gd name="T0" fmla="*/ 885 w 1872"/>
              <a:gd name="T1" fmla="*/ 18 h 2138"/>
              <a:gd name="T2" fmla="*/ 885 w 1872"/>
              <a:gd name="T3" fmla="*/ 18 h 2138"/>
              <a:gd name="T4" fmla="*/ 987 w 1872"/>
              <a:gd name="T5" fmla="*/ 18 h 2138"/>
              <a:gd name="T6" fmla="*/ 1821 w 1872"/>
              <a:gd name="T7" fmla="*/ 500 h 2138"/>
              <a:gd name="T8" fmla="*/ 1821 w 1872"/>
              <a:gd name="T9" fmla="*/ 500 h 2138"/>
              <a:gd name="T10" fmla="*/ 1871 w 1872"/>
              <a:gd name="T11" fmla="*/ 588 h 2138"/>
              <a:gd name="T12" fmla="*/ 1871 w 1872"/>
              <a:gd name="T13" fmla="*/ 1549 h 2138"/>
              <a:gd name="T14" fmla="*/ 1871 w 1872"/>
              <a:gd name="T15" fmla="*/ 1549 h 2138"/>
              <a:gd name="T16" fmla="*/ 1821 w 1872"/>
              <a:gd name="T17" fmla="*/ 1637 h 2138"/>
              <a:gd name="T18" fmla="*/ 987 w 1872"/>
              <a:gd name="T19" fmla="*/ 2119 h 2138"/>
              <a:gd name="T20" fmla="*/ 987 w 1872"/>
              <a:gd name="T21" fmla="*/ 2119 h 2138"/>
              <a:gd name="T22" fmla="*/ 885 w 1872"/>
              <a:gd name="T23" fmla="*/ 2119 h 2138"/>
              <a:gd name="T24" fmla="*/ 51 w 1872"/>
              <a:gd name="T25" fmla="*/ 1637 h 2138"/>
              <a:gd name="T26" fmla="*/ 51 w 1872"/>
              <a:gd name="T27" fmla="*/ 1637 h 2138"/>
              <a:gd name="T28" fmla="*/ 0 w 1872"/>
              <a:gd name="T29" fmla="*/ 1549 h 2138"/>
              <a:gd name="T30" fmla="*/ 0 w 1872"/>
              <a:gd name="T31" fmla="*/ 588 h 2138"/>
              <a:gd name="T32" fmla="*/ 0 w 1872"/>
              <a:gd name="T33" fmla="*/ 588 h 2138"/>
              <a:gd name="T34" fmla="*/ 51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7" y="18"/>
                </a:cubicBezTo>
                <a:lnTo>
                  <a:pt x="1821" y="500"/>
                </a:lnTo>
                <a:lnTo>
                  <a:pt x="1821" y="500"/>
                </a:lnTo>
                <a:cubicBezTo>
                  <a:pt x="1852" y="517"/>
                  <a:pt x="1871" y="551"/>
                  <a:pt x="1871" y="588"/>
                </a:cubicBezTo>
                <a:lnTo>
                  <a:pt x="1871" y="1549"/>
                </a:lnTo>
                <a:lnTo>
                  <a:pt x="1871" y="1549"/>
                </a:lnTo>
                <a:cubicBezTo>
                  <a:pt x="1871" y="1586"/>
                  <a:pt x="1852" y="1620"/>
                  <a:pt x="1821" y="1637"/>
                </a:cubicBezTo>
                <a:lnTo>
                  <a:pt x="987" y="2119"/>
                </a:lnTo>
                <a:lnTo>
                  <a:pt x="987" y="2119"/>
                </a:lnTo>
                <a:cubicBezTo>
                  <a:pt x="955" y="2137"/>
                  <a:pt x="916"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ysClr val="window" lastClr="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172" rtl="0" eaLnBrk="1" fontAlgn="auto" latinLnBrk="0" hangingPunct="1">
              <a:lnSpc>
                <a:spcPct val="100000"/>
              </a:lnSpc>
              <a:spcBef>
                <a:spcPts val="0"/>
              </a:spcBef>
              <a:spcAft>
                <a:spcPts val="0"/>
              </a:spcAft>
              <a:buClrTx/>
              <a:buSzTx/>
              <a:buFont typeface="Arial"/>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17" name="Rectangle 16"/>
          <p:cNvSpPr/>
          <p:nvPr/>
        </p:nvSpPr>
        <p:spPr>
          <a:xfrm>
            <a:off x="2258818" y="1000624"/>
            <a:ext cx="7292806" cy="646331"/>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rPr>
              <a:t>HS </a:t>
            </a:r>
            <a:r>
              <a:rPr kumimoji="0" lang="en-US" sz="3600" b="1" i="0" u="none" strike="noStrike" kern="1200" cap="none" spc="0" normalizeH="0" baseline="0" noProof="0" dirty="0" err="1">
                <a:ln>
                  <a:noFill/>
                </a:ln>
                <a:solidFill>
                  <a:srgbClr val="FF0000"/>
                </a:solidFill>
                <a:effectLst/>
                <a:uLnTx/>
                <a:uFillTx/>
                <a:latin typeface="#9Slide03 Roboto Medium" panose="02000000000000000000" pitchFamily="2" charset="0"/>
                <a:ea typeface="#9Slide03 Roboto Medium" panose="02000000000000000000" pitchFamily="2" charset="0"/>
              </a:rPr>
              <a:t>lựa</a:t>
            </a:r>
            <a:r>
              <a:rPr kumimoji="0" lang="en-US" sz="36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rPr>
              <a:t> </a:t>
            </a:r>
            <a:r>
              <a:rPr kumimoji="0" lang="en-US" sz="3600" b="1" i="0" u="none" strike="noStrike" kern="1200" cap="none" spc="0" normalizeH="0" baseline="0" noProof="0" dirty="0" err="1">
                <a:ln>
                  <a:noFill/>
                </a:ln>
                <a:solidFill>
                  <a:srgbClr val="FF0000"/>
                </a:solidFill>
                <a:effectLst/>
                <a:uLnTx/>
                <a:uFillTx/>
                <a:latin typeface="#9Slide03 Roboto Medium" panose="02000000000000000000" pitchFamily="2" charset="0"/>
                <a:ea typeface="#9Slide03 Roboto Medium" panose="02000000000000000000" pitchFamily="2" charset="0"/>
              </a:rPr>
              <a:t>chọn</a:t>
            </a:r>
            <a:r>
              <a:rPr kumimoji="0" lang="en-US" sz="36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rPr>
              <a:t> 1 </a:t>
            </a:r>
            <a:r>
              <a:rPr kumimoji="0" lang="en-US" sz="3600" b="1" i="0" u="none" strike="noStrike" kern="1200" cap="none" spc="0" normalizeH="0" baseline="0" noProof="0" err="1">
                <a:ln>
                  <a:noFill/>
                </a:ln>
                <a:solidFill>
                  <a:srgbClr val="FF0000"/>
                </a:solidFill>
                <a:effectLst/>
                <a:uLnTx/>
                <a:uFillTx/>
                <a:latin typeface="#9Slide03 Roboto Medium" panose="02000000000000000000" pitchFamily="2" charset="0"/>
                <a:ea typeface="#9Slide03 Roboto Medium" panose="02000000000000000000" pitchFamily="2" charset="0"/>
              </a:rPr>
              <a:t>trong</a:t>
            </a:r>
            <a:r>
              <a:rPr kumimoji="0" lang="en-US" sz="3600" b="1" i="0" u="none" strike="noStrike" kern="1200" cap="none" spc="0" normalizeH="0" baseline="0" noProof="0">
                <a:ln>
                  <a:noFill/>
                </a:ln>
                <a:solidFill>
                  <a:srgbClr val="FF0000"/>
                </a:solidFill>
                <a:effectLst/>
                <a:uLnTx/>
                <a:uFillTx/>
                <a:latin typeface="#9Slide03 Roboto Medium" panose="02000000000000000000" pitchFamily="2" charset="0"/>
                <a:ea typeface="#9Slide03 Roboto Medium" panose="02000000000000000000" pitchFamily="2" charset="0"/>
              </a:rPr>
              <a:t> 2 </a:t>
            </a:r>
            <a:r>
              <a:rPr kumimoji="0" lang="en-US" sz="3600" b="1" i="0" u="none" strike="noStrike" kern="1200" cap="none" spc="0" normalizeH="0" baseline="0" noProof="0" dirty="0" err="1">
                <a:ln>
                  <a:noFill/>
                </a:ln>
                <a:solidFill>
                  <a:srgbClr val="FF0000"/>
                </a:solidFill>
                <a:effectLst/>
                <a:uLnTx/>
                <a:uFillTx/>
                <a:latin typeface="#9Slide03 Roboto Medium" panose="02000000000000000000" pitchFamily="2" charset="0"/>
                <a:ea typeface="#9Slide03 Roboto Medium" panose="02000000000000000000" pitchFamily="2" charset="0"/>
              </a:rPr>
              <a:t>nhiệm</a:t>
            </a:r>
            <a:r>
              <a:rPr kumimoji="0" lang="en-US" sz="3600" b="1" i="0" u="none" strike="noStrike" kern="120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rPr>
              <a:t> vụ:</a:t>
            </a:r>
          </a:p>
        </p:txBody>
      </p:sp>
      <p:sp>
        <p:nvSpPr>
          <p:cNvPr id="18" name="Rectangle 17"/>
          <p:cNvSpPr/>
          <p:nvPr/>
        </p:nvSpPr>
        <p:spPr>
          <a:xfrm>
            <a:off x="447988" y="3858620"/>
            <a:ext cx="3621660" cy="1831271"/>
          </a:xfrm>
          <a:prstGeom prst="rect">
            <a:avLst/>
          </a:prstGeom>
        </p:spPr>
        <p:txBody>
          <a:bodyPr wrap="square">
            <a:spAutoFit/>
          </a:bodyPr>
          <a:lstStyle/>
          <a:p>
            <a:pPr lvl="0" algn="ctr">
              <a:spcBef>
                <a:spcPts val="600"/>
              </a:spcBef>
              <a:spcAft>
                <a:spcPts val="600"/>
              </a:spcAft>
              <a:defRPr/>
            </a:pPr>
            <a:r>
              <a:rPr lang="vi-VN">
                <a:solidFill>
                  <a:srgbClr val="3829FB"/>
                </a:solidFill>
              </a:rPr>
              <a:t>Sưu tầm bản đồ du lịch Hà Nội, sau đó tìm đường đi từ Trung tâm Hội nghị quốc gia đến Nhà hát Lớn Hà Nội.</a:t>
            </a:r>
            <a:br>
              <a:rPr lang="vi-VN">
                <a:solidFill>
                  <a:srgbClr val="3829FB"/>
                </a:solidFill>
              </a:rPr>
            </a:br>
            <a:br>
              <a:rPr lang="vi-VN">
                <a:solidFill>
                  <a:srgbClr val="3829FB"/>
                </a:solidFill>
              </a:rPr>
            </a:br>
            <a:endPar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endParaRPr>
          </a:p>
        </p:txBody>
      </p:sp>
      <p:pic>
        <p:nvPicPr>
          <p:cNvPr id="2" name="Picture 1"/>
          <p:cNvPicPr>
            <a:picLocks noChangeAspect="1"/>
          </p:cNvPicPr>
          <p:nvPr/>
        </p:nvPicPr>
        <p:blipFill>
          <a:blip r:embed="rId2"/>
          <a:stretch>
            <a:fillRect/>
          </a:stretch>
        </p:blipFill>
        <p:spPr>
          <a:xfrm>
            <a:off x="1464191" y="2386580"/>
            <a:ext cx="1058744" cy="1057198"/>
          </a:xfrm>
          <a:prstGeom prst="rect">
            <a:avLst/>
          </a:prstGeom>
        </p:spPr>
      </p:pic>
      <p:pic>
        <p:nvPicPr>
          <p:cNvPr id="19458" name="Picture 2" descr="Hình ảnh Du Lịch Trái đất Du Lịch Nước Ngoài Du Lịch Xúc Tiến Du Lịch PNG , Clipart  Du Lịch, Nổi Danh, Xung Quanh PNG và Vector với nền trong suố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31" b="95313" l="10000" r="90000">
                        <a14:foregroundMark x1="20781" y1="46406" x2="24375" y2="34375"/>
                        <a14:foregroundMark x1="21875" y1="34063" x2="21875" y2="34063"/>
                        <a14:foregroundMark x1="47344" y1="73906" x2="57813" y2="66875"/>
                        <a14:foregroundMark x1="32969" y1="64063" x2="31563" y2="77500"/>
                        <a14:foregroundMark x1="30469" y1="67031" x2="27500" y2="73906"/>
                        <a14:foregroundMark x1="25781" y1="75938" x2="27344" y2="73438"/>
                        <a14:foregroundMark x1="30781" y1="77344" x2="30781" y2="77344"/>
                        <a14:foregroundMark x1="30938" y1="80781" x2="30938" y2="80781"/>
                        <a14:foregroundMark x1="33281" y1="83906" x2="33281" y2="83906"/>
                        <a14:foregroundMark x1="36875" y1="86563" x2="36875" y2="86563"/>
                        <a14:foregroundMark x1="40469" y1="87344" x2="40469" y2="87344"/>
                        <a14:foregroundMark x1="43750" y1="85938" x2="43750" y2="85938"/>
                        <a14:foregroundMark x1="45781" y1="83750" x2="45781" y2="83750"/>
                        <a14:foregroundMark x1="68438" y1="63281" x2="67031" y2="78281"/>
                        <a14:foregroundMark x1="55313" y1="87969" x2="66563" y2="81406"/>
                        <a14:foregroundMark x1="57344" y1="89375" x2="81250" y2="74375"/>
                        <a14:foregroundMark x1="66875" y1="36406" x2="66875" y2="36406"/>
                        <a14:foregroundMark x1="72031" y1="37500" x2="72031" y2="37500"/>
                        <a14:foregroundMark x1="76406" y1="41250" x2="76406" y2="41250"/>
                        <a14:foregroundMark x1="77969" y1="45313" x2="77969" y2="45313"/>
                        <a14:foregroundMark x1="79063" y1="50000" x2="79063" y2="50000"/>
                        <a14:foregroundMark x1="50938" y1="91875" x2="50938" y2="91875"/>
                        <a14:foregroundMark x1="52969" y1="92500" x2="52969" y2="92500"/>
                        <a14:foregroundMark x1="55469" y1="93281" x2="55469" y2="93281"/>
                        <a14:foregroundMark x1="62500" y1="92344" x2="62500" y2="92344"/>
                        <a14:foregroundMark x1="68281" y1="86875" x2="68281" y2="86875"/>
                        <a14:foregroundMark x1="69844" y1="85000" x2="69844" y2="85000"/>
                        <a14:foregroundMark x1="65313" y1="90938" x2="65313" y2="90938"/>
                        <a14:foregroundMark x1="59375" y1="92969" x2="59375" y2="92969"/>
                        <a14:foregroundMark x1="18281" y1="38750" x2="18281" y2="38750"/>
                        <a14:foregroundMark x1="18438" y1="42031" x2="18438" y2="42031"/>
                        <a14:foregroundMark x1="18438" y1="45313" x2="18438" y2="45313"/>
                        <a14:foregroundMark x1="28281" y1="34375" x2="28281" y2="34375"/>
                        <a14:foregroundMark x1="23750" y1="48281" x2="23750" y2="48281"/>
                      </a14:backgroundRemoval>
                    </a14:imgEffect>
                  </a14:imgLayer>
                </a14:imgProps>
              </a:ext>
              <a:ext uri="{28A0092B-C50C-407E-A947-70E740481C1C}">
                <a14:useLocalDpi xmlns:a14="http://schemas.microsoft.com/office/drawing/2010/main" val="0"/>
              </a:ext>
            </a:extLst>
          </a:blip>
          <a:srcRect/>
          <a:stretch>
            <a:fillRect/>
          </a:stretch>
        </p:blipFill>
        <p:spPr bwMode="auto">
          <a:xfrm>
            <a:off x="9387549" y="2254669"/>
            <a:ext cx="1242590" cy="12425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FB31847A-822F-4FE4-858A-60EB809622A6}"/>
              </a:ext>
            </a:extLst>
          </p:cNvPr>
          <p:cNvSpPr/>
          <p:nvPr/>
        </p:nvSpPr>
        <p:spPr>
          <a:xfrm>
            <a:off x="8206690" y="3849847"/>
            <a:ext cx="3621660" cy="1754326"/>
          </a:xfrm>
          <a:prstGeom prst="rect">
            <a:avLst/>
          </a:prstGeom>
        </p:spPr>
        <p:txBody>
          <a:bodyPr wrap="square">
            <a:spAutoFit/>
          </a:bodyPr>
          <a:lstStyle/>
          <a:p>
            <a:pPr lvl="0" algn="ctr">
              <a:spcBef>
                <a:spcPts val="600"/>
              </a:spcBef>
              <a:spcAft>
                <a:spcPts val="600"/>
              </a:spcAft>
              <a:defRPr/>
            </a:pPr>
            <a:r>
              <a:rPr lang="vi-VN">
                <a:solidFill>
                  <a:srgbClr val="3829FB"/>
                </a:solidFill>
              </a:rPr>
              <a:t>Tìm hiểu về một ứng dụng bản đồ trên thiết bị điện tử (điện thoại thông minh, máy tính,...) và tìm đường đi từ chùa Thiên Mụ đến lăng Khải Định (Thừa Thiên Huế) trên ứng dụng đó.</a:t>
            </a:r>
            <a:endParaRPr kumimoji="0" lang="en-US" sz="2300" b="0" i="0" u="none" strike="noStrike" kern="1200" cap="none" spc="0" normalizeH="0" baseline="0" noProof="0" dirty="0">
              <a:ln>
                <a:noFill/>
              </a:ln>
              <a:solidFill>
                <a:srgbClr val="3829FB"/>
              </a:solidFill>
              <a:effectLst/>
              <a:uLnTx/>
              <a:uFillTx/>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125827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7" grpId="0"/>
      <p:bldP spid="18"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3C7795-ACB4-46DB-ADA5-C0B7A901FE15}"/>
              </a:ext>
            </a:extLst>
          </p:cNvPr>
          <p:cNvSpPr txBox="1"/>
          <p:nvPr/>
        </p:nvSpPr>
        <p:spPr>
          <a:xfrm>
            <a:off x="3279391" y="436880"/>
            <a:ext cx="5895089" cy="1037739"/>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3" name="Group 12">
            <a:extLst>
              <a:ext uri="{FF2B5EF4-FFF2-40B4-BE49-F238E27FC236}">
                <a16:creationId xmlns:a16="http://schemas.microsoft.com/office/drawing/2014/main" id="{D8C79EAE-E68C-4D11-9BA2-63D9E8F6102A}"/>
              </a:ext>
            </a:extLst>
          </p:cNvPr>
          <p:cNvGrpSpPr/>
          <p:nvPr/>
        </p:nvGrpSpPr>
        <p:grpSpPr>
          <a:xfrm>
            <a:off x="1511737" y="2313314"/>
            <a:ext cx="9909839" cy="914400"/>
            <a:chOff x="1635838" y="2325461"/>
            <a:chExt cx="10294525" cy="914400"/>
          </a:xfrm>
        </p:grpSpPr>
        <p:sp>
          <p:nvSpPr>
            <p:cNvPr id="7" name="Arrow: Pentagon 6">
              <a:extLst>
                <a:ext uri="{FF2B5EF4-FFF2-40B4-BE49-F238E27FC236}">
                  <a16:creationId xmlns:a16="http://schemas.microsoft.com/office/drawing/2014/main" id="{D795386C-9471-46B9-8500-A18ACA6F27C4}"/>
                </a:ext>
              </a:extLst>
            </p:cNvPr>
            <p:cNvSpPr/>
            <p:nvPr/>
          </p:nvSpPr>
          <p:spPr>
            <a:xfrm>
              <a:off x="2231895" y="2325461"/>
              <a:ext cx="831368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476EA1BA-310F-4D5D-A579-12856ED54309}"/>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bản đồ</a:t>
              </a:r>
            </a:p>
          </p:txBody>
        </p:sp>
        <p:sp>
          <p:nvSpPr>
            <p:cNvPr id="20" name="Arrow: Pentagon 19">
              <a:extLst>
                <a:ext uri="{FF2B5EF4-FFF2-40B4-BE49-F238E27FC236}">
                  <a16:creationId xmlns:a16="http://schemas.microsoft.com/office/drawing/2014/main" id="{77FE6C60-53F1-4C85-A1A3-F2E51B331B08}"/>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1" name="Isosceles Triangle 20">
              <a:extLst>
                <a:ext uri="{FF2B5EF4-FFF2-40B4-BE49-F238E27FC236}">
                  <a16:creationId xmlns:a16="http://schemas.microsoft.com/office/drawing/2014/main" id="{BE0D5F91-3A52-491C-89E0-9A26D51CA1BA}"/>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445FC1B0-B879-43C4-BF92-C32091B73784}"/>
              </a:ext>
            </a:extLst>
          </p:cNvPr>
          <p:cNvGrpSpPr/>
          <p:nvPr/>
        </p:nvGrpSpPr>
        <p:grpSpPr>
          <a:xfrm>
            <a:off x="1511737" y="3898711"/>
            <a:ext cx="8982598" cy="914400"/>
            <a:chOff x="1511737" y="3898711"/>
            <a:chExt cx="8982598" cy="914400"/>
          </a:xfrm>
        </p:grpSpPr>
        <p:sp>
          <p:nvSpPr>
            <p:cNvPr id="8" name="Arrow: Pentagon 7">
              <a:extLst>
                <a:ext uri="{FF2B5EF4-FFF2-40B4-BE49-F238E27FC236}">
                  <a16:creationId xmlns:a16="http://schemas.microsoft.com/office/drawing/2014/main" id="{661F6BCF-F3D5-4088-ADC5-38B729BDBA8F}"/>
                </a:ext>
              </a:extLst>
            </p:cNvPr>
            <p:cNvSpPr/>
            <p:nvPr/>
          </p:nvSpPr>
          <p:spPr>
            <a:xfrm>
              <a:off x="2231896" y="3898711"/>
              <a:ext cx="8262439" cy="914400"/>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3B0A2323-2FC6-419E-ABCB-E8D578D7E3C7}"/>
                </a:ext>
              </a:extLst>
            </p:cNvPr>
            <p:cNvSpPr txBox="1"/>
            <p:nvPr/>
          </p:nvSpPr>
          <p:spPr>
            <a:xfrm>
              <a:off x="3195044" y="4033002"/>
              <a:ext cx="6888104"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Đọc một số bản đồ thông dụng</a:t>
              </a:r>
            </a:p>
          </p:txBody>
        </p:sp>
        <p:sp>
          <p:nvSpPr>
            <p:cNvPr id="22" name="Arrow: Pentagon 21">
              <a:extLst>
                <a:ext uri="{FF2B5EF4-FFF2-40B4-BE49-F238E27FC236}">
                  <a16:creationId xmlns:a16="http://schemas.microsoft.com/office/drawing/2014/main" id="{6386D133-778B-4F50-BAC1-325B4DDA9112}"/>
                </a:ext>
              </a:extLst>
            </p:cNvPr>
            <p:cNvSpPr/>
            <p:nvPr/>
          </p:nvSpPr>
          <p:spPr>
            <a:xfrm>
              <a:off x="1511737" y="3898711"/>
              <a:ext cx="1301952" cy="914400"/>
            </a:xfrm>
            <a:prstGeom prst="homePlate">
              <a:avLst/>
            </a:prstGeom>
            <a:solidFill>
              <a:srgbClr val="00A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3" name="Isosceles Triangle 22">
              <a:extLst>
                <a:ext uri="{FF2B5EF4-FFF2-40B4-BE49-F238E27FC236}">
                  <a16:creationId xmlns:a16="http://schemas.microsoft.com/office/drawing/2014/main" id="{6FD52D1E-3575-40FE-9A8F-9191F0C76E61}"/>
                </a:ext>
              </a:extLst>
            </p:cNvPr>
            <p:cNvSpPr/>
            <p:nvPr/>
          </p:nvSpPr>
          <p:spPr>
            <a:xfrm rot="5400000">
              <a:off x="2502469" y="420608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57A3F0B8-20E6-4BA3-8613-D8CD931B8140}"/>
              </a:ext>
            </a:extLst>
          </p:cNvPr>
          <p:cNvGrpSpPr/>
          <p:nvPr/>
        </p:nvGrpSpPr>
        <p:grpSpPr>
          <a:xfrm>
            <a:off x="1511737" y="5352170"/>
            <a:ext cx="8227883" cy="914400"/>
            <a:chOff x="1511737" y="5352170"/>
            <a:chExt cx="8227883" cy="914400"/>
          </a:xfrm>
        </p:grpSpPr>
        <p:sp>
          <p:nvSpPr>
            <p:cNvPr id="9" name="Arrow: Pentagon 8">
              <a:extLst>
                <a:ext uri="{FF2B5EF4-FFF2-40B4-BE49-F238E27FC236}">
                  <a16:creationId xmlns:a16="http://schemas.microsoft.com/office/drawing/2014/main" id="{BFAFD0CB-A689-4273-A2B4-454EA8DBCDC7}"/>
                </a:ext>
              </a:extLst>
            </p:cNvPr>
            <p:cNvSpPr/>
            <p:nvPr/>
          </p:nvSpPr>
          <p:spPr>
            <a:xfrm>
              <a:off x="2231896" y="5352170"/>
              <a:ext cx="6918109"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a:extLst>
                <a:ext uri="{FF2B5EF4-FFF2-40B4-BE49-F238E27FC236}">
                  <a16:creationId xmlns:a16="http://schemas.microsoft.com/office/drawing/2014/main" id="{58FEFDD4-CAD6-406F-A131-1E0630844188}"/>
                </a:ext>
              </a:extLst>
            </p:cNvPr>
            <p:cNvSpPr txBox="1"/>
            <p:nvPr/>
          </p:nvSpPr>
          <p:spPr>
            <a:xfrm>
              <a:off x="2884767" y="5509288"/>
              <a:ext cx="6854853"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Tìm đ</a:t>
              </a:r>
              <a:r>
                <a:rPr lang="vi-VN" sz="3300" b="1">
                  <a:solidFill>
                    <a:srgbClr val="3829FB"/>
                  </a:solidFill>
                  <a:latin typeface="Arial" pitchFamily="34" charset="0"/>
                  <a:cs typeface="Arial" pitchFamily="34" charset="0"/>
                </a:rPr>
                <a:t>ư</a:t>
              </a:r>
              <a:r>
                <a:rPr lang="en-US" sz="3300" b="1">
                  <a:solidFill>
                    <a:srgbClr val="3829FB"/>
                  </a:solidFill>
                  <a:latin typeface="Arial" pitchFamily="34" charset="0"/>
                  <a:cs typeface="Arial" pitchFamily="34" charset="0"/>
                </a:rPr>
                <a:t>ờng đi trên bản đồ</a:t>
              </a:r>
            </a:p>
          </p:txBody>
        </p:sp>
        <p:sp>
          <p:nvSpPr>
            <p:cNvPr id="24" name="Arrow: Pentagon 23">
              <a:extLst>
                <a:ext uri="{FF2B5EF4-FFF2-40B4-BE49-F238E27FC236}">
                  <a16:creationId xmlns:a16="http://schemas.microsoft.com/office/drawing/2014/main" id="{DE267071-7D42-4F0F-8946-9541405302A7}"/>
                </a:ext>
              </a:extLst>
            </p:cNvPr>
            <p:cNvSpPr/>
            <p:nvPr/>
          </p:nvSpPr>
          <p:spPr>
            <a:xfrm>
              <a:off x="1511737" y="5352170"/>
              <a:ext cx="1301952" cy="914400"/>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5" name="Isosceles Triangle 24">
              <a:extLst>
                <a:ext uri="{FF2B5EF4-FFF2-40B4-BE49-F238E27FC236}">
                  <a16:creationId xmlns:a16="http://schemas.microsoft.com/office/drawing/2014/main" id="{CCBC74FC-D8DE-45FD-B774-F690C000E2EC}"/>
                </a:ext>
              </a:extLst>
            </p:cNvPr>
            <p:cNvSpPr/>
            <p:nvPr/>
          </p:nvSpPr>
          <p:spPr>
            <a:xfrm rot="5400000">
              <a:off x="2502469" y="565954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269CAE9D-F7D1-4A2C-B011-90257A6411FD}"/>
              </a:ext>
            </a:extLst>
          </p:cNvPr>
          <p:cNvPicPr>
            <a:picLocks noChangeAspect="1"/>
          </p:cNvPicPr>
          <p:nvPr/>
        </p:nvPicPr>
        <p:blipFill rotWithShape="1">
          <a:blip r:embed="rId3"/>
          <a:srcRect l="49250" t="16517" r="40417" b="67812"/>
          <a:stretch/>
        </p:blipFill>
        <p:spPr>
          <a:xfrm>
            <a:off x="10872528" y="7950"/>
            <a:ext cx="1207698" cy="1106531"/>
          </a:xfrm>
          <a:prstGeom prst="rect">
            <a:avLst/>
          </a:prstGeom>
        </p:spPr>
      </p:pic>
    </p:spTree>
    <p:extLst>
      <p:ext uri="{BB962C8B-B14F-4D97-AF65-F5344CB8AC3E}">
        <p14:creationId xmlns:p14="http://schemas.microsoft.com/office/powerpoint/2010/main" val="3864460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30" descr="A picture containing text, water&#10;&#10;Description automatically generated">
            <a:extLst>
              <a:ext uri="{FF2B5EF4-FFF2-40B4-BE49-F238E27FC236}">
                <a16:creationId xmlns:a16="http://schemas.microsoft.com/office/drawing/2014/main" id="{AD0A0839-F9EA-44CC-991A-008376971180}"/>
              </a:ext>
            </a:extLst>
          </p:cNvPr>
          <p:cNvPicPr/>
          <p:nvPr/>
        </p:nvPicPr>
        <p:blipFill rotWithShape="1">
          <a:blip r:embed="rId2"/>
          <a:srcRect t="10754" r="-2" b="666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3" name="Hình ảnh 29" descr="Diagram&#10;&#10;Description automatically generated">
            <a:extLst>
              <a:ext uri="{FF2B5EF4-FFF2-40B4-BE49-F238E27FC236}">
                <a16:creationId xmlns:a16="http://schemas.microsoft.com/office/drawing/2014/main" id="{45305454-5D9C-4A80-AE85-A1A744D983DF}"/>
              </a:ext>
            </a:extLst>
          </p:cNvPr>
          <p:cNvPicPr/>
          <p:nvPr/>
        </p:nvPicPr>
        <p:blipFill rotWithShape="1">
          <a:blip r:embed="rId3"/>
          <a:srcRect t="6214" r="-2" b="3418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11" name="Text Box 3">
            <a:extLst>
              <a:ext uri="{FF2B5EF4-FFF2-40B4-BE49-F238E27FC236}">
                <a16:creationId xmlns:a16="http://schemas.microsoft.com/office/drawing/2014/main" id="{FF06C88B-2AED-43F3-AC9D-6ABE6D1CF000}"/>
              </a:ext>
            </a:extLst>
          </p:cNvPr>
          <p:cNvSpPr txBox="1">
            <a:spLocks noChangeArrowheads="1"/>
          </p:cNvSpPr>
          <p:nvPr/>
        </p:nvSpPr>
        <p:spPr bwMode="auto">
          <a:xfrm>
            <a:off x="1053983" y="793435"/>
            <a:ext cx="4832802" cy="12435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None/>
            </a:pPr>
            <a:r>
              <a:rPr lang="en-US" altLang="en-US" sz="4400" b="1" kern="1200">
                <a:solidFill>
                  <a:srgbClr val="FF0000"/>
                </a:solidFill>
                <a:ea typeface="+mj-ea"/>
                <a:cs typeface="Arial" panose="020B0604020202020204" pitchFamily="34" charset="0"/>
              </a:rPr>
              <a:t>VẬN DỤNG</a:t>
            </a:r>
          </a:p>
        </p:txBody>
      </p:sp>
      <p:sp>
        <p:nvSpPr>
          <p:cNvPr id="2" name="Rectangle 1">
            <a:extLst>
              <a:ext uri="{FF2B5EF4-FFF2-40B4-BE49-F238E27FC236}">
                <a16:creationId xmlns:a16="http://schemas.microsoft.com/office/drawing/2014/main" id="{49213EEA-1790-487F-B239-8EA0E75794D6}"/>
              </a:ext>
            </a:extLst>
          </p:cNvPr>
          <p:cNvSpPr/>
          <p:nvPr/>
        </p:nvSpPr>
        <p:spPr>
          <a:xfrm>
            <a:off x="231354" y="1904817"/>
            <a:ext cx="5335837" cy="3600986"/>
          </a:xfrm>
          <a:prstGeom prst="rect">
            <a:avLst/>
          </a:prstGeom>
        </p:spPr>
        <p:txBody>
          <a:bodyPr wrap="square">
            <a:spAutoFit/>
          </a:bodyPr>
          <a:lstStyle/>
          <a:p>
            <a:pPr algn="just"/>
            <a:r>
              <a:rPr lang="vi-VN" sz="2400">
                <a:solidFill>
                  <a:srgbClr val="3829FB"/>
                </a:solidFill>
                <a:latin typeface="Arial" panose="020B0604020202020204" pitchFamily="34" charset="0"/>
                <a:cs typeface="Arial" panose="020B0604020202020204" pitchFamily="34" charset="0"/>
              </a:rPr>
              <a:t>Sử dụng bản đồ du lịch Việt Nam để lên kế hoạch cho một chuyến tham quan trong 3 ngày. Hãy chọn các điểm dừng chân và lên kế hoạch cụ thể cho chuyến đi, chọn phương tiện di chuyển, nơi em dự định tham quan, nghỉ đêm, món ăn sẽ thưởng thức,... Nêu rõ lí do lựa chọn của em.</a:t>
            </a:r>
            <a:br>
              <a:rPr lang="vi-VN" sz="2400">
                <a:solidFill>
                  <a:srgbClr val="3829FB"/>
                </a:solidFill>
                <a:latin typeface="Arial" panose="020B0604020202020204" pitchFamily="34" charset="0"/>
                <a:cs typeface="Arial" panose="020B0604020202020204" pitchFamily="34" charset="0"/>
              </a:rPr>
            </a:br>
            <a:br>
              <a:rPr lang="vi-VN">
                <a:solidFill>
                  <a:srgbClr val="000000"/>
                </a:solidFill>
                <a:latin typeface="OpenSans"/>
              </a:rPr>
            </a:br>
            <a:endParaRPr lang="en-US"/>
          </a:p>
        </p:txBody>
      </p:sp>
    </p:spTree>
    <p:extLst>
      <p:ext uri="{BB962C8B-B14F-4D97-AF65-F5344CB8AC3E}">
        <p14:creationId xmlns:p14="http://schemas.microsoft.com/office/powerpoint/2010/main" val="176505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8AEF7FF-5768-4D62-892B-F92149648A9C}"/>
              </a:ext>
            </a:extLst>
          </p:cNvPr>
          <p:cNvPicPr>
            <a:picLocks noChangeAspect="1"/>
          </p:cNvPicPr>
          <p:nvPr/>
        </p:nvPicPr>
        <p:blipFill rotWithShape="1">
          <a:blip r:embed="rId3"/>
          <a:srcRect b="90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DCB6C74-3822-4779-A78A-6D1412DB4F0A}"/>
              </a:ext>
            </a:extLst>
          </p:cNvPr>
          <p:cNvSpPr txBox="1"/>
          <p:nvPr/>
        </p:nvSpPr>
        <p:spPr>
          <a:xfrm>
            <a:off x="3395720" y="3287932"/>
            <a:ext cx="5615990" cy="600164"/>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Google Shape;639;p21">
            <a:extLst>
              <a:ext uri="{FF2B5EF4-FFF2-40B4-BE49-F238E27FC236}">
                <a16:creationId xmlns:a16="http://schemas.microsoft.com/office/drawing/2014/main" id="{2BC96683-AAEB-4340-B2BE-2AE24E110AF0}"/>
              </a:ext>
            </a:extLst>
          </p:cNvPr>
          <p:cNvSpPr/>
          <p:nvPr/>
        </p:nvSpPr>
        <p:spPr>
          <a:xfrm>
            <a:off x="5230015" y="1908197"/>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 name="Google Shape;640;p21">
            <a:extLst>
              <a:ext uri="{FF2B5EF4-FFF2-40B4-BE49-F238E27FC236}">
                <a16:creationId xmlns:a16="http://schemas.microsoft.com/office/drawing/2014/main" id="{423379C8-1C90-47FF-AE98-76A78B18DFCA}"/>
              </a:ext>
            </a:extLst>
          </p:cNvPr>
          <p:cNvSpPr/>
          <p:nvPr/>
        </p:nvSpPr>
        <p:spPr>
          <a:xfrm>
            <a:off x="5230015" y="5114704"/>
            <a:ext cx="173484" cy="173484"/>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 name="Google Shape;643;p21">
            <a:extLst>
              <a:ext uri="{FF2B5EF4-FFF2-40B4-BE49-F238E27FC236}">
                <a16:creationId xmlns:a16="http://schemas.microsoft.com/office/drawing/2014/main" id="{491DD866-98BD-4A4F-8CE9-03A512B54BC1}"/>
              </a:ext>
            </a:extLst>
          </p:cNvPr>
          <p:cNvSpPr/>
          <p:nvPr/>
        </p:nvSpPr>
        <p:spPr>
          <a:xfrm>
            <a:off x="6890567" y="1562140"/>
            <a:ext cx="4202785" cy="983399"/>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 name="Google Shape;644;p21">
            <a:extLst>
              <a:ext uri="{FF2B5EF4-FFF2-40B4-BE49-F238E27FC236}">
                <a16:creationId xmlns:a16="http://schemas.microsoft.com/office/drawing/2014/main" id="{58D40C60-7666-42B8-8D49-9374FF9AA2BB}"/>
              </a:ext>
            </a:extLst>
          </p:cNvPr>
          <p:cNvSpPr/>
          <p:nvPr/>
        </p:nvSpPr>
        <p:spPr>
          <a:xfrm>
            <a:off x="6890567" y="3106515"/>
            <a:ext cx="4202785" cy="984223"/>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6" name="Google Shape;645;p21">
            <a:extLst>
              <a:ext uri="{FF2B5EF4-FFF2-40B4-BE49-F238E27FC236}">
                <a16:creationId xmlns:a16="http://schemas.microsoft.com/office/drawing/2014/main" id="{77A24635-7EA6-4DD4-A1E9-D338E269C830}"/>
              </a:ext>
            </a:extLst>
          </p:cNvPr>
          <p:cNvSpPr/>
          <p:nvPr/>
        </p:nvSpPr>
        <p:spPr>
          <a:xfrm>
            <a:off x="6873390" y="4655836"/>
            <a:ext cx="4218261" cy="1056908"/>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 name="Google Shape;646;p21">
            <a:extLst>
              <a:ext uri="{FF2B5EF4-FFF2-40B4-BE49-F238E27FC236}">
                <a16:creationId xmlns:a16="http://schemas.microsoft.com/office/drawing/2014/main" id="{0BDEE219-DA18-4AA2-9E59-926CC2BC195D}"/>
              </a:ext>
            </a:extLst>
          </p:cNvPr>
          <p:cNvSpPr/>
          <p:nvPr/>
        </p:nvSpPr>
        <p:spPr>
          <a:xfrm>
            <a:off x="5230015" y="3495924"/>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47;p21">
            <a:extLst>
              <a:ext uri="{FF2B5EF4-FFF2-40B4-BE49-F238E27FC236}">
                <a16:creationId xmlns:a16="http://schemas.microsoft.com/office/drawing/2014/main" id="{9DDB9B8F-4C01-4946-AEF7-CADB41185D99}"/>
              </a:ext>
            </a:extLst>
          </p:cNvPr>
          <p:cNvSpPr txBox="1">
            <a:spLocks/>
          </p:cNvSpPr>
          <p:nvPr/>
        </p:nvSpPr>
        <p:spPr>
          <a:xfrm>
            <a:off x="7106666" y="1789438"/>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Xem lại bài đã học</a:t>
            </a:r>
          </a:p>
        </p:txBody>
      </p:sp>
      <p:sp>
        <p:nvSpPr>
          <p:cNvPr id="29" name="Google Shape;648;p21">
            <a:extLst>
              <a:ext uri="{FF2B5EF4-FFF2-40B4-BE49-F238E27FC236}">
                <a16:creationId xmlns:a16="http://schemas.microsoft.com/office/drawing/2014/main" id="{35F9603F-5FDA-4E08-A1EC-601567C86B42}"/>
              </a:ext>
            </a:extLst>
          </p:cNvPr>
          <p:cNvSpPr txBox="1">
            <a:spLocks/>
          </p:cNvSpPr>
          <p:nvPr/>
        </p:nvSpPr>
        <p:spPr>
          <a:xfrm>
            <a:off x="7106666" y="3334226"/>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Hoàn thành bài SBT (1,3)</a:t>
            </a:r>
          </a:p>
        </p:txBody>
      </p:sp>
      <p:sp>
        <p:nvSpPr>
          <p:cNvPr id="30" name="Google Shape;649;p21">
            <a:extLst>
              <a:ext uri="{FF2B5EF4-FFF2-40B4-BE49-F238E27FC236}">
                <a16:creationId xmlns:a16="http://schemas.microsoft.com/office/drawing/2014/main" id="{43A37707-1A19-4933-A7CA-B2D52AC139E7}"/>
              </a:ext>
            </a:extLst>
          </p:cNvPr>
          <p:cNvSpPr txBox="1">
            <a:spLocks/>
          </p:cNvSpPr>
          <p:nvPr/>
        </p:nvSpPr>
        <p:spPr>
          <a:xfrm flipH="1">
            <a:off x="7142214" y="4693017"/>
            <a:ext cx="3949437" cy="1075403"/>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3829FB"/>
                </a:solidFill>
                <a:latin typeface="Arial" pitchFamily="34" charset="0"/>
                <a:cs typeface="Arial" pitchFamily="34" charset="0"/>
              </a:rPr>
              <a:t>Chuẩn bị bài bài 5: Lược đồ trí nhớ.</a:t>
            </a:r>
          </a:p>
        </p:txBody>
      </p:sp>
      <p:grpSp>
        <p:nvGrpSpPr>
          <p:cNvPr id="31" name="Google Shape;654;p21">
            <a:extLst>
              <a:ext uri="{FF2B5EF4-FFF2-40B4-BE49-F238E27FC236}">
                <a16:creationId xmlns:a16="http://schemas.microsoft.com/office/drawing/2014/main" id="{EA249E57-391C-4A0A-9407-A38EDDB1D2F6}"/>
              </a:ext>
            </a:extLst>
          </p:cNvPr>
          <p:cNvGrpSpPr/>
          <p:nvPr/>
        </p:nvGrpSpPr>
        <p:grpSpPr>
          <a:xfrm>
            <a:off x="5555952" y="1346550"/>
            <a:ext cx="1316800" cy="1316800"/>
            <a:chOff x="5140486" y="1429965"/>
            <a:chExt cx="987600" cy="987600"/>
          </a:xfrm>
          <a:solidFill>
            <a:schemeClr val="accent4">
              <a:lumMod val="40000"/>
              <a:lumOff val="60000"/>
            </a:schemeClr>
          </a:solidFill>
        </p:grpSpPr>
        <p:sp>
          <p:nvSpPr>
            <p:cNvPr id="32" name="Google Shape;655;p21">
              <a:extLst>
                <a:ext uri="{FF2B5EF4-FFF2-40B4-BE49-F238E27FC236}">
                  <a16:creationId xmlns:a16="http://schemas.microsoft.com/office/drawing/2014/main" id="{7B9675AA-2FF1-4887-BD2D-BFFBDBA6E135}"/>
                </a:ext>
              </a:extLst>
            </p:cNvPr>
            <p:cNvSpPr/>
            <p:nvPr/>
          </p:nvSpPr>
          <p:spPr>
            <a:xfrm>
              <a:off x="5140486" y="1429965"/>
              <a:ext cx="987600" cy="987600"/>
            </a:xfrm>
            <a:prstGeom prst="pie">
              <a:avLst>
                <a:gd name="adj1" fmla="val 16142386"/>
                <a:gd name="adj2" fmla="val 16126097"/>
              </a:avLst>
            </a:prstGeom>
            <a:grpFill/>
            <a:ln>
              <a:noFill/>
            </a:ln>
          </p:spPr>
          <p:txBody>
            <a:bodyPr spcFirstLastPara="1" wrap="square" lIns="121900" tIns="121900" rIns="121900" bIns="121900" anchor="ctr" anchorCtr="0">
              <a:noAutofit/>
            </a:bodyPr>
            <a:lstStyle/>
            <a:p>
              <a:endParaRPr sz="2400"/>
            </a:p>
          </p:txBody>
        </p:sp>
        <p:sp>
          <p:nvSpPr>
            <p:cNvPr id="33" name="Google Shape;656;p21">
              <a:extLst>
                <a:ext uri="{FF2B5EF4-FFF2-40B4-BE49-F238E27FC236}">
                  <a16:creationId xmlns:a16="http://schemas.microsoft.com/office/drawing/2014/main" id="{4F8086BB-2DF3-4C7E-AA9F-22CC50D3BAF7}"/>
                </a:ext>
              </a:extLst>
            </p:cNvPr>
            <p:cNvSpPr/>
            <p:nvPr/>
          </p:nvSpPr>
          <p:spPr>
            <a:xfrm>
              <a:off x="5140486" y="1429965"/>
              <a:ext cx="987600" cy="987600"/>
            </a:xfrm>
            <a:prstGeom prst="pie">
              <a:avLst>
                <a:gd name="adj1" fmla="val 16107154"/>
                <a:gd name="adj2" fmla="val 18757646"/>
              </a:avLst>
            </a:prstGeom>
            <a:grpFill/>
            <a:ln>
              <a:noFill/>
            </a:ln>
          </p:spPr>
          <p:txBody>
            <a:bodyPr spcFirstLastPara="1" wrap="square" lIns="121900" tIns="121900" rIns="121900" bIns="121900" anchor="ctr" anchorCtr="0">
              <a:noAutofit/>
            </a:bodyPr>
            <a:lstStyle/>
            <a:p>
              <a:endParaRPr sz="2400"/>
            </a:p>
          </p:txBody>
        </p:sp>
      </p:grpSp>
      <p:grpSp>
        <p:nvGrpSpPr>
          <p:cNvPr id="34" name="Google Shape;657;p21">
            <a:extLst>
              <a:ext uri="{FF2B5EF4-FFF2-40B4-BE49-F238E27FC236}">
                <a16:creationId xmlns:a16="http://schemas.microsoft.com/office/drawing/2014/main" id="{07FC87C9-BB33-4B26-ABB7-F10300D30941}"/>
              </a:ext>
            </a:extLst>
          </p:cNvPr>
          <p:cNvGrpSpPr/>
          <p:nvPr/>
        </p:nvGrpSpPr>
        <p:grpSpPr>
          <a:xfrm>
            <a:off x="-700566" y="1249430"/>
            <a:ext cx="6020717" cy="4700400"/>
            <a:chOff x="417550" y="1357125"/>
            <a:chExt cx="4515538" cy="3525300"/>
          </a:xfrm>
          <a:solidFill>
            <a:srgbClr val="E555B2"/>
          </a:solidFill>
        </p:grpSpPr>
        <p:sp>
          <p:nvSpPr>
            <p:cNvPr id="35" name="Google Shape;658;p21">
              <a:extLst>
                <a:ext uri="{FF2B5EF4-FFF2-40B4-BE49-F238E27FC236}">
                  <a16:creationId xmlns:a16="http://schemas.microsoft.com/office/drawing/2014/main" id="{6C727AC2-8A9C-49B2-AFC8-B5F4DFF1CB53}"/>
                </a:ext>
              </a:extLst>
            </p:cNvPr>
            <p:cNvSpPr/>
            <p:nvPr/>
          </p:nvSpPr>
          <p:spPr>
            <a:xfrm>
              <a:off x="3985709" y="1903964"/>
              <a:ext cx="947379" cy="344839"/>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grpFill/>
            <a:ln>
              <a:noFill/>
            </a:ln>
          </p:spPr>
          <p:txBody>
            <a:bodyPr spcFirstLastPara="1" wrap="square" lIns="121900" tIns="121900" rIns="121900" bIns="121900" anchor="ctr" anchorCtr="0">
              <a:noAutofit/>
            </a:bodyPr>
            <a:lstStyle/>
            <a:p>
              <a:endParaRPr sz="2400"/>
            </a:p>
          </p:txBody>
        </p:sp>
        <p:sp>
          <p:nvSpPr>
            <p:cNvPr id="36" name="Google Shape;659;p21">
              <a:extLst>
                <a:ext uri="{FF2B5EF4-FFF2-40B4-BE49-F238E27FC236}">
                  <a16:creationId xmlns:a16="http://schemas.microsoft.com/office/drawing/2014/main" id="{DA2AB6F0-A30A-47F1-8A65-8082B7D9A93A}"/>
                </a:ext>
              </a:extLst>
            </p:cNvPr>
            <p:cNvSpPr/>
            <p:nvPr/>
          </p:nvSpPr>
          <p:spPr>
            <a:xfrm>
              <a:off x="3985709" y="3989220"/>
              <a:ext cx="947379" cy="344839"/>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grpFill/>
            <a:ln>
              <a:noFill/>
            </a:ln>
          </p:spPr>
          <p:txBody>
            <a:bodyPr spcFirstLastPara="1" wrap="square" lIns="121900" tIns="121900" rIns="121900" bIns="121900" anchor="ctr" anchorCtr="0">
              <a:noAutofit/>
            </a:bodyPr>
            <a:lstStyle/>
            <a:p>
              <a:endParaRPr sz="2400"/>
            </a:p>
          </p:txBody>
        </p:sp>
        <p:sp>
          <p:nvSpPr>
            <p:cNvPr id="37" name="Google Shape;660;p21">
              <a:extLst>
                <a:ext uri="{FF2B5EF4-FFF2-40B4-BE49-F238E27FC236}">
                  <a16:creationId xmlns:a16="http://schemas.microsoft.com/office/drawing/2014/main" id="{E857C03D-D9F2-4796-A3C3-A7B1CEC79E66}"/>
                </a:ext>
              </a:extLst>
            </p:cNvPr>
            <p:cNvSpPr/>
            <p:nvPr/>
          </p:nvSpPr>
          <p:spPr>
            <a:xfrm>
              <a:off x="4166106" y="3094758"/>
              <a:ext cx="766973" cy="25198"/>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664;p21">
              <a:extLst>
                <a:ext uri="{FF2B5EF4-FFF2-40B4-BE49-F238E27FC236}">
                  <a16:creationId xmlns:a16="http://schemas.microsoft.com/office/drawing/2014/main" id="{E63BF215-1FB3-48B7-8249-89E0433A34B0}"/>
                </a:ext>
              </a:extLst>
            </p:cNvPr>
            <p:cNvSpPr/>
            <p:nvPr/>
          </p:nvSpPr>
          <p:spPr>
            <a:xfrm>
              <a:off x="1181546" y="2034124"/>
              <a:ext cx="2169886" cy="2169886"/>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rgbClr val="E5A5D9"/>
            </a:solidFill>
            <a:ln>
              <a:noFill/>
            </a:ln>
          </p:spPr>
          <p:txBody>
            <a:bodyPr spcFirstLastPara="1" wrap="square" lIns="121900" tIns="121900" rIns="121900" bIns="121900" anchor="ctr" anchorCtr="0">
              <a:noAutofit/>
            </a:bodyPr>
            <a:lstStyle/>
            <a:p>
              <a:endParaRPr sz="2400"/>
            </a:p>
          </p:txBody>
        </p:sp>
        <p:sp>
          <p:nvSpPr>
            <p:cNvPr id="39" name="Google Shape;666;p21">
              <a:extLst>
                <a:ext uri="{FF2B5EF4-FFF2-40B4-BE49-F238E27FC236}">
                  <a16:creationId xmlns:a16="http://schemas.microsoft.com/office/drawing/2014/main" id="{DFF37796-89F3-41EA-A4AE-03F0EBD9F695}"/>
                </a:ext>
              </a:extLst>
            </p:cNvPr>
            <p:cNvSpPr/>
            <p:nvPr/>
          </p:nvSpPr>
          <p:spPr>
            <a:xfrm rot="5400000" flipH="1">
              <a:off x="417550" y="1357125"/>
              <a:ext cx="3525300" cy="3525300"/>
            </a:xfrm>
            <a:prstGeom prst="blockArc">
              <a:avLst>
                <a:gd name="adj1" fmla="val 10775262"/>
                <a:gd name="adj2" fmla="val 25083"/>
                <a:gd name="adj3" fmla="val 623"/>
              </a:avLst>
            </a:prstGeom>
            <a:grpFill/>
            <a:ln>
              <a:solidFill>
                <a:srgbClr val="FFFF00"/>
              </a:solidFill>
            </a:ln>
          </p:spPr>
          <p:txBody>
            <a:bodyPr spcFirstLastPara="1" wrap="square" lIns="121900" tIns="121900" rIns="121900" bIns="121900" anchor="ctr" anchorCtr="0">
              <a:noAutofit/>
            </a:bodyPr>
            <a:lstStyle/>
            <a:p>
              <a:endParaRPr sz="2400"/>
            </a:p>
          </p:txBody>
        </p:sp>
        <p:sp>
          <p:nvSpPr>
            <p:cNvPr id="40" name="Google Shape;667;p21">
              <a:extLst>
                <a:ext uri="{FF2B5EF4-FFF2-40B4-BE49-F238E27FC236}">
                  <a16:creationId xmlns:a16="http://schemas.microsoft.com/office/drawing/2014/main" id="{F4A833AE-0CFE-4DEF-BAEB-B086B3A3EA0A}"/>
                </a:ext>
              </a:extLst>
            </p:cNvPr>
            <p:cNvSpPr/>
            <p:nvPr/>
          </p:nvSpPr>
          <p:spPr>
            <a:xfrm rot="5400000" flipH="1">
              <a:off x="794225" y="1713225"/>
              <a:ext cx="2776800" cy="2776800"/>
            </a:xfrm>
            <a:prstGeom prst="blockArc">
              <a:avLst>
                <a:gd name="adj1" fmla="val 10744979"/>
                <a:gd name="adj2" fmla="val 46670"/>
                <a:gd name="adj3" fmla="val 856"/>
              </a:avLst>
            </a:prstGeom>
            <a:solidFill>
              <a:srgbClr val="1414F8"/>
            </a:solidFill>
            <a:ln>
              <a:noFill/>
            </a:ln>
          </p:spPr>
          <p:txBody>
            <a:bodyPr spcFirstLastPara="1" wrap="square" lIns="121900" tIns="121900" rIns="121900" bIns="121900" anchor="ctr" anchorCtr="0">
              <a:noAutofit/>
            </a:bodyPr>
            <a:lstStyle/>
            <a:p>
              <a:endParaRPr sz="2400"/>
            </a:p>
          </p:txBody>
        </p:sp>
        <p:sp>
          <p:nvSpPr>
            <p:cNvPr id="41" name="Google Shape;668;p21">
              <a:extLst>
                <a:ext uri="{FF2B5EF4-FFF2-40B4-BE49-F238E27FC236}">
                  <a16:creationId xmlns:a16="http://schemas.microsoft.com/office/drawing/2014/main" id="{5461EF5F-940B-49CD-86A1-F50C60FF7699}"/>
                </a:ext>
              </a:extLst>
            </p:cNvPr>
            <p:cNvSpPr/>
            <p:nvPr/>
          </p:nvSpPr>
          <p:spPr>
            <a:xfrm rot="5400000" flipH="1">
              <a:off x="586988" y="1523175"/>
              <a:ext cx="3181800" cy="3181800"/>
            </a:xfrm>
            <a:prstGeom prst="blockArc">
              <a:avLst>
                <a:gd name="adj1" fmla="val 10775262"/>
                <a:gd name="adj2" fmla="val 25083"/>
                <a:gd name="adj3" fmla="val 623"/>
              </a:avLst>
            </a:prstGeom>
            <a:grpFill/>
            <a:ln>
              <a:noFill/>
            </a:ln>
          </p:spPr>
          <p:txBody>
            <a:bodyPr spcFirstLastPara="1" wrap="square" lIns="121900" tIns="121900" rIns="121900" bIns="121900" anchor="ctr" anchorCtr="0">
              <a:noAutofit/>
            </a:bodyPr>
            <a:lstStyle/>
            <a:p>
              <a:endParaRPr sz="2400"/>
            </a:p>
          </p:txBody>
        </p:sp>
      </p:grpSp>
      <p:sp>
        <p:nvSpPr>
          <p:cNvPr id="42" name="Google Shape;669;p21">
            <a:extLst>
              <a:ext uri="{FF2B5EF4-FFF2-40B4-BE49-F238E27FC236}">
                <a16:creationId xmlns:a16="http://schemas.microsoft.com/office/drawing/2014/main" id="{ACC7AA5E-4BAD-4AD1-A65A-8677F46F1DD9}"/>
              </a:ext>
            </a:extLst>
          </p:cNvPr>
          <p:cNvSpPr/>
          <p:nvPr/>
        </p:nvSpPr>
        <p:spPr>
          <a:xfrm>
            <a:off x="5554997" y="2942283"/>
            <a:ext cx="1316800" cy="1316800"/>
          </a:xfrm>
          <a:prstGeom prst="pie">
            <a:avLst>
              <a:gd name="adj1" fmla="val 16142386"/>
              <a:gd name="adj2" fmla="val 16126097"/>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3" name="Google Shape;671;p21">
            <a:extLst>
              <a:ext uri="{FF2B5EF4-FFF2-40B4-BE49-F238E27FC236}">
                <a16:creationId xmlns:a16="http://schemas.microsoft.com/office/drawing/2014/main" id="{68328C81-961D-4A9F-998E-2D5FDA4C74A0}"/>
              </a:ext>
            </a:extLst>
          </p:cNvPr>
          <p:cNvSpPr/>
          <p:nvPr/>
        </p:nvSpPr>
        <p:spPr>
          <a:xfrm>
            <a:off x="5555031" y="4484183"/>
            <a:ext cx="1316800" cy="1316800"/>
          </a:xfrm>
          <a:prstGeom prst="pie">
            <a:avLst>
              <a:gd name="adj1" fmla="val 16142386"/>
              <a:gd name="adj2" fmla="val 16126097"/>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4" name="TextBox 43">
            <a:extLst>
              <a:ext uri="{FF2B5EF4-FFF2-40B4-BE49-F238E27FC236}">
                <a16:creationId xmlns:a16="http://schemas.microsoft.com/office/drawing/2014/main" id="{879F6D14-49E4-4D68-B1C4-313D981647B0}"/>
              </a:ext>
            </a:extLst>
          </p:cNvPr>
          <p:cNvSpPr txBox="1"/>
          <p:nvPr/>
        </p:nvSpPr>
        <p:spPr>
          <a:xfrm>
            <a:off x="749674" y="3172758"/>
            <a:ext cx="2194560"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DẶN DÒ</a:t>
            </a:r>
          </a:p>
        </p:txBody>
      </p:sp>
      <p:sp>
        <p:nvSpPr>
          <p:cNvPr id="45" name="TextBox 44">
            <a:extLst>
              <a:ext uri="{FF2B5EF4-FFF2-40B4-BE49-F238E27FC236}">
                <a16:creationId xmlns:a16="http://schemas.microsoft.com/office/drawing/2014/main" id="{A36559CB-CEE8-499A-A3DF-B053DF868747}"/>
              </a:ext>
            </a:extLst>
          </p:cNvPr>
          <p:cNvSpPr txBox="1"/>
          <p:nvPr/>
        </p:nvSpPr>
        <p:spPr>
          <a:xfrm>
            <a:off x="5981074" y="16187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id="{40C347FA-2345-4D3B-9064-25FCFAC54C07}"/>
              </a:ext>
            </a:extLst>
          </p:cNvPr>
          <p:cNvSpPr txBox="1"/>
          <p:nvPr/>
        </p:nvSpPr>
        <p:spPr>
          <a:xfrm>
            <a:off x="5958670" y="32431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a:t>
            </a:r>
          </a:p>
        </p:txBody>
      </p:sp>
      <p:sp>
        <p:nvSpPr>
          <p:cNvPr id="47" name="TextBox 46">
            <a:extLst>
              <a:ext uri="{FF2B5EF4-FFF2-40B4-BE49-F238E27FC236}">
                <a16:creationId xmlns:a16="http://schemas.microsoft.com/office/drawing/2014/main" id="{1B8A30CF-3726-4870-AD40-0C443E382AC5}"/>
              </a:ext>
            </a:extLst>
          </p:cNvPr>
          <p:cNvSpPr txBox="1"/>
          <p:nvPr/>
        </p:nvSpPr>
        <p:spPr>
          <a:xfrm>
            <a:off x="5936266" y="48675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3</a:t>
            </a:r>
          </a:p>
        </p:txBody>
      </p:sp>
      <p:pic>
        <p:nvPicPr>
          <p:cNvPr id="48" name="Picture 47">
            <a:extLst>
              <a:ext uri="{FF2B5EF4-FFF2-40B4-BE49-F238E27FC236}">
                <a16:creationId xmlns:a16="http://schemas.microsoft.com/office/drawing/2014/main" id="{4FA9CAAC-90D3-4ED9-81A5-AEDB2D7FA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9928" y="105285"/>
            <a:ext cx="2220280" cy="1551069"/>
          </a:xfrm>
          <a:prstGeom prst="rect">
            <a:avLst/>
          </a:prstGeom>
        </p:spPr>
      </p:pic>
    </p:spTree>
    <p:extLst>
      <p:ext uri="{BB962C8B-B14F-4D97-AF65-F5344CB8AC3E}">
        <p14:creationId xmlns:p14="http://schemas.microsoft.com/office/powerpoint/2010/main" val="414005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6FF0F0B8-5B06-4174-9742-1FD7ABE7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ow to Write a Genuine Thank You Note - Sugar and Spice">
            <a:extLst>
              <a:ext uri="{FF2B5EF4-FFF2-40B4-BE49-F238E27FC236}">
                <a16:creationId xmlns:a16="http://schemas.microsoft.com/office/drawing/2014/main" id="{24D54BDE-7295-4091-AD37-2021F52929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8" r="4064"/>
          <a:stretch/>
        </p:blipFill>
        <p:spPr bwMode="auto">
          <a:xfrm>
            <a:off x="643467" y="643467"/>
            <a:ext cx="10905066" cy="5571066"/>
          </a:xfrm>
          <a:prstGeom prst="rect">
            <a:avLst/>
          </a:prstGeom>
          <a:noFill/>
          <a:ln w="190500">
            <a:solidFill>
              <a:srgbClr val="FFFFFF"/>
            </a:solidFill>
            <a:miter lim="800000"/>
          </a:ln>
          <a:effectLst>
            <a:outerShdw blurRad="76200" dist="19050" dir="5400000" algn="t" rotWithShape="0">
              <a:prstClr val="black">
                <a:alpha val="5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910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0" y="11684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4" name="TextBox 3"/>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0070C0"/>
                </a:solidFill>
                <a:latin typeface="Arial" pitchFamily="34" charset="0"/>
                <a:cs typeface="Arial" pitchFamily="34" charset="0"/>
              </a:rPr>
              <a:t>Người soạn	: Lê Thị Chinh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Trường THCS LÝ TỰ TRỌNG</a:t>
            </a:r>
          </a:p>
          <a:p>
            <a:r>
              <a:rPr lang="en-US" sz="2000">
                <a:solidFill>
                  <a:srgbClr val="0070C0"/>
                </a:solidFill>
                <a:latin typeface="Arial" pitchFamily="34" charset="0"/>
                <a:cs typeface="Arial" pitchFamily="34" charset="0"/>
              </a:rPr>
              <a:t>SĐT		: 0982276629</a:t>
            </a:r>
          </a:p>
          <a:p>
            <a:r>
              <a:rPr lang="en-US" sz="2000">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E44E7B-E7C4-453D-A519-71111945DD4E}"/>
              </a:ext>
            </a:extLst>
          </p:cNvPr>
          <p:cNvSpPr txBox="1"/>
          <p:nvPr/>
        </p:nvSpPr>
        <p:spPr>
          <a:xfrm>
            <a:off x="1380276" y="2780976"/>
            <a:ext cx="9431447" cy="830997"/>
          </a:xfrm>
          <a:prstGeom prst="rect">
            <a:avLst/>
          </a:prstGeom>
          <a:solidFill>
            <a:schemeClr val="accent2">
              <a:lumMod val="20000"/>
              <a:lumOff val="80000"/>
            </a:schemeClr>
          </a:solidFill>
        </p:spPr>
        <p:txBody>
          <a:bodyPr wrap="square" rtlCol="0">
            <a:spAutoFit/>
          </a:bodyPr>
          <a:lstStyle/>
          <a:p>
            <a:pPr algn="ctr"/>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pPr algn="ctr"/>
            <a:r>
              <a:rPr lang="en-US" sz="2400" b="1">
                <a:solidFill>
                  <a:srgbClr val="0070C0"/>
                </a:solidFill>
                <a:latin typeface="Arial" panose="020B0604020202020204" pitchFamily="34" charset="0"/>
                <a:cs typeface="Arial" panose="020B0604020202020204" pitchFamily="34" charset="0"/>
              </a:rPr>
              <a:t>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sp>
        <p:nvSpPr>
          <p:cNvPr id="3" name="Rectangle 2">
            <a:extLst>
              <a:ext uri="{FF2B5EF4-FFF2-40B4-BE49-F238E27FC236}">
                <a16:creationId xmlns:a16="http://schemas.microsoft.com/office/drawing/2014/main" id="{F98C024C-DD4C-46C0-BB04-513CF44AA15E}"/>
              </a:ext>
            </a:extLst>
          </p:cNvPr>
          <p:cNvSpPr/>
          <p:nvPr/>
        </p:nvSpPr>
        <p:spPr>
          <a:xfrm>
            <a:off x="1127448" y="3790940"/>
            <a:ext cx="10153128" cy="3046988"/>
          </a:xfrm>
          <a:prstGeom prst="rect">
            <a:avLst/>
          </a:prstGeom>
          <a:solidFill>
            <a:schemeClr val="bg1"/>
          </a:solidFill>
          <a:ln>
            <a:solidFill>
              <a:schemeClr val="bg1"/>
            </a:solidFill>
          </a:ln>
        </p:spPr>
        <p:txBody>
          <a:bodyPr wrap="square">
            <a:spAutoFit/>
          </a:bodyPr>
          <a:lstStyle/>
          <a:p>
            <a:pPr marL="171450" lvl="0" indent="-171450">
              <a:buFont typeface="Arial" panose="020B0604020202020204" pitchFamily="34" charset="0"/>
              <a:buChar char="•"/>
            </a:pPr>
            <a:r>
              <a:rPr lang="en-US" sz="24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24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2400">
                <a:latin typeface="Arial" panose="020B0604020202020204" pitchFamily="34" charset="0"/>
                <a:cs typeface="Arial" panose="020B0604020202020204" pitchFamily="34" charset="0"/>
              </a:rPr>
              <a:t> Facebook cá nhân: </a:t>
            </a:r>
            <a:r>
              <a:rPr lang="en-US" sz="2400" u="sng">
                <a:latin typeface="Arial" panose="020B0604020202020204" pitchFamily="34" charset="0"/>
                <a:cs typeface="Arial" panose="020B0604020202020204" pitchFamily="34" charset="0"/>
                <a:hlinkClick r:id="rId3"/>
              </a:rPr>
              <a:t>https://www.facebook.com/ti.gon.566</a:t>
            </a:r>
            <a:r>
              <a:rPr lang="en-US" sz="24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2400">
                <a:latin typeface="Arial" panose="020B0604020202020204" pitchFamily="34" charset="0"/>
                <a:cs typeface="Arial" panose="020B0604020202020204" pitchFamily="34" charset="0"/>
              </a:rPr>
              <a:t> Nhóm chia sẻ tài liệu: </a:t>
            </a:r>
            <a:r>
              <a:rPr lang="en-US" sz="2400" u="sng">
                <a:latin typeface="Arial" panose="020B0604020202020204" pitchFamily="34" charset="0"/>
                <a:cs typeface="Arial" panose="020B0604020202020204" pitchFamily="34" charset="0"/>
                <a:hlinkClick r:id="rId4"/>
              </a:rPr>
              <a:t>https://www.facebook.com/groups/1448467355535530</a:t>
            </a:r>
            <a:endParaRPr lang="en-US" sz="2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2400">
                <a:latin typeface="Arial" panose="020B0604020202020204" pitchFamily="34" charset="0"/>
                <a:cs typeface="Arial" panose="020B0604020202020204" pitchFamily="34" charset="0"/>
              </a:rPr>
              <a:t>Hãy liên hệ chính chủ sản phẩm để được hỗ trợ và đồng hành trong suốt năm học nhé!</a:t>
            </a:r>
          </a:p>
        </p:txBody>
      </p:sp>
    </p:spTree>
    <p:extLst>
      <p:ext uri="{BB962C8B-B14F-4D97-AF65-F5344CB8AC3E}">
        <p14:creationId xmlns:p14="http://schemas.microsoft.com/office/powerpoint/2010/main" val="3656923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EC019E-DB8B-44A6-A2F1-7C3563E99D71}"/>
              </a:ext>
            </a:extLst>
          </p:cNvPr>
          <p:cNvSpPr txBox="1"/>
          <p:nvPr/>
        </p:nvSpPr>
        <p:spPr>
          <a:xfrm>
            <a:off x="5730956" y="1510014"/>
            <a:ext cx="6173555" cy="5016758"/>
          </a:xfrm>
          <a:prstGeom prst="rect">
            <a:avLst/>
          </a:prstGeom>
          <a:noFill/>
          <a:ln w="15875">
            <a:solidFill>
              <a:srgbClr val="1414F8"/>
            </a:solidFill>
            <a:prstDash val="sysDot"/>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marL="342900" indent="-342900">
              <a:buFontTx/>
              <a:buChar char="-"/>
            </a:pPr>
            <a:endParaRPr lang="en-US" sz="3200">
              <a:solidFill>
                <a:srgbClr val="00B050"/>
              </a:solidFill>
              <a:latin typeface="Arial" panose="020B0604020202020204" pitchFamily="34" charset="0"/>
              <a:cs typeface="Arial" panose="020B0604020202020204" pitchFamily="34" charset="0"/>
            </a:endParaRPr>
          </a:p>
          <a:p>
            <a:pPr marL="342900" indent="-342900">
              <a:buFontTx/>
              <a:buChar char="-"/>
            </a:pPr>
            <a:r>
              <a:rPr lang="en-US" sz="3200">
                <a:solidFill>
                  <a:srgbClr val="00B050"/>
                </a:solidFill>
                <a:latin typeface="Arial" panose="020B0604020202020204" pitchFamily="34" charset="0"/>
                <a:cs typeface="Arial" panose="020B0604020202020204" pitchFamily="34" charset="0"/>
              </a:rPr>
              <a:t>Sử dụng bản đồ du lịch Việt Nam để lên kế hoạch cho một chuyến đi du lịch 3 ngày. Hãy chọn các điểm dừng chân và lên kế hoạch cho chuyến đi. Hãy chọn phương tiện di chuyển và nơi em muốn dừng chân.</a:t>
            </a:r>
          </a:p>
          <a:p>
            <a:pPr marL="342900" indent="-342900">
              <a:buFontTx/>
              <a:buChar char="-"/>
            </a:pPr>
            <a:endParaRPr lang="en-US" sz="320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8BB355-5C8D-43B4-82D5-2C7425B13782}"/>
              </a:ext>
            </a:extLst>
          </p:cNvPr>
          <p:cNvSpPr txBox="1"/>
          <p:nvPr/>
        </p:nvSpPr>
        <p:spPr>
          <a:xfrm>
            <a:off x="5670514" y="527706"/>
            <a:ext cx="6233997" cy="769441"/>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400" b="1"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THỬ THÁCH CHO EM</a:t>
            </a:r>
          </a:p>
        </p:txBody>
      </p:sp>
      <p:sp>
        <p:nvSpPr>
          <p:cNvPr id="9" name="TextBox 8">
            <a:extLst>
              <a:ext uri="{FF2B5EF4-FFF2-40B4-BE49-F238E27FC236}">
                <a16:creationId xmlns:a16="http://schemas.microsoft.com/office/drawing/2014/main" id="{7B9A93C0-980F-444B-929E-F7E63AB8F83F}"/>
              </a:ext>
            </a:extLst>
          </p:cNvPr>
          <p:cNvSpPr txBox="1"/>
          <p:nvPr/>
        </p:nvSpPr>
        <p:spPr>
          <a:xfrm>
            <a:off x="452405" y="2503900"/>
            <a:ext cx="4991062" cy="1899302"/>
          </a:xfrm>
          <a:prstGeom prst="rect">
            <a:avLst/>
          </a:prstGeom>
          <a:noFill/>
          <a:ln w="15875">
            <a:solidFill>
              <a:srgbClr val="1414F8"/>
            </a:solidFill>
            <a:prstDash val="sysDo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20000"/>
              </a:lnSpc>
            </a:pP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Hoạt</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động</a:t>
            </a:r>
            <a:endPar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Hình</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thức</a:t>
            </a:r>
            <a:r>
              <a:rPr lang="en-US" sz="20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cá</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nhân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p>
          <a:p>
            <a:pPr marL="285750" indent="-285750">
              <a:lnSpc>
                <a:spcPct val="120000"/>
              </a:lnSpc>
              <a:buFont typeface="Wingdings" panose="05000000000000000000" pitchFamily="2" charset="2"/>
              <a:buChar char="v"/>
            </a:pP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Yêu</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cầu</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Đọc</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yêu</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cầu</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và</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hoàn</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thành</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 ở </a:t>
            </a: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nhà</a:t>
            </a:r>
            <a:endParaRPr lang="en-US" sz="2000" dirty="0">
              <a:solidFill>
                <a:srgbClr val="FF0000"/>
              </a:solidFill>
              <a:latin typeface="Arial" panose="020B0604020202020204" pitchFamily="34" charset="0"/>
              <a:ea typeface="Tahoma" panose="020B0604030504040204" pitchFamily="34" charset="0"/>
              <a:cs typeface="Arial" panose="020B0604020202020204" pitchFamily="34" charset="0"/>
            </a:endParaRPr>
          </a:p>
          <a:p>
            <a:pPr marL="285750" indent="-285750">
              <a:lnSpc>
                <a:spcPct val="120000"/>
              </a:lnSpc>
              <a:buFont typeface="Wingdings" panose="05000000000000000000" pitchFamily="2" charset="2"/>
              <a:buChar char="v"/>
            </a:pP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Thời</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FF0000"/>
                </a:solidFill>
                <a:latin typeface="Arial" panose="020B0604020202020204" pitchFamily="34" charset="0"/>
                <a:ea typeface="Tahoma" panose="020B0604030504040204" pitchFamily="34" charset="0"/>
                <a:cs typeface="Arial" panose="020B0604020202020204" pitchFamily="34" charset="0"/>
              </a:rPr>
              <a:t>gian</a:t>
            </a:r>
            <a:r>
              <a:rPr lang="en-US" sz="2000" b="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tiết</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sau</a:t>
            </a:r>
            <a:r>
              <a:rPr lang="en-US" sz="20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rgbClr val="0070C0"/>
                </a:solidFill>
                <a:latin typeface="Arial" panose="020B0604020202020204" pitchFamily="34" charset="0"/>
                <a:ea typeface="Tahoma" panose="020B0604030504040204" pitchFamily="34" charset="0"/>
                <a:cs typeface="Arial" panose="020B0604020202020204" pitchFamily="34" charset="0"/>
              </a:rPr>
              <a:t>nộp</a:t>
            </a:r>
            <a:endParaRPr lang="en-US" sz="2000"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49257F8-D00C-44DE-AC4A-2983287D7709}"/>
              </a:ext>
            </a:extLst>
          </p:cNvPr>
          <p:cNvPicPr>
            <a:picLocks noChangeAspect="1"/>
          </p:cNvPicPr>
          <p:nvPr/>
        </p:nvPicPr>
        <p:blipFill>
          <a:blip r:embed="rId3"/>
          <a:stretch>
            <a:fillRect/>
          </a:stretch>
        </p:blipFill>
        <p:spPr>
          <a:xfrm>
            <a:off x="528605" y="468079"/>
            <a:ext cx="1888516" cy="1625600"/>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a:extLst>
              <a:ext uri="{FF2B5EF4-FFF2-40B4-BE49-F238E27FC236}">
                <a16:creationId xmlns:a16="http://schemas.microsoft.com/office/drawing/2014/main" id="{8550F291-9945-4E56-87D3-76C87DB219FA}"/>
              </a:ext>
            </a:extLst>
          </p:cNvPr>
          <p:cNvPicPr>
            <a:picLocks noChangeAspect="1"/>
          </p:cNvPicPr>
          <p:nvPr/>
        </p:nvPicPr>
        <p:blipFill>
          <a:blip r:embed="rId4"/>
          <a:stretch>
            <a:fillRect/>
          </a:stretch>
        </p:blipFill>
        <p:spPr>
          <a:xfrm>
            <a:off x="2614282" y="331228"/>
            <a:ext cx="1888516" cy="1899302"/>
          </a:xfrm>
          <a:prstGeom prst="rect">
            <a:avLst/>
          </a:prstGeom>
        </p:spPr>
      </p:pic>
      <p:sp>
        <p:nvSpPr>
          <p:cNvPr id="8" name="TextBox 7">
            <a:extLst>
              <a:ext uri="{FF2B5EF4-FFF2-40B4-BE49-F238E27FC236}">
                <a16:creationId xmlns:a16="http://schemas.microsoft.com/office/drawing/2014/main" id="{DF8D89F0-E857-4C1D-BE17-A634E3FBB6C2}"/>
              </a:ext>
            </a:extLst>
          </p:cNvPr>
          <p:cNvSpPr txBox="1"/>
          <p:nvPr/>
        </p:nvSpPr>
        <p:spPr>
          <a:xfrm>
            <a:off x="430024" y="4513088"/>
            <a:ext cx="4991062" cy="1938992"/>
          </a:xfrm>
          <a:prstGeom prst="rect">
            <a:avLst/>
          </a:prstGeom>
          <a:noFill/>
          <a:ln w="15875">
            <a:solidFill>
              <a:srgbClr val="1414F8"/>
            </a:solidFill>
            <a:prstDash val="sysDot"/>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400" b="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Tiêu</a:t>
            </a:r>
            <a:r>
              <a:rPr lang="en-US" sz="2400" b="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chí</a:t>
            </a:r>
            <a:r>
              <a:rPr lang="en-US" sz="2400" b="1" dirty="0">
                <a:solidFill>
                  <a:srgbClr val="0070C0"/>
                </a:solidFill>
                <a:effectLst/>
                <a:latin typeface="Arial" panose="020B0604020202020204" pitchFamily="34" charset="0"/>
                <a:ea typeface="Tahoma" panose="020B0604030504040204" pitchFamily="34" charset="0"/>
                <a:cs typeface="Arial" panose="020B0604020202020204" pitchFamily="34" charset="0"/>
              </a:rPr>
              <a:t> </a:t>
            </a:r>
          </a:p>
          <a:p>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N</a:t>
            </a:r>
            <a:r>
              <a:rPr lang="en-US" sz="2400" b="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ội</a:t>
            </a:r>
            <a:r>
              <a:rPr lang="en-US" sz="2400" b="1" dirty="0">
                <a:solidFill>
                  <a:srgbClr val="0070C0"/>
                </a:solidFill>
                <a:effectLst/>
                <a:latin typeface="Arial" panose="020B0604020202020204" pitchFamily="34" charset="0"/>
                <a:ea typeface="Tahoma" panose="020B0604030504040204" pitchFamily="34" charset="0"/>
                <a:cs typeface="Arial" panose="020B0604020202020204" pitchFamily="34" charset="0"/>
              </a:rPr>
              <a:t> dung: 5 </a:t>
            </a:r>
            <a:r>
              <a:rPr lang="en-US" sz="2400" b="1" dirty="0" err="1">
                <a:solidFill>
                  <a:srgbClr val="0070C0"/>
                </a:solidFill>
                <a:effectLst/>
                <a:latin typeface="Arial" panose="020B0604020202020204" pitchFamily="34" charset="0"/>
                <a:ea typeface="Tahoma" panose="020B0604030504040204" pitchFamily="34" charset="0"/>
                <a:cs typeface="Arial" panose="020B0604020202020204" pitchFamily="34" charset="0"/>
              </a:rPr>
              <a:t>điểm</a:t>
            </a:r>
            <a:endParaRPr lang="en-US" sz="2400" b="1" dirty="0">
              <a:solidFill>
                <a:srgbClr val="0070C0"/>
              </a:solidFill>
              <a:effectLst/>
              <a:latin typeface="Arial" panose="020B0604020202020204" pitchFamily="34" charset="0"/>
              <a:ea typeface="Tahoma" panose="020B0604030504040204" pitchFamily="34" charset="0"/>
              <a:cs typeface="Arial" panose="020B0604020202020204" pitchFamily="34" charset="0"/>
            </a:endParaRPr>
          </a:p>
          <a:p>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Hình</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thức</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1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trang</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A4,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có</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err="1">
                <a:solidFill>
                  <a:srgbClr val="0070C0"/>
                </a:solidFill>
                <a:latin typeface="Arial" panose="020B0604020202020204" pitchFamily="34" charset="0"/>
                <a:ea typeface="Tahoma" panose="020B0604030504040204" pitchFamily="34" charset="0"/>
                <a:cs typeface="Arial" panose="020B0604020202020204" pitchFamily="34" charset="0"/>
              </a:rPr>
              <a:t>hình</a:t>
            </a: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ảnh, icon : </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3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điểm</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a:p>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Có</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tính</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khả</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thi</a:t>
            </a:r>
            <a:r>
              <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rPr>
              <a:t>: 2 </a:t>
            </a:r>
            <a:r>
              <a:rPr lang="en-US" sz="2400" b="1" dirty="0" err="1">
                <a:solidFill>
                  <a:srgbClr val="0070C0"/>
                </a:solidFill>
                <a:latin typeface="Arial" panose="020B0604020202020204" pitchFamily="34" charset="0"/>
                <a:ea typeface="Tahoma" panose="020B0604030504040204" pitchFamily="34" charset="0"/>
                <a:cs typeface="Arial" panose="020B0604020202020204" pitchFamily="34" charset="0"/>
              </a:rPr>
              <a:t>điểm</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2" name="Frame 11">
            <a:extLst>
              <a:ext uri="{FF2B5EF4-FFF2-40B4-BE49-F238E27FC236}">
                <a16:creationId xmlns:a16="http://schemas.microsoft.com/office/drawing/2014/main" id="{63BA5A82-7C15-4A5D-9DB4-F4C681EE7EC7}"/>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09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58160" y="832849"/>
            <a:ext cx="8016240" cy="1143000"/>
          </a:xfrm>
        </p:spPr>
        <p:txBody>
          <a:bodyPr>
            <a:noAutofit/>
          </a:bodyPr>
          <a:lstStyle/>
          <a:p>
            <a:r>
              <a:rPr lang="en-US" sz="4000" b="1" dirty="0">
                <a:solidFill>
                  <a:srgbClr val="0070C0"/>
                </a:solidFill>
                <a:latin typeface="Arial" panose="020B0604020202020204" pitchFamily="34" charset="0"/>
                <a:cs typeface="Arial" panose="020B0604020202020204" pitchFamily="34" charset="0"/>
              </a:rPr>
              <a:t>Cho </a:t>
            </a:r>
            <a:r>
              <a:rPr lang="en-US" sz="4000" b="1" dirty="0" err="1">
                <a:solidFill>
                  <a:srgbClr val="0070C0"/>
                </a:solidFill>
                <a:latin typeface="Arial" panose="020B0604020202020204" pitchFamily="34" charset="0"/>
                <a:cs typeface="Arial" panose="020B0604020202020204" pitchFamily="34" charset="0"/>
              </a:rPr>
              <a:t>biết</a:t>
            </a:r>
            <a:r>
              <a:rPr lang="en-US" sz="4000" b="1" dirty="0">
                <a:solidFill>
                  <a:srgbClr val="0070C0"/>
                </a:solidFill>
                <a:latin typeface="Arial" panose="020B0604020202020204" pitchFamily="34" charset="0"/>
                <a:cs typeface="Arial" panose="020B0604020202020204" pitchFamily="34" charset="0"/>
              </a:rPr>
              <a:t> ý </a:t>
            </a:r>
            <a:r>
              <a:rPr lang="en-US" sz="4000" b="1" dirty="0" err="1">
                <a:solidFill>
                  <a:srgbClr val="0070C0"/>
                </a:solidFill>
                <a:latin typeface="Arial" panose="020B0604020202020204" pitchFamily="34" charset="0"/>
                <a:cs typeface="Arial" panose="020B0604020202020204" pitchFamily="34" charset="0"/>
              </a:rPr>
              <a:t>nghĩa</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của</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những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kí</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hiệu</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dưới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đây</a:t>
            </a:r>
            <a:r>
              <a:rPr lang="en-US" sz="4000" b="1" dirty="0">
                <a:solidFill>
                  <a:srgbClr val="0070C0"/>
                </a:solidFill>
                <a:latin typeface="Arial" panose="020B0604020202020204" pitchFamily="34" charset="0"/>
                <a:cs typeface="Arial" panose="020B0604020202020204" pitchFamily="34" charset="0"/>
              </a:rPr>
              <a:t>?</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1559" y="3044194"/>
            <a:ext cx="3421920" cy="342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341" y="3104951"/>
            <a:ext cx="3281317" cy="328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751" y="3104950"/>
            <a:ext cx="3281317" cy="328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Wave 3">
            <a:extLst>
              <a:ext uri="{FF2B5EF4-FFF2-40B4-BE49-F238E27FC236}">
                <a16:creationId xmlns:a16="http://schemas.microsoft.com/office/drawing/2014/main" id="{2D894F3C-DEBC-4D5E-8C2D-1E5900A3F346}"/>
              </a:ext>
            </a:extLst>
          </p:cNvPr>
          <p:cNvSpPr/>
          <p:nvPr/>
        </p:nvSpPr>
        <p:spPr>
          <a:xfrm>
            <a:off x="3058160" y="0"/>
            <a:ext cx="7924800" cy="2866394"/>
          </a:xfrm>
          <a:prstGeom prst="wave">
            <a:avLst/>
          </a:prstGeom>
          <a:solidFill>
            <a:schemeClr val="accent2">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414F8"/>
              </a:solidFill>
            </a:endParaRPr>
          </a:p>
        </p:txBody>
      </p:sp>
      <p:grpSp>
        <p:nvGrpSpPr>
          <p:cNvPr id="9" name="Group 8">
            <a:extLst>
              <a:ext uri="{FF2B5EF4-FFF2-40B4-BE49-F238E27FC236}">
                <a16:creationId xmlns:a16="http://schemas.microsoft.com/office/drawing/2014/main" id="{EE026910-5BE6-428A-9494-8FBFDB0A2EF2}"/>
              </a:ext>
            </a:extLst>
          </p:cNvPr>
          <p:cNvGrpSpPr/>
          <p:nvPr/>
        </p:nvGrpSpPr>
        <p:grpSpPr>
          <a:xfrm>
            <a:off x="-308473" y="-2828"/>
            <a:ext cx="3699936" cy="2345748"/>
            <a:chOff x="3319032" y="2151044"/>
            <a:chExt cx="4380026" cy="2345748"/>
          </a:xfrm>
        </p:grpSpPr>
        <p:pic>
          <p:nvPicPr>
            <p:cNvPr id="10" name="Picture 2" descr="Download Cute Kids Student Teachers Png Clipart - free transparent png  images - pngaaa.com">
              <a:extLst>
                <a:ext uri="{FF2B5EF4-FFF2-40B4-BE49-F238E27FC236}">
                  <a16:creationId xmlns:a16="http://schemas.microsoft.com/office/drawing/2014/main" id="{B244E787-25B7-40F6-920B-763ECAC909F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3524860" y="2151044"/>
              <a:ext cx="3968370" cy="2345748"/>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554;p57">
              <a:extLst>
                <a:ext uri="{FF2B5EF4-FFF2-40B4-BE49-F238E27FC236}">
                  <a16:creationId xmlns:a16="http://schemas.microsoft.com/office/drawing/2014/main" id="{04082390-EF33-4F11-AF58-FA465D926598}"/>
                </a:ext>
              </a:extLst>
            </p:cNvPr>
            <p:cNvSpPr txBox="1">
              <a:spLocks/>
            </p:cNvSpPr>
            <p:nvPr/>
          </p:nvSpPr>
          <p:spPr>
            <a:xfrm>
              <a:off x="3319032" y="2831334"/>
              <a:ext cx="4380026" cy="14396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a:buClr>
                  <a:srgbClr val="E32747"/>
                </a:buClr>
                <a:defRPr/>
              </a:pPr>
              <a:r>
                <a:rPr lang="en-US" sz="3600" b="1" kern="0" dirty="0" err="1">
                  <a:solidFill>
                    <a:srgbClr val="AA4704"/>
                  </a:solidFill>
                  <a:latin typeface="#9Slide05 Dancing Script" panose="03080800040507000D00" pitchFamily="66" charset="0"/>
                </a:rPr>
                <a:t>Khởi</a:t>
              </a:r>
              <a:r>
                <a:rPr lang="en-US" sz="3600" b="1" kern="0" dirty="0">
                  <a:solidFill>
                    <a:srgbClr val="AA4704"/>
                  </a:solidFill>
                  <a:latin typeface="#9Slide05 Dancing Script" panose="03080800040507000D00" pitchFamily="66" charset="0"/>
                </a:rPr>
                <a:t> động</a:t>
              </a:r>
            </a:p>
          </p:txBody>
        </p:sp>
      </p:grpSp>
    </p:spTree>
    <p:extLst>
      <p:ext uri="{BB962C8B-B14F-4D97-AF65-F5344CB8AC3E}">
        <p14:creationId xmlns:p14="http://schemas.microsoft.com/office/powerpoint/2010/main" val="298188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anim calcmode="lin" valueType="num">
                                      <p:cBhvr additive="base">
                                        <p:cTn id="15" dur="500" fill="hold"/>
                                        <p:tgtEl>
                                          <p:spTgt spid="4099"/>
                                        </p:tgtEl>
                                        <p:attrNameLst>
                                          <p:attrName>ppt_x</p:attrName>
                                        </p:attrNameLst>
                                      </p:cBhvr>
                                      <p:tavLst>
                                        <p:tav tm="0">
                                          <p:val>
                                            <p:strVal val="#ppt_x"/>
                                          </p:val>
                                        </p:tav>
                                        <p:tav tm="100000">
                                          <p:val>
                                            <p:strVal val="#ppt_x"/>
                                          </p:val>
                                        </p:tav>
                                      </p:tavLst>
                                    </p:anim>
                                    <p:anim calcmode="lin" valueType="num">
                                      <p:cBhvr additive="base">
                                        <p:cTn id="16"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barn(inVertical)">
                                      <p:cBhvr>
                                        <p:cTn id="21" dur="500"/>
                                        <p:tgtEl>
                                          <p:spTgt spid="410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81BC34B-0084-477E-B948-2E0353C8B675}"/>
              </a:ext>
            </a:extLst>
          </p:cNvPr>
          <p:cNvGrpSpPr/>
          <p:nvPr/>
        </p:nvGrpSpPr>
        <p:grpSpPr>
          <a:xfrm>
            <a:off x="357957" y="3201640"/>
            <a:ext cx="11691368" cy="3309969"/>
            <a:chOff x="357957" y="3201640"/>
            <a:chExt cx="11691368" cy="3309969"/>
          </a:xfrm>
        </p:grpSpPr>
        <p:sp>
          <p:nvSpPr>
            <p:cNvPr id="12" name="Speech Bubble: Rectangle with Corners Rounded 11">
              <a:extLst>
                <a:ext uri="{FF2B5EF4-FFF2-40B4-BE49-F238E27FC236}">
                  <a16:creationId xmlns:a16="http://schemas.microsoft.com/office/drawing/2014/main" id="{D135A322-13DE-4F76-A80C-AF0129E7F3AC}"/>
                </a:ext>
              </a:extLst>
            </p:cNvPr>
            <p:cNvSpPr/>
            <p:nvPr/>
          </p:nvSpPr>
          <p:spPr>
            <a:xfrm rot="5400000">
              <a:off x="4400410" y="-840813"/>
              <a:ext cx="3309969" cy="11394875"/>
            </a:xfrm>
            <a:custGeom>
              <a:avLst/>
              <a:gdLst>
                <a:gd name="connsiteX0" fmla="*/ 0 w 3007777"/>
                <a:gd name="connsiteY0" fmla="*/ 501306 h 10927204"/>
                <a:gd name="connsiteX1" fmla="*/ 501306 w 3007777"/>
                <a:gd name="connsiteY1" fmla="*/ 0 h 10927204"/>
                <a:gd name="connsiteX2" fmla="*/ 944114 w 3007777"/>
                <a:gd name="connsiteY2" fmla="*/ 0 h 10927204"/>
                <a:gd name="connsiteX3" fmla="*/ 1349326 w 3007777"/>
                <a:gd name="connsiteY3" fmla="*/ 0 h 10927204"/>
                <a:gd name="connsiteX4" fmla="*/ 1754537 w 3007777"/>
                <a:gd name="connsiteY4" fmla="*/ 0 h 10927204"/>
                <a:gd name="connsiteX5" fmla="*/ 1754537 w 3007777"/>
                <a:gd name="connsiteY5" fmla="*/ 0 h 10927204"/>
                <a:gd name="connsiteX6" fmla="*/ 2138028 w 3007777"/>
                <a:gd name="connsiteY6" fmla="*/ 0 h 10927204"/>
                <a:gd name="connsiteX7" fmla="*/ 2506481 w 3007777"/>
                <a:gd name="connsiteY7" fmla="*/ 0 h 10927204"/>
                <a:gd name="connsiteX8" fmla="*/ 2506471 w 3007777"/>
                <a:gd name="connsiteY8" fmla="*/ 0 h 10927204"/>
                <a:gd name="connsiteX9" fmla="*/ 3007777 w 3007777"/>
                <a:gd name="connsiteY9" fmla="*/ 501306 h 10927204"/>
                <a:gd name="connsiteX10" fmla="*/ 3007777 w 3007777"/>
                <a:gd name="connsiteY10" fmla="*/ 1206054 h 10927204"/>
                <a:gd name="connsiteX11" fmla="*/ 3007777 w 3007777"/>
                <a:gd name="connsiteY11" fmla="*/ 1852072 h 10927204"/>
                <a:gd name="connsiteX12" fmla="*/ 3007777 w 3007777"/>
                <a:gd name="connsiteY12" fmla="*/ 2263175 h 10927204"/>
                <a:gd name="connsiteX13" fmla="*/ 3007777 w 3007777"/>
                <a:gd name="connsiteY13" fmla="*/ 2850464 h 10927204"/>
                <a:gd name="connsiteX14" fmla="*/ 3007777 w 3007777"/>
                <a:gd name="connsiteY14" fmla="*/ 3437754 h 10927204"/>
                <a:gd name="connsiteX15" fmla="*/ 3007777 w 3007777"/>
                <a:gd name="connsiteY15" fmla="*/ 4025044 h 10927204"/>
                <a:gd name="connsiteX16" fmla="*/ 3007777 w 3007777"/>
                <a:gd name="connsiteY16" fmla="*/ 4671062 h 10927204"/>
                <a:gd name="connsiteX17" fmla="*/ 3007777 w 3007777"/>
                <a:gd name="connsiteY17" fmla="*/ 5317081 h 10927204"/>
                <a:gd name="connsiteX18" fmla="*/ 3007777 w 3007777"/>
                <a:gd name="connsiteY18" fmla="*/ 6374202 h 10927204"/>
                <a:gd name="connsiteX19" fmla="*/ 3007777 w 3007777"/>
                <a:gd name="connsiteY19" fmla="*/ 6916472 h 10927204"/>
                <a:gd name="connsiteX20" fmla="*/ 3007777 w 3007777"/>
                <a:gd name="connsiteY20" fmla="*/ 7527969 h 10927204"/>
                <a:gd name="connsiteX21" fmla="*/ 3007777 w 3007777"/>
                <a:gd name="connsiteY21" fmla="*/ 8053980 h 10927204"/>
                <a:gd name="connsiteX22" fmla="*/ 3007777 w 3007777"/>
                <a:gd name="connsiteY22" fmla="*/ 8579992 h 10927204"/>
                <a:gd name="connsiteX23" fmla="*/ 3007777 w 3007777"/>
                <a:gd name="connsiteY23" fmla="*/ 9106003 h 10927204"/>
                <a:gd name="connsiteX24" fmla="*/ 3007777 w 3007777"/>
                <a:gd name="connsiteY24" fmla="*/ 9506371 h 10927204"/>
                <a:gd name="connsiteX25" fmla="*/ 3007777 w 3007777"/>
                <a:gd name="connsiteY25" fmla="*/ 9972734 h 10927204"/>
                <a:gd name="connsiteX26" fmla="*/ 3007777 w 3007777"/>
                <a:gd name="connsiteY26" fmla="*/ 10425898 h 10927204"/>
                <a:gd name="connsiteX27" fmla="*/ 2506471 w 3007777"/>
                <a:gd name="connsiteY27" fmla="*/ 10927204 h 10927204"/>
                <a:gd name="connsiteX28" fmla="*/ 2506481 w 3007777"/>
                <a:gd name="connsiteY28" fmla="*/ 10927204 h 10927204"/>
                <a:gd name="connsiteX29" fmla="*/ 2130509 w 3007777"/>
                <a:gd name="connsiteY29" fmla="*/ 10927204 h 10927204"/>
                <a:gd name="connsiteX30" fmla="*/ 1754537 w 3007777"/>
                <a:gd name="connsiteY30" fmla="*/ 10927204 h 10927204"/>
                <a:gd name="connsiteX31" fmla="*/ 1754537 w 3007777"/>
                <a:gd name="connsiteY31" fmla="*/ 10927204 h 10927204"/>
                <a:gd name="connsiteX32" fmla="*/ 1374390 w 3007777"/>
                <a:gd name="connsiteY32" fmla="*/ 10927204 h 10927204"/>
                <a:gd name="connsiteX33" fmla="*/ 969179 w 3007777"/>
                <a:gd name="connsiteY33" fmla="*/ 10927204 h 10927204"/>
                <a:gd name="connsiteX34" fmla="*/ 501306 w 3007777"/>
                <a:gd name="connsiteY34" fmla="*/ 10927204 h 10927204"/>
                <a:gd name="connsiteX35" fmla="*/ 0 w 3007777"/>
                <a:gd name="connsiteY35" fmla="*/ 10425898 h 10927204"/>
                <a:gd name="connsiteX36" fmla="*/ 0 w 3007777"/>
                <a:gd name="connsiteY36" fmla="*/ 10012331 h 10927204"/>
                <a:gd name="connsiteX37" fmla="*/ 0 w 3007777"/>
                <a:gd name="connsiteY37" fmla="*/ 9559167 h 10927204"/>
                <a:gd name="connsiteX38" fmla="*/ 0 w 3007777"/>
                <a:gd name="connsiteY38" fmla="*/ 9106003 h 10927204"/>
                <a:gd name="connsiteX39" fmla="*/ 0 w 3007777"/>
                <a:gd name="connsiteY39" fmla="*/ 8559643 h 10927204"/>
                <a:gd name="connsiteX40" fmla="*/ 0 w 3007777"/>
                <a:gd name="connsiteY40" fmla="*/ 8013283 h 10927204"/>
                <a:gd name="connsiteX41" fmla="*/ 0 w 3007777"/>
                <a:gd name="connsiteY41" fmla="*/ 7548876 h 10927204"/>
                <a:gd name="connsiteX42" fmla="*/ 0 w 3007777"/>
                <a:gd name="connsiteY42" fmla="*/ 7002516 h 10927204"/>
                <a:gd name="connsiteX43" fmla="*/ 0 w 3007777"/>
                <a:gd name="connsiteY43" fmla="*/ 6374202 h 10927204"/>
                <a:gd name="connsiteX44" fmla="*/ 0 w 3007777"/>
                <a:gd name="connsiteY44" fmla="*/ 6374202 h 10927204"/>
                <a:gd name="connsiteX45" fmla="*/ 0 w 3007777"/>
                <a:gd name="connsiteY45" fmla="*/ 5845641 h 10927204"/>
                <a:gd name="connsiteX46" fmla="*/ 0 w 3007777"/>
                <a:gd name="connsiteY46" fmla="*/ 5258352 h 10927204"/>
                <a:gd name="connsiteX47" fmla="*/ 0 w 3007777"/>
                <a:gd name="connsiteY47" fmla="*/ 4847249 h 10927204"/>
                <a:gd name="connsiteX48" fmla="*/ 0 w 3007777"/>
                <a:gd name="connsiteY48" fmla="*/ 4142502 h 10927204"/>
                <a:gd name="connsiteX49" fmla="*/ 0 w 3007777"/>
                <a:gd name="connsiteY49" fmla="*/ 3555212 h 10927204"/>
                <a:gd name="connsiteX50" fmla="*/ 0 w 3007777"/>
                <a:gd name="connsiteY50" fmla="*/ 2850464 h 10927204"/>
                <a:gd name="connsiteX51" fmla="*/ 0 w 3007777"/>
                <a:gd name="connsiteY51" fmla="*/ 2321904 h 10927204"/>
                <a:gd name="connsiteX52" fmla="*/ 0 w 3007777"/>
                <a:gd name="connsiteY52" fmla="*/ 1852072 h 10927204"/>
                <a:gd name="connsiteX53" fmla="*/ 0 w 3007777"/>
                <a:gd name="connsiteY53" fmla="*/ 1264782 h 10927204"/>
                <a:gd name="connsiteX54" fmla="*/ 0 w 3007777"/>
                <a:gd name="connsiteY54" fmla="*/ 501306 h 1092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07777" h="10927204" extrusionOk="0">
                  <a:moveTo>
                    <a:pt x="0" y="501306"/>
                  </a:moveTo>
                  <a:cubicBezTo>
                    <a:pt x="-61097" y="186756"/>
                    <a:pt x="151561" y="27353"/>
                    <a:pt x="501306" y="0"/>
                  </a:cubicBezTo>
                  <a:cubicBezTo>
                    <a:pt x="642740" y="-653"/>
                    <a:pt x="838384" y="28221"/>
                    <a:pt x="944114" y="0"/>
                  </a:cubicBezTo>
                  <a:cubicBezTo>
                    <a:pt x="1049844" y="-28221"/>
                    <a:pt x="1172557" y="3478"/>
                    <a:pt x="1349326" y="0"/>
                  </a:cubicBezTo>
                  <a:cubicBezTo>
                    <a:pt x="1526095" y="-3478"/>
                    <a:pt x="1665650" y="4040"/>
                    <a:pt x="1754537" y="0"/>
                  </a:cubicBezTo>
                  <a:lnTo>
                    <a:pt x="1754537" y="0"/>
                  </a:lnTo>
                  <a:cubicBezTo>
                    <a:pt x="1910638" y="-10397"/>
                    <a:pt x="2041441" y="15576"/>
                    <a:pt x="2138028" y="0"/>
                  </a:cubicBezTo>
                  <a:cubicBezTo>
                    <a:pt x="2234615" y="-15576"/>
                    <a:pt x="2375604" y="23900"/>
                    <a:pt x="2506481" y="0"/>
                  </a:cubicBezTo>
                  <a:cubicBezTo>
                    <a:pt x="2506478" y="1"/>
                    <a:pt x="2506473" y="0"/>
                    <a:pt x="2506471" y="0"/>
                  </a:cubicBezTo>
                  <a:cubicBezTo>
                    <a:pt x="2815016" y="17737"/>
                    <a:pt x="3048485" y="234230"/>
                    <a:pt x="3007777" y="501306"/>
                  </a:cubicBezTo>
                  <a:cubicBezTo>
                    <a:pt x="3056039" y="825725"/>
                    <a:pt x="2952852" y="861620"/>
                    <a:pt x="3007777" y="1206054"/>
                  </a:cubicBezTo>
                  <a:cubicBezTo>
                    <a:pt x="3062702" y="1550488"/>
                    <a:pt x="2968090" y="1714289"/>
                    <a:pt x="3007777" y="1852072"/>
                  </a:cubicBezTo>
                  <a:cubicBezTo>
                    <a:pt x="3047464" y="1989855"/>
                    <a:pt x="2983922" y="2171669"/>
                    <a:pt x="3007777" y="2263175"/>
                  </a:cubicBezTo>
                  <a:cubicBezTo>
                    <a:pt x="3031632" y="2354681"/>
                    <a:pt x="2958890" y="2666638"/>
                    <a:pt x="3007777" y="2850464"/>
                  </a:cubicBezTo>
                  <a:cubicBezTo>
                    <a:pt x="3056664" y="3034290"/>
                    <a:pt x="2996456" y="3269710"/>
                    <a:pt x="3007777" y="3437754"/>
                  </a:cubicBezTo>
                  <a:cubicBezTo>
                    <a:pt x="3019098" y="3605798"/>
                    <a:pt x="2977089" y="3784398"/>
                    <a:pt x="3007777" y="4025044"/>
                  </a:cubicBezTo>
                  <a:cubicBezTo>
                    <a:pt x="3038465" y="4265690"/>
                    <a:pt x="2937934" y="4475635"/>
                    <a:pt x="3007777" y="4671062"/>
                  </a:cubicBezTo>
                  <a:cubicBezTo>
                    <a:pt x="3077620" y="4866489"/>
                    <a:pt x="2992467" y="5064244"/>
                    <a:pt x="3007777" y="5317081"/>
                  </a:cubicBezTo>
                  <a:cubicBezTo>
                    <a:pt x="3023087" y="5569918"/>
                    <a:pt x="2921220" y="5974625"/>
                    <a:pt x="3007777" y="6374202"/>
                  </a:cubicBezTo>
                  <a:cubicBezTo>
                    <a:pt x="3015776" y="6513621"/>
                    <a:pt x="2960461" y="6720982"/>
                    <a:pt x="3007777" y="6916472"/>
                  </a:cubicBezTo>
                  <a:cubicBezTo>
                    <a:pt x="3055093" y="7111962"/>
                    <a:pt x="2973299" y="7386045"/>
                    <a:pt x="3007777" y="7527969"/>
                  </a:cubicBezTo>
                  <a:cubicBezTo>
                    <a:pt x="3010340" y="7768028"/>
                    <a:pt x="2983519" y="7838487"/>
                    <a:pt x="3007777" y="8053980"/>
                  </a:cubicBezTo>
                  <a:cubicBezTo>
                    <a:pt x="3032035" y="8269473"/>
                    <a:pt x="2976899" y="8468269"/>
                    <a:pt x="3007777" y="8579992"/>
                  </a:cubicBezTo>
                  <a:cubicBezTo>
                    <a:pt x="3038655" y="8691715"/>
                    <a:pt x="2987650" y="8968548"/>
                    <a:pt x="3007777" y="9106003"/>
                  </a:cubicBezTo>
                  <a:cubicBezTo>
                    <a:pt x="3011065" y="9257552"/>
                    <a:pt x="2966009" y="9363926"/>
                    <a:pt x="3007777" y="9506371"/>
                  </a:cubicBezTo>
                  <a:cubicBezTo>
                    <a:pt x="3049545" y="9648816"/>
                    <a:pt x="2995408" y="9791437"/>
                    <a:pt x="3007777" y="9972734"/>
                  </a:cubicBezTo>
                  <a:cubicBezTo>
                    <a:pt x="3020146" y="10154031"/>
                    <a:pt x="2983933" y="10329393"/>
                    <a:pt x="3007777" y="10425898"/>
                  </a:cubicBezTo>
                  <a:cubicBezTo>
                    <a:pt x="3082018" y="10680934"/>
                    <a:pt x="2822916" y="10918522"/>
                    <a:pt x="2506471" y="10927204"/>
                  </a:cubicBezTo>
                  <a:cubicBezTo>
                    <a:pt x="2506475" y="10927203"/>
                    <a:pt x="2506478" y="10927204"/>
                    <a:pt x="2506481" y="10927204"/>
                  </a:cubicBezTo>
                  <a:cubicBezTo>
                    <a:pt x="2364296" y="10951669"/>
                    <a:pt x="2301434" y="10903744"/>
                    <a:pt x="2130509" y="10927204"/>
                  </a:cubicBezTo>
                  <a:cubicBezTo>
                    <a:pt x="1959584" y="10950664"/>
                    <a:pt x="1882505" y="10887566"/>
                    <a:pt x="1754537" y="10927204"/>
                  </a:cubicBezTo>
                  <a:lnTo>
                    <a:pt x="1754537" y="10927204"/>
                  </a:lnTo>
                  <a:cubicBezTo>
                    <a:pt x="1647549" y="10940432"/>
                    <a:pt x="1474717" y="10888599"/>
                    <a:pt x="1374390" y="10927204"/>
                  </a:cubicBezTo>
                  <a:cubicBezTo>
                    <a:pt x="1274063" y="10965809"/>
                    <a:pt x="1077284" y="10903302"/>
                    <a:pt x="969179" y="10927204"/>
                  </a:cubicBezTo>
                  <a:cubicBezTo>
                    <a:pt x="861074" y="10951106"/>
                    <a:pt x="612931" y="10897280"/>
                    <a:pt x="501306" y="10927204"/>
                  </a:cubicBezTo>
                  <a:cubicBezTo>
                    <a:pt x="223320" y="10934977"/>
                    <a:pt x="25620" y="10770414"/>
                    <a:pt x="0" y="10425898"/>
                  </a:cubicBezTo>
                  <a:cubicBezTo>
                    <a:pt x="-30254" y="10249962"/>
                    <a:pt x="26107" y="10161668"/>
                    <a:pt x="0" y="10012331"/>
                  </a:cubicBezTo>
                  <a:cubicBezTo>
                    <a:pt x="-26107" y="9862994"/>
                    <a:pt x="35121" y="9768341"/>
                    <a:pt x="0" y="9559167"/>
                  </a:cubicBezTo>
                  <a:cubicBezTo>
                    <a:pt x="-35121" y="9349993"/>
                    <a:pt x="41076" y="9212147"/>
                    <a:pt x="0" y="9106003"/>
                  </a:cubicBezTo>
                  <a:cubicBezTo>
                    <a:pt x="-15798" y="8925674"/>
                    <a:pt x="47067" y="8733423"/>
                    <a:pt x="0" y="8559643"/>
                  </a:cubicBezTo>
                  <a:cubicBezTo>
                    <a:pt x="-47067" y="8385863"/>
                    <a:pt x="14299" y="8175143"/>
                    <a:pt x="0" y="8013283"/>
                  </a:cubicBezTo>
                  <a:cubicBezTo>
                    <a:pt x="-14299" y="7851423"/>
                    <a:pt x="43547" y="7771178"/>
                    <a:pt x="0" y="7548876"/>
                  </a:cubicBezTo>
                  <a:cubicBezTo>
                    <a:pt x="-43547" y="7326574"/>
                    <a:pt x="56556" y="7158889"/>
                    <a:pt x="0" y="7002516"/>
                  </a:cubicBezTo>
                  <a:cubicBezTo>
                    <a:pt x="-56556" y="6846143"/>
                    <a:pt x="66656" y="6662714"/>
                    <a:pt x="0" y="6374202"/>
                  </a:cubicBezTo>
                  <a:lnTo>
                    <a:pt x="0" y="6374202"/>
                  </a:lnTo>
                  <a:cubicBezTo>
                    <a:pt x="-31252" y="6192553"/>
                    <a:pt x="37469" y="6085466"/>
                    <a:pt x="0" y="5845641"/>
                  </a:cubicBezTo>
                  <a:cubicBezTo>
                    <a:pt x="-37469" y="5605816"/>
                    <a:pt x="61258" y="5536873"/>
                    <a:pt x="0" y="5258352"/>
                  </a:cubicBezTo>
                  <a:cubicBezTo>
                    <a:pt x="-61258" y="4979831"/>
                    <a:pt x="20458" y="4996841"/>
                    <a:pt x="0" y="4847249"/>
                  </a:cubicBezTo>
                  <a:cubicBezTo>
                    <a:pt x="-20458" y="4697657"/>
                    <a:pt x="78026" y="4351490"/>
                    <a:pt x="0" y="4142502"/>
                  </a:cubicBezTo>
                  <a:cubicBezTo>
                    <a:pt x="-78026" y="3933514"/>
                    <a:pt x="48347" y="3832445"/>
                    <a:pt x="0" y="3555212"/>
                  </a:cubicBezTo>
                  <a:cubicBezTo>
                    <a:pt x="-48347" y="3277979"/>
                    <a:pt x="35546" y="3111495"/>
                    <a:pt x="0" y="2850464"/>
                  </a:cubicBezTo>
                  <a:cubicBezTo>
                    <a:pt x="-35546" y="2589433"/>
                    <a:pt x="20584" y="2499294"/>
                    <a:pt x="0" y="2321904"/>
                  </a:cubicBezTo>
                  <a:cubicBezTo>
                    <a:pt x="-20584" y="2144514"/>
                    <a:pt x="50583" y="2077361"/>
                    <a:pt x="0" y="1852072"/>
                  </a:cubicBezTo>
                  <a:cubicBezTo>
                    <a:pt x="-50583" y="1626783"/>
                    <a:pt x="10979" y="1487020"/>
                    <a:pt x="0" y="1264782"/>
                  </a:cubicBezTo>
                  <a:cubicBezTo>
                    <a:pt x="-10979" y="1042544"/>
                    <a:pt x="45257" y="692415"/>
                    <a:pt x="0" y="501306"/>
                  </a:cubicBezTo>
                  <a:close/>
                </a:path>
              </a:pathLst>
            </a:custGeom>
            <a:noFill/>
            <a:ln>
              <a:solidFill>
                <a:srgbClr val="0070C0"/>
              </a:solidFill>
              <a:extLst>
                <a:ext uri="{C807C97D-BFC1-408E-A445-0C87EB9F89A2}">
                  <ask:lineSketchStyleProps xmlns:ask="http://schemas.microsoft.com/office/drawing/2018/sketchyshapes" sd="1219033472">
                    <a:prstGeom prst="wedgeRoundRectCallout">
                      <a:avLst>
                        <a:gd name="adj1" fmla="val 45492"/>
                        <a:gd name="adj2" fmla="val 1889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
              <a:extLst>
                <a:ext uri="{FF2B5EF4-FFF2-40B4-BE49-F238E27FC236}">
                  <a16:creationId xmlns:a16="http://schemas.microsoft.com/office/drawing/2014/main" id="{40F749EC-7CC9-4B24-B093-2C5417F65DF3}"/>
                </a:ext>
              </a:extLst>
            </p:cNvPr>
            <p:cNvSpPr/>
            <p:nvPr/>
          </p:nvSpPr>
          <p:spPr>
            <a:xfrm>
              <a:off x="439168" y="3487592"/>
              <a:ext cx="11610157" cy="27468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3600" b="1">
                <a:solidFill>
                  <a:srgbClr val="FF0000"/>
                </a:solidFill>
                <a:latin typeface="Arial" panose="020B0604020202020204" pitchFamily="34" charset="0"/>
                <a:cs typeface="Arial" panose="020B0604020202020204" pitchFamily="34" charset="0"/>
              </a:endParaRPr>
            </a:p>
            <a:p>
              <a:pPr>
                <a:lnSpc>
                  <a:spcPct val="107000"/>
                </a:lnSpc>
              </a:pPr>
              <a:r>
                <a:rPr lang="en-US" sz="3200">
                  <a:solidFill>
                    <a:srgbClr val="1414F8"/>
                  </a:solidFill>
                  <a:latin typeface="Arial" panose="020B0604020202020204" pitchFamily="34" charset="0"/>
                  <a:cs typeface="Arial" panose="020B0604020202020204" pitchFamily="34" charset="0"/>
                </a:rPr>
                <a:t>	</a:t>
              </a:r>
              <a:r>
                <a:rPr lang="en-US" sz="3200">
                  <a:solidFill>
                    <a:srgbClr val="FF0000"/>
                  </a:solidFill>
                  <a:latin typeface="Arial" panose="020B0604020202020204" pitchFamily="34" charset="0"/>
                  <a:cs typeface="Arial" panose="020B0604020202020204" pitchFamily="34" charset="0"/>
                </a:rPr>
                <a:t>Dựa vào thông tin mục 1, hình 1, em hãy cho biết:</a:t>
              </a:r>
            </a:p>
            <a:p>
              <a:pPr>
                <a:lnSpc>
                  <a:spcPct val="107000"/>
                </a:lnSpc>
                <a:spcAft>
                  <a:spcPts val="0"/>
                </a:spcAft>
              </a:pPr>
              <a:r>
                <a:rPr lang="en-US" sz="3200">
                  <a:solidFill>
                    <a:srgbClr val="1414F8"/>
                  </a:solidFill>
                  <a:latin typeface="Arial" panose="020B0604020202020204" pitchFamily="34" charset="0"/>
                  <a:ea typeface="Times New Roman" panose="02020603050405020304" pitchFamily="18" charset="0"/>
                  <a:cs typeface="Arial" panose="020B0604020202020204" pitchFamily="34" charset="0"/>
                </a:rPr>
                <a:t>+ Kí hiệu bản đồ là gì?</a:t>
              </a:r>
            </a:p>
            <a:p>
              <a:pPr>
                <a:lnSpc>
                  <a:spcPct val="107000"/>
                </a:lnSpc>
                <a:spcAft>
                  <a:spcPts val="0"/>
                </a:spcAft>
              </a:pPr>
              <a:r>
                <a:rPr lang="en-US" sz="3200">
                  <a:solidFill>
                    <a:srgbClr val="1414F8"/>
                  </a:solidFill>
                  <a:latin typeface="Arial" panose="020B0604020202020204" pitchFamily="34" charset="0"/>
                  <a:ea typeface="Times New Roman" panose="02020603050405020304" pitchFamily="18" charset="0"/>
                  <a:cs typeface="Arial" panose="020B0604020202020204" pitchFamily="34" charset="0"/>
                </a:rPr>
                <a:t>+ Kí hiệu bản đồ thể hiện những đặc điểm nào của đối tượng địa lí?</a:t>
              </a:r>
            </a:p>
            <a:p>
              <a:pPr>
                <a:lnSpc>
                  <a:spcPct val="107000"/>
                </a:lnSpc>
                <a:spcAft>
                  <a:spcPts val="0"/>
                </a:spcAft>
              </a:pPr>
              <a:r>
                <a:rPr lang="en-US" sz="3200">
                  <a:solidFill>
                    <a:srgbClr val="1414F8"/>
                  </a:solidFill>
                  <a:latin typeface="Arial" panose="020B0604020202020204" pitchFamily="34" charset="0"/>
                  <a:ea typeface="Times New Roman" panose="02020603050405020304" pitchFamily="18" charset="0"/>
                  <a:cs typeface="Arial" panose="020B0604020202020204" pitchFamily="34" charset="0"/>
                </a:rPr>
                <a:t>+ Các loại kí hiệu bản đồ?</a:t>
              </a:r>
            </a:p>
            <a:p>
              <a:endParaRPr lang="en-US" sz="3600" b="1" dirty="0">
                <a:solidFill>
                  <a:srgbClr val="FF0000"/>
                </a:solidFill>
                <a:latin typeface="Arial" panose="020B0604020202020204" pitchFamily="34" charset="0"/>
                <a:cs typeface="Arial" panose="020B0604020202020204" pitchFamily="34" charset="0"/>
              </a:endParaRPr>
            </a:p>
          </p:txBody>
        </p:sp>
      </p:grpSp>
      <p:pic>
        <p:nvPicPr>
          <p:cNvPr id="8" name="Picture 7">
            <a:extLst>
              <a:ext uri="{FF2B5EF4-FFF2-40B4-BE49-F238E27FC236}">
                <a16:creationId xmlns:a16="http://schemas.microsoft.com/office/drawing/2014/main" id="{DD9C2FB5-7A02-4932-B18F-920415AAEB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18903" y="1343736"/>
            <a:ext cx="1498919" cy="956757"/>
          </a:xfrm>
          <a:prstGeom prst="rect">
            <a:avLst/>
          </a:prstGeom>
        </p:spPr>
      </p:pic>
      <p:sp>
        <p:nvSpPr>
          <p:cNvPr id="9" name="Rectangle 8">
            <a:extLst>
              <a:ext uri="{FF2B5EF4-FFF2-40B4-BE49-F238E27FC236}">
                <a16:creationId xmlns:a16="http://schemas.microsoft.com/office/drawing/2014/main" id="{F6352D62-4A1B-4AED-A0E5-235F21F4995C}"/>
              </a:ext>
            </a:extLst>
          </p:cNvPr>
          <p:cNvSpPr/>
          <p:nvPr/>
        </p:nvSpPr>
        <p:spPr>
          <a:xfrm>
            <a:off x="247787" y="2181195"/>
            <a:ext cx="4120231" cy="707886"/>
          </a:xfrm>
          <a:prstGeom prst="rect">
            <a:avLst/>
          </a:prstGeom>
        </p:spPr>
        <p:txBody>
          <a:bodyPr wrap="square">
            <a:spAutoFit/>
          </a:bodyPr>
          <a:lstStyle/>
          <a:p>
            <a:pPr algn="just"/>
            <a:r>
              <a:rPr lang="en-US" sz="2800" b="1" dirty="0">
                <a:solidFill>
                  <a:srgbClr val="3829FB"/>
                </a:solidFill>
                <a:latin typeface="#9Slide03 SFU Futura_12" panose="00000400000000000000" pitchFamily="2" charset="0"/>
                <a:cs typeface="Arial" panose="020B0604020202020204" pitchFamily="34" charset="0"/>
              </a:rPr>
              <a:t>HĐ: </a:t>
            </a:r>
            <a:r>
              <a:rPr lang="en-US" sz="2800" b="1" dirty="0" err="1">
                <a:solidFill>
                  <a:srgbClr val="3829FB"/>
                </a:solidFill>
                <a:latin typeface="#9Slide03 SFU Futura_12" panose="00000400000000000000" pitchFamily="2" charset="0"/>
                <a:cs typeface="Arial" panose="020B0604020202020204" pitchFamily="34" charset="0"/>
              </a:rPr>
              <a:t>theo</a:t>
            </a:r>
            <a:r>
              <a:rPr lang="en-US" sz="2800" b="1" dirty="0">
                <a:solidFill>
                  <a:srgbClr val="3829FB"/>
                </a:solidFill>
                <a:latin typeface="#9Slide03 SFU Futura_12" panose="00000400000000000000" pitchFamily="2" charset="0"/>
                <a:cs typeface="Arial" panose="020B0604020202020204" pitchFamily="34" charset="0"/>
              </a:rPr>
              <a:t> </a:t>
            </a:r>
            <a:r>
              <a:rPr lang="en-US" sz="2800" b="1" err="1">
                <a:solidFill>
                  <a:srgbClr val="3829FB"/>
                </a:solidFill>
                <a:latin typeface="#9Slide03 SFU Futura_12" panose="00000400000000000000" pitchFamily="2" charset="0"/>
                <a:cs typeface="Arial" panose="020B0604020202020204" pitchFamily="34" charset="0"/>
              </a:rPr>
              <a:t>nhóm</a:t>
            </a:r>
            <a:r>
              <a:rPr lang="en-US" sz="2800" b="1">
                <a:solidFill>
                  <a:srgbClr val="3829FB"/>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a:t>
            </a:r>
            <a:r>
              <a:rPr lang="en-US" sz="4000" b="1">
                <a:solidFill>
                  <a:srgbClr val="FF0000"/>
                </a:solidFill>
                <a:latin typeface="#9Slide03 SFU Futura_12" panose="00000400000000000000" pitchFamily="2" charset="0"/>
                <a:cs typeface="Arial" panose="020B0604020202020204" pitchFamily="34" charset="0"/>
              </a:rPr>
              <a:t>4 </a:t>
            </a:r>
            <a:r>
              <a:rPr lang="en-US" sz="2800" b="1">
                <a:solidFill>
                  <a:srgbClr val="FF0000"/>
                </a:solidFill>
                <a:latin typeface="#9Slide03 SFU Futura_12" panose="00000400000000000000" pitchFamily="2" charset="0"/>
                <a:cs typeface="Arial" panose="020B0604020202020204" pitchFamily="34" charset="0"/>
              </a:rPr>
              <a:t>nhóm</a:t>
            </a:r>
            <a:r>
              <a:rPr lang="en-US" sz="2800" b="1" dirty="0">
                <a:solidFill>
                  <a:srgbClr val="FF0000"/>
                </a:solidFill>
                <a:latin typeface="#9Slide03 SFU Futura_12" panose="00000400000000000000" pitchFamily="2" charset="0"/>
                <a:cs typeface="Arial" panose="020B0604020202020204" pitchFamily="34" charset="0"/>
              </a:rPr>
              <a:t>)</a:t>
            </a:r>
            <a:endParaRPr lang="en-US" sz="2800" b="1" dirty="0">
              <a:solidFill>
                <a:srgbClr val="FF0000"/>
              </a:solidFill>
              <a:latin typeface="#9Slide03 SFU Futura_12" panose="00000400000000000000" pitchFamily="2" charset="0"/>
            </a:endParaRPr>
          </a:p>
        </p:txBody>
      </p:sp>
      <p:sp>
        <p:nvSpPr>
          <p:cNvPr id="10" name="Rectangle 9">
            <a:extLst>
              <a:ext uri="{FF2B5EF4-FFF2-40B4-BE49-F238E27FC236}">
                <a16:creationId xmlns:a16="http://schemas.microsoft.com/office/drawing/2014/main" id="{22F84DCD-ABF6-43F1-9E4A-B6AE3BD67BFE}"/>
              </a:ext>
            </a:extLst>
          </p:cNvPr>
          <p:cNvSpPr/>
          <p:nvPr/>
        </p:nvSpPr>
        <p:spPr>
          <a:xfrm>
            <a:off x="8633976" y="2187733"/>
            <a:ext cx="3417946" cy="707886"/>
          </a:xfrm>
          <a:prstGeom prst="rect">
            <a:avLst/>
          </a:prstGeom>
        </p:spPr>
        <p:txBody>
          <a:bodyPr wrap="square">
            <a:spAutoFit/>
          </a:bodyPr>
          <a:lstStyle/>
          <a:p>
            <a:pPr algn="just"/>
            <a:r>
              <a:rPr lang="en-US" sz="2800" b="1">
                <a:solidFill>
                  <a:srgbClr val="3829FB"/>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a:t>
            </a:r>
            <a:r>
              <a:rPr lang="en-US" sz="4000" b="1">
                <a:solidFill>
                  <a:srgbClr val="FF0000"/>
                </a:solidFill>
                <a:latin typeface="#9Slide03 SFU Futura_12" panose="00000400000000000000" pitchFamily="2" charset="0"/>
                <a:cs typeface="Arial" panose="020B0604020202020204" pitchFamily="34" charset="0"/>
              </a:rPr>
              <a:t>3 </a:t>
            </a:r>
            <a:r>
              <a:rPr lang="en-US" sz="2800" b="1">
                <a:solidFill>
                  <a:srgbClr val="FF0000"/>
                </a:solidFill>
                <a:latin typeface="#9Slide03 SFU Futura_12" panose="00000400000000000000" pitchFamily="2" charset="0"/>
                <a:cs typeface="Arial" panose="020B0604020202020204" pitchFamily="34" charset="0"/>
              </a:rPr>
              <a:t>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1" name="3 Minute Timer (Nho)">
            <a:hlinkClick r:id="" action="ppaction://media"/>
            <a:extLst>
              <a:ext uri="{FF2B5EF4-FFF2-40B4-BE49-F238E27FC236}">
                <a16:creationId xmlns:a16="http://schemas.microsoft.com/office/drawing/2014/main" id="{0878A43A-0BDF-423C-83F2-924E8115A8F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542071" y="1155041"/>
            <a:ext cx="1431026" cy="791642"/>
          </a:xfrm>
          <a:prstGeom prst="rect">
            <a:avLst/>
          </a:prstGeom>
        </p:spPr>
      </p:pic>
      <p:sp>
        <p:nvSpPr>
          <p:cNvPr id="19" name="Flowchart: Terminator 18">
            <a:extLst>
              <a:ext uri="{FF2B5EF4-FFF2-40B4-BE49-F238E27FC236}">
                <a16:creationId xmlns:a16="http://schemas.microsoft.com/office/drawing/2014/main" id="{E847A857-B6A6-4033-9765-D3C0A10F7706}"/>
              </a:ext>
            </a:extLst>
          </p:cNvPr>
          <p:cNvSpPr/>
          <p:nvPr/>
        </p:nvSpPr>
        <p:spPr>
          <a:xfrm>
            <a:off x="5578701" y="2391088"/>
            <a:ext cx="2394423" cy="53732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9Slide03 SFU Futura_12" panose="00000400000000000000" pitchFamily="2" charset="0"/>
              </a:rPr>
              <a:t>Nhiệm</a:t>
            </a:r>
            <a:r>
              <a:rPr lang="en-US" sz="3200" b="1" dirty="0">
                <a:latin typeface="#9Slide03 SFU Futura_12" panose="00000400000000000000" pitchFamily="2" charset="0"/>
              </a:rPr>
              <a:t> </a:t>
            </a:r>
            <a:r>
              <a:rPr lang="en-US" sz="3200" b="1" dirty="0" err="1">
                <a:latin typeface="#9Slide03 SFU Futura_12" panose="00000400000000000000" pitchFamily="2" charset="0"/>
              </a:rPr>
              <a:t>vụ</a:t>
            </a:r>
            <a:r>
              <a:rPr lang="vi-VN" sz="3200" b="1" dirty="0">
                <a:latin typeface="#9Slide03 SFU Futura_12" panose="00000400000000000000" pitchFamily="2" charset="0"/>
              </a:rPr>
              <a:t> </a:t>
            </a:r>
            <a:endParaRPr lang="en-US" sz="3200" b="1" dirty="0">
              <a:latin typeface="#9Slide03 SFU Futura_12" panose="00000400000000000000" pitchFamily="2" charset="0"/>
            </a:endParaRPr>
          </a:p>
        </p:txBody>
      </p:sp>
      <p:pic>
        <p:nvPicPr>
          <p:cNvPr id="20" name="Picture 19">
            <a:extLst>
              <a:ext uri="{FF2B5EF4-FFF2-40B4-BE49-F238E27FC236}">
                <a16:creationId xmlns:a16="http://schemas.microsoft.com/office/drawing/2014/main" id="{E5F29369-D5C6-4457-9C1D-014C56A380B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4855555" y="2014687"/>
            <a:ext cx="1207481" cy="1207481"/>
          </a:xfrm>
          <a:prstGeom prst="rect">
            <a:avLst/>
          </a:prstGeom>
        </p:spPr>
      </p:pic>
      <p:sp>
        <p:nvSpPr>
          <p:cNvPr id="2" name="Rectangle: Rounded Corners 1">
            <a:extLst>
              <a:ext uri="{FF2B5EF4-FFF2-40B4-BE49-F238E27FC236}">
                <a16:creationId xmlns:a16="http://schemas.microsoft.com/office/drawing/2014/main" id="{5ACEDFE1-59B6-4FAA-9D7F-2EC14DEDF35D}"/>
              </a:ext>
            </a:extLst>
          </p:cNvPr>
          <p:cNvSpPr/>
          <p:nvPr/>
        </p:nvSpPr>
        <p:spPr>
          <a:xfrm>
            <a:off x="3625784" y="1314771"/>
            <a:ext cx="4597485" cy="7366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200E463-B817-4666-ACEE-FE75F41FE594}"/>
              </a:ext>
            </a:extLst>
          </p:cNvPr>
          <p:cNvSpPr txBox="1"/>
          <p:nvPr/>
        </p:nvSpPr>
        <p:spPr>
          <a:xfrm>
            <a:off x="3495596" y="1394489"/>
            <a:ext cx="4597485" cy="584775"/>
          </a:xfrm>
          <a:prstGeom prst="rect">
            <a:avLst/>
          </a:prstGeom>
          <a:noFill/>
        </p:spPr>
        <p:txBody>
          <a:bodyPr wrap="square" rtlCol="0">
            <a:spAutoFit/>
          </a:bodyPr>
          <a:lstStyle/>
          <a:p>
            <a:pPr algn="ctr"/>
            <a:r>
              <a:rPr lang="en-US" sz="3200" b="1">
                <a:solidFill>
                  <a:srgbClr val="FFFF00"/>
                </a:solidFill>
                <a:latin typeface="Arial" panose="020B0604020202020204" pitchFamily="34" charset="0"/>
                <a:cs typeface="Arial" panose="020B0604020202020204" pitchFamily="34" charset="0"/>
              </a:rPr>
              <a:t>NHÓM CHUYÊN GIA</a:t>
            </a:r>
          </a:p>
        </p:txBody>
      </p:sp>
      <p:grpSp>
        <p:nvGrpSpPr>
          <p:cNvPr id="30" name="Group 29">
            <a:extLst>
              <a:ext uri="{FF2B5EF4-FFF2-40B4-BE49-F238E27FC236}">
                <a16:creationId xmlns:a16="http://schemas.microsoft.com/office/drawing/2014/main" id="{1774F903-6A05-40FD-BFB7-F674A1B69974}"/>
              </a:ext>
            </a:extLst>
          </p:cNvPr>
          <p:cNvGrpSpPr/>
          <p:nvPr/>
        </p:nvGrpSpPr>
        <p:grpSpPr>
          <a:xfrm>
            <a:off x="79545" y="43216"/>
            <a:ext cx="9909839" cy="914400"/>
            <a:chOff x="1635838" y="2325461"/>
            <a:chExt cx="10294525" cy="914400"/>
          </a:xfrm>
        </p:grpSpPr>
        <p:sp>
          <p:nvSpPr>
            <p:cNvPr id="31" name="Arrow: Pentagon 30">
              <a:extLst>
                <a:ext uri="{FF2B5EF4-FFF2-40B4-BE49-F238E27FC236}">
                  <a16:creationId xmlns:a16="http://schemas.microsoft.com/office/drawing/2014/main" id="{0A378C8D-983C-40FB-AE5D-C73FED2BA7C7}"/>
                </a:ext>
              </a:extLst>
            </p:cNvPr>
            <p:cNvSpPr/>
            <p:nvPr/>
          </p:nvSpPr>
          <p:spPr>
            <a:xfrm>
              <a:off x="2231895" y="2325461"/>
              <a:ext cx="831368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2" name="TextBox 31">
              <a:extLst>
                <a:ext uri="{FF2B5EF4-FFF2-40B4-BE49-F238E27FC236}">
                  <a16:creationId xmlns:a16="http://schemas.microsoft.com/office/drawing/2014/main" id="{C17929EC-AE53-4721-9ACE-441D07266FD6}"/>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bản đồ</a:t>
              </a:r>
            </a:p>
          </p:txBody>
        </p:sp>
        <p:sp>
          <p:nvSpPr>
            <p:cNvPr id="33" name="Arrow: Pentagon 32">
              <a:extLst>
                <a:ext uri="{FF2B5EF4-FFF2-40B4-BE49-F238E27FC236}">
                  <a16:creationId xmlns:a16="http://schemas.microsoft.com/office/drawing/2014/main" id="{34B2F10E-AAA4-4132-9F18-0AC1D614CC70}"/>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34" name="Isosceles Triangle 33">
              <a:extLst>
                <a:ext uri="{FF2B5EF4-FFF2-40B4-BE49-F238E27FC236}">
                  <a16:creationId xmlns:a16="http://schemas.microsoft.com/office/drawing/2014/main" id="{58C546B2-1E0C-4E43-AAF3-047F45353B72}"/>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80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1"/>
                </p:tgtEl>
              </p:cMediaNode>
            </p:video>
          </p:childTnLst>
        </p:cTn>
      </p:par>
    </p:tnLst>
    <p:bldLst>
      <p:bldP spid="9" grpId="0"/>
      <p:bldP spid="10" grpId="0"/>
      <p:bldP spid="19" grpId="0" animBg="1"/>
      <p:bldP spid="2"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descr="Cover">
            <a:extLst>
              <a:ext uri="{FF2B5EF4-FFF2-40B4-BE49-F238E27FC236}">
                <a16:creationId xmlns:a16="http://schemas.microsoft.com/office/drawing/2014/main" id="{C8E60A7F-223B-4737-938F-4CC5F2D15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642" y="3311845"/>
            <a:ext cx="5521325" cy="234040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47B1D900-64DE-4116-95E9-EFE3257AA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644" y="2732660"/>
            <a:ext cx="5739582" cy="1649159"/>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B30C800B-53C4-48C0-8E08-FAD8451077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4656" y="1269538"/>
            <a:ext cx="4504055" cy="321250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601D6940-8F12-45CB-B7DC-465FD0506B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432" y="2445068"/>
            <a:ext cx="4657725" cy="288925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a:extLst>
              <a:ext uri="{FF2B5EF4-FFF2-40B4-BE49-F238E27FC236}">
                <a16:creationId xmlns:a16="http://schemas.microsoft.com/office/drawing/2014/main" id="{8898FB42-32DD-4570-B3CF-9F16C68BDEA1}"/>
              </a:ext>
            </a:extLst>
          </p:cNvPr>
          <p:cNvSpPr/>
          <p:nvPr/>
        </p:nvSpPr>
        <p:spPr>
          <a:xfrm>
            <a:off x="6780987" y="1808449"/>
            <a:ext cx="1447813" cy="3497580"/>
          </a:xfrm>
          <a:custGeom>
            <a:avLst/>
            <a:gdLst>
              <a:gd name="connsiteX0" fmla="*/ 0 w 1447813"/>
              <a:gd name="connsiteY0" fmla="*/ 0 h 3497580"/>
              <a:gd name="connsiteX1" fmla="*/ 723907 w 1447813"/>
              <a:gd name="connsiteY1" fmla="*/ 120646 h 3497580"/>
              <a:gd name="connsiteX2" fmla="*/ 723907 w 1447813"/>
              <a:gd name="connsiteY2" fmla="*/ 653295 h 3497580"/>
              <a:gd name="connsiteX3" fmla="*/ 723907 w 1447813"/>
              <a:gd name="connsiteY3" fmla="*/ 1140720 h 3497580"/>
              <a:gd name="connsiteX4" fmla="*/ 723907 w 1447813"/>
              <a:gd name="connsiteY4" fmla="*/ 1628144 h 3497580"/>
              <a:gd name="connsiteX5" fmla="*/ 1447814 w 1447813"/>
              <a:gd name="connsiteY5" fmla="*/ 1748790 h 3497580"/>
              <a:gd name="connsiteX6" fmla="*/ 723907 w 1447813"/>
              <a:gd name="connsiteY6" fmla="*/ 1869436 h 3497580"/>
              <a:gd name="connsiteX7" fmla="*/ 723907 w 1447813"/>
              <a:gd name="connsiteY7" fmla="*/ 2402085 h 3497580"/>
              <a:gd name="connsiteX8" fmla="*/ 723907 w 1447813"/>
              <a:gd name="connsiteY8" fmla="*/ 2874435 h 3497580"/>
              <a:gd name="connsiteX9" fmla="*/ 723907 w 1447813"/>
              <a:gd name="connsiteY9" fmla="*/ 3376934 h 3497580"/>
              <a:gd name="connsiteX10" fmla="*/ 0 w 1447813"/>
              <a:gd name="connsiteY10" fmla="*/ 3497580 h 3497580"/>
              <a:gd name="connsiteX11" fmla="*/ 0 w 1447813"/>
              <a:gd name="connsiteY11" fmla="*/ 2949626 h 3497580"/>
              <a:gd name="connsiteX12" fmla="*/ 0 w 1447813"/>
              <a:gd name="connsiteY12" fmla="*/ 2366696 h 3497580"/>
              <a:gd name="connsiteX13" fmla="*/ 0 w 1447813"/>
              <a:gd name="connsiteY13" fmla="*/ 1783766 h 3497580"/>
              <a:gd name="connsiteX14" fmla="*/ 0 w 1447813"/>
              <a:gd name="connsiteY14" fmla="*/ 1200836 h 3497580"/>
              <a:gd name="connsiteX15" fmla="*/ 0 w 1447813"/>
              <a:gd name="connsiteY15" fmla="*/ 582930 h 3497580"/>
              <a:gd name="connsiteX16" fmla="*/ 0 w 1447813"/>
              <a:gd name="connsiteY16" fmla="*/ 0 h 3497580"/>
              <a:gd name="connsiteX0" fmla="*/ 0 w 1447813"/>
              <a:gd name="connsiteY0" fmla="*/ 0 h 3497580"/>
              <a:gd name="connsiteX1" fmla="*/ 723907 w 1447813"/>
              <a:gd name="connsiteY1" fmla="*/ 120646 h 3497580"/>
              <a:gd name="connsiteX2" fmla="*/ 723907 w 1447813"/>
              <a:gd name="connsiteY2" fmla="*/ 592995 h 3497580"/>
              <a:gd name="connsiteX3" fmla="*/ 723907 w 1447813"/>
              <a:gd name="connsiteY3" fmla="*/ 1110570 h 3497580"/>
              <a:gd name="connsiteX4" fmla="*/ 723907 w 1447813"/>
              <a:gd name="connsiteY4" fmla="*/ 1628144 h 3497580"/>
              <a:gd name="connsiteX5" fmla="*/ 1447814 w 1447813"/>
              <a:gd name="connsiteY5" fmla="*/ 1748790 h 3497580"/>
              <a:gd name="connsiteX6" fmla="*/ 723907 w 1447813"/>
              <a:gd name="connsiteY6" fmla="*/ 1869436 h 3497580"/>
              <a:gd name="connsiteX7" fmla="*/ 723907 w 1447813"/>
              <a:gd name="connsiteY7" fmla="*/ 2326710 h 3497580"/>
              <a:gd name="connsiteX8" fmla="*/ 723907 w 1447813"/>
              <a:gd name="connsiteY8" fmla="*/ 2844285 h 3497580"/>
              <a:gd name="connsiteX9" fmla="*/ 723907 w 1447813"/>
              <a:gd name="connsiteY9" fmla="*/ 3376934 h 3497580"/>
              <a:gd name="connsiteX10" fmla="*/ 0 w 1447813"/>
              <a:gd name="connsiteY10" fmla="*/ 3497580 h 349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7813" h="3497580" stroke="0" extrusionOk="0">
                <a:moveTo>
                  <a:pt x="0" y="0"/>
                </a:moveTo>
                <a:cubicBezTo>
                  <a:pt x="391882" y="-4886"/>
                  <a:pt x="710819" y="58927"/>
                  <a:pt x="723907" y="120646"/>
                </a:cubicBezTo>
                <a:cubicBezTo>
                  <a:pt x="739959" y="351341"/>
                  <a:pt x="667836" y="407419"/>
                  <a:pt x="723907" y="653295"/>
                </a:cubicBezTo>
                <a:cubicBezTo>
                  <a:pt x="779978" y="899171"/>
                  <a:pt x="708215" y="1016573"/>
                  <a:pt x="723907" y="1140720"/>
                </a:cubicBezTo>
                <a:cubicBezTo>
                  <a:pt x="739599" y="1264868"/>
                  <a:pt x="677653" y="1399586"/>
                  <a:pt x="723907" y="1628144"/>
                </a:cubicBezTo>
                <a:cubicBezTo>
                  <a:pt x="707904" y="1643229"/>
                  <a:pt x="1056691" y="1716670"/>
                  <a:pt x="1447814" y="1748790"/>
                </a:cubicBezTo>
                <a:cubicBezTo>
                  <a:pt x="1034182" y="1739723"/>
                  <a:pt x="730457" y="1792145"/>
                  <a:pt x="723907" y="1869436"/>
                </a:cubicBezTo>
                <a:cubicBezTo>
                  <a:pt x="773718" y="2055204"/>
                  <a:pt x="672250" y="2220270"/>
                  <a:pt x="723907" y="2402085"/>
                </a:cubicBezTo>
                <a:cubicBezTo>
                  <a:pt x="775564" y="2583900"/>
                  <a:pt x="703693" y="2680735"/>
                  <a:pt x="723907" y="2874435"/>
                </a:cubicBezTo>
                <a:cubicBezTo>
                  <a:pt x="744121" y="3068135"/>
                  <a:pt x="708893" y="3202833"/>
                  <a:pt x="723907" y="3376934"/>
                </a:cubicBezTo>
                <a:cubicBezTo>
                  <a:pt x="796262" y="3502738"/>
                  <a:pt x="408277" y="3510194"/>
                  <a:pt x="0" y="3497580"/>
                </a:cubicBezTo>
                <a:cubicBezTo>
                  <a:pt x="-24272" y="3241724"/>
                  <a:pt x="4273" y="3178233"/>
                  <a:pt x="0" y="2949626"/>
                </a:cubicBezTo>
                <a:cubicBezTo>
                  <a:pt x="-4273" y="2721019"/>
                  <a:pt x="8203" y="2599357"/>
                  <a:pt x="0" y="2366696"/>
                </a:cubicBezTo>
                <a:cubicBezTo>
                  <a:pt x="-8203" y="2134035"/>
                  <a:pt x="10592" y="2018310"/>
                  <a:pt x="0" y="1783766"/>
                </a:cubicBezTo>
                <a:cubicBezTo>
                  <a:pt x="-10592" y="1549222"/>
                  <a:pt x="11505" y="1444410"/>
                  <a:pt x="0" y="1200836"/>
                </a:cubicBezTo>
                <a:cubicBezTo>
                  <a:pt x="-11505" y="957262"/>
                  <a:pt x="64994" y="890354"/>
                  <a:pt x="0" y="582930"/>
                </a:cubicBezTo>
                <a:cubicBezTo>
                  <a:pt x="-64994" y="275506"/>
                  <a:pt x="60963" y="117785"/>
                  <a:pt x="0" y="0"/>
                </a:cubicBezTo>
                <a:close/>
              </a:path>
              <a:path w="1447813" h="3497580" fill="none" extrusionOk="0">
                <a:moveTo>
                  <a:pt x="0" y="0"/>
                </a:moveTo>
                <a:cubicBezTo>
                  <a:pt x="396306" y="2042"/>
                  <a:pt x="715173" y="69631"/>
                  <a:pt x="723907" y="120646"/>
                </a:cubicBezTo>
                <a:cubicBezTo>
                  <a:pt x="761466" y="270862"/>
                  <a:pt x="685891" y="361439"/>
                  <a:pt x="723907" y="592995"/>
                </a:cubicBezTo>
                <a:cubicBezTo>
                  <a:pt x="761923" y="824551"/>
                  <a:pt x="671266" y="913859"/>
                  <a:pt x="723907" y="1110570"/>
                </a:cubicBezTo>
                <a:cubicBezTo>
                  <a:pt x="776548" y="1307281"/>
                  <a:pt x="690634" y="1523453"/>
                  <a:pt x="723907" y="1628144"/>
                </a:cubicBezTo>
                <a:cubicBezTo>
                  <a:pt x="764289" y="1681192"/>
                  <a:pt x="1047197" y="1726844"/>
                  <a:pt x="1447814" y="1748790"/>
                </a:cubicBezTo>
                <a:cubicBezTo>
                  <a:pt x="1053346" y="1749902"/>
                  <a:pt x="716129" y="1812499"/>
                  <a:pt x="723907" y="1869436"/>
                </a:cubicBezTo>
                <a:cubicBezTo>
                  <a:pt x="732982" y="2057152"/>
                  <a:pt x="712520" y="2207583"/>
                  <a:pt x="723907" y="2326710"/>
                </a:cubicBezTo>
                <a:cubicBezTo>
                  <a:pt x="735294" y="2445837"/>
                  <a:pt x="694713" y="2681362"/>
                  <a:pt x="723907" y="2844285"/>
                </a:cubicBezTo>
                <a:cubicBezTo>
                  <a:pt x="753101" y="3007209"/>
                  <a:pt x="709771" y="3209518"/>
                  <a:pt x="723907" y="3376934"/>
                </a:cubicBezTo>
                <a:cubicBezTo>
                  <a:pt x="803567" y="3493751"/>
                  <a:pt x="346570" y="3509262"/>
                  <a:pt x="0" y="3497580"/>
                </a:cubicBezTo>
              </a:path>
            </a:pathLst>
          </a:custGeom>
          <a:ln w="34925">
            <a:extLst>
              <a:ext uri="{C807C97D-BFC1-408E-A445-0C87EB9F89A2}">
                <ask:lineSketchStyleProps xmlns:ask="http://schemas.microsoft.com/office/drawing/2018/sketchyshapes" sd="1219033472">
                  <a:prstGeom prst="rightBrace">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747945C5-B514-4B66-AAE8-4D6CB45CD818}"/>
              </a:ext>
            </a:extLst>
          </p:cNvPr>
          <p:cNvSpPr txBox="1"/>
          <p:nvPr/>
        </p:nvSpPr>
        <p:spPr>
          <a:xfrm>
            <a:off x="7798193" y="1532331"/>
            <a:ext cx="4123297" cy="769441"/>
          </a:xfrm>
          <a:prstGeom prst="rect">
            <a:avLst/>
          </a:prstGeom>
          <a:noFill/>
        </p:spPr>
        <p:txBody>
          <a:bodyPr wrap="square" rtlCol="0">
            <a:spAutoFit/>
          </a:bodyPr>
          <a:lstStyle/>
          <a:p>
            <a:pPr algn="just"/>
            <a:r>
              <a:rPr lang="en-US" sz="2200">
                <a:solidFill>
                  <a:srgbClr val="00B050"/>
                </a:solidFill>
              </a:rPr>
              <a:t>Mang tính </a:t>
            </a:r>
            <a:r>
              <a:rPr lang="vi-VN" sz="2200">
                <a:solidFill>
                  <a:srgbClr val="00B050"/>
                </a:solidFill>
              </a:rPr>
              <a:t>quy ước</a:t>
            </a:r>
            <a:r>
              <a:rPr lang="en-US" sz="2200">
                <a:solidFill>
                  <a:srgbClr val="00B050"/>
                </a:solidFill>
              </a:rPr>
              <a:t>, thể </a:t>
            </a:r>
            <a:r>
              <a:rPr lang="vi-VN" sz="2200">
                <a:solidFill>
                  <a:srgbClr val="00B050"/>
                </a:solidFill>
              </a:rPr>
              <a:t>hiện các đối tượng địa lí trên bản đồ.</a:t>
            </a:r>
            <a:endParaRPr lang="en-US" sz="2200">
              <a:solidFill>
                <a:srgbClr val="00B050"/>
              </a:solidFill>
            </a:endParaRPr>
          </a:p>
        </p:txBody>
      </p:sp>
      <p:pic>
        <p:nvPicPr>
          <p:cNvPr id="5" name="Picture 4">
            <a:extLst>
              <a:ext uri="{FF2B5EF4-FFF2-40B4-BE49-F238E27FC236}">
                <a16:creationId xmlns:a16="http://schemas.microsoft.com/office/drawing/2014/main" id="{1CF72635-12EB-4E6B-A27B-AF51C0133350}"/>
              </a:ext>
            </a:extLst>
          </p:cNvPr>
          <p:cNvPicPr>
            <a:picLocks noChangeAspect="1"/>
          </p:cNvPicPr>
          <p:nvPr/>
        </p:nvPicPr>
        <p:blipFill>
          <a:blip r:embed="rId7"/>
          <a:stretch>
            <a:fillRect/>
          </a:stretch>
        </p:blipFill>
        <p:spPr>
          <a:xfrm>
            <a:off x="8325979" y="2515728"/>
            <a:ext cx="3385700" cy="2442242"/>
          </a:xfrm>
          <a:prstGeom prst="rect">
            <a:avLst/>
          </a:prstGeom>
        </p:spPr>
      </p:pic>
      <p:sp>
        <p:nvSpPr>
          <p:cNvPr id="14" name="Rectangle 13">
            <a:extLst>
              <a:ext uri="{FF2B5EF4-FFF2-40B4-BE49-F238E27FC236}">
                <a16:creationId xmlns:a16="http://schemas.microsoft.com/office/drawing/2014/main" id="{4888E4D2-9C62-4766-BAD5-8A5446E4A4B6}"/>
              </a:ext>
            </a:extLst>
          </p:cNvPr>
          <p:cNvSpPr/>
          <p:nvPr/>
        </p:nvSpPr>
        <p:spPr>
          <a:xfrm>
            <a:off x="7863459" y="5143303"/>
            <a:ext cx="4328541" cy="1107996"/>
          </a:xfrm>
          <a:prstGeom prst="rect">
            <a:avLst/>
          </a:prstGeom>
        </p:spPr>
        <p:txBody>
          <a:bodyPr wrap="square">
            <a:spAutoFit/>
          </a:bodyPr>
          <a:lstStyle/>
          <a:p>
            <a:pPr algn="just"/>
            <a:r>
              <a:rPr lang="en-US" sz="2200">
                <a:solidFill>
                  <a:srgbClr val="00B050"/>
                </a:solidFill>
                <a:latin typeface="Arial" panose="020B0604020202020204" pitchFamily="34" charset="0"/>
                <a:cs typeface="Arial" panose="020B0604020202020204" pitchFamily="34" charset="0"/>
              </a:rPr>
              <a:t>G</a:t>
            </a:r>
            <a:r>
              <a:rPr lang="vi-VN" sz="2200">
                <a:solidFill>
                  <a:srgbClr val="00B050"/>
                </a:solidFill>
                <a:latin typeface="Arial" panose="020B0604020202020204" pitchFamily="34" charset="0"/>
                <a:cs typeface="Arial" panose="020B0604020202020204" pitchFamily="34" charset="0"/>
              </a:rPr>
              <a:t>iúp người đọc phân biệt được sự khác nhau của các thông tin thể hiện trên bản đồ.</a:t>
            </a:r>
            <a:endParaRPr lang="en-US" sz="2200"/>
          </a:p>
        </p:txBody>
      </p:sp>
      <p:grpSp>
        <p:nvGrpSpPr>
          <p:cNvPr id="19" name="Group 18">
            <a:extLst>
              <a:ext uri="{FF2B5EF4-FFF2-40B4-BE49-F238E27FC236}">
                <a16:creationId xmlns:a16="http://schemas.microsoft.com/office/drawing/2014/main" id="{94CE3DAF-DCFD-48DD-A47B-149E7E42566C}"/>
              </a:ext>
            </a:extLst>
          </p:cNvPr>
          <p:cNvGrpSpPr/>
          <p:nvPr/>
        </p:nvGrpSpPr>
        <p:grpSpPr>
          <a:xfrm>
            <a:off x="79545" y="43216"/>
            <a:ext cx="9909839" cy="914400"/>
            <a:chOff x="1635838" y="2325461"/>
            <a:chExt cx="10294525" cy="914400"/>
          </a:xfrm>
        </p:grpSpPr>
        <p:sp>
          <p:nvSpPr>
            <p:cNvPr id="21" name="Arrow: Pentagon 20">
              <a:extLst>
                <a:ext uri="{FF2B5EF4-FFF2-40B4-BE49-F238E27FC236}">
                  <a16:creationId xmlns:a16="http://schemas.microsoft.com/office/drawing/2014/main" id="{19DDE62B-89F0-44D4-91D4-9185FA9586F8}"/>
                </a:ext>
              </a:extLst>
            </p:cNvPr>
            <p:cNvSpPr/>
            <p:nvPr/>
          </p:nvSpPr>
          <p:spPr>
            <a:xfrm>
              <a:off x="2231895" y="2325461"/>
              <a:ext cx="831368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2" name="TextBox 21">
              <a:extLst>
                <a:ext uri="{FF2B5EF4-FFF2-40B4-BE49-F238E27FC236}">
                  <a16:creationId xmlns:a16="http://schemas.microsoft.com/office/drawing/2014/main" id="{62FE7039-119A-4DA4-934E-16B7B662C805}"/>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bản đồ</a:t>
              </a:r>
            </a:p>
          </p:txBody>
        </p:sp>
        <p:sp>
          <p:nvSpPr>
            <p:cNvPr id="23" name="Arrow: Pentagon 22">
              <a:extLst>
                <a:ext uri="{FF2B5EF4-FFF2-40B4-BE49-F238E27FC236}">
                  <a16:creationId xmlns:a16="http://schemas.microsoft.com/office/drawing/2014/main" id="{53C19FF9-4192-4638-80CC-04212A9FCC92}"/>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4" name="Isosceles Triangle 23">
              <a:extLst>
                <a:ext uri="{FF2B5EF4-FFF2-40B4-BE49-F238E27FC236}">
                  <a16:creationId xmlns:a16="http://schemas.microsoft.com/office/drawing/2014/main" id="{5956D06D-2079-48F0-A690-309A181C9187}"/>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7D421803-8E06-44C7-860E-7F317695A70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205819" y="5399299"/>
            <a:ext cx="1075986" cy="13370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a:extLst>
              <a:ext uri="{FF2B5EF4-FFF2-40B4-BE49-F238E27FC236}">
                <a16:creationId xmlns:a16="http://schemas.microsoft.com/office/drawing/2014/main" id="{14D76524-4B65-4BB1-9BBB-91DD0370888B}"/>
              </a:ext>
            </a:extLst>
          </p:cNvPr>
          <p:cNvSpPr/>
          <p:nvPr/>
        </p:nvSpPr>
        <p:spPr>
          <a:xfrm>
            <a:off x="82091" y="1902241"/>
            <a:ext cx="2932431" cy="3840327"/>
          </a:xfrm>
          <a:prstGeom prst="rightArrow">
            <a:avLst/>
          </a:prstGeom>
          <a:solidFill>
            <a:schemeClr val="accent2">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a:solidFill>
                  <a:srgbClr val="0070C0"/>
                </a:solidFill>
                <a:latin typeface="Arial" panose="020B0604020202020204" pitchFamily="34" charset="0"/>
                <a:cs typeface="Arial" panose="020B0604020202020204" pitchFamily="34" charset="0"/>
              </a:rPr>
              <a:t>Kí hiệu bản đồ</a:t>
            </a:r>
            <a:endParaRPr lang="en-US" sz="4000" b="1">
              <a:solidFill>
                <a:srgbClr val="0070C0"/>
              </a:solidFill>
            </a:endParaRPr>
          </a:p>
        </p:txBody>
      </p:sp>
      <p:grpSp>
        <p:nvGrpSpPr>
          <p:cNvPr id="9" name="Group 8">
            <a:extLst>
              <a:ext uri="{FF2B5EF4-FFF2-40B4-BE49-F238E27FC236}">
                <a16:creationId xmlns:a16="http://schemas.microsoft.com/office/drawing/2014/main" id="{1C699A61-3F4E-4266-8279-99F2097F5477}"/>
              </a:ext>
            </a:extLst>
          </p:cNvPr>
          <p:cNvGrpSpPr/>
          <p:nvPr/>
        </p:nvGrpSpPr>
        <p:grpSpPr>
          <a:xfrm>
            <a:off x="3301079" y="1735502"/>
            <a:ext cx="5278750" cy="1006856"/>
            <a:chOff x="698758" y="503428"/>
            <a:chExt cx="6028341" cy="1006856"/>
          </a:xfrm>
        </p:grpSpPr>
        <p:sp>
          <p:nvSpPr>
            <p:cNvPr id="12" name="Rectangle 11">
              <a:extLst>
                <a:ext uri="{FF2B5EF4-FFF2-40B4-BE49-F238E27FC236}">
                  <a16:creationId xmlns:a16="http://schemas.microsoft.com/office/drawing/2014/main" id="{3B466054-17CB-43ED-B340-A88D381C0DB0}"/>
                </a:ext>
              </a:extLst>
            </p:cNvPr>
            <p:cNvSpPr/>
            <p:nvPr/>
          </p:nvSpPr>
          <p:spPr>
            <a:xfrm>
              <a:off x="698758" y="503428"/>
              <a:ext cx="6028341" cy="1006856"/>
            </a:xfrm>
            <a:prstGeom prst="rect">
              <a:avLst/>
            </a:pr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DF5D3DAE-785F-4D61-86D0-BBEE2B48BE8A}"/>
                </a:ext>
              </a:extLst>
            </p:cNvPr>
            <p:cNvSpPr txBox="1"/>
            <p:nvPr/>
          </p:nvSpPr>
          <p:spPr>
            <a:xfrm>
              <a:off x="698758" y="503428"/>
              <a:ext cx="6028341" cy="1006856"/>
            </a:xfrm>
            <a:prstGeom prst="rect">
              <a:avLst/>
            </a:prstGeom>
            <a:solidFill>
              <a:schemeClr val="accent4">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7991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0070C0"/>
                  </a:solidFill>
                  <a:latin typeface="Arial" panose="020B0604020202020204" pitchFamily="34" charset="0"/>
                  <a:cs typeface="Arial" panose="020B0604020202020204" pitchFamily="34" charset="0"/>
                </a:rPr>
                <a:t>Quy mô của đối tượng</a:t>
              </a:r>
              <a:endParaRPr lang="en-US" sz="3200" b="1" kern="1200" dirty="0">
                <a:solidFill>
                  <a:srgbClr val="0070C0"/>
                </a:solidFill>
                <a:latin typeface="Arial" panose="020B0604020202020204" pitchFamily="34" charset="0"/>
                <a:cs typeface="Arial" panose="020B0604020202020204" pitchFamily="34" charset="0"/>
              </a:endParaRPr>
            </a:p>
          </p:txBody>
        </p:sp>
      </p:grpSp>
      <p:sp>
        <p:nvSpPr>
          <p:cNvPr id="11" name="Oval 10">
            <a:extLst>
              <a:ext uri="{FF2B5EF4-FFF2-40B4-BE49-F238E27FC236}">
                <a16:creationId xmlns:a16="http://schemas.microsoft.com/office/drawing/2014/main" id="{8E302E50-2B0A-4354-B7CD-E4B7D81F1AD8}"/>
              </a:ext>
            </a:extLst>
          </p:cNvPr>
          <p:cNvSpPr/>
          <p:nvPr/>
        </p:nvSpPr>
        <p:spPr>
          <a:xfrm>
            <a:off x="2724967" y="1566961"/>
            <a:ext cx="1258570" cy="125857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n-US" sz="4800" b="1">
                <a:solidFill>
                  <a:srgbClr val="0070C0"/>
                </a:solidFill>
                <a:latin typeface="Arial" panose="020B0604020202020204" pitchFamily="34" charset="0"/>
                <a:cs typeface="Arial" panose="020B0604020202020204" pitchFamily="34" charset="0"/>
              </a:rPr>
              <a:t> 1</a:t>
            </a:r>
          </a:p>
        </p:txBody>
      </p:sp>
      <p:grpSp>
        <p:nvGrpSpPr>
          <p:cNvPr id="14" name="Group 13">
            <a:extLst>
              <a:ext uri="{FF2B5EF4-FFF2-40B4-BE49-F238E27FC236}">
                <a16:creationId xmlns:a16="http://schemas.microsoft.com/office/drawing/2014/main" id="{71C4F9CD-3EE1-4C61-83BD-000449897B95}"/>
              </a:ext>
            </a:extLst>
          </p:cNvPr>
          <p:cNvGrpSpPr/>
          <p:nvPr/>
        </p:nvGrpSpPr>
        <p:grpSpPr>
          <a:xfrm>
            <a:off x="3696740" y="3365906"/>
            <a:ext cx="5662349" cy="1006856"/>
            <a:chOff x="1064750" y="2013712"/>
            <a:chExt cx="5662349" cy="1006856"/>
          </a:xfrm>
        </p:grpSpPr>
        <p:sp>
          <p:nvSpPr>
            <p:cNvPr id="16" name="Rectangle 15">
              <a:extLst>
                <a:ext uri="{FF2B5EF4-FFF2-40B4-BE49-F238E27FC236}">
                  <a16:creationId xmlns:a16="http://schemas.microsoft.com/office/drawing/2014/main" id="{3FE9D647-ACA1-46A7-8483-F6B590BDFA84}"/>
                </a:ext>
              </a:extLst>
            </p:cNvPr>
            <p:cNvSpPr/>
            <p:nvPr/>
          </p:nvSpPr>
          <p:spPr>
            <a:xfrm>
              <a:off x="1064750" y="2013712"/>
              <a:ext cx="5662349" cy="1006856"/>
            </a:xfrm>
            <a:prstGeom prst="rect">
              <a:avLst/>
            </a:pr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A4C840B6-F5B4-4425-9386-3E164C411B3A}"/>
                </a:ext>
              </a:extLst>
            </p:cNvPr>
            <p:cNvSpPr txBox="1"/>
            <p:nvPr/>
          </p:nvSpPr>
          <p:spPr>
            <a:xfrm>
              <a:off x="1064750" y="2013712"/>
              <a:ext cx="5662349" cy="1006856"/>
            </a:xfrm>
            <a:prstGeom prst="rect">
              <a:avLst/>
            </a:prstGeom>
            <a:solidFill>
              <a:schemeClr val="accent5">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7991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0070C0"/>
                  </a:solidFill>
                  <a:latin typeface="Arial" panose="020B0604020202020204" pitchFamily="34" charset="0"/>
                  <a:cs typeface="Arial" panose="020B0604020202020204" pitchFamily="34" charset="0"/>
                </a:rPr>
                <a:t>Đặc điểm của đối tượng</a:t>
              </a:r>
            </a:p>
          </p:txBody>
        </p:sp>
      </p:grpSp>
      <p:sp>
        <p:nvSpPr>
          <p:cNvPr id="15" name="Oval 14">
            <a:extLst>
              <a:ext uri="{FF2B5EF4-FFF2-40B4-BE49-F238E27FC236}">
                <a16:creationId xmlns:a16="http://schemas.microsoft.com/office/drawing/2014/main" id="{18D5B450-B590-4184-9062-601AEA14AF4E}"/>
              </a:ext>
            </a:extLst>
          </p:cNvPr>
          <p:cNvSpPr/>
          <p:nvPr/>
        </p:nvSpPr>
        <p:spPr>
          <a:xfrm>
            <a:off x="3067455" y="3240049"/>
            <a:ext cx="1258570" cy="125857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n-US" sz="4400" b="1">
                <a:solidFill>
                  <a:srgbClr val="0070C0"/>
                </a:solidFill>
                <a:latin typeface="Arial" panose="020B0604020202020204" pitchFamily="34" charset="0"/>
                <a:cs typeface="Arial" panose="020B0604020202020204" pitchFamily="34" charset="0"/>
              </a:rPr>
              <a:t> 2</a:t>
            </a:r>
          </a:p>
        </p:txBody>
      </p:sp>
      <p:grpSp>
        <p:nvGrpSpPr>
          <p:cNvPr id="18" name="Group 17">
            <a:extLst>
              <a:ext uri="{FF2B5EF4-FFF2-40B4-BE49-F238E27FC236}">
                <a16:creationId xmlns:a16="http://schemas.microsoft.com/office/drawing/2014/main" id="{A41AD1B9-15E7-4A73-BD7A-0ABA3ED4C2E8}"/>
              </a:ext>
            </a:extLst>
          </p:cNvPr>
          <p:cNvGrpSpPr/>
          <p:nvPr/>
        </p:nvGrpSpPr>
        <p:grpSpPr>
          <a:xfrm>
            <a:off x="3343616" y="5205341"/>
            <a:ext cx="6028341" cy="1006856"/>
            <a:chOff x="698758" y="3523996"/>
            <a:chExt cx="6028341" cy="1006856"/>
          </a:xfrm>
          <a:solidFill>
            <a:schemeClr val="accent2">
              <a:lumMod val="40000"/>
              <a:lumOff val="60000"/>
            </a:schemeClr>
          </a:solidFill>
        </p:grpSpPr>
        <p:sp>
          <p:nvSpPr>
            <p:cNvPr id="20" name="Rectangle 19">
              <a:extLst>
                <a:ext uri="{FF2B5EF4-FFF2-40B4-BE49-F238E27FC236}">
                  <a16:creationId xmlns:a16="http://schemas.microsoft.com/office/drawing/2014/main" id="{3B26D5D4-5931-4F9F-AAFE-4CCED05EB3BC}"/>
                </a:ext>
              </a:extLst>
            </p:cNvPr>
            <p:cNvSpPr/>
            <p:nvPr/>
          </p:nvSpPr>
          <p:spPr>
            <a:xfrm>
              <a:off x="698758" y="3523996"/>
              <a:ext cx="6028341" cy="100685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CF00208F-D623-49BA-9C90-B5D23D35D89C}"/>
                </a:ext>
              </a:extLst>
            </p:cNvPr>
            <p:cNvSpPr txBox="1"/>
            <p:nvPr/>
          </p:nvSpPr>
          <p:spPr>
            <a:xfrm>
              <a:off x="698758" y="3523996"/>
              <a:ext cx="6028341" cy="1006856"/>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79919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0070C0"/>
                  </a:solidFill>
                  <a:latin typeface="Arial" panose="020B0604020202020204" pitchFamily="34" charset="0"/>
                  <a:cs typeface="Arial" panose="020B0604020202020204" pitchFamily="34" charset="0"/>
                </a:rPr>
                <a:t>Thành phần của các đối tượng</a:t>
              </a:r>
            </a:p>
          </p:txBody>
        </p:sp>
      </p:grpSp>
      <p:sp>
        <p:nvSpPr>
          <p:cNvPr id="19" name="Oval 18">
            <a:extLst>
              <a:ext uri="{FF2B5EF4-FFF2-40B4-BE49-F238E27FC236}">
                <a16:creationId xmlns:a16="http://schemas.microsoft.com/office/drawing/2014/main" id="{A7661366-10DF-417D-8DF7-4BF2DD475781}"/>
              </a:ext>
            </a:extLst>
          </p:cNvPr>
          <p:cNvSpPr/>
          <p:nvPr/>
        </p:nvSpPr>
        <p:spPr>
          <a:xfrm>
            <a:off x="2714331" y="5079484"/>
            <a:ext cx="1258570" cy="125857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n-US" sz="4000" b="1">
                <a:solidFill>
                  <a:srgbClr val="0070C0"/>
                </a:solidFill>
                <a:latin typeface="Arial" panose="020B0604020202020204" pitchFamily="34" charset="0"/>
                <a:cs typeface="Arial" panose="020B0604020202020204" pitchFamily="34" charset="0"/>
              </a:rPr>
              <a:t> 3</a:t>
            </a:r>
          </a:p>
        </p:txBody>
      </p:sp>
      <p:pic>
        <p:nvPicPr>
          <p:cNvPr id="22" name="Picture 21">
            <a:extLst>
              <a:ext uri="{FF2B5EF4-FFF2-40B4-BE49-F238E27FC236}">
                <a16:creationId xmlns:a16="http://schemas.microsoft.com/office/drawing/2014/main" id="{CC2B3F63-B84B-4363-8F05-9B8ADA77BFFB}"/>
              </a:ext>
            </a:extLst>
          </p:cNvPr>
          <p:cNvPicPr>
            <a:picLocks noChangeAspect="1"/>
          </p:cNvPicPr>
          <p:nvPr/>
        </p:nvPicPr>
        <p:blipFill rotWithShape="1">
          <a:blip r:embed="rId3"/>
          <a:srcRect l="16308" t="46822" r="64419" b="44523"/>
          <a:stretch/>
        </p:blipFill>
        <p:spPr>
          <a:xfrm>
            <a:off x="8633003" y="1692818"/>
            <a:ext cx="3399086" cy="858644"/>
          </a:xfrm>
          <a:prstGeom prst="rect">
            <a:avLst/>
          </a:prstGeom>
        </p:spPr>
      </p:pic>
      <p:pic>
        <p:nvPicPr>
          <p:cNvPr id="23" name="Picture 22">
            <a:extLst>
              <a:ext uri="{FF2B5EF4-FFF2-40B4-BE49-F238E27FC236}">
                <a16:creationId xmlns:a16="http://schemas.microsoft.com/office/drawing/2014/main" id="{64377FD0-A46A-421A-A598-323F444A5341}"/>
              </a:ext>
            </a:extLst>
          </p:cNvPr>
          <p:cNvPicPr>
            <a:picLocks noChangeAspect="1"/>
          </p:cNvPicPr>
          <p:nvPr/>
        </p:nvPicPr>
        <p:blipFill rotWithShape="1">
          <a:blip r:embed="rId3"/>
          <a:srcRect l="16308" t="58231" r="76372" b="34048"/>
          <a:stretch/>
        </p:blipFill>
        <p:spPr>
          <a:xfrm>
            <a:off x="9338769" y="3176453"/>
            <a:ext cx="2208972" cy="1310640"/>
          </a:xfrm>
          <a:prstGeom prst="rect">
            <a:avLst/>
          </a:prstGeom>
        </p:spPr>
      </p:pic>
      <p:pic>
        <p:nvPicPr>
          <p:cNvPr id="24" name="Picture 23">
            <a:extLst>
              <a:ext uri="{FF2B5EF4-FFF2-40B4-BE49-F238E27FC236}">
                <a16:creationId xmlns:a16="http://schemas.microsoft.com/office/drawing/2014/main" id="{DA9800CE-7824-4F14-93B0-A98640E8EB1F}"/>
              </a:ext>
            </a:extLst>
          </p:cNvPr>
          <p:cNvPicPr>
            <a:picLocks noChangeAspect="1"/>
          </p:cNvPicPr>
          <p:nvPr/>
        </p:nvPicPr>
        <p:blipFill rotWithShape="1">
          <a:blip r:embed="rId4"/>
          <a:srcRect l="15785" t="65426" r="64331" b="18295"/>
          <a:stretch/>
        </p:blipFill>
        <p:spPr>
          <a:xfrm>
            <a:off x="9231143" y="5153325"/>
            <a:ext cx="2710210" cy="1248122"/>
          </a:xfrm>
          <a:prstGeom prst="rect">
            <a:avLst/>
          </a:prstGeom>
        </p:spPr>
      </p:pic>
      <p:sp>
        <p:nvSpPr>
          <p:cNvPr id="28" name="Rectangle 27">
            <a:extLst>
              <a:ext uri="{FF2B5EF4-FFF2-40B4-BE49-F238E27FC236}">
                <a16:creationId xmlns:a16="http://schemas.microsoft.com/office/drawing/2014/main" id="{2C1D44E3-082B-48F2-BC2B-28047DB04164}"/>
              </a:ext>
            </a:extLst>
          </p:cNvPr>
          <p:cNvSpPr/>
          <p:nvPr/>
        </p:nvSpPr>
        <p:spPr>
          <a:xfrm>
            <a:off x="-51412" y="101390"/>
            <a:ext cx="12294823" cy="580993"/>
          </a:xfrm>
          <a:prstGeom prst="rect">
            <a:avLst/>
          </a:prstGeom>
        </p:spPr>
        <p:txBody>
          <a:bodyPr wrap="square">
            <a:spAutoFit/>
          </a:bodyPr>
          <a:lstStyle/>
          <a:p>
            <a:pPr algn="ctr">
              <a:lnSpc>
                <a:spcPct val="107000"/>
              </a:lnSpc>
              <a:spcAft>
                <a:spcPts val="0"/>
              </a:spcAft>
            </a:pPr>
            <a:r>
              <a:rPr lang="en-US">
                <a:solidFill>
                  <a:srgbClr val="3829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FF0000"/>
                </a:solidFill>
                <a:latin typeface="Arial" panose="020B0604020202020204" pitchFamily="34" charset="0"/>
                <a:ea typeface="Times New Roman" panose="02020603050405020304" pitchFamily="18" charset="0"/>
                <a:cs typeface="Arial" panose="020B0604020202020204" pitchFamily="34" charset="0"/>
              </a:rPr>
              <a:t>Kí hiệu bản đồ thể hiện những đặc điểm nào của đối tượng địa lí?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par>
                                <p:cTn id="39" presetID="22" presetClass="entr" presetSubtype="8"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1E660F3-1BC6-4030-98A4-068312E78F04}"/>
              </a:ext>
            </a:extLst>
          </p:cNvPr>
          <p:cNvSpPr txBox="1"/>
          <p:nvPr/>
        </p:nvSpPr>
        <p:spPr>
          <a:xfrm>
            <a:off x="1016149" y="177021"/>
            <a:ext cx="8038140"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itchFamily="34" charset="0"/>
              </a:rPr>
              <a:t>Kí hiệu và bảng chú giải trên bản đồ</a:t>
            </a:r>
          </a:p>
        </p:txBody>
      </p:sp>
      <p:pic>
        <p:nvPicPr>
          <p:cNvPr id="16" name="Picture 15">
            <a:extLst>
              <a:ext uri="{FF2B5EF4-FFF2-40B4-BE49-F238E27FC236}">
                <a16:creationId xmlns:a16="http://schemas.microsoft.com/office/drawing/2014/main" id="{802D4B03-7139-46A3-94C0-287409CD25B6}"/>
              </a:ext>
            </a:extLst>
          </p:cNvPr>
          <p:cNvPicPr>
            <a:picLocks noChangeAspect="1"/>
          </p:cNvPicPr>
          <p:nvPr/>
        </p:nvPicPr>
        <p:blipFill rotWithShape="1">
          <a:blip r:embed="rId3"/>
          <a:srcRect l="26512" t="34107" r="44535" b="29318"/>
          <a:stretch/>
        </p:blipFill>
        <p:spPr>
          <a:xfrm>
            <a:off x="5472441" y="1498294"/>
            <a:ext cx="6627998" cy="4709465"/>
          </a:xfrm>
          <a:prstGeom prst="rect">
            <a:avLst/>
          </a:prstGeom>
        </p:spPr>
      </p:pic>
      <p:sp>
        <p:nvSpPr>
          <p:cNvPr id="18" name="Speech Bubble: Rectangle with Corners Rounded 17">
            <a:extLst>
              <a:ext uri="{FF2B5EF4-FFF2-40B4-BE49-F238E27FC236}">
                <a16:creationId xmlns:a16="http://schemas.microsoft.com/office/drawing/2014/main" id="{64DEC225-13B1-4449-BA38-6D3815ED170A}"/>
              </a:ext>
            </a:extLst>
          </p:cNvPr>
          <p:cNvSpPr/>
          <p:nvPr/>
        </p:nvSpPr>
        <p:spPr>
          <a:xfrm>
            <a:off x="186419" y="1928529"/>
            <a:ext cx="4210501" cy="2973978"/>
          </a:xfrm>
          <a:prstGeom prst="wedgeRoundRectCallout">
            <a:avLst>
              <a:gd name="adj1" fmla="val 70958"/>
              <a:gd name="adj2" fmla="val -30467"/>
              <a:gd name="adj3" fmla="val 16667"/>
            </a:avLst>
          </a:prstGeom>
          <a:solidFill>
            <a:schemeClr val="accent4">
              <a:lumMod val="20000"/>
              <a:lumOff val="8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
            <a:extLst>
              <a:ext uri="{FF2B5EF4-FFF2-40B4-BE49-F238E27FC236}">
                <a16:creationId xmlns:a16="http://schemas.microsoft.com/office/drawing/2014/main" id="{DA70996F-ED5F-4E18-87F2-0B53A39E21AE}"/>
              </a:ext>
            </a:extLst>
          </p:cNvPr>
          <p:cNvSpPr/>
          <p:nvPr/>
        </p:nvSpPr>
        <p:spPr>
          <a:xfrm>
            <a:off x="317816" y="1840392"/>
            <a:ext cx="4210501" cy="22320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3600" b="1">
              <a:solidFill>
                <a:srgbClr val="FF0000"/>
              </a:solidFill>
              <a:latin typeface="Arial" panose="020B0604020202020204" pitchFamily="34" charset="0"/>
              <a:cs typeface="Arial" panose="020B0604020202020204" pitchFamily="34" charset="0"/>
            </a:endParaRPr>
          </a:p>
          <a:p>
            <a:endParaRPr lang="fr-FR" sz="3600" b="1">
              <a:solidFill>
                <a:srgbClr val="FF0000"/>
              </a:solidFill>
              <a:latin typeface="Arial" panose="020B0604020202020204" pitchFamily="34" charset="0"/>
              <a:cs typeface="Arial" panose="020B0604020202020204" pitchFamily="34" charset="0"/>
            </a:endParaRPr>
          </a:p>
          <a:p>
            <a:r>
              <a:rPr lang="en-US" sz="3200">
                <a:solidFill>
                  <a:srgbClr val="1414F8"/>
                </a:solidFill>
                <a:latin typeface="Arial" panose="020B0604020202020204" pitchFamily="34" charset="0"/>
                <a:ea typeface="Times New Roman" panose="02020603050405020304" pitchFamily="18" charset="0"/>
                <a:cs typeface="Arial" panose="020B0604020202020204" pitchFamily="34" charset="0"/>
              </a:rPr>
              <a:t>Kể thêm tên một số đối tượng địa lí được thể hiện bằng các loại kí hiệu: điểm, đường, diện tích?</a:t>
            </a:r>
            <a:endParaRPr lang="en-US" sz="40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986BD99-07BE-4C4B-9729-F088969449AB}"/>
              </a:ext>
            </a:extLst>
          </p:cNvPr>
          <p:cNvSpPr txBox="1"/>
          <p:nvPr/>
        </p:nvSpPr>
        <p:spPr>
          <a:xfrm>
            <a:off x="6295552" y="6225721"/>
            <a:ext cx="5212080" cy="461665"/>
          </a:xfrm>
          <a:prstGeom prst="rect">
            <a:avLst/>
          </a:prstGeom>
          <a:solidFill>
            <a:schemeClr val="bg1"/>
          </a:solidFill>
        </p:spPr>
        <p:txBody>
          <a:bodyPr wrap="square" rtlCol="0">
            <a:spAutoFit/>
          </a:bodyPr>
          <a:lstStyle/>
          <a:p>
            <a:r>
              <a:rPr lang="en-US" sz="2400" i="1">
                <a:solidFill>
                  <a:srgbClr val="3829FB"/>
                </a:solidFill>
                <a:latin typeface="Arial" panose="020B0604020202020204" pitchFamily="34" charset="0"/>
                <a:cs typeface="Arial" panose="020B0604020202020204" pitchFamily="34" charset="0"/>
              </a:rPr>
              <a:t>Hình 1. Một số kí hiệu trên bản đồ</a:t>
            </a:r>
          </a:p>
        </p:txBody>
      </p:sp>
      <p:grpSp>
        <p:nvGrpSpPr>
          <p:cNvPr id="10" name="Group 9">
            <a:extLst>
              <a:ext uri="{FF2B5EF4-FFF2-40B4-BE49-F238E27FC236}">
                <a16:creationId xmlns:a16="http://schemas.microsoft.com/office/drawing/2014/main" id="{CB7DCD50-D90B-4364-8AFF-6582FBB35FDD}"/>
              </a:ext>
            </a:extLst>
          </p:cNvPr>
          <p:cNvGrpSpPr/>
          <p:nvPr/>
        </p:nvGrpSpPr>
        <p:grpSpPr>
          <a:xfrm>
            <a:off x="0" y="42986"/>
            <a:ext cx="10294525" cy="914400"/>
            <a:chOff x="1635838" y="2325461"/>
            <a:chExt cx="10294525" cy="914400"/>
          </a:xfrm>
        </p:grpSpPr>
        <p:sp>
          <p:nvSpPr>
            <p:cNvPr id="11" name="Arrow: Pentagon 10">
              <a:extLst>
                <a:ext uri="{FF2B5EF4-FFF2-40B4-BE49-F238E27FC236}">
                  <a16:creationId xmlns:a16="http://schemas.microsoft.com/office/drawing/2014/main" id="{13C7EF5D-E6DC-41E6-84E0-78989A374DE3}"/>
                </a:ext>
              </a:extLst>
            </p:cNvPr>
            <p:cNvSpPr/>
            <p:nvPr/>
          </p:nvSpPr>
          <p:spPr>
            <a:xfrm>
              <a:off x="2231895" y="2325461"/>
              <a:ext cx="9102411"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C78BB940-6FF5-43BF-ABB9-E9885A4DDF7C}"/>
                </a:ext>
              </a:extLst>
            </p:cNvPr>
            <p:cNvSpPr txBox="1"/>
            <p:nvPr/>
          </p:nvSpPr>
          <p:spPr>
            <a:xfrm>
              <a:off x="3214583" y="2482579"/>
              <a:ext cx="8715780" cy="600164"/>
            </a:xfrm>
            <a:prstGeom prst="rect">
              <a:avLst/>
            </a:prstGeom>
            <a:noFill/>
          </p:spPr>
          <p:txBody>
            <a:bodyPr wrap="square" rtlCol="0">
              <a:spAutoFit/>
            </a:bodyPr>
            <a:lstStyle/>
            <a:p>
              <a:r>
                <a:rPr lang="en-US" sz="3300" b="1">
                  <a:solidFill>
                    <a:srgbClr val="3829FB"/>
                  </a:solidFill>
                  <a:latin typeface="Arial" pitchFamily="34" charset="0"/>
                  <a:cs typeface="Arial" pitchFamily="34" charset="0"/>
                </a:rPr>
                <a:t>Kí hiệu và bảng chú giải trên bản đồ</a:t>
              </a:r>
            </a:p>
          </p:txBody>
        </p:sp>
        <p:sp>
          <p:nvSpPr>
            <p:cNvPr id="17" name="Arrow: Pentagon 16">
              <a:extLst>
                <a:ext uri="{FF2B5EF4-FFF2-40B4-BE49-F238E27FC236}">
                  <a16:creationId xmlns:a16="http://schemas.microsoft.com/office/drawing/2014/main" id="{AE7DDBB4-8A9C-4B66-93CF-EE9798E1D925}"/>
                </a:ext>
              </a:extLst>
            </p:cNvPr>
            <p:cNvSpPr/>
            <p:nvPr/>
          </p:nvSpPr>
          <p:spPr>
            <a:xfrm>
              <a:off x="1635838" y="2325461"/>
              <a:ext cx="1301952" cy="914400"/>
            </a:xfrm>
            <a:prstGeom prst="homePlate">
              <a:avLst/>
            </a:prstGeom>
            <a:solidFill>
              <a:srgbClr val="382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a16="http://schemas.microsoft.com/office/drawing/2014/main" id="{D26DD428-068F-465D-98F6-4C49CA95CA21}"/>
                </a:ext>
              </a:extLst>
            </p:cNvPr>
            <p:cNvSpPr/>
            <p:nvPr/>
          </p:nvSpPr>
          <p:spPr>
            <a:xfrm rot="5400000">
              <a:off x="2626570" y="263283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65A68DE1-34D5-42E4-93D4-536DF1F93295}"/>
              </a:ext>
            </a:extLst>
          </p:cNvPr>
          <p:cNvPicPr>
            <a:picLocks noChangeAspect="1"/>
          </p:cNvPicPr>
          <p:nvPr/>
        </p:nvPicPr>
        <p:blipFill rotWithShape="1">
          <a:blip r:embed="rId4"/>
          <a:srcRect l="8285" t="28925"/>
          <a:stretch/>
        </p:blipFill>
        <p:spPr>
          <a:xfrm>
            <a:off x="0" y="1840392"/>
            <a:ext cx="5739788" cy="4089562"/>
          </a:xfrm>
          <a:prstGeom prst="rect">
            <a:avLst/>
          </a:prstGeom>
        </p:spPr>
      </p:pic>
      <p:pic>
        <p:nvPicPr>
          <p:cNvPr id="4" name="Picture 3">
            <a:extLst>
              <a:ext uri="{FF2B5EF4-FFF2-40B4-BE49-F238E27FC236}">
                <a16:creationId xmlns:a16="http://schemas.microsoft.com/office/drawing/2014/main" id="{7F713CAF-A8F1-4161-B096-41894D196139}"/>
              </a:ext>
            </a:extLst>
          </p:cNvPr>
          <p:cNvPicPr>
            <a:picLocks noChangeAspect="1"/>
          </p:cNvPicPr>
          <p:nvPr/>
        </p:nvPicPr>
        <p:blipFill>
          <a:blip r:embed="rId5"/>
          <a:stretch>
            <a:fillRect/>
          </a:stretch>
        </p:blipFill>
        <p:spPr>
          <a:xfrm>
            <a:off x="128396" y="1060109"/>
            <a:ext cx="935322" cy="824351"/>
          </a:xfrm>
          <a:prstGeom prst="rect">
            <a:avLst/>
          </a:prstGeom>
        </p:spPr>
      </p:pic>
    </p:spTree>
    <p:extLst>
      <p:ext uri="{BB962C8B-B14F-4D97-AF65-F5344CB8AC3E}">
        <p14:creationId xmlns:p14="http://schemas.microsoft.com/office/powerpoint/2010/main" val="318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p:bldP spid="19" grpId="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966432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1221</TotalTime>
  <Words>4370</Words>
  <Application>Microsoft Macintosh PowerPoint</Application>
  <PresentationFormat>Widescreen</PresentationFormat>
  <Paragraphs>409</Paragraphs>
  <Slides>44</Slides>
  <Notes>25</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44</vt:i4>
      </vt:variant>
    </vt:vector>
  </HeadingPairs>
  <TitlesOfParts>
    <vt:vector size="59" baseType="lpstr">
      <vt:lpstr>#9Slide03 IcielNovecento sans E</vt:lpstr>
      <vt:lpstr>#9Slide03 Roboto Medium</vt:lpstr>
      <vt:lpstr>#9Slide03 SFU Futura_12</vt:lpstr>
      <vt:lpstr>#9Slide05 Dancing Script</vt:lpstr>
      <vt:lpstr>#9Slide07 IcielBC Cubano Normal</vt:lpstr>
      <vt:lpstr>#9Slide07 IcielKoni</vt:lpstr>
      <vt:lpstr>Arial</vt:lpstr>
      <vt:lpstr>Calibri</vt:lpstr>
      <vt:lpstr>Calibri Light</vt:lpstr>
      <vt:lpstr>OpenSans</vt:lpstr>
      <vt:lpstr>Ranchers</vt:lpstr>
      <vt:lpstr>Times New Roman</vt:lpstr>
      <vt:lpstr>VNI-Times</vt:lpstr>
      <vt:lpstr>Wingdings</vt:lpstr>
      <vt:lpstr>Office Theme</vt:lpstr>
      <vt:lpstr>PowerPoint Presentation</vt:lpstr>
      <vt:lpstr>PowerPoint Presentation</vt:lpstr>
      <vt:lpstr>PowerPoint Presentation</vt:lpstr>
      <vt:lpstr>PowerPoint Presentation</vt:lpstr>
      <vt:lpstr>Cho biết ý nghĩa của những kí hiệu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Microsoft Office User</cp:lastModifiedBy>
  <cp:revision>28</cp:revision>
  <dcterms:created xsi:type="dcterms:W3CDTF">2021-10-04T14:16:38Z</dcterms:created>
  <dcterms:modified xsi:type="dcterms:W3CDTF">2023-10-09T07:57:11Z</dcterms:modified>
</cp:coreProperties>
</file>