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302" r:id="rId4"/>
    <p:sldId id="303" r:id="rId5"/>
    <p:sldId id="304" r:id="rId6"/>
    <p:sldId id="269" r:id="rId7"/>
    <p:sldId id="305" r:id="rId8"/>
    <p:sldId id="306" r:id="rId9"/>
    <p:sldId id="307" r:id="rId10"/>
    <p:sldId id="263" r:id="rId11"/>
    <p:sldId id="308" r:id="rId12"/>
    <p:sldId id="288" r:id="rId13"/>
    <p:sldId id="309" r:id="rId14"/>
    <p:sldId id="310" r:id="rId15"/>
    <p:sldId id="317" r:id="rId16"/>
    <p:sldId id="311" r:id="rId17"/>
    <p:sldId id="312" r:id="rId18"/>
    <p:sldId id="316" r:id="rId19"/>
    <p:sldId id="313" r:id="rId20"/>
    <p:sldId id="314" r:id="rId21"/>
    <p:sldId id="315" r:id="rId22"/>
    <p:sldId id="318" r:id="rId23"/>
    <p:sldId id="319" r:id="rId24"/>
    <p:sldId id="320" r:id="rId25"/>
    <p:sldId id="321" r:id="rId26"/>
    <p:sldId id="322" r:id="rId27"/>
    <p:sldId id="323" r:id="rId28"/>
    <p:sldId id="324" r:id="rId29"/>
    <p:sldId id="325" r:id="rId30"/>
    <p:sldId id="326" r:id="rId31"/>
    <p:sldId id="327" r:id="rId32"/>
    <p:sldId id="328" r:id="rId33"/>
    <p:sldId id="329" r:id="rId34"/>
    <p:sldId id="264" r:id="rId35"/>
    <p:sldId id="330" r:id="rId36"/>
    <p:sldId id="331" r:id="rId37"/>
    <p:sldId id="271" r:id="rId38"/>
    <p:sldId id="332" r:id="rId39"/>
    <p:sldId id="299" r:id="rId40"/>
    <p:sldId id="333" r:id="rId41"/>
    <p:sldId id="274" r:id="rId42"/>
    <p:sldId id="276" r:id="rId43"/>
    <p:sldId id="334" r:id="rId44"/>
    <p:sldId id="301" r:id="rId4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80" d="100"/>
          <a:sy n="80" d="100"/>
        </p:scale>
        <p:origin x="60" y="1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9/13/2023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9/13/2023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9/13/2023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9/13/2023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9/13/2023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9/13/2023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9/13/2023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9/13/2023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9/13/2023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9/13/2023</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emf"/><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9.pn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9.pn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9.png"/><Relationship Id="rId1" Type="http://schemas.openxmlformats.org/officeDocument/2006/relationships/slideLayout" Target="../slideLayouts/slideLayout1.xml"/><Relationship Id="rId5" Type="http://schemas.openxmlformats.org/officeDocument/2006/relationships/image" Target="../media/image25.emf"/><Relationship Id="rId4" Type="http://schemas.openxmlformats.org/officeDocument/2006/relationships/image" Target="../media/image24.e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72107" y="126687"/>
            <a:ext cx="5675260" cy="461665"/>
          </a:xfrm>
          <a:prstGeom prst="rect">
            <a:avLst/>
          </a:prstGeom>
        </p:spPr>
        <p:txBody>
          <a:bodyPr wrap="square">
            <a:spAutoFit/>
          </a:bodyPr>
          <a:lstStyle/>
          <a:p>
            <a:r>
              <a:rPr lang="en-US" sz="2400" b="1">
                <a:solidFill>
                  <a:srgbClr val="FF0000"/>
                </a:solidFill>
                <a:latin typeface="Times New Roman" panose="02020603050405020304" pitchFamily="18" charset="0"/>
                <a:cs typeface="Times New Roman" panose="02020603050405020304" pitchFamily="18" charset="0"/>
              </a:rPr>
              <a:t>BÀI 2. HÌNH CHIẾU VUÔNG GÓC</a:t>
            </a:r>
            <a:endParaRPr lang="en-US" sz="2400">
              <a:solidFill>
                <a:srgbClr val="FF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6095995" y="3428997"/>
            <a:ext cx="9" cy="6"/>
          </a:xfrm>
          <a:prstGeom prst="rect">
            <a:avLst/>
          </a:prstGeom>
        </p:spPr>
      </p:pic>
      <p:pic>
        <p:nvPicPr>
          <p:cNvPr id="6" name="Picture 5"/>
          <p:cNvPicPr>
            <a:picLocks noChangeAspect="1"/>
          </p:cNvPicPr>
          <p:nvPr/>
        </p:nvPicPr>
        <p:blipFill>
          <a:blip r:embed="rId3"/>
          <a:stretch>
            <a:fillRect/>
          </a:stretch>
        </p:blipFill>
        <p:spPr>
          <a:xfrm>
            <a:off x="270344" y="715617"/>
            <a:ext cx="5732891" cy="3291840"/>
          </a:xfrm>
          <a:prstGeom prst="rect">
            <a:avLst/>
          </a:prstGeom>
        </p:spPr>
      </p:pic>
      <p:pic>
        <p:nvPicPr>
          <p:cNvPr id="7" name="Picture 6"/>
          <p:cNvPicPr>
            <a:picLocks noChangeAspect="1"/>
          </p:cNvPicPr>
          <p:nvPr/>
        </p:nvPicPr>
        <p:blipFill>
          <a:blip r:embed="rId4"/>
          <a:stretch>
            <a:fillRect/>
          </a:stretch>
        </p:blipFill>
        <p:spPr>
          <a:xfrm>
            <a:off x="341201" y="4134721"/>
            <a:ext cx="5591175" cy="2552325"/>
          </a:xfrm>
          <a:prstGeom prst="rect">
            <a:avLst/>
          </a:prstGeom>
        </p:spPr>
      </p:pic>
      <p:pic>
        <p:nvPicPr>
          <p:cNvPr id="8" name="Picture 7"/>
          <p:cNvPicPr>
            <a:picLocks noChangeAspect="1"/>
          </p:cNvPicPr>
          <p:nvPr/>
        </p:nvPicPr>
        <p:blipFill>
          <a:blip r:embed="rId5"/>
          <a:stretch>
            <a:fillRect/>
          </a:stretch>
        </p:blipFill>
        <p:spPr>
          <a:xfrm>
            <a:off x="6188764" y="715617"/>
            <a:ext cx="5809754" cy="5883966"/>
          </a:xfrm>
          <a:prstGeom prst="rect">
            <a:avLst/>
          </a:prstGeom>
        </p:spPr>
      </p:pic>
    </p:spTree>
    <p:extLst>
      <p:ext uri="{BB962C8B-B14F-4D97-AF65-F5344CB8AC3E}">
        <p14:creationId xmlns:p14="http://schemas.microsoft.com/office/powerpoint/2010/main" val="770554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pic>
        <p:nvPicPr>
          <p:cNvPr id="4" name="Picture 3"/>
          <p:cNvPicPr>
            <a:picLocks noChangeAspect="1"/>
          </p:cNvPicPr>
          <p:nvPr/>
        </p:nvPicPr>
        <p:blipFill>
          <a:blip r:embed="rId3"/>
          <a:stretch>
            <a:fillRect/>
          </a:stretch>
        </p:blipFill>
        <p:spPr>
          <a:xfrm>
            <a:off x="385653" y="938154"/>
            <a:ext cx="5523724" cy="2859405"/>
          </a:xfrm>
          <a:prstGeom prst="rect">
            <a:avLst/>
          </a:prstGeom>
        </p:spPr>
      </p:pic>
      <p:sp>
        <p:nvSpPr>
          <p:cNvPr id="5" name="Rectangle 4"/>
          <p:cNvSpPr/>
          <p:nvPr/>
        </p:nvSpPr>
        <p:spPr>
          <a:xfrm>
            <a:off x="7105255" y="3797559"/>
            <a:ext cx="5086745" cy="1384995"/>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2. Căn cứ vào nội dung mô tả trên, hãy cho biết tên gọi của các Hình 2.6a, b, c</a:t>
            </a:r>
          </a:p>
        </p:txBody>
      </p:sp>
      <p:pic>
        <p:nvPicPr>
          <p:cNvPr id="6" name="Picture 5"/>
          <p:cNvPicPr>
            <a:picLocks noChangeAspect="1"/>
          </p:cNvPicPr>
          <p:nvPr/>
        </p:nvPicPr>
        <p:blipFill>
          <a:blip r:embed="rId4"/>
          <a:stretch>
            <a:fillRect/>
          </a:stretch>
        </p:blipFill>
        <p:spPr>
          <a:xfrm>
            <a:off x="211872" y="-16573"/>
            <a:ext cx="11980127" cy="1176630"/>
          </a:xfrm>
          <a:prstGeom prst="rect">
            <a:avLst/>
          </a:prstGeom>
        </p:spPr>
      </p:pic>
      <p:pic>
        <p:nvPicPr>
          <p:cNvPr id="8" name="Picture 7"/>
          <p:cNvPicPr>
            <a:picLocks noChangeAspect="1"/>
          </p:cNvPicPr>
          <p:nvPr/>
        </p:nvPicPr>
        <p:blipFill>
          <a:blip r:embed="rId5"/>
          <a:stretch>
            <a:fillRect/>
          </a:stretch>
        </p:blipFill>
        <p:spPr>
          <a:xfrm>
            <a:off x="385653" y="4024213"/>
            <a:ext cx="6071131" cy="2759142"/>
          </a:xfrm>
          <a:prstGeom prst="rect">
            <a:avLst/>
          </a:prstGeom>
        </p:spPr>
      </p:pic>
    </p:spTree>
    <p:extLst>
      <p:ext uri="{BB962C8B-B14F-4D97-AF65-F5344CB8AC3E}">
        <p14:creationId xmlns:p14="http://schemas.microsoft.com/office/powerpoint/2010/main" val="1203149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pic>
        <p:nvPicPr>
          <p:cNvPr id="4" name="Picture 3"/>
          <p:cNvPicPr>
            <a:picLocks noChangeAspect="1"/>
          </p:cNvPicPr>
          <p:nvPr/>
        </p:nvPicPr>
        <p:blipFill>
          <a:blip r:embed="rId3"/>
          <a:stretch>
            <a:fillRect/>
          </a:stretch>
        </p:blipFill>
        <p:spPr>
          <a:xfrm>
            <a:off x="385653" y="938154"/>
            <a:ext cx="4568902" cy="2859405"/>
          </a:xfrm>
          <a:prstGeom prst="rect">
            <a:avLst/>
          </a:prstGeom>
        </p:spPr>
      </p:pic>
      <p:sp>
        <p:nvSpPr>
          <p:cNvPr id="5" name="Rectangle 4"/>
          <p:cNvSpPr/>
          <p:nvPr/>
        </p:nvSpPr>
        <p:spPr>
          <a:xfrm>
            <a:off x="6652727" y="3797559"/>
            <a:ext cx="5539273" cy="1384995"/>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2. Căn cứ vào nội dung mô tả trên, hãy cho biết tên gọi của các Hình 2.6a, b, c</a:t>
            </a:r>
          </a:p>
        </p:txBody>
      </p:sp>
      <p:pic>
        <p:nvPicPr>
          <p:cNvPr id="6" name="Picture 5"/>
          <p:cNvPicPr>
            <a:picLocks noChangeAspect="1"/>
          </p:cNvPicPr>
          <p:nvPr/>
        </p:nvPicPr>
        <p:blipFill>
          <a:blip r:embed="rId4"/>
          <a:stretch>
            <a:fillRect/>
          </a:stretch>
        </p:blipFill>
        <p:spPr>
          <a:xfrm>
            <a:off x="211872" y="-16573"/>
            <a:ext cx="11980127" cy="1176630"/>
          </a:xfrm>
          <a:prstGeom prst="rect">
            <a:avLst/>
          </a:prstGeom>
        </p:spPr>
      </p:pic>
      <p:pic>
        <p:nvPicPr>
          <p:cNvPr id="8" name="Picture 7"/>
          <p:cNvPicPr>
            <a:picLocks noChangeAspect="1"/>
          </p:cNvPicPr>
          <p:nvPr/>
        </p:nvPicPr>
        <p:blipFill>
          <a:blip r:embed="rId5"/>
          <a:stretch>
            <a:fillRect/>
          </a:stretch>
        </p:blipFill>
        <p:spPr>
          <a:xfrm>
            <a:off x="385653" y="4024213"/>
            <a:ext cx="6071131" cy="2759142"/>
          </a:xfrm>
          <a:prstGeom prst="rect">
            <a:avLst/>
          </a:prstGeom>
        </p:spPr>
      </p:pic>
      <p:sp>
        <p:nvSpPr>
          <p:cNvPr id="2" name="Rectangle 1"/>
          <p:cNvSpPr/>
          <p:nvPr/>
        </p:nvSpPr>
        <p:spPr>
          <a:xfrm>
            <a:off x="5303672" y="938154"/>
            <a:ext cx="6096000" cy="2677656"/>
          </a:xfrm>
          <a:prstGeom prst="rect">
            <a:avLst/>
          </a:prstGeom>
        </p:spPr>
        <p:txBody>
          <a:bodyPr>
            <a:spAutoFit/>
          </a:bodyPr>
          <a:lstStyle/>
          <a:p>
            <a:r>
              <a:rPr lang="vi-VN" sz="2400">
                <a:solidFill>
                  <a:srgbClr val="FF0000"/>
                </a:solidFill>
                <a:latin typeface="Times New Roman" panose="02020603050405020304" pitchFamily="18" charset="0"/>
                <a:cs typeface="Times New Roman" panose="02020603050405020304" pitchFamily="18" charset="0"/>
              </a:rPr>
              <a:t>1.</a:t>
            </a:r>
          </a:p>
          <a:p>
            <a:r>
              <a:rPr lang="vi-VN" sz="2400">
                <a:solidFill>
                  <a:srgbClr val="FF0000"/>
                </a:solidFill>
                <a:latin typeface="Times New Roman" panose="02020603050405020304" pitchFamily="18" charset="0"/>
                <a:cs typeface="Times New Roman" panose="02020603050405020304" pitchFamily="18" charset="0"/>
              </a:rPr>
              <a:t>a) Khối hình hộp chữ nhật được bao bởi các đa giác hình chữ nhật.</a:t>
            </a:r>
          </a:p>
          <a:p>
            <a:r>
              <a:rPr lang="vi-VN" sz="2400">
                <a:solidFill>
                  <a:srgbClr val="FF0000"/>
                </a:solidFill>
                <a:latin typeface="Times New Roman" panose="02020603050405020304" pitchFamily="18" charset="0"/>
                <a:cs typeface="Times New Roman" panose="02020603050405020304" pitchFamily="18" charset="0"/>
              </a:rPr>
              <a:t>b) Khối lăng trụ được bao bởi các đa giác hình chữ nhật và hình tam giác.</a:t>
            </a:r>
          </a:p>
          <a:p>
            <a:r>
              <a:rPr lang="vi-VN" sz="2400">
                <a:solidFill>
                  <a:srgbClr val="FF0000"/>
                </a:solidFill>
                <a:latin typeface="Times New Roman" panose="02020603050405020304" pitchFamily="18" charset="0"/>
                <a:cs typeface="Times New Roman" panose="02020603050405020304" pitchFamily="18" charset="0"/>
              </a:rPr>
              <a:t>c) Khối hình chóp được bao bởi các đa giác hình chữ nhật và hình tam giác.</a:t>
            </a:r>
          </a:p>
        </p:txBody>
      </p:sp>
      <p:sp>
        <p:nvSpPr>
          <p:cNvPr id="3" name="Rectangle 2"/>
          <p:cNvSpPr/>
          <p:nvPr/>
        </p:nvSpPr>
        <p:spPr>
          <a:xfrm>
            <a:off x="6742923" y="5182554"/>
            <a:ext cx="4239208" cy="1200329"/>
          </a:xfrm>
          <a:prstGeom prst="rect">
            <a:avLst/>
          </a:prstGeom>
        </p:spPr>
        <p:txBody>
          <a:bodyPr wrap="square">
            <a:spAutoFit/>
          </a:bodyPr>
          <a:lstStyle/>
          <a:p>
            <a:r>
              <a:rPr lang="en-US" sz="2400">
                <a:solidFill>
                  <a:srgbClr val="FF0000"/>
                </a:solidFill>
                <a:latin typeface="Times New Roman" panose="02020603050405020304" pitchFamily="18" charset="0"/>
                <a:cs typeface="Times New Roman" panose="02020603050405020304" pitchFamily="18" charset="0"/>
              </a:rPr>
              <a:t>- Hình 2.6a: Hình chóp đều</a:t>
            </a:r>
          </a:p>
          <a:p>
            <a:r>
              <a:rPr lang="en-US" sz="2400">
                <a:solidFill>
                  <a:srgbClr val="FF0000"/>
                </a:solidFill>
                <a:latin typeface="Times New Roman" panose="02020603050405020304" pitchFamily="18" charset="0"/>
                <a:cs typeface="Times New Roman" panose="02020603050405020304" pitchFamily="18" charset="0"/>
              </a:rPr>
              <a:t>- Hình 2.6b: Hình lăng trụ đều</a:t>
            </a:r>
          </a:p>
          <a:p>
            <a:r>
              <a:rPr lang="en-US" sz="2400">
                <a:solidFill>
                  <a:srgbClr val="FF0000"/>
                </a:solidFill>
                <a:latin typeface="Times New Roman" panose="02020603050405020304" pitchFamily="18" charset="0"/>
                <a:cs typeface="Times New Roman" panose="02020603050405020304" pitchFamily="18" charset="0"/>
              </a:rPr>
              <a:t>- Hình 2.6c: hình hộp chữ nhật</a:t>
            </a:r>
          </a:p>
        </p:txBody>
      </p:sp>
    </p:spTree>
    <p:extLst>
      <p:ext uri="{BB962C8B-B14F-4D97-AF65-F5344CB8AC3E}">
        <p14:creationId xmlns:p14="http://schemas.microsoft.com/office/powerpoint/2010/main" val="660828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par>
                          <p:cTn id="8" fill="hold">
                            <p:stCondLst>
                              <p:cond delay="2000"/>
                            </p:stCondLst>
                            <p:childTnLst>
                              <p:par>
                                <p:cTn id="9" presetID="6"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circle(in)">
                                      <p:cBhvr>
                                        <p:cTn id="1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650535"/>
            <a:ext cx="11582400" cy="3539430"/>
          </a:xfrm>
          <a:prstGeom prst="rect">
            <a:avLst/>
          </a:prstGeom>
        </p:spPr>
        <p:txBody>
          <a:bodyPr wrap="square">
            <a:spAutoFit/>
          </a:bodyPr>
          <a:lstStyle/>
          <a:p>
            <a:r>
              <a:rPr lang="en-US" sz="2800" b="1" dirty="0" err="1">
                <a:latin typeface="Times New Roman" panose="02020603050405020304" pitchFamily="18" charset="0"/>
                <a:cs typeface="Times New Roman" panose="02020603050405020304" pitchFamily="18" charset="0"/>
              </a:rPr>
              <a:t>II.Hình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chiếu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vuông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góc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khối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diện</a:t>
            </a:r>
            <a:endParaRPr lang="en-US" sz="2800" b="1"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1.Các </a:t>
            </a:r>
            <a:r>
              <a:rPr lang="en-US" sz="2800" dirty="0" err="1">
                <a:latin typeface="Times New Roman" panose="02020603050405020304" pitchFamily="18" charset="0"/>
                <a:cs typeface="Times New Roman" panose="02020603050405020304" pitchFamily="18" charset="0"/>
              </a:rPr>
              <a:t>khối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gặp</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hộp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bao </a:t>
            </a:r>
            <a:r>
              <a:rPr lang="en-US" sz="2800" dirty="0" err="1">
                <a:latin typeface="Times New Roman" panose="02020603050405020304" pitchFamily="18" charset="0"/>
                <a:cs typeface="Times New Roman" panose="02020603050405020304" pitchFamily="18" charset="0"/>
              </a:rPr>
              <a:t>bởi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đáy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2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4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nhật</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lăng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trụ</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bao </a:t>
            </a:r>
            <a:r>
              <a:rPr lang="en-US" sz="2800" dirty="0" err="1">
                <a:latin typeface="Times New Roman" panose="02020603050405020304" pitchFamily="18" charset="0"/>
                <a:cs typeface="Times New Roman" panose="02020603050405020304" pitchFamily="18" charset="0"/>
              </a:rPr>
              <a:t>bởi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đáy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2 </a:t>
            </a:r>
            <a:r>
              <a:rPr lang="en-US" sz="2800" dirty="0" err="1">
                <a:latin typeface="Times New Roman" panose="02020603050405020304" pitchFamily="18" charset="0"/>
                <a:cs typeface="Times New Roman" panose="02020603050405020304" pitchFamily="18" charset="0"/>
              </a:rPr>
              <a:t>đa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nhau</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chóp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bao </a:t>
            </a:r>
            <a:r>
              <a:rPr lang="en-US" sz="2800" dirty="0" err="1">
                <a:latin typeface="Times New Roman" panose="02020603050405020304" pitchFamily="18" charset="0"/>
                <a:cs typeface="Times New Roman" panose="02020603050405020304" pitchFamily="18" charset="0"/>
              </a:rPr>
              <a:t>bởi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đáy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tam </a:t>
            </a:r>
            <a:r>
              <a:rPr lang="en-US" sz="2800" dirty="0" err="1">
                <a:latin typeface="Times New Roman" panose="02020603050405020304" pitchFamily="18" charset="0"/>
                <a:cs typeface="Times New Roman" panose="02020603050405020304" pitchFamily="18" charset="0"/>
              </a:rPr>
              <a:t>giác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chung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đỉnh</a:t>
            </a:r>
            <a:r>
              <a:rPr lang="en-US" sz="2800" dirty="0">
                <a:latin typeface="Times New Roman" panose="02020603050405020304" pitchFamily="18" charset="0"/>
                <a:cs typeface="Times New Roman" panose="02020603050405020304" pitchFamily="18" charset="0"/>
              </a:rPr>
              <a:t>.</a:t>
            </a:r>
          </a:p>
        </p:txBody>
      </p:sp>
      <p:sp>
        <p:nvSpPr>
          <p:cNvPr id="8" name="Rectangle 7"/>
          <p:cNvSpPr/>
          <p:nvPr/>
        </p:nvSpPr>
        <p:spPr>
          <a:xfrm>
            <a:off x="2918889" y="43491"/>
            <a:ext cx="5898540" cy="523220"/>
          </a:xfrm>
          <a:prstGeom prst="rect">
            <a:avLst/>
          </a:prstGeom>
        </p:spPr>
        <p:txBody>
          <a:bodyPr wrap="square">
            <a:spAutoFit/>
          </a:bodyPr>
          <a:lstStyle/>
          <a:p>
            <a:r>
              <a:rPr lang="en-US" sz="2800" b="1">
                <a:solidFill>
                  <a:srgbClr val="FF0000"/>
                </a:solidFill>
                <a:latin typeface="Times New Roman" panose="02020603050405020304" pitchFamily="18" charset="0"/>
                <a:cs typeface="Times New Roman" panose="02020603050405020304" pitchFamily="18" charset="0"/>
              </a:rPr>
              <a:t>BÀI 2. HÌNH CHIẾU VUÔNG GÓC</a:t>
            </a:r>
            <a:endParaRPr lang="en-US" sz="28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12930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72751" y="0"/>
            <a:ext cx="11545078" cy="954107"/>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1.Quan sát Hình 2.7 và cho biết: Các hướng chiếu 1, 2, 3 tương ứng với hướng chiếu nào trong các hướng chiếu từ trước, từ trên và từ trái?</a:t>
            </a:r>
            <a:endParaRPr lang="en-US" sz="2800" b="1">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779025" y="1036528"/>
            <a:ext cx="10557669" cy="5485570"/>
          </a:xfrm>
          <a:prstGeom prst="rect">
            <a:avLst/>
          </a:prstGeom>
        </p:spPr>
      </p:pic>
    </p:spTree>
    <p:extLst>
      <p:ext uri="{BB962C8B-B14F-4D97-AF65-F5344CB8AC3E}">
        <p14:creationId xmlns:p14="http://schemas.microsoft.com/office/powerpoint/2010/main" val="23393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72751" y="0"/>
            <a:ext cx="11545078" cy="954107"/>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1.Quan sát Hình 2.7 và cho biết: Các hướng chiếu 1, 2, 3 tương ứng với hướng chiếu nào trong các hướng chiếu từ trước, từ trên và từ trái?</a:t>
            </a:r>
            <a:endParaRPr lang="en-US" sz="2800" b="1">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359149" y="1027198"/>
            <a:ext cx="6853416" cy="5485570"/>
          </a:xfrm>
          <a:prstGeom prst="rect">
            <a:avLst/>
          </a:prstGeom>
        </p:spPr>
      </p:pic>
      <p:sp>
        <p:nvSpPr>
          <p:cNvPr id="2" name="Rectangle 1"/>
          <p:cNvSpPr/>
          <p:nvPr/>
        </p:nvSpPr>
        <p:spPr>
          <a:xfrm>
            <a:off x="7436496" y="1027198"/>
            <a:ext cx="4226767" cy="2677656"/>
          </a:xfrm>
          <a:prstGeom prst="rect">
            <a:avLst/>
          </a:prstGeom>
        </p:spPr>
        <p:txBody>
          <a:bodyPr wrap="square">
            <a:spAutoFit/>
          </a:bodyPr>
          <a:lstStyle/>
          <a:p>
            <a:r>
              <a:rPr lang="vi-VN" sz="2800">
                <a:solidFill>
                  <a:srgbClr val="FF0000"/>
                </a:solidFill>
                <a:latin typeface="Times New Roman" panose="02020603050405020304" pitchFamily="18" charset="0"/>
                <a:cs typeface="Times New Roman" panose="02020603050405020304" pitchFamily="18" charset="0"/>
              </a:rPr>
              <a:t>1. - Hướng chiếu 1: hướng từ trước vào</a:t>
            </a:r>
          </a:p>
          <a:p>
            <a:r>
              <a:rPr lang="vi-VN" sz="2800">
                <a:solidFill>
                  <a:srgbClr val="FF0000"/>
                </a:solidFill>
                <a:latin typeface="Times New Roman" panose="02020603050405020304" pitchFamily="18" charset="0"/>
                <a:cs typeface="Times New Roman" panose="02020603050405020304" pitchFamily="18" charset="0"/>
              </a:rPr>
              <a:t>- Hướng chiếu 2: hướng từ trên xuống</a:t>
            </a:r>
          </a:p>
          <a:p>
            <a:r>
              <a:rPr lang="vi-VN" sz="2800">
                <a:solidFill>
                  <a:srgbClr val="FF0000"/>
                </a:solidFill>
                <a:latin typeface="Times New Roman" panose="02020603050405020304" pitchFamily="18" charset="0"/>
                <a:cs typeface="Times New Roman" panose="02020603050405020304" pitchFamily="18" charset="0"/>
              </a:rPr>
              <a:t>- Hướng chiếu 3: hướng từ trái sang</a:t>
            </a:r>
          </a:p>
        </p:txBody>
      </p:sp>
    </p:spTree>
    <p:extLst>
      <p:ext uri="{BB962C8B-B14F-4D97-AF65-F5344CB8AC3E}">
        <p14:creationId xmlns:p14="http://schemas.microsoft.com/office/powerpoint/2010/main" val="3279185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down)">
                                      <p:cBhvr>
                                        <p:cTn id="13"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650535"/>
            <a:ext cx="11582400" cy="2246769"/>
          </a:xfrm>
          <a:prstGeom prst="rect">
            <a:avLst/>
          </a:prstGeom>
        </p:spPr>
        <p:txBody>
          <a:bodyPr wrap="square">
            <a:spAutoFit/>
          </a:bodyPr>
          <a:lstStyle/>
          <a:p>
            <a:r>
              <a:rPr lang="en-US" sz="2800" b="1" dirty="0" err="1">
                <a:latin typeface="Times New Roman" panose="02020603050405020304" pitchFamily="18" charset="0"/>
                <a:cs typeface="Times New Roman" panose="02020603050405020304" pitchFamily="18" charset="0"/>
              </a:rPr>
              <a:t>II.Hình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chiếu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vuông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góc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khối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diện</a:t>
            </a:r>
            <a:endParaRPr lang="en-US" sz="2800" b="1" dirty="0">
              <a:latin typeface="Times New Roman" panose="02020603050405020304" pitchFamily="18" charset="0"/>
              <a:cs typeface="Times New Roman" panose="02020603050405020304" pitchFamily="18" charset="0"/>
            </a:endParaRPr>
          </a:p>
          <a:p>
            <a:r>
              <a:rPr lang="en-US" sz="2800" b="1" dirty="0">
                <a:latin typeface="Times New Roman" panose="02020603050405020304" pitchFamily="18" charset="0"/>
                <a:cs typeface="Times New Roman" panose="02020603050405020304" pitchFamily="18" charset="0"/>
              </a:rPr>
              <a:t>2. </a:t>
            </a:r>
            <a:r>
              <a:rPr lang="en-US" sz="2800" b="1" dirty="0" err="1">
                <a:latin typeface="Times New Roman" panose="02020603050405020304" pitchFamily="18" charset="0"/>
                <a:cs typeface="Times New Roman" panose="02020603050405020304" pitchFamily="18" charset="0"/>
              </a:rPr>
              <a:t>Hình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chiếu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vuông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góc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hộp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chữ</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nhật</a:t>
            </a:r>
            <a:endParaRPr lang="en-US" sz="2800" b="1"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đứng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dài</a:t>
            </a:r>
            <a:r>
              <a:rPr lang="en-US" sz="2800" dirty="0">
                <a:latin typeface="Times New Roman" panose="02020603050405020304" pitchFamily="18" charset="0"/>
                <a:cs typeface="Times New Roman" panose="02020603050405020304" pitchFamily="18" charset="0"/>
              </a:rPr>
              <a:t> a, </a:t>
            </a:r>
            <a:r>
              <a:rPr lang="en-US" sz="2800" dirty="0" err="1">
                <a:latin typeface="Times New Roman" panose="02020603050405020304" pitchFamily="18" charset="0"/>
                <a:cs typeface="Times New Roman" panose="02020603050405020304" pitchFamily="18" charset="0"/>
              </a:rPr>
              <a:t>chiều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h</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 </a:t>
            </a:r>
            <a:r>
              <a:rPr lang="en-US" sz="2800" dirty="0" err="1">
                <a:latin typeface="Times New Roman" panose="02020603050405020304" pitchFamily="18" charset="0"/>
                <a:cs typeface="Times New Roman" panose="02020603050405020304" pitchFamily="18" charset="0"/>
              </a:rPr>
              <a:t>chiều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b</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h, </a:t>
            </a:r>
            <a:r>
              <a:rPr lang="en-US" sz="2800" dirty="0" err="1">
                <a:latin typeface="Times New Roman" panose="02020603050405020304" pitchFamily="18" charset="0"/>
                <a:cs typeface="Times New Roman" panose="02020603050405020304" pitchFamily="18" charset="0"/>
              </a:rPr>
              <a:t>chiều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b</a:t>
            </a:r>
          </a:p>
        </p:txBody>
      </p:sp>
      <p:sp>
        <p:nvSpPr>
          <p:cNvPr id="8" name="Rectangle 7"/>
          <p:cNvSpPr/>
          <p:nvPr/>
        </p:nvSpPr>
        <p:spPr>
          <a:xfrm>
            <a:off x="2918889" y="43491"/>
            <a:ext cx="5898540" cy="523220"/>
          </a:xfrm>
          <a:prstGeom prst="rect">
            <a:avLst/>
          </a:prstGeom>
        </p:spPr>
        <p:txBody>
          <a:bodyPr wrap="square">
            <a:spAutoFit/>
          </a:bodyPr>
          <a:lstStyle/>
          <a:p>
            <a:r>
              <a:rPr lang="en-US" sz="2800" b="1">
                <a:solidFill>
                  <a:srgbClr val="FF0000"/>
                </a:solidFill>
                <a:latin typeface="Times New Roman" panose="02020603050405020304" pitchFamily="18" charset="0"/>
                <a:cs typeface="Times New Roman" panose="02020603050405020304" pitchFamily="18" charset="0"/>
              </a:rPr>
              <a:t>BÀI 2. HÌNH CHIẾU VUÔNG GÓC</a:t>
            </a:r>
            <a:endParaRPr lang="en-US" sz="28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67405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5470" y="113628"/>
            <a:ext cx="11675706" cy="1384995"/>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2. Quan sát Hình 2.8 và cho biết: Các hình chiếu vuông góc có hình dạng như thế nào?</a:t>
            </a:r>
          </a:p>
          <a:p>
            <a:r>
              <a:rPr lang="vi-VN" sz="2800" b="1">
                <a:latin typeface="Times New Roman" panose="02020603050405020304" pitchFamily="18" charset="0"/>
                <a:cs typeface="Times New Roman" panose="02020603050405020304" pitchFamily="18" charset="0"/>
              </a:rPr>
              <a:t>Chúng thể hiện những kích thước nào của hình lăng trụ tam giác đều?</a:t>
            </a:r>
          </a:p>
        </p:txBody>
      </p:sp>
      <p:pic>
        <p:nvPicPr>
          <p:cNvPr id="5" name="Picture 4"/>
          <p:cNvPicPr>
            <a:picLocks noChangeAspect="1"/>
          </p:cNvPicPr>
          <p:nvPr/>
        </p:nvPicPr>
        <p:blipFill>
          <a:blip r:embed="rId2"/>
          <a:stretch>
            <a:fillRect/>
          </a:stretch>
        </p:blipFill>
        <p:spPr>
          <a:xfrm>
            <a:off x="487025" y="1627033"/>
            <a:ext cx="11110926" cy="4876403"/>
          </a:xfrm>
          <a:prstGeom prst="rect">
            <a:avLst/>
          </a:prstGeom>
        </p:spPr>
      </p:pic>
    </p:spTree>
    <p:extLst>
      <p:ext uri="{BB962C8B-B14F-4D97-AF65-F5344CB8AC3E}">
        <p14:creationId xmlns:p14="http://schemas.microsoft.com/office/powerpoint/2010/main" val="510157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5470" y="113628"/>
            <a:ext cx="11675706" cy="1384995"/>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2. Quan sát Hình 2.8 và cho biết: Các hình chiếu vuông góc có hình dạng như thế nào?</a:t>
            </a:r>
          </a:p>
          <a:p>
            <a:r>
              <a:rPr lang="vi-VN" sz="2800" b="1">
                <a:latin typeface="Times New Roman" panose="02020603050405020304" pitchFamily="18" charset="0"/>
                <a:cs typeface="Times New Roman" panose="02020603050405020304" pitchFamily="18" charset="0"/>
              </a:rPr>
              <a:t>Chúng thể hiện những kích thước nào của hình lăng trụ tam giác đều?</a:t>
            </a:r>
          </a:p>
        </p:txBody>
      </p:sp>
      <p:pic>
        <p:nvPicPr>
          <p:cNvPr id="5" name="Picture 4"/>
          <p:cNvPicPr>
            <a:picLocks noChangeAspect="1"/>
          </p:cNvPicPr>
          <p:nvPr/>
        </p:nvPicPr>
        <p:blipFill>
          <a:blip r:embed="rId2"/>
          <a:stretch>
            <a:fillRect/>
          </a:stretch>
        </p:blipFill>
        <p:spPr>
          <a:xfrm>
            <a:off x="295470" y="1664356"/>
            <a:ext cx="6529595" cy="4876403"/>
          </a:xfrm>
          <a:prstGeom prst="rect">
            <a:avLst/>
          </a:prstGeom>
        </p:spPr>
      </p:pic>
      <p:sp>
        <p:nvSpPr>
          <p:cNvPr id="2" name="Rectangle 1"/>
          <p:cNvSpPr/>
          <p:nvPr/>
        </p:nvSpPr>
        <p:spPr>
          <a:xfrm>
            <a:off x="7356908" y="1590784"/>
            <a:ext cx="4129076" cy="5262979"/>
          </a:xfrm>
          <a:prstGeom prst="rect">
            <a:avLst/>
          </a:prstGeom>
        </p:spPr>
        <p:txBody>
          <a:bodyPr wrap="square">
            <a:spAutoFit/>
          </a:bodyPr>
          <a:lstStyle/>
          <a:p>
            <a:r>
              <a:rPr lang="en-US" sz="2800" b="1">
                <a:solidFill>
                  <a:srgbClr val="FF0000"/>
                </a:solidFill>
                <a:latin typeface="Times New Roman" panose="02020603050405020304" pitchFamily="18" charset="0"/>
                <a:cs typeface="Times New Roman" panose="02020603050405020304" pitchFamily="18" charset="0"/>
              </a:rPr>
              <a:t>2. - Hình chiếu đứng có dạng hình chữ nhật với chiều dài là h, chiều rộng là a.</a:t>
            </a:r>
          </a:p>
          <a:p>
            <a:r>
              <a:rPr lang="en-US" sz="2800" b="1">
                <a:solidFill>
                  <a:srgbClr val="FF0000"/>
                </a:solidFill>
                <a:latin typeface="Times New Roman" panose="02020603050405020304" pitchFamily="18" charset="0"/>
                <a:cs typeface="Times New Roman" panose="02020603050405020304" pitchFamily="18" charset="0"/>
              </a:rPr>
              <a:t>- Hình chiếu bằng có dạng hình tam giác đều với các cạnh bằng nhau và bằng a, chiều cao là h.</a:t>
            </a:r>
          </a:p>
          <a:p>
            <a:r>
              <a:rPr lang="en-US" sz="2800" b="1">
                <a:solidFill>
                  <a:srgbClr val="FF0000"/>
                </a:solidFill>
                <a:latin typeface="Times New Roman" panose="02020603050405020304" pitchFamily="18" charset="0"/>
                <a:cs typeface="Times New Roman" panose="02020603050405020304" pitchFamily="18" charset="0"/>
              </a:rPr>
              <a:t>- Hình chiếu cạnh có dạng hình chữ nhật với chiều dài là h, chiều rộng là b.</a:t>
            </a:r>
          </a:p>
        </p:txBody>
      </p:sp>
    </p:spTree>
    <p:extLst>
      <p:ext uri="{BB962C8B-B14F-4D97-AF65-F5344CB8AC3E}">
        <p14:creationId xmlns:p14="http://schemas.microsoft.com/office/powerpoint/2010/main" val="842668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down)">
                                      <p:cBhvr>
                                        <p:cTn id="13"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650535"/>
            <a:ext cx="11582400" cy="2677656"/>
          </a:xfrm>
          <a:prstGeom prst="rect">
            <a:avLst/>
          </a:prstGeom>
        </p:spPr>
        <p:txBody>
          <a:bodyPr wrap="square">
            <a:spAutoFit/>
          </a:bodyPr>
          <a:lstStyle/>
          <a:p>
            <a:r>
              <a:rPr lang="en-US" sz="2800" b="1" dirty="0" err="1">
                <a:latin typeface="Times New Roman" panose="02020603050405020304" pitchFamily="18" charset="0"/>
                <a:cs typeface="Times New Roman" panose="02020603050405020304" pitchFamily="18" charset="0"/>
              </a:rPr>
              <a:t>II.Hình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chiếu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vuông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góc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khối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diện</a:t>
            </a:r>
            <a:endParaRPr lang="en-US" sz="2800" b="1" dirty="0">
              <a:latin typeface="Times New Roman" panose="02020603050405020304" pitchFamily="18" charset="0"/>
              <a:cs typeface="Times New Roman" panose="02020603050405020304" pitchFamily="18" charset="0"/>
            </a:endParaRPr>
          </a:p>
          <a:p>
            <a:r>
              <a:rPr lang="en-US" sz="2800" b="1" dirty="0">
                <a:latin typeface="Times New Roman" panose="02020603050405020304" pitchFamily="18" charset="0"/>
                <a:cs typeface="Times New Roman" panose="02020603050405020304" pitchFamily="18" charset="0"/>
              </a:rPr>
              <a:t>3. </a:t>
            </a:r>
            <a:r>
              <a:rPr lang="en-US" sz="2800" b="1" dirty="0" err="1">
                <a:latin typeface="Times New Roman" panose="02020603050405020304" pitchFamily="18" charset="0"/>
                <a:cs typeface="Times New Roman" panose="02020603050405020304" pitchFamily="18" charset="0"/>
              </a:rPr>
              <a:t>Hình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chiếu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vuông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góc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lăng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trụ</a:t>
            </a:r>
            <a:r>
              <a:rPr lang="en-US" sz="2800" b="1" dirty="0">
                <a:latin typeface="Times New Roman" panose="02020603050405020304" pitchFamily="18" charset="0"/>
                <a:cs typeface="Times New Roman" panose="02020603050405020304" pitchFamily="18" charset="0"/>
              </a:rPr>
              <a:t> tam </a:t>
            </a:r>
            <a:r>
              <a:rPr lang="en-US" sz="2800" b="1" dirty="0" err="1">
                <a:latin typeface="Times New Roman" panose="02020603050405020304" pitchFamily="18" charset="0"/>
                <a:cs typeface="Times New Roman" panose="02020603050405020304" pitchFamily="18" charset="0"/>
              </a:rPr>
              <a:t>giác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đều</a:t>
            </a:r>
            <a:endParaRPr lang="en-US" sz="2800" b="1"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đứng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h, </a:t>
            </a:r>
            <a:r>
              <a:rPr lang="en-US" sz="2800" dirty="0" err="1">
                <a:latin typeface="Times New Roman" panose="02020603050405020304" pitchFamily="18" charset="0"/>
                <a:cs typeface="Times New Roman" panose="02020603050405020304" pitchFamily="18" charset="0"/>
              </a:rPr>
              <a:t>chiều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tam </a:t>
            </a:r>
            <a:r>
              <a:rPr lang="en-US" sz="2800" dirty="0" err="1">
                <a:latin typeface="Times New Roman" panose="02020603050405020304" pitchFamily="18" charset="0"/>
                <a:cs typeface="Times New Roman" panose="02020603050405020304" pitchFamily="18" charset="0"/>
              </a:rPr>
              <a:t>giác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 a, </a:t>
            </a:r>
            <a:r>
              <a:rPr lang="en-US" sz="2800" dirty="0" err="1">
                <a:latin typeface="Times New Roman" panose="02020603050405020304" pitchFamily="18" charset="0"/>
                <a:cs typeface="Times New Roman" panose="02020603050405020304" pitchFamily="18" charset="0"/>
              </a:rPr>
              <a:t>chiều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h.</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h, </a:t>
            </a:r>
            <a:r>
              <a:rPr lang="en-US" sz="2800" dirty="0" err="1">
                <a:latin typeface="Times New Roman" panose="02020603050405020304" pitchFamily="18" charset="0"/>
                <a:cs typeface="Times New Roman" panose="02020603050405020304" pitchFamily="18" charset="0"/>
              </a:rPr>
              <a:t>chiều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b.</a:t>
            </a:r>
          </a:p>
        </p:txBody>
      </p:sp>
      <p:sp>
        <p:nvSpPr>
          <p:cNvPr id="8" name="Rectangle 7"/>
          <p:cNvSpPr/>
          <p:nvPr/>
        </p:nvSpPr>
        <p:spPr>
          <a:xfrm>
            <a:off x="2918889" y="43491"/>
            <a:ext cx="5898540" cy="523220"/>
          </a:xfrm>
          <a:prstGeom prst="rect">
            <a:avLst/>
          </a:prstGeom>
        </p:spPr>
        <p:txBody>
          <a:bodyPr wrap="square">
            <a:spAutoFit/>
          </a:bodyPr>
          <a:lstStyle/>
          <a:p>
            <a:r>
              <a:rPr lang="en-US" sz="2800" b="1">
                <a:solidFill>
                  <a:srgbClr val="FF0000"/>
                </a:solidFill>
                <a:latin typeface="Times New Roman" panose="02020603050405020304" pitchFamily="18" charset="0"/>
                <a:cs typeface="Times New Roman" panose="02020603050405020304" pitchFamily="18" charset="0"/>
              </a:rPr>
              <a:t>BÀI 2. HÌNH CHIẾU VUÔNG GÓC</a:t>
            </a:r>
            <a:endParaRPr lang="en-US" sz="28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95552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4088" y="110709"/>
            <a:ext cx="11517087" cy="954107"/>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3. Quan sát Hình 2.9 và cho biết kích thước xác định và đặc điểm hình chiếu của khối hình chóp tứ giác đều.</a:t>
            </a:r>
            <a:endParaRPr lang="en-US" sz="2800" b="1">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543047" y="1201430"/>
            <a:ext cx="11213524" cy="5329999"/>
          </a:xfrm>
          <a:prstGeom prst="rect">
            <a:avLst/>
          </a:prstGeom>
        </p:spPr>
      </p:pic>
    </p:spTree>
    <p:extLst>
      <p:ext uri="{BB962C8B-B14F-4D97-AF65-F5344CB8AC3E}">
        <p14:creationId xmlns:p14="http://schemas.microsoft.com/office/powerpoint/2010/main" val="1286071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7965831" y="71562"/>
            <a:ext cx="4098948" cy="5939622"/>
          </a:xfrm>
          <a:prstGeom prst="cloudCallout">
            <a:avLst>
              <a:gd name="adj1" fmla="val -84528"/>
              <a:gd name="adj2" fmla="val 5880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0000FF"/>
                </a:solidFill>
                <a:latin typeface="Times New Roman" panose="02020603050405020304" pitchFamily="18" charset="0"/>
                <a:cs typeface="Times New Roman" panose="02020603050405020304" pitchFamily="18" charset="0"/>
              </a:rPr>
              <a:t>Hình ảnh của chiếc ghế trong Hình 2.1 sẽ như thế nào khi nhìn theo hai hướng khác nhau a và b? Hãy vẽ phác hình ảnh thu được từ mỗi hướng nhìn đó.</a:t>
            </a:r>
          </a:p>
        </p:txBody>
      </p:sp>
      <p:pic>
        <p:nvPicPr>
          <p:cNvPr id="4" name="Picture 3"/>
          <p:cNvPicPr>
            <a:picLocks noChangeAspect="1"/>
          </p:cNvPicPr>
          <p:nvPr/>
        </p:nvPicPr>
        <p:blipFill>
          <a:blip r:embed="rId2"/>
          <a:stretch>
            <a:fillRect/>
          </a:stretch>
        </p:blipFill>
        <p:spPr>
          <a:xfrm>
            <a:off x="791308" y="520578"/>
            <a:ext cx="6699738" cy="5871430"/>
          </a:xfrm>
          <a:prstGeom prst="rect">
            <a:avLst/>
          </a:prstGeom>
        </p:spPr>
      </p:pic>
    </p:spTree>
    <p:extLst>
      <p:ext uri="{BB962C8B-B14F-4D97-AF65-F5344CB8AC3E}">
        <p14:creationId xmlns:p14="http://schemas.microsoft.com/office/powerpoint/2010/main" val="3999940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4088" y="110709"/>
            <a:ext cx="11517087" cy="954107"/>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3. Quan sát Hình 2.9 và cho biết kích thước xác định và đặc điểm hình chiếu của khối hình chóp tứ giác đều.</a:t>
            </a:r>
            <a:endParaRPr lang="en-US" sz="2800" b="1">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263129" y="1229422"/>
            <a:ext cx="7462618" cy="5329999"/>
          </a:xfrm>
          <a:prstGeom prst="rect">
            <a:avLst/>
          </a:prstGeom>
        </p:spPr>
      </p:pic>
      <p:sp>
        <p:nvSpPr>
          <p:cNvPr id="2" name="Rectangle 1"/>
          <p:cNvSpPr/>
          <p:nvPr/>
        </p:nvSpPr>
        <p:spPr>
          <a:xfrm>
            <a:off x="8285583" y="1229422"/>
            <a:ext cx="2603241" cy="3970318"/>
          </a:xfrm>
          <a:prstGeom prst="rect">
            <a:avLst/>
          </a:prstGeom>
        </p:spPr>
        <p:txBody>
          <a:bodyPr wrap="square">
            <a:spAutoFit/>
          </a:bodyPr>
          <a:lstStyle/>
          <a:p>
            <a:r>
              <a:rPr lang="en-US" sz="2800">
                <a:solidFill>
                  <a:srgbClr val="FF0000"/>
                </a:solidFill>
                <a:latin typeface="Times New Roman" panose="02020603050405020304" pitchFamily="18" charset="0"/>
                <a:cs typeface="Times New Roman" panose="02020603050405020304" pitchFamily="18" charset="0"/>
              </a:rPr>
              <a:t>3.  - Hình chiếu đứng và hình chiếu cạnh là các tam giác cân cạnh a, chiều cao h</a:t>
            </a:r>
          </a:p>
          <a:p>
            <a:r>
              <a:rPr lang="en-US" sz="2800">
                <a:solidFill>
                  <a:srgbClr val="FF0000"/>
                </a:solidFill>
                <a:latin typeface="Times New Roman" panose="02020603050405020304" pitchFamily="18" charset="0"/>
                <a:cs typeface="Times New Roman" panose="02020603050405020304" pitchFamily="18" charset="0"/>
              </a:rPr>
              <a:t>- Hình chiếu bằng là hình vuông cạnh a</a:t>
            </a:r>
          </a:p>
        </p:txBody>
      </p:sp>
    </p:spTree>
    <p:extLst>
      <p:ext uri="{BB962C8B-B14F-4D97-AF65-F5344CB8AC3E}">
        <p14:creationId xmlns:p14="http://schemas.microsoft.com/office/powerpoint/2010/main" val="3730567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650535"/>
            <a:ext cx="11582400" cy="1815882"/>
          </a:xfrm>
          <a:prstGeom prst="rect">
            <a:avLst/>
          </a:prstGeom>
        </p:spPr>
        <p:txBody>
          <a:bodyPr wrap="square">
            <a:spAutoFit/>
          </a:bodyPr>
          <a:lstStyle/>
          <a:p>
            <a:r>
              <a:rPr lang="en-US" sz="2800" b="1" dirty="0" err="1">
                <a:latin typeface="Times New Roman" panose="02020603050405020304" pitchFamily="18" charset="0"/>
                <a:cs typeface="Times New Roman" panose="02020603050405020304" pitchFamily="18" charset="0"/>
              </a:rPr>
              <a:t>II.Hình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chiếu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vuông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góc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khối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diện</a:t>
            </a:r>
            <a:endParaRPr lang="en-US" sz="2800" b="1" dirty="0">
              <a:latin typeface="Times New Roman" panose="02020603050405020304" pitchFamily="18" charset="0"/>
              <a:cs typeface="Times New Roman" panose="02020603050405020304" pitchFamily="18" charset="0"/>
            </a:endParaRPr>
          </a:p>
          <a:p>
            <a:r>
              <a:rPr lang="en-US" sz="2800" b="1" dirty="0">
                <a:latin typeface="Times New Roman" panose="02020603050405020304" pitchFamily="18" charset="0"/>
                <a:cs typeface="Times New Roman" panose="02020603050405020304" pitchFamily="18" charset="0"/>
              </a:rPr>
              <a:t>4. </a:t>
            </a:r>
            <a:r>
              <a:rPr lang="en-US" sz="2800" b="1" dirty="0" err="1">
                <a:latin typeface="Times New Roman" panose="02020603050405020304" pitchFamily="18" charset="0"/>
                <a:cs typeface="Times New Roman" panose="02020603050405020304" pitchFamily="18" charset="0"/>
              </a:rPr>
              <a:t>Hình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chiếu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vuông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góc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chóp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tứ</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giác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đều</a:t>
            </a:r>
            <a:endParaRPr lang="en-US" sz="2800" b="1"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đứng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tam </a:t>
            </a:r>
            <a:r>
              <a:rPr lang="en-US" sz="2800" dirty="0" err="1">
                <a:latin typeface="Times New Roman" panose="02020603050405020304" pitchFamily="18" charset="0"/>
                <a:cs typeface="Times New Roman" panose="02020603050405020304" pitchFamily="18" charset="0"/>
              </a:rPr>
              <a:t>giác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cạnh</a:t>
            </a:r>
            <a:r>
              <a:rPr lang="en-US" sz="2800" dirty="0">
                <a:latin typeface="Times New Roman" panose="02020603050405020304" pitchFamily="18" charset="0"/>
                <a:cs typeface="Times New Roman" panose="02020603050405020304" pitchFamily="18" charset="0"/>
              </a:rPr>
              <a:t> a, </a:t>
            </a:r>
            <a:r>
              <a:rPr lang="en-US" sz="2800" dirty="0" err="1">
                <a:latin typeface="Times New Roman" panose="02020603050405020304" pitchFamily="18" charset="0"/>
                <a:cs typeface="Times New Roman" panose="02020603050405020304" pitchFamily="18" charset="0"/>
              </a:rPr>
              <a:t>chiều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cao</a:t>
            </a:r>
            <a:r>
              <a:rPr lang="en-US" sz="2800" dirty="0">
                <a:latin typeface="Times New Roman" panose="02020603050405020304" pitchFamily="18" charset="0"/>
                <a:cs typeface="Times New Roman" panose="02020603050405020304" pitchFamily="18" charset="0"/>
              </a:rPr>
              <a:t> h</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vuông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cạnh</a:t>
            </a:r>
            <a:r>
              <a:rPr lang="en-US" sz="2800" dirty="0">
                <a:latin typeface="Times New Roman" panose="02020603050405020304" pitchFamily="18" charset="0"/>
                <a:cs typeface="Times New Roman" panose="02020603050405020304" pitchFamily="18" charset="0"/>
              </a:rPr>
              <a:t> a</a:t>
            </a:r>
          </a:p>
        </p:txBody>
      </p:sp>
      <p:sp>
        <p:nvSpPr>
          <p:cNvPr id="8" name="Rectangle 7"/>
          <p:cNvSpPr/>
          <p:nvPr/>
        </p:nvSpPr>
        <p:spPr>
          <a:xfrm>
            <a:off x="2918889" y="43491"/>
            <a:ext cx="5898540" cy="523220"/>
          </a:xfrm>
          <a:prstGeom prst="rect">
            <a:avLst/>
          </a:prstGeom>
        </p:spPr>
        <p:txBody>
          <a:bodyPr wrap="square">
            <a:spAutoFit/>
          </a:bodyPr>
          <a:lstStyle/>
          <a:p>
            <a:r>
              <a:rPr lang="en-US" sz="2800" b="1">
                <a:solidFill>
                  <a:srgbClr val="FF0000"/>
                </a:solidFill>
                <a:latin typeface="Times New Roman" panose="02020603050405020304" pitchFamily="18" charset="0"/>
                <a:cs typeface="Times New Roman" panose="02020603050405020304" pitchFamily="18" charset="0"/>
              </a:rPr>
              <a:t>BÀI 2. HÌNH CHIẾU VUÔNG GÓC</a:t>
            </a:r>
            <a:endParaRPr lang="en-US" sz="28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38305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79672" y="167952"/>
            <a:ext cx="5066769" cy="5626358"/>
          </a:xfrm>
          <a:prstGeom prst="rect">
            <a:avLst/>
          </a:prstGeom>
        </p:spPr>
      </p:pic>
      <p:sp>
        <p:nvSpPr>
          <p:cNvPr id="5" name="Rectangle 4"/>
          <p:cNvSpPr/>
          <p:nvPr/>
        </p:nvSpPr>
        <p:spPr>
          <a:xfrm>
            <a:off x="5346441" y="351273"/>
            <a:ext cx="6096000" cy="5262979"/>
          </a:xfrm>
          <a:prstGeom prst="rect">
            <a:avLst/>
          </a:prstGeom>
        </p:spPr>
        <p:txBody>
          <a:bodyPr>
            <a:spAutoFit/>
          </a:bodyPr>
          <a:lstStyle/>
          <a:p>
            <a:r>
              <a:rPr lang="vi-VN" sz="2800" b="1">
                <a:latin typeface="Times New Roman" panose="02020603050405020304" pitchFamily="18" charset="0"/>
                <a:cs typeface="Times New Roman" panose="02020603050405020304" pitchFamily="18" charset="0"/>
              </a:rPr>
              <a:t>1.Hãy nhận xét hình dạng của hình phẳng (đường gạch chéo) ở mỗi trường hợp trong hình 2.12.</a:t>
            </a:r>
          </a:p>
          <a:p>
            <a:r>
              <a:rPr lang="vi-VN" sz="2800" b="1">
                <a:latin typeface="Times New Roman" panose="02020603050405020304" pitchFamily="18" charset="0"/>
                <a:cs typeface="Times New Roman" panose="02020603050405020304" pitchFamily="18" charset="0"/>
              </a:rPr>
              <a:t>2. Khi quay hình chữ nhật, hình tam giác vuông, nửa hình tròn quanh một trục cố định ta được các khối tròn xoay như thế nào ở hình 2.12?</a:t>
            </a:r>
          </a:p>
          <a:p>
            <a:r>
              <a:rPr lang="vi-VN" sz="2800" b="1">
                <a:latin typeface="Times New Roman" panose="02020603050405020304" pitchFamily="18" charset="0"/>
                <a:cs typeface="Times New Roman" panose="02020603050405020304" pitchFamily="18" charset="0"/>
              </a:rPr>
              <a:t>3. Căn cứ vào nội dung mô tả trên, hãy cho biết tên gọi của các Hình 2.12a, b, c</a:t>
            </a:r>
            <a:endParaRPr lang="en-US" sz="2800" b="1">
              <a:latin typeface="Times New Roman" panose="02020603050405020304" pitchFamily="18" charset="0"/>
              <a:cs typeface="Times New Roman" panose="02020603050405020304" pitchFamily="18" charset="0"/>
            </a:endParaRPr>
          </a:p>
          <a:p>
            <a:r>
              <a:rPr lang="en-US" sz="2800" b="1">
                <a:latin typeface="Times New Roman" panose="02020603050405020304" pitchFamily="18" charset="0"/>
                <a:cs typeface="Times New Roman" panose="02020603050405020304" pitchFamily="18" charset="0"/>
              </a:rPr>
              <a:t>4</a:t>
            </a:r>
            <a:r>
              <a:rPr lang="vi-VN" sz="2800" b="1">
                <a:latin typeface="Times New Roman" panose="02020603050405020304" pitchFamily="18" charset="0"/>
                <a:cs typeface="Times New Roman" panose="02020603050405020304" pitchFamily="18" charset="0"/>
              </a:rPr>
              <a:t>.</a:t>
            </a:r>
            <a:r>
              <a:rPr lang="en-US" sz="2800" b="1">
                <a:latin typeface="Times New Roman" panose="02020603050405020304" pitchFamily="18" charset="0"/>
                <a:cs typeface="Times New Roman" panose="02020603050405020304" pitchFamily="18" charset="0"/>
              </a:rPr>
              <a:t> Hãy kể tên một số vật dụng có dạng khối tròn xoay trong đời sống.</a:t>
            </a:r>
          </a:p>
        </p:txBody>
      </p:sp>
    </p:spTree>
    <p:extLst>
      <p:ext uri="{BB962C8B-B14F-4D97-AF65-F5344CB8AC3E}">
        <p14:creationId xmlns:p14="http://schemas.microsoft.com/office/powerpoint/2010/main" val="1275830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4399" y="0"/>
            <a:ext cx="3611194" cy="3237722"/>
          </a:xfrm>
          <a:prstGeom prst="rect">
            <a:avLst/>
          </a:prstGeom>
        </p:spPr>
      </p:pic>
      <p:sp>
        <p:nvSpPr>
          <p:cNvPr id="5" name="Rectangle 4"/>
          <p:cNvSpPr/>
          <p:nvPr/>
        </p:nvSpPr>
        <p:spPr>
          <a:xfrm>
            <a:off x="3788227" y="0"/>
            <a:ext cx="8210939" cy="3416320"/>
          </a:xfrm>
          <a:prstGeom prst="rect">
            <a:avLst/>
          </a:prstGeom>
        </p:spPr>
        <p:txBody>
          <a:bodyPr wrap="square">
            <a:spAutoFit/>
          </a:bodyPr>
          <a:lstStyle/>
          <a:p>
            <a:r>
              <a:rPr lang="vi-VN" sz="2400" b="1">
                <a:latin typeface="Times New Roman" panose="02020603050405020304" pitchFamily="18" charset="0"/>
                <a:cs typeface="Times New Roman" panose="02020603050405020304" pitchFamily="18" charset="0"/>
              </a:rPr>
              <a:t>1.Hãy nhận xét hình dạng của hình phẳng (đường gạch chéo) ở mỗi trường hợp trong hình 2.12.</a:t>
            </a:r>
          </a:p>
          <a:p>
            <a:r>
              <a:rPr lang="vi-VN" sz="2400" b="1">
                <a:latin typeface="Times New Roman" panose="02020603050405020304" pitchFamily="18" charset="0"/>
                <a:cs typeface="Times New Roman" panose="02020603050405020304" pitchFamily="18" charset="0"/>
              </a:rPr>
              <a:t>2. Khi quay hình chữ nhật, hình tam giác vuông, nửa hình tròn quanh một trục cố định ta được các khối tròn xoay như thế nào ở hình 2.12?</a:t>
            </a:r>
          </a:p>
          <a:p>
            <a:r>
              <a:rPr lang="vi-VN" sz="2400" b="1">
                <a:latin typeface="Times New Roman" panose="02020603050405020304" pitchFamily="18" charset="0"/>
                <a:cs typeface="Times New Roman" panose="02020603050405020304" pitchFamily="18" charset="0"/>
              </a:rPr>
              <a:t>3. Căn cứ vào nội dung mô tả trên, hãy cho biết tên gọi của các Hình 2.12a, b, c</a:t>
            </a:r>
            <a:endParaRPr lang="en-US" sz="2400" b="1">
              <a:latin typeface="Times New Roman" panose="02020603050405020304" pitchFamily="18" charset="0"/>
              <a:cs typeface="Times New Roman" panose="02020603050405020304" pitchFamily="18" charset="0"/>
            </a:endParaRPr>
          </a:p>
          <a:p>
            <a:r>
              <a:rPr lang="en-US" sz="2400" b="1">
                <a:latin typeface="Times New Roman" panose="02020603050405020304" pitchFamily="18" charset="0"/>
                <a:cs typeface="Times New Roman" panose="02020603050405020304" pitchFamily="18" charset="0"/>
              </a:rPr>
              <a:t>4</a:t>
            </a:r>
            <a:r>
              <a:rPr lang="vi-VN" sz="2400" b="1">
                <a:latin typeface="Times New Roman" panose="02020603050405020304" pitchFamily="18" charset="0"/>
                <a:cs typeface="Times New Roman" panose="02020603050405020304" pitchFamily="18" charset="0"/>
              </a:rPr>
              <a:t>.</a:t>
            </a:r>
            <a:r>
              <a:rPr lang="en-US" sz="2400" b="1">
                <a:latin typeface="Times New Roman" panose="02020603050405020304" pitchFamily="18" charset="0"/>
                <a:cs typeface="Times New Roman" panose="02020603050405020304" pitchFamily="18" charset="0"/>
              </a:rPr>
              <a:t> Hãy kể tên một số vật dụng có dạng khối tròn xoay trong đời sống.</a:t>
            </a:r>
          </a:p>
        </p:txBody>
      </p:sp>
      <p:sp>
        <p:nvSpPr>
          <p:cNvPr id="2" name="Rectangle 1"/>
          <p:cNvSpPr/>
          <p:nvPr/>
        </p:nvSpPr>
        <p:spPr>
          <a:xfrm>
            <a:off x="239485" y="3416320"/>
            <a:ext cx="11386457" cy="3477875"/>
          </a:xfrm>
          <a:prstGeom prst="rect">
            <a:avLst/>
          </a:prstGeom>
        </p:spPr>
        <p:txBody>
          <a:bodyPr wrap="square">
            <a:spAutoFit/>
          </a:bodyPr>
          <a:lstStyle/>
          <a:p>
            <a:r>
              <a:rPr lang="vi-VN" sz="2000">
                <a:solidFill>
                  <a:srgbClr val="FF0000"/>
                </a:solidFill>
                <a:latin typeface="Times New Roman" panose="02020603050405020304" pitchFamily="18" charset="0"/>
                <a:cs typeface="Times New Roman" panose="02020603050405020304" pitchFamily="18" charset="0"/>
              </a:rPr>
              <a:t>1. Hình chữ nhật.</a:t>
            </a:r>
          </a:p>
          <a:p>
            <a:r>
              <a:rPr lang="vi-VN" sz="2000">
                <a:solidFill>
                  <a:srgbClr val="FF0000"/>
                </a:solidFill>
                <a:latin typeface="Times New Roman" panose="02020603050405020304" pitchFamily="18" charset="0"/>
                <a:cs typeface="Times New Roman" panose="02020603050405020304" pitchFamily="18" charset="0"/>
              </a:rPr>
              <a:t>b) Hình tam giác.</a:t>
            </a:r>
          </a:p>
          <a:p>
            <a:r>
              <a:rPr lang="vi-VN" sz="2000">
                <a:solidFill>
                  <a:srgbClr val="FF0000"/>
                </a:solidFill>
                <a:latin typeface="Times New Roman" panose="02020603050405020304" pitchFamily="18" charset="0"/>
                <a:cs typeface="Times New Roman" panose="02020603050405020304" pitchFamily="18" charset="0"/>
              </a:rPr>
              <a:t>c) Hình bán nguyệt.</a:t>
            </a:r>
          </a:p>
          <a:p>
            <a:r>
              <a:rPr lang="vi-VN" sz="2000">
                <a:solidFill>
                  <a:srgbClr val="FF0000"/>
                </a:solidFill>
                <a:latin typeface="Times New Roman" panose="02020603050405020304" pitchFamily="18" charset="0"/>
                <a:cs typeface="Times New Roman" panose="02020603050405020304" pitchFamily="18" charset="0"/>
              </a:rPr>
              <a:t>2.</a:t>
            </a:r>
          </a:p>
          <a:p>
            <a:r>
              <a:rPr lang="vi-VN" sz="2000">
                <a:solidFill>
                  <a:srgbClr val="FF0000"/>
                </a:solidFill>
                <a:latin typeface="Times New Roman" panose="02020603050405020304" pitchFamily="18" charset="0"/>
                <a:cs typeface="Times New Roman" panose="02020603050405020304" pitchFamily="18" charset="0"/>
              </a:rPr>
              <a:t>- Khi quay hình chữ nhật quanh một trục cố định ta được khối trụ.</a:t>
            </a:r>
          </a:p>
          <a:p>
            <a:r>
              <a:rPr lang="vi-VN" sz="2000">
                <a:solidFill>
                  <a:srgbClr val="FF0000"/>
                </a:solidFill>
                <a:latin typeface="Times New Roman" panose="02020603050405020304" pitchFamily="18" charset="0"/>
                <a:cs typeface="Times New Roman" panose="02020603050405020304" pitchFamily="18" charset="0"/>
              </a:rPr>
              <a:t>- Khi quay hình tam giác vuông quanh một trục cố định ta được khối nón.</a:t>
            </a:r>
          </a:p>
          <a:p>
            <a:r>
              <a:rPr lang="vi-VN" sz="2000">
                <a:solidFill>
                  <a:srgbClr val="FF0000"/>
                </a:solidFill>
                <a:latin typeface="Times New Roman" panose="02020603050405020304" pitchFamily="18" charset="0"/>
                <a:cs typeface="Times New Roman" panose="02020603050405020304" pitchFamily="18" charset="0"/>
              </a:rPr>
              <a:t>- Khi quay nửa hình tròn quanh một trục cố định ta được khối cầu.</a:t>
            </a:r>
          </a:p>
          <a:p>
            <a:r>
              <a:rPr lang="vi-VN" sz="2000">
                <a:solidFill>
                  <a:srgbClr val="FF0000"/>
                </a:solidFill>
                <a:latin typeface="Times New Roman" panose="02020603050405020304" pitchFamily="18" charset="0"/>
                <a:cs typeface="Times New Roman" panose="02020603050405020304" pitchFamily="18" charset="0"/>
              </a:rPr>
              <a:t>3. - Hình 2.12a: hình cầu</a:t>
            </a:r>
          </a:p>
          <a:p>
            <a:r>
              <a:rPr lang="vi-VN" sz="2000">
                <a:solidFill>
                  <a:srgbClr val="FF0000"/>
                </a:solidFill>
                <a:latin typeface="Times New Roman" panose="02020603050405020304" pitchFamily="18" charset="0"/>
                <a:cs typeface="Times New Roman" panose="02020603050405020304" pitchFamily="18" charset="0"/>
              </a:rPr>
              <a:t>- Hình 2.12b: hình nón</a:t>
            </a:r>
          </a:p>
          <a:p>
            <a:r>
              <a:rPr lang="vi-VN" sz="2000">
                <a:solidFill>
                  <a:srgbClr val="FF0000"/>
                </a:solidFill>
                <a:latin typeface="Times New Roman" panose="02020603050405020304" pitchFamily="18" charset="0"/>
                <a:cs typeface="Times New Roman" panose="02020603050405020304" pitchFamily="18" charset="0"/>
              </a:rPr>
              <a:t>- Hình 2.12c: hình trụ</a:t>
            </a:r>
          </a:p>
          <a:p>
            <a:r>
              <a:rPr lang="vi-VN" sz="2000">
                <a:solidFill>
                  <a:srgbClr val="FF0000"/>
                </a:solidFill>
                <a:latin typeface="Times New Roman" panose="02020603050405020304" pitchFamily="18" charset="0"/>
                <a:cs typeface="Times New Roman" panose="02020603050405020304" pitchFamily="18" charset="0"/>
              </a:rPr>
              <a:t>4. Quả bóng, Trái đất, nón lá, lon bia, quả bóng tenis, viên bi, hộp khoai tây ...</a:t>
            </a:r>
          </a:p>
        </p:txBody>
      </p:sp>
    </p:spTree>
    <p:extLst>
      <p:ext uri="{BB962C8B-B14F-4D97-AF65-F5344CB8AC3E}">
        <p14:creationId xmlns:p14="http://schemas.microsoft.com/office/powerpoint/2010/main" val="2384495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arn(inVertical)">
                                      <p:cBhvr>
                                        <p:cTn id="13" dur="500"/>
                                        <p:tgtEl>
                                          <p:spTgt spid="2">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barn(inVertical)">
                                      <p:cBhvr>
                                        <p:cTn id="16" dur="500"/>
                                        <p:tgtEl>
                                          <p:spTgt spid="2">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barn(inVertical)">
                                      <p:cBhvr>
                                        <p:cTn id="19" dur="500"/>
                                        <p:tgtEl>
                                          <p:spTgt spid="2">
                                            <p:txEl>
                                              <p:pRg st="4" end="4"/>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barn(inVertical)">
                                      <p:cBhvr>
                                        <p:cTn id="22" dur="500"/>
                                        <p:tgtEl>
                                          <p:spTgt spid="2">
                                            <p:txEl>
                                              <p:pRg st="5" end="5"/>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barn(inVertical)">
                                      <p:cBhvr>
                                        <p:cTn id="25" dur="500"/>
                                        <p:tgtEl>
                                          <p:spTgt spid="2">
                                            <p:txEl>
                                              <p:pRg st="6" end="6"/>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2">
                                            <p:txEl>
                                              <p:pRg st="7" end="7"/>
                                            </p:txEl>
                                          </p:spTgt>
                                        </p:tgtEl>
                                        <p:attrNameLst>
                                          <p:attrName>style.visibility</p:attrName>
                                        </p:attrNameLst>
                                      </p:cBhvr>
                                      <p:to>
                                        <p:strVal val="visible"/>
                                      </p:to>
                                    </p:set>
                                    <p:animEffect transition="in" filter="barn(inVertical)">
                                      <p:cBhvr>
                                        <p:cTn id="28" dur="500"/>
                                        <p:tgtEl>
                                          <p:spTgt spid="2">
                                            <p:txEl>
                                              <p:pRg st="7" end="7"/>
                                            </p:txEl>
                                          </p:spTgt>
                                        </p:tgtEl>
                                      </p:cBhvr>
                                    </p:animEffect>
                                  </p:childTnLst>
                                </p:cTn>
                              </p:par>
                              <p:par>
                                <p:cTn id="29" presetID="16" presetClass="entr" presetSubtype="21" fill="hold" nodeType="with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animEffect transition="in" filter="barn(inVertical)">
                                      <p:cBhvr>
                                        <p:cTn id="31" dur="500"/>
                                        <p:tgtEl>
                                          <p:spTgt spid="2">
                                            <p:txEl>
                                              <p:pRg st="8" end="8"/>
                                            </p:txEl>
                                          </p:spTgt>
                                        </p:tgtEl>
                                      </p:cBhvr>
                                    </p:animEffect>
                                  </p:childTnLst>
                                </p:cTn>
                              </p:par>
                              <p:par>
                                <p:cTn id="32" presetID="16" presetClass="entr" presetSubtype="21" fill="hold" nodeType="withEffect">
                                  <p:stCondLst>
                                    <p:cond delay="0"/>
                                  </p:stCondLst>
                                  <p:childTnLst>
                                    <p:set>
                                      <p:cBhvr>
                                        <p:cTn id="33" dur="1" fill="hold">
                                          <p:stCondLst>
                                            <p:cond delay="0"/>
                                          </p:stCondLst>
                                        </p:cTn>
                                        <p:tgtEl>
                                          <p:spTgt spid="2">
                                            <p:txEl>
                                              <p:pRg st="9" end="9"/>
                                            </p:txEl>
                                          </p:spTgt>
                                        </p:tgtEl>
                                        <p:attrNameLst>
                                          <p:attrName>style.visibility</p:attrName>
                                        </p:attrNameLst>
                                      </p:cBhvr>
                                      <p:to>
                                        <p:strVal val="visible"/>
                                      </p:to>
                                    </p:set>
                                    <p:animEffect transition="in" filter="barn(inVertical)">
                                      <p:cBhvr>
                                        <p:cTn id="34" dur="500"/>
                                        <p:tgtEl>
                                          <p:spTgt spid="2">
                                            <p:txEl>
                                              <p:pRg st="9" end="9"/>
                                            </p:txEl>
                                          </p:spTgt>
                                        </p:tgtEl>
                                      </p:cBhvr>
                                    </p:animEffect>
                                  </p:childTnLst>
                                </p:cTn>
                              </p:par>
                              <p:par>
                                <p:cTn id="35" presetID="16" presetClass="entr" presetSubtype="21" fill="hold" nodeType="withEffect">
                                  <p:stCondLst>
                                    <p:cond delay="0"/>
                                  </p:stCondLst>
                                  <p:childTnLst>
                                    <p:set>
                                      <p:cBhvr>
                                        <p:cTn id="36" dur="1" fill="hold">
                                          <p:stCondLst>
                                            <p:cond delay="0"/>
                                          </p:stCondLst>
                                        </p:cTn>
                                        <p:tgtEl>
                                          <p:spTgt spid="2">
                                            <p:txEl>
                                              <p:pRg st="10" end="10"/>
                                            </p:txEl>
                                          </p:spTgt>
                                        </p:tgtEl>
                                        <p:attrNameLst>
                                          <p:attrName>style.visibility</p:attrName>
                                        </p:attrNameLst>
                                      </p:cBhvr>
                                      <p:to>
                                        <p:strVal val="visible"/>
                                      </p:to>
                                    </p:set>
                                    <p:animEffect transition="in" filter="barn(inVertical)">
                                      <p:cBhvr>
                                        <p:cTn id="37"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650535"/>
            <a:ext cx="11582400" cy="3539430"/>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III.Hình chiếu vuông góc của khối tròn xoay</a:t>
            </a:r>
          </a:p>
          <a:p>
            <a:r>
              <a:rPr lang="vi-VN" sz="2800">
                <a:latin typeface="Times New Roman" panose="02020603050405020304" pitchFamily="18" charset="0"/>
                <a:cs typeface="Times New Roman" panose="02020603050405020304" pitchFamily="18" charset="0"/>
              </a:rPr>
              <a:t>1. </a:t>
            </a:r>
            <a:r>
              <a:rPr lang="en-US" sz="2800">
                <a:latin typeface="Times New Roman" panose="02020603050405020304" pitchFamily="18" charset="0"/>
                <a:cs typeface="Times New Roman" panose="02020603050405020304" pitchFamily="18" charset="0"/>
              </a:rPr>
              <a:t>Các k</a:t>
            </a:r>
            <a:r>
              <a:rPr lang="vi-VN" sz="2800">
                <a:latin typeface="Times New Roman" panose="02020603050405020304" pitchFamily="18" charset="0"/>
                <a:cs typeface="Times New Roman" panose="02020603050405020304" pitchFamily="18" charset="0"/>
              </a:rPr>
              <a:t>hối tròn xoay</a:t>
            </a:r>
            <a:r>
              <a:rPr lang="en-US" sz="2800">
                <a:latin typeface="Times New Roman" panose="02020603050405020304" pitchFamily="18" charset="0"/>
                <a:cs typeface="Times New Roman" panose="02020603050405020304" pitchFamily="18" charset="0"/>
              </a:rPr>
              <a:t> thường gặp</a:t>
            </a:r>
          </a:p>
          <a:p>
            <a:r>
              <a:rPr lang="vi-VN" sz="2800">
                <a:latin typeface="Times New Roman" panose="02020603050405020304" pitchFamily="18" charset="0"/>
                <a:cs typeface="Times New Roman" panose="02020603050405020304" pitchFamily="18" charset="0"/>
              </a:rPr>
              <a:t>- Khối tròn xoay thường gặp là hình trụ, hình n</a:t>
            </a:r>
            <a:r>
              <a:rPr lang="en-US" sz="2800">
                <a:latin typeface="Times New Roman" panose="02020603050405020304" pitchFamily="18" charset="0"/>
                <a:cs typeface="Times New Roman" panose="02020603050405020304" pitchFamily="18" charset="0"/>
              </a:rPr>
              <a:t>ó</a:t>
            </a:r>
            <a:r>
              <a:rPr lang="vi-VN" sz="2800">
                <a:latin typeface="Times New Roman" panose="02020603050405020304" pitchFamily="18" charset="0"/>
                <a:cs typeface="Times New Roman" panose="02020603050405020304" pitchFamily="18" charset="0"/>
              </a:rPr>
              <a:t>n, hình cầu.</a:t>
            </a:r>
            <a:endParaRPr lang="en-US" sz="2800">
              <a:latin typeface="Times New Roman" panose="02020603050405020304" pitchFamily="18" charset="0"/>
              <a:cs typeface="Times New Roman" panose="02020603050405020304" pitchFamily="18" charset="0"/>
            </a:endParaRPr>
          </a:p>
          <a:p>
            <a:r>
              <a:rPr lang="en-US" sz="2800">
                <a:latin typeface="Times New Roman" panose="02020603050405020304" pitchFamily="18" charset="0"/>
                <a:cs typeface="Times New Roman" panose="02020603050405020304" pitchFamily="18" charset="0"/>
              </a:rPr>
              <a:t>- Hình trụ được tạo thành khi quay một hình chữ nhật quanh một cạnh cố định </a:t>
            </a:r>
          </a:p>
          <a:p>
            <a:r>
              <a:rPr lang="en-US" sz="2800">
                <a:latin typeface="Times New Roman" panose="02020603050405020304" pitchFamily="18" charset="0"/>
                <a:cs typeface="Times New Roman" panose="02020603050405020304" pitchFamily="18" charset="0"/>
              </a:rPr>
              <a:t>- Hình nón được tọa thành khi quay một hình tam giác vuông một vòng quanh một cạnh góc góc vuông</a:t>
            </a:r>
          </a:p>
          <a:p>
            <a:r>
              <a:rPr lang="en-US" sz="2800">
                <a:latin typeface="Times New Roman" panose="02020603050405020304" pitchFamily="18" charset="0"/>
                <a:cs typeface="Times New Roman" panose="02020603050405020304" pitchFamily="18" charset="0"/>
              </a:rPr>
              <a:t>- Hình cầu được tạo thành khi quay nửa hình tròn một vòng quanh đường của nửa đường tròn đó.</a:t>
            </a:r>
          </a:p>
        </p:txBody>
      </p:sp>
      <p:sp>
        <p:nvSpPr>
          <p:cNvPr id="8" name="Rectangle 7"/>
          <p:cNvSpPr/>
          <p:nvPr/>
        </p:nvSpPr>
        <p:spPr>
          <a:xfrm>
            <a:off x="2918889" y="43491"/>
            <a:ext cx="5898540" cy="523220"/>
          </a:xfrm>
          <a:prstGeom prst="rect">
            <a:avLst/>
          </a:prstGeom>
        </p:spPr>
        <p:txBody>
          <a:bodyPr wrap="square">
            <a:spAutoFit/>
          </a:bodyPr>
          <a:lstStyle/>
          <a:p>
            <a:r>
              <a:rPr lang="en-US" sz="2800" b="1">
                <a:solidFill>
                  <a:srgbClr val="FF0000"/>
                </a:solidFill>
                <a:latin typeface="Times New Roman" panose="02020603050405020304" pitchFamily="18" charset="0"/>
                <a:cs typeface="Times New Roman" panose="02020603050405020304" pitchFamily="18" charset="0"/>
              </a:rPr>
              <a:t>BÀI 2. HÌNH CHIẾU VUÔNG GÓC</a:t>
            </a:r>
            <a:endParaRPr lang="en-US" sz="28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62418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9969" y="0"/>
            <a:ext cx="11353800" cy="954107"/>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Quan sát Hình 2.13 và cho biết: Các hình chiếu vuông góc của hình trụ là hình gì? Có kích thước bằng bao nhiêu?</a:t>
            </a:r>
            <a:endParaRPr lang="en-US" sz="2800" b="1">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377274" y="954107"/>
            <a:ext cx="11279189" cy="5542282"/>
          </a:xfrm>
          <a:prstGeom prst="rect">
            <a:avLst/>
          </a:prstGeom>
        </p:spPr>
      </p:pic>
    </p:spTree>
    <p:extLst>
      <p:ext uri="{BB962C8B-B14F-4D97-AF65-F5344CB8AC3E}">
        <p14:creationId xmlns:p14="http://schemas.microsoft.com/office/powerpoint/2010/main" val="1534804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9969" y="0"/>
            <a:ext cx="11353800" cy="954107"/>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Quan sát Hình 2.13 và cho biết: Các hình chiếu vuông góc của hình trụ là hình gì? Có kích thước bằng bao nhiêu?</a:t>
            </a:r>
            <a:endParaRPr lang="en-US" sz="2800" b="1">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377275" y="954107"/>
            <a:ext cx="6975248" cy="5542282"/>
          </a:xfrm>
          <a:prstGeom prst="rect">
            <a:avLst/>
          </a:prstGeom>
        </p:spPr>
      </p:pic>
      <p:sp>
        <p:nvSpPr>
          <p:cNvPr id="4" name="Rectangle 3"/>
          <p:cNvSpPr/>
          <p:nvPr/>
        </p:nvSpPr>
        <p:spPr>
          <a:xfrm>
            <a:off x="7615036" y="954107"/>
            <a:ext cx="3816220" cy="3970318"/>
          </a:xfrm>
          <a:prstGeom prst="rect">
            <a:avLst/>
          </a:prstGeom>
        </p:spPr>
        <p:txBody>
          <a:bodyPr wrap="square">
            <a:spAutoFit/>
          </a:bodyPr>
          <a:lstStyle/>
          <a:p>
            <a:r>
              <a:rPr lang="vi-VN" sz="2800" b="1">
                <a:solidFill>
                  <a:srgbClr val="FF0000"/>
                </a:solidFill>
                <a:latin typeface="Times New Roman" panose="02020603050405020304" pitchFamily="18" charset="0"/>
                <a:cs typeface="Times New Roman" panose="02020603050405020304" pitchFamily="18" charset="0"/>
              </a:rPr>
              <a:t>- Hình chiếu đứng là hình chữ nhật, kích thước các cạnh là h, d</a:t>
            </a:r>
          </a:p>
          <a:p>
            <a:r>
              <a:rPr lang="vi-VN" sz="2800" b="1">
                <a:solidFill>
                  <a:srgbClr val="FF0000"/>
                </a:solidFill>
                <a:latin typeface="Times New Roman" panose="02020603050405020304" pitchFamily="18" charset="0"/>
                <a:cs typeface="Times New Roman" panose="02020603050405020304" pitchFamily="18" charset="0"/>
              </a:rPr>
              <a:t>- Hình chiếu bằng là hình tròn, kích thước đường kính là d</a:t>
            </a:r>
          </a:p>
          <a:p>
            <a:r>
              <a:rPr lang="vi-VN" sz="2800" b="1">
                <a:solidFill>
                  <a:srgbClr val="FF0000"/>
                </a:solidFill>
                <a:latin typeface="Times New Roman" panose="02020603050405020304" pitchFamily="18" charset="0"/>
                <a:cs typeface="Times New Roman" panose="02020603050405020304" pitchFamily="18" charset="0"/>
              </a:rPr>
              <a:t>- Hình chiếu cạnh là hình chữ nhật, kích thước các cạnh là h, d</a:t>
            </a:r>
          </a:p>
        </p:txBody>
      </p:sp>
    </p:spTree>
    <p:extLst>
      <p:ext uri="{BB962C8B-B14F-4D97-AF65-F5344CB8AC3E}">
        <p14:creationId xmlns:p14="http://schemas.microsoft.com/office/powerpoint/2010/main" val="4008471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ircle(in)">
                                      <p:cBhvr>
                                        <p:cTn id="7" dur="2000"/>
                                        <p:tgtEl>
                                          <p:spTgt spid="4">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circle(in)">
                                      <p:cBhvr>
                                        <p:cTn id="10" dur="2000"/>
                                        <p:tgtEl>
                                          <p:spTgt spid="4">
                                            <p:txEl>
                                              <p:pRg st="1" end="1"/>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circle(in)">
                                      <p:cBhvr>
                                        <p:cTn id="13" dur="2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650535"/>
            <a:ext cx="11582400" cy="2246769"/>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III.Hình chiếu vuông góc của khối tròn xoay</a:t>
            </a:r>
          </a:p>
          <a:p>
            <a:r>
              <a:rPr lang="en-US" sz="2800" b="1">
                <a:latin typeface="Times New Roman" panose="02020603050405020304" pitchFamily="18" charset="0"/>
                <a:cs typeface="Times New Roman" panose="02020603050405020304" pitchFamily="18" charset="0"/>
              </a:rPr>
              <a:t>2. Các hình chiếu vuông góc của hình trụ</a:t>
            </a:r>
          </a:p>
          <a:p>
            <a:r>
              <a:rPr lang="en-US" sz="2800">
                <a:latin typeface="Times New Roman" panose="02020603050405020304" pitchFamily="18" charset="0"/>
                <a:cs typeface="Times New Roman" panose="02020603050405020304" pitchFamily="18" charset="0"/>
              </a:rPr>
              <a:t>- Hình chiếu đứng là hình chữ nhật, kích thước các cạnh là h, d</a:t>
            </a:r>
          </a:p>
          <a:p>
            <a:r>
              <a:rPr lang="en-US" sz="2800">
                <a:latin typeface="Times New Roman" panose="02020603050405020304" pitchFamily="18" charset="0"/>
                <a:cs typeface="Times New Roman" panose="02020603050405020304" pitchFamily="18" charset="0"/>
              </a:rPr>
              <a:t>- Hình chiếu bằng là hình tròn, kích thước đường kính là d</a:t>
            </a:r>
          </a:p>
          <a:p>
            <a:r>
              <a:rPr lang="en-US" sz="2800">
                <a:latin typeface="Times New Roman" panose="02020603050405020304" pitchFamily="18" charset="0"/>
                <a:cs typeface="Times New Roman" panose="02020603050405020304" pitchFamily="18" charset="0"/>
              </a:rPr>
              <a:t>- Hình chiếu cạnh là hình chữ nhật, kích thước các cạnh là h, d</a:t>
            </a:r>
          </a:p>
        </p:txBody>
      </p:sp>
      <p:sp>
        <p:nvSpPr>
          <p:cNvPr id="8" name="Rectangle 7"/>
          <p:cNvSpPr/>
          <p:nvPr/>
        </p:nvSpPr>
        <p:spPr>
          <a:xfrm>
            <a:off x="2918889" y="43491"/>
            <a:ext cx="5898540" cy="523220"/>
          </a:xfrm>
          <a:prstGeom prst="rect">
            <a:avLst/>
          </a:prstGeom>
        </p:spPr>
        <p:txBody>
          <a:bodyPr wrap="square">
            <a:spAutoFit/>
          </a:bodyPr>
          <a:lstStyle/>
          <a:p>
            <a:r>
              <a:rPr lang="en-US" sz="2800" b="1">
                <a:solidFill>
                  <a:srgbClr val="FF0000"/>
                </a:solidFill>
                <a:latin typeface="Times New Roman" panose="02020603050405020304" pitchFamily="18" charset="0"/>
                <a:cs typeface="Times New Roman" panose="02020603050405020304" pitchFamily="18" charset="0"/>
              </a:rPr>
              <a:t>BÀI 2. HÌNH CHIẾU VUÔNG GÓC</a:t>
            </a:r>
            <a:endParaRPr lang="en-US" sz="28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78841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5470" y="148031"/>
            <a:ext cx="11896530" cy="954107"/>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 Quan sát Hình 2.14 và cho biết: Các hình chiếu của hình nón là hình gì? Có kích thước bằng bao nhiêu?</a:t>
            </a:r>
            <a:endParaRPr lang="en-US" sz="2800" b="1">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483755" y="1102138"/>
            <a:ext cx="11478090" cy="5569250"/>
          </a:xfrm>
          <a:prstGeom prst="rect">
            <a:avLst/>
          </a:prstGeom>
        </p:spPr>
      </p:pic>
    </p:spTree>
    <p:extLst>
      <p:ext uri="{BB962C8B-B14F-4D97-AF65-F5344CB8AC3E}">
        <p14:creationId xmlns:p14="http://schemas.microsoft.com/office/powerpoint/2010/main" val="1701684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5470" y="148031"/>
            <a:ext cx="11896530" cy="954107"/>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 Quan sát Hình 2.14 và cho biết: Các hình chiếu của hình nón là hình gì? Có kích thước bằng bao nhiêu?</a:t>
            </a:r>
            <a:endParaRPr lang="en-US" sz="2800" b="1">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483756" y="1102138"/>
            <a:ext cx="5357208" cy="5569250"/>
          </a:xfrm>
          <a:prstGeom prst="rect">
            <a:avLst/>
          </a:prstGeom>
        </p:spPr>
      </p:pic>
      <p:sp>
        <p:nvSpPr>
          <p:cNvPr id="2" name="Rectangle 1"/>
          <p:cNvSpPr/>
          <p:nvPr/>
        </p:nvSpPr>
        <p:spPr>
          <a:xfrm>
            <a:off x="6148873" y="1255274"/>
            <a:ext cx="5840964" cy="2677656"/>
          </a:xfrm>
          <a:prstGeom prst="rect">
            <a:avLst/>
          </a:prstGeom>
        </p:spPr>
        <p:txBody>
          <a:bodyPr wrap="square">
            <a:spAutoFit/>
          </a:bodyPr>
          <a:lstStyle/>
          <a:p>
            <a:r>
              <a:rPr lang="vi-VN" sz="2800" b="1">
                <a:solidFill>
                  <a:srgbClr val="FF0000"/>
                </a:solidFill>
                <a:latin typeface="Times New Roman" panose="02020603050405020304" pitchFamily="18" charset="0"/>
                <a:cs typeface="Times New Roman" panose="02020603050405020304" pitchFamily="18" charset="0"/>
              </a:rPr>
              <a:t> - Hình chiếu đứng là tam giác cân, kích thước cạnh đáy là d, chiều cao h</a:t>
            </a:r>
          </a:p>
          <a:p>
            <a:r>
              <a:rPr lang="vi-VN" sz="2800" b="1">
                <a:solidFill>
                  <a:srgbClr val="FF0000"/>
                </a:solidFill>
                <a:latin typeface="Times New Roman" panose="02020603050405020304" pitchFamily="18" charset="0"/>
                <a:cs typeface="Times New Roman" panose="02020603050405020304" pitchFamily="18" charset="0"/>
              </a:rPr>
              <a:t>- Hình chiếu bằng là hình tròn, kích thước đường kính là d</a:t>
            </a:r>
          </a:p>
          <a:p>
            <a:r>
              <a:rPr lang="vi-VN" sz="2800" b="1">
                <a:solidFill>
                  <a:srgbClr val="FF0000"/>
                </a:solidFill>
                <a:latin typeface="Times New Roman" panose="02020603050405020304" pitchFamily="18" charset="0"/>
                <a:cs typeface="Times New Roman" panose="02020603050405020304" pitchFamily="18" charset="0"/>
              </a:rPr>
              <a:t>- Hình chiếu cạnh là tam giác cân, kích thước cạnh đáy là d, chiều cao h</a:t>
            </a:r>
          </a:p>
        </p:txBody>
      </p:sp>
    </p:spTree>
    <p:extLst>
      <p:ext uri="{BB962C8B-B14F-4D97-AF65-F5344CB8AC3E}">
        <p14:creationId xmlns:p14="http://schemas.microsoft.com/office/powerpoint/2010/main" val="2217524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91308" y="520578"/>
            <a:ext cx="4440115" cy="5871430"/>
          </a:xfrm>
          <a:prstGeom prst="rect">
            <a:avLst/>
          </a:prstGeom>
        </p:spPr>
      </p:pic>
      <p:pic>
        <p:nvPicPr>
          <p:cNvPr id="3" name="Picture 2"/>
          <p:cNvPicPr>
            <a:picLocks noChangeAspect="1"/>
          </p:cNvPicPr>
          <p:nvPr/>
        </p:nvPicPr>
        <p:blipFill>
          <a:blip r:embed="rId3"/>
          <a:stretch>
            <a:fillRect/>
          </a:stretch>
        </p:blipFill>
        <p:spPr>
          <a:xfrm>
            <a:off x="5835975" y="520578"/>
            <a:ext cx="5584420" cy="5871429"/>
          </a:xfrm>
          <a:prstGeom prst="rect">
            <a:avLst/>
          </a:prstGeom>
        </p:spPr>
      </p:pic>
    </p:spTree>
    <p:extLst>
      <p:ext uri="{BB962C8B-B14F-4D97-AF65-F5344CB8AC3E}">
        <p14:creationId xmlns:p14="http://schemas.microsoft.com/office/powerpoint/2010/main" val="1503263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650535"/>
            <a:ext cx="11582400" cy="2246769"/>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III.Hình chiếu vuông góc của khối tròn xoay</a:t>
            </a:r>
          </a:p>
          <a:p>
            <a:r>
              <a:rPr lang="en-US" sz="2800" b="1">
                <a:latin typeface="Times New Roman" panose="02020603050405020304" pitchFamily="18" charset="0"/>
                <a:cs typeface="Times New Roman" panose="02020603050405020304" pitchFamily="18" charset="0"/>
              </a:rPr>
              <a:t>3. Các hình chiếu vuông góc của hình nón</a:t>
            </a:r>
          </a:p>
          <a:p>
            <a:r>
              <a:rPr lang="en-US" sz="2800">
                <a:latin typeface="Times New Roman" panose="02020603050405020304" pitchFamily="18" charset="0"/>
                <a:cs typeface="Times New Roman" panose="02020603050405020304" pitchFamily="18" charset="0"/>
              </a:rPr>
              <a:t>- Hình chiếu đứng là tam giác cân, kích thước cạnh đáy là d, chiều cao h</a:t>
            </a:r>
          </a:p>
          <a:p>
            <a:r>
              <a:rPr lang="en-US" sz="2800">
                <a:latin typeface="Times New Roman" panose="02020603050405020304" pitchFamily="18" charset="0"/>
                <a:cs typeface="Times New Roman" panose="02020603050405020304" pitchFamily="18" charset="0"/>
              </a:rPr>
              <a:t>- Hình chiếu bằng là hình tròn, kích thước đường kính là d</a:t>
            </a:r>
          </a:p>
          <a:p>
            <a:r>
              <a:rPr lang="en-US" sz="2800">
                <a:latin typeface="Times New Roman" panose="02020603050405020304" pitchFamily="18" charset="0"/>
                <a:cs typeface="Times New Roman" panose="02020603050405020304" pitchFamily="18" charset="0"/>
              </a:rPr>
              <a:t>- Hình chiếu cạnh là tam giác cân, kích thước cạnh đáy là d, chiều cao h</a:t>
            </a:r>
          </a:p>
        </p:txBody>
      </p:sp>
      <p:sp>
        <p:nvSpPr>
          <p:cNvPr id="8" name="Rectangle 7"/>
          <p:cNvSpPr/>
          <p:nvPr/>
        </p:nvSpPr>
        <p:spPr>
          <a:xfrm>
            <a:off x="2918889" y="43491"/>
            <a:ext cx="5898540" cy="523220"/>
          </a:xfrm>
          <a:prstGeom prst="rect">
            <a:avLst/>
          </a:prstGeom>
        </p:spPr>
        <p:txBody>
          <a:bodyPr wrap="square">
            <a:spAutoFit/>
          </a:bodyPr>
          <a:lstStyle/>
          <a:p>
            <a:r>
              <a:rPr lang="en-US" sz="2800" b="1">
                <a:solidFill>
                  <a:srgbClr val="FF0000"/>
                </a:solidFill>
                <a:latin typeface="Times New Roman" panose="02020603050405020304" pitchFamily="18" charset="0"/>
                <a:cs typeface="Times New Roman" panose="02020603050405020304" pitchFamily="18" charset="0"/>
              </a:rPr>
              <a:t>BÀI 2. HÌNH CHIẾU VUÔNG GÓC</a:t>
            </a:r>
            <a:endParaRPr lang="en-US" sz="28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14932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148031"/>
            <a:ext cx="11703698" cy="523220"/>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Quan sát Hình 2.15 và nêu đặc điểm các hình chiếu của hình cầu</a:t>
            </a:r>
          </a:p>
        </p:txBody>
      </p:sp>
      <p:pic>
        <p:nvPicPr>
          <p:cNvPr id="5" name="Picture 4"/>
          <p:cNvPicPr>
            <a:picLocks noChangeAspect="1"/>
          </p:cNvPicPr>
          <p:nvPr/>
        </p:nvPicPr>
        <p:blipFill>
          <a:blip r:embed="rId2"/>
          <a:stretch>
            <a:fillRect/>
          </a:stretch>
        </p:blipFill>
        <p:spPr>
          <a:xfrm>
            <a:off x="551374" y="819025"/>
            <a:ext cx="11037246" cy="5721734"/>
          </a:xfrm>
          <a:prstGeom prst="rect">
            <a:avLst/>
          </a:prstGeom>
        </p:spPr>
      </p:pic>
    </p:spTree>
    <p:extLst>
      <p:ext uri="{BB962C8B-B14F-4D97-AF65-F5344CB8AC3E}">
        <p14:creationId xmlns:p14="http://schemas.microsoft.com/office/powerpoint/2010/main" val="3289224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148031"/>
            <a:ext cx="11703698" cy="523220"/>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Quan sát Hình 2.15 và nêu đặc điểm các hình chiếu của hình cầu</a:t>
            </a:r>
          </a:p>
        </p:txBody>
      </p:sp>
      <p:pic>
        <p:nvPicPr>
          <p:cNvPr id="5" name="Picture 4"/>
          <p:cNvPicPr>
            <a:picLocks noChangeAspect="1"/>
          </p:cNvPicPr>
          <p:nvPr/>
        </p:nvPicPr>
        <p:blipFill>
          <a:blip r:embed="rId2"/>
          <a:stretch>
            <a:fillRect/>
          </a:stretch>
        </p:blipFill>
        <p:spPr>
          <a:xfrm>
            <a:off x="304800" y="800363"/>
            <a:ext cx="6885124" cy="5721734"/>
          </a:xfrm>
          <a:prstGeom prst="rect">
            <a:avLst/>
          </a:prstGeom>
        </p:spPr>
      </p:pic>
      <p:sp>
        <p:nvSpPr>
          <p:cNvPr id="2" name="Rectangle 1"/>
          <p:cNvSpPr/>
          <p:nvPr/>
        </p:nvSpPr>
        <p:spPr>
          <a:xfrm>
            <a:off x="7352521" y="922472"/>
            <a:ext cx="4655977" cy="1384995"/>
          </a:xfrm>
          <a:prstGeom prst="rect">
            <a:avLst/>
          </a:prstGeom>
        </p:spPr>
        <p:txBody>
          <a:bodyPr wrap="square">
            <a:spAutoFit/>
          </a:bodyPr>
          <a:lstStyle/>
          <a:p>
            <a:r>
              <a:rPr lang="vi-VN" sz="2800" b="1">
                <a:solidFill>
                  <a:srgbClr val="FF0000"/>
                </a:solidFill>
                <a:latin typeface="Times New Roman" panose="02020603050405020304" pitchFamily="18" charset="0"/>
                <a:cs typeface="Times New Roman" panose="02020603050405020304" pitchFamily="18" charset="0"/>
              </a:rPr>
              <a:t>3. Hình chiếu của hình cầu là các đường tròn giống nhau, có đường kính d.</a:t>
            </a:r>
            <a:endParaRPr lang="en-US" sz="2800"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26652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650535"/>
            <a:ext cx="11582400" cy="1384995"/>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III.Hình chiếu vuông góc của khối tròn xoay</a:t>
            </a:r>
          </a:p>
          <a:p>
            <a:r>
              <a:rPr lang="en-US" sz="2800" b="1">
                <a:latin typeface="Times New Roman" panose="02020603050405020304" pitchFamily="18" charset="0"/>
                <a:cs typeface="Times New Roman" panose="02020603050405020304" pitchFamily="18" charset="0"/>
              </a:rPr>
              <a:t>4. Các hình chiếu vuông góc của hình cầu</a:t>
            </a:r>
          </a:p>
          <a:p>
            <a:r>
              <a:rPr lang="en-US" sz="2800">
                <a:latin typeface="Times New Roman" panose="02020603050405020304" pitchFamily="18" charset="0"/>
                <a:cs typeface="Times New Roman" panose="02020603050405020304" pitchFamily="18" charset="0"/>
              </a:rPr>
              <a:t>Hình chiếu của hình cầu là các đường tròn giống nhau, có đường kính d.</a:t>
            </a:r>
          </a:p>
        </p:txBody>
      </p:sp>
      <p:sp>
        <p:nvSpPr>
          <p:cNvPr id="8" name="Rectangle 7"/>
          <p:cNvSpPr/>
          <p:nvPr/>
        </p:nvSpPr>
        <p:spPr>
          <a:xfrm>
            <a:off x="2918889" y="43491"/>
            <a:ext cx="5898540" cy="523220"/>
          </a:xfrm>
          <a:prstGeom prst="rect">
            <a:avLst/>
          </a:prstGeom>
        </p:spPr>
        <p:txBody>
          <a:bodyPr wrap="square">
            <a:spAutoFit/>
          </a:bodyPr>
          <a:lstStyle/>
          <a:p>
            <a:r>
              <a:rPr lang="en-US" sz="2800" b="1">
                <a:solidFill>
                  <a:srgbClr val="FF0000"/>
                </a:solidFill>
                <a:latin typeface="Times New Roman" panose="02020603050405020304" pitchFamily="18" charset="0"/>
                <a:cs typeface="Times New Roman" panose="02020603050405020304" pitchFamily="18" charset="0"/>
              </a:rPr>
              <a:t>BÀI 2. HÌNH CHIẾU VUÔNG GÓC</a:t>
            </a:r>
            <a:endParaRPr lang="en-US" sz="28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91533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183502" y="87095"/>
            <a:ext cx="11759682" cy="1200329"/>
          </a:xfrm>
          <a:prstGeom prst="rect">
            <a:avLst/>
          </a:prstGeom>
        </p:spPr>
        <p:txBody>
          <a:bodyPr wrap="square">
            <a:spAutoFit/>
          </a:bodyPr>
          <a:lstStyle/>
          <a:p>
            <a:r>
              <a:rPr lang="vi-VN" sz="2400" b="1">
                <a:latin typeface="Times New Roman" panose="02020603050405020304" pitchFamily="18" charset="0"/>
                <a:cs typeface="Times New Roman" panose="02020603050405020304" pitchFamily="18" charset="0"/>
              </a:rPr>
              <a:t>1.Trình bày quy trình vẽ hình chiếu vuông góc của vật thể đơn giản</a:t>
            </a:r>
          </a:p>
          <a:p>
            <a:r>
              <a:rPr lang="vi-VN" sz="2400" b="1">
                <a:latin typeface="Times New Roman" panose="02020603050405020304" pitchFamily="18" charset="0"/>
                <a:cs typeface="Times New Roman" panose="02020603050405020304" pitchFamily="18" charset="0"/>
              </a:rPr>
              <a:t>2. Đọc và quan sát hình vẽ minh họa trong các bước vẽ hình chiếu của một vật thể (gối đỡ) và cho biết: Bước nào quyết định tới các hình chiếu của vật thể?</a:t>
            </a:r>
          </a:p>
        </p:txBody>
      </p:sp>
      <p:sp>
        <p:nvSpPr>
          <p:cNvPr id="5" name="Rectangle 4"/>
          <p:cNvSpPr/>
          <p:nvPr/>
        </p:nvSpPr>
        <p:spPr>
          <a:xfrm>
            <a:off x="370114" y="1397185"/>
            <a:ext cx="4892351" cy="5324535"/>
          </a:xfrm>
          <a:prstGeom prst="rect">
            <a:avLst/>
          </a:prstGeom>
        </p:spPr>
        <p:txBody>
          <a:bodyPr wrap="square">
            <a:spAutoFit/>
          </a:bodyPr>
          <a:lstStyle/>
          <a:p>
            <a:r>
              <a:rPr lang="vi-VN" sz="2000" b="1">
                <a:latin typeface="Times New Roman" panose="02020603050405020304" pitchFamily="18" charset="0"/>
                <a:cs typeface="Times New Roman" panose="02020603050405020304" pitchFamily="18" charset="0"/>
              </a:rPr>
              <a:t>Bước 1. Phân tích vật thể thành các khối đơn giản</a:t>
            </a:r>
          </a:p>
          <a:p>
            <a:r>
              <a:rPr lang="vi-VN" sz="2000" b="1">
                <a:latin typeface="Times New Roman" panose="02020603050405020304" pitchFamily="18" charset="0"/>
                <a:cs typeface="Times New Roman" panose="02020603050405020304" pitchFamily="18" charset="0"/>
              </a:rPr>
              <a:t>Gối đỡ được phân tích thành 2 khối đơn giản: khối hình hộp chữ nhật(1), khối trụ (2)(hình 2.20)</a:t>
            </a:r>
          </a:p>
          <a:p>
            <a:r>
              <a:rPr lang="vi-VN" sz="2000" b="1">
                <a:latin typeface="Times New Roman" panose="02020603050405020304" pitchFamily="18" charset="0"/>
                <a:cs typeface="Times New Roman" panose="02020603050405020304" pitchFamily="18" charset="0"/>
              </a:rPr>
              <a:t>Bước 2. Chọn các hướng chiếu</a:t>
            </a:r>
          </a:p>
          <a:p>
            <a:r>
              <a:rPr lang="vi-VN" sz="2000" b="1">
                <a:latin typeface="Times New Roman" panose="02020603050405020304" pitchFamily="18" charset="0"/>
                <a:cs typeface="Times New Roman" panose="02020603050405020304" pitchFamily="18" charset="0"/>
              </a:rPr>
              <a:t>Chọn các hướng chiếu như hình 2.21</a:t>
            </a:r>
          </a:p>
          <a:p>
            <a:r>
              <a:rPr lang="vi-VN" sz="2000" b="1">
                <a:latin typeface="Times New Roman" panose="02020603050405020304" pitchFamily="18" charset="0"/>
                <a:cs typeface="Times New Roman" panose="02020603050405020304" pitchFamily="18" charset="0"/>
              </a:rPr>
              <a:t>Bước 3. Vẽ hình các hình chiếu các bộ phận của vật thể bằng nét liền mảnh</a:t>
            </a:r>
          </a:p>
          <a:p>
            <a:r>
              <a:rPr lang="vi-VN" sz="2000" b="1">
                <a:latin typeface="Times New Roman" panose="02020603050405020304" pitchFamily="18" charset="0"/>
                <a:cs typeface="Times New Roman" panose="02020603050405020304" pitchFamily="18" charset="0"/>
              </a:rPr>
              <a:t>- Vẽ hình chiếu của khối hộp chữ nhật(1)(hình 2.22)</a:t>
            </a:r>
          </a:p>
          <a:p>
            <a:r>
              <a:rPr lang="vi-VN" sz="2000" b="1">
                <a:latin typeface="Times New Roman" panose="02020603050405020304" pitchFamily="18" charset="0"/>
                <a:cs typeface="Times New Roman" panose="02020603050405020304" pitchFamily="18" charset="0"/>
              </a:rPr>
              <a:t>- Vẽ các hình chiếu của khối trụ(2)(hình 2.23)</a:t>
            </a:r>
          </a:p>
          <a:p>
            <a:r>
              <a:rPr lang="vi-VN" sz="2000" b="1">
                <a:latin typeface="Times New Roman" panose="02020603050405020304" pitchFamily="18" charset="0"/>
                <a:cs typeface="Times New Roman" panose="02020603050405020304" pitchFamily="18" charset="0"/>
              </a:rPr>
              <a:t>Bước 4. Hoàn thiện các nét vẽ và ghi kích thước</a:t>
            </a:r>
          </a:p>
          <a:p>
            <a:r>
              <a:rPr lang="vi-VN" sz="2000" b="1">
                <a:latin typeface="Times New Roman" panose="02020603050405020304" pitchFamily="18" charset="0"/>
                <a:cs typeface="Times New Roman" panose="02020603050405020304" pitchFamily="18" charset="0"/>
              </a:rPr>
              <a:t>- Tô màu các nét thấy, tẩy các nét thừa.</a:t>
            </a:r>
          </a:p>
          <a:p>
            <a:r>
              <a:rPr lang="vi-VN" sz="2000" b="1">
                <a:latin typeface="Times New Roman" panose="02020603050405020304" pitchFamily="18" charset="0"/>
                <a:cs typeface="Times New Roman" panose="02020603050405020304" pitchFamily="18" charset="0"/>
              </a:rPr>
              <a:t>- Ghi kích thước(hình 2.24)</a:t>
            </a:r>
          </a:p>
        </p:txBody>
      </p:sp>
      <p:pic>
        <p:nvPicPr>
          <p:cNvPr id="8" name="Picture 7"/>
          <p:cNvPicPr>
            <a:picLocks noChangeAspect="1"/>
          </p:cNvPicPr>
          <p:nvPr/>
        </p:nvPicPr>
        <p:blipFill>
          <a:blip r:embed="rId3"/>
          <a:stretch>
            <a:fillRect/>
          </a:stretch>
        </p:blipFill>
        <p:spPr>
          <a:xfrm>
            <a:off x="5107869" y="1397184"/>
            <a:ext cx="3289682" cy="2465689"/>
          </a:xfrm>
          <a:prstGeom prst="rect">
            <a:avLst/>
          </a:prstGeom>
        </p:spPr>
      </p:pic>
      <p:pic>
        <p:nvPicPr>
          <p:cNvPr id="9" name="Picture 8"/>
          <p:cNvPicPr>
            <a:picLocks noChangeAspect="1"/>
          </p:cNvPicPr>
          <p:nvPr/>
        </p:nvPicPr>
        <p:blipFill>
          <a:blip r:embed="rId4"/>
          <a:stretch>
            <a:fillRect/>
          </a:stretch>
        </p:blipFill>
        <p:spPr>
          <a:xfrm>
            <a:off x="8593493" y="1397185"/>
            <a:ext cx="3434922" cy="2465688"/>
          </a:xfrm>
          <a:prstGeom prst="rect">
            <a:avLst/>
          </a:prstGeom>
        </p:spPr>
      </p:pic>
      <p:pic>
        <p:nvPicPr>
          <p:cNvPr id="10" name="Picture 9"/>
          <p:cNvPicPr>
            <a:picLocks noChangeAspect="1"/>
          </p:cNvPicPr>
          <p:nvPr/>
        </p:nvPicPr>
        <p:blipFill>
          <a:blip r:embed="rId5"/>
          <a:stretch>
            <a:fillRect/>
          </a:stretch>
        </p:blipFill>
        <p:spPr>
          <a:xfrm>
            <a:off x="4894330" y="4077479"/>
            <a:ext cx="6619645" cy="2644242"/>
          </a:xfrm>
          <a:prstGeom prst="rect">
            <a:avLst/>
          </a:prstGeom>
        </p:spPr>
      </p:pic>
    </p:spTree>
    <p:extLst>
      <p:ext uri="{BB962C8B-B14F-4D97-AF65-F5344CB8AC3E}">
        <p14:creationId xmlns:p14="http://schemas.microsoft.com/office/powerpoint/2010/main" val="727565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ircle(in)">
                                      <p:cBhvr>
                                        <p:cTn id="13" dur="2000"/>
                                        <p:tgtEl>
                                          <p:spTgt spid="5"/>
                                        </p:tgtEl>
                                      </p:cBhvr>
                                    </p:animEffect>
                                  </p:childTnLst>
                                </p:cTn>
                              </p:par>
                              <p:par>
                                <p:cTn id="14" presetID="6" presetClass="entr" presetSubtype="16"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circle(in)">
                                      <p:cBhvr>
                                        <p:cTn id="16" dur="2000"/>
                                        <p:tgtEl>
                                          <p:spTgt spid="8"/>
                                        </p:tgtEl>
                                      </p:cBhvr>
                                    </p:animEffect>
                                  </p:childTnLst>
                                </p:cTn>
                              </p:par>
                              <p:par>
                                <p:cTn id="17" presetID="6" presetClass="entr" presetSubtype="16"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circle(in)">
                                      <p:cBhvr>
                                        <p:cTn id="19" dur="2000"/>
                                        <p:tgtEl>
                                          <p:spTgt spid="9"/>
                                        </p:tgtEl>
                                      </p:cBhvr>
                                    </p:animEffect>
                                  </p:childTnLst>
                                </p:cTn>
                              </p:par>
                              <p:par>
                                <p:cTn id="20" presetID="6" presetClass="entr" presetSubtype="16"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circle(in)">
                                      <p:cBhvr>
                                        <p:cTn id="2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4089" y="71355"/>
            <a:ext cx="10985241" cy="2677656"/>
          </a:xfrm>
          <a:prstGeom prst="rect">
            <a:avLst/>
          </a:prstGeom>
        </p:spPr>
        <p:txBody>
          <a:bodyPr wrap="square">
            <a:spAutoFit/>
          </a:bodyPr>
          <a:lstStyle/>
          <a:p>
            <a:r>
              <a:rPr lang="vi-VN" sz="2800" b="1">
                <a:solidFill>
                  <a:srgbClr val="FF0000"/>
                </a:solidFill>
                <a:latin typeface="Times New Roman" panose="02020603050405020304" pitchFamily="18" charset="0"/>
                <a:cs typeface="Times New Roman" panose="02020603050405020304" pitchFamily="18" charset="0"/>
              </a:rPr>
              <a:t>1.</a:t>
            </a:r>
          </a:p>
          <a:p>
            <a:r>
              <a:rPr lang="vi-VN" sz="2800" b="1">
                <a:solidFill>
                  <a:srgbClr val="FF0000"/>
                </a:solidFill>
                <a:latin typeface="Times New Roman" panose="02020603050405020304" pitchFamily="18" charset="0"/>
                <a:cs typeface="Times New Roman" panose="02020603050405020304" pitchFamily="18" charset="0"/>
              </a:rPr>
              <a:t>Bước 1. Phân tích vật thể thành các khối đơn giản</a:t>
            </a:r>
          </a:p>
          <a:p>
            <a:r>
              <a:rPr lang="vi-VN" sz="2800" b="1">
                <a:solidFill>
                  <a:srgbClr val="FF0000"/>
                </a:solidFill>
                <a:latin typeface="Times New Roman" panose="02020603050405020304" pitchFamily="18" charset="0"/>
                <a:cs typeface="Times New Roman" panose="02020603050405020304" pitchFamily="18" charset="0"/>
              </a:rPr>
              <a:t>Bước 2. Chọn các hướng chiếu</a:t>
            </a:r>
          </a:p>
          <a:p>
            <a:r>
              <a:rPr lang="vi-VN" sz="2800" b="1">
                <a:solidFill>
                  <a:srgbClr val="FF0000"/>
                </a:solidFill>
                <a:latin typeface="Times New Roman" panose="02020603050405020304" pitchFamily="18" charset="0"/>
                <a:cs typeface="Times New Roman" panose="02020603050405020304" pitchFamily="18" charset="0"/>
              </a:rPr>
              <a:t>Bước 3. Vẽ các hình chiếu các bộ phận của vật thể bằng nét liền mảnh</a:t>
            </a:r>
          </a:p>
          <a:p>
            <a:r>
              <a:rPr lang="vi-VN" sz="2800" b="1">
                <a:solidFill>
                  <a:srgbClr val="FF0000"/>
                </a:solidFill>
                <a:latin typeface="Times New Roman" panose="02020603050405020304" pitchFamily="18" charset="0"/>
                <a:cs typeface="Times New Roman" panose="02020603050405020304" pitchFamily="18" charset="0"/>
              </a:rPr>
              <a:t>Bước 4. Ghi kích thước</a:t>
            </a:r>
          </a:p>
          <a:p>
            <a:r>
              <a:rPr lang="vi-VN" sz="2800" b="1">
                <a:solidFill>
                  <a:srgbClr val="FF0000"/>
                </a:solidFill>
                <a:latin typeface="Times New Roman" panose="02020603050405020304" pitchFamily="18" charset="0"/>
                <a:cs typeface="Times New Roman" panose="02020603050405020304" pitchFamily="18" charset="0"/>
              </a:rPr>
              <a:t>2.Bước 2 quyết định tới các hình chiếu của vật thể</a:t>
            </a:r>
          </a:p>
        </p:txBody>
      </p:sp>
    </p:spTree>
    <p:extLst>
      <p:ext uri="{BB962C8B-B14F-4D97-AF65-F5344CB8AC3E}">
        <p14:creationId xmlns:p14="http://schemas.microsoft.com/office/powerpoint/2010/main" val="1505162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barn(inVertical)">
                                      <p:cBhvr>
                                        <p:cTn id="10" dur="500"/>
                                        <p:tgtEl>
                                          <p:spTgt spid="4">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barn(inVertical)">
                                      <p:cBhvr>
                                        <p:cTn id="13" dur="500"/>
                                        <p:tgtEl>
                                          <p:spTgt spid="4">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barn(inVertical)">
                                      <p:cBhvr>
                                        <p:cTn id="16" dur="500"/>
                                        <p:tgtEl>
                                          <p:spTgt spid="4">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barn(inVertical)">
                                      <p:cBhvr>
                                        <p:cTn id="19" dur="500"/>
                                        <p:tgtEl>
                                          <p:spTgt spid="4">
                                            <p:txEl>
                                              <p:pRg st="4" end="4"/>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barn(inVertical)">
                                      <p:cBhvr>
                                        <p:cTn id="2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650535"/>
            <a:ext cx="11582400" cy="2246769"/>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IV. Vẽ hình chiếu vuông góc của vật thể đơn giản</a:t>
            </a:r>
          </a:p>
          <a:p>
            <a:r>
              <a:rPr lang="en-US" sz="2800">
                <a:latin typeface="Times New Roman" panose="02020603050405020304" pitchFamily="18" charset="0"/>
                <a:cs typeface="Times New Roman" panose="02020603050405020304" pitchFamily="18" charset="0"/>
              </a:rPr>
              <a:t>Bước 1. Phân tích vật thể thành các khối đơn giản</a:t>
            </a:r>
          </a:p>
          <a:p>
            <a:r>
              <a:rPr lang="en-US" sz="2800">
                <a:latin typeface="Times New Roman" panose="02020603050405020304" pitchFamily="18" charset="0"/>
                <a:cs typeface="Times New Roman" panose="02020603050405020304" pitchFamily="18" charset="0"/>
              </a:rPr>
              <a:t>Bước 2. Chọn các hướng chiếu</a:t>
            </a:r>
          </a:p>
          <a:p>
            <a:r>
              <a:rPr lang="en-US" sz="2800">
                <a:latin typeface="Times New Roman" panose="02020603050405020304" pitchFamily="18" charset="0"/>
                <a:cs typeface="Times New Roman" panose="02020603050405020304" pitchFamily="18" charset="0"/>
              </a:rPr>
              <a:t>Bước 3. Vẽ các hình chiếu các bộ phận của vật thể bằng nét liền mảnh</a:t>
            </a:r>
          </a:p>
          <a:p>
            <a:r>
              <a:rPr lang="en-US" sz="2800">
                <a:latin typeface="Times New Roman" panose="02020603050405020304" pitchFamily="18" charset="0"/>
                <a:cs typeface="Times New Roman" panose="02020603050405020304" pitchFamily="18" charset="0"/>
              </a:rPr>
              <a:t>Bước 4. Ghi kích thước</a:t>
            </a:r>
          </a:p>
        </p:txBody>
      </p:sp>
      <p:sp>
        <p:nvSpPr>
          <p:cNvPr id="8" name="Rectangle 7"/>
          <p:cNvSpPr/>
          <p:nvPr/>
        </p:nvSpPr>
        <p:spPr>
          <a:xfrm>
            <a:off x="2918889" y="43491"/>
            <a:ext cx="5898540" cy="523220"/>
          </a:xfrm>
          <a:prstGeom prst="rect">
            <a:avLst/>
          </a:prstGeom>
        </p:spPr>
        <p:txBody>
          <a:bodyPr wrap="square">
            <a:spAutoFit/>
          </a:bodyPr>
          <a:lstStyle/>
          <a:p>
            <a:r>
              <a:rPr lang="en-US" sz="2800" b="1">
                <a:solidFill>
                  <a:srgbClr val="FF0000"/>
                </a:solidFill>
                <a:latin typeface="Times New Roman" panose="02020603050405020304" pitchFamily="18" charset="0"/>
                <a:cs typeface="Times New Roman" panose="02020603050405020304" pitchFamily="18" charset="0"/>
              </a:rPr>
              <a:t>BÀI 2. HÌNH CHIẾU VUÔNG GÓC</a:t>
            </a:r>
            <a:endParaRPr lang="en-US" sz="28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08444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LUYỆN TẬP</a:t>
            </a:r>
          </a:p>
        </p:txBody>
      </p:sp>
      <p:sp>
        <p:nvSpPr>
          <p:cNvPr id="4" name="Rectangle 3"/>
          <p:cNvSpPr/>
          <p:nvPr/>
        </p:nvSpPr>
        <p:spPr>
          <a:xfrm>
            <a:off x="304800" y="584775"/>
            <a:ext cx="11693912" cy="1384995"/>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Bài tập 1</a:t>
            </a:r>
            <a:r>
              <a:rPr lang="en-US" sz="2800" b="1">
                <a:latin typeface="Times New Roman" panose="02020603050405020304" pitchFamily="18" charset="0"/>
                <a:cs typeface="Times New Roman" panose="02020603050405020304" pitchFamily="18" charset="0"/>
              </a:rPr>
              <a:t>. Quan sát các vật thể trên Hình 2.10 và cho biết: Mỗi vật thể được ghép lại bởi những khối đa diện nào? Tìm các hình chiếu tương ứng của chúng trên Hình 2.11.</a:t>
            </a:r>
          </a:p>
        </p:txBody>
      </p:sp>
      <p:pic>
        <p:nvPicPr>
          <p:cNvPr id="2" name="Picture 1"/>
          <p:cNvPicPr>
            <a:picLocks noChangeAspect="1"/>
          </p:cNvPicPr>
          <p:nvPr/>
        </p:nvPicPr>
        <p:blipFill>
          <a:blip r:embed="rId3"/>
          <a:stretch>
            <a:fillRect/>
          </a:stretch>
        </p:blipFill>
        <p:spPr>
          <a:xfrm>
            <a:off x="1579973" y="2074304"/>
            <a:ext cx="9032032" cy="4494445"/>
          </a:xfrm>
          <a:prstGeom prst="rect">
            <a:avLst/>
          </a:prstGeom>
        </p:spPr>
      </p:pic>
    </p:spTree>
    <p:extLst>
      <p:ext uri="{BB962C8B-B14F-4D97-AF65-F5344CB8AC3E}">
        <p14:creationId xmlns:p14="http://schemas.microsoft.com/office/powerpoint/2010/main" val="1777861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LUYỆN TẬP</a:t>
            </a:r>
          </a:p>
        </p:txBody>
      </p:sp>
      <p:sp>
        <p:nvSpPr>
          <p:cNvPr id="4" name="Rectangle 3"/>
          <p:cNvSpPr/>
          <p:nvPr/>
        </p:nvSpPr>
        <p:spPr>
          <a:xfrm>
            <a:off x="304800" y="584775"/>
            <a:ext cx="11693912" cy="1384995"/>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Bài tập 1</a:t>
            </a:r>
            <a:r>
              <a:rPr lang="en-US" sz="2800" b="1">
                <a:latin typeface="Times New Roman" panose="02020603050405020304" pitchFamily="18" charset="0"/>
                <a:cs typeface="Times New Roman" panose="02020603050405020304" pitchFamily="18" charset="0"/>
              </a:rPr>
              <a:t>. Quan sát các vật thể trên Hình 2.10 và cho biết: Mỗi vật thể được ghép lại bởi những khối đa diện nào? Tìm các hình chiếu tương ứng của chúng trên Hình 2.11.</a:t>
            </a:r>
          </a:p>
        </p:txBody>
      </p:sp>
      <p:pic>
        <p:nvPicPr>
          <p:cNvPr id="2" name="Picture 1"/>
          <p:cNvPicPr>
            <a:picLocks noChangeAspect="1"/>
          </p:cNvPicPr>
          <p:nvPr/>
        </p:nvPicPr>
        <p:blipFill>
          <a:blip r:embed="rId3"/>
          <a:stretch>
            <a:fillRect/>
          </a:stretch>
        </p:blipFill>
        <p:spPr>
          <a:xfrm>
            <a:off x="422382" y="2111627"/>
            <a:ext cx="8031153" cy="4494445"/>
          </a:xfrm>
          <a:prstGeom prst="rect">
            <a:avLst/>
          </a:prstGeom>
        </p:spPr>
      </p:pic>
      <p:sp>
        <p:nvSpPr>
          <p:cNvPr id="5" name="Rectangle 4"/>
          <p:cNvSpPr/>
          <p:nvPr/>
        </p:nvSpPr>
        <p:spPr>
          <a:xfrm>
            <a:off x="8578548" y="2248878"/>
            <a:ext cx="3191069" cy="3970318"/>
          </a:xfrm>
          <a:prstGeom prst="rect">
            <a:avLst/>
          </a:prstGeom>
        </p:spPr>
        <p:txBody>
          <a:bodyPr wrap="square">
            <a:spAutoFit/>
          </a:bodyPr>
          <a:lstStyle/>
          <a:p>
            <a:r>
              <a:rPr lang="en-US" sz="2800" b="1">
                <a:solidFill>
                  <a:srgbClr val="0000FF"/>
                </a:solidFill>
                <a:latin typeface="Times New Roman" panose="02020603050405020304" pitchFamily="18" charset="0"/>
                <a:cs typeface="Times New Roman" panose="02020603050405020304" pitchFamily="18" charset="0"/>
              </a:rPr>
              <a:t>Bài tập 1 - Vật thể hình a: ghép bởi hình chiếu số 3</a:t>
            </a:r>
          </a:p>
          <a:p>
            <a:r>
              <a:rPr lang="en-US" sz="2800" b="1">
                <a:solidFill>
                  <a:srgbClr val="0000FF"/>
                </a:solidFill>
                <a:latin typeface="Times New Roman" panose="02020603050405020304" pitchFamily="18" charset="0"/>
                <a:cs typeface="Times New Roman" panose="02020603050405020304" pitchFamily="18" charset="0"/>
              </a:rPr>
              <a:t>- Vật thể hình b: ghép bởi hình chiếu số 1</a:t>
            </a:r>
          </a:p>
          <a:p>
            <a:r>
              <a:rPr lang="en-US" sz="2800" b="1">
                <a:solidFill>
                  <a:srgbClr val="0000FF"/>
                </a:solidFill>
                <a:latin typeface="Times New Roman" panose="02020603050405020304" pitchFamily="18" charset="0"/>
                <a:cs typeface="Times New Roman" panose="02020603050405020304" pitchFamily="18" charset="0"/>
              </a:rPr>
              <a:t>- Vật thể hình c: ghép bởi hình chiếu số 2</a:t>
            </a:r>
          </a:p>
        </p:txBody>
      </p:sp>
    </p:spTree>
    <p:extLst>
      <p:ext uri="{BB962C8B-B14F-4D97-AF65-F5344CB8AC3E}">
        <p14:creationId xmlns:p14="http://schemas.microsoft.com/office/powerpoint/2010/main" val="3463344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barn(inVertical)">
                                      <p:cBhvr>
                                        <p:cTn id="10" dur="500"/>
                                        <p:tgtEl>
                                          <p:spTgt spid="5">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barn(inVertical)">
                                      <p:cBhvr>
                                        <p:cTn id="13"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LUYỆN TẬP</a:t>
            </a:r>
          </a:p>
        </p:txBody>
      </p:sp>
      <p:sp>
        <p:nvSpPr>
          <p:cNvPr id="4" name="Rectangle 3"/>
          <p:cNvSpPr/>
          <p:nvPr/>
        </p:nvSpPr>
        <p:spPr>
          <a:xfrm>
            <a:off x="304800" y="584775"/>
            <a:ext cx="11554408" cy="1384995"/>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tập 2. Quan sát các vật thể trên Hình 2.17 và cho biết: Vật thể được ghép bởi những khối (hoặc một phần của khối) nào? Tìm các hình chiếu tương ứng của chúng trên Hình 2.18.</a:t>
            </a:r>
          </a:p>
        </p:txBody>
      </p:sp>
      <p:pic>
        <p:nvPicPr>
          <p:cNvPr id="5" name="Picture 4"/>
          <p:cNvPicPr>
            <a:picLocks noChangeAspect="1"/>
          </p:cNvPicPr>
          <p:nvPr/>
        </p:nvPicPr>
        <p:blipFill>
          <a:blip r:embed="rId3"/>
          <a:stretch>
            <a:fillRect/>
          </a:stretch>
        </p:blipFill>
        <p:spPr>
          <a:xfrm>
            <a:off x="1716833" y="2167018"/>
            <a:ext cx="8210938" cy="4355080"/>
          </a:xfrm>
          <a:prstGeom prst="rect">
            <a:avLst/>
          </a:prstGeom>
        </p:spPr>
      </p:pic>
    </p:spTree>
    <p:extLst>
      <p:ext uri="{BB962C8B-B14F-4D97-AF65-F5344CB8AC3E}">
        <p14:creationId xmlns:p14="http://schemas.microsoft.com/office/powerpoint/2010/main" val="4205786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par>
                                <p:cTn id="11" presetID="22" presetClass="entr" presetSubtype="4"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8105" y="138700"/>
            <a:ext cx="11377127" cy="523220"/>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Quan sát hình dưới đây và hãy mô tả phép chiếu vuông góc</a:t>
            </a:r>
            <a:endParaRPr lang="en-US" sz="2800" b="1">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398105" y="1184987"/>
            <a:ext cx="7430278" cy="5126477"/>
          </a:xfrm>
          <a:prstGeom prst="rect">
            <a:avLst/>
          </a:prstGeom>
        </p:spPr>
      </p:pic>
    </p:spTree>
    <p:extLst>
      <p:ext uri="{BB962C8B-B14F-4D97-AF65-F5344CB8AC3E}">
        <p14:creationId xmlns:p14="http://schemas.microsoft.com/office/powerpoint/2010/main" val="1984101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LUYỆN TẬP</a:t>
            </a:r>
          </a:p>
        </p:txBody>
      </p:sp>
      <p:sp>
        <p:nvSpPr>
          <p:cNvPr id="4" name="Rectangle 3"/>
          <p:cNvSpPr/>
          <p:nvPr/>
        </p:nvSpPr>
        <p:spPr>
          <a:xfrm>
            <a:off x="304800" y="584775"/>
            <a:ext cx="11554408" cy="1384995"/>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tập 2. Quan sát các vật thể trên Hình 2.17 và cho biết: Vật thể được ghép bởi những khối (hoặc một phần của khối) nào? Tìm các hình chiếu tương ứng của chúng trên Hình 2.18.</a:t>
            </a:r>
          </a:p>
        </p:txBody>
      </p:sp>
      <p:pic>
        <p:nvPicPr>
          <p:cNvPr id="5" name="Picture 4"/>
          <p:cNvPicPr>
            <a:picLocks noChangeAspect="1"/>
          </p:cNvPicPr>
          <p:nvPr/>
        </p:nvPicPr>
        <p:blipFill>
          <a:blip r:embed="rId3"/>
          <a:stretch>
            <a:fillRect/>
          </a:stretch>
        </p:blipFill>
        <p:spPr>
          <a:xfrm>
            <a:off x="304800" y="2092373"/>
            <a:ext cx="6627845" cy="4355080"/>
          </a:xfrm>
          <a:prstGeom prst="rect">
            <a:avLst/>
          </a:prstGeom>
        </p:spPr>
      </p:pic>
      <p:sp>
        <p:nvSpPr>
          <p:cNvPr id="2" name="Rectangle 1"/>
          <p:cNvSpPr/>
          <p:nvPr/>
        </p:nvSpPr>
        <p:spPr>
          <a:xfrm>
            <a:off x="7109925" y="1997837"/>
            <a:ext cx="4879912" cy="4401205"/>
          </a:xfrm>
          <a:prstGeom prst="rect">
            <a:avLst/>
          </a:prstGeom>
        </p:spPr>
        <p:txBody>
          <a:bodyPr wrap="square">
            <a:spAutoFit/>
          </a:bodyPr>
          <a:lstStyle/>
          <a:p>
            <a:r>
              <a:rPr lang="en-US" sz="2800" b="1">
                <a:solidFill>
                  <a:srgbClr val="0000FF"/>
                </a:solidFill>
                <a:latin typeface="Times New Roman" panose="02020603050405020304" pitchFamily="18" charset="0"/>
                <a:cs typeface="Times New Roman" panose="02020603050405020304" pitchFamily="18" charset="0"/>
              </a:rPr>
              <a:t>Bài tập 2.</a:t>
            </a:r>
          </a:p>
          <a:p>
            <a:r>
              <a:rPr lang="en-US" sz="2800" b="1">
                <a:solidFill>
                  <a:srgbClr val="0000FF"/>
                </a:solidFill>
                <a:latin typeface="Times New Roman" panose="02020603050405020304" pitchFamily="18" charset="0"/>
                <a:cs typeface="Times New Roman" panose="02020603050405020304" pitchFamily="18" charset="0"/>
              </a:rPr>
              <a:t>- Vật thể hình a: ghép bởi khối trụ và 1 phần khối cầu, hình biểu diễn là hình số 3</a:t>
            </a:r>
          </a:p>
          <a:p>
            <a:r>
              <a:rPr lang="en-US" sz="2800" b="1">
                <a:solidFill>
                  <a:srgbClr val="0000FF"/>
                </a:solidFill>
                <a:latin typeface="Times New Roman" panose="02020603050405020304" pitchFamily="18" charset="0"/>
                <a:cs typeface="Times New Roman" panose="02020603050405020304" pitchFamily="18" charset="0"/>
              </a:rPr>
              <a:t>- Vật thể hình b: ghép bởi khối trụ và hình hộp chữ nhật, hình biểu diễn là hình số 1</a:t>
            </a:r>
          </a:p>
          <a:p>
            <a:r>
              <a:rPr lang="en-US" sz="2800" b="1">
                <a:solidFill>
                  <a:srgbClr val="0000FF"/>
                </a:solidFill>
                <a:latin typeface="Times New Roman" panose="02020603050405020304" pitchFamily="18" charset="0"/>
                <a:cs typeface="Times New Roman" panose="02020603050405020304" pitchFamily="18" charset="0"/>
              </a:rPr>
              <a:t>- Vật thể hình c: ghép bởi khối nón cụt và hình hộp chữ nhật, hình biểu diễn là hình số 2</a:t>
            </a:r>
          </a:p>
        </p:txBody>
      </p:sp>
    </p:spTree>
    <p:extLst>
      <p:ext uri="{BB962C8B-B14F-4D97-AF65-F5344CB8AC3E}">
        <p14:creationId xmlns:p14="http://schemas.microsoft.com/office/powerpoint/2010/main" val="1105224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down)">
                                      <p:cBhvr>
                                        <p:cTn id="13" dur="500"/>
                                        <p:tgtEl>
                                          <p:spTgt spid="2">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wipe(down)">
                                      <p:cBhvr>
                                        <p:cTn id="16"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LUYỆN TẬP</a:t>
            </a:r>
          </a:p>
        </p:txBody>
      </p:sp>
      <p:sp>
        <p:nvSpPr>
          <p:cNvPr id="4" name="Rectangle 3"/>
          <p:cNvSpPr/>
          <p:nvPr/>
        </p:nvSpPr>
        <p:spPr>
          <a:xfrm>
            <a:off x="304800" y="584775"/>
            <a:ext cx="11887200" cy="523220"/>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tập 3. Vẽ 3 hình chiếu vuông góc của vật thể trên Hình 2.25</a:t>
            </a:r>
          </a:p>
        </p:txBody>
      </p:sp>
    </p:spTree>
    <p:extLst>
      <p:ext uri="{BB962C8B-B14F-4D97-AF65-F5344CB8AC3E}">
        <p14:creationId xmlns:p14="http://schemas.microsoft.com/office/powerpoint/2010/main" val="1408488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VẬN DỤNG</a:t>
            </a:r>
          </a:p>
        </p:txBody>
      </p:sp>
      <p:sp>
        <p:nvSpPr>
          <p:cNvPr id="8" name="Rectangle 7"/>
          <p:cNvSpPr/>
          <p:nvPr/>
        </p:nvSpPr>
        <p:spPr>
          <a:xfrm>
            <a:off x="460916" y="584775"/>
            <a:ext cx="11537795" cy="2246769"/>
          </a:xfrm>
          <a:prstGeom prst="rect">
            <a:avLst/>
          </a:prstGeom>
        </p:spPr>
        <p:txBody>
          <a:bodyPr wrap="square">
            <a:spAutoFit/>
          </a:bodyPr>
          <a:lstStyle/>
          <a:p>
            <a:r>
              <a:rPr lang="vi-VN"/>
              <a:t> </a:t>
            </a:r>
            <a:r>
              <a:rPr lang="vi-VN" sz="2800" b="1">
                <a:latin typeface="Times New Roman" panose="02020603050405020304" pitchFamily="18" charset="0"/>
                <a:cs typeface="Times New Roman" panose="02020603050405020304" pitchFamily="18" charset="0"/>
              </a:rPr>
              <a:t>Hãy vẽ các hình chiếu của vòng đệm phẳng (Hình 2.15) có kích thước như sau:</a:t>
            </a:r>
          </a:p>
          <a:p>
            <a:r>
              <a:rPr lang="vi-VN" sz="2800" b="1">
                <a:latin typeface="Times New Roman" panose="02020603050405020304" pitchFamily="18" charset="0"/>
                <a:cs typeface="Times New Roman" panose="02020603050405020304" pitchFamily="18" charset="0"/>
              </a:rPr>
              <a:t>- Đường kích trong của vòng đệm: Ø34 mm</a:t>
            </a:r>
          </a:p>
          <a:p>
            <a:r>
              <a:rPr lang="vi-VN" sz="2800" b="1">
                <a:latin typeface="Times New Roman" panose="02020603050405020304" pitchFamily="18" charset="0"/>
                <a:cs typeface="Times New Roman" panose="02020603050405020304" pitchFamily="18" charset="0"/>
              </a:rPr>
              <a:t>- Đường kính ngoài của vòng đệm: Ø60 mm.</a:t>
            </a:r>
          </a:p>
          <a:p>
            <a:r>
              <a:rPr lang="vi-VN" sz="2800" b="1">
                <a:latin typeface="Times New Roman" panose="02020603050405020304" pitchFamily="18" charset="0"/>
                <a:cs typeface="Times New Roman" panose="02020603050405020304" pitchFamily="18" charset="0"/>
              </a:rPr>
              <a:t>- Bề dày của vòng đệm: 5 mm</a:t>
            </a:r>
          </a:p>
        </p:txBody>
      </p:sp>
      <p:pic>
        <p:nvPicPr>
          <p:cNvPr id="2" name="Picture 1"/>
          <p:cNvPicPr>
            <a:picLocks noChangeAspect="1"/>
          </p:cNvPicPr>
          <p:nvPr/>
        </p:nvPicPr>
        <p:blipFill>
          <a:blip r:embed="rId3"/>
          <a:stretch>
            <a:fillRect/>
          </a:stretch>
        </p:blipFill>
        <p:spPr>
          <a:xfrm>
            <a:off x="311627" y="2906189"/>
            <a:ext cx="5715948" cy="3765199"/>
          </a:xfrm>
          <a:prstGeom prst="rect">
            <a:avLst/>
          </a:prstGeom>
        </p:spPr>
      </p:pic>
    </p:spTree>
    <p:extLst>
      <p:ext uri="{BB962C8B-B14F-4D97-AF65-F5344CB8AC3E}">
        <p14:creationId xmlns:p14="http://schemas.microsoft.com/office/powerpoint/2010/main" val="833883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VẬN DỤNG</a:t>
            </a:r>
          </a:p>
        </p:txBody>
      </p:sp>
      <p:sp>
        <p:nvSpPr>
          <p:cNvPr id="8" name="Rectangle 7"/>
          <p:cNvSpPr/>
          <p:nvPr/>
        </p:nvSpPr>
        <p:spPr>
          <a:xfrm>
            <a:off x="460916" y="584775"/>
            <a:ext cx="11537795" cy="523220"/>
          </a:xfrm>
          <a:prstGeom prst="rect">
            <a:avLst/>
          </a:prstGeom>
        </p:spPr>
        <p:txBody>
          <a:bodyPr wrap="square">
            <a:spAutoFit/>
          </a:bodyPr>
          <a:lstStyle/>
          <a:p>
            <a:r>
              <a:rPr lang="vi-VN"/>
              <a:t> </a:t>
            </a:r>
            <a:r>
              <a:rPr lang="en-US" sz="2800" b="1">
                <a:latin typeface="Times New Roman" panose="02020603050405020304" pitchFamily="18" charset="0"/>
                <a:cs typeface="Times New Roman" panose="02020603050405020304" pitchFamily="18" charset="0"/>
              </a:rPr>
              <a:t>Vẽ 3 hình chiếu vuông góc của một đồ vật đơn giản trong gia đình em</a:t>
            </a:r>
            <a:endParaRPr lang="vi-VN" sz="28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7754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VẬN DỤNG</a:t>
            </a:r>
          </a:p>
        </p:txBody>
      </p:sp>
      <p:sp>
        <p:nvSpPr>
          <p:cNvPr id="8" name="Rectangle 7"/>
          <p:cNvSpPr/>
          <p:nvPr/>
        </p:nvSpPr>
        <p:spPr>
          <a:xfrm>
            <a:off x="460916" y="584775"/>
            <a:ext cx="11537795" cy="2246769"/>
          </a:xfrm>
          <a:prstGeom prst="rect">
            <a:avLst/>
          </a:prstGeom>
        </p:spPr>
        <p:txBody>
          <a:bodyPr wrap="square">
            <a:spAutoFit/>
          </a:bodyPr>
          <a:lstStyle/>
          <a:p>
            <a:r>
              <a:rPr lang="vi-VN"/>
              <a:t> </a:t>
            </a:r>
            <a:r>
              <a:rPr lang="vi-VN" sz="2800" b="1">
                <a:latin typeface="Times New Roman" panose="02020603050405020304" pitchFamily="18" charset="0"/>
                <a:cs typeface="Times New Roman" panose="02020603050405020304" pitchFamily="18" charset="0"/>
              </a:rPr>
              <a:t>Hãy vẽ các hình chiếu của vòng đệm phẳng (Hình 2.15) có kích thước như sau:</a:t>
            </a:r>
          </a:p>
          <a:p>
            <a:r>
              <a:rPr lang="vi-VN" sz="2800" b="1">
                <a:latin typeface="Times New Roman" panose="02020603050405020304" pitchFamily="18" charset="0"/>
                <a:cs typeface="Times New Roman" panose="02020603050405020304" pitchFamily="18" charset="0"/>
              </a:rPr>
              <a:t>- Đường kích trong của vòng đệm: Ø34 mm</a:t>
            </a:r>
          </a:p>
          <a:p>
            <a:r>
              <a:rPr lang="vi-VN" sz="2800" b="1">
                <a:latin typeface="Times New Roman" panose="02020603050405020304" pitchFamily="18" charset="0"/>
                <a:cs typeface="Times New Roman" panose="02020603050405020304" pitchFamily="18" charset="0"/>
              </a:rPr>
              <a:t>- Đường kính ngoài của vòng đệm: Ø60 mm.</a:t>
            </a:r>
          </a:p>
          <a:p>
            <a:r>
              <a:rPr lang="vi-VN" sz="2800" b="1">
                <a:latin typeface="Times New Roman" panose="02020603050405020304" pitchFamily="18" charset="0"/>
                <a:cs typeface="Times New Roman" panose="02020603050405020304" pitchFamily="18" charset="0"/>
              </a:rPr>
              <a:t>- Bề dày của vòng đệm: 5 mm</a:t>
            </a:r>
          </a:p>
        </p:txBody>
      </p:sp>
      <p:pic>
        <p:nvPicPr>
          <p:cNvPr id="2" name="Picture 1"/>
          <p:cNvPicPr>
            <a:picLocks noChangeAspect="1"/>
          </p:cNvPicPr>
          <p:nvPr/>
        </p:nvPicPr>
        <p:blipFill>
          <a:blip r:embed="rId3"/>
          <a:stretch>
            <a:fillRect/>
          </a:stretch>
        </p:blipFill>
        <p:spPr>
          <a:xfrm>
            <a:off x="311627" y="2906189"/>
            <a:ext cx="5715948" cy="3765199"/>
          </a:xfrm>
          <a:prstGeom prst="rect">
            <a:avLst/>
          </a:prstGeom>
        </p:spPr>
      </p:pic>
      <p:pic>
        <p:nvPicPr>
          <p:cNvPr id="4" name="Picture 3"/>
          <p:cNvPicPr>
            <a:picLocks noChangeAspect="1"/>
          </p:cNvPicPr>
          <p:nvPr/>
        </p:nvPicPr>
        <p:blipFill>
          <a:blip r:embed="rId4"/>
          <a:stretch>
            <a:fillRect/>
          </a:stretch>
        </p:blipFill>
        <p:spPr>
          <a:xfrm>
            <a:off x="6322073" y="2614320"/>
            <a:ext cx="5676638" cy="4057067"/>
          </a:xfrm>
          <a:prstGeom prst="rect">
            <a:avLst/>
          </a:prstGeom>
        </p:spPr>
      </p:pic>
    </p:spTree>
    <p:extLst>
      <p:ext uri="{BB962C8B-B14F-4D97-AF65-F5344CB8AC3E}">
        <p14:creationId xmlns:p14="http://schemas.microsoft.com/office/powerpoint/2010/main" val="4097495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8105" y="138700"/>
            <a:ext cx="11377127" cy="523220"/>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Quan sát hình dưới đây và hãy mô tả phép chiếu vuông góc</a:t>
            </a:r>
            <a:endParaRPr lang="en-US" sz="2800" b="1">
              <a:latin typeface="Times New Roman" panose="02020603050405020304" pitchFamily="18" charset="0"/>
              <a:cs typeface="Times New Roman" panose="02020603050405020304" pitchFamily="18" charset="0"/>
            </a:endParaRPr>
          </a:p>
        </p:txBody>
      </p:sp>
      <p:sp>
        <p:nvSpPr>
          <p:cNvPr id="2" name="Rectangle 1"/>
          <p:cNvSpPr/>
          <p:nvPr/>
        </p:nvSpPr>
        <p:spPr>
          <a:xfrm>
            <a:off x="6783355" y="914600"/>
            <a:ext cx="4506686" cy="2677656"/>
          </a:xfrm>
          <a:prstGeom prst="rect">
            <a:avLst/>
          </a:prstGeom>
        </p:spPr>
        <p:txBody>
          <a:bodyPr wrap="square">
            <a:spAutoFit/>
          </a:bodyPr>
          <a:lstStyle/>
          <a:p>
            <a:r>
              <a:rPr lang="vi-VN" sz="2800" b="1">
                <a:solidFill>
                  <a:srgbClr val="FF0000"/>
                </a:solidFill>
                <a:latin typeface="Times New Roman" panose="02020603050405020304" pitchFamily="18" charset="0"/>
                <a:cs typeface="Times New Roman" panose="02020603050405020304" pitchFamily="18" charset="0"/>
              </a:rPr>
              <a:t>- Mặt phẳng P được gọi là mặt phẳng chiếu.</a:t>
            </a:r>
          </a:p>
          <a:p>
            <a:r>
              <a:rPr lang="vi-VN" sz="2800" b="1">
                <a:solidFill>
                  <a:srgbClr val="FF0000"/>
                </a:solidFill>
                <a:latin typeface="Times New Roman" panose="02020603050405020304" pitchFamily="18" charset="0"/>
                <a:cs typeface="Times New Roman" panose="02020603050405020304" pitchFamily="18" charset="0"/>
              </a:rPr>
              <a:t>- Các điểm A’; B’; C’; D’ tương ứng là hình chiếu vuông góc của các điểm A, B, C, D trên mặt phẳng P</a:t>
            </a:r>
          </a:p>
        </p:txBody>
      </p:sp>
      <p:pic>
        <p:nvPicPr>
          <p:cNvPr id="6" name="Picture 5"/>
          <p:cNvPicPr>
            <a:picLocks noChangeAspect="1"/>
          </p:cNvPicPr>
          <p:nvPr/>
        </p:nvPicPr>
        <p:blipFill>
          <a:blip r:embed="rId2"/>
          <a:stretch>
            <a:fillRect/>
          </a:stretch>
        </p:blipFill>
        <p:spPr>
          <a:xfrm>
            <a:off x="243456" y="914600"/>
            <a:ext cx="6390610" cy="5127180"/>
          </a:xfrm>
          <a:prstGeom prst="rect">
            <a:avLst/>
          </a:prstGeom>
        </p:spPr>
      </p:pic>
    </p:spTree>
    <p:extLst>
      <p:ext uri="{BB962C8B-B14F-4D97-AF65-F5344CB8AC3E}">
        <p14:creationId xmlns:p14="http://schemas.microsoft.com/office/powerpoint/2010/main" val="299915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650535"/>
            <a:ext cx="11582400" cy="2246769"/>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I. Phương pháp các hình chiếu vuông góc</a:t>
            </a:r>
          </a:p>
          <a:p>
            <a:r>
              <a:rPr lang="en-US" sz="2800">
                <a:latin typeface="Times New Roman" panose="02020603050405020304" pitchFamily="18" charset="0"/>
                <a:cs typeface="Times New Roman" panose="02020603050405020304" pitchFamily="18" charset="0"/>
              </a:rPr>
              <a:t>Phương pháp các hình chiếu vuông góc là phương pháp dùng các hình chiếu vuông góc để biểu diễn hình dạng và kích thước của vật thể</a:t>
            </a:r>
          </a:p>
          <a:p>
            <a:r>
              <a:rPr lang="en-US" sz="2800" b="1">
                <a:latin typeface="Times New Roman" panose="02020603050405020304" pitchFamily="18" charset="0"/>
                <a:cs typeface="Times New Roman" panose="02020603050405020304" pitchFamily="18" charset="0"/>
              </a:rPr>
              <a:t>1.Phép chiếu vuông góc</a:t>
            </a:r>
          </a:p>
          <a:p>
            <a:r>
              <a:rPr lang="en-US" sz="2800">
                <a:latin typeface="Times New Roman" panose="02020603050405020304" pitchFamily="18" charset="0"/>
                <a:cs typeface="Times New Roman" panose="02020603050405020304" pitchFamily="18" charset="0"/>
              </a:rPr>
              <a:t>Các tia chiếu song song với nhau và vuông góc với mặt phảng hình chiếu.</a:t>
            </a:r>
            <a:endParaRPr lang="vi-VN" sz="2800">
              <a:latin typeface="Times New Roman" panose="02020603050405020304" pitchFamily="18" charset="0"/>
              <a:cs typeface="Times New Roman" panose="02020603050405020304" pitchFamily="18" charset="0"/>
            </a:endParaRPr>
          </a:p>
        </p:txBody>
      </p:sp>
      <p:sp>
        <p:nvSpPr>
          <p:cNvPr id="8" name="Rectangle 7"/>
          <p:cNvSpPr/>
          <p:nvPr/>
        </p:nvSpPr>
        <p:spPr>
          <a:xfrm>
            <a:off x="2918889" y="43491"/>
            <a:ext cx="5898540" cy="523220"/>
          </a:xfrm>
          <a:prstGeom prst="rect">
            <a:avLst/>
          </a:prstGeom>
        </p:spPr>
        <p:txBody>
          <a:bodyPr wrap="square">
            <a:spAutoFit/>
          </a:bodyPr>
          <a:lstStyle/>
          <a:p>
            <a:r>
              <a:rPr lang="en-US" sz="2800" b="1">
                <a:solidFill>
                  <a:srgbClr val="FF0000"/>
                </a:solidFill>
                <a:latin typeface="Times New Roman" panose="02020603050405020304" pitchFamily="18" charset="0"/>
                <a:cs typeface="Times New Roman" panose="02020603050405020304" pitchFamily="18" charset="0"/>
              </a:rPr>
              <a:t>BÀI 2. HÌNH CHIẾU VUÔNG GÓC</a:t>
            </a:r>
            <a:endParaRPr lang="en-US" sz="28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96878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30329" y="81257"/>
            <a:ext cx="3848489" cy="523220"/>
          </a:xfrm>
          <a:prstGeom prst="rect">
            <a:avLst/>
          </a:prstGeom>
        </p:spPr>
        <p:txBody>
          <a:bodyPr wrap="none">
            <a:spAutoFit/>
          </a:bodyPr>
          <a:lstStyle/>
          <a:p>
            <a:r>
              <a:rPr lang="en-US" sz="2800" b="1">
                <a:solidFill>
                  <a:srgbClr val="FF0000"/>
                </a:solidFill>
                <a:latin typeface="Times New Roman" panose="02020603050405020304" pitchFamily="18" charset="0"/>
                <a:cs typeface="Times New Roman" panose="02020603050405020304" pitchFamily="18" charset="0"/>
              </a:rPr>
              <a:t>PHIẾU HỌC TẬP SỐ 1</a:t>
            </a:r>
          </a:p>
        </p:txBody>
      </p:sp>
      <p:sp>
        <p:nvSpPr>
          <p:cNvPr id="5" name="Rectangle 4"/>
          <p:cNvSpPr/>
          <p:nvPr/>
        </p:nvSpPr>
        <p:spPr>
          <a:xfrm>
            <a:off x="8500188" y="410748"/>
            <a:ext cx="3573624" cy="6370975"/>
          </a:xfrm>
          <a:prstGeom prst="rect">
            <a:avLst/>
          </a:prstGeom>
        </p:spPr>
        <p:txBody>
          <a:bodyPr wrap="square">
            <a:spAutoFit/>
          </a:bodyPr>
          <a:lstStyle/>
          <a:p>
            <a:r>
              <a:rPr lang="vi-VN" sz="2400" b="1">
                <a:latin typeface="Times New Roman" panose="02020603050405020304" pitchFamily="18" charset="0"/>
                <a:cs typeface="Times New Roman" panose="02020603050405020304" pitchFamily="18" charset="0"/>
              </a:rPr>
              <a:t>1.Quan sát hình 2.3 và xác định các mặt phẳng chiếu</a:t>
            </a:r>
          </a:p>
          <a:p>
            <a:r>
              <a:rPr lang="vi-VN" sz="2400" b="1">
                <a:latin typeface="Times New Roman" panose="02020603050405020304" pitchFamily="18" charset="0"/>
                <a:cs typeface="Times New Roman" panose="02020603050405020304" pitchFamily="18" charset="0"/>
              </a:rPr>
              <a:t>2. Quan sát hình </a:t>
            </a:r>
            <a:r>
              <a:rPr lang="en-US" sz="2400" b="1">
                <a:latin typeface="Times New Roman" panose="02020603050405020304" pitchFamily="18" charset="0"/>
                <a:cs typeface="Times New Roman" panose="02020603050405020304" pitchFamily="18" charset="0"/>
              </a:rPr>
              <a:t>2.4 </a:t>
            </a:r>
            <a:r>
              <a:rPr lang="vi-VN" sz="2400" b="1">
                <a:latin typeface="Times New Roman" panose="02020603050405020304" pitchFamily="18" charset="0"/>
                <a:cs typeface="Times New Roman" panose="02020603050405020304" pitchFamily="18" charset="0"/>
              </a:rPr>
              <a:t>và </a:t>
            </a:r>
            <a:r>
              <a:rPr lang="en-US" sz="2400" b="1">
                <a:latin typeface="Times New Roman" panose="02020603050405020304" pitchFamily="18" charset="0"/>
                <a:cs typeface="Times New Roman" panose="02020603050405020304" pitchFamily="18" charset="0"/>
              </a:rPr>
              <a:t>xác định các hướng chiếu và hình chiếu của vật thể</a:t>
            </a:r>
            <a:r>
              <a:rPr lang="vi-VN" sz="2400" b="1">
                <a:latin typeface="Times New Roman" panose="02020603050405020304" pitchFamily="18" charset="0"/>
                <a:cs typeface="Times New Roman" panose="02020603050405020304" pitchFamily="18" charset="0"/>
              </a:rPr>
              <a:t>?</a:t>
            </a:r>
            <a:endParaRPr lang="en-US" sz="2400" b="1">
              <a:latin typeface="Times New Roman" panose="02020603050405020304" pitchFamily="18" charset="0"/>
              <a:cs typeface="Times New Roman" panose="02020603050405020304" pitchFamily="18" charset="0"/>
            </a:endParaRPr>
          </a:p>
          <a:p>
            <a:r>
              <a:rPr lang="en-US" sz="2400" b="1">
                <a:latin typeface="Times New Roman" panose="02020603050405020304" pitchFamily="18" charset="0"/>
                <a:cs typeface="Times New Roman" panose="02020603050405020304" pitchFamily="18" charset="0"/>
              </a:rPr>
              <a:t>3. Quan sát Hình 2.5b và cho biết:</a:t>
            </a:r>
          </a:p>
          <a:p>
            <a:r>
              <a:rPr lang="en-US" sz="2400" b="1">
                <a:latin typeface="Times New Roman" panose="02020603050405020304" pitchFamily="18" charset="0"/>
                <a:cs typeface="Times New Roman" panose="02020603050405020304" pitchFamily="18" charset="0"/>
              </a:rPr>
              <a:t>a. Vị trí các hình chiếu trên bản vẽ được sắp xếp như thế nào?</a:t>
            </a:r>
          </a:p>
          <a:p>
            <a:r>
              <a:rPr lang="en-US" sz="2400" b="1">
                <a:latin typeface="Times New Roman" panose="02020603050405020304" pitchFamily="18" charset="0"/>
                <a:cs typeface="Times New Roman" panose="02020603050405020304" pitchFamily="18" charset="0"/>
              </a:rPr>
              <a:t>b. Mối liên hệ giữa hình chiếu đứng và hình chiếu bằng, giữa hình chiếu đứng và hình chiếu cạnh.</a:t>
            </a:r>
          </a:p>
          <a:p>
            <a:endParaRPr lang="vi-VN" sz="2400">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a:stretch>
            <a:fillRect/>
          </a:stretch>
        </p:blipFill>
        <p:spPr>
          <a:xfrm>
            <a:off x="326845" y="3694923"/>
            <a:ext cx="8051973" cy="3023118"/>
          </a:xfrm>
          <a:prstGeom prst="rect">
            <a:avLst/>
          </a:prstGeom>
        </p:spPr>
      </p:pic>
      <p:pic>
        <p:nvPicPr>
          <p:cNvPr id="8" name="Picture 7"/>
          <p:cNvPicPr>
            <a:picLocks noChangeAspect="1"/>
          </p:cNvPicPr>
          <p:nvPr/>
        </p:nvPicPr>
        <p:blipFill>
          <a:blip r:embed="rId3"/>
          <a:stretch>
            <a:fillRect/>
          </a:stretch>
        </p:blipFill>
        <p:spPr>
          <a:xfrm>
            <a:off x="326845" y="604476"/>
            <a:ext cx="3461848" cy="2969148"/>
          </a:xfrm>
          <a:prstGeom prst="rect">
            <a:avLst/>
          </a:prstGeom>
        </p:spPr>
      </p:pic>
      <p:pic>
        <p:nvPicPr>
          <p:cNvPr id="9" name="Picture 8"/>
          <p:cNvPicPr>
            <a:picLocks noChangeAspect="1"/>
          </p:cNvPicPr>
          <p:nvPr/>
        </p:nvPicPr>
        <p:blipFill>
          <a:blip r:embed="rId4"/>
          <a:stretch>
            <a:fillRect/>
          </a:stretch>
        </p:blipFill>
        <p:spPr>
          <a:xfrm>
            <a:off x="4082977" y="639464"/>
            <a:ext cx="4122926" cy="2934160"/>
          </a:xfrm>
          <a:prstGeom prst="rect">
            <a:avLst/>
          </a:prstGeom>
        </p:spPr>
      </p:pic>
    </p:spTree>
    <p:extLst>
      <p:ext uri="{BB962C8B-B14F-4D97-AF65-F5344CB8AC3E}">
        <p14:creationId xmlns:p14="http://schemas.microsoft.com/office/powerpoint/2010/main" val="1478432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1926" y="106959"/>
            <a:ext cx="11672596" cy="5847755"/>
          </a:xfrm>
          <a:prstGeom prst="rect">
            <a:avLst/>
          </a:prstGeom>
        </p:spPr>
        <p:txBody>
          <a:bodyPr wrap="square">
            <a:spAutoFit/>
          </a:bodyPr>
          <a:lstStyle/>
          <a:p>
            <a:pPr algn="ctr"/>
            <a:r>
              <a:rPr lang="vi-VN" sz="2200" b="1">
                <a:solidFill>
                  <a:srgbClr val="FF0000"/>
                </a:solidFill>
                <a:latin typeface="Times New Roman" panose="02020603050405020304" pitchFamily="18" charset="0"/>
                <a:cs typeface="Times New Roman" panose="02020603050405020304" pitchFamily="18" charset="0"/>
              </a:rPr>
              <a:t>PHIẾU HỌC TẬP SỐ 1</a:t>
            </a:r>
          </a:p>
          <a:p>
            <a:r>
              <a:rPr lang="vi-VN" sz="2200">
                <a:solidFill>
                  <a:srgbClr val="FF0000"/>
                </a:solidFill>
                <a:latin typeface="Times New Roman" panose="02020603050405020304" pitchFamily="18" charset="0"/>
                <a:cs typeface="Times New Roman" panose="02020603050405020304" pitchFamily="18" charset="0"/>
              </a:rPr>
              <a:t>1.</a:t>
            </a:r>
          </a:p>
          <a:p>
            <a:r>
              <a:rPr lang="vi-VN" sz="2200">
                <a:solidFill>
                  <a:srgbClr val="FF0000"/>
                </a:solidFill>
                <a:latin typeface="Times New Roman" panose="02020603050405020304" pitchFamily="18" charset="0"/>
                <a:cs typeface="Times New Roman" panose="02020603050405020304" pitchFamily="18" charset="0"/>
              </a:rPr>
              <a:t>- Mặt phẳng chiếu chính diện P1 được gọi là mặt phẳng hình chiếu đứng</a:t>
            </a:r>
          </a:p>
          <a:p>
            <a:r>
              <a:rPr lang="vi-VN" sz="2200">
                <a:solidFill>
                  <a:srgbClr val="FF0000"/>
                </a:solidFill>
                <a:latin typeface="Times New Roman" panose="02020603050405020304" pitchFamily="18" charset="0"/>
                <a:cs typeface="Times New Roman" panose="02020603050405020304" pitchFamily="18" charset="0"/>
              </a:rPr>
              <a:t>- Mặt phẳng nằm ngang P2 được gọi là mặt phẳng hình chiếu bằng</a:t>
            </a:r>
          </a:p>
          <a:p>
            <a:r>
              <a:rPr lang="vi-VN" sz="2200">
                <a:solidFill>
                  <a:srgbClr val="FF0000"/>
                </a:solidFill>
                <a:latin typeface="Times New Roman" panose="02020603050405020304" pitchFamily="18" charset="0"/>
                <a:cs typeface="Times New Roman" panose="02020603050405020304" pitchFamily="18" charset="0"/>
              </a:rPr>
              <a:t>- Mặt phẳng bên phải P3 được gọi là mặt phẳng hình chiếu cạnh.</a:t>
            </a:r>
          </a:p>
          <a:p>
            <a:r>
              <a:rPr lang="vi-VN" sz="2200">
                <a:solidFill>
                  <a:srgbClr val="FF0000"/>
                </a:solidFill>
                <a:latin typeface="Times New Roman" panose="02020603050405020304" pitchFamily="18" charset="0"/>
                <a:cs typeface="Times New Roman" panose="02020603050405020304" pitchFamily="18" charset="0"/>
              </a:rPr>
              <a:t>2. Để nhận được hình chiếu vuông góc của vật thể ta cần đặt vật thể trong không gian được tạo bởi ba mặt phẳng hình chiếu vuông góc với nhau từng đôi một (MPHC đứng, MPHC bằng, MPHC cạnh) rồi lần lượt chiếu vuông góc vật thể theo các hướng từ trước ra sau, từ trên xuống dưới và từ trái sang phải để nhận được các hình chiếu:</a:t>
            </a:r>
          </a:p>
          <a:p>
            <a:r>
              <a:rPr lang="vi-VN" sz="2200">
                <a:solidFill>
                  <a:srgbClr val="FF0000"/>
                </a:solidFill>
                <a:latin typeface="Times New Roman" panose="02020603050405020304" pitchFamily="18" charset="0"/>
                <a:cs typeface="Times New Roman" panose="02020603050405020304" pitchFamily="18" charset="0"/>
              </a:rPr>
              <a:t>- Hình chiếu từ trước (Hình chiếu đứng).</a:t>
            </a:r>
          </a:p>
          <a:p>
            <a:r>
              <a:rPr lang="vi-VN" sz="2200">
                <a:solidFill>
                  <a:srgbClr val="FF0000"/>
                </a:solidFill>
                <a:latin typeface="Times New Roman" panose="02020603050405020304" pitchFamily="18" charset="0"/>
                <a:cs typeface="Times New Roman" panose="02020603050405020304" pitchFamily="18" charset="0"/>
              </a:rPr>
              <a:t>- Hình chiếu từ trên (Hình chiếu bằng).</a:t>
            </a:r>
          </a:p>
          <a:p>
            <a:r>
              <a:rPr lang="vi-VN" sz="2200">
                <a:solidFill>
                  <a:srgbClr val="FF0000"/>
                </a:solidFill>
                <a:latin typeface="Times New Roman" panose="02020603050405020304" pitchFamily="18" charset="0"/>
                <a:cs typeface="Times New Roman" panose="02020603050405020304" pitchFamily="18" charset="0"/>
              </a:rPr>
              <a:t>- Hình chiếu từ trái (Hình chiếu cạnh).</a:t>
            </a:r>
          </a:p>
          <a:p>
            <a:r>
              <a:rPr lang="vi-VN" sz="2200">
                <a:solidFill>
                  <a:srgbClr val="FF0000"/>
                </a:solidFill>
                <a:latin typeface="Times New Roman" panose="02020603050405020304" pitchFamily="18" charset="0"/>
                <a:cs typeface="Times New Roman" panose="02020603050405020304" pitchFamily="18" charset="0"/>
              </a:rPr>
              <a:t>3. </a:t>
            </a:r>
          </a:p>
          <a:p>
            <a:r>
              <a:rPr lang="vi-VN" sz="2200">
                <a:solidFill>
                  <a:srgbClr val="FF0000"/>
                </a:solidFill>
                <a:latin typeface="Times New Roman" panose="02020603050405020304" pitchFamily="18" charset="0"/>
                <a:cs typeface="Times New Roman" panose="02020603050405020304" pitchFamily="18" charset="0"/>
              </a:rPr>
              <a:t>a. Vị trí các hình chiếu được sắp xếp: hình chiếu đứng nằm phía trên hình chiếu bằng, hình chiếu cạnh nằm bên phải hình chiếu đứng</a:t>
            </a:r>
          </a:p>
          <a:p>
            <a:r>
              <a:rPr lang="vi-VN" sz="2200">
                <a:solidFill>
                  <a:srgbClr val="FF0000"/>
                </a:solidFill>
                <a:latin typeface="Times New Roman" panose="02020603050405020304" pitchFamily="18" charset="0"/>
                <a:cs typeface="Times New Roman" panose="02020603050405020304" pitchFamily="18" charset="0"/>
              </a:rPr>
              <a:t>b. Mối liên hệ giữa hình chiếu đứng và hình chiếu bằng: hình chiếu đứng phía trên hình chiếu bằng</a:t>
            </a:r>
          </a:p>
          <a:p>
            <a:r>
              <a:rPr lang="vi-VN" sz="2200">
                <a:solidFill>
                  <a:srgbClr val="FF0000"/>
                </a:solidFill>
                <a:latin typeface="Times New Roman" panose="02020603050405020304" pitchFamily="18" charset="0"/>
                <a:cs typeface="Times New Roman" panose="02020603050405020304" pitchFamily="18" charset="0"/>
              </a:rPr>
              <a:t>Mối liên hệ giữa hình chiếu đứng và hình chiếu cạnh: hình chiếu đứng nằm bên trái hình chiếu cạnh.</a:t>
            </a:r>
          </a:p>
        </p:txBody>
      </p:sp>
    </p:spTree>
    <p:extLst>
      <p:ext uri="{BB962C8B-B14F-4D97-AF65-F5344CB8AC3E}">
        <p14:creationId xmlns:p14="http://schemas.microsoft.com/office/powerpoint/2010/main" val="29943124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650535"/>
            <a:ext cx="11582400" cy="6063198"/>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I. Phương pháp các hình chiếu vuông góc</a:t>
            </a:r>
          </a:p>
          <a:p>
            <a:r>
              <a:rPr lang="en-US" sz="2400" b="1">
                <a:latin typeface="Times New Roman" panose="02020603050405020304" pitchFamily="18" charset="0"/>
                <a:cs typeface="Times New Roman" panose="02020603050405020304" pitchFamily="18" charset="0"/>
              </a:rPr>
              <a:t>2. Các hình chiếu vuông góc </a:t>
            </a:r>
          </a:p>
          <a:p>
            <a:r>
              <a:rPr lang="en-US" sz="2400">
                <a:latin typeface="Times New Roman" panose="02020603050405020304" pitchFamily="18" charset="0"/>
                <a:cs typeface="Times New Roman" panose="02020603050405020304" pitchFamily="18" charset="0"/>
              </a:rPr>
              <a:t>- Có các mặt phẳng chiếu là</a:t>
            </a:r>
          </a:p>
          <a:p>
            <a:r>
              <a:rPr lang="en-US" sz="2400">
                <a:latin typeface="Times New Roman" panose="02020603050405020304" pitchFamily="18" charset="0"/>
                <a:cs typeface="Times New Roman" panose="02020603050405020304" pitchFamily="18" charset="0"/>
              </a:rPr>
              <a:t>+ Mặt phẳng thẳng đứng ở chính diện gọi là mặt phẳng hình chiếu đứng</a:t>
            </a:r>
          </a:p>
          <a:p>
            <a:r>
              <a:rPr lang="en-US" sz="2400">
                <a:latin typeface="Times New Roman" panose="02020603050405020304" pitchFamily="18" charset="0"/>
                <a:cs typeface="Times New Roman" panose="02020603050405020304" pitchFamily="18" charset="0"/>
              </a:rPr>
              <a:t>+ Mặt phẳng nằm ngang gọi là mặt phẳng hình chiếu bằng</a:t>
            </a:r>
          </a:p>
          <a:p>
            <a:r>
              <a:rPr lang="en-US" sz="2400">
                <a:latin typeface="Times New Roman" panose="02020603050405020304" pitchFamily="18" charset="0"/>
                <a:cs typeface="Times New Roman" panose="02020603050405020304" pitchFamily="18" charset="0"/>
              </a:rPr>
              <a:t>- Mặt phẳng nằm cạnh bên phải gọi là mặt phẳng hình chiếu cạnh</a:t>
            </a:r>
          </a:p>
          <a:p>
            <a:r>
              <a:rPr lang="en-US" sz="2400">
                <a:latin typeface="Times New Roman" panose="02020603050405020304" pitchFamily="18" charset="0"/>
                <a:cs typeface="Times New Roman" panose="02020603050405020304" pitchFamily="18" charset="0"/>
              </a:rPr>
              <a:t>- Các hình chiếu</a:t>
            </a:r>
          </a:p>
          <a:p>
            <a:r>
              <a:rPr lang="en-US" sz="2400">
                <a:latin typeface="Times New Roman" panose="02020603050405020304" pitchFamily="18" charset="0"/>
                <a:cs typeface="Times New Roman" panose="02020603050405020304" pitchFamily="18" charset="0"/>
              </a:rPr>
              <a:t>+</a:t>
            </a:r>
            <a:r>
              <a:rPr lang="vi-VN" sz="2400">
                <a:latin typeface="Times New Roman" panose="02020603050405020304" pitchFamily="18" charset="0"/>
                <a:cs typeface="Times New Roman" panose="02020603050405020304" pitchFamily="18" charset="0"/>
              </a:rPr>
              <a:t> Hình chiếu đứng: </a:t>
            </a:r>
            <a:r>
              <a:rPr lang="en-US" sz="2400">
                <a:latin typeface="Times New Roman" panose="02020603050405020304" pitchFamily="18" charset="0"/>
                <a:cs typeface="Times New Roman" panose="02020603050405020304" pitchFamily="18" charset="0"/>
              </a:rPr>
              <a:t>là hình chiếu vuông góc của vật thể theo hướng chiếu từ trước lên mặt phẳng chiếu đứng.</a:t>
            </a:r>
          </a:p>
          <a:p>
            <a:r>
              <a:rPr lang="en-US" sz="2400">
                <a:latin typeface="Times New Roman" panose="02020603050405020304" pitchFamily="18" charset="0"/>
                <a:cs typeface="Times New Roman" panose="02020603050405020304" pitchFamily="18" charset="0"/>
              </a:rPr>
              <a:t>+</a:t>
            </a:r>
            <a:r>
              <a:rPr lang="vi-VN" sz="2400">
                <a:latin typeface="Times New Roman" panose="02020603050405020304" pitchFamily="18" charset="0"/>
                <a:cs typeface="Times New Roman" panose="02020603050405020304" pitchFamily="18" charset="0"/>
              </a:rPr>
              <a:t> Hình chiếu bằng: </a:t>
            </a:r>
            <a:r>
              <a:rPr lang="en-US" sz="2400">
                <a:latin typeface="Times New Roman" panose="02020603050405020304" pitchFamily="18" charset="0"/>
                <a:cs typeface="Times New Roman" panose="02020603050405020304" pitchFamily="18" charset="0"/>
              </a:rPr>
              <a:t>là hình chiếu vuông góc của vật thể theo hướng chiếu từ trên lên mặt phẳng hình chiểu bằng</a:t>
            </a:r>
          </a:p>
          <a:p>
            <a:r>
              <a:rPr lang="en-US" sz="2400">
                <a:latin typeface="Times New Roman" panose="02020603050405020304" pitchFamily="18" charset="0"/>
                <a:cs typeface="Times New Roman" panose="02020603050405020304" pitchFamily="18" charset="0"/>
              </a:rPr>
              <a:t>+</a:t>
            </a:r>
            <a:r>
              <a:rPr lang="vi-VN" sz="2400">
                <a:latin typeface="Times New Roman" panose="02020603050405020304" pitchFamily="18" charset="0"/>
                <a:cs typeface="Times New Roman" panose="02020603050405020304" pitchFamily="18" charset="0"/>
              </a:rPr>
              <a:t> Hình chiếu cạnh: </a:t>
            </a:r>
            <a:r>
              <a:rPr lang="en-US" sz="2400">
                <a:latin typeface="Times New Roman" panose="02020603050405020304" pitchFamily="18" charset="0"/>
                <a:cs typeface="Times New Roman" panose="02020603050405020304" pitchFamily="18" charset="0"/>
              </a:rPr>
              <a:t>là hình chiếu vuông góc của vật thể theo hướng chiếu từ trái lên mặt phẳng hình chiểu cạnh.</a:t>
            </a:r>
          </a:p>
          <a:p>
            <a:r>
              <a:rPr lang="en-US" sz="2400">
                <a:latin typeface="Times New Roman" panose="02020603050405020304" pitchFamily="18" charset="0"/>
                <a:cs typeface="Times New Roman" panose="02020603050405020304" pitchFamily="18" charset="0"/>
              </a:rPr>
              <a:t>- Vị trí các hình chiếu</a:t>
            </a:r>
          </a:p>
          <a:p>
            <a:r>
              <a:rPr lang="en-US" sz="2400">
                <a:latin typeface="Times New Roman" panose="02020603050405020304" pitchFamily="18" charset="0"/>
                <a:cs typeface="Times New Roman" panose="02020603050405020304" pitchFamily="18" charset="0"/>
              </a:rPr>
              <a:t>+ hình chiếu đứng nằm phía trên hình chiếu bằng, hình chiếu cạnh nằm bên phải hình chiếu đứng</a:t>
            </a:r>
          </a:p>
        </p:txBody>
      </p:sp>
      <p:sp>
        <p:nvSpPr>
          <p:cNvPr id="8" name="Rectangle 7"/>
          <p:cNvSpPr/>
          <p:nvPr/>
        </p:nvSpPr>
        <p:spPr>
          <a:xfrm>
            <a:off x="2918889" y="43491"/>
            <a:ext cx="5898540" cy="523220"/>
          </a:xfrm>
          <a:prstGeom prst="rect">
            <a:avLst/>
          </a:prstGeom>
        </p:spPr>
        <p:txBody>
          <a:bodyPr wrap="square">
            <a:spAutoFit/>
          </a:bodyPr>
          <a:lstStyle/>
          <a:p>
            <a:r>
              <a:rPr lang="en-US" sz="2800" b="1">
                <a:solidFill>
                  <a:srgbClr val="FF0000"/>
                </a:solidFill>
                <a:latin typeface="Times New Roman" panose="02020603050405020304" pitchFamily="18" charset="0"/>
                <a:cs typeface="Times New Roman" panose="02020603050405020304" pitchFamily="18" charset="0"/>
              </a:rPr>
              <a:t>BÀI 2. HÌNH CHIẾU VUÔNG GÓC</a:t>
            </a:r>
            <a:endParaRPr lang="en-US" sz="28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38034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470</TotalTime>
  <Words>3072</Words>
  <Application>Microsoft Office PowerPoint</Application>
  <PresentationFormat>Màn hình rộng</PresentationFormat>
  <Paragraphs>199</Paragraphs>
  <Slides>44</Slides>
  <Notes>0</Notes>
  <HiddenSlides>0</HiddenSlides>
  <MMClips>0</MMClips>
  <ScaleCrop>false</ScaleCrop>
  <HeadingPairs>
    <vt:vector size="6" baseType="variant">
      <vt:variant>
        <vt:lpstr>Phông được Dùng</vt:lpstr>
      </vt:variant>
      <vt:variant>
        <vt:i4>5</vt:i4>
      </vt:variant>
      <vt:variant>
        <vt:lpstr>Chủ đề</vt:lpstr>
      </vt:variant>
      <vt:variant>
        <vt:i4>1</vt:i4>
      </vt:variant>
      <vt:variant>
        <vt:lpstr>Tiêu đề Bản chiếu</vt:lpstr>
      </vt:variant>
      <vt:variant>
        <vt:i4>44</vt:i4>
      </vt:variant>
    </vt:vector>
  </HeadingPairs>
  <TitlesOfParts>
    <vt:vector size="50" baseType="lpstr">
      <vt:lpstr>Arial</vt:lpstr>
      <vt:lpstr>Century Gothic</vt:lpstr>
      <vt:lpstr>Tahoma</vt:lpstr>
      <vt:lpstr>Times New Roman</vt:lpstr>
      <vt:lpstr>Wingdings 3</vt:lpstr>
      <vt:lpstr>Wisp</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Luân Nguyễn</cp:lastModifiedBy>
  <cp:revision>41</cp:revision>
  <dcterms:created xsi:type="dcterms:W3CDTF">2023-06-21T22:05:51Z</dcterms:created>
  <dcterms:modified xsi:type="dcterms:W3CDTF">2023-09-13T13:55:14Z</dcterms:modified>
</cp:coreProperties>
</file>