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462" r:id="rId3"/>
    <p:sldId id="263" r:id="rId4"/>
    <p:sldId id="259" r:id="rId5"/>
    <p:sldId id="260" r:id="rId6"/>
    <p:sldId id="262" r:id="rId7"/>
    <p:sldId id="264" r:id="rId8"/>
    <p:sldId id="266" r:id="rId9"/>
    <p:sldId id="467" r:id="rId10"/>
    <p:sldId id="464" r:id="rId11"/>
    <p:sldId id="267" r:id="rId12"/>
    <p:sldId id="319" r:id="rId13"/>
    <p:sldId id="484" r:id="rId14"/>
    <p:sldId id="483" r:id="rId15"/>
    <p:sldId id="265" r:id="rId16"/>
    <p:sldId id="465" r:id="rId17"/>
    <p:sldId id="485" r:id="rId18"/>
    <p:sldId id="321" r:id="rId19"/>
    <p:sldId id="486" r:id="rId20"/>
    <p:sldId id="487" r:id="rId21"/>
    <p:sldId id="449" r:id="rId22"/>
    <p:sldId id="322" r:id="rId23"/>
    <p:sldId id="300" r:id="rId24"/>
    <p:sldId id="323" r:id="rId25"/>
    <p:sldId id="452" r:id="rId26"/>
    <p:sldId id="453" r:id="rId27"/>
    <p:sldId id="454" r:id="rId28"/>
    <p:sldId id="256" r:id="rId29"/>
    <p:sldId id="455" r:id="rId30"/>
    <p:sldId id="456" r:id="rId31"/>
    <p:sldId id="457" r:id="rId32"/>
    <p:sldId id="458" r:id="rId33"/>
    <p:sldId id="459" r:id="rId34"/>
    <p:sldId id="460" r:id="rId35"/>
    <p:sldId id="461" r:id="rId36"/>
    <p:sldId id="489" r:id="rId37"/>
    <p:sldId id="490" r:id="rId38"/>
    <p:sldId id="6246" r:id="rId39"/>
    <p:sldId id="341" r:id="rId40"/>
    <p:sldId id="46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6600FF"/>
    <a:srgbClr val="FF0066"/>
    <a:srgbClr val="1104BC"/>
    <a:srgbClr val="FFFFD1"/>
    <a:srgbClr val="FA2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87F2-9FE3-4424-BC5D-5CAC32932B46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8C77D-F9E7-4FB3-B953-0922B29A5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41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 cá nhân: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https://www.facebook.com/ti.gon.566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Nhóm chia sẻ tài liệu: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https://www.facebook.com/groups/1448467355535530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8C77D-F9E7-4FB3-B953-0922B29A5D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06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xem s</a:t>
            </a:r>
            <a:r>
              <a:rPr lang="vi-VN"/>
              <a:t>ơ</a:t>
            </a:r>
            <a:r>
              <a:rPr lang="en-US"/>
              <a:t> đồ 2-3p ch</a:t>
            </a:r>
            <a:r>
              <a:rPr lang="vi-VN"/>
              <a:t>ơ</a:t>
            </a:r>
            <a:r>
              <a:rPr lang="en-US"/>
              <a:t>i trò ch</a:t>
            </a:r>
            <a:r>
              <a:rPr lang="vi-VN"/>
              <a:t>ơ</a:t>
            </a:r>
            <a:r>
              <a:rPr lang="en-US"/>
              <a:t>i ai nhanh h</a:t>
            </a:r>
            <a:r>
              <a:rPr lang="vi-VN"/>
              <a:t>ơ</a:t>
            </a:r>
            <a:r>
              <a:rPr lang="en-US"/>
              <a:t>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8C77D-F9E7-4FB3-B953-0922B29A5D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26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8C77D-F9E7-4FB3-B953-0922B29A5D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00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8C77D-F9E7-4FB3-B953-0922B29A5D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0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8C77D-F9E7-4FB3-B953-0922B29A5D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76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Đới tiếp giáp giữa các địa mảng xô vào nhau được thể hiện bằng đường màu đỏ trên bản đồ hình 2 </a:t>
            </a:r>
            <a:r>
              <a:rPr lang="vi-VN" sz="1200" b="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(em tự xác định trên bản đồ).</a:t>
            </a:r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8C77D-F9E7-4FB3-B953-0922B29A5D7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09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KÍCH VÀO HÌNH TRÒN ĐỎ ĐẾN PHẦN MỞ RỘN VẬN DỤNG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8C77D-F9E7-4FB3-B953-0922B29A5D7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81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https://www.facebook.com/ti.gon.566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Nhóm chia sẻ tài liệu: </a:t>
            </a:r>
            <a:r>
              <a:rPr lang="en-US" sz="1200" u="sng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https://www.facebook.com/groups/1448467355535530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2538-004B-4CDE-A76A-AD795BBB0AD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76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 cá nhân: </a:t>
            </a:r>
            <a:r>
              <a:rPr lang="en-US" sz="24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https://www.facebook.com/ti.gon.566</a:t>
            </a:r>
            <a:r>
              <a:rPr lang="en-US"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Nhóm chia sẻ tài liệu: </a:t>
            </a:r>
            <a:r>
              <a:rPr lang="en-US" sz="24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https://www.facebook.com/groups/1448467355535530</a:t>
            </a:r>
            <a:endParaRPr lang="en-US" sz="24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67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ACA3F-7E96-42D9-9689-8FCE8CF04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D8607-A2CB-4547-AC79-F759286F1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F2E96-3FE2-4E58-8E40-F51E071B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A677-ED45-4B5B-AE3F-7E26A872936A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EBA9B-3CF9-47F3-94DE-7FEB8FA22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C2382-4F81-46D1-ACEC-6D846D7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307B-BDA4-4B0F-83AD-CBEA33AAE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1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C0A50-FCE7-4622-ACE7-65FD83533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7FB1D0-8259-4C1A-888C-89C7A6484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0F6BD-49E5-4EF5-9918-61AE16B2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A677-ED45-4B5B-AE3F-7E26A872936A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26263-1AFE-4DA3-A5C4-A272032E1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338BC-F263-428A-B80A-86351A42C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307B-BDA4-4B0F-83AD-CBEA33AAE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24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2C910F-EE79-4756-9516-3B5AF8317C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160D00-E3A6-49D5-A170-E4DF35E74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9F9F8-42CA-4D69-8019-CECBA6944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A677-ED45-4B5B-AE3F-7E26A872936A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42B18-6B1B-4D18-8712-5648E3774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15368-C283-4422-8040-12094DF93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307B-BDA4-4B0F-83AD-CBEA33AAE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58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3F14C-928C-49EB-9482-624C63737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099FF-794A-43E4-821D-EAD447461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69B51-7754-4B11-A518-21CAF1047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A677-ED45-4B5B-AE3F-7E26A872936A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B3355-24C7-4E1B-B93C-7783EFDB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D919C-9A30-482F-B0C1-FE52A9D43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307B-BDA4-4B0F-83AD-CBEA33AAE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1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28AFD-C72E-4A0D-AFCB-D66BDB788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10330-5226-4B79-B8F0-CC335C091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4840F-094E-4761-B367-6BAFFA9A3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A677-ED45-4B5B-AE3F-7E26A872936A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BD7BA-6E50-4739-8FE6-B1CD45CEA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95F40-DFEA-49DA-B8F7-1E6FF591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307B-BDA4-4B0F-83AD-CBEA33AAE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C8E6D-49F1-4C7D-B9E4-2B8D7C28D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FB265-C311-4499-8CC5-F9540C5984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34A73-C3E2-4B1D-8DD7-EC7AEBD49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B16B-F3FF-4563-AAAE-769FCEE2C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A677-ED45-4B5B-AE3F-7E26A872936A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303892-4DF6-4DA2-9B89-F73AA4039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47BC69-AB73-4189-8513-6993704DB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307B-BDA4-4B0F-83AD-CBEA33AAE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27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00E4-7016-434A-8DF6-192B86C0B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5A354-72E5-4368-A499-1AD7EB8A7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A86EA3-D147-49D1-AC94-C175021E77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C4E83F-E232-4485-ADB9-D968B6370D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6EAE83-BA06-4898-8624-57E7D77E3C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797A91-FB0F-447B-97A5-33E676511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A677-ED45-4B5B-AE3F-7E26A872936A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3A0B7F-12D0-42CF-8981-C6DD5E513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0F6646-9249-41DF-9541-E6B83202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307B-BDA4-4B0F-83AD-CBEA33AAE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40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22ADC-6CED-4BC3-A70A-8AB9A2414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BE6FF-B3E2-47C6-90A5-328E3FFD1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A677-ED45-4B5B-AE3F-7E26A872936A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ED2CDE-CB9B-4A8C-AAE1-92F386303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437E07-05DF-4B82-BCBA-0E578EB4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307B-BDA4-4B0F-83AD-CBEA33AAE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67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99F755-9B44-4993-BC3C-18BC0441C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A677-ED45-4B5B-AE3F-7E26A872936A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1EC9D6-689C-4D7E-9634-6B8D3FEB7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977A4-26D0-4FA2-AAEF-58BC037F1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307B-BDA4-4B0F-83AD-CBEA33AAE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9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734B1-B2CA-406C-80E5-D0C9B40DA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679EF-5073-4B32-8E94-257CEBF9B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A3383-DD7D-4D9B-AE9B-882E8FFEC6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E9000-FB51-46E5-BBD4-3AABAD18E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A677-ED45-4B5B-AE3F-7E26A872936A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1E1848-D678-48D4-9DC7-0B0101C5D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E4CEF-C754-4554-A7F2-4DC468BDF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307B-BDA4-4B0F-83AD-CBEA33AAE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75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608-8172-4A78-AA3F-697F251D3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50EE09-B71F-412E-A031-7774ED7C0E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40F3A-079F-4339-9E62-BF90E34B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3EC0C7-54CD-4D00-8E96-5AAE38DA2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A677-ED45-4B5B-AE3F-7E26A872936A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DA2F6-9665-4C80-8DB4-38FFE26CE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F279E-3022-4C54-AA3C-0F4E888E0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307B-BDA4-4B0F-83AD-CBEA33AAE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84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CAEEDE-C349-4465-A87E-399E9D94F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B8A7E-003F-486C-9FF9-68FC4CC22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9467F-8D9B-4430-96B0-FC70EF6C7C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4A677-ED45-4B5B-AE3F-7E26A872936A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36024-ACF6-4F6F-ACF0-4FEB9D41CE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D7002-82E0-4FA6-84BD-BD2E911F58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8307B-BDA4-4B0F-83AD-CBEA33AAE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62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29.xml"/><Relationship Id="rId18" Type="http://schemas.openxmlformats.org/officeDocument/2006/relationships/image" Target="../media/image35.png"/><Relationship Id="rId26" Type="http://schemas.openxmlformats.org/officeDocument/2006/relationships/image" Target="../media/image40.png"/><Relationship Id="rId3" Type="http://schemas.openxmlformats.org/officeDocument/2006/relationships/image" Target="../media/image25.jpeg"/><Relationship Id="rId21" Type="http://schemas.openxmlformats.org/officeDocument/2006/relationships/image" Target="../media/image37.png"/><Relationship Id="rId34" Type="http://schemas.openxmlformats.org/officeDocument/2006/relationships/image" Target="../media/image46.gif"/><Relationship Id="rId7" Type="http://schemas.openxmlformats.org/officeDocument/2006/relationships/slide" Target="slide27.xml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5" Type="http://schemas.openxmlformats.org/officeDocument/2006/relationships/slide" Target="slide33.xml"/><Relationship Id="rId3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6" Type="http://schemas.openxmlformats.org/officeDocument/2006/relationships/slide" Target="slide30.xml"/><Relationship Id="rId20" Type="http://schemas.openxmlformats.org/officeDocument/2006/relationships/image" Target="../media/image36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24" Type="http://schemas.openxmlformats.org/officeDocument/2006/relationships/image" Target="../media/image39.png"/><Relationship Id="rId32" Type="http://schemas.openxmlformats.org/officeDocument/2006/relationships/image" Target="../media/image44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23" Type="http://schemas.openxmlformats.org/officeDocument/2006/relationships/image" Target="../media/image38.png"/><Relationship Id="rId28" Type="http://schemas.openxmlformats.org/officeDocument/2006/relationships/slide" Target="slide34.xml"/><Relationship Id="rId10" Type="http://schemas.openxmlformats.org/officeDocument/2006/relationships/slide" Target="slide28.xml"/><Relationship Id="rId19" Type="http://schemas.openxmlformats.org/officeDocument/2006/relationships/slide" Target="slide31.xml"/><Relationship Id="rId31" Type="http://schemas.openxmlformats.org/officeDocument/2006/relationships/slide" Target="slide35.xml"/><Relationship Id="rId4" Type="http://schemas.openxmlformats.org/officeDocument/2006/relationships/slide" Target="slide26.xml"/><Relationship Id="rId9" Type="http://schemas.openxmlformats.org/officeDocument/2006/relationships/image" Target="../media/image29.png"/><Relationship Id="rId14" Type="http://schemas.openxmlformats.org/officeDocument/2006/relationships/image" Target="../media/image32.png"/><Relationship Id="rId22" Type="http://schemas.openxmlformats.org/officeDocument/2006/relationships/slide" Target="slide32.xml"/><Relationship Id="rId27" Type="http://schemas.openxmlformats.org/officeDocument/2006/relationships/image" Target="../media/image41.png"/><Relationship Id="rId30" Type="http://schemas.openxmlformats.org/officeDocument/2006/relationships/image" Target="../media/image43.png"/><Relationship Id="rId35" Type="http://schemas.openxmlformats.org/officeDocument/2006/relationships/slide" Target="slide4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12" Type="http://schemas.openxmlformats.org/officeDocument/2006/relationships/image" Target="../media/image5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51.gif"/><Relationship Id="rId5" Type="http://schemas.openxmlformats.org/officeDocument/2006/relationships/image" Target="../media/image26.png"/><Relationship Id="rId15" Type="http://schemas.openxmlformats.org/officeDocument/2006/relationships/image" Target="../media/image55.gif"/><Relationship Id="rId10" Type="http://schemas.openxmlformats.org/officeDocument/2006/relationships/image" Target="../media/image50.gif"/><Relationship Id="rId4" Type="http://schemas.openxmlformats.org/officeDocument/2006/relationships/image" Target="../media/image47.png"/><Relationship Id="rId9" Type="http://schemas.openxmlformats.org/officeDocument/2006/relationships/image" Target="../media/image49.gif"/><Relationship Id="rId14" Type="http://schemas.openxmlformats.org/officeDocument/2006/relationships/image" Target="../media/image5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1.gif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50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5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49.gif"/><Relationship Id="rId5" Type="http://schemas.openxmlformats.org/officeDocument/2006/relationships/image" Target="../media/image55.gif"/><Relationship Id="rId15" Type="http://schemas.openxmlformats.org/officeDocument/2006/relationships/image" Target="../media/image53.gif"/><Relationship Id="rId10" Type="http://schemas.openxmlformats.org/officeDocument/2006/relationships/slide" Target="slide25.xml"/><Relationship Id="rId4" Type="http://schemas.openxmlformats.org/officeDocument/2006/relationships/image" Target="../media/image47.png"/><Relationship Id="rId9" Type="http://schemas.openxmlformats.org/officeDocument/2006/relationships/slide" Target="slide1.xml"/><Relationship Id="rId14" Type="http://schemas.openxmlformats.org/officeDocument/2006/relationships/image" Target="../media/image52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50.gif"/><Relationship Id="rId5" Type="http://schemas.openxmlformats.org/officeDocument/2006/relationships/image" Target="../media/image55.gif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image" Target="../media/image47.png"/><Relationship Id="rId9" Type="http://schemas.openxmlformats.org/officeDocument/2006/relationships/slide" Target="slide25.xml"/><Relationship Id="rId14" Type="http://schemas.openxmlformats.org/officeDocument/2006/relationships/image" Target="../media/image5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50.gif"/><Relationship Id="rId5" Type="http://schemas.openxmlformats.org/officeDocument/2006/relationships/image" Target="../media/image55.gif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image" Target="../media/image47.png"/><Relationship Id="rId9" Type="http://schemas.openxmlformats.org/officeDocument/2006/relationships/slide" Target="slide25.xml"/><Relationship Id="rId14" Type="http://schemas.openxmlformats.org/officeDocument/2006/relationships/image" Target="../media/image5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50.gif"/><Relationship Id="rId5" Type="http://schemas.openxmlformats.org/officeDocument/2006/relationships/image" Target="../media/image55.gif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image" Target="../media/image47.png"/><Relationship Id="rId9" Type="http://schemas.openxmlformats.org/officeDocument/2006/relationships/slide" Target="slide25.xml"/><Relationship Id="rId14" Type="http://schemas.openxmlformats.org/officeDocument/2006/relationships/image" Target="../media/image53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1.gif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50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5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9.gif"/><Relationship Id="rId5" Type="http://schemas.openxmlformats.org/officeDocument/2006/relationships/image" Target="../media/image55.gif"/><Relationship Id="rId15" Type="http://schemas.openxmlformats.org/officeDocument/2006/relationships/image" Target="../media/image53.gif"/><Relationship Id="rId10" Type="http://schemas.openxmlformats.org/officeDocument/2006/relationships/slide" Target="slide25.xml"/><Relationship Id="rId4" Type="http://schemas.openxmlformats.org/officeDocument/2006/relationships/image" Target="../media/image47.png"/><Relationship Id="rId9" Type="http://schemas.openxmlformats.org/officeDocument/2006/relationships/slide" Target="slide1.xml"/><Relationship Id="rId14" Type="http://schemas.openxmlformats.org/officeDocument/2006/relationships/image" Target="../media/image52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50.gif"/><Relationship Id="rId5" Type="http://schemas.openxmlformats.org/officeDocument/2006/relationships/image" Target="../media/image55.gif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image" Target="../media/image47.png"/><Relationship Id="rId9" Type="http://schemas.openxmlformats.org/officeDocument/2006/relationships/slide" Target="slide25.xml"/><Relationship Id="rId14" Type="http://schemas.openxmlformats.org/officeDocument/2006/relationships/image" Target="../media/image53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50.gif"/><Relationship Id="rId5" Type="http://schemas.openxmlformats.org/officeDocument/2006/relationships/image" Target="../media/image55.gif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image" Target="../media/image47.png"/><Relationship Id="rId9" Type="http://schemas.openxmlformats.org/officeDocument/2006/relationships/slide" Target="slide25.xml"/><Relationship Id="rId14" Type="http://schemas.openxmlformats.org/officeDocument/2006/relationships/image" Target="../media/image53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50.gif"/><Relationship Id="rId5" Type="http://schemas.openxmlformats.org/officeDocument/2006/relationships/image" Target="../media/image55.gif"/><Relationship Id="rId15" Type="http://schemas.openxmlformats.org/officeDocument/2006/relationships/image" Target="../media/image54.gif"/><Relationship Id="rId10" Type="http://schemas.openxmlformats.org/officeDocument/2006/relationships/image" Target="../media/image49.gif"/><Relationship Id="rId4" Type="http://schemas.openxmlformats.org/officeDocument/2006/relationships/image" Target="../media/image47.png"/><Relationship Id="rId9" Type="http://schemas.openxmlformats.org/officeDocument/2006/relationships/slide" Target="slide25.xml"/><Relationship Id="rId14" Type="http://schemas.openxmlformats.org/officeDocument/2006/relationships/image" Target="../media/image53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1.gif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openxmlformats.org/officeDocument/2006/relationships/image" Target="../media/image50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5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49.gif"/><Relationship Id="rId5" Type="http://schemas.openxmlformats.org/officeDocument/2006/relationships/image" Target="../media/image55.gif"/><Relationship Id="rId15" Type="http://schemas.openxmlformats.org/officeDocument/2006/relationships/image" Target="../media/image53.gif"/><Relationship Id="rId10" Type="http://schemas.openxmlformats.org/officeDocument/2006/relationships/slide" Target="slide25.xml"/><Relationship Id="rId4" Type="http://schemas.openxmlformats.org/officeDocument/2006/relationships/image" Target="../media/image47.png"/><Relationship Id="rId9" Type="http://schemas.openxmlformats.org/officeDocument/2006/relationships/slide" Target="slide1.xml"/><Relationship Id="rId14" Type="http://schemas.openxmlformats.org/officeDocument/2006/relationships/image" Target="../media/image52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709578-9C91-407F-8645-F392348EFD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67" t="16297" r="22084" b="6074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455459-689D-4715-9C1D-B2B4EBBC52B3}"/>
              </a:ext>
            </a:extLst>
          </p:cNvPr>
          <p:cNvSpPr txBox="1"/>
          <p:nvPr/>
        </p:nvSpPr>
        <p:spPr>
          <a:xfrm>
            <a:off x="6295419" y="5924698"/>
            <a:ext cx="6004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viên: Lê Thị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Chinh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      : lethichinh09sdl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@gmail.com</a:t>
            </a:r>
          </a:p>
        </p:txBody>
      </p:sp>
    </p:spTree>
    <p:extLst>
      <p:ext uri="{BB962C8B-B14F-4D97-AF65-F5344CB8AC3E}">
        <p14:creationId xmlns:p14="http://schemas.microsoft.com/office/powerpoint/2010/main" val="1448754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>
            <a:extLst>
              <a:ext uri="{FF2B5EF4-FFF2-40B4-BE49-F238E27FC236}">
                <a16:creationId xmlns:a16="http://schemas.microsoft.com/office/drawing/2014/main" id="{FB184FF8-2FB6-44A3-8D04-97162439B9DE}"/>
              </a:ext>
            </a:extLst>
          </p:cNvPr>
          <p:cNvSpPr/>
          <p:nvPr/>
        </p:nvSpPr>
        <p:spPr>
          <a:xfrm>
            <a:off x="3216925" y="35921"/>
            <a:ext cx="6555036" cy="1178804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NHANH HƠN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BC5F19-1E73-43B7-B9C3-E1B391A45703}"/>
              </a:ext>
            </a:extLst>
          </p:cNvPr>
          <p:cNvSpPr txBox="1"/>
          <p:nvPr/>
        </p:nvSpPr>
        <p:spPr>
          <a:xfrm>
            <a:off x="37333" y="1198220"/>
            <a:ext cx="1223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thông tin sgk hãy sắp xếp thẻ kiến thức sau sao cho phù hợp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5BC8E3-5DE7-4EE8-8F32-4D0E6C1ADB85}"/>
              </a:ext>
            </a:extLst>
          </p:cNvPr>
          <p:cNvSpPr txBox="1"/>
          <p:nvPr/>
        </p:nvSpPr>
        <p:spPr>
          <a:xfrm>
            <a:off x="2702406" y="2022812"/>
            <a:ext cx="1512685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2900km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4FB590-7C62-4214-8F7A-AAE7CDE126DD}"/>
              </a:ext>
            </a:extLst>
          </p:cNvPr>
          <p:cNvSpPr txBox="1"/>
          <p:nvPr/>
        </p:nvSpPr>
        <p:spPr>
          <a:xfrm>
            <a:off x="305863" y="1908868"/>
            <a:ext cx="2041451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5km đến 70km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613587-9FF2-40DB-BA6B-B63481C383E4}"/>
              </a:ext>
            </a:extLst>
          </p:cNvPr>
          <p:cNvSpPr txBox="1"/>
          <p:nvPr/>
        </p:nvSpPr>
        <p:spPr>
          <a:xfrm>
            <a:off x="4767877" y="2002232"/>
            <a:ext cx="1998084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 3 400km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C5539C-7A8D-47B4-B189-FFC489F0CE7E}"/>
              </a:ext>
            </a:extLst>
          </p:cNvPr>
          <p:cNvSpPr txBox="1"/>
          <p:nvPr/>
        </p:nvSpPr>
        <p:spPr>
          <a:xfrm>
            <a:off x="538008" y="2699073"/>
            <a:ext cx="1279451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 chắc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F6CA8D-9709-4628-8AB5-60050D1DD492}"/>
              </a:ext>
            </a:extLst>
          </p:cNvPr>
          <p:cNvSpPr txBox="1"/>
          <p:nvPr/>
        </p:nvSpPr>
        <p:spPr>
          <a:xfrm>
            <a:off x="2860631" y="2693516"/>
            <a:ext cx="1725241" cy="707886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 đa đạt</a:t>
            </a:r>
          </a:p>
          <a:p>
            <a:pPr algn="ctr"/>
            <a:r>
              <a:rPr lang="pt-BR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r>
              <a:rPr lang="pt-BR" sz="2000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pt-BR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08FB40-45E2-4DA9-8668-3626A753B4C6}"/>
              </a:ext>
            </a:extLst>
          </p:cNvPr>
          <p:cNvSpPr txBox="1"/>
          <p:nvPr/>
        </p:nvSpPr>
        <p:spPr>
          <a:xfrm>
            <a:off x="7000541" y="1864086"/>
            <a:ext cx="1998084" cy="707886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quánh dẻo đến rắn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FC66C3-6739-4D57-A4CA-3A0A088FC8A8}"/>
              </a:ext>
            </a:extLst>
          </p:cNvPr>
          <p:cNvSpPr txBox="1"/>
          <p:nvPr/>
        </p:nvSpPr>
        <p:spPr>
          <a:xfrm>
            <a:off x="9380972" y="1948526"/>
            <a:ext cx="2261427" cy="40011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lỏng đến rắn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0577DF-7D0F-4429-AB05-869748CE39D0}"/>
              </a:ext>
            </a:extLst>
          </p:cNvPr>
          <p:cNvSpPr txBox="1"/>
          <p:nvPr/>
        </p:nvSpPr>
        <p:spPr>
          <a:xfrm>
            <a:off x="4888768" y="2687562"/>
            <a:ext cx="2536857" cy="707886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 từ</a:t>
            </a:r>
          </a:p>
          <a:p>
            <a:pPr algn="ctr"/>
            <a:r>
              <a:rPr lang="pt-BR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  <a:r>
              <a:rPr lang="pt-BR" sz="2000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pt-BR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đến 3700</a:t>
            </a:r>
            <a:r>
              <a:rPr lang="pt-BR" sz="2000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pt-BR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endParaRPr lang="en-US" sz="2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9FF233-072F-493E-86A7-6893B771FBEE}"/>
              </a:ext>
            </a:extLst>
          </p:cNvPr>
          <p:cNvSpPr txBox="1"/>
          <p:nvPr/>
        </p:nvSpPr>
        <p:spPr>
          <a:xfrm>
            <a:off x="9201163" y="2687562"/>
            <a:ext cx="2621044" cy="40011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 </a:t>
            </a:r>
            <a:r>
              <a:rPr lang="pt-BR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5000</a:t>
            </a:r>
            <a:r>
              <a:rPr lang="pt-BR" sz="2000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pt-BR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endParaRPr lang="en-US" sz="2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Table 5">
            <a:extLst>
              <a:ext uri="{FF2B5EF4-FFF2-40B4-BE49-F238E27FC236}">
                <a16:creationId xmlns:a16="http://schemas.microsoft.com/office/drawing/2014/main" id="{132BF938-F75D-459D-A9E6-982397DE0E40}"/>
              </a:ext>
            </a:extLst>
          </p:cNvPr>
          <p:cNvGraphicFramePr>
            <a:graphicFrameLocks noGrp="1"/>
          </p:cNvGraphicFramePr>
          <p:nvPr/>
        </p:nvGraphicFramePr>
        <p:xfrm>
          <a:off x="295703" y="3632257"/>
          <a:ext cx="11493540" cy="2957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3385">
                  <a:extLst>
                    <a:ext uri="{9D8B030D-6E8A-4147-A177-3AD203B41FA5}">
                      <a16:colId xmlns:a16="http://schemas.microsoft.com/office/drawing/2014/main" val="1614412451"/>
                    </a:ext>
                  </a:extLst>
                </a:gridCol>
                <a:gridCol w="2873385">
                  <a:extLst>
                    <a:ext uri="{9D8B030D-6E8A-4147-A177-3AD203B41FA5}">
                      <a16:colId xmlns:a16="http://schemas.microsoft.com/office/drawing/2014/main" val="1246913486"/>
                    </a:ext>
                  </a:extLst>
                </a:gridCol>
                <a:gridCol w="2873385">
                  <a:extLst>
                    <a:ext uri="{9D8B030D-6E8A-4147-A177-3AD203B41FA5}">
                      <a16:colId xmlns:a16="http://schemas.microsoft.com/office/drawing/2014/main" val="3920859027"/>
                    </a:ext>
                  </a:extLst>
                </a:gridCol>
                <a:gridCol w="2873385">
                  <a:extLst>
                    <a:ext uri="{9D8B030D-6E8A-4147-A177-3AD203B41FA5}">
                      <a16:colId xmlns:a16="http://schemas.microsoft.com/office/drawing/2014/main" val="816526563"/>
                    </a:ext>
                  </a:extLst>
                </a:gridCol>
              </a:tblGrid>
              <a:tr h="487684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Vỏ Trái Đất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691829"/>
                  </a:ext>
                </a:extLst>
              </a:tr>
              <a:tr h="724789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 dày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959744"/>
                  </a:ext>
                </a:extLst>
              </a:tr>
              <a:tr h="872313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 thái vật chất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901886"/>
                  </a:ext>
                </a:extLst>
              </a:tr>
              <a:tr h="872313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 độ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33680"/>
                  </a:ext>
                </a:extLst>
              </a:tr>
            </a:tbl>
          </a:graphicData>
        </a:graphic>
      </p:graphicFrame>
      <p:pic>
        <p:nvPicPr>
          <p:cNvPr id="14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24152484-DDA4-4157-8950-1237FB7C83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993" y="179811"/>
            <a:ext cx="1617466" cy="9091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41284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EE7C71B-5B02-4D6B-B270-D439E0DDA5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756143"/>
              </p:ext>
            </p:extLst>
          </p:nvPr>
        </p:nvGraphicFramePr>
        <p:xfrm>
          <a:off x="792479" y="1102437"/>
          <a:ext cx="11084088" cy="5641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1022">
                  <a:extLst>
                    <a:ext uri="{9D8B030D-6E8A-4147-A177-3AD203B41FA5}">
                      <a16:colId xmlns:a16="http://schemas.microsoft.com/office/drawing/2014/main" val="1614412451"/>
                    </a:ext>
                  </a:extLst>
                </a:gridCol>
                <a:gridCol w="2771022">
                  <a:extLst>
                    <a:ext uri="{9D8B030D-6E8A-4147-A177-3AD203B41FA5}">
                      <a16:colId xmlns:a16="http://schemas.microsoft.com/office/drawing/2014/main" val="1246913486"/>
                    </a:ext>
                  </a:extLst>
                </a:gridCol>
                <a:gridCol w="2771022">
                  <a:extLst>
                    <a:ext uri="{9D8B030D-6E8A-4147-A177-3AD203B41FA5}">
                      <a16:colId xmlns:a16="http://schemas.microsoft.com/office/drawing/2014/main" val="3920859027"/>
                    </a:ext>
                  </a:extLst>
                </a:gridCol>
                <a:gridCol w="2771022">
                  <a:extLst>
                    <a:ext uri="{9D8B030D-6E8A-4147-A177-3AD203B41FA5}">
                      <a16:colId xmlns:a16="http://schemas.microsoft.com/office/drawing/2014/main" val="816526563"/>
                    </a:ext>
                  </a:extLst>
                </a:gridCol>
              </a:tblGrid>
              <a:tr h="1144626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Vỏ Trái Đất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691829"/>
                  </a:ext>
                </a:extLst>
              </a:tr>
              <a:tr h="1319756"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 dày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959744"/>
                  </a:ext>
                </a:extLst>
              </a:tr>
              <a:tr h="1588380"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 thái vật chất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901886"/>
                  </a:ext>
                </a:extLst>
              </a:tr>
              <a:tr h="1588380">
                <a:tc>
                  <a:txBody>
                    <a:bodyPr/>
                    <a:lstStyle/>
                    <a:p>
                      <a:r>
                        <a:rPr lang="en-US" sz="40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 độ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3368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15CF996-5418-4780-A700-6E3A8B0A7461}"/>
              </a:ext>
            </a:extLst>
          </p:cNvPr>
          <p:cNvSpPr txBox="1"/>
          <p:nvPr/>
        </p:nvSpPr>
        <p:spPr>
          <a:xfrm>
            <a:off x="6516659" y="2429326"/>
            <a:ext cx="2413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2900km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446CC-8FE5-43BA-A5D5-F48548BF7127}"/>
              </a:ext>
            </a:extLst>
          </p:cNvPr>
          <p:cNvSpPr txBox="1"/>
          <p:nvPr/>
        </p:nvSpPr>
        <p:spPr>
          <a:xfrm>
            <a:off x="3942483" y="2429326"/>
            <a:ext cx="22847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5km đến 70 km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3A3775-8870-4F85-8072-375847DF8EE6}"/>
              </a:ext>
            </a:extLst>
          </p:cNvPr>
          <p:cNvSpPr txBox="1"/>
          <p:nvPr/>
        </p:nvSpPr>
        <p:spPr>
          <a:xfrm>
            <a:off x="9109129" y="2272670"/>
            <a:ext cx="27674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 3400km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E48DC4-81A9-4CD8-ABFB-B1B375A41EAD}"/>
              </a:ext>
            </a:extLst>
          </p:cNvPr>
          <p:cNvSpPr txBox="1"/>
          <p:nvPr/>
        </p:nvSpPr>
        <p:spPr>
          <a:xfrm>
            <a:off x="4054549" y="3804793"/>
            <a:ext cx="204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 chắc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65BBE0-4ED3-4890-A7F7-DC694EFD74EC}"/>
              </a:ext>
            </a:extLst>
          </p:cNvPr>
          <p:cNvSpPr txBox="1"/>
          <p:nvPr/>
        </p:nvSpPr>
        <p:spPr>
          <a:xfrm>
            <a:off x="3808957" y="5205841"/>
            <a:ext cx="20414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 đa đạt</a:t>
            </a:r>
          </a:p>
          <a:p>
            <a:r>
              <a:rPr lang="pt-BR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r>
              <a:rPr lang="pt-BR" sz="3200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pt-BR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BB0BF9-75D8-4279-B05D-B32E4AA78CFD}"/>
              </a:ext>
            </a:extLst>
          </p:cNvPr>
          <p:cNvSpPr txBox="1"/>
          <p:nvPr/>
        </p:nvSpPr>
        <p:spPr>
          <a:xfrm>
            <a:off x="6357827" y="3804793"/>
            <a:ext cx="27513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quánh dẻo đến rắn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E07BEA-2FB9-4315-9388-5F4F69DCBF04}"/>
              </a:ext>
            </a:extLst>
          </p:cNvPr>
          <p:cNvSpPr txBox="1"/>
          <p:nvPr/>
        </p:nvSpPr>
        <p:spPr>
          <a:xfrm>
            <a:off x="9239693" y="3804793"/>
            <a:ext cx="2952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lỏng đến rắn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11F21E-813A-4A42-B636-CC27D2694DB9}"/>
              </a:ext>
            </a:extLst>
          </p:cNvPr>
          <p:cNvSpPr txBox="1"/>
          <p:nvPr/>
        </p:nvSpPr>
        <p:spPr>
          <a:xfrm>
            <a:off x="6681805" y="5205841"/>
            <a:ext cx="27328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 từ</a:t>
            </a:r>
          </a:p>
          <a:p>
            <a:r>
              <a:rPr lang="pt-BR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  <a:r>
              <a:rPr lang="pt-BR" sz="3200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pt-BR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đến 3700</a:t>
            </a:r>
            <a:r>
              <a:rPr lang="pt-BR" sz="3200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pt-BR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7DE9DB-F923-40C0-A551-6FD0DBDD8E80}"/>
              </a:ext>
            </a:extLst>
          </p:cNvPr>
          <p:cNvSpPr txBox="1"/>
          <p:nvPr/>
        </p:nvSpPr>
        <p:spPr>
          <a:xfrm>
            <a:off x="9459196" y="5205841"/>
            <a:ext cx="2732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 </a:t>
            </a:r>
            <a:r>
              <a:rPr lang="pt-BR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5000</a:t>
            </a:r>
            <a:r>
              <a:rPr lang="pt-BR" sz="3200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pt-BR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ABBAE98-689B-42A2-B9E6-9DD81A477470}"/>
              </a:ext>
            </a:extLst>
          </p:cNvPr>
          <p:cNvSpPr/>
          <p:nvPr/>
        </p:nvSpPr>
        <p:spPr>
          <a:xfrm>
            <a:off x="176269" y="81371"/>
            <a:ext cx="6738921" cy="726111"/>
          </a:xfrm>
          <a:prstGeom prst="roundRect">
            <a:avLst/>
          </a:prstGeom>
          <a:solidFill>
            <a:schemeClr val="accent2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1. Cấu tạo bên trong của Trái Đất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8D2ACF8-B57B-483D-A0A2-936D4CD245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1213717" y="-4068"/>
            <a:ext cx="978283" cy="89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8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432C51-2AAD-49BB-97EC-FE1630560F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48592" r="27500" b="32593"/>
          <a:stretch/>
        </p:blipFill>
        <p:spPr>
          <a:xfrm>
            <a:off x="88200" y="1128089"/>
            <a:ext cx="12015600" cy="2677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127C04-A06F-4399-AED7-AAA6B8E55E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17" t="45630" r="25416" b="19852"/>
          <a:stretch/>
        </p:blipFill>
        <p:spPr>
          <a:xfrm>
            <a:off x="8636000" y="3698240"/>
            <a:ext cx="2763520" cy="236728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7EE61D8-766A-4469-828E-488D9040F7A4}"/>
              </a:ext>
            </a:extLst>
          </p:cNvPr>
          <p:cNvSpPr/>
          <p:nvPr/>
        </p:nvSpPr>
        <p:spPr>
          <a:xfrm>
            <a:off x="176269" y="81371"/>
            <a:ext cx="6738921" cy="726111"/>
          </a:xfrm>
          <a:prstGeom prst="roundRect">
            <a:avLst/>
          </a:prstGeom>
          <a:solidFill>
            <a:schemeClr val="accent2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1. Cấu tạo bên trong của Trái Đất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918B6B-A351-465B-A89C-943FA2CBFB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0" t="16517" r="40417" b="67812"/>
          <a:stretch/>
        </p:blipFill>
        <p:spPr>
          <a:xfrm>
            <a:off x="11213717" y="-4068"/>
            <a:ext cx="978283" cy="89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34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127C04-A06F-4399-AED7-AAA6B8E55E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17" t="45630" r="25416" b="19852"/>
          <a:stretch/>
        </p:blipFill>
        <p:spPr>
          <a:xfrm>
            <a:off x="6051315" y="1597781"/>
            <a:ext cx="6140685" cy="52602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E1F594-36B3-48FD-83ED-D5D7519866A3}"/>
              </a:ext>
            </a:extLst>
          </p:cNvPr>
          <p:cNvSpPr/>
          <p:nvPr/>
        </p:nvSpPr>
        <p:spPr>
          <a:xfrm>
            <a:off x="6051315" y="5507295"/>
            <a:ext cx="6010387" cy="726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9.2.Cấu tạo lớp vỏ Trái Đất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27431F-AD53-4076-A6C0-630BD8695859}"/>
              </a:ext>
            </a:extLst>
          </p:cNvPr>
          <p:cNvSpPr txBox="1"/>
          <p:nvPr/>
        </p:nvSpPr>
        <p:spPr>
          <a:xfrm>
            <a:off x="394452" y="2772054"/>
            <a:ext cx="5451875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vỏ Trái Đất  gồm:</a:t>
            </a:r>
          </a:p>
          <a:p>
            <a:r>
              <a:rPr lang="en-US" sz="3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Vỏ lục điạ (25km-70km)</a:t>
            </a:r>
          </a:p>
          <a:p>
            <a:r>
              <a:rPr lang="en-US" sz="3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Vỏ đại d</a:t>
            </a:r>
            <a:r>
              <a:rPr lang="vi-VN" sz="3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(5km-10km)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6C268FA-F0AC-4E89-9179-B5EDA870B870}"/>
              </a:ext>
            </a:extLst>
          </p:cNvPr>
          <p:cNvSpPr/>
          <p:nvPr/>
        </p:nvSpPr>
        <p:spPr>
          <a:xfrm>
            <a:off x="176269" y="81371"/>
            <a:ext cx="6738921" cy="726111"/>
          </a:xfrm>
          <a:prstGeom prst="roundRect">
            <a:avLst/>
          </a:prstGeom>
          <a:solidFill>
            <a:schemeClr val="accent2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1. Cấu tạo bên trong của Trái Đất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A8DF60-E682-44D8-9156-CB95DF173F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0" t="16517" r="40417" b="67812"/>
          <a:stretch/>
        </p:blipFill>
        <p:spPr>
          <a:xfrm>
            <a:off x="11213717" y="-4068"/>
            <a:ext cx="978283" cy="89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3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A96CAC7-71B4-47B2-A069-8126287C913C}"/>
              </a:ext>
            </a:extLst>
          </p:cNvPr>
          <p:cNvSpPr txBox="1"/>
          <p:nvPr/>
        </p:nvSpPr>
        <p:spPr>
          <a:xfrm>
            <a:off x="134881" y="2274838"/>
            <a:ext cx="4547398" cy="23083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/>
              <a:t> </a:t>
            </a:r>
            <a:r>
              <a:rPr lang="vi-VN" sz="3600">
                <a:solidFill>
                  <a:srgbClr val="FF0000"/>
                </a:solidFill>
              </a:rPr>
              <a:t>Tại sao lớp vỏ TĐ có</a:t>
            </a:r>
            <a:endParaRPr lang="en-US" sz="3600">
              <a:solidFill>
                <a:srgbClr val="FF0000"/>
              </a:solidFill>
            </a:endParaRPr>
          </a:p>
          <a:p>
            <a:pPr algn="just"/>
            <a:r>
              <a:rPr lang="vi-VN" sz="3600">
                <a:solidFill>
                  <a:srgbClr val="FF0000"/>
                </a:solidFill>
              </a:rPr>
              <a:t>vai trò rất quan trọng </a:t>
            </a:r>
            <a:endParaRPr lang="en-US" sz="3600">
              <a:solidFill>
                <a:srgbClr val="FF0000"/>
              </a:solidFill>
            </a:endParaRPr>
          </a:p>
          <a:p>
            <a:pPr algn="just"/>
            <a:r>
              <a:rPr lang="vi-VN" sz="3600">
                <a:solidFill>
                  <a:srgbClr val="FF0000"/>
                </a:solidFill>
              </a:rPr>
              <a:t>đối với con người và các loài sinh vật?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Môi trường là gì? Các khái niệm môi trường cơ bản? Ô nhiễm môi trường là  gì? Tại sao cần bảo vệ môi trường?">
            <a:extLst>
              <a:ext uri="{FF2B5EF4-FFF2-40B4-BE49-F238E27FC236}">
                <a16:creationId xmlns:a16="http://schemas.microsoft.com/office/drawing/2014/main" id="{CE5F901A-C2EC-48E0-B340-446736727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33" y="1771650"/>
            <a:ext cx="7427667" cy="42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425DCCB-BD50-48AC-80FF-73B60E0E2EDA}"/>
              </a:ext>
            </a:extLst>
          </p:cNvPr>
          <p:cNvGrpSpPr/>
          <p:nvPr/>
        </p:nvGrpSpPr>
        <p:grpSpPr>
          <a:xfrm>
            <a:off x="134881" y="2182862"/>
            <a:ext cx="7674320" cy="1600200"/>
            <a:chOff x="4666754" y="113946"/>
            <a:chExt cx="7674320" cy="16002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3FE2F02-747E-4D5A-B081-B15C73CB4E11}"/>
                </a:ext>
              </a:extLst>
            </p:cNvPr>
            <p:cNvSpPr/>
            <p:nvPr/>
          </p:nvSpPr>
          <p:spPr>
            <a:xfrm>
              <a:off x="5680724" y="210960"/>
              <a:ext cx="6660350" cy="13868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N</a:t>
              </a:r>
              <a:r>
                <a:rPr lang="vi-VN" sz="28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tồn tại các thành phần tự nhiên:                              Kh     không khí,n</a:t>
              </a:r>
              <a:r>
                <a:rPr lang="vi-VN" sz="28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8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ớc,sinh vật…</a:t>
              </a:r>
            </a:p>
          </p:txBody>
        </p:sp>
        <p:pic>
          <p:nvPicPr>
            <p:cNvPr id="15" name="Hình ảnh 11">
              <a:extLst>
                <a:ext uri="{FF2B5EF4-FFF2-40B4-BE49-F238E27FC236}">
                  <a16:creationId xmlns:a16="http://schemas.microsoft.com/office/drawing/2014/main" id="{70C6A48D-806F-4B5A-87D3-1C6FCCBC0027}"/>
                </a:ext>
              </a:extLst>
            </p:cNvPr>
            <p:cNvPicPr/>
            <p:nvPr/>
          </p:nvPicPr>
          <p:blipFill rotWithShape="1">
            <a:blip r:embed="rId4"/>
            <a:srcRect l="7371" t="7199" r="69889" b="59846"/>
            <a:stretch/>
          </p:blipFill>
          <p:spPr>
            <a:xfrm>
              <a:off x="4666754" y="113946"/>
              <a:ext cx="1657350" cy="1600200"/>
            </a:xfrm>
            <a:prstGeom prst="flowChartConnector">
              <a:avLst/>
            </a:prstGeom>
            <a:ln w="25400">
              <a:solidFill>
                <a:srgbClr val="FF0066"/>
              </a:solidFill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DAB42E5-69FA-43D6-AF97-02690D1CB914}"/>
              </a:ext>
            </a:extLst>
          </p:cNvPr>
          <p:cNvGrpSpPr/>
          <p:nvPr/>
        </p:nvGrpSpPr>
        <p:grpSpPr>
          <a:xfrm>
            <a:off x="1240823" y="3875038"/>
            <a:ext cx="7609801" cy="1600200"/>
            <a:chOff x="1986058" y="4989615"/>
            <a:chExt cx="7609801" cy="16002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E8A1B93-5C8D-4E54-BA25-45B97872FAD6}"/>
                </a:ext>
              </a:extLst>
            </p:cNvPr>
            <p:cNvSpPr/>
            <p:nvPr/>
          </p:nvSpPr>
          <p:spPr>
            <a:xfrm>
              <a:off x="2935509" y="5024172"/>
              <a:ext cx="6660350" cy="13868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N</a:t>
              </a:r>
              <a:r>
                <a:rPr lang="vi-VN" sz="28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sinh sống,hoạt động xã hội                              </a:t>
              </a:r>
            </a:p>
            <a:p>
              <a:pPr algn="just"/>
              <a:r>
                <a:rPr lang="en-US" sz="28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loài ng</a:t>
              </a:r>
              <a:r>
                <a:rPr lang="vi-VN" sz="28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8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ời</a:t>
              </a:r>
            </a:p>
          </p:txBody>
        </p:sp>
        <p:pic>
          <p:nvPicPr>
            <p:cNvPr id="18" name="Hình ảnh 11">
              <a:extLst>
                <a:ext uri="{FF2B5EF4-FFF2-40B4-BE49-F238E27FC236}">
                  <a16:creationId xmlns:a16="http://schemas.microsoft.com/office/drawing/2014/main" id="{C9717333-9B58-4834-8917-7EA115F5EFD6}"/>
                </a:ext>
              </a:extLst>
            </p:cNvPr>
            <p:cNvPicPr/>
            <p:nvPr/>
          </p:nvPicPr>
          <p:blipFill rotWithShape="1">
            <a:blip r:embed="rId4"/>
            <a:srcRect l="17876" t="46520" r="60482" b="18643"/>
            <a:stretch/>
          </p:blipFill>
          <p:spPr>
            <a:xfrm>
              <a:off x="1986058" y="4989615"/>
              <a:ext cx="1657350" cy="1600200"/>
            </a:xfrm>
            <a:prstGeom prst="flowChartConnector">
              <a:avLst/>
            </a:prstGeom>
            <a:ln w="19050">
              <a:solidFill>
                <a:srgbClr val="FF0066"/>
              </a:solidFill>
            </a:ln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93852C-BB67-48D0-B238-85FE1693FF88}"/>
              </a:ext>
            </a:extLst>
          </p:cNvPr>
          <p:cNvSpPr/>
          <p:nvPr/>
        </p:nvSpPr>
        <p:spPr>
          <a:xfrm>
            <a:off x="176269" y="81371"/>
            <a:ext cx="6738921" cy="726111"/>
          </a:xfrm>
          <a:prstGeom prst="roundRect">
            <a:avLst/>
          </a:prstGeom>
          <a:solidFill>
            <a:schemeClr val="accent2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1. Cấu tạo bên trong của Trái Đất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2388D7B-77FC-43B5-B6C7-709937AD64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1213717" y="-4068"/>
            <a:ext cx="978283" cy="89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8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762D14-2F5C-4CA2-9DFA-7967D52AB28B}"/>
              </a:ext>
            </a:extLst>
          </p:cNvPr>
          <p:cNvSpPr/>
          <p:nvPr/>
        </p:nvSpPr>
        <p:spPr>
          <a:xfrm>
            <a:off x="102456" y="90067"/>
            <a:ext cx="8512733" cy="743617"/>
          </a:xfrm>
          <a:prstGeom prst="roundRect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2.Các địa mảng (mảng kiến tạo)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FCEF68-324D-4616-B541-F3455AA3EB7F}"/>
              </a:ext>
            </a:extLst>
          </p:cNvPr>
          <p:cNvGrpSpPr/>
          <p:nvPr/>
        </p:nvGrpSpPr>
        <p:grpSpPr>
          <a:xfrm>
            <a:off x="1229478" y="944865"/>
            <a:ext cx="9733044" cy="5963462"/>
            <a:chOff x="1229478" y="944865"/>
            <a:chExt cx="9733044" cy="59634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A132AC-F0F8-4D8E-B9CD-0CA927825F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546" t="31163" r="24041" b="15504"/>
            <a:stretch/>
          </p:blipFill>
          <p:spPr>
            <a:xfrm>
              <a:off x="1229478" y="944865"/>
              <a:ext cx="9733044" cy="557099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84C2FDB-3FF6-436B-B7BD-D18AB477072B}"/>
                </a:ext>
              </a:extLst>
            </p:cNvPr>
            <p:cNvSpPr txBox="1"/>
            <p:nvPr/>
          </p:nvSpPr>
          <p:spPr>
            <a:xfrm>
              <a:off x="2796717" y="6385107"/>
              <a:ext cx="81658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Các địa mảng của lớp vỏ Trái Đất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332AA1B-2752-4D95-BAF8-F00D6B902D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1213717" y="-4068"/>
            <a:ext cx="978283" cy="89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8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762D14-2F5C-4CA2-9DFA-7967D52AB28B}"/>
              </a:ext>
            </a:extLst>
          </p:cNvPr>
          <p:cNvSpPr/>
          <p:nvPr/>
        </p:nvSpPr>
        <p:spPr>
          <a:xfrm>
            <a:off x="121185" y="72290"/>
            <a:ext cx="6753340" cy="743617"/>
          </a:xfrm>
          <a:prstGeom prst="roundRect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2.Các địa mảng (mảng kiến tạo)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E5890D-8CA6-4355-90D0-5E4A308684FB}"/>
              </a:ext>
            </a:extLst>
          </p:cNvPr>
          <p:cNvSpPr txBox="1"/>
          <p:nvPr/>
        </p:nvSpPr>
        <p:spPr>
          <a:xfrm>
            <a:off x="266512" y="3133620"/>
            <a:ext cx="4704203" cy="181588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Quan sát hình 2,em hãy:</a:t>
            </a:r>
          </a:p>
          <a:p>
            <a:pPr algn="just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Kể tên các địa mảng lớn của Trái Đất. Việt Nam nằm ở địa mảng nào?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24ABD3-30BE-49C6-AE6A-034452ABEFD6}"/>
              </a:ext>
            </a:extLst>
          </p:cNvPr>
          <p:cNvGrpSpPr/>
          <p:nvPr/>
        </p:nvGrpSpPr>
        <p:grpSpPr>
          <a:xfrm>
            <a:off x="5063454" y="1806766"/>
            <a:ext cx="9034650" cy="4840509"/>
            <a:chOff x="3020358" y="1896762"/>
            <a:chExt cx="10625064" cy="534593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DA729C7-2262-4FF2-8DD2-AC859C395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546" t="31163" r="24041" b="15504"/>
            <a:stretch/>
          </p:blipFill>
          <p:spPr>
            <a:xfrm>
              <a:off x="3020358" y="1896762"/>
              <a:ext cx="8069992" cy="461909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54BF06-273F-4BB6-8D22-64E472DF04EC}"/>
                </a:ext>
              </a:extLst>
            </p:cNvPr>
            <p:cNvSpPr txBox="1"/>
            <p:nvPr/>
          </p:nvSpPr>
          <p:spPr>
            <a:xfrm>
              <a:off x="4053431" y="6800813"/>
              <a:ext cx="9591991" cy="44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Các địa mảng của lớp vỏ Trái Đất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82754FC-16A4-4D9C-96AF-E5247B9DAE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1213717" y="-4068"/>
            <a:ext cx="978283" cy="8963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DFC542-6426-4CDA-86A0-C3AA678FA8E0}"/>
              </a:ext>
            </a:extLst>
          </p:cNvPr>
          <p:cNvSpPr txBox="1"/>
          <p:nvPr/>
        </p:nvSpPr>
        <p:spPr>
          <a:xfrm>
            <a:off x="1191891" y="2014921"/>
            <a:ext cx="330118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AI NHANH HƠN </a:t>
            </a:r>
          </a:p>
        </p:txBody>
      </p:sp>
      <p:pic>
        <p:nvPicPr>
          <p:cNvPr id="14" name="Picture 2" descr="Trang chủ - NQ Education">
            <a:extLst>
              <a:ext uri="{FF2B5EF4-FFF2-40B4-BE49-F238E27FC236}">
                <a16:creationId xmlns:a16="http://schemas.microsoft.com/office/drawing/2014/main" id="{B31674EB-DF17-4288-824D-73BD0A952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3129"/>
            <a:ext cx="1099152" cy="127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84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762D14-2F5C-4CA2-9DFA-7967D52AB28B}"/>
              </a:ext>
            </a:extLst>
          </p:cNvPr>
          <p:cNvSpPr/>
          <p:nvPr/>
        </p:nvSpPr>
        <p:spPr>
          <a:xfrm>
            <a:off x="121185" y="72290"/>
            <a:ext cx="6753340" cy="743617"/>
          </a:xfrm>
          <a:prstGeom prst="roundRect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2.Các địa mảng (mảng kiến tạo)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24ABD3-30BE-49C6-AE6A-034452ABEFD6}"/>
              </a:ext>
            </a:extLst>
          </p:cNvPr>
          <p:cNvGrpSpPr/>
          <p:nvPr/>
        </p:nvGrpSpPr>
        <p:grpSpPr>
          <a:xfrm>
            <a:off x="5063454" y="1806766"/>
            <a:ext cx="9034650" cy="4840509"/>
            <a:chOff x="3020358" y="1896762"/>
            <a:chExt cx="10625064" cy="534593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DA729C7-2262-4FF2-8DD2-AC859C395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546" t="31163" r="24041" b="15504"/>
            <a:stretch/>
          </p:blipFill>
          <p:spPr>
            <a:xfrm>
              <a:off x="3020358" y="1896762"/>
              <a:ext cx="8069992" cy="461909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54BF06-273F-4BB6-8D22-64E472DF04EC}"/>
                </a:ext>
              </a:extLst>
            </p:cNvPr>
            <p:cNvSpPr txBox="1"/>
            <p:nvPr/>
          </p:nvSpPr>
          <p:spPr>
            <a:xfrm>
              <a:off x="4053431" y="6800813"/>
              <a:ext cx="9591991" cy="44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Các địa mảng của lớp vỏ Trái Đất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82754FC-16A4-4D9C-96AF-E5247B9DAE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1213717" y="-4068"/>
            <a:ext cx="978283" cy="89633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3601FCC-6E8A-4E76-B52B-DF14877A2238}"/>
              </a:ext>
            </a:extLst>
          </p:cNvPr>
          <p:cNvSpPr/>
          <p:nvPr/>
        </p:nvSpPr>
        <p:spPr>
          <a:xfrm>
            <a:off x="121185" y="1170023"/>
            <a:ext cx="52081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vi-VN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vỏ Trái Đất có 7 mảng kiến tạo lớn:</a:t>
            </a:r>
            <a:endParaRPr lang="en-US" sz="28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CBFF0-A275-41E5-9AC2-BDF5F5DCF3DE}"/>
              </a:ext>
            </a:extLst>
          </p:cNvPr>
          <p:cNvSpPr/>
          <p:nvPr/>
        </p:nvSpPr>
        <p:spPr>
          <a:xfrm>
            <a:off x="121185" y="2585749"/>
            <a:ext cx="552273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ảng Phi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ảng Ấn Độ - Ô-xtrây-li-a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ảng Âu – Á,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ảng Bắc Mỹ,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ảng Thái Bình Dương,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ảng Nam Mỹ 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ảng Nam Cực.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55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224ABD3-30BE-49C6-AE6A-034452ABEFD6}"/>
              </a:ext>
            </a:extLst>
          </p:cNvPr>
          <p:cNvGrpSpPr/>
          <p:nvPr/>
        </p:nvGrpSpPr>
        <p:grpSpPr>
          <a:xfrm>
            <a:off x="4795284" y="1588375"/>
            <a:ext cx="7782493" cy="4964148"/>
            <a:chOff x="1229478" y="944865"/>
            <a:chExt cx="10752566" cy="61857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DA729C7-2262-4FF2-8DD2-AC859C395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546" t="31163" r="24041" b="15504"/>
            <a:stretch/>
          </p:blipFill>
          <p:spPr>
            <a:xfrm>
              <a:off x="1229478" y="944865"/>
              <a:ext cx="9733044" cy="557099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54BF06-273F-4BB6-8D22-64E472DF04EC}"/>
                </a:ext>
              </a:extLst>
            </p:cNvPr>
            <p:cNvSpPr txBox="1"/>
            <p:nvPr/>
          </p:nvSpPr>
          <p:spPr>
            <a:xfrm>
              <a:off x="2390053" y="6632032"/>
              <a:ext cx="9591991" cy="498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Các địa mảng của lớp vỏ Trái Đất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3529EBB-D7FF-45C0-B685-205D03E3EAC2}"/>
              </a:ext>
            </a:extLst>
          </p:cNvPr>
          <p:cNvSpPr txBox="1"/>
          <p:nvPr/>
        </p:nvSpPr>
        <p:spPr>
          <a:xfrm>
            <a:off x="150922" y="2598310"/>
            <a:ext cx="4622328" cy="1815882"/>
          </a:xfrm>
          <a:prstGeom prst="rect">
            <a:avLst/>
          </a:prstGeom>
          <a:noFill/>
          <a:ln>
            <a:solidFill>
              <a:srgbClr val="0070C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chú thích, tìm trên hình các địa mảng xô vào nhau và các đới tiếp giáp các địa mảng đó?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D342A4-A1C9-4EA7-B998-B86DEB91DB8D}"/>
              </a:ext>
            </a:extLst>
          </p:cNvPr>
          <p:cNvSpPr/>
          <p:nvPr/>
        </p:nvSpPr>
        <p:spPr>
          <a:xfrm>
            <a:off x="102456" y="90067"/>
            <a:ext cx="8512733" cy="743617"/>
          </a:xfrm>
          <a:prstGeom prst="roundRect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2.Các địa mảng (mảng kiến tạo)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3552B82-7D64-469D-9774-9E8B00AB7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56" y="1218917"/>
            <a:ext cx="1373614" cy="1351811"/>
          </a:xfrm>
          <a:prstGeom prst="rect">
            <a:avLst/>
          </a:prstGeom>
        </p:spPr>
      </p:pic>
      <p:sp>
        <p:nvSpPr>
          <p:cNvPr id="15" name="Arrow: Left 14">
            <a:extLst>
              <a:ext uri="{FF2B5EF4-FFF2-40B4-BE49-F238E27FC236}">
                <a16:creationId xmlns:a16="http://schemas.microsoft.com/office/drawing/2014/main" id="{1F0CFE4A-7A6C-49BF-B103-8363E7C698F3}"/>
              </a:ext>
            </a:extLst>
          </p:cNvPr>
          <p:cNvSpPr/>
          <p:nvPr/>
        </p:nvSpPr>
        <p:spPr>
          <a:xfrm rot="19706496">
            <a:off x="6245080" y="2103214"/>
            <a:ext cx="332772" cy="21402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D98D7E19-001A-441D-8A75-DFA28FFC1146}"/>
              </a:ext>
            </a:extLst>
          </p:cNvPr>
          <p:cNvSpPr/>
          <p:nvPr/>
        </p:nvSpPr>
        <p:spPr>
          <a:xfrm rot="8739051">
            <a:off x="5666650" y="2463714"/>
            <a:ext cx="332772" cy="21402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8CC675A2-439A-483D-B03A-A23B549A0770}"/>
              </a:ext>
            </a:extLst>
          </p:cNvPr>
          <p:cNvSpPr/>
          <p:nvPr/>
        </p:nvSpPr>
        <p:spPr>
          <a:xfrm rot="16692068">
            <a:off x="8055731" y="2376771"/>
            <a:ext cx="332772" cy="21402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92FD3FCB-4027-4FB5-8A45-A437D23B6A18}"/>
              </a:ext>
            </a:extLst>
          </p:cNvPr>
          <p:cNvSpPr/>
          <p:nvPr/>
        </p:nvSpPr>
        <p:spPr>
          <a:xfrm rot="5717363">
            <a:off x="8053106" y="2909724"/>
            <a:ext cx="332772" cy="21402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34D29C54-A831-4E87-AD2F-B1DDB6BB19AF}"/>
              </a:ext>
            </a:extLst>
          </p:cNvPr>
          <p:cNvSpPr/>
          <p:nvPr/>
        </p:nvSpPr>
        <p:spPr>
          <a:xfrm rot="16692068">
            <a:off x="9562194" y="2548376"/>
            <a:ext cx="332772" cy="21402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20C9EA91-6FA6-4B7B-84BF-A0701BF2B73C}"/>
              </a:ext>
            </a:extLst>
          </p:cNvPr>
          <p:cNvSpPr/>
          <p:nvPr/>
        </p:nvSpPr>
        <p:spPr>
          <a:xfrm rot="5717363">
            <a:off x="9463214" y="3028731"/>
            <a:ext cx="332772" cy="21402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30F2D288-F613-488B-BABC-F25ADA60B28F}"/>
              </a:ext>
            </a:extLst>
          </p:cNvPr>
          <p:cNvSpPr/>
          <p:nvPr/>
        </p:nvSpPr>
        <p:spPr>
          <a:xfrm rot="16692068">
            <a:off x="7254887" y="4569960"/>
            <a:ext cx="332772" cy="21402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C07BABD6-D618-48F1-9FA8-FDA6614E4972}"/>
              </a:ext>
            </a:extLst>
          </p:cNvPr>
          <p:cNvSpPr/>
          <p:nvPr/>
        </p:nvSpPr>
        <p:spPr>
          <a:xfrm rot="5717363">
            <a:off x="7262644" y="4987069"/>
            <a:ext cx="332772" cy="21402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78E6B8E2-536E-4AAD-A166-218EA3AA0A4F}"/>
              </a:ext>
            </a:extLst>
          </p:cNvPr>
          <p:cNvSpPr/>
          <p:nvPr/>
        </p:nvSpPr>
        <p:spPr>
          <a:xfrm rot="12460659">
            <a:off x="10288556" y="2319244"/>
            <a:ext cx="332772" cy="21402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Left 23">
            <a:extLst>
              <a:ext uri="{FF2B5EF4-FFF2-40B4-BE49-F238E27FC236}">
                <a16:creationId xmlns:a16="http://schemas.microsoft.com/office/drawing/2014/main" id="{1286EEF8-C45A-4F4E-9C9B-29EC991B9577}"/>
              </a:ext>
            </a:extLst>
          </p:cNvPr>
          <p:cNvSpPr/>
          <p:nvPr/>
        </p:nvSpPr>
        <p:spPr>
          <a:xfrm rot="1357825">
            <a:off x="10857609" y="2565531"/>
            <a:ext cx="332772" cy="21402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56527A5-5932-424C-A5CD-92DC7DE317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0" t="16517" r="40417" b="67812"/>
          <a:stretch/>
        </p:blipFill>
        <p:spPr>
          <a:xfrm>
            <a:off x="11213717" y="-4068"/>
            <a:ext cx="978283" cy="89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1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224ABD3-30BE-49C6-AE6A-034452ABEFD6}"/>
              </a:ext>
            </a:extLst>
          </p:cNvPr>
          <p:cNvGrpSpPr/>
          <p:nvPr/>
        </p:nvGrpSpPr>
        <p:grpSpPr>
          <a:xfrm>
            <a:off x="4795284" y="1588375"/>
            <a:ext cx="7782493" cy="4964148"/>
            <a:chOff x="1229478" y="944865"/>
            <a:chExt cx="10752566" cy="61857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DA729C7-2262-4FF2-8DD2-AC859C395F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546" t="31163" r="24041" b="15504"/>
            <a:stretch/>
          </p:blipFill>
          <p:spPr>
            <a:xfrm>
              <a:off x="1229478" y="944865"/>
              <a:ext cx="9733044" cy="557099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54BF06-273F-4BB6-8D22-64E472DF04EC}"/>
                </a:ext>
              </a:extLst>
            </p:cNvPr>
            <p:cNvSpPr txBox="1"/>
            <p:nvPr/>
          </p:nvSpPr>
          <p:spPr>
            <a:xfrm>
              <a:off x="2390053" y="6632032"/>
              <a:ext cx="9591991" cy="498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Các địa mảng của lớp vỏ Trái Đất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D342A4-A1C9-4EA7-B998-B86DEB91DB8D}"/>
              </a:ext>
            </a:extLst>
          </p:cNvPr>
          <p:cNvSpPr/>
          <p:nvPr/>
        </p:nvSpPr>
        <p:spPr>
          <a:xfrm>
            <a:off x="102457" y="90067"/>
            <a:ext cx="7543250" cy="743617"/>
          </a:xfrm>
          <a:prstGeom prst="roundRect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2.Các địa mảng (mảng kiến tạo)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1F0CFE4A-7A6C-49BF-B103-8363E7C698F3}"/>
              </a:ext>
            </a:extLst>
          </p:cNvPr>
          <p:cNvSpPr/>
          <p:nvPr/>
        </p:nvSpPr>
        <p:spPr>
          <a:xfrm rot="19706496">
            <a:off x="6245080" y="2103214"/>
            <a:ext cx="332772" cy="21402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D98D7E19-001A-441D-8A75-DFA28FFC1146}"/>
              </a:ext>
            </a:extLst>
          </p:cNvPr>
          <p:cNvSpPr/>
          <p:nvPr/>
        </p:nvSpPr>
        <p:spPr>
          <a:xfrm rot="8739051">
            <a:off x="5666650" y="2463714"/>
            <a:ext cx="332772" cy="21402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8CC675A2-439A-483D-B03A-A23B549A0770}"/>
              </a:ext>
            </a:extLst>
          </p:cNvPr>
          <p:cNvSpPr/>
          <p:nvPr/>
        </p:nvSpPr>
        <p:spPr>
          <a:xfrm rot="16692068">
            <a:off x="8055731" y="2376771"/>
            <a:ext cx="332772" cy="21402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92FD3FCB-4027-4FB5-8A45-A437D23B6A18}"/>
              </a:ext>
            </a:extLst>
          </p:cNvPr>
          <p:cNvSpPr/>
          <p:nvPr/>
        </p:nvSpPr>
        <p:spPr>
          <a:xfrm rot="5717363">
            <a:off x="8053106" y="2909724"/>
            <a:ext cx="332772" cy="21402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34D29C54-A831-4E87-AD2F-B1DDB6BB19AF}"/>
              </a:ext>
            </a:extLst>
          </p:cNvPr>
          <p:cNvSpPr/>
          <p:nvPr/>
        </p:nvSpPr>
        <p:spPr>
          <a:xfrm rot="16692068">
            <a:off x="9562194" y="2548376"/>
            <a:ext cx="332772" cy="21402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20C9EA91-6FA6-4B7B-84BF-A0701BF2B73C}"/>
              </a:ext>
            </a:extLst>
          </p:cNvPr>
          <p:cNvSpPr/>
          <p:nvPr/>
        </p:nvSpPr>
        <p:spPr>
          <a:xfrm rot="5717363">
            <a:off x="9463214" y="3028731"/>
            <a:ext cx="332772" cy="21402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30F2D288-F613-488B-BABC-F25ADA60B28F}"/>
              </a:ext>
            </a:extLst>
          </p:cNvPr>
          <p:cNvSpPr/>
          <p:nvPr/>
        </p:nvSpPr>
        <p:spPr>
          <a:xfrm rot="16692068">
            <a:off x="7254887" y="4569960"/>
            <a:ext cx="332772" cy="21402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C07BABD6-D618-48F1-9FA8-FDA6614E4972}"/>
              </a:ext>
            </a:extLst>
          </p:cNvPr>
          <p:cNvSpPr/>
          <p:nvPr/>
        </p:nvSpPr>
        <p:spPr>
          <a:xfrm rot="5717363">
            <a:off x="7262644" y="4987069"/>
            <a:ext cx="332772" cy="21402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78E6B8E2-536E-4AAD-A166-218EA3AA0A4F}"/>
              </a:ext>
            </a:extLst>
          </p:cNvPr>
          <p:cNvSpPr/>
          <p:nvPr/>
        </p:nvSpPr>
        <p:spPr>
          <a:xfrm rot="12460659">
            <a:off x="10288556" y="2319244"/>
            <a:ext cx="332772" cy="21402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Left 23">
            <a:extLst>
              <a:ext uri="{FF2B5EF4-FFF2-40B4-BE49-F238E27FC236}">
                <a16:creationId xmlns:a16="http://schemas.microsoft.com/office/drawing/2014/main" id="{1286EEF8-C45A-4F4E-9C9B-29EC991B9577}"/>
              </a:ext>
            </a:extLst>
          </p:cNvPr>
          <p:cNvSpPr/>
          <p:nvPr/>
        </p:nvSpPr>
        <p:spPr>
          <a:xfrm rot="1357825">
            <a:off x="10857609" y="2565531"/>
            <a:ext cx="332772" cy="21402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C4EA77A-3149-45E3-80A3-906FF731AAB4}"/>
              </a:ext>
            </a:extLst>
          </p:cNvPr>
          <p:cNvSpPr/>
          <p:nvPr/>
        </p:nvSpPr>
        <p:spPr>
          <a:xfrm>
            <a:off x="0" y="891815"/>
            <a:ext cx="7213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vi-VN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mảng kiến tạo đang xô vào nhau: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BE7E839-B71F-489A-B904-9A2FBE12521C}"/>
              </a:ext>
            </a:extLst>
          </p:cNvPr>
          <p:cNvSpPr/>
          <p:nvPr/>
        </p:nvSpPr>
        <p:spPr>
          <a:xfrm>
            <a:off x="9814" y="1670677"/>
            <a:ext cx="43858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Mảng Bắc Mỹ và mảng Thái Bình Dương;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1C344D-A246-4C17-8512-A832EFB13A37}"/>
              </a:ext>
            </a:extLst>
          </p:cNvPr>
          <p:cNvSpPr/>
          <p:nvPr/>
        </p:nvSpPr>
        <p:spPr>
          <a:xfrm>
            <a:off x="9814" y="2565335"/>
            <a:ext cx="43858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Mảng Âu - Á và mảng Phi;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39D40F-BB77-402B-8A86-8AA40CB4F71B}"/>
              </a:ext>
            </a:extLst>
          </p:cNvPr>
          <p:cNvSpPr/>
          <p:nvPr/>
        </p:nvSpPr>
        <p:spPr>
          <a:xfrm>
            <a:off x="9814" y="3103274"/>
            <a:ext cx="45277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Mảng Âu Á - mảng Ấn Độ - Ô-xtrây-li-a;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182642D-DE35-49E7-8668-C1A5D2EDAB99}"/>
              </a:ext>
            </a:extLst>
          </p:cNvPr>
          <p:cNvSpPr/>
          <p:nvPr/>
        </p:nvSpPr>
        <p:spPr>
          <a:xfrm>
            <a:off x="9814" y="3992402"/>
            <a:ext cx="43858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Mảng Nam Mỹ và mảng Nam Cực;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1D28194-765E-4D4A-B343-44F41466A146}"/>
              </a:ext>
            </a:extLst>
          </p:cNvPr>
          <p:cNvSpPr/>
          <p:nvPr/>
        </p:nvSpPr>
        <p:spPr>
          <a:xfrm>
            <a:off x="-103957" y="4940296"/>
            <a:ext cx="47703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Mảng Âu - Á và mảng Thái Bình Dương.</a:t>
            </a:r>
            <a:endParaRPr lang="en-US" sz="24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41416A4-FF48-4527-ABF3-830BC14FAC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0" t="16517" r="40417" b="67812"/>
          <a:stretch/>
        </p:blipFill>
        <p:spPr>
          <a:xfrm>
            <a:off x="11213717" y="-4068"/>
            <a:ext cx="978283" cy="89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3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/>
      <p:bldP spid="27" grpId="0"/>
      <p:bldP spid="28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9DED36-5520-4627-8C35-7A7A331AF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11" t="36625" r="36837" b="39279"/>
          <a:stretch/>
        </p:blipFill>
        <p:spPr>
          <a:xfrm>
            <a:off x="209320" y="1129460"/>
            <a:ext cx="4131325" cy="55709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1E1C54-627E-4404-AE89-CC9588C0FA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40" t="59361" r="22199" b="8596"/>
          <a:stretch/>
        </p:blipFill>
        <p:spPr>
          <a:xfrm>
            <a:off x="7135260" y="2522863"/>
            <a:ext cx="4594034" cy="39647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E78448-0044-41B7-83EA-13871CF34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35" t="58347" r="46871" b="9610"/>
          <a:stretch/>
        </p:blipFill>
        <p:spPr>
          <a:xfrm>
            <a:off x="5056741" y="1130768"/>
            <a:ext cx="3437263" cy="2784190"/>
          </a:xfrm>
          <a:prstGeom prst="rect">
            <a:avLst/>
          </a:prstGeom>
        </p:spPr>
      </p:pic>
      <p:sp>
        <p:nvSpPr>
          <p:cNvPr id="7" name="Wave 6">
            <a:extLst>
              <a:ext uri="{FF2B5EF4-FFF2-40B4-BE49-F238E27FC236}">
                <a16:creationId xmlns:a16="http://schemas.microsoft.com/office/drawing/2014/main" id="{48B080AD-DADF-4A05-8148-9793802940CA}"/>
              </a:ext>
            </a:extLst>
          </p:cNvPr>
          <p:cNvSpPr/>
          <p:nvPr/>
        </p:nvSpPr>
        <p:spPr>
          <a:xfrm>
            <a:off x="3216925" y="35921"/>
            <a:ext cx="6555036" cy="1178804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VUA BÓC TRỨNG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F4F17-6E51-4670-84C6-6C1023224903}"/>
              </a:ext>
            </a:extLst>
          </p:cNvPr>
          <p:cNvSpPr txBox="1"/>
          <p:nvPr/>
        </p:nvSpPr>
        <p:spPr>
          <a:xfrm>
            <a:off x="4363493" y="2400511"/>
            <a:ext cx="7630633" cy="2554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bạn tham gia cuộc thi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bạn 1 quả trứng đã luộc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nào bóc nhanh, đẹp sẽ chiến thắng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FE53F3-E2AE-4BF1-912E-A115B3C4EF29}"/>
              </a:ext>
            </a:extLst>
          </p:cNvPr>
          <p:cNvSpPr txBox="1"/>
          <p:nvPr/>
        </p:nvSpPr>
        <p:spPr>
          <a:xfrm>
            <a:off x="387243" y="290303"/>
            <a:ext cx="2651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08915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B2D2BD70-4AA6-4C16-B2AC-96F457DDB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2" y="188549"/>
            <a:ext cx="5205470" cy="3734924"/>
          </a:xfrm>
          <a:prstGeom prst="rect">
            <a:avLst/>
          </a:prstGeom>
        </p:spPr>
      </p:pic>
      <p:sp>
        <p:nvSpPr>
          <p:cNvPr id="5" name="Rectangle 20">
            <a:extLst>
              <a:ext uri="{FF2B5EF4-FFF2-40B4-BE49-F238E27FC236}">
                <a16:creationId xmlns:a16="http://schemas.microsoft.com/office/drawing/2014/main" id="{5021B7AE-F25F-4EB8-8173-4A2321348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726" y="988764"/>
            <a:ext cx="3814590" cy="533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>
              <a:spcBef>
                <a:spcPct val="20000"/>
              </a:spcBef>
              <a:buClr>
                <a:schemeClr val="accent1"/>
              </a:buClr>
            </a:pPr>
            <a:r>
              <a:rPr lang="en-US" sz="2800" b="1">
                <a:solidFill>
                  <a:srgbClr val="1104BC"/>
                </a:solidFill>
              </a:rPr>
              <a:t>Hai mảng xô vào nhau</a:t>
            </a:r>
          </a:p>
          <a:p>
            <a:pPr marL="609600" indent="-609600" algn="ctr">
              <a:spcBef>
                <a:spcPct val="20000"/>
              </a:spcBef>
              <a:buClr>
                <a:schemeClr val="accent1"/>
              </a:buClr>
            </a:pPr>
            <a:endParaRPr lang="en-US" sz="2800" b="1">
              <a:solidFill>
                <a:srgbClr val="660033"/>
              </a:solidFill>
            </a:endParaRPr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8DAACDA1-053D-47DB-A991-03E7E10DC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9545" y="5106891"/>
            <a:ext cx="460137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</a:pP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endParaRPr lang="en-US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9" descr="123">
            <a:extLst>
              <a:ext uri="{FF2B5EF4-FFF2-40B4-BE49-F238E27FC236}">
                <a16:creationId xmlns:a16="http://schemas.microsoft.com/office/drawing/2014/main" id="{46A77053-7387-4B01-9B6A-8722CFA74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45948" y="2164159"/>
            <a:ext cx="4748664" cy="3518627"/>
          </a:xfrm>
          <a:prstGeom prst="rect">
            <a:avLst/>
          </a:prstGeom>
          <a:noFill/>
        </p:spPr>
      </p:pic>
      <p:sp>
        <p:nvSpPr>
          <p:cNvPr id="8" name="Rectangle 18">
            <a:extLst>
              <a:ext uri="{FF2B5EF4-FFF2-40B4-BE49-F238E27FC236}">
                <a16:creationId xmlns:a16="http://schemas.microsoft.com/office/drawing/2014/main" id="{DDD2407F-DD40-4E1B-9C7D-37EA3FA8FA22}"/>
              </a:ext>
            </a:extLst>
          </p:cNvPr>
          <p:cNvSpPr txBox="1">
            <a:spLocks noChangeArrowheads="1"/>
          </p:cNvSpPr>
          <p:nvPr/>
        </p:nvSpPr>
        <p:spPr>
          <a:xfrm>
            <a:off x="7590621" y="5843185"/>
            <a:ext cx="4601379" cy="838200"/>
          </a:xfrm>
          <a:prstGeom prst="rect">
            <a:avLst/>
          </a:prstGeom>
          <a:noFill/>
          <a:ln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2400">
                <a:solidFill>
                  <a:srgbClr val="FF0066"/>
                </a:solidFill>
              </a:rPr>
              <a:t>Hai mảng bị dồn ép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2400">
                <a:solidFill>
                  <a:srgbClr val="FF0066"/>
                </a:solidFill>
              </a:rPr>
              <a:t>hoặc trượt bậc nhau</a:t>
            </a:r>
            <a:endParaRPr lang="en-US" sz="2400" dirty="0">
              <a:solidFill>
                <a:srgbClr val="FF006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FAD533-FA38-4BE9-9032-747408B458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0" t="16517" r="40417" b="67812"/>
          <a:stretch/>
        </p:blipFill>
        <p:spPr>
          <a:xfrm>
            <a:off x="11213717" y="-4068"/>
            <a:ext cx="978283" cy="89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9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7" name="Picture 15" descr="Untitled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4107474"/>
            <a:ext cx="4724400" cy="2725738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450" name="Rectangle 18"/>
          <p:cNvSpPr>
            <a:spLocks noChangeArrowheads="1"/>
          </p:cNvSpPr>
          <p:nvPr/>
        </p:nvSpPr>
        <p:spPr bwMode="auto">
          <a:xfrm>
            <a:off x="3962400" y="96743"/>
            <a:ext cx="4267200" cy="533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609600" indent="-609600" algn="ctr">
              <a:spcBef>
                <a:spcPct val="20000"/>
              </a:spcBef>
              <a:buClr>
                <a:schemeClr val="accent1"/>
              </a:buClr>
            </a:pPr>
            <a:r>
              <a:rPr lang="en-US" sz="2800">
                <a:solidFill>
                  <a:srgbClr val="1104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mảng tách xa nhau</a:t>
            </a:r>
          </a:p>
          <a:p>
            <a:pPr marL="609600" indent="-609600" algn="ctr">
              <a:spcBef>
                <a:spcPct val="20000"/>
              </a:spcBef>
              <a:buClr>
                <a:schemeClr val="accent1"/>
              </a:buClr>
            </a:pPr>
            <a:endParaRPr lang="en-US" sz="2800">
              <a:solidFill>
                <a:srgbClr val="1104BC"/>
              </a:solidFill>
            </a:endParaRPr>
          </a:p>
        </p:txBody>
      </p:sp>
      <p:sp>
        <p:nvSpPr>
          <p:cNvPr id="18452" name="Rectangle 20"/>
          <p:cNvSpPr>
            <a:spLocks noChangeArrowheads="1"/>
          </p:cNvSpPr>
          <p:nvPr/>
        </p:nvSpPr>
        <p:spPr bwMode="auto">
          <a:xfrm>
            <a:off x="5120089" y="1572659"/>
            <a:ext cx="399252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mảng dần tách xa nhau về hai phía.</a:t>
            </a:r>
          </a:p>
        </p:txBody>
      </p:sp>
      <p:sp>
        <p:nvSpPr>
          <p:cNvPr id="18453" name="Rectangle 21"/>
          <p:cNvSpPr>
            <a:spLocks noChangeArrowheads="1"/>
          </p:cNvSpPr>
          <p:nvPr/>
        </p:nvSpPr>
        <p:spPr bwMode="auto">
          <a:xfrm>
            <a:off x="6629400" y="5054529"/>
            <a:ext cx="548640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ngầm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0F7694-1BB5-4D1F-A421-DFB578030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81" y="762000"/>
            <a:ext cx="3960548" cy="29684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9091AC-0303-4286-A64F-EA883501D1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0" t="16517" r="40417" b="67812"/>
          <a:stretch/>
        </p:blipFill>
        <p:spPr>
          <a:xfrm>
            <a:off x="11213717" y="-4068"/>
            <a:ext cx="978283" cy="89633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0" grpId="0" animBg="1"/>
      <p:bldP spid="18452" grpId="0"/>
      <p:bldP spid="184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762D14-2F5C-4CA2-9DFA-7967D52AB28B}"/>
              </a:ext>
            </a:extLst>
          </p:cNvPr>
          <p:cNvSpPr/>
          <p:nvPr/>
        </p:nvSpPr>
        <p:spPr>
          <a:xfrm>
            <a:off x="233778" y="113399"/>
            <a:ext cx="8457649" cy="743617"/>
          </a:xfrm>
          <a:prstGeom prst="roundRect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2. Các địa mảng (mảng kiến tạo)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B725AB-3961-4C14-B5D8-10878B612A46}"/>
              </a:ext>
            </a:extLst>
          </p:cNvPr>
          <p:cNvSpPr txBox="1"/>
          <p:nvPr/>
        </p:nvSpPr>
        <p:spPr>
          <a:xfrm>
            <a:off x="487680" y="1890544"/>
            <a:ext cx="11704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.VnTime" pitchFamily="34" charset="0"/>
              </a:rPr>
              <a:t>-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Vỏ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mảng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1" descr="book9">
            <a:extLst>
              <a:ext uri="{FF2B5EF4-FFF2-40B4-BE49-F238E27FC236}">
                <a16:creationId xmlns:a16="http://schemas.microsoft.com/office/drawing/2014/main" id="{3C85B00C-E1F0-4341-A241-B9F6239538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8" y="912041"/>
            <a:ext cx="1137035" cy="74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BC76F2-8A95-4431-B72D-EDC1C12AD14A}"/>
              </a:ext>
            </a:extLst>
          </p:cNvPr>
          <p:cNvSpPr/>
          <p:nvPr/>
        </p:nvSpPr>
        <p:spPr>
          <a:xfrm>
            <a:off x="380507" y="3213983"/>
            <a:ext cx="11323813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>
                <a:solidFill>
                  <a:srgbClr val="0070C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>
                <a:solidFill>
                  <a:srgbClr val="1104B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Mảng kiến tạo là thạch quyển được chia cắt bởi các đứt gãy sâu thành các mảng.</a:t>
            </a:r>
            <a:endParaRPr lang="en-US" sz="4000">
              <a:solidFill>
                <a:srgbClr val="1104BC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>
                <a:solidFill>
                  <a:srgbClr val="1104BC"/>
                </a:solidFill>
                <a:ea typeface="Times New Roman" panose="02020603050405020304" pitchFamily="18" charset="0"/>
              </a:rPr>
              <a:t>- Các mảng di chuyển rất chậm, có thể tách xa nhau, xô vào nhau =&gt; sinh ra động đất, núi lửa.</a:t>
            </a:r>
            <a:endParaRPr lang="en-US" sz="4000">
              <a:solidFill>
                <a:srgbClr val="1104BC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05CA4-D082-40C9-A05A-9F63A9E43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1213717" y="-4068"/>
            <a:ext cx="978283" cy="89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2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6D067B-A5CA-42BF-B0B8-5FAFEDB5A2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50" t="23111" r="9750" b="9926"/>
          <a:stretch/>
        </p:blipFill>
        <p:spPr>
          <a:xfrm>
            <a:off x="0" y="0"/>
            <a:ext cx="12192000" cy="690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78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35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1" y="-8481"/>
            <a:ext cx="12170246" cy="6866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AB9FBB-A438-4EB7-9D7B-932060974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9B913C-6C49-4053-A175-CBC27C4098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BB5BD7BD-0A07-4E8C-A54A-33ED323CEB2E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F95593FC-5BDC-4623-A902-FAF587D2B5BB}"/>
              </a:ext>
            </a:extLst>
          </p:cNvPr>
          <p:cNvSpPr/>
          <p:nvPr/>
        </p:nvSpPr>
        <p:spPr>
          <a:xfrm>
            <a:off x="508000" y="2080323"/>
            <a:ext cx="10129520" cy="178791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Mảng: Thái Bình Dương, Âu-Á, Ấn Độ, Phi,Nam Mĩ, Bắc Mĩ, Nam Cực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0B5F7D-845B-44BD-9645-6DAA782D60C6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Pentagon 8">
            <a:hlinkClick r:id="rId8" action="ppaction://hlinksldjump"/>
            <a:extLst>
              <a:ext uri="{FF2B5EF4-FFF2-40B4-BE49-F238E27FC236}">
                <a16:creationId xmlns:a16="http://schemas.microsoft.com/office/drawing/2014/main" id="{03458701-6E8A-40F5-A8C7-8CB9C8D258BE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098F53-4C0F-4C18-BF9B-E98B11DC5E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11" name="Flowchart: Summing Junction 10">
            <a:extLst>
              <a:ext uri="{FF2B5EF4-FFF2-40B4-BE49-F238E27FC236}">
                <a16:creationId xmlns:a16="http://schemas.microsoft.com/office/drawing/2014/main" id="{B1F6DF09-788A-4626-87FD-CB86BA74ECC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E680DC-CDFB-4A83-8306-8D3593BF67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943" y="5267267"/>
            <a:ext cx="1164057" cy="12759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46FA4E-1C03-40A9-A789-C1DD7F5C3A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3FEF59-7F76-4F88-A19C-D8EA0A16D70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B5C940-0F9E-4FBE-B847-E5B714F815E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FACCA7-1FF7-4411-A796-20D94EDBD4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7A3BB0-0EDA-4138-84EE-55E3A0D5D2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10F60F-85F7-4064-84F5-C821C8294CB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CE2CB14A-691D-4CF6-B9C0-E6126950198E}"/>
              </a:ext>
            </a:extLst>
          </p:cNvPr>
          <p:cNvSpPr/>
          <p:nvPr/>
        </p:nvSpPr>
        <p:spPr>
          <a:xfrm>
            <a:off x="510455" y="197367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Kể tên 7 địa mảng lớn của Trái Đất</a:t>
            </a:r>
          </a:p>
        </p:txBody>
      </p:sp>
    </p:spTree>
    <p:extLst>
      <p:ext uri="{BB962C8B-B14F-4D97-AF65-F5344CB8AC3E}">
        <p14:creationId xmlns:p14="http://schemas.microsoft.com/office/powerpoint/2010/main" val="32791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1" y="-8481"/>
            <a:ext cx="12170246" cy="6866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972693-A96D-4ED6-A8FA-8F6E813DAB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B05D69-D765-446D-A979-8C10D1B9D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6AA9EB-052E-48C6-A2F0-BC00B5935E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A49C7F61-6A05-4CBB-AE86-DC8C041975CD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A974073A-574E-4648-BA10-7D9BA75A39AE}"/>
              </a:ext>
            </a:extLst>
          </p:cNvPr>
          <p:cNvSpPr/>
          <p:nvPr/>
        </p:nvSpPr>
        <p:spPr>
          <a:xfrm>
            <a:off x="508000" y="50306"/>
            <a:ext cx="9622971" cy="148934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Lãnh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thổ Việt Nam nằm trong địa mảng nào dưới đây?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0F4889EB-36EB-41B3-997E-FF750A3F9C90}"/>
              </a:ext>
            </a:extLst>
          </p:cNvPr>
          <p:cNvSpPr/>
          <p:nvPr/>
        </p:nvSpPr>
        <p:spPr>
          <a:xfrm>
            <a:off x="508000" y="1660419"/>
            <a:ext cx="9007654" cy="306581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416CF4-E058-4B66-A569-412598A4DED6}"/>
              </a:ext>
            </a:extLst>
          </p:cNvPr>
          <p:cNvSpPr/>
          <p:nvPr/>
        </p:nvSpPr>
        <p:spPr>
          <a:xfrm rot="5600923">
            <a:off x="357379" y="5676752"/>
            <a:ext cx="2014670" cy="230725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Pentagon 9">
            <a:hlinkClick r:id="rId9" action="ppaction://hlinksldjump"/>
            <a:extLst>
              <a:ext uri="{FF2B5EF4-FFF2-40B4-BE49-F238E27FC236}">
                <a16:creationId xmlns:a16="http://schemas.microsoft.com/office/drawing/2014/main" id="{1FCF1405-AAC7-4816-8D51-C3CE15B74266}"/>
              </a:ext>
            </a:extLst>
          </p:cNvPr>
          <p:cNvSpPr/>
          <p:nvPr/>
        </p:nvSpPr>
        <p:spPr>
          <a:xfrm rot="586976" flipH="1">
            <a:off x="127291" y="5070639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GO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2EF788-E025-4996-8DE7-8F3A6E3565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12" name="Flowchart: Summing Junction 11">
            <a:extLst>
              <a:ext uri="{FF2B5EF4-FFF2-40B4-BE49-F238E27FC236}">
                <a16:creationId xmlns:a16="http://schemas.microsoft.com/office/drawing/2014/main" id="{2F62E59E-35F5-4367-96A0-1FA876E19FE2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8AD461-0E1D-4742-B788-4FED090691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CF1078-47CE-418A-90A3-59585A6F24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81A2F0-6C90-4A30-A80C-D7E6417B78F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2" y="4829889"/>
            <a:ext cx="777978" cy="768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F56CBB-F573-48A7-8D7A-F3AF41CA60E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6971" y="5248246"/>
            <a:ext cx="880161" cy="8431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39E078-6EA3-4B96-8304-C92B4451B6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5CE047-63F6-45B8-BA44-B5AEBB6531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B0277C-4404-4D44-81BD-F2740A9771CD}"/>
              </a:ext>
            </a:extLst>
          </p:cNvPr>
          <p:cNvSpPr txBox="1"/>
          <p:nvPr/>
        </p:nvSpPr>
        <p:spPr>
          <a:xfrm>
            <a:off x="1777244" y="1766195"/>
            <a:ext cx="7499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Mảng Ấn Độ - Ô-xtrây-li-a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582DA0-7542-42D0-9627-FC8DEA51BE9D}"/>
              </a:ext>
            </a:extLst>
          </p:cNvPr>
          <p:cNvSpPr txBox="1"/>
          <p:nvPr/>
        </p:nvSpPr>
        <p:spPr>
          <a:xfrm>
            <a:off x="1777244" y="2456660"/>
            <a:ext cx="7499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Mảng Thái Bình D</a:t>
            </a:r>
            <a:r>
              <a:rPr lang="vi-VN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FAAA80-16FC-42E8-B52E-8DEC56D14BFB}"/>
              </a:ext>
            </a:extLst>
          </p:cNvPr>
          <p:cNvSpPr txBox="1"/>
          <p:nvPr/>
        </p:nvSpPr>
        <p:spPr>
          <a:xfrm>
            <a:off x="1777244" y="3147125"/>
            <a:ext cx="7499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Mảng Á - Âu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240190-A86F-4014-9DAC-D441CBA7BB97}"/>
              </a:ext>
            </a:extLst>
          </p:cNvPr>
          <p:cNvSpPr txBox="1"/>
          <p:nvPr/>
        </p:nvSpPr>
        <p:spPr>
          <a:xfrm>
            <a:off x="1777244" y="3831146"/>
            <a:ext cx="7499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Mảng Phi</a:t>
            </a:r>
          </a:p>
        </p:txBody>
      </p:sp>
    </p:spTree>
    <p:extLst>
      <p:ext uri="{BB962C8B-B14F-4D97-AF65-F5344CB8AC3E}">
        <p14:creationId xmlns:p14="http://schemas.microsoft.com/office/powerpoint/2010/main" val="416441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19" grpId="0"/>
      <p:bldP spid="19" grpId="1"/>
      <p:bldP spid="20" grpId="0"/>
      <p:bldP spid="20" grpId="1"/>
      <p:bldP spid="22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-81279" y="-50426"/>
            <a:ext cx="12170246" cy="68664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825A6B-53AB-4760-99FE-2536617A858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F27BF5-3D48-4B1B-9741-B402C7FC8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9A1FAE-BF0F-4D27-8C2B-F37684AB31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2" name="Rectangle: Folded Corner 21">
            <a:extLst>
              <a:ext uri="{FF2B5EF4-FFF2-40B4-BE49-F238E27FC236}">
                <a16:creationId xmlns:a16="http://schemas.microsoft.com/office/drawing/2014/main" id="{D38E4FF5-5F95-43FC-A7F9-E29B73AF3C4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ED6AD4F2-BACA-45E9-81F1-097C18CAD8B6}"/>
              </a:ext>
            </a:extLst>
          </p:cNvPr>
          <p:cNvSpPr/>
          <p:nvPr/>
        </p:nvSpPr>
        <p:spPr>
          <a:xfrm>
            <a:off x="508000" y="275771"/>
            <a:ext cx="10139680" cy="104575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Kể tên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 cặp địa mảng xô vào nhau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24" name="Rectangle: Folded Corner 23">
            <a:extLst>
              <a:ext uri="{FF2B5EF4-FFF2-40B4-BE49-F238E27FC236}">
                <a16:creationId xmlns:a16="http://schemas.microsoft.com/office/drawing/2014/main" id="{C450E318-A8E1-4B3C-ADCE-E24801E579B8}"/>
              </a:ext>
            </a:extLst>
          </p:cNvPr>
          <p:cNvSpPr/>
          <p:nvPr/>
        </p:nvSpPr>
        <p:spPr>
          <a:xfrm>
            <a:off x="741966" y="1492229"/>
            <a:ext cx="8985136" cy="217264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Mảng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Á-Âu với mảng Phi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Mảng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Á- Âu với mảng Ấn Độ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Mảng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Á- Âu với mảng Thái Bình Dương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7C3D5A-C704-4CFE-AB92-55CE1EAE9859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rrow: Pentagon 25">
            <a:hlinkClick r:id="rId9" action="ppaction://hlinksldjump"/>
            <a:extLst>
              <a:ext uri="{FF2B5EF4-FFF2-40B4-BE49-F238E27FC236}">
                <a16:creationId xmlns:a16="http://schemas.microsoft.com/office/drawing/2014/main" id="{7DD2C7EB-F9E9-4866-9D18-C9CAA26E3695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BA58A3F-9422-4C5F-8699-35EAFE6B2C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0" name="Flowchart: Summing Junction 29">
            <a:extLst>
              <a:ext uri="{FF2B5EF4-FFF2-40B4-BE49-F238E27FC236}">
                <a16:creationId xmlns:a16="http://schemas.microsoft.com/office/drawing/2014/main" id="{1A996E3F-247A-407D-BF56-FC1A0107271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B6EB75E-BEB3-45BF-A461-6DA5A2B3C2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A7B2945-88CA-4E5D-9E90-B0B5152D21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F9096B-576E-400D-B57C-4C54292A537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1F1DFE5-3471-4F2F-A427-C2CC9CE982F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2B4D3AC-4694-44CF-AD76-B2E927DC3A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516D76B-59D0-407F-B656-47459DE297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1" y="-8481"/>
            <a:ext cx="12170246" cy="6866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BF793A-5613-4825-B68A-ED223A0B9F8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D5ED99-0943-47D6-9B28-A262812A1D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02B836-FD3C-434F-BD69-97ED3EE86B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0DF26377-F431-4497-A11C-BE1E3ACF19EA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50E7270E-9147-4324-979E-635666CCE936}"/>
              </a:ext>
            </a:extLst>
          </p:cNvPr>
          <p:cNvSpPr/>
          <p:nvPr/>
        </p:nvSpPr>
        <p:spPr>
          <a:xfrm>
            <a:off x="508000" y="275771"/>
            <a:ext cx="10078720" cy="120509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Kể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tên 3 cặp địa mảng tách xa nhau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1E8677F4-D896-44D9-9DF4-CF2D051B70AC}"/>
              </a:ext>
            </a:extLst>
          </p:cNvPr>
          <p:cNvSpPr/>
          <p:nvPr/>
        </p:nvSpPr>
        <p:spPr>
          <a:xfrm>
            <a:off x="508000" y="1609754"/>
            <a:ext cx="10078720" cy="205512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CE4ADF-A247-4318-AEAC-6DA9490959F0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Pentagon 9">
            <a:hlinkClick r:id="rId9" action="ppaction://hlinksldjump"/>
            <a:extLst>
              <a:ext uri="{FF2B5EF4-FFF2-40B4-BE49-F238E27FC236}">
                <a16:creationId xmlns:a16="http://schemas.microsoft.com/office/drawing/2014/main" id="{5CE2D3EE-BAB1-454C-92C0-36279F6E1392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D12340-0D31-4D59-B935-90C582CF28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12" name="Flowchart: Summing Junction 11">
            <a:extLst>
              <a:ext uri="{FF2B5EF4-FFF2-40B4-BE49-F238E27FC236}">
                <a16:creationId xmlns:a16="http://schemas.microsoft.com/office/drawing/2014/main" id="{BB04C49E-8C4C-4DB6-B65C-22E3BE4319F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E60976-2830-4B2A-B98C-655C395CB2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C9885E-DB77-46A6-9EC8-099A3E5E2C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99C246-BA51-4301-B26E-56138CD92C8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1F1577-0FCA-4B40-A2D6-DD2E0274D2F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B0B6EF-8E1E-4F64-9F86-52FEBB29EE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94F26D-CEB4-4C6E-834C-C615AE2024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AA908C5-BA3D-4BA9-887E-59228D38C2BD}"/>
              </a:ext>
            </a:extLst>
          </p:cNvPr>
          <p:cNvSpPr txBox="1"/>
          <p:nvPr/>
        </p:nvSpPr>
        <p:spPr>
          <a:xfrm>
            <a:off x="1736399" y="1641098"/>
            <a:ext cx="76965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Mảng Á-Âu và mảng Bắc Mĩ</a:t>
            </a:r>
          </a:p>
          <a:p>
            <a:pPr lvl="0">
              <a:defRPr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Mảng Phi và mảng Nam Mĩ</a:t>
            </a:r>
          </a:p>
          <a:p>
            <a:pPr lvl="0">
              <a:defRPr/>
            </a:pP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Mảng Phi và mảng Bắc Mĩ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412302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87616" y="-216640"/>
            <a:ext cx="12668581" cy="1651000"/>
          </a:xfrm>
          <a:prstGeom prst="rect">
            <a:avLst/>
          </a:prstGeom>
          <a:solidFill>
            <a:srgbClr val="99FF99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spcCol="0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H="1">
            <a:off x="-989378" y="2546623"/>
            <a:ext cx="1004460" cy="42859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33400">
              <a:schemeClr val="bg1">
                <a:alpha val="65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85871" y="1324927"/>
            <a:ext cx="9695485" cy="2307274"/>
            <a:chOff x="563562" y="438150"/>
            <a:chExt cx="10889457" cy="1676400"/>
          </a:xfrm>
        </p:grpSpPr>
        <p:sp>
          <p:nvSpPr>
            <p:cNvPr id="15" name="Rounded Rectangle 14"/>
            <p:cNvSpPr/>
            <p:nvPr/>
          </p:nvSpPr>
          <p:spPr>
            <a:xfrm>
              <a:off x="563562" y="438150"/>
              <a:ext cx="10889457" cy="1676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861219" y="514350"/>
              <a:ext cx="10439400" cy="1371600"/>
            </a:xfrm>
            <a:prstGeom prst="roundRect">
              <a:avLst/>
            </a:prstGeom>
            <a:solidFill>
              <a:srgbClr val="FFF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 rot="21134311">
            <a:off x="111709" y="1010468"/>
            <a:ext cx="2849774" cy="1008707"/>
          </a:xfrm>
          <a:custGeom>
            <a:avLst/>
            <a:gdLst>
              <a:gd name="connsiteX0" fmla="*/ 0 w 3001962"/>
              <a:gd name="connsiteY0" fmla="*/ 0 h 762000"/>
              <a:gd name="connsiteX1" fmla="*/ 3001962 w 3001962"/>
              <a:gd name="connsiteY1" fmla="*/ 0 h 762000"/>
              <a:gd name="connsiteX2" fmla="*/ 3001962 w 3001962"/>
              <a:gd name="connsiteY2" fmla="*/ 762000 h 762000"/>
              <a:gd name="connsiteX3" fmla="*/ 0 w 3001962"/>
              <a:gd name="connsiteY3" fmla="*/ 762000 h 762000"/>
              <a:gd name="connsiteX4" fmla="*/ 0 w 3001962"/>
              <a:gd name="connsiteY4" fmla="*/ 0 h 762000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14 h 814402"/>
              <a:gd name="connsiteX1" fmla="*/ 1047750 w 3001962"/>
              <a:gd name="connsiteY1" fmla="*/ 123839 h 814402"/>
              <a:gd name="connsiteX2" fmla="*/ 3001962 w 3001962"/>
              <a:gd name="connsiteY2" fmla="*/ 14 h 814402"/>
              <a:gd name="connsiteX3" fmla="*/ 3001962 w 3001962"/>
              <a:gd name="connsiteY3" fmla="*/ 762014 h 814402"/>
              <a:gd name="connsiteX4" fmla="*/ 1100138 w 3001962"/>
              <a:gd name="connsiteY4" fmla="*/ 814402 h 814402"/>
              <a:gd name="connsiteX5" fmla="*/ 0 w 3001962"/>
              <a:gd name="connsiteY5" fmla="*/ 762014 h 814402"/>
              <a:gd name="connsiteX6" fmla="*/ 0 w 3001962"/>
              <a:gd name="connsiteY6" fmla="*/ 14 h 814402"/>
              <a:gd name="connsiteX0" fmla="*/ 0 w 3001962"/>
              <a:gd name="connsiteY0" fmla="*/ 45263 h 859651"/>
              <a:gd name="connsiteX1" fmla="*/ 1047750 w 3001962"/>
              <a:gd name="connsiteY1" fmla="*/ 169088 h 859651"/>
              <a:gd name="connsiteX2" fmla="*/ 3001962 w 3001962"/>
              <a:gd name="connsiteY2" fmla="*/ 45263 h 859651"/>
              <a:gd name="connsiteX3" fmla="*/ 3001962 w 3001962"/>
              <a:gd name="connsiteY3" fmla="*/ 807263 h 859651"/>
              <a:gd name="connsiteX4" fmla="*/ 1100138 w 3001962"/>
              <a:gd name="connsiteY4" fmla="*/ 859651 h 859651"/>
              <a:gd name="connsiteX5" fmla="*/ 0 w 3001962"/>
              <a:gd name="connsiteY5" fmla="*/ 807263 h 859651"/>
              <a:gd name="connsiteX6" fmla="*/ 0 w 3001962"/>
              <a:gd name="connsiteY6" fmla="*/ 45263 h 859651"/>
              <a:gd name="connsiteX0" fmla="*/ 0 w 3001962"/>
              <a:gd name="connsiteY0" fmla="*/ 79206 h 893594"/>
              <a:gd name="connsiteX1" fmla="*/ 1047750 w 3001962"/>
              <a:gd name="connsiteY1" fmla="*/ 203031 h 893594"/>
              <a:gd name="connsiteX2" fmla="*/ 3001962 w 3001962"/>
              <a:gd name="connsiteY2" fmla="*/ 79206 h 893594"/>
              <a:gd name="connsiteX3" fmla="*/ 3001962 w 3001962"/>
              <a:gd name="connsiteY3" fmla="*/ 841206 h 893594"/>
              <a:gd name="connsiteX4" fmla="*/ 1100138 w 3001962"/>
              <a:gd name="connsiteY4" fmla="*/ 893594 h 893594"/>
              <a:gd name="connsiteX5" fmla="*/ 0 w 3001962"/>
              <a:gd name="connsiteY5" fmla="*/ 841206 h 893594"/>
              <a:gd name="connsiteX6" fmla="*/ 0 w 3001962"/>
              <a:gd name="connsiteY6" fmla="*/ 79206 h 893594"/>
              <a:gd name="connsiteX0" fmla="*/ 0 w 3001962"/>
              <a:gd name="connsiteY0" fmla="*/ 88885 h 903273"/>
              <a:gd name="connsiteX1" fmla="*/ 1047750 w 3001962"/>
              <a:gd name="connsiteY1" fmla="*/ 212710 h 903273"/>
              <a:gd name="connsiteX2" fmla="*/ 3001962 w 3001962"/>
              <a:gd name="connsiteY2" fmla="*/ 69835 h 903273"/>
              <a:gd name="connsiteX3" fmla="*/ 3001962 w 3001962"/>
              <a:gd name="connsiteY3" fmla="*/ 850885 h 903273"/>
              <a:gd name="connsiteX4" fmla="*/ 1100138 w 3001962"/>
              <a:gd name="connsiteY4" fmla="*/ 903273 h 903273"/>
              <a:gd name="connsiteX5" fmla="*/ 0 w 3001962"/>
              <a:gd name="connsiteY5" fmla="*/ 850885 h 903273"/>
              <a:gd name="connsiteX6" fmla="*/ 0 w 3001962"/>
              <a:gd name="connsiteY6" fmla="*/ 88885 h 903273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1962" h="872657">
                <a:moveTo>
                  <a:pt x="0" y="58269"/>
                </a:moveTo>
                <a:cubicBezTo>
                  <a:pt x="346075" y="56682"/>
                  <a:pt x="577850" y="45569"/>
                  <a:pt x="1047750" y="182094"/>
                </a:cubicBezTo>
                <a:cubicBezTo>
                  <a:pt x="1970617" y="-40156"/>
                  <a:pt x="2245783" y="-19518"/>
                  <a:pt x="3001962" y="39219"/>
                </a:cubicBezTo>
                <a:lnTo>
                  <a:pt x="3001962" y="820269"/>
                </a:lnTo>
                <a:cubicBezTo>
                  <a:pt x="2107671" y="700135"/>
                  <a:pt x="1935691" y="730185"/>
                  <a:pt x="1100138" y="872657"/>
                </a:cubicBezTo>
                <a:cubicBezTo>
                  <a:pt x="504825" y="621832"/>
                  <a:pt x="109538" y="790107"/>
                  <a:pt x="0" y="820269"/>
                </a:cubicBezTo>
                <a:lnTo>
                  <a:pt x="0" y="58269"/>
                </a:lnTo>
                <a:close/>
              </a:path>
            </a:pathLst>
          </a:custGeom>
          <a:solidFill>
            <a:srgbClr val="00D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 rot="21033492">
            <a:off x="641094" y="1481821"/>
            <a:ext cx="1875459" cy="530444"/>
          </a:xfrm>
          <a:prstGeom prst="rect">
            <a:avLst/>
          </a:prstGeom>
        </p:spPr>
        <p:txBody>
          <a:bodyPr spcFirstLastPara="1" lIns="90988" tIns="45494" rIns="90988" bIns="45494" numCol="1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CHƯƠNG 3</a:t>
            </a:r>
            <a:endParaRPr lang="en-US" sz="32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821685" y="975061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820559" y="1445869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22" name="Rectangle 5"/>
          <p:cNvSpPr/>
          <p:nvPr/>
        </p:nvSpPr>
        <p:spPr>
          <a:xfrm>
            <a:off x="9883482" y="1089419"/>
            <a:ext cx="103322" cy="453255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" fmla="*/ 0 w 104091"/>
              <a:gd name="connsiteY0" fmla="*/ 9708 h 330200"/>
              <a:gd name="connsiteX1" fmla="*/ 53181 w 104091"/>
              <a:gd name="connsiteY1" fmla="*/ 0 h 330200"/>
              <a:gd name="connsiteX2" fmla="*/ 104091 w 104091"/>
              <a:gd name="connsiteY2" fmla="*/ 9708 h 330200"/>
              <a:gd name="connsiteX3" fmla="*/ 104091 w 104091"/>
              <a:gd name="connsiteY3" fmla="*/ 330200 h 330200"/>
              <a:gd name="connsiteX4" fmla="*/ 0 w 104091"/>
              <a:gd name="connsiteY4" fmla="*/ 330200 h 330200"/>
              <a:gd name="connsiteX5" fmla="*/ 0 w 104091"/>
              <a:gd name="connsiteY5" fmla="*/ 9708 h 330200"/>
              <a:gd name="connsiteX0" fmla="*/ 0 w 104091"/>
              <a:gd name="connsiteY0" fmla="*/ 9708 h 340536"/>
              <a:gd name="connsiteX1" fmla="*/ 53181 w 104091"/>
              <a:gd name="connsiteY1" fmla="*/ 0 h 340536"/>
              <a:gd name="connsiteX2" fmla="*/ 104091 w 104091"/>
              <a:gd name="connsiteY2" fmla="*/ 9708 h 340536"/>
              <a:gd name="connsiteX3" fmla="*/ 104091 w 104091"/>
              <a:gd name="connsiteY3" fmla="*/ 330200 h 340536"/>
              <a:gd name="connsiteX4" fmla="*/ 46037 w 104091"/>
              <a:gd name="connsiteY4" fmla="*/ 340519 h 340536"/>
              <a:gd name="connsiteX5" fmla="*/ 0 w 104091"/>
              <a:gd name="connsiteY5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941010" y="990600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939883" y="1461408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31" name="Rectangle 5"/>
          <p:cNvSpPr/>
          <p:nvPr/>
        </p:nvSpPr>
        <p:spPr>
          <a:xfrm>
            <a:off x="3002806" y="1104957"/>
            <a:ext cx="103322" cy="453255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" fmla="*/ 0 w 104091"/>
              <a:gd name="connsiteY0" fmla="*/ 9708 h 330200"/>
              <a:gd name="connsiteX1" fmla="*/ 53181 w 104091"/>
              <a:gd name="connsiteY1" fmla="*/ 0 h 330200"/>
              <a:gd name="connsiteX2" fmla="*/ 104091 w 104091"/>
              <a:gd name="connsiteY2" fmla="*/ 9708 h 330200"/>
              <a:gd name="connsiteX3" fmla="*/ 104091 w 104091"/>
              <a:gd name="connsiteY3" fmla="*/ 330200 h 330200"/>
              <a:gd name="connsiteX4" fmla="*/ 0 w 104091"/>
              <a:gd name="connsiteY4" fmla="*/ 330200 h 330200"/>
              <a:gd name="connsiteX5" fmla="*/ 0 w 104091"/>
              <a:gd name="connsiteY5" fmla="*/ 9708 h 330200"/>
              <a:gd name="connsiteX0" fmla="*/ 0 w 104091"/>
              <a:gd name="connsiteY0" fmla="*/ 9708 h 340536"/>
              <a:gd name="connsiteX1" fmla="*/ 53181 w 104091"/>
              <a:gd name="connsiteY1" fmla="*/ 0 h 340536"/>
              <a:gd name="connsiteX2" fmla="*/ 104091 w 104091"/>
              <a:gd name="connsiteY2" fmla="*/ 9708 h 340536"/>
              <a:gd name="connsiteX3" fmla="*/ 104091 w 104091"/>
              <a:gd name="connsiteY3" fmla="*/ 330200 h 340536"/>
              <a:gd name="connsiteX4" fmla="*/ 46037 w 104091"/>
              <a:gd name="connsiteY4" fmla="*/ 340519 h 340536"/>
              <a:gd name="connsiteX5" fmla="*/ 0 w 104091"/>
              <a:gd name="connsiteY5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59354-5B7E-4E41-9297-D4C983BABFA8}"/>
              </a:ext>
            </a:extLst>
          </p:cNvPr>
          <p:cNvSpPr txBox="1"/>
          <p:nvPr/>
        </p:nvSpPr>
        <p:spPr>
          <a:xfrm>
            <a:off x="2193700" y="1637916"/>
            <a:ext cx="85474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TẠO CỦA TRÁI ĐẤT VÀ VỎ TRÁI ĐẤT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1858651-AA54-48FA-B4D3-4B76B0C6D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31" t="45426" r="22035" b="5426"/>
          <a:stretch/>
        </p:blipFill>
        <p:spPr>
          <a:xfrm>
            <a:off x="0" y="3711905"/>
            <a:ext cx="12191999" cy="522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7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1" y="-8481"/>
            <a:ext cx="12170246" cy="6866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A0BE8A-F29C-4FF5-9252-E97B7DD902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3169A7-4810-46F9-86B1-F5538E05C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74DF94-6E55-44B3-B5DA-15E586EA50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3D118E34-9196-428F-B2E0-80472741912A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ED2D83AC-18E9-4C73-8D79-738103FF6397}"/>
              </a:ext>
            </a:extLst>
          </p:cNvPr>
          <p:cNvSpPr/>
          <p:nvPr/>
        </p:nvSpPr>
        <p:spPr>
          <a:xfrm>
            <a:off x="508000" y="275771"/>
            <a:ext cx="9622971" cy="144906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Vật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chất nóng chảy trong lớp Manti gọi là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A2732240-0CD9-453F-86D3-8E928E06B41A}"/>
              </a:ext>
            </a:extLst>
          </p:cNvPr>
          <p:cNvSpPr/>
          <p:nvPr/>
        </p:nvSpPr>
        <p:spPr>
          <a:xfrm>
            <a:off x="561498" y="1930445"/>
            <a:ext cx="8985136" cy="278646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9D2576-7F15-4191-B2BC-1E60E314CFD4}"/>
              </a:ext>
            </a:extLst>
          </p:cNvPr>
          <p:cNvSpPr/>
          <p:nvPr/>
        </p:nvSpPr>
        <p:spPr>
          <a:xfrm rot="5600923">
            <a:off x="564691" y="5914325"/>
            <a:ext cx="1539865" cy="25161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Pentagon 9">
            <a:hlinkClick r:id="rId9" action="ppaction://hlinksldjump"/>
            <a:extLst>
              <a:ext uri="{FF2B5EF4-FFF2-40B4-BE49-F238E27FC236}">
                <a16:creationId xmlns:a16="http://schemas.microsoft.com/office/drawing/2014/main" id="{F7AD60BA-899D-499E-AB02-642E96F82B8D}"/>
              </a:ext>
            </a:extLst>
          </p:cNvPr>
          <p:cNvSpPr/>
          <p:nvPr/>
        </p:nvSpPr>
        <p:spPr>
          <a:xfrm rot="586976" flipH="1">
            <a:off x="59619" y="5438038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0BE633-7456-4725-B4D9-B32E8CC101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12" name="Flowchart: Summing Junction 11">
            <a:extLst>
              <a:ext uri="{FF2B5EF4-FFF2-40B4-BE49-F238E27FC236}">
                <a16:creationId xmlns:a16="http://schemas.microsoft.com/office/drawing/2014/main" id="{A4A8972A-2C9C-4899-BFAD-D325DD84B06D}"/>
              </a:ext>
            </a:extLst>
          </p:cNvPr>
          <p:cNvSpPr/>
          <p:nvPr/>
        </p:nvSpPr>
        <p:spPr>
          <a:xfrm flipH="1">
            <a:off x="2998360" y="5318327"/>
            <a:ext cx="287020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31C30C-9DC1-4F33-BE41-4A0E307733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F5B62E-4301-4EDA-A82A-729C05D798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000912-A3BB-4EA1-9A4A-F47F9F5ACE6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3" y="4934006"/>
            <a:ext cx="777978" cy="768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81360D-9BD5-412E-B372-F4EE0752CC7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8905" y="5044601"/>
            <a:ext cx="880161" cy="8431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CDF3F6-A726-4EF6-82E0-CB4A677BEC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0CF2FA-8288-48A9-8C42-9F8725E6ED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0402B8F-960B-4D40-9367-B7E51B96DF04}"/>
              </a:ext>
            </a:extLst>
          </p:cNvPr>
          <p:cNvSpPr txBox="1"/>
          <p:nvPr/>
        </p:nvSpPr>
        <p:spPr>
          <a:xfrm>
            <a:off x="2789655" y="2006344"/>
            <a:ext cx="484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Mác ma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812209-6519-410C-BCD4-826C166F37D7}"/>
              </a:ext>
            </a:extLst>
          </p:cNvPr>
          <p:cNvSpPr txBox="1"/>
          <p:nvPr/>
        </p:nvSpPr>
        <p:spPr>
          <a:xfrm>
            <a:off x="2789654" y="2606722"/>
            <a:ext cx="484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Dung nham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412DE9-D72A-4372-9D44-335ECD2A2713}"/>
              </a:ext>
            </a:extLst>
          </p:cNvPr>
          <p:cNvSpPr txBox="1"/>
          <p:nvPr/>
        </p:nvSpPr>
        <p:spPr>
          <a:xfrm>
            <a:off x="2789653" y="3207100"/>
            <a:ext cx="484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Ba dan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F9BBFD-3D7D-4660-95C7-C41AFFD56ABF}"/>
              </a:ext>
            </a:extLst>
          </p:cNvPr>
          <p:cNvSpPr txBox="1"/>
          <p:nvPr/>
        </p:nvSpPr>
        <p:spPr>
          <a:xfrm>
            <a:off x="2789652" y="3807478"/>
            <a:ext cx="484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Núi lửa</a:t>
            </a:r>
          </a:p>
        </p:txBody>
      </p:sp>
    </p:spTree>
    <p:extLst>
      <p:ext uri="{BB962C8B-B14F-4D97-AF65-F5344CB8AC3E}">
        <p14:creationId xmlns:p14="http://schemas.microsoft.com/office/powerpoint/2010/main" val="198078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19" grpId="0"/>
      <p:bldP spid="20" grpId="0"/>
      <p:bldP spid="20" grpId="1"/>
      <p:bldP spid="21" grpId="0" build="allAtOnce"/>
      <p:bldP spid="22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1" y="-8481"/>
            <a:ext cx="12170246" cy="6866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FA91E9-7792-46E7-B7BC-D5A812D45B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327F29-6B68-4508-BE14-48C7D33734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97F587-41A1-4C17-9694-6F2AFB00B7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4A7CDB49-ED3B-43B8-9C54-EF9C2A38710D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candies 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23FE7183-936B-4980-8731-BAF9EE0F454F}"/>
              </a:ext>
            </a:extLst>
          </p:cNvPr>
          <p:cNvSpPr/>
          <p:nvPr/>
        </p:nvSpPr>
        <p:spPr>
          <a:xfrm>
            <a:off x="626568" y="215686"/>
            <a:ext cx="9622971" cy="98354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Đặc điểm lớp vỏ Trái Đất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F2BDDD5E-D6C0-4747-9617-F5E8306D594F}"/>
              </a:ext>
            </a:extLst>
          </p:cNvPr>
          <p:cNvSpPr/>
          <p:nvPr/>
        </p:nvSpPr>
        <p:spPr>
          <a:xfrm>
            <a:off x="626569" y="1341042"/>
            <a:ext cx="9622971" cy="272065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AF7AD0-8B95-4A0F-B73B-DA8BD17B13D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Pentagon 9">
            <a:hlinkClick r:id="rId9" action="ppaction://hlinksldjump"/>
            <a:extLst>
              <a:ext uri="{FF2B5EF4-FFF2-40B4-BE49-F238E27FC236}">
                <a16:creationId xmlns:a16="http://schemas.microsoft.com/office/drawing/2014/main" id="{E7B6317D-F31A-415F-B233-78EC6AA21B51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GO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A02DDC-1724-435F-A356-8AAB9F4C4C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12" name="Flowchart: Summing Junction 11">
            <a:extLst>
              <a:ext uri="{FF2B5EF4-FFF2-40B4-BE49-F238E27FC236}">
                <a16:creationId xmlns:a16="http://schemas.microsoft.com/office/drawing/2014/main" id="{D6D02309-DFC9-4C68-98C3-4BDA897112E4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ABB7BB-A6A5-4178-9595-202E33663E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F53642-A00F-466B-AF5F-9C878ADEB2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AF5C7E-77C1-473D-860B-439E9BE9996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057" y="3764007"/>
            <a:ext cx="777978" cy="768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AAC6D5-FF39-4E6E-A83C-644E0560D35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C433A3-1679-429A-97ED-24881081F6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FDE2C4-BFEB-405A-BB41-2569D6621D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856CFC6-8405-42A3-A5C0-902A63547F59}"/>
              </a:ext>
            </a:extLst>
          </p:cNvPr>
          <p:cNvSpPr txBox="1"/>
          <p:nvPr/>
        </p:nvSpPr>
        <p:spPr>
          <a:xfrm>
            <a:off x="1002020" y="1352519"/>
            <a:ext cx="3433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dày...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F7308A-F7B0-41B9-A7B9-4B54D4F2B4FF}"/>
              </a:ext>
            </a:extLst>
          </p:cNvPr>
          <p:cNvSpPr txBox="1"/>
          <p:nvPr/>
        </p:nvSpPr>
        <p:spPr>
          <a:xfrm>
            <a:off x="1002021" y="2083061"/>
            <a:ext cx="3354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 thái…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1A05B9-2C4E-48F9-A487-36E571E191AF}"/>
              </a:ext>
            </a:extLst>
          </p:cNvPr>
          <p:cNvSpPr txBox="1"/>
          <p:nvPr/>
        </p:nvSpPr>
        <p:spPr>
          <a:xfrm>
            <a:off x="1002021" y="2753466"/>
            <a:ext cx="3354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5317BD-4D92-4C48-85C0-A0F681CBF152}"/>
              </a:ext>
            </a:extLst>
          </p:cNvPr>
          <p:cNvSpPr txBox="1"/>
          <p:nvPr/>
        </p:nvSpPr>
        <p:spPr>
          <a:xfrm>
            <a:off x="4025900" y="1779192"/>
            <a:ext cx="3147060" cy="430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AD298F-C691-458C-B371-4E5075DE693B}"/>
              </a:ext>
            </a:extLst>
          </p:cNvPr>
          <p:cNvSpPr txBox="1"/>
          <p:nvPr/>
        </p:nvSpPr>
        <p:spPr>
          <a:xfrm>
            <a:off x="2905908" y="1372026"/>
            <a:ext cx="3433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5km-7km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7AE3CF-DE1B-4886-8AE5-26551A32A930}"/>
              </a:ext>
            </a:extLst>
          </p:cNvPr>
          <p:cNvSpPr txBox="1"/>
          <p:nvPr/>
        </p:nvSpPr>
        <p:spPr>
          <a:xfrm>
            <a:off x="3476569" y="2043180"/>
            <a:ext cx="3433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 chắc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45209A-E2F9-4C84-9FD6-07FCF671A63F}"/>
              </a:ext>
            </a:extLst>
          </p:cNvPr>
          <p:cNvSpPr txBox="1"/>
          <p:nvPr/>
        </p:nvSpPr>
        <p:spPr>
          <a:xfrm>
            <a:off x="3070501" y="2569679"/>
            <a:ext cx="73514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Càng xuống sâu nhiệt độ càng cao, nhưng tối đa chỉ </a:t>
            </a:r>
            <a:r>
              <a:rPr lang="pt-BR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r>
              <a:rPr lang="pt-BR" sz="36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pt-BR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46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19" grpId="0"/>
      <p:bldP spid="19" grpId="1"/>
      <p:bldP spid="20" grpId="0"/>
      <p:bldP spid="20" grpId="1"/>
      <p:bldP spid="24" grpId="0"/>
      <p:bldP spid="25" grpId="0"/>
      <p:bldP spid="25" grpId="1"/>
      <p:bldP spid="26" grpId="0"/>
      <p:bldP spid="26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1" y="-8481"/>
            <a:ext cx="12170246" cy="6866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AFA8C6-EF4B-4E39-9728-C016C032CE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DB48D1-C9F0-45B9-AC8C-0317E81695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2EC5FA-8B40-4D7A-AC4D-C9B536A999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2EB2313A-B133-4A92-AE47-4BBC31DD1A6A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9 candies 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885B1484-1F5C-4BF6-AC51-9B83456CE306}"/>
              </a:ext>
            </a:extLst>
          </p:cNvPr>
          <p:cNvSpPr/>
          <p:nvPr/>
        </p:nvSpPr>
        <p:spPr>
          <a:xfrm>
            <a:off x="508000" y="275771"/>
            <a:ext cx="9622971" cy="90337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Đặc điểm lớp Manti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FBCC72B7-F771-49F8-934A-B7F9CA3A958C}"/>
              </a:ext>
            </a:extLst>
          </p:cNvPr>
          <p:cNvSpPr/>
          <p:nvPr/>
        </p:nvSpPr>
        <p:spPr>
          <a:xfrm>
            <a:off x="508000" y="1310640"/>
            <a:ext cx="8985136" cy="245192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DC30DA-F37A-4666-860A-5D8E57B47EFA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Pentagon 9">
            <a:hlinkClick r:id="rId9" action="ppaction://hlinksldjump"/>
            <a:extLst>
              <a:ext uri="{FF2B5EF4-FFF2-40B4-BE49-F238E27FC236}">
                <a16:creationId xmlns:a16="http://schemas.microsoft.com/office/drawing/2014/main" id="{2B51422C-288F-40D9-BD2D-46FD812E5CB8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6B7D6A-2762-4ADF-B6DE-A40BA578FC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12" name="Flowchart: Summing Junction 11">
            <a:extLst>
              <a:ext uri="{FF2B5EF4-FFF2-40B4-BE49-F238E27FC236}">
                <a16:creationId xmlns:a16="http://schemas.microsoft.com/office/drawing/2014/main" id="{3ED10F42-6009-40EC-875F-1ED89A059089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472176-915F-4655-8D7C-E786024F90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6AC1AD-780E-4A20-A914-45D5041737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7D83FF-9090-4D90-919D-702CFDCC5C5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CCD60F-5111-42BA-9245-FBADC0DF26D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62D39C-A9D7-4D75-95D5-175A8BCDB4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79B263-8C54-47D1-B384-F72C4B1942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A5950B9-66BC-4ED5-A423-E6CE8EA6D1B0}"/>
              </a:ext>
            </a:extLst>
          </p:cNvPr>
          <p:cNvSpPr txBox="1"/>
          <p:nvPr/>
        </p:nvSpPr>
        <p:spPr>
          <a:xfrm>
            <a:off x="1002020" y="1352519"/>
            <a:ext cx="3433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dày...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D265B2-7C41-4946-A2FD-801D72AE6E0F}"/>
              </a:ext>
            </a:extLst>
          </p:cNvPr>
          <p:cNvSpPr txBox="1"/>
          <p:nvPr/>
        </p:nvSpPr>
        <p:spPr>
          <a:xfrm>
            <a:off x="1002021" y="2083061"/>
            <a:ext cx="3354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 thái…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49C84E-4633-440C-9FF9-65C8FDCF77AC}"/>
              </a:ext>
            </a:extLst>
          </p:cNvPr>
          <p:cNvSpPr txBox="1"/>
          <p:nvPr/>
        </p:nvSpPr>
        <p:spPr>
          <a:xfrm>
            <a:off x="1002021" y="2753466"/>
            <a:ext cx="3354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537B9C-AF9D-4207-BB7D-F17E109BC6A9}"/>
              </a:ext>
            </a:extLst>
          </p:cNvPr>
          <p:cNvSpPr txBox="1"/>
          <p:nvPr/>
        </p:nvSpPr>
        <p:spPr>
          <a:xfrm>
            <a:off x="2905908" y="1372026"/>
            <a:ext cx="3433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 3.000km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47FFAD-20F8-443C-BA03-5E848F93B6BB}"/>
              </a:ext>
            </a:extLst>
          </p:cNvPr>
          <p:cNvSpPr txBox="1"/>
          <p:nvPr/>
        </p:nvSpPr>
        <p:spPr>
          <a:xfrm>
            <a:off x="3476569" y="2043180"/>
            <a:ext cx="6406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quánh dẻo đến lỏng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2A811D-2E21-46EA-8236-B06D021FD4A7}"/>
              </a:ext>
            </a:extLst>
          </p:cNvPr>
          <p:cNvSpPr txBox="1"/>
          <p:nvPr/>
        </p:nvSpPr>
        <p:spPr>
          <a:xfrm>
            <a:off x="3073974" y="2764551"/>
            <a:ext cx="7351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khoảng </a:t>
            </a:r>
            <a:r>
              <a:rPr lang="pt-BR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1.500</a:t>
            </a:r>
            <a:r>
              <a:rPr lang="pt-BR" sz="36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pt-BR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đến 4.700</a:t>
            </a:r>
            <a:r>
              <a:rPr lang="pt-BR" sz="36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pt-BR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83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19" grpId="0"/>
      <p:bldP spid="19" grpId="1"/>
      <p:bldP spid="20" grpId="0"/>
      <p:bldP spid="20" grpId="1"/>
      <p:bldP spid="22" grpId="0"/>
      <p:bldP spid="23" grpId="0"/>
      <p:bldP spid="23" grpId="1"/>
      <p:bldP spid="24" grpId="0"/>
      <p:bldP spid="2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1" y="161930"/>
            <a:ext cx="12170246" cy="6866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F43EAD-6E47-4B37-AF5D-52F00D1FF30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119985"/>
            <a:ext cx="1941429" cy="1856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56A23B-567E-4CA7-A93F-9415CAABFE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5031252"/>
            <a:ext cx="1969179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FA77BF-89FF-4830-85D4-B2BC7C63DA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519143"/>
            <a:ext cx="2060627" cy="1383912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B01B6F79-B722-4E76-9E55-034F4ABB614A}"/>
              </a:ext>
            </a:extLst>
          </p:cNvPr>
          <p:cNvSpPr/>
          <p:nvPr/>
        </p:nvSpPr>
        <p:spPr>
          <a:xfrm>
            <a:off x="9926540" y="409064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08CC3081-CE17-4F39-ABA6-7F4D55B77A08}"/>
              </a:ext>
            </a:extLst>
          </p:cNvPr>
          <p:cNvSpPr/>
          <p:nvPr/>
        </p:nvSpPr>
        <p:spPr>
          <a:xfrm>
            <a:off x="508000" y="446182"/>
            <a:ext cx="9622971" cy="72999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Đặc điểm nhân Trái Đất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A419DE18-37CA-4117-BF8D-6CBDCB442169}"/>
              </a:ext>
            </a:extLst>
          </p:cNvPr>
          <p:cNvSpPr/>
          <p:nvPr/>
        </p:nvSpPr>
        <p:spPr>
          <a:xfrm>
            <a:off x="508000" y="1290319"/>
            <a:ext cx="8985136" cy="275931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300381-21D0-4994-A881-8F622F3F948B}"/>
              </a:ext>
            </a:extLst>
          </p:cNvPr>
          <p:cNvSpPr/>
          <p:nvPr/>
        </p:nvSpPr>
        <p:spPr>
          <a:xfrm rot="5600923">
            <a:off x="2831325" y="5164523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Pentagon 9">
            <a:hlinkClick r:id="rId9" action="ppaction://hlinksldjump"/>
            <a:extLst>
              <a:ext uri="{FF2B5EF4-FFF2-40B4-BE49-F238E27FC236}">
                <a16:creationId xmlns:a16="http://schemas.microsoft.com/office/drawing/2014/main" id="{9B5E0D94-E733-4654-B852-E7A46A4C2986}"/>
              </a:ext>
            </a:extLst>
          </p:cNvPr>
          <p:cNvSpPr/>
          <p:nvPr/>
        </p:nvSpPr>
        <p:spPr>
          <a:xfrm rot="586976" flipH="1">
            <a:off x="2801407" y="4239432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0FC0C4-1D83-432E-8F10-D40D66043D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627877"/>
            <a:ext cx="952500" cy="1019175"/>
          </a:xfrm>
          <a:prstGeom prst="rect">
            <a:avLst/>
          </a:prstGeom>
        </p:spPr>
      </p:pic>
      <p:sp>
        <p:nvSpPr>
          <p:cNvPr id="12" name="Flowchart: Summing Junction 11">
            <a:extLst>
              <a:ext uri="{FF2B5EF4-FFF2-40B4-BE49-F238E27FC236}">
                <a16:creationId xmlns:a16="http://schemas.microsoft.com/office/drawing/2014/main" id="{E1AA9E32-EED5-4119-B19A-667F60D9591F}"/>
              </a:ext>
            </a:extLst>
          </p:cNvPr>
          <p:cNvSpPr/>
          <p:nvPr/>
        </p:nvSpPr>
        <p:spPr>
          <a:xfrm>
            <a:off x="4025900" y="4364737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9553FE-3204-4311-A6B7-EF2520B8CD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324533"/>
            <a:ext cx="1164057" cy="12759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133433-2DCC-41D7-865D-5882A95C7F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2671"/>
            <a:ext cx="1164057" cy="1275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97E0A-19EC-4F4F-AA31-63D4E231938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608124"/>
            <a:ext cx="777978" cy="768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7C0F95-CB3F-4063-9C1D-608C4AAD43F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835290"/>
            <a:ext cx="880161" cy="8431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D220F4-027A-4AAA-B14E-3AC043B161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4089448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E7448D-A440-4A3F-BBF8-E66ECFE51B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992445"/>
            <a:ext cx="714375" cy="11906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3547D18-3877-4341-9CC9-4F17E3ACD70A}"/>
              </a:ext>
            </a:extLst>
          </p:cNvPr>
          <p:cNvSpPr txBox="1"/>
          <p:nvPr/>
        </p:nvSpPr>
        <p:spPr>
          <a:xfrm>
            <a:off x="1002020" y="1352519"/>
            <a:ext cx="3433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dày...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7292BA-C34E-4161-B6CA-15D6BBA0076C}"/>
              </a:ext>
            </a:extLst>
          </p:cNvPr>
          <p:cNvSpPr txBox="1"/>
          <p:nvPr/>
        </p:nvSpPr>
        <p:spPr>
          <a:xfrm>
            <a:off x="1002021" y="2083061"/>
            <a:ext cx="3354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 thái…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4F9A71-944C-4484-9CA7-4A8EF22D736E}"/>
              </a:ext>
            </a:extLst>
          </p:cNvPr>
          <p:cNvSpPr txBox="1"/>
          <p:nvPr/>
        </p:nvSpPr>
        <p:spPr>
          <a:xfrm>
            <a:off x="1002021" y="2753466"/>
            <a:ext cx="3354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A3A4D3-BA61-4AE6-87C8-408E3EA23DBA}"/>
              </a:ext>
            </a:extLst>
          </p:cNvPr>
          <p:cNvSpPr txBox="1"/>
          <p:nvPr/>
        </p:nvSpPr>
        <p:spPr>
          <a:xfrm>
            <a:off x="2905908" y="1372026"/>
            <a:ext cx="3433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3.000km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AF5D8B-B6AF-45C5-AC8E-43DCA8A847E1}"/>
              </a:ext>
            </a:extLst>
          </p:cNvPr>
          <p:cNvSpPr txBox="1"/>
          <p:nvPr/>
        </p:nvSpPr>
        <p:spPr>
          <a:xfrm>
            <a:off x="3476569" y="2043180"/>
            <a:ext cx="6406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 ở ngoài, rắn ở trong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4DF550-A757-473D-8CF5-C776152AA891}"/>
              </a:ext>
            </a:extLst>
          </p:cNvPr>
          <p:cNvSpPr txBox="1"/>
          <p:nvPr/>
        </p:nvSpPr>
        <p:spPr>
          <a:xfrm>
            <a:off x="3073974" y="2764551"/>
            <a:ext cx="7351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cao nhất khoảng 5.0</a:t>
            </a:r>
            <a:r>
              <a:rPr lang="pt-BR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  <a:r>
              <a:rPr lang="pt-BR" sz="3600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pt-BR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07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1.66667E-6 -0.2247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19" grpId="0"/>
      <p:bldP spid="19" grpId="1"/>
      <p:bldP spid="20" grpId="0"/>
      <p:bldP spid="20" grpId="1"/>
      <p:bldP spid="22" grpId="0"/>
      <p:bldP spid="23" grpId="0"/>
      <p:bldP spid="23" grpId="1"/>
      <p:bldP spid="24" grpId="0"/>
      <p:bldP spid="2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1" y="-8481"/>
            <a:ext cx="12170246" cy="6866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8F921E-D26F-4178-AD6D-C8EA793213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1E7C79-4164-4A05-93E5-589D931FE6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738144-E9A4-4168-8E73-A102FA97C0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61C2BD8E-65E7-4641-AB79-882AAB32C89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59BF523C-CE14-4C4A-8894-6B3DAED44A4B}"/>
              </a:ext>
            </a:extLst>
          </p:cNvPr>
          <p:cNvSpPr/>
          <p:nvPr/>
        </p:nvSpPr>
        <p:spPr>
          <a:xfrm>
            <a:off x="468121" y="-50426"/>
            <a:ext cx="11234006" cy="200791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Sự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di chuyển của các địa mảng sẽ tác động như thế nào đến việc hình thành địa hình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bề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mặt Trái Đất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Rectangle: Folded Corner 7">
            <a:extLst>
              <a:ext uri="{FF2B5EF4-FFF2-40B4-BE49-F238E27FC236}">
                <a16:creationId xmlns:a16="http://schemas.microsoft.com/office/drawing/2014/main" id="{EEE262D9-29A9-4DA2-8C52-C72A27E3804D}"/>
              </a:ext>
            </a:extLst>
          </p:cNvPr>
          <p:cNvSpPr/>
          <p:nvPr/>
        </p:nvSpPr>
        <p:spPr>
          <a:xfrm>
            <a:off x="508000" y="2131122"/>
            <a:ext cx="10542492" cy="161547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thành các dãy núi, vực sâu…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Sinh ra các</a:t>
            </a:r>
            <a:r>
              <a:rPr lang="en-US" sz="400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hiện tượng động đất núi lửa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723D4A-71A4-43C0-8DA4-65C85F7296E4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Pentagon 9">
            <a:hlinkClick r:id="rId9" action="ppaction://hlinksldjump"/>
            <a:extLst>
              <a:ext uri="{FF2B5EF4-FFF2-40B4-BE49-F238E27FC236}">
                <a16:creationId xmlns:a16="http://schemas.microsoft.com/office/drawing/2014/main" id="{8CB2B9BC-D796-457E-8488-C1F091EFBD76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2E27EE-D307-43F8-BD4B-7EBB566C24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12" name="Flowchart: Summing Junction 11">
            <a:extLst>
              <a:ext uri="{FF2B5EF4-FFF2-40B4-BE49-F238E27FC236}">
                <a16:creationId xmlns:a16="http://schemas.microsoft.com/office/drawing/2014/main" id="{A1304071-5461-41CB-879F-3502430FBE7D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609C3DF-9EA2-4E1E-880B-BABB15713F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121D26-BFFD-4795-86AD-689664A725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5466C-A079-4C02-991E-44C541CAE81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C8516C-5095-4E5E-A4E0-0C59DA24F8F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22A9E6-B3C7-4550-A7A1-22FCD70CBF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DC7A8F-A8C6-45CA-A29B-651C6263A5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26145-B411-46CC-893E-57EF6D61D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85" t="22947" r="9476" b="9611"/>
          <a:stretch/>
        </p:blipFill>
        <p:spPr>
          <a:xfrm>
            <a:off x="1" y="-8481"/>
            <a:ext cx="12170246" cy="6866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7B116C-646A-4091-861E-4EDA613C3C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704C9A-23CA-4B1D-B0DE-83DEBD968E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C7B979-1623-4F6D-A774-5F56A5DFC7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6" name="Rectangle: Folded Corner 5">
            <a:extLst>
              <a:ext uri="{FF2B5EF4-FFF2-40B4-BE49-F238E27FC236}">
                <a16:creationId xmlns:a16="http://schemas.microsoft.com/office/drawing/2014/main" id="{194B43BD-E3B1-4718-880C-5C889E8828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candies </a:t>
            </a:r>
          </a:p>
        </p:txBody>
      </p:sp>
      <p:sp>
        <p:nvSpPr>
          <p:cNvPr id="7" name="Rectangle: Folded Corner 6">
            <a:extLst>
              <a:ext uri="{FF2B5EF4-FFF2-40B4-BE49-F238E27FC236}">
                <a16:creationId xmlns:a16="http://schemas.microsoft.com/office/drawing/2014/main" id="{A4D1CFCE-960B-44AD-A4B4-C3F95430D39E}"/>
              </a:ext>
            </a:extLst>
          </p:cNvPr>
          <p:cNvSpPr/>
          <p:nvPr/>
        </p:nvSpPr>
        <p:spPr>
          <a:xfrm>
            <a:off x="508000" y="1716960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A26E6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Chúc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srgbClr val="FA26E6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mừng bạn đã nhận được hộp quà may mắn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A26E6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3356DB-1163-4DBC-AC59-1D10E9A03F39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Pentagon 9">
            <a:hlinkClick r:id="rId9" action="ppaction://hlinksldjump"/>
            <a:extLst>
              <a:ext uri="{FF2B5EF4-FFF2-40B4-BE49-F238E27FC236}">
                <a16:creationId xmlns:a16="http://schemas.microsoft.com/office/drawing/2014/main" id="{D0E1F1B1-F0F6-471F-8272-52701A1045B9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GO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HOME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C26894-23A4-480A-8179-9FE816CBE4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12" name="Flowchart: Summing Junction 11">
            <a:extLst>
              <a:ext uri="{FF2B5EF4-FFF2-40B4-BE49-F238E27FC236}">
                <a16:creationId xmlns:a16="http://schemas.microsoft.com/office/drawing/2014/main" id="{58462874-8A36-4B41-87CF-F068B1A04EEA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CB39D6-CEF6-4313-9441-2951F59A49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471EB1-F1A0-4ED4-BB38-4C37421002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9700E1-2C55-4E9A-BDDC-70734489402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972A53-F14F-49E7-B661-B2149DF71F90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B7F609-40D7-49D7-BB42-7426BA501E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C30B1E-7DAD-4E93-9A6C-A8112D3A4E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2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337FAA9-FA93-4EBA-B77F-0B5C7D8ED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78" b="68242"/>
          <a:stretch/>
        </p:blipFill>
        <p:spPr>
          <a:xfrm>
            <a:off x="573953" y="103640"/>
            <a:ext cx="10630201" cy="17692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0E37D9D-8C32-47C4-BA18-F255ABF24B46}"/>
              </a:ext>
            </a:extLst>
          </p:cNvPr>
          <p:cNvGrpSpPr/>
          <p:nvPr/>
        </p:nvGrpSpPr>
        <p:grpSpPr>
          <a:xfrm>
            <a:off x="4252511" y="2688116"/>
            <a:ext cx="3914660" cy="3607104"/>
            <a:chOff x="3795311" y="2011495"/>
            <a:chExt cx="4371860" cy="4283725"/>
          </a:xfrm>
        </p:grpSpPr>
        <p:sp>
          <p:nvSpPr>
            <p:cNvPr id="2" name="Flowchart: Connector 1">
              <a:extLst>
                <a:ext uri="{FF2B5EF4-FFF2-40B4-BE49-F238E27FC236}">
                  <a16:creationId xmlns:a16="http://schemas.microsoft.com/office/drawing/2014/main" id="{3AE09EE6-89C8-4B4B-B3BC-917D8BC10E0B}"/>
                </a:ext>
              </a:extLst>
            </p:cNvPr>
            <p:cNvSpPr/>
            <p:nvPr/>
          </p:nvSpPr>
          <p:spPr>
            <a:xfrm>
              <a:off x="4294742" y="2478794"/>
              <a:ext cx="3372998" cy="3349129"/>
            </a:xfrm>
            <a:prstGeom prst="flowChartConnector">
              <a:avLst/>
            </a:prstGeom>
            <a:noFill/>
            <a:ln w="317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E7D00B82-E115-4AA2-B50A-5B223A21E19B}"/>
                </a:ext>
              </a:extLst>
            </p:cNvPr>
            <p:cNvSpPr/>
            <p:nvPr/>
          </p:nvSpPr>
          <p:spPr>
            <a:xfrm>
              <a:off x="3795311" y="2011495"/>
              <a:ext cx="4371860" cy="4283725"/>
            </a:xfrm>
            <a:prstGeom prst="flowChartConnector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1BD2EC41-49C2-4719-925C-72BD3A7FD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3" t="30967" r="10342" b="12476"/>
          <a:stretch/>
        </p:blipFill>
        <p:spPr>
          <a:xfrm>
            <a:off x="1465243" y="2426081"/>
            <a:ext cx="10003315" cy="397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8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9EE33F-73E8-4670-940C-9DCBDDBFE099}"/>
              </a:ext>
            </a:extLst>
          </p:cNvPr>
          <p:cNvSpPr/>
          <p:nvPr/>
        </p:nvSpPr>
        <p:spPr>
          <a:xfrm>
            <a:off x="485790" y="1438889"/>
            <a:ext cx="5287383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kiếm thông tin và trình bày về vành đai núi lửa Thái Bình Dương</a:t>
            </a:r>
            <a:br>
              <a:rPr lang="en-US" sz="2000"/>
            </a:br>
            <a:br>
              <a:rPr lang="en-US" sz="2000"/>
            </a:br>
            <a:endParaRPr lang="en-US" sz="2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Hình ảnh 9">
            <a:extLst>
              <a:ext uri="{FF2B5EF4-FFF2-40B4-BE49-F238E27FC236}">
                <a16:creationId xmlns:a16="http://schemas.microsoft.com/office/drawing/2014/main" id="{FB578EF4-55B9-4131-822E-C8B0ABA17C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878103" y="511393"/>
            <a:ext cx="5723178" cy="58345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8925FCE-54E8-4698-A4AB-A176151E2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68" y="312003"/>
            <a:ext cx="5603462" cy="176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545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AEF7FF-5768-4D62-892B-F92149648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CB6C74-3822-4779-A78A-6D1412DB4F0A}"/>
              </a:ext>
            </a:extLst>
          </p:cNvPr>
          <p:cNvSpPr txBox="1"/>
          <p:nvPr/>
        </p:nvSpPr>
        <p:spPr>
          <a:xfrm>
            <a:off x="3395720" y="3287932"/>
            <a:ext cx="56159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3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Google Shape;639;p21">
            <a:extLst>
              <a:ext uri="{FF2B5EF4-FFF2-40B4-BE49-F238E27FC236}">
                <a16:creationId xmlns:a16="http://schemas.microsoft.com/office/drawing/2014/main" id="{2BC96683-AAEB-4340-B2BE-2AE24E110AF0}"/>
              </a:ext>
            </a:extLst>
          </p:cNvPr>
          <p:cNvSpPr/>
          <p:nvPr/>
        </p:nvSpPr>
        <p:spPr>
          <a:xfrm>
            <a:off x="5230015" y="1908197"/>
            <a:ext cx="173484" cy="174309"/>
          </a:xfrm>
          <a:custGeom>
            <a:avLst/>
            <a:gdLst/>
            <a:ahLst/>
            <a:cxnLst/>
            <a:rect l="l" t="t" r="r" b="b"/>
            <a:pathLst>
              <a:path w="2525" h="2537" extrusionOk="0">
                <a:moveTo>
                  <a:pt x="1263" y="0"/>
                </a:moveTo>
                <a:cubicBezTo>
                  <a:pt x="560" y="0"/>
                  <a:pt x="0" y="572"/>
                  <a:pt x="0" y="1274"/>
                </a:cubicBezTo>
                <a:cubicBezTo>
                  <a:pt x="0" y="1965"/>
                  <a:pt x="560" y="2536"/>
                  <a:pt x="1263" y="2536"/>
                </a:cubicBezTo>
                <a:cubicBezTo>
                  <a:pt x="1965" y="2536"/>
                  <a:pt x="2525" y="1965"/>
                  <a:pt x="2525" y="1274"/>
                </a:cubicBezTo>
                <a:cubicBezTo>
                  <a:pt x="2525" y="572"/>
                  <a:pt x="1965" y="0"/>
                  <a:pt x="12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" name="Google Shape;640;p21">
            <a:extLst>
              <a:ext uri="{FF2B5EF4-FFF2-40B4-BE49-F238E27FC236}">
                <a16:creationId xmlns:a16="http://schemas.microsoft.com/office/drawing/2014/main" id="{423379C8-1C90-47FF-AE98-76A78B18DFCA}"/>
              </a:ext>
            </a:extLst>
          </p:cNvPr>
          <p:cNvSpPr/>
          <p:nvPr/>
        </p:nvSpPr>
        <p:spPr>
          <a:xfrm>
            <a:off x="5230015" y="5114704"/>
            <a:ext cx="173484" cy="173484"/>
          </a:xfrm>
          <a:custGeom>
            <a:avLst/>
            <a:gdLst/>
            <a:ahLst/>
            <a:cxnLst/>
            <a:rect l="l" t="t" r="r" b="b"/>
            <a:pathLst>
              <a:path w="2525" h="2525" extrusionOk="0">
                <a:moveTo>
                  <a:pt x="1263" y="1"/>
                </a:moveTo>
                <a:cubicBezTo>
                  <a:pt x="560" y="1"/>
                  <a:pt x="0" y="560"/>
                  <a:pt x="0" y="1263"/>
                </a:cubicBezTo>
                <a:cubicBezTo>
                  <a:pt x="0" y="1965"/>
                  <a:pt x="560" y="2525"/>
                  <a:pt x="1263" y="2525"/>
                </a:cubicBezTo>
                <a:cubicBezTo>
                  <a:pt x="1965" y="2525"/>
                  <a:pt x="2525" y="1965"/>
                  <a:pt x="2525" y="1263"/>
                </a:cubicBezTo>
                <a:cubicBezTo>
                  <a:pt x="2525" y="560"/>
                  <a:pt x="1965" y="1"/>
                  <a:pt x="126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" name="Google Shape;643;p21">
            <a:extLst>
              <a:ext uri="{FF2B5EF4-FFF2-40B4-BE49-F238E27FC236}">
                <a16:creationId xmlns:a16="http://schemas.microsoft.com/office/drawing/2014/main" id="{491DD866-98BD-4A4F-8CE9-03A512B54BC1}"/>
              </a:ext>
            </a:extLst>
          </p:cNvPr>
          <p:cNvSpPr/>
          <p:nvPr/>
        </p:nvSpPr>
        <p:spPr>
          <a:xfrm>
            <a:off x="6890567" y="1562140"/>
            <a:ext cx="4202785" cy="983399"/>
          </a:xfrm>
          <a:custGeom>
            <a:avLst/>
            <a:gdLst/>
            <a:ahLst/>
            <a:cxnLst/>
            <a:rect l="l" t="t" r="r" b="b"/>
            <a:pathLst>
              <a:path w="45078" h="14313" extrusionOk="0">
                <a:moveTo>
                  <a:pt x="0" y="1"/>
                </a:moveTo>
                <a:lnTo>
                  <a:pt x="0" y="656"/>
                </a:lnTo>
                <a:lnTo>
                  <a:pt x="42029" y="656"/>
                </a:lnTo>
                <a:cubicBezTo>
                  <a:pt x="43339" y="656"/>
                  <a:pt x="44422" y="1680"/>
                  <a:pt x="44422" y="2930"/>
                </a:cubicBezTo>
                <a:lnTo>
                  <a:pt x="44422" y="11383"/>
                </a:lnTo>
                <a:cubicBezTo>
                  <a:pt x="44422" y="12645"/>
                  <a:pt x="43339" y="13669"/>
                  <a:pt x="42029" y="13669"/>
                </a:cubicBezTo>
                <a:lnTo>
                  <a:pt x="0" y="13669"/>
                </a:lnTo>
                <a:lnTo>
                  <a:pt x="0" y="14312"/>
                </a:lnTo>
                <a:lnTo>
                  <a:pt x="42029" y="14312"/>
                </a:lnTo>
                <a:cubicBezTo>
                  <a:pt x="43708" y="14312"/>
                  <a:pt x="45077" y="13002"/>
                  <a:pt x="45077" y="11383"/>
                </a:cubicBezTo>
                <a:lnTo>
                  <a:pt x="45077" y="2942"/>
                </a:lnTo>
                <a:cubicBezTo>
                  <a:pt x="45077" y="1322"/>
                  <a:pt x="43708" y="1"/>
                  <a:pt x="420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" name="Google Shape;644;p21">
            <a:extLst>
              <a:ext uri="{FF2B5EF4-FFF2-40B4-BE49-F238E27FC236}">
                <a16:creationId xmlns:a16="http://schemas.microsoft.com/office/drawing/2014/main" id="{58D40C60-7666-42B8-8D49-9374FF9AA2BB}"/>
              </a:ext>
            </a:extLst>
          </p:cNvPr>
          <p:cNvSpPr/>
          <p:nvPr/>
        </p:nvSpPr>
        <p:spPr>
          <a:xfrm>
            <a:off x="6890567" y="3106515"/>
            <a:ext cx="4202785" cy="984223"/>
          </a:xfrm>
          <a:custGeom>
            <a:avLst/>
            <a:gdLst/>
            <a:ahLst/>
            <a:cxnLst/>
            <a:rect l="l" t="t" r="r" b="b"/>
            <a:pathLst>
              <a:path w="45078" h="14325" extrusionOk="0">
                <a:moveTo>
                  <a:pt x="0" y="1"/>
                </a:moveTo>
                <a:lnTo>
                  <a:pt x="0" y="656"/>
                </a:lnTo>
                <a:lnTo>
                  <a:pt x="42029" y="656"/>
                </a:lnTo>
                <a:cubicBezTo>
                  <a:pt x="43339" y="656"/>
                  <a:pt x="44422" y="1680"/>
                  <a:pt x="44422" y="2942"/>
                </a:cubicBezTo>
                <a:lnTo>
                  <a:pt x="44422" y="11383"/>
                </a:lnTo>
                <a:cubicBezTo>
                  <a:pt x="44422" y="12645"/>
                  <a:pt x="43339" y="13669"/>
                  <a:pt x="42029" y="13669"/>
                </a:cubicBezTo>
                <a:lnTo>
                  <a:pt x="0" y="13669"/>
                </a:lnTo>
                <a:lnTo>
                  <a:pt x="0" y="14324"/>
                </a:lnTo>
                <a:lnTo>
                  <a:pt x="42029" y="14324"/>
                </a:lnTo>
                <a:cubicBezTo>
                  <a:pt x="43708" y="14324"/>
                  <a:pt x="45077" y="13002"/>
                  <a:pt x="45077" y="11383"/>
                </a:cubicBezTo>
                <a:lnTo>
                  <a:pt x="45077" y="2942"/>
                </a:lnTo>
                <a:cubicBezTo>
                  <a:pt x="45077" y="1322"/>
                  <a:pt x="43708" y="1"/>
                  <a:pt x="420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" name="Google Shape;645;p21">
            <a:extLst>
              <a:ext uri="{FF2B5EF4-FFF2-40B4-BE49-F238E27FC236}">
                <a16:creationId xmlns:a16="http://schemas.microsoft.com/office/drawing/2014/main" id="{77A24635-7EA6-4DD4-A1E9-D338E269C830}"/>
              </a:ext>
            </a:extLst>
          </p:cNvPr>
          <p:cNvSpPr/>
          <p:nvPr/>
        </p:nvSpPr>
        <p:spPr>
          <a:xfrm>
            <a:off x="6873390" y="4655836"/>
            <a:ext cx="4218261" cy="1056908"/>
          </a:xfrm>
          <a:custGeom>
            <a:avLst/>
            <a:gdLst/>
            <a:ahLst/>
            <a:cxnLst/>
            <a:rect l="l" t="t" r="r" b="b"/>
            <a:pathLst>
              <a:path w="45244" h="14169" extrusionOk="0">
                <a:moveTo>
                  <a:pt x="250" y="0"/>
                </a:moveTo>
                <a:cubicBezTo>
                  <a:pt x="119" y="0"/>
                  <a:pt x="0" y="119"/>
                  <a:pt x="0" y="250"/>
                </a:cubicBezTo>
                <a:cubicBezTo>
                  <a:pt x="0" y="393"/>
                  <a:pt x="119" y="512"/>
                  <a:pt x="250" y="512"/>
                </a:cubicBezTo>
                <a:lnTo>
                  <a:pt x="42279" y="512"/>
                </a:lnTo>
                <a:cubicBezTo>
                  <a:pt x="43637" y="512"/>
                  <a:pt x="44744" y="1560"/>
                  <a:pt x="44744" y="2858"/>
                </a:cubicBezTo>
                <a:lnTo>
                  <a:pt x="44744" y="11311"/>
                </a:lnTo>
                <a:cubicBezTo>
                  <a:pt x="44744" y="12609"/>
                  <a:pt x="43637" y="13669"/>
                  <a:pt x="42279" y="13669"/>
                </a:cubicBezTo>
                <a:lnTo>
                  <a:pt x="250" y="13669"/>
                </a:lnTo>
                <a:cubicBezTo>
                  <a:pt x="119" y="13669"/>
                  <a:pt x="0" y="13788"/>
                  <a:pt x="0" y="13919"/>
                </a:cubicBezTo>
                <a:cubicBezTo>
                  <a:pt x="0" y="14061"/>
                  <a:pt x="119" y="14169"/>
                  <a:pt x="250" y="14169"/>
                </a:cubicBezTo>
                <a:lnTo>
                  <a:pt x="42279" y="14169"/>
                </a:lnTo>
                <a:cubicBezTo>
                  <a:pt x="43910" y="14169"/>
                  <a:pt x="45244" y="12895"/>
                  <a:pt x="45244" y="11311"/>
                </a:cubicBezTo>
                <a:lnTo>
                  <a:pt x="45244" y="2858"/>
                </a:lnTo>
                <a:cubicBezTo>
                  <a:pt x="45244" y="1286"/>
                  <a:pt x="43910" y="0"/>
                  <a:pt x="422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" name="Google Shape;646;p21">
            <a:extLst>
              <a:ext uri="{FF2B5EF4-FFF2-40B4-BE49-F238E27FC236}">
                <a16:creationId xmlns:a16="http://schemas.microsoft.com/office/drawing/2014/main" id="{0BDEE219-DA18-4AA2-9E59-926CC2BC195D}"/>
              </a:ext>
            </a:extLst>
          </p:cNvPr>
          <p:cNvSpPr/>
          <p:nvPr/>
        </p:nvSpPr>
        <p:spPr>
          <a:xfrm>
            <a:off x="5230015" y="3495924"/>
            <a:ext cx="173484" cy="174309"/>
          </a:xfrm>
          <a:custGeom>
            <a:avLst/>
            <a:gdLst/>
            <a:ahLst/>
            <a:cxnLst/>
            <a:rect l="l" t="t" r="r" b="b"/>
            <a:pathLst>
              <a:path w="2525" h="2537" extrusionOk="0">
                <a:moveTo>
                  <a:pt x="1263" y="0"/>
                </a:moveTo>
                <a:cubicBezTo>
                  <a:pt x="560" y="0"/>
                  <a:pt x="0" y="572"/>
                  <a:pt x="0" y="1274"/>
                </a:cubicBezTo>
                <a:cubicBezTo>
                  <a:pt x="0" y="1965"/>
                  <a:pt x="560" y="2536"/>
                  <a:pt x="1263" y="2536"/>
                </a:cubicBezTo>
                <a:cubicBezTo>
                  <a:pt x="1965" y="2536"/>
                  <a:pt x="2525" y="1965"/>
                  <a:pt x="2525" y="1274"/>
                </a:cubicBezTo>
                <a:cubicBezTo>
                  <a:pt x="2525" y="572"/>
                  <a:pt x="1965" y="0"/>
                  <a:pt x="12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" name="Google Shape;647;p21">
            <a:extLst>
              <a:ext uri="{FF2B5EF4-FFF2-40B4-BE49-F238E27FC236}">
                <a16:creationId xmlns:a16="http://schemas.microsoft.com/office/drawing/2014/main" id="{9DDB9B8F-4C01-4946-AEF7-CADB41185D99}"/>
              </a:ext>
            </a:extLst>
          </p:cNvPr>
          <p:cNvSpPr txBox="1">
            <a:spLocks/>
          </p:cNvSpPr>
          <p:nvPr/>
        </p:nvSpPr>
        <p:spPr>
          <a:xfrm>
            <a:off x="7106666" y="1789438"/>
            <a:ext cx="3866133" cy="528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57994">
              <a:spcBef>
                <a:spcPct val="0"/>
              </a:spcBef>
              <a:spcAft>
                <a:spcPct val="35000"/>
              </a:spcAft>
            </a:pPr>
            <a:r>
              <a:rPr lang="en-US" sz="2400">
                <a:solidFill>
                  <a:srgbClr val="1414F8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29" name="Google Shape;648;p21">
            <a:extLst>
              <a:ext uri="{FF2B5EF4-FFF2-40B4-BE49-F238E27FC236}">
                <a16:creationId xmlns:a16="http://schemas.microsoft.com/office/drawing/2014/main" id="{35F9603F-5FDA-4E08-A1EC-601567C86B42}"/>
              </a:ext>
            </a:extLst>
          </p:cNvPr>
          <p:cNvSpPr txBox="1">
            <a:spLocks/>
          </p:cNvSpPr>
          <p:nvPr/>
        </p:nvSpPr>
        <p:spPr>
          <a:xfrm>
            <a:off x="7106666" y="3334226"/>
            <a:ext cx="3866133" cy="528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57994">
              <a:spcBef>
                <a:spcPct val="0"/>
              </a:spcBef>
              <a:spcAft>
                <a:spcPct val="35000"/>
              </a:spcAft>
            </a:pPr>
            <a:r>
              <a:rPr lang="en-US" sz="2400">
                <a:solidFill>
                  <a:srgbClr val="1414F8"/>
                </a:solidFill>
                <a:latin typeface="Arial" pitchFamily="34" charset="0"/>
                <a:cs typeface="Arial" pitchFamily="34" charset="0"/>
              </a:rPr>
              <a:t>Hoàn thành bài tập SBT (1,2)</a:t>
            </a:r>
          </a:p>
        </p:txBody>
      </p:sp>
      <p:sp>
        <p:nvSpPr>
          <p:cNvPr id="30" name="Google Shape;649;p21">
            <a:extLst>
              <a:ext uri="{FF2B5EF4-FFF2-40B4-BE49-F238E27FC236}">
                <a16:creationId xmlns:a16="http://schemas.microsoft.com/office/drawing/2014/main" id="{43A37707-1A19-4933-A7CA-B2D52AC139E7}"/>
              </a:ext>
            </a:extLst>
          </p:cNvPr>
          <p:cNvSpPr txBox="1">
            <a:spLocks/>
          </p:cNvSpPr>
          <p:nvPr/>
        </p:nvSpPr>
        <p:spPr>
          <a:xfrm flipH="1">
            <a:off x="7142213" y="4584041"/>
            <a:ext cx="3949437" cy="1184379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Chuẩn bị bài 11: Quá trình nội sinh và quá trình ngoại sinh. Hiện tượng tạo núi.</a:t>
            </a:r>
          </a:p>
        </p:txBody>
      </p:sp>
      <p:grpSp>
        <p:nvGrpSpPr>
          <p:cNvPr id="31" name="Google Shape;654;p21">
            <a:extLst>
              <a:ext uri="{FF2B5EF4-FFF2-40B4-BE49-F238E27FC236}">
                <a16:creationId xmlns:a16="http://schemas.microsoft.com/office/drawing/2014/main" id="{EA249E57-391C-4A0A-9407-A38EDDB1D2F6}"/>
              </a:ext>
            </a:extLst>
          </p:cNvPr>
          <p:cNvGrpSpPr/>
          <p:nvPr/>
        </p:nvGrpSpPr>
        <p:grpSpPr>
          <a:xfrm>
            <a:off x="5555952" y="1346550"/>
            <a:ext cx="1316800" cy="1316800"/>
            <a:chOff x="5140486" y="1429965"/>
            <a:chExt cx="987600" cy="9876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2" name="Google Shape;655;p21">
              <a:extLst>
                <a:ext uri="{FF2B5EF4-FFF2-40B4-BE49-F238E27FC236}">
                  <a16:creationId xmlns:a16="http://schemas.microsoft.com/office/drawing/2014/main" id="{7B9675AA-2FF1-4887-BD2D-BFFBDBA6E135}"/>
                </a:ext>
              </a:extLst>
            </p:cNvPr>
            <p:cNvSpPr/>
            <p:nvPr/>
          </p:nvSpPr>
          <p:spPr>
            <a:xfrm>
              <a:off x="5140486" y="1429965"/>
              <a:ext cx="987600" cy="987600"/>
            </a:xfrm>
            <a:prstGeom prst="pie">
              <a:avLst>
                <a:gd name="adj1" fmla="val 16142386"/>
                <a:gd name="adj2" fmla="val 16126097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656;p21">
              <a:extLst>
                <a:ext uri="{FF2B5EF4-FFF2-40B4-BE49-F238E27FC236}">
                  <a16:creationId xmlns:a16="http://schemas.microsoft.com/office/drawing/2014/main" id="{4F8086BB-2DF3-4C7E-AA9F-22CC50D3BAF7}"/>
                </a:ext>
              </a:extLst>
            </p:cNvPr>
            <p:cNvSpPr/>
            <p:nvPr/>
          </p:nvSpPr>
          <p:spPr>
            <a:xfrm>
              <a:off x="5140486" y="1429965"/>
              <a:ext cx="987600" cy="987600"/>
            </a:xfrm>
            <a:prstGeom prst="pie">
              <a:avLst>
                <a:gd name="adj1" fmla="val 16107154"/>
                <a:gd name="adj2" fmla="val 18757646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4" name="Google Shape;657;p21">
            <a:extLst>
              <a:ext uri="{FF2B5EF4-FFF2-40B4-BE49-F238E27FC236}">
                <a16:creationId xmlns:a16="http://schemas.microsoft.com/office/drawing/2014/main" id="{07FC87C9-BB33-4B26-ABB7-F10300D30941}"/>
              </a:ext>
            </a:extLst>
          </p:cNvPr>
          <p:cNvGrpSpPr/>
          <p:nvPr/>
        </p:nvGrpSpPr>
        <p:grpSpPr>
          <a:xfrm>
            <a:off x="-700566" y="1249430"/>
            <a:ext cx="6020717" cy="4700400"/>
            <a:chOff x="417550" y="1357125"/>
            <a:chExt cx="4515538" cy="3525300"/>
          </a:xfrm>
          <a:solidFill>
            <a:srgbClr val="E555B2"/>
          </a:solidFill>
        </p:grpSpPr>
        <p:sp>
          <p:nvSpPr>
            <p:cNvPr id="35" name="Google Shape;658;p21">
              <a:extLst>
                <a:ext uri="{FF2B5EF4-FFF2-40B4-BE49-F238E27FC236}">
                  <a16:creationId xmlns:a16="http://schemas.microsoft.com/office/drawing/2014/main" id="{6C727AC2-8A9C-49B2-AFC8-B5F4DFF1CB53}"/>
                </a:ext>
              </a:extLst>
            </p:cNvPr>
            <p:cNvSpPr/>
            <p:nvPr/>
          </p:nvSpPr>
          <p:spPr>
            <a:xfrm>
              <a:off x="3985709" y="1903964"/>
              <a:ext cx="947379" cy="344839"/>
            </a:xfrm>
            <a:custGeom>
              <a:avLst/>
              <a:gdLst/>
              <a:ahLst/>
              <a:cxnLst/>
              <a:rect l="l" t="t" r="r" b="b"/>
              <a:pathLst>
                <a:path w="18385" h="6692" extrusionOk="0">
                  <a:moveTo>
                    <a:pt x="8145" y="0"/>
                  </a:moveTo>
                  <a:cubicBezTo>
                    <a:pt x="7002" y="0"/>
                    <a:pt x="5918" y="441"/>
                    <a:pt x="5109" y="1250"/>
                  </a:cubicBezTo>
                  <a:lnTo>
                    <a:pt x="96" y="6275"/>
                  </a:lnTo>
                  <a:cubicBezTo>
                    <a:pt x="1" y="6370"/>
                    <a:pt x="1" y="6525"/>
                    <a:pt x="96" y="6620"/>
                  </a:cubicBezTo>
                  <a:cubicBezTo>
                    <a:pt x="144" y="6668"/>
                    <a:pt x="203" y="6691"/>
                    <a:pt x="263" y="6691"/>
                  </a:cubicBezTo>
                  <a:cubicBezTo>
                    <a:pt x="322" y="6691"/>
                    <a:pt x="394" y="6668"/>
                    <a:pt x="441" y="6620"/>
                  </a:cubicBezTo>
                  <a:lnTo>
                    <a:pt x="5454" y="1596"/>
                  </a:lnTo>
                  <a:cubicBezTo>
                    <a:pt x="6168" y="881"/>
                    <a:pt x="7133" y="488"/>
                    <a:pt x="8145" y="488"/>
                  </a:cubicBezTo>
                  <a:lnTo>
                    <a:pt x="18146" y="488"/>
                  </a:lnTo>
                  <a:cubicBezTo>
                    <a:pt x="18277" y="488"/>
                    <a:pt x="18384" y="381"/>
                    <a:pt x="18384" y="250"/>
                  </a:cubicBezTo>
                  <a:cubicBezTo>
                    <a:pt x="18384" y="107"/>
                    <a:pt x="18277" y="0"/>
                    <a:pt x="181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659;p21">
              <a:extLst>
                <a:ext uri="{FF2B5EF4-FFF2-40B4-BE49-F238E27FC236}">
                  <a16:creationId xmlns:a16="http://schemas.microsoft.com/office/drawing/2014/main" id="{DA2AB6F0-A30A-47F1-8A65-8082B7D9A93A}"/>
                </a:ext>
              </a:extLst>
            </p:cNvPr>
            <p:cNvSpPr/>
            <p:nvPr/>
          </p:nvSpPr>
          <p:spPr>
            <a:xfrm>
              <a:off x="3985709" y="3989220"/>
              <a:ext cx="947379" cy="344839"/>
            </a:xfrm>
            <a:custGeom>
              <a:avLst/>
              <a:gdLst/>
              <a:ahLst/>
              <a:cxnLst/>
              <a:rect l="l" t="t" r="r" b="b"/>
              <a:pathLst>
                <a:path w="18385" h="6692" extrusionOk="0">
                  <a:moveTo>
                    <a:pt x="269" y="0"/>
                  </a:moveTo>
                  <a:cubicBezTo>
                    <a:pt x="206" y="0"/>
                    <a:pt x="144" y="24"/>
                    <a:pt x="96" y="72"/>
                  </a:cubicBezTo>
                  <a:cubicBezTo>
                    <a:pt x="1" y="167"/>
                    <a:pt x="1" y="322"/>
                    <a:pt x="96" y="417"/>
                  </a:cubicBezTo>
                  <a:lnTo>
                    <a:pt x="5109" y="5430"/>
                  </a:lnTo>
                  <a:cubicBezTo>
                    <a:pt x="5918" y="6239"/>
                    <a:pt x="7002" y="6692"/>
                    <a:pt x="8145" y="6692"/>
                  </a:cubicBezTo>
                  <a:lnTo>
                    <a:pt x="18146" y="6692"/>
                  </a:lnTo>
                  <a:cubicBezTo>
                    <a:pt x="18277" y="6692"/>
                    <a:pt x="18384" y="6573"/>
                    <a:pt x="18384" y="6442"/>
                  </a:cubicBezTo>
                  <a:cubicBezTo>
                    <a:pt x="18384" y="6311"/>
                    <a:pt x="18277" y="6204"/>
                    <a:pt x="18146" y="6204"/>
                  </a:cubicBezTo>
                  <a:lnTo>
                    <a:pt x="8145" y="6204"/>
                  </a:lnTo>
                  <a:cubicBezTo>
                    <a:pt x="7133" y="6204"/>
                    <a:pt x="6168" y="5811"/>
                    <a:pt x="5454" y="5084"/>
                  </a:cubicBezTo>
                  <a:lnTo>
                    <a:pt x="441" y="72"/>
                  </a:lnTo>
                  <a:cubicBezTo>
                    <a:pt x="394" y="24"/>
                    <a:pt x="331" y="0"/>
                    <a:pt x="2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660;p21">
              <a:extLst>
                <a:ext uri="{FF2B5EF4-FFF2-40B4-BE49-F238E27FC236}">
                  <a16:creationId xmlns:a16="http://schemas.microsoft.com/office/drawing/2014/main" id="{E857C03D-D9F2-4796-A3C3-A7B1CEC79E66}"/>
                </a:ext>
              </a:extLst>
            </p:cNvPr>
            <p:cNvSpPr/>
            <p:nvPr/>
          </p:nvSpPr>
          <p:spPr>
            <a:xfrm>
              <a:off x="4166106" y="3094758"/>
              <a:ext cx="766973" cy="25198"/>
            </a:xfrm>
            <a:custGeom>
              <a:avLst/>
              <a:gdLst/>
              <a:ahLst/>
              <a:cxnLst/>
              <a:rect l="l" t="t" r="r" b="b"/>
              <a:pathLst>
                <a:path w="14884" h="489" extrusionOk="0">
                  <a:moveTo>
                    <a:pt x="238" y="0"/>
                  </a:moveTo>
                  <a:cubicBezTo>
                    <a:pt x="108" y="0"/>
                    <a:pt x="0" y="107"/>
                    <a:pt x="0" y="250"/>
                  </a:cubicBezTo>
                  <a:cubicBezTo>
                    <a:pt x="0" y="381"/>
                    <a:pt x="108" y="488"/>
                    <a:pt x="238" y="488"/>
                  </a:cubicBezTo>
                  <a:lnTo>
                    <a:pt x="14645" y="488"/>
                  </a:lnTo>
                  <a:cubicBezTo>
                    <a:pt x="14776" y="488"/>
                    <a:pt x="14883" y="381"/>
                    <a:pt x="14883" y="250"/>
                  </a:cubicBezTo>
                  <a:cubicBezTo>
                    <a:pt x="14883" y="107"/>
                    <a:pt x="14776" y="0"/>
                    <a:pt x="146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664;p21">
              <a:extLst>
                <a:ext uri="{FF2B5EF4-FFF2-40B4-BE49-F238E27FC236}">
                  <a16:creationId xmlns:a16="http://schemas.microsoft.com/office/drawing/2014/main" id="{E63BF215-1FB3-48B7-8249-89E0433A34B0}"/>
                </a:ext>
              </a:extLst>
            </p:cNvPr>
            <p:cNvSpPr/>
            <p:nvPr/>
          </p:nvSpPr>
          <p:spPr>
            <a:xfrm>
              <a:off x="1181546" y="2034124"/>
              <a:ext cx="2169886" cy="2169886"/>
            </a:xfrm>
            <a:custGeom>
              <a:avLst/>
              <a:gdLst/>
              <a:ahLst/>
              <a:cxnLst/>
              <a:rect l="l" t="t" r="r" b="b"/>
              <a:pathLst>
                <a:path w="47661" h="47661" extrusionOk="0">
                  <a:moveTo>
                    <a:pt x="23825" y="0"/>
                  </a:moveTo>
                  <a:cubicBezTo>
                    <a:pt x="10668" y="0"/>
                    <a:pt x="0" y="10668"/>
                    <a:pt x="0" y="23824"/>
                  </a:cubicBezTo>
                  <a:cubicBezTo>
                    <a:pt x="0" y="36993"/>
                    <a:pt x="10668" y="47661"/>
                    <a:pt x="23825" y="47661"/>
                  </a:cubicBezTo>
                  <a:cubicBezTo>
                    <a:pt x="36981" y="47661"/>
                    <a:pt x="47661" y="36993"/>
                    <a:pt x="47661" y="23824"/>
                  </a:cubicBezTo>
                  <a:cubicBezTo>
                    <a:pt x="47661" y="10668"/>
                    <a:pt x="36981" y="0"/>
                    <a:pt x="23825" y="0"/>
                  </a:cubicBezTo>
                  <a:close/>
                </a:path>
              </a:pathLst>
            </a:custGeom>
            <a:solidFill>
              <a:srgbClr val="E5A5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666;p21">
              <a:extLst>
                <a:ext uri="{FF2B5EF4-FFF2-40B4-BE49-F238E27FC236}">
                  <a16:creationId xmlns:a16="http://schemas.microsoft.com/office/drawing/2014/main" id="{DFF37796-89F3-41EA-A4AE-03F0EBD9F695}"/>
                </a:ext>
              </a:extLst>
            </p:cNvPr>
            <p:cNvSpPr/>
            <p:nvPr/>
          </p:nvSpPr>
          <p:spPr>
            <a:xfrm rot="5400000" flipH="1">
              <a:off x="417550" y="1357125"/>
              <a:ext cx="3525300" cy="3525300"/>
            </a:xfrm>
            <a:prstGeom prst="blockArc">
              <a:avLst>
                <a:gd name="adj1" fmla="val 10775262"/>
                <a:gd name="adj2" fmla="val 25083"/>
                <a:gd name="adj3" fmla="val 623"/>
              </a:avLst>
            </a:prstGeom>
            <a:grpFill/>
            <a:ln>
              <a:solidFill>
                <a:srgbClr val="FFFF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667;p21">
              <a:extLst>
                <a:ext uri="{FF2B5EF4-FFF2-40B4-BE49-F238E27FC236}">
                  <a16:creationId xmlns:a16="http://schemas.microsoft.com/office/drawing/2014/main" id="{F4A833AE-0CFE-4DEF-BAEB-B086B3A3EA0A}"/>
                </a:ext>
              </a:extLst>
            </p:cNvPr>
            <p:cNvSpPr/>
            <p:nvPr/>
          </p:nvSpPr>
          <p:spPr>
            <a:xfrm rot="5400000" flipH="1">
              <a:off x="794225" y="1713225"/>
              <a:ext cx="2776800" cy="2776800"/>
            </a:xfrm>
            <a:prstGeom prst="blockArc">
              <a:avLst>
                <a:gd name="adj1" fmla="val 10744979"/>
                <a:gd name="adj2" fmla="val 46670"/>
                <a:gd name="adj3" fmla="val 856"/>
              </a:avLst>
            </a:prstGeom>
            <a:solidFill>
              <a:srgbClr val="1414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668;p21">
              <a:extLst>
                <a:ext uri="{FF2B5EF4-FFF2-40B4-BE49-F238E27FC236}">
                  <a16:creationId xmlns:a16="http://schemas.microsoft.com/office/drawing/2014/main" id="{5461EF5F-940B-49CD-86A1-F50C60FF7699}"/>
                </a:ext>
              </a:extLst>
            </p:cNvPr>
            <p:cNvSpPr/>
            <p:nvPr/>
          </p:nvSpPr>
          <p:spPr>
            <a:xfrm rot="5400000" flipH="1">
              <a:off x="586988" y="1523175"/>
              <a:ext cx="3181800" cy="3181800"/>
            </a:xfrm>
            <a:prstGeom prst="blockArc">
              <a:avLst>
                <a:gd name="adj1" fmla="val 10775262"/>
                <a:gd name="adj2" fmla="val 25083"/>
                <a:gd name="adj3" fmla="val 623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2" name="Google Shape;669;p21">
            <a:extLst>
              <a:ext uri="{FF2B5EF4-FFF2-40B4-BE49-F238E27FC236}">
                <a16:creationId xmlns:a16="http://schemas.microsoft.com/office/drawing/2014/main" id="{ACC7AA5E-4BAD-4AD1-A65A-8677F46F1DD9}"/>
              </a:ext>
            </a:extLst>
          </p:cNvPr>
          <p:cNvSpPr/>
          <p:nvPr/>
        </p:nvSpPr>
        <p:spPr>
          <a:xfrm>
            <a:off x="5554997" y="2942283"/>
            <a:ext cx="1316800" cy="1316800"/>
          </a:xfrm>
          <a:prstGeom prst="pie">
            <a:avLst>
              <a:gd name="adj1" fmla="val 16142386"/>
              <a:gd name="adj2" fmla="val 1612609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" name="Google Shape;671;p21">
            <a:extLst>
              <a:ext uri="{FF2B5EF4-FFF2-40B4-BE49-F238E27FC236}">
                <a16:creationId xmlns:a16="http://schemas.microsoft.com/office/drawing/2014/main" id="{68328C81-961D-4A9F-998E-2D5FDA4C74A0}"/>
              </a:ext>
            </a:extLst>
          </p:cNvPr>
          <p:cNvSpPr/>
          <p:nvPr/>
        </p:nvSpPr>
        <p:spPr>
          <a:xfrm>
            <a:off x="5555031" y="4484183"/>
            <a:ext cx="1316800" cy="1316800"/>
          </a:xfrm>
          <a:prstGeom prst="pie">
            <a:avLst>
              <a:gd name="adj1" fmla="val 16142386"/>
              <a:gd name="adj2" fmla="val 1612609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79F6D14-49E4-4D68-B1C4-313D981647B0}"/>
              </a:ext>
            </a:extLst>
          </p:cNvPr>
          <p:cNvSpPr txBox="1"/>
          <p:nvPr/>
        </p:nvSpPr>
        <p:spPr>
          <a:xfrm>
            <a:off x="749674" y="3172758"/>
            <a:ext cx="2194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36559CB-CEE8-499A-A3DF-B053DF868747}"/>
              </a:ext>
            </a:extLst>
          </p:cNvPr>
          <p:cNvSpPr txBox="1"/>
          <p:nvPr/>
        </p:nvSpPr>
        <p:spPr>
          <a:xfrm>
            <a:off x="5981074" y="1618708"/>
            <a:ext cx="59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0C347FA-2345-4D3B-9064-25FCFAC54C07}"/>
              </a:ext>
            </a:extLst>
          </p:cNvPr>
          <p:cNvSpPr txBox="1"/>
          <p:nvPr/>
        </p:nvSpPr>
        <p:spPr>
          <a:xfrm>
            <a:off x="5958670" y="3243108"/>
            <a:ext cx="59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8A30CF-3726-4870-AD40-0C443E382AC5}"/>
              </a:ext>
            </a:extLst>
          </p:cNvPr>
          <p:cNvSpPr txBox="1"/>
          <p:nvPr/>
        </p:nvSpPr>
        <p:spPr>
          <a:xfrm>
            <a:off x="5936266" y="4867508"/>
            <a:ext cx="59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FA9CAAC-90D3-4ED9-81A5-AEDB2D7FA7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28" y="105285"/>
            <a:ext cx="2220280" cy="155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5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Powerful Ways to Give Thanks to Your People">
            <a:extLst>
              <a:ext uri="{FF2B5EF4-FFF2-40B4-BE49-F238E27FC236}">
                <a16:creationId xmlns:a16="http://schemas.microsoft.com/office/drawing/2014/main" id="{1E6D1591-8F71-4088-B5D7-8A0F52BB8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/>
        </p:blipFill>
        <p:spPr bwMode="auto">
          <a:xfrm>
            <a:off x="327075" y="324608"/>
            <a:ext cx="11537851" cy="620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93131C-A1A7-4E9C-AF87-C0C15FABBAF9}"/>
              </a:ext>
            </a:extLst>
          </p:cNvPr>
          <p:cNvSpPr/>
          <p:nvPr/>
        </p:nvSpPr>
        <p:spPr>
          <a:xfrm>
            <a:off x="5639" y="3172"/>
            <a:ext cx="12180722" cy="6851656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596"/>
          </a:p>
        </p:txBody>
      </p:sp>
    </p:spTree>
    <p:extLst>
      <p:ext uri="{BB962C8B-B14F-4D97-AF65-F5344CB8AC3E}">
        <p14:creationId xmlns:p14="http://schemas.microsoft.com/office/powerpoint/2010/main" val="433689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23DF38A-DBC2-4DC4-96CF-E91800053260}"/>
              </a:ext>
            </a:extLst>
          </p:cNvPr>
          <p:cNvSpPr/>
          <p:nvPr/>
        </p:nvSpPr>
        <p:spPr>
          <a:xfrm>
            <a:off x="1950720" y="5019424"/>
            <a:ext cx="7538720" cy="599729"/>
          </a:xfrm>
          <a:prstGeom prst="round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8064B7-3967-44F7-8489-367399EFDC93}"/>
              </a:ext>
            </a:extLst>
          </p:cNvPr>
          <p:cNvSpPr/>
          <p:nvPr/>
        </p:nvSpPr>
        <p:spPr>
          <a:xfrm>
            <a:off x="1950720" y="1091167"/>
            <a:ext cx="7538720" cy="572989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AFA860D-A5EC-4851-967B-45B7592BCFD7}"/>
              </a:ext>
            </a:extLst>
          </p:cNvPr>
          <p:cNvSpPr/>
          <p:nvPr/>
        </p:nvSpPr>
        <p:spPr>
          <a:xfrm>
            <a:off x="1950720" y="2025668"/>
            <a:ext cx="7538720" cy="572989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1600796-BE12-462A-B569-25840CF69C40}"/>
              </a:ext>
            </a:extLst>
          </p:cNvPr>
          <p:cNvSpPr/>
          <p:nvPr/>
        </p:nvSpPr>
        <p:spPr>
          <a:xfrm>
            <a:off x="1950720" y="2939849"/>
            <a:ext cx="7538720" cy="882615"/>
          </a:xfrm>
          <a:prstGeom prst="roundRect">
            <a:avLst/>
          </a:prstGeom>
          <a:noFill/>
          <a:ln w="22225">
            <a:solidFill>
              <a:srgbClr val="FA2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18A72A1-6978-4CC6-8EBB-07B1F25711C9}"/>
              </a:ext>
            </a:extLst>
          </p:cNvPr>
          <p:cNvSpPr/>
          <p:nvPr/>
        </p:nvSpPr>
        <p:spPr>
          <a:xfrm>
            <a:off x="1950720" y="5901487"/>
            <a:ext cx="7538720" cy="599729"/>
          </a:xfrm>
          <a:prstGeom prst="roundRect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414097A6-E531-4501-ADA7-187AF1B6B3FA}"/>
              </a:ext>
            </a:extLst>
          </p:cNvPr>
          <p:cNvSpPr/>
          <p:nvPr/>
        </p:nvSpPr>
        <p:spPr>
          <a:xfrm rot="5400000">
            <a:off x="1245066" y="1188256"/>
            <a:ext cx="903308" cy="670560"/>
          </a:xfrm>
          <a:prstGeom prst="chevr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9F6518-D5E1-4AB1-A82C-D855A14959B3}"/>
              </a:ext>
            </a:extLst>
          </p:cNvPr>
          <p:cNvSpPr txBox="1"/>
          <p:nvPr/>
        </p:nvSpPr>
        <p:spPr>
          <a:xfrm>
            <a:off x="1513840" y="1379825"/>
            <a:ext cx="37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EC5B7-5895-49CD-8F07-7720253C0AEF}"/>
              </a:ext>
            </a:extLst>
          </p:cNvPr>
          <p:cNvSpPr txBox="1"/>
          <p:nvPr/>
        </p:nvSpPr>
        <p:spPr>
          <a:xfrm>
            <a:off x="2164080" y="1091168"/>
            <a:ext cx="6969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tạo của Trái Đất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8F81331C-AC62-44D2-9C44-EDE9A60AA6AD}"/>
              </a:ext>
            </a:extLst>
          </p:cNvPr>
          <p:cNvSpPr/>
          <p:nvPr/>
        </p:nvSpPr>
        <p:spPr>
          <a:xfrm rot="5400000">
            <a:off x="1225555" y="2111075"/>
            <a:ext cx="942329" cy="670560"/>
          </a:xfrm>
          <a:prstGeom prst="chevr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079D42-B9A9-4A62-AEC7-81A46EC3202D}"/>
              </a:ext>
            </a:extLst>
          </p:cNvPr>
          <p:cNvSpPr txBox="1"/>
          <p:nvPr/>
        </p:nvSpPr>
        <p:spPr>
          <a:xfrm>
            <a:off x="1564640" y="2267923"/>
            <a:ext cx="37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251A32-3CAE-4C52-B153-20FE02528882}"/>
              </a:ext>
            </a:extLst>
          </p:cNvPr>
          <p:cNvSpPr txBox="1"/>
          <p:nvPr/>
        </p:nvSpPr>
        <p:spPr>
          <a:xfrm>
            <a:off x="2214880" y="1979266"/>
            <a:ext cx="727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mảng kiến tạo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15703E77-7786-43A3-B865-7165ED3948BD}"/>
              </a:ext>
            </a:extLst>
          </p:cNvPr>
          <p:cNvSpPr/>
          <p:nvPr/>
        </p:nvSpPr>
        <p:spPr>
          <a:xfrm rot="5400000">
            <a:off x="1122850" y="3170686"/>
            <a:ext cx="1188380" cy="670560"/>
          </a:xfrm>
          <a:prstGeom prst="chevron">
            <a:avLst/>
          </a:prstGeom>
          <a:solidFill>
            <a:srgbClr val="FA26E6"/>
          </a:solidFill>
          <a:ln>
            <a:solidFill>
              <a:srgbClr val="FA2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1A67D3-679B-4C27-BC1A-3D04A0877192}"/>
              </a:ext>
            </a:extLst>
          </p:cNvPr>
          <p:cNvSpPr txBox="1"/>
          <p:nvPr/>
        </p:nvSpPr>
        <p:spPr>
          <a:xfrm>
            <a:off x="1513840" y="3393374"/>
            <a:ext cx="37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95B6BA-A526-45E1-B389-6D42EE548188}"/>
              </a:ext>
            </a:extLst>
          </p:cNvPr>
          <p:cNvSpPr txBox="1"/>
          <p:nvPr/>
        </p:nvSpPr>
        <p:spPr>
          <a:xfrm>
            <a:off x="2153920" y="2911773"/>
            <a:ext cx="7853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A26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 trình nội sinh và quá trình ngoại sinh. Hiện tượng tạo núi</a:t>
            </a: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131A5F1F-A1F6-4F1D-B444-94220D022415}"/>
              </a:ext>
            </a:extLst>
          </p:cNvPr>
          <p:cNvSpPr/>
          <p:nvPr/>
        </p:nvSpPr>
        <p:spPr>
          <a:xfrm rot="5400000">
            <a:off x="1264920" y="5999480"/>
            <a:ext cx="944880" cy="670560"/>
          </a:xfrm>
          <a:prstGeom prst="chevron">
            <a:avLst/>
          </a:prstGeom>
          <a:solidFill>
            <a:srgbClr val="FFC0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2A04FB-00C6-4470-A61D-B76EFE1542C3}"/>
              </a:ext>
            </a:extLst>
          </p:cNvPr>
          <p:cNvSpPr txBox="1"/>
          <p:nvPr/>
        </p:nvSpPr>
        <p:spPr>
          <a:xfrm>
            <a:off x="1534160" y="6176535"/>
            <a:ext cx="37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1D50DF-D1DE-42BB-B4AA-33A2984878B4}"/>
              </a:ext>
            </a:extLst>
          </p:cNvPr>
          <p:cNvSpPr txBox="1"/>
          <p:nvPr/>
        </p:nvSpPr>
        <p:spPr>
          <a:xfrm>
            <a:off x="2225040" y="5918358"/>
            <a:ext cx="6969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Khoáng sản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FBD3919F-73ED-4B03-8BED-F47D8D018DE7}"/>
              </a:ext>
            </a:extLst>
          </p:cNvPr>
          <p:cNvSpPr/>
          <p:nvPr/>
        </p:nvSpPr>
        <p:spPr>
          <a:xfrm rot="5400000">
            <a:off x="1245066" y="5111939"/>
            <a:ext cx="903308" cy="670560"/>
          </a:xfrm>
          <a:prstGeom prst="chevr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A40C14-AB9C-4CD5-A3A9-14C5CA0787DA}"/>
              </a:ext>
            </a:extLst>
          </p:cNvPr>
          <p:cNvSpPr txBox="1"/>
          <p:nvPr/>
        </p:nvSpPr>
        <p:spPr>
          <a:xfrm>
            <a:off x="1493520" y="5303510"/>
            <a:ext cx="37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DF2060-537B-4E8D-81D3-43BD0FDD01A5}"/>
              </a:ext>
            </a:extLst>
          </p:cNvPr>
          <p:cNvSpPr txBox="1"/>
          <p:nvPr/>
        </p:nvSpPr>
        <p:spPr>
          <a:xfrm>
            <a:off x="2164080" y="5014853"/>
            <a:ext cx="6969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dạng địa hình chính trên Trái Đất</a:t>
            </a:r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D3D9BD2C-D0E3-471B-A9F3-2B344F2F043E}"/>
              </a:ext>
            </a:extLst>
          </p:cNvPr>
          <p:cNvSpPr/>
          <p:nvPr/>
        </p:nvSpPr>
        <p:spPr>
          <a:xfrm rot="5400000">
            <a:off x="1224279" y="4237317"/>
            <a:ext cx="944882" cy="670560"/>
          </a:xfrm>
          <a:prstGeom prst="chevron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026114-DA69-4658-A410-DA57F85F8983}"/>
              </a:ext>
            </a:extLst>
          </p:cNvPr>
          <p:cNvSpPr txBox="1"/>
          <p:nvPr/>
        </p:nvSpPr>
        <p:spPr>
          <a:xfrm>
            <a:off x="1483360" y="4448008"/>
            <a:ext cx="37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286482-58EF-40AA-9EA8-D7F99351CA5D}"/>
              </a:ext>
            </a:extLst>
          </p:cNvPr>
          <p:cNvSpPr txBox="1"/>
          <p:nvPr/>
        </p:nvSpPr>
        <p:spPr>
          <a:xfrm>
            <a:off x="2153920" y="4221043"/>
            <a:ext cx="821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tượng động đất, núi lửa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379C9-FCF1-4A85-891D-BB5E371E119A}"/>
              </a:ext>
            </a:extLst>
          </p:cNvPr>
          <p:cNvSpPr txBox="1"/>
          <p:nvPr/>
        </p:nvSpPr>
        <p:spPr>
          <a:xfrm>
            <a:off x="3464560" y="111760"/>
            <a:ext cx="614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CH</a:t>
            </a:r>
            <a:r>
              <a:rPr lang="vi-VN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III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BA1D38C-9694-4646-9492-5CD0360BC3A8}"/>
              </a:ext>
            </a:extLst>
          </p:cNvPr>
          <p:cNvSpPr/>
          <p:nvPr/>
        </p:nvSpPr>
        <p:spPr>
          <a:xfrm>
            <a:off x="1950720" y="4157681"/>
            <a:ext cx="7538720" cy="599729"/>
          </a:xfrm>
          <a:prstGeom prst="roundRect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9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" grpId="0" animBg="1"/>
      <p:bldP spid="33" grpId="0" animBg="1"/>
      <p:bldP spid="34" grpId="0" animBg="1"/>
      <p:bldP spid="37" grpId="0" animBg="1"/>
      <p:bldP spid="4" grpId="0" animBg="1"/>
      <p:bldP spid="6" grpId="0"/>
      <p:bldP spid="7" grpId="0"/>
      <p:bldP spid="8" grpId="0" animBg="1"/>
      <p:bldP spid="9" grpId="0"/>
      <p:bldP spid="10" grpId="0"/>
      <p:bldP spid="12" grpId="0" animBg="1"/>
      <p:bldP spid="14" grpId="0"/>
      <p:bldP spid="15" grpId="0"/>
      <p:bldP spid="16" grpId="0" animBg="1"/>
      <p:bldP spid="18" grpId="0"/>
      <p:bldP spid="19" grpId="0"/>
      <p:bldP spid="20" grpId="0" animBg="1"/>
      <p:bldP spid="22" grpId="0"/>
      <p:bldP spid="23" grpId="0"/>
      <p:bldP spid="28" grpId="0" animBg="1"/>
      <p:bldP spid="30" grpId="0"/>
      <p:bldP spid="31" grpId="0"/>
      <p:bldP spid="3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Hình ảnh 18469">
            <a:extLst>
              <a:ext uri="{FF2B5EF4-FFF2-40B4-BE49-F238E27FC236}">
                <a16:creationId xmlns:a16="http://schemas.microsoft.com/office/drawing/2014/main" id="{4474137F-2FF8-4E2D-85D7-6F8002877F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234" cy="68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37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86AF7C-A218-46C3-B579-EBC3341BFB65}"/>
              </a:ext>
            </a:extLst>
          </p:cNvPr>
          <p:cNvSpPr txBox="1"/>
          <p:nvPr/>
        </p:nvSpPr>
        <p:spPr>
          <a:xfrm>
            <a:off x="3606712" y="157969"/>
            <a:ext cx="8546806" cy="1445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96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TẠO CỦA TRÁI ĐẤT</a:t>
            </a:r>
          </a:p>
          <a:p>
            <a:pPr algn="ctr"/>
            <a:r>
              <a:rPr lang="en-US" sz="4396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MẢNG KIẾN TẠO</a:t>
            </a:r>
          </a:p>
        </p:txBody>
      </p:sp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id="{E630DEA8-A82C-4999-8F18-4CC975E5156D}"/>
              </a:ext>
            </a:extLst>
          </p:cNvPr>
          <p:cNvSpPr/>
          <p:nvPr/>
        </p:nvSpPr>
        <p:spPr>
          <a:xfrm>
            <a:off x="168993" y="124904"/>
            <a:ext cx="3541616" cy="1425991"/>
          </a:xfrm>
          <a:prstGeom prst="snip1Rect">
            <a:avLst/>
          </a:prstGeom>
          <a:solidFill>
            <a:srgbClr val="4DDA00"/>
          </a:solidFill>
          <a:ln>
            <a:solidFill>
              <a:srgbClr val="4D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26C170-07C4-489B-BB56-D4E29A286BFB}"/>
              </a:ext>
            </a:extLst>
          </p:cNvPr>
          <p:cNvSpPr txBox="1"/>
          <p:nvPr/>
        </p:nvSpPr>
        <p:spPr>
          <a:xfrm>
            <a:off x="492868" y="253666"/>
            <a:ext cx="3217741" cy="101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94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AE2233-F884-4CF0-AC1D-84CDDC3F7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46" t="32160" r="24041" b="17062"/>
          <a:stretch/>
        </p:blipFill>
        <p:spPr>
          <a:xfrm>
            <a:off x="1473200" y="1646592"/>
            <a:ext cx="9448682" cy="514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B67813DD-1784-4616-8F4E-55B75D4E196B}"/>
              </a:ext>
            </a:extLst>
          </p:cNvPr>
          <p:cNvSpPr/>
          <p:nvPr/>
        </p:nvSpPr>
        <p:spPr>
          <a:xfrm>
            <a:off x="50800" y="2568391"/>
            <a:ext cx="1246248" cy="1214545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32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01D71F2D-819C-4B44-8712-F9EB5E069125}"/>
              </a:ext>
            </a:extLst>
          </p:cNvPr>
          <p:cNvSpPr/>
          <p:nvPr/>
        </p:nvSpPr>
        <p:spPr>
          <a:xfrm>
            <a:off x="50800" y="4876284"/>
            <a:ext cx="1310768" cy="1293708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27D11F-9EBF-46D2-B639-067C5B7130D3}"/>
              </a:ext>
            </a:extLst>
          </p:cNvPr>
          <p:cNvSpPr/>
          <p:nvPr/>
        </p:nvSpPr>
        <p:spPr>
          <a:xfrm>
            <a:off x="1372237" y="4959825"/>
            <a:ext cx="7822563" cy="1107632"/>
          </a:xfrm>
          <a:prstGeom prst="roundRect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Các địa mảng (mảng kiến tạo)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D75515-C577-4425-89F9-2F36EDA9EBD2}"/>
              </a:ext>
            </a:extLst>
          </p:cNvPr>
          <p:cNvSpPr/>
          <p:nvPr/>
        </p:nvSpPr>
        <p:spPr>
          <a:xfrm>
            <a:off x="1320898" y="2676640"/>
            <a:ext cx="7914542" cy="110763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Cấu tạo bên trong của Trái Đất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E9DAAF-4DBA-43F7-915F-D94B3CDD85D0}"/>
              </a:ext>
            </a:extLst>
          </p:cNvPr>
          <p:cNvSpPr txBox="1"/>
          <p:nvPr/>
        </p:nvSpPr>
        <p:spPr>
          <a:xfrm>
            <a:off x="2893250" y="189744"/>
            <a:ext cx="6405501" cy="1107630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17" tIns="34258" rIns="68517" bIns="3425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596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DC0E18-70B4-4C5B-B70D-EEE11D675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00" t="20889" r="27500" b="15218"/>
          <a:stretch/>
        </p:blipFill>
        <p:spPr>
          <a:xfrm>
            <a:off x="9298751" y="1685250"/>
            <a:ext cx="2743200" cy="20976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D6AA2A-61C5-4E1F-B7AB-D088A37928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30" t="30371" r="24250" b="13926"/>
          <a:stretch/>
        </p:blipFill>
        <p:spPr>
          <a:xfrm>
            <a:off x="9175261" y="4678812"/>
            <a:ext cx="2965939" cy="17865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14F1F6-98CE-4F41-9754-9E19EEC459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0" t="16517" r="40417" b="67812"/>
          <a:stretch/>
        </p:blipFill>
        <p:spPr>
          <a:xfrm>
            <a:off x="10872528" y="7950"/>
            <a:ext cx="1207698" cy="11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B078B7-A2CC-4C35-814B-FF74CDAAB612}"/>
              </a:ext>
            </a:extLst>
          </p:cNvPr>
          <p:cNvSpPr/>
          <p:nvPr/>
        </p:nvSpPr>
        <p:spPr>
          <a:xfrm>
            <a:off x="176269" y="81371"/>
            <a:ext cx="6738921" cy="726111"/>
          </a:xfrm>
          <a:prstGeom prst="roundRect">
            <a:avLst/>
          </a:prstGeom>
          <a:solidFill>
            <a:schemeClr val="accent2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1. Cấu tạo bên trong của Trái Đất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FDBEBD7-9BFD-400E-BF6A-D3155C467CB3}"/>
              </a:ext>
            </a:extLst>
          </p:cNvPr>
          <p:cNvGrpSpPr/>
          <p:nvPr/>
        </p:nvGrpSpPr>
        <p:grpSpPr>
          <a:xfrm>
            <a:off x="6687241" y="1344058"/>
            <a:ext cx="5941047" cy="4846797"/>
            <a:chOff x="6152382" y="1537983"/>
            <a:chExt cx="6499243" cy="50010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344699-CE29-4A45-A3B8-C53D305A0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167" t="27703" r="25333" b="38964"/>
            <a:stretch/>
          </p:blipFill>
          <p:spPr>
            <a:xfrm>
              <a:off x="6240566" y="1537983"/>
              <a:ext cx="5913108" cy="453136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4D5FB2-B54C-4053-A174-BC0BB8F719DE}"/>
                </a:ext>
              </a:extLst>
            </p:cNvPr>
            <p:cNvSpPr txBox="1"/>
            <p:nvPr/>
          </p:nvSpPr>
          <p:spPr>
            <a:xfrm>
              <a:off x="6152382" y="6138890"/>
              <a:ext cx="64992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Cấu tạo  bên trong cuả Trái Đất</a:t>
              </a:r>
            </a:p>
          </p:txBody>
        </p:sp>
      </p:grp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3951E9F1-B20C-4353-92E6-BF1AE26E850C}"/>
              </a:ext>
            </a:extLst>
          </p:cNvPr>
          <p:cNvSpPr/>
          <p:nvPr/>
        </p:nvSpPr>
        <p:spPr>
          <a:xfrm>
            <a:off x="176269" y="1789860"/>
            <a:ext cx="5067760" cy="3500019"/>
          </a:xfrm>
          <a:prstGeom prst="cloudCallout">
            <a:avLst>
              <a:gd name="adj1" fmla="val 74723"/>
              <a:gd name="adj2" fmla="val -12186"/>
            </a:avLst>
          </a:prstGeom>
          <a:solidFill>
            <a:srgbClr val="FEFEB0"/>
          </a:solidFill>
          <a:ln w="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 Đất gồm những lớp nào?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BB8D9D-F5EB-4095-86B9-8E9490643A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72528" y="7950"/>
            <a:ext cx="1207698" cy="110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8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7;p19">
            <a:extLst>
              <a:ext uri="{FF2B5EF4-FFF2-40B4-BE49-F238E27FC236}">
                <a16:creationId xmlns:a16="http://schemas.microsoft.com/office/drawing/2014/main" id="{DF589692-5C6A-4971-92D6-DF18CB5C2A2D}"/>
              </a:ext>
            </a:extLst>
          </p:cNvPr>
          <p:cNvSpPr txBox="1"/>
          <p:nvPr/>
        </p:nvSpPr>
        <p:spPr>
          <a:xfrm>
            <a:off x="681011" y="1678693"/>
            <a:ext cx="11610025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CC"/>
              </a:buClr>
              <a:buSzPts val="2400"/>
            </a:pPr>
            <a:r>
              <a:rPr lang="nl-NL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-Cấu tạo của Trái Đất gồm 3 lớp:</a:t>
            </a:r>
            <a:endParaRPr lang="en-US" sz="4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Arial"/>
              <a:buNone/>
            </a:pPr>
            <a:endParaRPr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1" descr="book9">
            <a:extLst>
              <a:ext uri="{FF2B5EF4-FFF2-40B4-BE49-F238E27FC236}">
                <a16:creationId xmlns:a16="http://schemas.microsoft.com/office/drawing/2014/main" id="{1A0C0A6B-3948-424D-9902-D558443AF2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8" y="1358491"/>
            <a:ext cx="91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147;p19">
            <a:extLst>
              <a:ext uri="{FF2B5EF4-FFF2-40B4-BE49-F238E27FC236}">
                <a16:creationId xmlns:a16="http://schemas.microsoft.com/office/drawing/2014/main" id="{11B0D05A-0612-4012-8BAA-8048EF207EA3}"/>
              </a:ext>
            </a:extLst>
          </p:cNvPr>
          <p:cNvSpPr txBox="1"/>
          <p:nvPr/>
        </p:nvSpPr>
        <p:spPr>
          <a:xfrm>
            <a:off x="2977169" y="2414095"/>
            <a:ext cx="6085551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CC"/>
              </a:buClr>
              <a:buSzPts val="2400"/>
            </a:pPr>
            <a:r>
              <a:rPr lang="nl-NL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Vỏ Trái Đất</a:t>
            </a:r>
          </a:p>
          <a:p>
            <a:pPr>
              <a:buClr>
                <a:srgbClr val="0000CC"/>
              </a:buClr>
              <a:buSzPts val="2400"/>
            </a:pPr>
            <a:r>
              <a:rPr lang="nl-NL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Manti</a:t>
            </a:r>
          </a:p>
          <a:p>
            <a:pPr>
              <a:buClr>
                <a:srgbClr val="0000CC"/>
              </a:buClr>
              <a:buSzPts val="2400"/>
            </a:pPr>
            <a:r>
              <a:rPr lang="nl-NL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Nhân</a:t>
            </a:r>
            <a:endParaRPr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A8D296-A343-4174-92EA-6FE67B742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72528" y="7950"/>
            <a:ext cx="1207698" cy="110653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31EF78-43E0-474F-AB9C-25605D35AAB6}"/>
              </a:ext>
            </a:extLst>
          </p:cNvPr>
          <p:cNvSpPr/>
          <p:nvPr/>
        </p:nvSpPr>
        <p:spPr>
          <a:xfrm>
            <a:off x="176269" y="81371"/>
            <a:ext cx="6738921" cy="726111"/>
          </a:xfrm>
          <a:prstGeom prst="roundRect">
            <a:avLst/>
          </a:prstGeom>
          <a:solidFill>
            <a:schemeClr val="accent2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1. Cấu tạo bên trong của Trái Đất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40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DF39ABF-5172-453D-B565-C42457535CF3}"/>
              </a:ext>
            </a:extLst>
          </p:cNvPr>
          <p:cNvGrpSpPr/>
          <p:nvPr/>
        </p:nvGrpSpPr>
        <p:grpSpPr>
          <a:xfrm>
            <a:off x="4775200" y="904284"/>
            <a:ext cx="7416800" cy="5598399"/>
            <a:chOff x="4775200" y="904284"/>
            <a:chExt cx="7416800" cy="55983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D35D43-69DA-44FD-B35E-C2BC3C4D3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167" t="20592" r="26833" b="15555"/>
            <a:stretch/>
          </p:blipFill>
          <p:spPr>
            <a:xfrm>
              <a:off x="4775200" y="904284"/>
              <a:ext cx="7416800" cy="554972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36D398E-1694-42BB-99FF-F527E0C33CC5}"/>
                </a:ext>
              </a:extLst>
            </p:cNvPr>
            <p:cNvSpPr/>
            <p:nvPr/>
          </p:nvSpPr>
          <p:spPr>
            <a:xfrm>
              <a:off x="7976213" y="5804304"/>
              <a:ext cx="4087258" cy="698379"/>
            </a:xfrm>
            <a:prstGeom prst="rect">
              <a:avLst/>
            </a:prstGeom>
            <a:solidFill>
              <a:srgbClr val="FFFF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1.Cấu tạo bên trong Trái Đất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2963FD7-F0B2-4367-9B17-17E85D333DC0}"/>
              </a:ext>
            </a:extLst>
          </p:cNvPr>
          <p:cNvSpPr txBox="1"/>
          <p:nvPr/>
        </p:nvSpPr>
        <p:spPr>
          <a:xfrm>
            <a:off x="0" y="2090172"/>
            <a:ext cx="4775200" cy="249299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nhóm có 2 phút đọc thông tin SGK  về đặc điểm cấu tạo bên trong của Trái Đất.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2 phút gấp sách vở và hoàn thành nội dung PHT.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72635B-EC01-4879-A049-5ECE0EAC3D82}"/>
              </a:ext>
            </a:extLst>
          </p:cNvPr>
          <p:cNvSpPr txBox="1"/>
          <p:nvPr/>
        </p:nvSpPr>
        <p:spPr>
          <a:xfrm>
            <a:off x="498253" y="1174063"/>
            <a:ext cx="330118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#9Slide07 IcielBC Cubano Normal" panose="00000500000000000000" pitchFamily="2" charset="0"/>
              </a:rPr>
              <a:t>AI NHANH HƠN </a:t>
            </a:r>
          </a:p>
        </p:txBody>
      </p:sp>
      <p:pic>
        <p:nvPicPr>
          <p:cNvPr id="12" name="2 Minute Timer (To)">
            <a:hlinkClick r:id="" action="ppaction://media"/>
            <a:extLst>
              <a:ext uri="{FF2B5EF4-FFF2-40B4-BE49-F238E27FC236}">
                <a16:creationId xmlns:a16="http://schemas.microsoft.com/office/drawing/2014/main" id="{46090FE2-A0B5-4569-908B-4FA0B6FA0A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27486" y="1174063"/>
            <a:ext cx="1016691" cy="69286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FBB2805-2FF1-4F98-A819-02732EB39C08}"/>
              </a:ext>
            </a:extLst>
          </p:cNvPr>
          <p:cNvSpPr/>
          <p:nvPr/>
        </p:nvSpPr>
        <p:spPr>
          <a:xfrm>
            <a:off x="176269" y="81371"/>
            <a:ext cx="6738921" cy="726111"/>
          </a:xfrm>
          <a:prstGeom prst="roundRect">
            <a:avLst/>
          </a:prstGeom>
          <a:solidFill>
            <a:schemeClr val="accent2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1. Cấu tạo bên trong của Trái Đất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C60B81-9F02-4B9B-A748-EAE76A5175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250" t="16517" r="40417" b="67812"/>
          <a:stretch/>
        </p:blipFill>
        <p:spPr>
          <a:xfrm>
            <a:off x="11213717" y="-4068"/>
            <a:ext cx="978283" cy="89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8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51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1625</Words>
  <Application>Microsoft Office PowerPoint</Application>
  <PresentationFormat>Widescreen</PresentationFormat>
  <Paragraphs>235</Paragraphs>
  <Slides>40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#9Slide07 IcielBC Cubano Normal</vt:lpstr>
      <vt:lpstr>.VnTime</vt:lpstr>
      <vt:lpstr>Arial</vt:lpstr>
      <vt:lpstr>Calibri</vt:lpstr>
      <vt:lpstr>Calibri Light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3</cp:revision>
  <dcterms:created xsi:type="dcterms:W3CDTF">2022-08-03T02:22:03Z</dcterms:created>
  <dcterms:modified xsi:type="dcterms:W3CDTF">2022-08-03T02:27:40Z</dcterms:modified>
</cp:coreProperties>
</file>