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68" r:id="rId2"/>
    <p:sldId id="280" r:id="rId3"/>
    <p:sldId id="256" r:id="rId4"/>
    <p:sldId id="315" r:id="rId5"/>
    <p:sldId id="316" r:id="rId6"/>
    <p:sldId id="271" r:id="rId7"/>
    <p:sldId id="318" r:id="rId8"/>
    <p:sldId id="319" r:id="rId9"/>
    <p:sldId id="320" r:id="rId10"/>
    <p:sldId id="321" r:id="rId11"/>
    <p:sldId id="272" r:id="rId12"/>
    <p:sldId id="274" r:id="rId13"/>
    <p:sldId id="275" r:id="rId14"/>
    <p:sldId id="276" r:id="rId15"/>
    <p:sldId id="322" r:id="rId16"/>
    <p:sldId id="277" r:id="rId17"/>
    <p:sldId id="279" r:id="rId18"/>
    <p:sldId id="285" r:id="rId19"/>
    <p:sldId id="286" r:id="rId20"/>
    <p:sldId id="323" r:id="rId21"/>
    <p:sldId id="287" r:id="rId22"/>
    <p:sldId id="324" r:id="rId23"/>
    <p:sldId id="288" r:id="rId24"/>
    <p:sldId id="301" r:id="rId25"/>
    <p:sldId id="290" r:id="rId26"/>
    <p:sldId id="302" r:id="rId27"/>
    <p:sldId id="303" r:id="rId28"/>
    <p:sldId id="325" r:id="rId29"/>
    <p:sldId id="327" r:id="rId30"/>
    <p:sldId id="326" r:id="rId31"/>
    <p:sldId id="304" r:id="rId32"/>
    <p:sldId id="311" r:id="rId33"/>
    <p:sldId id="312" r:id="rId34"/>
    <p:sldId id="314" r:id="rId35"/>
    <p:sldId id="328" r:id="rId36"/>
    <p:sldId id="329" r:id="rId37"/>
    <p:sldId id="331" r:id="rId38"/>
    <p:sldId id="298" r:id="rId39"/>
    <p:sldId id="309" r:id="rId40"/>
    <p:sldId id="330" r:id="rId41"/>
    <p:sldId id="258" r:id="rId42"/>
    <p:sldId id="281" r:id="rId43"/>
    <p:sldId id="260" r:id="rId44"/>
    <p:sldId id="282" r:id="rId45"/>
    <p:sldId id="261" r:id="rId46"/>
    <p:sldId id="262" r:id="rId47"/>
    <p:sldId id="263" r:id="rId48"/>
    <p:sldId id="264" r:id="rId49"/>
    <p:sldId id="266" r:id="rId50"/>
    <p:sldId id="283" r:id="rId51"/>
    <p:sldId id="310" r:id="rId52"/>
    <p:sldId id="27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6846B0-7517-4A97-8811-937E460B9019}" type="datetimeFigureOut">
              <a:rPr lang="en-US" smtClean="0"/>
              <a:pPr/>
              <a:t>9/14/2022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6EE820-E354-496C-9D2C-0DD74A38273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8729d97241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8729d97241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8729d97241_0_10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8729d97241_0_1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77ae687167_0_1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77ae687167_0_1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840acf42f_0_2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840acf42f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729d97241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8729d9724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8729d97241_0_5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8729d97241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8729d97241_0_10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8729d97241_0_10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8729d97241_0_9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8729d97241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fld id="{B78FF542-E92C-4615-A1E6-3668975CC9C2}" type="slidenum">
              <a:rPr lang="en-US" smtClean="0"/>
              <a:pPr/>
              <a:t>52</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40268B-BB93-4A12-AD49-60C354E2E7BE}"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2CB60-B04D-4615-A21E-50D7D582C7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0268B-BB93-4A12-AD49-60C354E2E7BE}"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2CB60-B04D-4615-A21E-50D7D582C7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0268B-BB93-4A12-AD49-60C354E2E7BE}"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2CB60-B04D-4615-A21E-50D7D582C7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0268B-BB93-4A12-AD49-60C354E2E7BE}"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2CB60-B04D-4615-A21E-50D7D582C7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0268B-BB93-4A12-AD49-60C354E2E7BE}" type="datetimeFigureOut">
              <a:rPr lang="en-US" smtClean="0"/>
              <a:pPr/>
              <a:t>9/14/2022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2CB60-B04D-4615-A21E-50D7D582C7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40268B-BB93-4A12-AD49-60C354E2E7BE}" type="datetimeFigureOut">
              <a:rPr lang="en-US" smtClean="0"/>
              <a:pPr/>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2CB60-B04D-4615-A21E-50D7D582C7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40268B-BB93-4A12-AD49-60C354E2E7BE}" type="datetimeFigureOut">
              <a:rPr lang="en-US" smtClean="0"/>
              <a:pPr/>
              <a:t>9/14/2022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42CB60-B04D-4615-A21E-50D7D582C7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0268B-BB93-4A12-AD49-60C354E2E7BE}" type="datetimeFigureOut">
              <a:rPr lang="en-US" smtClean="0"/>
              <a:pPr/>
              <a:t>9/14/2022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42CB60-B04D-4615-A21E-50D7D582C7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0268B-BB93-4A12-AD49-60C354E2E7BE}" type="datetimeFigureOut">
              <a:rPr lang="en-US" smtClean="0"/>
              <a:pPr/>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42CB60-B04D-4615-A21E-50D7D582C7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0268B-BB93-4A12-AD49-60C354E2E7BE}" type="datetimeFigureOut">
              <a:rPr lang="en-US" smtClean="0"/>
              <a:pPr/>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2CB60-B04D-4615-A21E-50D7D582C7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0268B-BB93-4A12-AD49-60C354E2E7BE}" type="datetimeFigureOut">
              <a:rPr lang="en-US" smtClean="0"/>
              <a:pPr/>
              <a:t>9/14/2022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2CB60-B04D-4615-A21E-50D7D582C7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0268B-BB93-4A12-AD49-60C354E2E7BE}" type="datetimeFigureOut">
              <a:rPr lang="en-US" smtClean="0"/>
              <a:pPr/>
              <a:t>9/14/2022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42CB60-B04D-4615-A21E-50D7D582C7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audio" Target="../media/audio1.bin"/><Relationship Id="rId7" Type="http://schemas.openxmlformats.org/officeDocument/2006/relationships/image" Target="../media/image54.gif"/><Relationship Id="rId12" Type="http://schemas.openxmlformats.org/officeDocument/2006/relationships/image" Target="../media/image59.gif"/><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3.wmf"/><Relationship Id="rId11" Type="http://schemas.openxmlformats.org/officeDocument/2006/relationships/image" Target="../media/image58.jpeg"/><Relationship Id="rId5" Type="http://schemas.openxmlformats.org/officeDocument/2006/relationships/image" Target="../media/image52.wmf"/><Relationship Id="rId10" Type="http://schemas.openxmlformats.org/officeDocument/2006/relationships/image" Target="../media/image57.wmf"/><Relationship Id="rId4" Type="http://schemas.openxmlformats.org/officeDocument/2006/relationships/image" Target="../media/image51.gif"/><Relationship Id="rId9" Type="http://schemas.openxmlformats.org/officeDocument/2006/relationships/image" Target="../media/image56.w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ackground sp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6"/>
          <p:cNvSpPr txBox="1">
            <a:spLocks noChangeArrowheads="1"/>
          </p:cNvSpPr>
          <p:nvPr/>
        </p:nvSpPr>
        <p:spPr bwMode="auto">
          <a:xfrm>
            <a:off x="-228600" y="1219200"/>
            <a:ext cx="9144000" cy="2123658"/>
          </a:xfrm>
          <a:prstGeom prst="rect">
            <a:avLst/>
          </a:prstGeom>
          <a:noFill/>
          <a:ln w="9525">
            <a:noFill/>
            <a:miter lim="800000"/>
            <a:headEnd/>
            <a:tailEnd/>
          </a:ln>
          <a:effectLst/>
        </p:spPr>
        <p:txBody>
          <a:bodyPr wrap="square">
            <a:spAutoFit/>
          </a:bodyPr>
          <a:lstStyle/>
          <a:p>
            <a:pPr algn="ctr">
              <a:spcBef>
                <a:spcPct val="50000"/>
              </a:spcBef>
              <a:defRPr/>
            </a:pPr>
            <a:r>
              <a:rPr lang="en-US" sz="6600" b="1" i="1" dirty="0" err="1">
                <a:solidFill>
                  <a:srgbClr val="002060"/>
                </a:solidFill>
                <a:effectLst>
                  <a:outerShdw blurRad="38100" dist="38100" dir="2700000" algn="tl">
                    <a:srgbClr val="C0C0C0"/>
                  </a:outerShdw>
                </a:effectLst>
                <a:latin typeface="Times New Roman" pitchFamily="18" charset="0"/>
              </a:rPr>
              <a:t>Chào</a:t>
            </a:r>
            <a:r>
              <a:rPr lang="en-US" sz="6600" b="1" i="1" dirty="0">
                <a:solidFill>
                  <a:srgbClr val="002060"/>
                </a:solidFill>
                <a:effectLst>
                  <a:outerShdw blurRad="38100" dist="38100" dir="2700000" algn="tl">
                    <a:srgbClr val="C0C0C0"/>
                  </a:outerShdw>
                </a:effectLst>
                <a:latin typeface="Times New Roman" pitchFamily="18" charset="0"/>
              </a:rPr>
              <a:t> </a:t>
            </a:r>
            <a:r>
              <a:rPr lang="en-US" sz="6600" b="1" i="1" dirty="0" err="1">
                <a:solidFill>
                  <a:srgbClr val="002060"/>
                </a:solidFill>
                <a:effectLst>
                  <a:outerShdw blurRad="38100" dist="38100" dir="2700000" algn="tl">
                    <a:srgbClr val="C0C0C0"/>
                  </a:outerShdw>
                </a:effectLst>
                <a:latin typeface="Times New Roman" pitchFamily="18" charset="0"/>
              </a:rPr>
              <a:t>mừng</a:t>
            </a:r>
            <a:r>
              <a:rPr lang="en-US" sz="6600" b="1" i="1" dirty="0">
                <a:solidFill>
                  <a:srgbClr val="002060"/>
                </a:solidFill>
                <a:effectLst>
                  <a:outerShdw blurRad="38100" dist="38100" dir="2700000" algn="tl">
                    <a:srgbClr val="C0C0C0"/>
                  </a:outerShdw>
                </a:effectLst>
                <a:latin typeface="Times New Roman" pitchFamily="18" charset="0"/>
              </a:rPr>
              <a:t> </a:t>
            </a:r>
            <a:r>
              <a:rPr lang="en-US" sz="6600" b="1" i="1" dirty="0" err="1">
                <a:solidFill>
                  <a:srgbClr val="002060"/>
                </a:solidFill>
                <a:effectLst>
                  <a:outerShdw blurRad="38100" dist="38100" dir="2700000" algn="tl">
                    <a:srgbClr val="C0C0C0"/>
                  </a:outerShdw>
                </a:effectLst>
                <a:latin typeface="Times New Roman" pitchFamily="18" charset="0"/>
              </a:rPr>
              <a:t>quý</a:t>
            </a:r>
            <a:r>
              <a:rPr lang="en-US" sz="6600" b="1" i="1" dirty="0">
                <a:solidFill>
                  <a:srgbClr val="002060"/>
                </a:solidFill>
                <a:effectLst>
                  <a:outerShdw blurRad="38100" dist="38100" dir="2700000" algn="tl">
                    <a:srgbClr val="C0C0C0"/>
                  </a:outerShdw>
                </a:effectLst>
                <a:latin typeface="Times New Roman" pitchFamily="18" charset="0"/>
              </a:rPr>
              <a:t> </a:t>
            </a:r>
            <a:r>
              <a:rPr lang="en-US" sz="6600" b="1" i="1" dirty="0" err="1">
                <a:solidFill>
                  <a:srgbClr val="002060"/>
                </a:solidFill>
                <a:effectLst>
                  <a:outerShdw blurRad="38100" dist="38100" dir="2700000" algn="tl">
                    <a:srgbClr val="C0C0C0"/>
                  </a:outerShdw>
                </a:effectLst>
                <a:latin typeface="Times New Roman" pitchFamily="18" charset="0"/>
              </a:rPr>
              <a:t>thầy</a:t>
            </a:r>
            <a:r>
              <a:rPr lang="en-US" sz="6600" b="1" i="1" dirty="0">
                <a:solidFill>
                  <a:srgbClr val="002060"/>
                </a:solidFill>
                <a:effectLst>
                  <a:outerShdw blurRad="38100" dist="38100" dir="2700000" algn="tl">
                    <a:srgbClr val="C0C0C0"/>
                  </a:outerShdw>
                </a:effectLst>
                <a:latin typeface="Times New Roman" pitchFamily="18" charset="0"/>
              </a:rPr>
              <a:t> </a:t>
            </a:r>
            <a:r>
              <a:rPr lang="en-US" sz="6600" b="1" i="1" dirty="0" err="1">
                <a:solidFill>
                  <a:srgbClr val="002060"/>
                </a:solidFill>
                <a:effectLst>
                  <a:outerShdw blurRad="38100" dist="38100" dir="2700000" algn="tl">
                    <a:srgbClr val="C0C0C0"/>
                  </a:outerShdw>
                </a:effectLst>
                <a:latin typeface="Times New Roman" pitchFamily="18" charset="0"/>
              </a:rPr>
              <a:t>cô</a:t>
            </a:r>
            <a:r>
              <a:rPr lang="en-US" sz="6600" b="1" i="1" dirty="0">
                <a:solidFill>
                  <a:srgbClr val="002060"/>
                </a:solidFill>
                <a:effectLst>
                  <a:outerShdw blurRad="38100" dist="38100" dir="2700000" algn="tl">
                    <a:srgbClr val="C0C0C0"/>
                  </a:outerShdw>
                </a:effectLst>
                <a:latin typeface="Times New Roman" pitchFamily="18" charset="0"/>
              </a:rPr>
              <a:t> </a:t>
            </a:r>
            <a:r>
              <a:rPr lang="en-US" sz="6600" b="1" i="1" dirty="0" err="1">
                <a:solidFill>
                  <a:srgbClr val="002060"/>
                </a:solidFill>
                <a:effectLst>
                  <a:outerShdw blurRad="38100" dist="38100" dir="2700000" algn="tl">
                    <a:srgbClr val="C0C0C0"/>
                  </a:outerShdw>
                </a:effectLst>
                <a:latin typeface="Times New Roman" pitchFamily="18" charset="0"/>
              </a:rPr>
              <a:t>về</a:t>
            </a:r>
            <a:r>
              <a:rPr lang="en-US" sz="6600" b="1" i="1" dirty="0">
                <a:solidFill>
                  <a:srgbClr val="002060"/>
                </a:solidFill>
                <a:effectLst>
                  <a:outerShdw blurRad="38100" dist="38100" dir="2700000" algn="tl">
                    <a:srgbClr val="C0C0C0"/>
                  </a:outerShdw>
                </a:effectLst>
                <a:latin typeface="Times New Roman" pitchFamily="18" charset="0"/>
              </a:rPr>
              <a:t> </a:t>
            </a:r>
            <a:r>
              <a:rPr lang="en-US" sz="6600" b="1" i="1" dirty="0" err="1">
                <a:solidFill>
                  <a:srgbClr val="002060"/>
                </a:solidFill>
                <a:effectLst>
                  <a:outerShdw blurRad="38100" dist="38100" dir="2700000" algn="tl">
                    <a:srgbClr val="C0C0C0"/>
                  </a:outerShdw>
                </a:effectLst>
                <a:latin typeface="Times New Roman" pitchFamily="18" charset="0"/>
              </a:rPr>
              <a:t>dự</a:t>
            </a:r>
            <a:r>
              <a:rPr lang="en-US" sz="6600" b="1" i="1" dirty="0">
                <a:solidFill>
                  <a:srgbClr val="002060"/>
                </a:solidFill>
                <a:effectLst>
                  <a:outerShdw blurRad="38100" dist="38100" dir="2700000" algn="tl">
                    <a:srgbClr val="C0C0C0"/>
                  </a:outerShdw>
                </a:effectLst>
                <a:latin typeface="Times New Roman" pitchFamily="18" charset="0"/>
              </a:rPr>
              <a:t> </a:t>
            </a:r>
            <a:r>
              <a:rPr lang="en-US" sz="6600" b="1" i="1" dirty="0" err="1">
                <a:solidFill>
                  <a:srgbClr val="002060"/>
                </a:solidFill>
                <a:effectLst>
                  <a:outerShdw blurRad="38100" dist="38100" dir="2700000" algn="tl">
                    <a:srgbClr val="C0C0C0"/>
                  </a:outerShdw>
                </a:effectLst>
                <a:latin typeface="Times New Roman" pitchFamily="18" charset="0"/>
              </a:rPr>
              <a:t>giờ</a:t>
            </a:r>
            <a:endParaRPr lang="en-US" sz="6600" b="1" i="1" dirty="0">
              <a:solidFill>
                <a:srgbClr val="002060"/>
              </a:solidFill>
              <a:effectLst>
                <a:outerShdw blurRad="38100" dist="38100" dir="2700000" algn="tl">
                  <a:srgbClr val="C0C0C0"/>
                </a:outerShdw>
              </a:effectLst>
              <a:latin typeface="Times New Roman" pitchFamily="18" charset="0"/>
            </a:endParaRPr>
          </a:p>
        </p:txBody>
      </p:sp>
      <p:sp>
        <p:nvSpPr>
          <p:cNvPr id="4" name="WordArt 12"/>
          <p:cNvSpPr>
            <a:spLocks noChangeArrowheads="1" noChangeShapeType="1" noTextEdit="1"/>
          </p:cNvSpPr>
          <p:nvPr/>
        </p:nvSpPr>
        <p:spPr bwMode="auto">
          <a:xfrm>
            <a:off x="2362200" y="3810000"/>
            <a:ext cx="6019800" cy="914400"/>
          </a:xfrm>
          <a:prstGeom prst="rect">
            <a:avLst/>
          </a:prstGeom>
        </p:spPr>
        <p:txBody>
          <a:bodyPr wrap="none" fromWordArt="1">
            <a:prstTxWarp prst="textPlain">
              <a:avLst>
                <a:gd name="adj" fmla="val 49458"/>
              </a:avLst>
            </a:prstTxWarp>
          </a:bodyPr>
          <a:lstStyle/>
          <a:p>
            <a:pPr algn="ctr"/>
            <a:r>
              <a:rPr lang="en-US" sz="36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M</a:t>
            </a:r>
            <a:r>
              <a:rPr lang="vi-VN" sz="36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ÔN:KHTN 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repeatCount="3000" fill="hold" grpId="1"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par>
                                <p:cTn id="10" presetID="31" presetClass="entr" presetSubtype="0" fill="hold" grpId="2" nodeType="withEffect">
                                  <p:stCondLst>
                                    <p:cond delay="0"/>
                                  </p:stCondLst>
                                  <p:iterate type="lt">
                                    <p:tmPct val="500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
                                        </p:tgtEl>
                                        <p:attrNameLst>
                                          <p:attrName>ppt_y</p:attrName>
                                        </p:attrNameLst>
                                      </p:cBhvr>
                                      <p:tavLst>
                                        <p:tav tm="0">
                                          <p:val>
                                            <p:strVal val="#ppt_y"/>
                                          </p:val>
                                        </p:tav>
                                        <p:tav tm="100000">
                                          <p:val>
                                            <p:strVal val="#ppt_y"/>
                                          </p:val>
                                        </p:tav>
                                      </p:tavLst>
                                    </p:anim>
                                    <p:anim calcmode="lin" valueType="num">
                                      <p:cBhvr>
                                        <p:cTn id="20"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
                                        </p:tgtEl>
                                      </p:cBhvr>
                                    </p:animEffect>
                                  </p:childTnLst>
                                </p:cTn>
                              </p:par>
                            </p:childTnLst>
                          </p:cTn>
                        </p:par>
                        <p:par>
                          <p:cTn id="23" fill="hold">
                            <p:stCondLst>
                              <p:cond delay="3000"/>
                            </p:stCondLst>
                            <p:childTnLst>
                              <p:par>
                                <p:cTn id="24" presetID="24"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to="" calcmode="lin" valueType="num">
                                      <p:cBhvr>
                                        <p:cTn id="26"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Khi thay đổi diện tích mặt tiếp xúc thì độ lớn của lực ma sát trượt không thay đổi </a:t>
            </a:r>
          </a:p>
        </p:txBody>
      </p:sp>
      <p:sp>
        <p:nvSpPr>
          <p:cNvPr id="5" name="Rectangle 4"/>
          <p:cNvSpPr/>
          <p:nvPr/>
        </p:nvSpPr>
        <p:spPr>
          <a:xfrm>
            <a:off x="0" y="9906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a:t>
            </a:r>
            <a:r>
              <a:rPr lang="vi-VN" sz="3200" dirty="0" smtClean="0">
                <a:solidFill>
                  <a:srgbClr val="C00000"/>
                </a:solidFill>
                <a:latin typeface="Times New Roman" pitchFamily="18" charset="0"/>
                <a:cs typeface="Times New Roman" pitchFamily="18" charset="0"/>
              </a:rPr>
              <a:t>độ lớn của lực ma sát trượt không phụ thuộc vào  diện tích mặt tiếp xúc.</a:t>
            </a:r>
          </a:p>
        </p:txBody>
      </p:sp>
      <p:sp>
        <p:nvSpPr>
          <p:cNvPr id="6" name="Right Arrow 5"/>
          <p:cNvSpPr/>
          <p:nvPr/>
        </p:nvSpPr>
        <p:spPr>
          <a:xfrm>
            <a:off x="152400" y="10668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2057400"/>
            <a:ext cx="9144000" cy="1077218"/>
          </a:xfrm>
          <a:prstGeom prst="rect">
            <a:avLst/>
          </a:prstGeom>
        </p:spPr>
        <p:txBody>
          <a:bodyPr wrap="square">
            <a:spAutoFit/>
          </a:bodyPr>
          <a:lstStyle/>
          <a:p>
            <a:r>
              <a:rPr lang="vi-VN"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Bước 5. Báo cáo kết quả và thảo luận kết quả thí nghiệm . </a:t>
            </a:r>
            <a:endParaRPr lang="en-US" sz="3200" b="1" dirty="0"/>
          </a:p>
        </p:txBody>
      </p:sp>
      <p:sp>
        <p:nvSpPr>
          <p:cNvPr id="8" name="Rectangle 7"/>
          <p:cNvSpPr/>
          <p:nvPr/>
        </p:nvSpPr>
        <p:spPr>
          <a:xfrm>
            <a:off x="0" y="30480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?.Sắp xếp nội dung các thông tin khi nghiên cứu sự hòa tan của một số chất rắn theo các bước của phương pháp tìm hiểu tự nhiên.</a:t>
            </a:r>
            <a:endParaRPr lang="en-US" sz="3200" dirty="0">
              <a:latin typeface="Times New Roman" pitchFamily="18" charset="0"/>
              <a:cs typeface="Times New Roman" pitchFamily="18" charset="0"/>
            </a:endParaRPr>
          </a:p>
        </p:txBody>
      </p:sp>
      <p:sp>
        <p:nvSpPr>
          <p:cNvPr id="9" name="Rectangle 8"/>
          <p:cNvSpPr/>
          <p:nvPr/>
        </p:nvSpPr>
        <p:spPr>
          <a:xfrm>
            <a:off x="0" y="45720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Tìm hiểu khả năng hòa tan của muối ăn, đường, đá vôi (dạng bột) trong nước.</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dissolv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4)">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ackground màu hồng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Rectangle 7"/>
          <p:cNvSpPr/>
          <p:nvPr/>
        </p:nvSpPr>
        <p:spPr>
          <a:xfrm>
            <a:off x="0" y="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 Dự đoán trong số các chất muối ăn, đường, đá vôi (dạng bột), chất nào tan, chất nào không tan trong nước?</a:t>
            </a:r>
            <a:endParaRPr lang="en-US" sz="3200" dirty="0">
              <a:latin typeface="Times New Roman" pitchFamily="18" charset="0"/>
              <a:cs typeface="Times New Roman" pitchFamily="18" charset="0"/>
            </a:endParaRPr>
          </a:p>
        </p:txBody>
      </p:sp>
      <p:sp>
        <p:nvSpPr>
          <p:cNvPr id="9" name="Rectangle 8"/>
          <p:cNvSpPr/>
          <p:nvPr/>
        </p:nvSpPr>
        <p:spPr>
          <a:xfrm>
            <a:off x="0" y="1447800"/>
            <a:ext cx="9144000" cy="2554545"/>
          </a:xfrm>
          <a:prstGeom prst="rect">
            <a:avLst/>
          </a:prstGeom>
        </p:spPr>
        <p:txBody>
          <a:bodyPr wrap="square">
            <a:spAutoFit/>
          </a:bodyPr>
          <a:lstStyle/>
          <a:p>
            <a:r>
              <a:rPr lang="vi-VN" sz="28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Thực hiện các bước thí nghiệm: rót vào cùng một thể tích nước (khoảng 5 mL) vào ba ống nghiệm. Thêm vào mỗi ống nghiệm khoảng 1 gam mỗi chất rắn và lắc đều khoảng 1 – 2 phút. Quan sát và ghi lại kết quả thí nghiệm. So sánh và rút ra kết luận.</a:t>
            </a:r>
            <a:endParaRPr lang="en-US" sz="3200" dirty="0">
              <a:latin typeface="Times New Roman" pitchFamily="18" charset="0"/>
              <a:cs typeface="Times New Roman" pitchFamily="18" charset="0"/>
            </a:endParaRPr>
          </a:p>
        </p:txBody>
      </p:sp>
      <p:sp>
        <p:nvSpPr>
          <p:cNvPr id="10" name="Rectangle 9"/>
          <p:cNvSpPr/>
          <p:nvPr/>
        </p:nvSpPr>
        <p:spPr>
          <a:xfrm>
            <a:off x="0" y="38862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Đề xuất thí nghiệm để kiểm tra dự đoán (chuẩn bị dụng cụ, hóa chất và các bước thí nghiệm).</a:t>
            </a:r>
          </a:p>
        </p:txBody>
      </p:sp>
      <p:sp>
        <p:nvSpPr>
          <p:cNvPr id="11" name="Rectangle 10"/>
          <p:cNvSpPr/>
          <p:nvPr/>
        </p:nvSpPr>
        <p:spPr>
          <a:xfrm>
            <a:off x="0" y="50292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Viết báo cáo và trình bày quá trình thực nghiệm, thảo luận kết quả thí nhiệm.</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Phùng Xuân (phngxunha) - Profile | Pinterest"/>
          <p:cNvPicPr>
            <a:picLocks noChangeAspect="1" noChangeArrowheads="1"/>
          </p:cNvPicPr>
          <p:nvPr/>
        </p:nvPicPr>
        <p:blipFill>
          <a:blip r:embed="rId2"/>
          <a:srcRect/>
          <a:stretch>
            <a:fillRect/>
          </a:stretch>
        </p:blipFill>
        <p:spPr bwMode="auto">
          <a:xfrm>
            <a:off x="0" y="0"/>
            <a:ext cx="9144000" cy="6803136"/>
          </a:xfrm>
          <a:prstGeom prst="rect">
            <a:avLst/>
          </a:prstGeom>
          <a:noFill/>
        </p:spPr>
      </p:pic>
      <p:sp>
        <p:nvSpPr>
          <p:cNvPr id="8" name="Rectangle 7"/>
          <p:cNvSpPr/>
          <p:nvPr/>
        </p:nvSpPr>
        <p:spPr>
          <a:xfrm>
            <a:off x="2438400" y="228600"/>
            <a:ext cx="4059125" cy="584775"/>
          </a:xfrm>
          <a:prstGeom prst="rect">
            <a:avLst/>
          </a:prstGeom>
        </p:spPr>
        <p:txBody>
          <a:bodyPr wrap="none">
            <a:spAutoFit/>
          </a:bodyPr>
          <a:lstStyle/>
          <a:p>
            <a:r>
              <a:rPr lang="vi-VN" sz="3200" b="1" dirty="0" smtClean="0">
                <a:solidFill>
                  <a:srgbClr val="FFC000"/>
                </a:solidFill>
                <a:latin typeface="Times New Roman" pitchFamily="18" charset="0"/>
                <a:cs typeface="Times New Roman" pitchFamily="18" charset="0"/>
              </a:rPr>
              <a:t>Cách sắp xếp đúng là:</a:t>
            </a:r>
            <a:endParaRPr lang="en-US" sz="3200" b="1" dirty="0">
              <a:solidFill>
                <a:srgbClr val="FFC000"/>
              </a:solidFill>
              <a:latin typeface="Times New Roman" pitchFamily="18" charset="0"/>
              <a:cs typeface="Times New Roman" pitchFamily="18" charset="0"/>
            </a:endParaRPr>
          </a:p>
        </p:txBody>
      </p:sp>
      <p:sp>
        <p:nvSpPr>
          <p:cNvPr id="9" name="Rectangle 8"/>
          <p:cNvSpPr/>
          <p:nvPr/>
        </p:nvSpPr>
        <p:spPr>
          <a:xfrm>
            <a:off x="228600" y="609600"/>
            <a:ext cx="8458200" cy="1077218"/>
          </a:xfrm>
          <a:prstGeom prst="rect">
            <a:avLst/>
          </a:prstGeom>
        </p:spPr>
        <p:txBody>
          <a:bodyPr wrap="square">
            <a:spAutoFit/>
          </a:bodyPr>
          <a:lstStyle/>
          <a:p>
            <a:r>
              <a:rPr lang="vi-VN" sz="3200" dirty="0" smtClean="0">
                <a:solidFill>
                  <a:schemeClr val="bg1"/>
                </a:solidFill>
                <a:latin typeface="Times New Roman" pitchFamily="18" charset="0"/>
                <a:cs typeface="Times New Roman" pitchFamily="18" charset="0"/>
              </a:rPr>
              <a:t>- Tìm hiểu khả năng hòa tan của muối ăn, đường, đá vôi (dạng bột) trong nước.</a:t>
            </a:r>
            <a:endParaRPr lang="en-US" sz="3200" dirty="0">
              <a:solidFill>
                <a:schemeClr val="bg1"/>
              </a:solidFill>
              <a:latin typeface="Times New Roman" pitchFamily="18" charset="0"/>
              <a:cs typeface="Times New Roman" pitchFamily="18" charset="0"/>
            </a:endParaRPr>
          </a:p>
        </p:txBody>
      </p:sp>
      <p:sp>
        <p:nvSpPr>
          <p:cNvPr id="10" name="Rectangle 9"/>
          <p:cNvSpPr/>
          <p:nvPr/>
        </p:nvSpPr>
        <p:spPr>
          <a:xfrm>
            <a:off x="228600" y="1524000"/>
            <a:ext cx="8534400" cy="1569660"/>
          </a:xfrm>
          <a:prstGeom prst="rect">
            <a:avLst/>
          </a:prstGeom>
        </p:spPr>
        <p:txBody>
          <a:bodyPr wrap="square">
            <a:spAutoFit/>
          </a:bodyPr>
          <a:lstStyle/>
          <a:p>
            <a:r>
              <a:rPr lang="vi-VN" sz="3200" dirty="0" smtClean="0">
                <a:solidFill>
                  <a:schemeClr val="bg1"/>
                </a:solidFill>
                <a:latin typeface="Times New Roman" pitchFamily="18" charset="0"/>
                <a:cs typeface="Times New Roman" pitchFamily="18" charset="0"/>
              </a:rPr>
              <a:t>- Dự đoán trong số các chất muối ăn, đường, đá vôi (dạng bột), chất nào tan, chất nào không tan trong nước?</a:t>
            </a:r>
            <a:endParaRPr lang="en-US" sz="3200" dirty="0">
              <a:solidFill>
                <a:schemeClr val="bg1"/>
              </a:solidFill>
              <a:latin typeface="Times New Roman" pitchFamily="18" charset="0"/>
              <a:cs typeface="Times New Roman" pitchFamily="18" charset="0"/>
            </a:endParaRPr>
          </a:p>
        </p:txBody>
      </p:sp>
      <p:sp>
        <p:nvSpPr>
          <p:cNvPr id="11" name="Rectangle 10"/>
          <p:cNvSpPr/>
          <p:nvPr/>
        </p:nvSpPr>
        <p:spPr>
          <a:xfrm>
            <a:off x="152400" y="2895600"/>
            <a:ext cx="8534400" cy="1077218"/>
          </a:xfrm>
          <a:prstGeom prst="rect">
            <a:avLst/>
          </a:prstGeom>
        </p:spPr>
        <p:txBody>
          <a:bodyPr wrap="square">
            <a:spAutoFit/>
          </a:bodyPr>
          <a:lstStyle/>
          <a:p>
            <a:r>
              <a:rPr lang="vi-VN" sz="3200" dirty="0" smtClean="0">
                <a:solidFill>
                  <a:schemeClr val="bg1"/>
                </a:solidFill>
                <a:latin typeface="Times New Roman" pitchFamily="18" charset="0"/>
                <a:cs typeface="Times New Roman" pitchFamily="18" charset="0"/>
              </a:rPr>
              <a:t>- Đề xuất thí nghiệm để kiểm tra dự đoán (chuẩn bị dụng cụ, hóa chất và các bước thí nghiệm).</a:t>
            </a:r>
            <a:endParaRPr lang="en-US" sz="3200" dirty="0">
              <a:solidFill>
                <a:schemeClr val="bg1"/>
              </a:solidFill>
              <a:latin typeface="Times New Roman" pitchFamily="18" charset="0"/>
              <a:cs typeface="Times New Roman" pitchFamily="18" charset="0"/>
            </a:endParaRPr>
          </a:p>
        </p:txBody>
      </p:sp>
      <p:sp>
        <p:nvSpPr>
          <p:cNvPr id="12" name="Rectangle 11"/>
          <p:cNvSpPr/>
          <p:nvPr/>
        </p:nvSpPr>
        <p:spPr>
          <a:xfrm>
            <a:off x="152400" y="3886200"/>
            <a:ext cx="8686800" cy="2554545"/>
          </a:xfrm>
          <a:prstGeom prst="rect">
            <a:avLst/>
          </a:prstGeom>
        </p:spPr>
        <p:txBody>
          <a:bodyPr wrap="square">
            <a:spAutoFit/>
          </a:bodyPr>
          <a:lstStyle/>
          <a:p>
            <a:r>
              <a:rPr lang="vi-VN" dirty="0" smtClean="0"/>
              <a:t>- </a:t>
            </a:r>
            <a:r>
              <a:rPr lang="vi-VN" sz="3200" dirty="0" smtClean="0">
                <a:solidFill>
                  <a:schemeClr val="bg1"/>
                </a:solidFill>
                <a:latin typeface="Times New Roman" pitchFamily="18" charset="0"/>
                <a:cs typeface="Times New Roman" pitchFamily="18" charset="0"/>
              </a:rPr>
              <a:t>Thực hiện các bước thí nghiệm: rót vào cùng một thể tích nước (khoảng 5 mL) vào ba ống nghiệm. Thêm vào mỗi ống nghiệm khoảng 1 gam mỗi chất rắn và lắc đều khoảng 1 – 2 phút. Quan sát và ghi lại kết quả thí nghiệm. So sánh và rút ra kết luận.</a:t>
            </a:r>
            <a:endParaRPr lang="en-US" sz="3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4)">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strips(downLeft)">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ải +9999 Hình Nền Powerpoint Đẹp Nhất của Năm 2018"/>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762000" y="762000"/>
            <a:ext cx="7315200" cy="1077218"/>
          </a:xfrm>
          <a:prstGeom prst="rect">
            <a:avLst/>
          </a:prstGeom>
        </p:spPr>
        <p:txBody>
          <a:bodyPr wrap="square">
            <a:spAutoFit/>
          </a:bodyPr>
          <a:lstStyle/>
          <a:p>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Viết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báo</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cáo</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và</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trình</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bày</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quá</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trình</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thực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nghiệm</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thảo</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luận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kết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quả</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thí</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nhiệm</a:t>
            </a:r>
            <a:r>
              <a:rPr lang="en-US" sz="3200" dirty="0" smtClean="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sp>
        <p:nvSpPr>
          <p:cNvPr id="7" name="Rectangle 6"/>
          <p:cNvSpPr/>
          <p:nvPr/>
        </p:nvSpPr>
        <p:spPr>
          <a:xfrm>
            <a:off x="304800" y="1828800"/>
            <a:ext cx="8458200" cy="1200329"/>
          </a:xfrm>
          <a:prstGeom prst="rect">
            <a:avLst/>
          </a:prstGeom>
        </p:spPr>
        <p:txBody>
          <a:bodyPr wrap="square">
            <a:spAutoFit/>
          </a:bodyPr>
          <a:lstStyle/>
          <a:p>
            <a:r>
              <a:rPr lang="vi-VN" sz="3600" b="1" dirty="0" smtClean="0">
                <a:latin typeface="Times New Roman" pitchFamily="18" charset="0"/>
                <a:cs typeface="Times New Roman" pitchFamily="18" charset="0"/>
              </a:rPr>
              <a:t>II. Một số kĩ năng tiến trình học tập môn Khoa học tự nhiên</a:t>
            </a:r>
            <a:endParaRPr lang="en-US" sz="3600" dirty="0">
              <a:latin typeface="Times New Roman" pitchFamily="18" charset="0"/>
              <a:cs typeface="Times New Roman" pitchFamily="18" charset="0"/>
            </a:endParaRPr>
          </a:p>
        </p:txBody>
      </p:sp>
      <p:sp>
        <p:nvSpPr>
          <p:cNvPr id="8" name="Rectangle 7"/>
          <p:cNvSpPr/>
          <p:nvPr/>
        </p:nvSpPr>
        <p:spPr>
          <a:xfrm>
            <a:off x="304800" y="2895600"/>
            <a:ext cx="6083717" cy="646331"/>
          </a:xfrm>
          <a:prstGeom prst="rect">
            <a:avLst/>
          </a:prstGeom>
        </p:spPr>
        <p:txBody>
          <a:bodyPr wrap="none">
            <a:spAutoFit/>
          </a:bodyPr>
          <a:lstStyle/>
          <a:p>
            <a:r>
              <a:rPr lang="vi-VN" sz="3600" b="1" dirty="0" smtClean="0">
                <a:latin typeface="Times New Roman" pitchFamily="18" charset="0"/>
                <a:cs typeface="Times New Roman" pitchFamily="18" charset="0"/>
              </a:rPr>
              <a:t>1. Kĩ năng quan sát, phân loại</a:t>
            </a:r>
            <a:endParaRPr lang="vi-VN" sz="3600" b="1" dirty="0">
              <a:latin typeface="Times New Roman" pitchFamily="18" charset="0"/>
              <a:cs typeface="Times New Roman" pitchFamily="18" charset="0"/>
            </a:endParaRPr>
          </a:p>
        </p:txBody>
      </p:sp>
      <p:sp>
        <p:nvSpPr>
          <p:cNvPr id="10" name="Rectangle 9"/>
          <p:cNvSpPr/>
          <p:nvPr/>
        </p:nvSpPr>
        <p:spPr>
          <a:xfrm>
            <a:off x="228601" y="3429000"/>
            <a:ext cx="8458200" cy="1754326"/>
          </a:xfrm>
          <a:prstGeom prst="rect">
            <a:avLst/>
          </a:prstGeom>
        </p:spPr>
        <p:txBody>
          <a:bodyPr wrap="square">
            <a:spAutoFit/>
          </a:bodyPr>
          <a:lstStyle/>
          <a:p>
            <a:r>
              <a:rPr lang="vi-VN" sz="3600" dirty="0" smtClean="0">
                <a:latin typeface="Times New Roman" pitchFamily="18" charset="0"/>
                <a:cs typeface="Times New Roman" pitchFamily="18" charset="0"/>
              </a:rPr>
              <a:t>Các kĩ năng mà các nhà khoa học sử dụng trong quá trình nghiên cứu thường được gọi là kĩ năng tiến trình: </a:t>
            </a:r>
            <a:endParaRPr lang="vi-VN" sz="3600" dirty="0">
              <a:latin typeface="Times New Roman" pitchFamily="18" charset="0"/>
              <a:cs typeface="Times New Roman" pitchFamily="18" charset="0"/>
            </a:endParaRPr>
          </a:p>
        </p:txBody>
      </p:sp>
      <p:sp>
        <p:nvSpPr>
          <p:cNvPr id="11" name="Rectangle 10"/>
          <p:cNvSpPr/>
          <p:nvPr/>
        </p:nvSpPr>
        <p:spPr>
          <a:xfrm>
            <a:off x="1447800" y="5105400"/>
            <a:ext cx="5489003" cy="646331"/>
          </a:xfrm>
          <a:prstGeom prst="rect">
            <a:avLst/>
          </a:prstGeom>
        </p:spPr>
        <p:txBody>
          <a:bodyPr wrap="none">
            <a:spAutoFit/>
          </a:bodyPr>
          <a:lstStyle/>
          <a:p>
            <a:r>
              <a:rPr lang="vi-VN" sz="3600" dirty="0" smtClean="0">
                <a:latin typeface="Times New Roman" pitchFamily="18" charset="0"/>
                <a:cs typeface="Times New Roman" pitchFamily="18" charset="0"/>
              </a:rPr>
              <a:t>- </a:t>
            </a:r>
            <a:r>
              <a:rPr lang="vi-VN" sz="3600" b="1" dirty="0" smtClean="0">
                <a:latin typeface="Times New Roman" pitchFamily="18" charset="0"/>
                <a:cs typeface="Times New Roman" pitchFamily="18" charset="0"/>
              </a:rPr>
              <a:t>Một số kĩ năng tiến trình:</a:t>
            </a:r>
            <a:endParaRPr lang="vi-VN" sz="3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5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60+ ảnh nền Powerpoint dễ thương, cute để làm slide"/>
          <p:cNvPicPr>
            <a:picLocks noChangeAspect="1" noChangeArrowheads="1"/>
          </p:cNvPicPr>
          <p:nvPr/>
        </p:nvPicPr>
        <p:blipFill>
          <a:blip r:embed="rId2"/>
          <a:srcRect/>
          <a:stretch>
            <a:fillRect/>
          </a:stretch>
        </p:blipFill>
        <p:spPr bwMode="auto">
          <a:xfrm>
            <a:off x="0" y="0"/>
            <a:ext cx="9163427" cy="6858000"/>
          </a:xfrm>
          <a:prstGeom prst="rect">
            <a:avLst/>
          </a:prstGeom>
          <a:noFill/>
        </p:spPr>
      </p:pic>
      <p:sp>
        <p:nvSpPr>
          <p:cNvPr id="10" name="Rectangle 9"/>
          <p:cNvSpPr/>
          <p:nvPr/>
        </p:nvSpPr>
        <p:spPr>
          <a:xfrm>
            <a:off x="1981200" y="0"/>
            <a:ext cx="3525324" cy="584775"/>
          </a:xfrm>
          <a:prstGeom prst="rect">
            <a:avLst/>
          </a:prstGeom>
        </p:spPr>
        <p:txBody>
          <a:bodyPr wrap="none">
            <a:spAutoFit/>
          </a:bodyPr>
          <a:lstStyle/>
          <a:p>
            <a:r>
              <a:rPr lang="vi-VN" sz="3200"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kĩ năng quan sát </a:t>
            </a:r>
            <a:endParaRPr lang="en-US" sz="3200" dirty="0"/>
          </a:p>
        </p:txBody>
      </p:sp>
      <p:sp>
        <p:nvSpPr>
          <p:cNvPr id="11" name="Rectangle 10"/>
          <p:cNvSpPr/>
          <p:nvPr/>
        </p:nvSpPr>
        <p:spPr>
          <a:xfrm>
            <a:off x="1905000" y="457200"/>
            <a:ext cx="3661580" cy="584775"/>
          </a:xfrm>
          <a:prstGeom prst="rect">
            <a:avLst/>
          </a:prstGeom>
        </p:spPr>
        <p:txBody>
          <a:bodyPr wrap="none">
            <a:spAutoFit/>
          </a:bodyPr>
          <a:lstStyle/>
          <a:p>
            <a:r>
              <a:rPr lang="vi-VN" sz="3200"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kĩ năng phân loại </a:t>
            </a:r>
            <a:endParaRPr lang="en-US" sz="3200" dirty="0"/>
          </a:p>
        </p:txBody>
      </p:sp>
      <p:sp>
        <p:nvSpPr>
          <p:cNvPr id="12" name="Rectangle 11"/>
          <p:cNvSpPr/>
          <p:nvPr/>
        </p:nvSpPr>
        <p:spPr>
          <a:xfrm>
            <a:off x="1905000" y="914400"/>
            <a:ext cx="3320140" cy="584775"/>
          </a:xfrm>
          <a:prstGeom prst="rect">
            <a:avLst/>
          </a:prstGeom>
        </p:spPr>
        <p:txBody>
          <a:bodyPr wrap="none">
            <a:spAutoFit/>
          </a:bodyPr>
          <a:lstStyle/>
          <a:p>
            <a:r>
              <a:rPr lang="vi-VN" sz="3200"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kĩ năng liên kết </a:t>
            </a:r>
            <a:endParaRPr lang="en-US" sz="3200" dirty="0"/>
          </a:p>
        </p:txBody>
      </p:sp>
      <p:sp>
        <p:nvSpPr>
          <p:cNvPr id="13" name="Rectangle 12"/>
          <p:cNvSpPr/>
          <p:nvPr/>
        </p:nvSpPr>
        <p:spPr>
          <a:xfrm>
            <a:off x="1905000" y="1371600"/>
            <a:ext cx="2465740" cy="584775"/>
          </a:xfrm>
          <a:prstGeom prst="rect">
            <a:avLst/>
          </a:prstGeom>
        </p:spPr>
        <p:txBody>
          <a:bodyPr wrap="none">
            <a:spAutoFit/>
          </a:bodyPr>
          <a:lstStyle/>
          <a:p>
            <a:r>
              <a:rPr lang="vi-VN" sz="3200"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kĩ năng đo </a:t>
            </a:r>
            <a:endParaRPr lang="en-US" sz="3200" dirty="0"/>
          </a:p>
        </p:txBody>
      </p:sp>
      <p:sp>
        <p:nvSpPr>
          <p:cNvPr id="14" name="Rectangle 13"/>
          <p:cNvSpPr/>
          <p:nvPr/>
        </p:nvSpPr>
        <p:spPr>
          <a:xfrm>
            <a:off x="1828800" y="1828800"/>
            <a:ext cx="3145413" cy="584775"/>
          </a:xfrm>
          <a:prstGeom prst="rect">
            <a:avLst/>
          </a:prstGeom>
        </p:spPr>
        <p:txBody>
          <a:bodyPr wrap="none">
            <a:spAutoFit/>
          </a:bodyPr>
          <a:lstStyle/>
          <a:p>
            <a:r>
              <a:rPr lang="vi-VN" sz="3200"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kĩ năng dự báo</a:t>
            </a:r>
            <a:endParaRPr lang="en-US" sz="3200" dirty="0"/>
          </a:p>
        </p:txBody>
      </p:sp>
      <p:sp>
        <p:nvSpPr>
          <p:cNvPr id="15" name="Rectangle 14"/>
          <p:cNvSpPr/>
          <p:nvPr/>
        </p:nvSpPr>
        <p:spPr>
          <a:xfrm>
            <a:off x="304800" y="2209800"/>
            <a:ext cx="6417141" cy="646331"/>
          </a:xfrm>
          <a:prstGeom prst="rect">
            <a:avLst/>
          </a:prstGeom>
        </p:spPr>
        <p:txBody>
          <a:bodyPr wrap="none">
            <a:spAutoFit/>
          </a:bodyPr>
          <a:lstStyle/>
          <a:p>
            <a:r>
              <a:rPr lang="en-US" sz="3600" b="1" dirty="0" smtClean="0">
                <a:solidFill>
                  <a:srgbClr val="C00000"/>
                </a:solidFill>
                <a:latin typeface="Times New Roman" pitchFamily="18" charset="0"/>
                <a:cs typeface="Times New Roman" pitchFamily="18" charset="0"/>
              </a:rPr>
              <a:t>1. </a:t>
            </a:r>
            <a:r>
              <a:rPr lang="en-US" sz="3600" b="1" dirty="0" err="1" smtClean="0">
                <a:solidFill>
                  <a:srgbClr val="C00000"/>
                </a:solidFill>
                <a:latin typeface="Times New Roman" pitchFamily="18" charset="0"/>
                <a:cs typeface="Times New Roman" pitchFamily="18" charset="0"/>
              </a:rPr>
              <a:t>Kỹ</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năng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quan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sát</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phân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loại</a:t>
            </a:r>
            <a:r>
              <a:rPr lang="en-US" sz="3600" dirty="0" smtClean="0">
                <a:solidFill>
                  <a:srgbClr val="C00000"/>
                </a:solidFill>
                <a:latin typeface="Times New Roman" pitchFamily="18" charset="0"/>
                <a:cs typeface="Times New Roman" pitchFamily="18" charset="0"/>
              </a:rPr>
              <a:t>. </a:t>
            </a:r>
            <a:endParaRPr lang="en-US" sz="3600" dirty="0">
              <a:solidFill>
                <a:srgbClr val="C00000"/>
              </a:solidFill>
              <a:latin typeface="Times New Roman" pitchFamily="18" charset="0"/>
              <a:cs typeface="Times New Roman" pitchFamily="18" charset="0"/>
            </a:endParaRPr>
          </a:p>
        </p:txBody>
      </p:sp>
      <p:sp>
        <p:nvSpPr>
          <p:cNvPr id="16" name="Rectangle 15"/>
          <p:cNvSpPr/>
          <p:nvPr/>
        </p:nvSpPr>
        <p:spPr>
          <a:xfrm>
            <a:off x="0" y="2667000"/>
            <a:ext cx="9144000" cy="2062103"/>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Kỹ</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năng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năng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hay </a:t>
            </a:r>
            <a:r>
              <a:rPr lang="en-US" sz="3200" dirty="0" err="1" smtClean="0">
                <a:latin typeface="Times New Roman" pitchFamily="18" charset="0"/>
                <a:cs typeface="Times New Roman" pitchFamily="18" charset="0"/>
              </a:rPr>
              <a:t>nhiều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thông</a:t>
            </a:r>
            <a:r>
              <a:rPr lang="en-US" sz="3200" dirty="0" smtClean="0">
                <a:latin typeface="Times New Roman" pitchFamily="18" charset="0"/>
                <a:cs typeface="Times New Roman" pitchFamily="18" charset="0"/>
              </a:rPr>
              <a:t> tin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đặc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điểm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kích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trí</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tượng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nhiên</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7" name="Rectangle 16"/>
          <p:cNvSpPr/>
          <p:nvPr/>
        </p:nvSpPr>
        <p:spPr>
          <a:xfrm>
            <a:off x="0" y="4724400"/>
            <a:ext cx="9144000" cy="1569660"/>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Ở các lớp dưới k</a:t>
            </a:r>
            <a:r>
              <a:rPr lang="en-US" sz="3200" dirty="0" smtClean="0">
                <a:latin typeface="Times New Roman" pitchFamily="18" charset="0"/>
                <a:ea typeface="Times New Roman" pitchFamily="18" charset="0"/>
                <a:cs typeface="Times New Roman" pitchFamily="18" charset="0"/>
              </a:rPr>
              <a:t>ĩ </a:t>
            </a:r>
            <a:r>
              <a:rPr lang="en-US" sz="3200" dirty="0" err="1" smtClean="0">
                <a:latin typeface="Times New Roman" pitchFamily="18" charset="0"/>
                <a:ea typeface="Times New Roman" pitchFamily="18" charset="0"/>
                <a:cs typeface="Times New Roman" pitchFamily="18" charset="0"/>
              </a:rPr>
              <a:t>năng</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phân</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loại</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là</a:t>
            </a:r>
            <a:r>
              <a:rPr lang="en-US" sz="3200" dirty="0" smtClean="0">
                <a:latin typeface="Times New Roman" pitchFamily="18" charset="0"/>
                <a:ea typeface="Times New Roman" pitchFamily="18" charset="0"/>
                <a:cs typeface="Times New Roman" pitchFamily="18" charset="0"/>
              </a:rPr>
              <a:t> </a:t>
            </a:r>
            <a:r>
              <a:rPr lang="vi-VN" sz="3200" dirty="0" smtClean="0">
                <a:latin typeface="Times New Roman" pitchFamily="18" charset="0"/>
                <a:ea typeface="Times New Roman" pitchFamily="18" charset="0"/>
                <a:cs typeface="Times New Roman" pitchFamily="18" charset="0"/>
              </a:rPr>
              <a:t>kĩ năng nhận dạng đặc điểm, tính chất đặc trưng , phổ biến của sự vật , hiện tượng xếp vào các nhóm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linds(horizontal)">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linds(horizont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blinds(horizontal)">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blinds(horizontal)">
                                      <p:cBhvr>
                                        <p:cTn id="32" dur="5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wheel(4)">
                                      <p:cBhvr>
                                        <p:cTn id="37" dur="2000"/>
                                        <p:tgtEl>
                                          <p:spTgt spid="1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linds(horizont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812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Quan sát hình 1.2 và cho biết hiện tượng nào là hiện tượng tự nhiên thông thường trên Trái Đất? Hiện tượng nào là thảm họa thiên nhiên gây tác động xấu đến con người và môi trường?</a:t>
            </a:r>
            <a:endParaRPr lang="en-US" sz="3200" dirty="0">
              <a:latin typeface="Times New Roman" pitchFamily="18" charset="0"/>
              <a:cs typeface="Times New Roman" pitchFamily="18" charset="0"/>
            </a:endParaRPr>
          </a:p>
        </p:txBody>
      </p:sp>
      <p:pic>
        <p:nvPicPr>
          <p:cNvPr id="5" name="Picture 4" descr="Tài liệu VietJack"/>
          <p:cNvPicPr>
            <a:picLocks noChangeAspect="1" noChangeArrowheads="1"/>
          </p:cNvPicPr>
          <p:nvPr/>
        </p:nvPicPr>
        <p:blipFill>
          <a:blip r:embed="rId2"/>
          <a:srcRect/>
          <a:stretch>
            <a:fillRect/>
          </a:stretch>
        </p:blipFill>
        <p:spPr bwMode="auto">
          <a:xfrm>
            <a:off x="0" y="3962400"/>
            <a:ext cx="9144000" cy="2895600"/>
          </a:xfrm>
          <a:prstGeom prst="rect">
            <a:avLst/>
          </a:prstGeom>
          <a:noFill/>
        </p:spPr>
      </p:pic>
      <p:sp>
        <p:nvSpPr>
          <p:cNvPr id="6" name="Rectangle 1"/>
          <p:cNvSpPr>
            <a:spLocks noChangeArrowheads="1"/>
          </p:cNvSpPr>
          <p:nvPr/>
        </p:nvSpPr>
        <p:spPr bwMode="auto">
          <a:xfrm>
            <a:off x="0" y="0"/>
            <a:ext cx="9144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Tx/>
              <a:buChar char="-"/>
            </a:pPr>
            <a:r>
              <a:rPr lang="vi-VN" sz="3200" dirty="0" smtClean="0">
                <a:latin typeface="Times New Roman" pitchFamily="18" charset="0"/>
                <a:cs typeface="Times New Roman" pitchFamily="18" charset="0"/>
              </a:rPr>
              <a:t>Ở lớp 7 k</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ĩ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năng</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phân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loại</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vi-VN"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yêu</a:t>
            </a:r>
            <a:r>
              <a:rPr kumimoji="0" lang="vi-VN" sz="3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cầu ở mức độ cao hơn,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học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sinh</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biết</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nhóm</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đối</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tượng</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khái</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niệm</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hoặc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sự</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kiện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thành</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danh</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mục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theo</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tính</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năng</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hoặc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đặc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điểm</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được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lựa</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chọn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99+ Hình nền Slide chuyên nghiệ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Hiện tượng tự nhiên thông thường trên Trái Đất: mưa to kèm theo sấm, sét.</a:t>
            </a:r>
            <a:endParaRPr lang="en-US" sz="3200" dirty="0">
              <a:latin typeface="Times New Roman" pitchFamily="18" charset="0"/>
              <a:cs typeface="Times New Roman" pitchFamily="18" charset="0"/>
            </a:endParaRPr>
          </a:p>
        </p:txBody>
      </p:sp>
      <p:sp>
        <p:nvSpPr>
          <p:cNvPr id="6" name="Rectangle 5"/>
          <p:cNvSpPr/>
          <p:nvPr/>
        </p:nvSpPr>
        <p:spPr>
          <a:xfrm>
            <a:off x="0" y="9906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Hiện tượng là thảm họa thiên nhiên gây tác động xấu đến con người và môi trường: Cháy rừng, hạn hán.</a:t>
            </a:r>
            <a:endParaRPr lang="en-US" sz="3200" dirty="0">
              <a:latin typeface="Times New Roman" pitchFamily="18" charset="0"/>
              <a:cs typeface="Times New Roman" pitchFamily="18" charset="0"/>
            </a:endParaRPr>
          </a:p>
        </p:txBody>
      </p:sp>
      <p:sp>
        <p:nvSpPr>
          <p:cNvPr id="7" name="Rectangle 6"/>
          <p:cNvSpPr/>
          <p:nvPr/>
        </p:nvSpPr>
        <p:spPr>
          <a:xfrm>
            <a:off x="0" y="2057400"/>
            <a:ext cx="9144000" cy="4031873"/>
          </a:xfrm>
          <a:prstGeom prst="rect">
            <a:avLst/>
          </a:prstGeom>
        </p:spPr>
        <p:txBody>
          <a:bodyPr wrap="square">
            <a:spAutoFit/>
          </a:bodyPr>
          <a:lstStyle/>
          <a:p>
            <a:r>
              <a:rPr lang="vi-VN" sz="3200" dirty="0" smtClean="0">
                <a:latin typeface="Times New Roman" pitchFamily="18" charset="0"/>
                <a:cs typeface="Times New Roman" pitchFamily="18" charset="0"/>
              </a:rPr>
              <a:t>+ Cháy rừng trực tiếp giết chết các loài động vật – thực vật, hủy hoại nơi cư trú tự nhiên của chúng, gây mất cân bằng sinh thái; ảnh hưởng đến kinh tế và cơ sở hạ tầng quốc gia. Cháy rừng thải ra các khí như sulfur dioxide, carbon dioxide, khói bụi,… ảnh hưởng trực tiếp tới sức khỏe con người. Bên cạnh đó, khí carbon dioxide tăng mạnh gây nên hiệu ứng nhà kính làm khí hậu Trái Đất biến đổi nặng nề hơn.</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down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9+ Hình nền Slide chuyên nghiệ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0"/>
            <a:ext cx="9144000" cy="6186309"/>
          </a:xfrm>
          <a:prstGeom prst="rect">
            <a:avLst/>
          </a:prstGeom>
        </p:spPr>
        <p:txBody>
          <a:bodyPr wrap="square">
            <a:spAutoFit/>
          </a:bodyPr>
          <a:lstStyle/>
          <a:p>
            <a:r>
              <a:rPr lang="vi-VN" sz="3600" dirty="0" smtClean="0">
                <a:latin typeface="Times New Roman" pitchFamily="18" charset="0"/>
                <a:cs typeface="Times New Roman" pitchFamily="18" charset="0"/>
              </a:rPr>
              <a:t>+ Hạn hán có thể gây nên xói lở đất, hủy hoại các loài thực vật, động vật, quần cư hoang dã, làm giảm chất lượng không khí, nước. Hạn hán ảnh hưởng sâu sắc đối với ngành sản xuất nông nghiệp (thiếu nước làm giảm diện tích gieo trồng, giảm năng suất cây trồng, giảm sản lượng cây trồng). Các nhà máy thủy điện cũng gặp nhiều khó khăn trong quá trình vận hành để phát điện. Hạn hán còn gây thiếu nước sinh hoạt cho người dân và các khu công nghiệp nhà hàng, khách sạn,…</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ải ngay bộ hình nền Powerpoint đẹp, chuyên nghiệp - QuanTriMang.com"/>
          <p:cNvPicPr>
            <a:picLocks noChangeAspect="1" noChangeArrowheads="1"/>
          </p:cNvPicPr>
          <p:nvPr/>
        </p:nvPicPr>
        <p:blipFill>
          <a:blip r:embed="rId2"/>
          <a:srcRect/>
          <a:stretch>
            <a:fillRect/>
          </a:stretch>
        </p:blipFill>
        <p:spPr bwMode="auto">
          <a:xfrm>
            <a:off x="0" y="0"/>
            <a:ext cx="9144000" cy="6865035"/>
          </a:xfrm>
          <a:prstGeom prst="rect">
            <a:avLst/>
          </a:prstGeom>
          <a:noFill/>
        </p:spPr>
      </p:pic>
      <p:sp>
        <p:nvSpPr>
          <p:cNvPr id="3" name="Rectangle 2"/>
          <p:cNvSpPr/>
          <p:nvPr/>
        </p:nvSpPr>
        <p:spPr>
          <a:xfrm>
            <a:off x="2057400" y="0"/>
            <a:ext cx="7086600" cy="1569660"/>
          </a:xfrm>
          <a:prstGeom prst="rect">
            <a:avLst/>
          </a:prstGeom>
        </p:spPr>
        <p:txBody>
          <a:bodyPr wrap="square">
            <a:spAutoFit/>
          </a:bodyPr>
          <a:lstStyle/>
          <a:p>
            <a:r>
              <a:rPr lang="vi-VN" sz="3200" dirty="0" smtClean="0">
                <a:solidFill>
                  <a:srgbClr val="C00000"/>
                </a:solidFill>
                <a:latin typeface="Times New Roman" pitchFamily="18" charset="0"/>
                <a:cs typeface="Times New Roman" pitchFamily="18" charset="0"/>
              </a:rPr>
              <a:t>Em hãy tìm hiểu và cho biết cách phòng chống và ứng phó của con người trước thảm họa thiên nhiên ở Hình 1.2.</a:t>
            </a:r>
            <a:endParaRPr lang="en-US" sz="3200" dirty="0">
              <a:solidFill>
                <a:srgbClr val="C00000"/>
              </a:solidFill>
              <a:latin typeface="Times New Roman" pitchFamily="18" charset="0"/>
              <a:cs typeface="Times New Roman" pitchFamily="18" charset="0"/>
            </a:endParaRPr>
          </a:p>
        </p:txBody>
      </p:sp>
      <p:sp>
        <p:nvSpPr>
          <p:cNvPr id="4" name="Rectangle 3"/>
          <p:cNvSpPr/>
          <p:nvPr/>
        </p:nvSpPr>
        <p:spPr>
          <a:xfrm>
            <a:off x="990600" y="1447800"/>
            <a:ext cx="7837402" cy="584775"/>
          </a:xfrm>
          <a:prstGeom prst="rect">
            <a:avLst/>
          </a:prstGeom>
        </p:spPr>
        <p:txBody>
          <a:bodyPr wrap="none">
            <a:spAutoFit/>
          </a:bodyPr>
          <a:lstStyle/>
          <a:p>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Một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số</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pháp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phòng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chống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cháy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rừng</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5" name="Rectangle 4"/>
          <p:cNvSpPr/>
          <p:nvPr/>
        </p:nvSpPr>
        <p:spPr>
          <a:xfrm>
            <a:off x="0" y="5562600"/>
            <a:ext cx="6858000" cy="584775"/>
          </a:xfrm>
          <a:prstGeom prst="rect">
            <a:avLst/>
          </a:prstGeom>
        </p:spPr>
        <p:txBody>
          <a:bodyPr wrap="square">
            <a:spAutoFit/>
          </a:bodyPr>
          <a:lstStyle/>
          <a:p>
            <a:r>
              <a:rPr lang="vi-VN" sz="3200" dirty="0" smtClean="0">
                <a:latin typeface="Times New Roman" pitchFamily="18" charset="0"/>
                <a:cs typeface="Times New Roman" pitchFamily="18" charset="0"/>
              </a:rPr>
              <a:t>+ Trồng rừng và bảo vệ rừng.</a:t>
            </a:r>
            <a:endParaRPr lang="vi-VN" sz="3200" dirty="0">
              <a:latin typeface="Times New Roman" pitchFamily="18" charset="0"/>
              <a:cs typeface="Times New Roman" pitchFamily="18" charset="0"/>
            </a:endParaRPr>
          </a:p>
        </p:txBody>
      </p:sp>
      <p:sp>
        <p:nvSpPr>
          <p:cNvPr id="6" name="Rectangle 5"/>
          <p:cNvSpPr/>
          <p:nvPr/>
        </p:nvSpPr>
        <p:spPr>
          <a:xfrm>
            <a:off x="914400" y="1981200"/>
            <a:ext cx="8229600" cy="1569660"/>
          </a:xfrm>
          <a:prstGeom prst="rect">
            <a:avLst/>
          </a:prstGeom>
        </p:spPr>
        <p:txBody>
          <a:bodyPr wrap="square">
            <a:spAutoFit/>
          </a:bodyPr>
          <a:lstStyle/>
          <a:p>
            <a:r>
              <a:rPr lang="vi-VN" sz="3200" dirty="0" smtClean="0">
                <a:latin typeface="Times New Roman" pitchFamily="18" charset="0"/>
                <a:cs typeface="Times New Roman" pitchFamily="18" charset="0"/>
              </a:rPr>
              <a:t>+ Tăng cường tuyên truyền, giáo dục nâng cao ý thức, trách nhiệm trong công tác phòng cháy chữa cháy.</a:t>
            </a:r>
          </a:p>
        </p:txBody>
      </p:sp>
      <p:sp>
        <p:nvSpPr>
          <p:cNvPr id="7" name="Rectangle 6"/>
          <p:cNvSpPr/>
          <p:nvPr/>
        </p:nvSpPr>
        <p:spPr>
          <a:xfrm>
            <a:off x="0" y="35052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Kiểm soát việc sử dụng lửa trong rừng và gần rừng của người dân, nhất là việc đốt nương làm rẫy;</a:t>
            </a:r>
          </a:p>
        </p:txBody>
      </p:sp>
      <p:sp>
        <p:nvSpPr>
          <p:cNvPr id="8" name="Rectangle 7"/>
          <p:cNvSpPr/>
          <p:nvPr/>
        </p:nvSpPr>
        <p:spPr>
          <a:xfrm>
            <a:off x="0" y="4495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Nghiêm cấm các hoạt động sử dụng lửa gây nguy cơ cháy rừng như đốt lửa trại; đốt lửa đuổi ong lấy mật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plus(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strips(down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heel(4)">
                                      <p:cBhvr>
                                        <p:cTn id="3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971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Trồng rừng và bảo vệ rừng để điều hòa dòng chảy trong sông ngòi và dưới đất.</a:t>
            </a:r>
            <a:endParaRPr lang="vi-VN" sz="3200" dirty="0">
              <a:latin typeface="Times New Roman" pitchFamily="18" charset="0"/>
              <a:cs typeface="Times New Roman" pitchFamily="18" charset="0"/>
            </a:endParaRPr>
          </a:p>
        </p:txBody>
      </p:sp>
      <p:sp>
        <p:nvSpPr>
          <p:cNvPr id="5" name="Rectangle 4"/>
          <p:cNvSpPr/>
          <p:nvPr/>
        </p:nvSpPr>
        <p:spPr>
          <a:xfrm>
            <a:off x="0" y="0"/>
            <a:ext cx="9144000" cy="584775"/>
          </a:xfrm>
          <a:prstGeom prst="rect">
            <a:avLst/>
          </a:prstGeom>
        </p:spPr>
        <p:txBody>
          <a:bodyPr wrap="square">
            <a:spAutoFit/>
          </a:bodyPr>
          <a:lstStyle/>
          <a:p>
            <a:r>
              <a:rPr lang="vi-VN" sz="3200" dirty="0" smtClean="0">
                <a:latin typeface="Times New Roman" pitchFamily="18" charset="0"/>
                <a:cs typeface="Times New Roman" pitchFamily="18" charset="0"/>
              </a:rPr>
              <a:t>- Một số biện pháp phòng chống, khắc phục hạn hán:</a:t>
            </a:r>
          </a:p>
        </p:txBody>
      </p:sp>
      <p:sp>
        <p:nvSpPr>
          <p:cNvPr id="6" name="Rectangle 5"/>
          <p:cNvSpPr/>
          <p:nvPr/>
        </p:nvSpPr>
        <p:spPr>
          <a:xfrm>
            <a:off x="0" y="4572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Sử dụng hợp lí, tiết kiệm nước trong sản xuất cũng như trong sinh hoạt.</a:t>
            </a:r>
          </a:p>
        </p:txBody>
      </p:sp>
      <p:sp>
        <p:nvSpPr>
          <p:cNvPr id="7" name="Rectangle 6"/>
          <p:cNvSpPr/>
          <p:nvPr/>
        </p:nvSpPr>
        <p:spPr>
          <a:xfrm>
            <a:off x="0" y="14478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 Quy hoạch tưới tiêu hợp lý, xây dựng đồng ruộng có khả năng tăng cường giữ nước trong đất và tuyển lựa được các giống cây trồng có nhiều khả năng chịu hạn.</a:t>
            </a:r>
          </a:p>
        </p:txBody>
      </p:sp>
      <p:pic>
        <p:nvPicPr>
          <p:cNvPr id="57346" name="Picture 2" descr="Tài liệu VietJack"/>
          <p:cNvPicPr>
            <a:picLocks noChangeAspect="1" noChangeArrowheads="1"/>
          </p:cNvPicPr>
          <p:nvPr/>
        </p:nvPicPr>
        <p:blipFill>
          <a:blip r:embed="rId2"/>
          <a:srcRect/>
          <a:stretch>
            <a:fillRect/>
          </a:stretch>
        </p:blipFill>
        <p:spPr bwMode="auto">
          <a:xfrm>
            <a:off x="1066800" y="3962400"/>
            <a:ext cx="5257800" cy="2219326"/>
          </a:xfrm>
          <a:prstGeom prst="rect">
            <a:avLst/>
          </a:prstGeom>
          <a:noFill/>
        </p:spPr>
      </p:pic>
      <p:sp>
        <p:nvSpPr>
          <p:cNvPr id="9" name="Rectangle 8"/>
          <p:cNvSpPr/>
          <p:nvPr/>
        </p:nvSpPr>
        <p:spPr>
          <a:xfrm>
            <a:off x="1676400" y="6248400"/>
            <a:ext cx="6705682" cy="584775"/>
          </a:xfrm>
          <a:prstGeom prst="rect">
            <a:avLst/>
          </a:prstGeom>
        </p:spPr>
        <p:txBody>
          <a:bodyPr wrap="none">
            <a:spAutoFit/>
          </a:bodyPr>
          <a:lstStyle/>
          <a:p>
            <a:r>
              <a:rPr lang="vi-VN" sz="3200" dirty="0" smtClean="0">
                <a:latin typeface="Times New Roman" pitchFamily="18" charset="0"/>
                <a:cs typeface="Times New Roman" pitchFamily="18" charset="0"/>
              </a:rPr>
              <a:t>Trồng rừng phủ xanh đất trống, đồi trọc</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down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strips(downLef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7346"/>
                                        </p:tgtEl>
                                        <p:attrNameLst>
                                          <p:attrName>style.visibility</p:attrName>
                                        </p:attrNameLst>
                                      </p:cBhvr>
                                      <p:to>
                                        <p:strVal val="visible"/>
                                      </p:to>
                                    </p:set>
                                    <p:animEffect transition="in" filter="strips(downLeft)">
                                      <p:cBhvr>
                                        <p:cTn id="27" dur="500"/>
                                        <p:tgtEl>
                                          <p:spTgt spid="57346"/>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plus(in)">
                                      <p:cBhvr>
                                        <p:cTn id="3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Những hình nền powerpoint dễ thương, đáng yêu và ngộ nghĩnh"/>
          <p:cNvPicPr>
            <a:picLocks noChangeAspect="1" noChangeArrowheads="1"/>
          </p:cNvPicPr>
          <p:nvPr/>
        </p:nvPicPr>
        <p:blipFill>
          <a:blip r:embed="rId2"/>
          <a:srcRect/>
          <a:stretch>
            <a:fillRect/>
          </a:stretch>
        </p:blipFill>
        <p:spPr bwMode="auto">
          <a:xfrm>
            <a:off x="-16839" y="0"/>
            <a:ext cx="9160839" cy="6858000"/>
          </a:xfrm>
          <a:prstGeom prst="rect">
            <a:avLst/>
          </a:prstGeom>
          <a:noFill/>
        </p:spPr>
      </p:pic>
      <p:sp>
        <p:nvSpPr>
          <p:cNvPr id="5" name="Rectangle 4"/>
          <p:cNvSpPr/>
          <p:nvPr/>
        </p:nvSpPr>
        <p:spPr>
          <a:xfrm>
            <a:off x="381000" y="2819400"/>
            <a:ext cx="8458200"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vi-VN" sz="5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B</a:t>
            </a:r>
            <a:r>
              <a:rPr kumimoji="0" lang="vi-VN" sz="5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a:ea typeface="Calibri" pitchFamily="34" charset="0"/>
                <a:cs typeface="Times New Roman" pitchFamily="18" charset="0"/>
              </a:rPr>
              <a:t>À</a:t>
            </a:r>
            <a:r>
              <a:rPr kumimoji="0" lang="vi-VN" sz="5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I</a:t>
            </a:r>
            <a:r>
              <a:rPr kumimoji="0" lang="vi-VN" sz="5400" b="1" i="0" u="none" strike="noStrike" spc="50" normalizeH="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 </a:t>
            </a:r>
            <a:r>
              <a:rPr kumimoji="0" lang="vi-VN" sz="5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1:PHƯƠNG PH</a:t>
            </a:r>
            <a:r>
              <a:rPr kumimoji="0" lang="vi-VN" sz="5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a:ea typeface="Calibri" pitchFamily="34" charset="0"/>
                <a:cs typeface="Times New Roman" pitchFamily="18" charset="0"/>
              </a:rPr>
              <a:t>Á</a:t>
            </a:r>
            <a:r>
              <a:rPr kumimoji="0" lang="vi-VN" sz="5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P V</a:t>
            </a:r>
            <a:r>
              <a:rPr kumimoji="0" lang="vi-VN" sz="5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a:ea typeface="Calibri" pitchFamily="34" charset="0"/>
                <a:cs typeface="Times New Roman" pitchFamily="18" charset="0"/>
              </a:rPr>
              <a:t>À</a:t>
            </a:r>
            <a:r>
              <a:rPr kumimoji="0" lang="vi-VN" sz="5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 KỸ NĂNG HỌC TẬP MÔN KHTN </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ình nền màu hồng - Tổng hợp ảnh nền, wallpaper màu hồng đẹp nhất 7 | Hình  nền, Màu hồng, Nền"/>
          <p:cNvPicPr>
            <a:picLocks noChangeAspect="1" noChangeArrowheads="1"/>
          </p:cNvPicPr>
          <p:nvPr/>
        </p:nvPicPr>
        <p:blipFill>
          <a:blip r:embed="rId2"/>
          <a:srcRect/>
          <a:stretch>
            <a:fillRect/>
          </a:stretch>
        </p:blipFill>
        <p:spPr bwMode="auto">
          <a:xfrm>
            <a:off x="0" y="0"/>
            <a:ext cx="9143998" cy="6858000"/>
          </a:xfrm>
          <a:prstGeom prst="rect">
            <a:avLst/>
          </a:prstGeom>
          <a:noFill/>
        </p:spPr>
      </p:pic>
      <p:sp>
        <p:nvSpPr>
          <p:cNvPr id="5" name="Rectangle 4"/>
          <p:cNvSpPr/>
          <p:nvPr/>
        </p:nvSpPr>
        <p:spPr>
          <a:xfrm>
            <a:off x="0" y="0"/>
            <a:ext cx="3788217" cy="646331"/>
          </a:xfrm>
          <a:prstGeom prst="rect">
            <a:avLst/>
          </a:prstGeom>
        </p:spPr>
        <p:txBody>
          <a:bodyPr wrap="none">
            <a:spAutoFit/>
          </a:bodyPr>
          <a:lstStyle/>
          <a:p>
            <a:r>
              <a:rPr lang="vi-VN" sz="3600" b="1" dirty="0" smtClean="0">
                <a:latin typeface="Times New Roman" pitchFamily="18" charset="0"/>
                <a:cs typeface="Times New Roman" pitchFamily="18" charset="0"/>
              </a:rPr>
              <a:t>2. Kĩ năng liên kết</a:t>
            </a:r>
            <a:endParaRPr lang="vi-VN" sz="3600" b="1" dirty="0">
              <a:latin typeface="Times New Roman" pitchFamily="18" charset="0"/>
              <a:cs typeface="Times New Roman" pitchFamily="18" charset="0"/>
            </a:endParaRPr>
          </a:p>
        </p:txBody>
      </p:sp>
      <p:sp>
        <p:nvSpPr>
          <p:cNvPr id="77827" name="Rectangle 3"/>
          <p:cNvSpPr>
            <a:spLocks noChangeArrowheads="1"/>
          </p:cNvSpPr>
          <p:nvPr/>
        </p:nvSpPr>
        <p:spPr bwMode="auto">
          <a:xfrm>
            <a:off x="0" y="533400"/>
            <a:ext cx="9144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Kĩ</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năng</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liên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kết</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liên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quan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đến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việc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sử</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dụng</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lang="vi-VN" sz="3200" dirty="0" smtClean="0">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liệu</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quan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sát</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kết</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quả</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phân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tích</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liệu</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hoặc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dựa</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vào</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những</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điều</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đã</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biết</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nhằm</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xác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định</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mối</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quan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hệ</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mới</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sự</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vật</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hiện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tượng</a:t>
            </a:r>
            <a:r>
              <a:rPr lang="vi-VN" sz="3200" dirty="0" smtClean="0">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tự</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nhiên</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7829" name="Picture 5" descr="10 công dụng tuyệt vời của quả hồng với sức khỏe, bạn đã biết chưa? -  BlogAnChoi"/>
          <p:cNvPicPr>
            <a:picLocks noChangeAspect="1" noChangeArrowheads="1"/>
          </p:cNvPicPr>
          <p:nvPr/>
        </p:nvPicPr>
        <p:blipFill>
          <a:blip r:embed="rId3"/>
          <a:srcRect/>
          <a:stretch>
            <a:fillRect/>
          </a:stretch>
        </p:blipFill>
        <p:spPr bwMode="auto">
          <a:xfrm>
            <a:off x="0" y="2819400"/>
            <a:ext cx="4495800" cy="3048000"/>
          </a:xfrm>
          <a:prstGeom prst="rect">
            <a:avLst/>
          </a:prstGeom>
          <a:noFill/>
        </p:spPr>
      </p:pic>
      <p:pic>
        <p:nvPicPr>
          <p:cNvPr id="77831" name="Picture 7" descr="Trồng cà chua vào tháng mấy? cách trồng cà chua năng suất cao"/>
          <p:cNvPicPr>
            <a:picLocks noChangeAspect="1" noChangeArrowheads="1"/>
          </p:cNvPicPr>
          <p:nvPr/>
        </p:nvPicPr>
        <p:blipFill>
          <a:blip r:embed="rId4"/>
          <a:srcRect/>
          <a:stretch>
            <a:fillRect/>
          </a:stretch>
        </p:blipFill>
        <p:spPr bwMode="auto">
          <a:xfrm>
            <a:off x="4724400" y="2819400"/>
            <a:ext cx="4419600" cy="3048000"/>
          </a:xfrm>
          <a:prstGeom prst="rect">
            <a:avLst/>
          </a:prstGeom>
          <a:noFill/>
        </p:spPr>
      </p:pic>
      <p:sp>
        <p:nvSpPr>
          <p:cNvPr id="9" name="Rectangle 8"/>
          <p:cNvSpPr/>
          <p:nvPr/>
        </p:nvSpPr>
        <p:spPr>
          <a:xfrm>
            <a:off x="0" y="6019800"/>
            <a:ext cx="3924472" cy="584775"/>
          </a:xfrm>
          <a:prstGeom prst="rect">
            <a:avLst/>
          </a:prstGeom>
        </p:spPr>
        <p:txBody>
          <a:bodyPr wrap="none">
            <a:spAutoFit/>
          </a:bodyPr>
          <a:lstStyle/>
          <a:p>
            <a:r>
              <a:rPr lang="vi-VN" sz="3200" dirty="0" smtClean="0">
                <a:latin typeface="Times New Roman" pitchFamily="18" charset="0"/>
                <a:cs typeface="Times New Roman" pitchFamily="18" charset="0"/>
              </a:rPr>
              <a:t>Quả hồng chín màu đỏ</a:t>
            </a:r>
            <a:endParaRPr lang="en-US" sz="3200" dirty="0"/>
          </a:p>
        </p:txBody>
      </p:sp>
      <p:sp>
        <p:nvSpPr>
          <p:cNvPr id="10" name="Rectangle 9"/>
          <p:cNvSpPr/>
          <p:nvPr/>
        </p:nvSpPr>
        <p:spPr>
          <a:xfrm>
            <a:off x="4648200" y="5780782"/>
            <a:ext cx="4495800" cy="584775"/>
          </a:xfrm>
          <a:prstGeom prst="rect">
            <a:avLst/>
          </a:prstGeom>
        </p:spPr>
        <p:txBody>
          <a:bodyPr wrap="square">
            <a:spAutoFit/>
          </a:bodyPr>
          <a:lstStyle/>
          <a:p>
            <a:pPr algn="ctr"/>
            <a:r>
              <a:rPr lang="vi-VN" sz="3200" dirty="0" smtClean="0">
                <a:latin typeface="Times New Roman" pitchFamily="18" charset="0"/>
                <a:cs typeface="Times New Roman" pitchFamily="18" charset="0"/>
              </a:rPr>
              <a:t>Quả cà chua màu xanh</a:t>
            </a:r>
            <a:endParaRPr lang="en-US" sz="3200" dirty="0"/>
          </a:p>
        </p:txBody>
      </p:sp>
      <p:sp>
        <p:nvSpPr>
          <p:cNvPr id="11" name="Right Arrow 10"/>
          <p:cNvSpPr/>
          <p:nvPr/>
        </p:nvSpPr>
        <p:spPr>
          <a:xfrm>
            <a:off x="5410200" y="64008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6000" y="6273225"/>
            <a:ext cx="1890261" cy="584775"/>
          </a:xfrm>
          <a:prstGeom prst="rect">
            <a:avLst/>
          </a:prstGeom>
        </p:spPr>
        <p:txBody>
          <a:bodyPr wrap="none">
            <a:spAutoFit/>
          </a:bodyPr>
          <a:lstStyle/>
          <a:p>
            <a:r>
              <a:rPr lang="vi-VN" sz="3200" dirty="0" smtClean="0">
                <a:latin typeface="Times New Roman" pitchFamily="18" charset="0"/>
                <a:cs typeface="Times New Roman" pitchFamily="18" charset="0"/>
              </a:rPr>
              <a:t>chưa chín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77827"/>
                                        </p:tgtEl>
                                        <p:attrNameLst>
                                          <p:attrName>style.visibility</p:attrName>
                                        </p:attrNameLst>
                                      </p:cBhvr>
                                      <p:to>
                                        <p:strVal val="visible"/>
                                      </p:to>
                                    </p:set>
                                    <p:anim calcmode="lin" valueType="num">
                                      <p:cBhvr additive="base">
                                        <p:cTn id="12" dur="5000" fill="hold"/>
                                        <p:tgtEl>
                                          <p:spTgt spid="77827"/>
                                        </p:tgtEl>
                                        <p:attrNameLst>
                                          <p:attrName>ppt_x</p:attrName>
                                        </p:attrNameLst>
                                      </p:cBhvr>
                                      <p:tavLst>
                                        <p:tav tm="0">
                                          <p:val>
                                            <p:strVal val="#ppt_x"/>
                                          </p:val>
                                        </p:tav>
                                        <p:tav tm="100000">
                                          <p:val>
                                            <p:strVal val="#ppt_x"/>
                                          </p:val>
                                        </p:tav>
                                      </p:tavLst>
                                    </p:anim>
                                    <p:anim calcmode="lin" valueType="num">
                                      <p:cBhvr additive="base">
                                        <p:cTn id="13" dur="5000" fill="hold"/>
                                        <p:tgtEl>
                                          <p:spTgt spid="778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77829"/>
                                        </p:tgtEl>
                                        <p:attrNameLst>
                                          <p:attrName>style.visibility</p:attrName>
                                        </p:attrNameLst>
                                      </p:cBhvr>
                                      <p:to>
                                        <p:strVal val="visible"/>
                                      </p:to>
                                    </p:set>
                                    <p:anim calcmode="lin" valueType="num">
                                      <p:cBhvr additive="base">
                                        <p:cTn id="18" dur="5000" fill="hold"/>
                                        <p:tgtEl>
                                          <p:spTgt spid="77829"/>
                                        </p:tgtEl>
                                        <p:attrNameLst>
                                          <p:attrName>ppt_x</p:attrName>
                                        </p:attrNameLst>
                                      </p:cBhvr>
                                      <p:tavLst>
                                        <p:tav tm="0">
                                          <p:val>
                                            <p:strVal val="#ppt_x"/>
                                          </p:val>
                                        </p:tav>
                                        <p:tav tm="100000">
                                          <p:val>
                                            <p:strVal val="#ppt_x"/>
                                          </p:val>
                                        </p:tav>
                                      </p:tavLst>
                                    </p:anim>
                                    <p:anim calcmode="lin" valueType="num">
                                      <p:cBhvr additive="base">
                                        <p:cTn id="19" dur="5000" fill="hold"/>
                                        <p:tgtEl>
                                          <p:spTgt spid="7782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4)">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77831"/>
                                        </p:tgtEl>
                                        <p:attrNameLst>
                                          <p:attrName>style.visibility</p:attrName>
                                        </p:attrNameLst>
                                      </p:cBhvr>
                                      <p:to>
                                        <p:strVal val="visible"/>
                                      </p:to>
                                    </p:set>
                                    <p:animEffect transition="in" filter="strips(downLeft)">
                                      <p:cBhvr>
                                        <p:cTn id="29" dur="500"/>
                                        <p:tgtEl>
                                          <p:spTgt spid="77831"/>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4)">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heel(4)">
                                      <p:cBhvr>
                                        <p:cTn id="4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p:bldP spid="9" grpId="0"/>
      <p:bldP spid="10" grpId="0"/>
      <p:bldP spid="11"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569660"/>
          </a:xfrm>
          <a:prstGeom prst="rect">
            <a:avLst/>
          </a:prstGeom>
        </p:spPr>
        <p:txBody>
          <a:bodyPr wrap="square">
            <a:spAutoFit/>
          </a:bodyPr>
          <a:lstStyle/>
          <a:p>
            <a:r>
              <a:rPr lang="en-US" sz="3200" dirty="0" err="1" smtClean="0">
                <a:latin typeface="Times New Roman" pitchFamily="18" charset="0"/>
                <a:cs typeface="Times New Roman" pitchFamily="18" charset="0"/>
              </a:rPr>
              <a:t>Hãy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thông</a:t>
            </a:r>
            <a:r>
              <a:rPr lang="en-US" sz="3200" dirty="0" smtClean="0">
                <a:latin typeface="Times New Roman" pitchFamily="18" charset="0"/>
                <a:cs typeface="Times New Roman" pitchFamily="18" charset="0"/>
              </a:rPr>
              <a:t> tin </a:t>
            </a:r>
            <a:r>
              <a:rPr lang="en-US" sz="3200" dirty="0" err="1" smtClean="0">
                <a:latin typeface="Times New Roman" pitchFamily="18" charset="0"/>
                <a:cs typeface="Times New Roman" pitchFamily="18" charset="0"/>
              </a:rPr>
              <a:t>giữa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cột</a:t>
            </a:r>
            <a:r>
              <a:rPr lang="en-US" sz="3200" dirty="0" smtClean="0">
                <a:latin typeface="Times New Roman" pitchFamily="18" charset="0"/>
                <a:cs typeface="Times New Roman" pitchFamily="18" charset="0"/>
              </a:rPr>
              <a:t> (A)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cột</a:t>
            </a:r>
            <a:r>
              <a:rPr lang="en-US" sz="3200" dirty="0" smtClean="0">
                <a:latin typeface="Times New Roman" pitchFamily="18" charset="0"/>
                <a:cs typeface="Times New Roman" pitchFamily="18" charset="0"/>
              </a:rPr>
              <a:t> (B)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chỉnh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tìm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hiểu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khám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nhiên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0" y="1524000"/>
          <a:ext cx="9144000" cy="5242560"/>
        </p:xfrm>
        <a:graphic>
          <a:graphicData uri="http://schemas.openxmlformats.org/drawingml/2006/table">
            <a:tbl>
              <a:tblPr firstRow="1" bandRow="1">
                <a:tableStyleId>{5C22544A-7EE6-4342-B048-85BDC9FD1C3A}</a:tableStyleId>
              </a:tblPr>
              <a:tblGrid>
                <a:gridCol w="4572000"/>
                <a:gridCol w="4572000"/>
              </a:tblGrid>
              <a:tr h="370840">
                <a:tc>
                  <a:txBody>
                    <a:bodyPr/>
                    <a:lstStyle/>
                    <a:p>
                      <a:pPr algn="ctr"/>
                      <a:r>
                        <a:rPr lang="en-US" sz="3200" b="0" i="0" kern="1200" dirty="0" err="1" smtClean="0">
                          <a:solidFill>
                            <a:schemeClr val="bg1"/>
                          </a:solidFill>
                          <a:latin typeface="Times New Roman" pitchFamily="18" charset="0"/>
                          <a:ea typeface="+mn-ea"/>
                          <a:cs typeface="Times New Roman" pitchFamily="18" charset="0"/>
                        </a:rPr>
                        <a:t>Cột</a:t>
                      </a:r>
                      <a:r>
                        <a:rPr lang="en-US" sz="3200" b="0" i="0" kern="1200" dirty="0" smtClean="0">
                          <a:solidFill>
                            <a:schemeClr val="bg1"/>
                          </a:solidFill>
                          <a:latin typeface="Times New Roman" pitchFamily="18" charset="0"/>
                          <a:ea typeface="+mn-ea"/>
                          <a:cs typeface="Times New Roman" pitchFamily="18" charset="0"/>
                        </a:rPr>
                        <a:t> (A)</a:t>
                      </a:r>
                      <a:endParaRPr lang="en-US" sz="3200" dirty="0">
                        <a:solidFill>
                          <a:schemeClr val="bg1"/>
                        </a:solidFill>
                        <a:latin typeface="Times New Roman" pitchFamily="18" charset="0"/>
                        <a:cs typeface="Times New Roman" pitchFamily="18" charset="0"/>
                      </a:endParaRPr>
                    </a:p>
                  </a:txBody>
                  <a:tcPr/>
                </a:tc>
                <a:tc>
                  <a:txBody>
                    <a:bodyPr/>
                    <a:lstStyle/>
                    <a:p>
                      <a:pPr algn="ctr"/>
                      <a:r>
                        <a:rPr lang="en-US" sz="3200" b="0" i="0" kern="1200" dirty="0" err="1" smtClean="0">
                          <a:solidFill>
                            <a:schemeClr val="lt1"/>
                          </a:solidFill>
                          <a:latin typeface="Times New Roman" pitchFamily="18" charset="0"/>
                          <a:ea typeface="+mn-ea"/>
                          <a:cs typeface="Times New Roman" pitchFamily="18" charset="0"/>
                        </a:rPr>
                        <a:t>Cột</a:t>
                      </a:r>
                      <a:r>
                        <a:rPr lang="en-US" sz="3200" b="0" i="0" kern="1200" dirty="0" smtClean="0">
                          <a:solidFill>
                            <a:schemeClr val="lt1"/>
                          </a:solidFill>
                          <a:latin typeface="Times New Roman" pitchFamily="18" charset="0"/>
                          <a:ea typeface="+mn-ea"/>
                          <a:cs typeface="Times New Roman" pitchFamily="18" charset="0"/>
                        </a:rPr>
                        <a:t> (B)</a:t>
                      </a:r>
                      <a:endParaRPr lang="en-US" sz="3200" dirty="0">
                        <a:latin typeface="Times New Roman" pitchFamily="18" charset="0"/>
                        <a:cs typeface="Times New Roman" pitchFamily="18" charset="0"/>
                      </a:endParaRPr>
                    </a:p>
                  </a:txBody>
                  <a:tcPr/>
                </a:tc>
              </a:tr>
              <a:tr h="370840">
                <a:tc>
                  <a:txBody>
                    <a:bodyPr/>
                    <a:lstStyle/>
                    <a:p>
                      <a:r>
                        <a:rPr lang="vi-VN" sz="3200" b="0" i="0" kern="1200" dirty="0" smtClean="0">
                          <a:solidFill>
                            <a:schemeClr val="dk1"/>
                          </a:solidFill>
                          <a:latin typeface="Times New Roman" pitchFamily="18" charset="0"/>
                          <a:ea typeface="+mn-ea"/>
                          <a:cs typeface="Times New Roman" pitchFamily="18" charset="0"/>
                        </a:rPr>
                        <a:t>1. Nước được cấu tạo từ hai nguyên tố là oxygen và hydrogen. Nước có</a:t>
                      </a:r>
                      <a:endParaRPr lang="en-US" sz="3200" dirty="0">
                        <a:latin typeface="Times New Roman" pitchFamily="18" charset="0"/>
                        <a:cs typeface="Times New Roman" pitchFamily="18" charset="0"/>
                      </a:endParaRPr>
                    </a:p>
                  </a:txBody>
                  <a:tcPr/>
                </a:tc>
                <a:tc>
                  <a:txBody>
                    <a:bodyPr/>
                    <a:lstStyle/>
                    <a:p>
                      <a:r>
                        <a:rPr lang="vi-VN" sz="2800" b="0" i="0" kern="1200" dirty="0" smtClean="0">
                          <a:solidFill>
                            <a:schemeClr val="dk1"/>
                          </a:solidFill>
                          <a:latin typeface="Times New Roman" pitchFamily="18" charset="0"/>
                          <a:ea typeface="+mn-ea"/>
                          <a:cs typeface="Times New Roman" pitchFamily="18" charset="0"/>
                        </a:rPr>
                        <a:t>a) đây cũng chính là nguyên nhân mà người ta cho rằng tạo ra từ trường của Trái Đất.</a:t>
                      </a:r>
                      <a:endParaRPr lang="en-US" sz="2800" dirty="0">
                        <a:latin typeface="Times New Roman" pitchFamily="18" charset="0"/>
                        <a:cs typeface="Times New Roman" pitchFamily="18" charset="0"/>
                      </a:endParaRPr>
                    </a:p>
                  </a:txBody>
                  <a:tcPr/>
                </a:tc>
              </a:tr>
              <a:tr h="370840">
                <a:tc>
                  <a:txBody>
                    <a:bodyPr/>
                    <a:lstStyle/>
                    <a:p>
                      <a:r>
                        <a:rPr lang="vi-VN" sz="3200" b="0" i="0" kern="1200" dirty="0" smtClean="0">
                          <a:solidFill>
                            <a:schemeClr val="dk1"/>
                          </a:solidFill>
                          <a:latin typeface="Times New Roman" pitchFamily="18" charset="0"/>
                          <a:ea typeface="+mn-ea"/>
                          <a:cs typeface="Times New Roman" pitchFamily="18" charset="0"/>
                        </a:rPr>
                        <a:t>2. Nhân địa cầu được cấu tạo chủ yếu từ hợp kim của sắt và nickel,</a:t>
                      </a:r>
                      <a:endParaRPr lang="en-US" sz="3200" dirty="0">
                        <a:latin typeface="Times New Roman" pitchFamily="18" charset="0"/>
                        <a:cs typeface="Times New Roman" pitchFamily="18" charset="0"/>
                      </a:endParaRPr>
                    </a:p>
                  </a:txBody>
                  <a:tcPr/>
                </a:tc>
                <a:tc>
                  <a:txBody>
                    <a:bodyPr/>
                    <a:lstStyle/>
                    <a:p>
                      <a:r>
                        <a:rPr lang="vi-VN" sz="2800" b="0" i="0" kern="1200" dirty="0" smtClean="0">
                          <a:solidFill>
                            <a:schemeClr val="dk1"/>
                          </a:solidFill>
                          <a:latin typeface="Times New Roman" pitchFamily="18" charset="0"/>
                          <a:ea typeface="+mn-ea"/>
                          <a:cs typeface="Times New Roman" pitchFamily="18" charset="0"/>
                        </a:rPr>
                        <a:t>b) dựa trên nhu cầu của cây trồng trong từng thời kì sinh trưởng và phát triển.</a:t>
                      </a:r>
                      <a:endParaRPr lang="en-US" sz="2800" dirty="0">
                        <a:latin typeface="Times New Roman" pitchFamily="18" charset="0"/>
                        <a:cs typeface="Times New Roman" pitchFamily="18" charset="0"/>
                      </a:endParaRPr>
                    </a:p>
                  </a:txBody>
                  <a:tcPr/>
                </a:tc>
              </a:tr>
              <a:tr h="370840">
                <a:tc>
                  <a:txBody>
                    <a:bodyPr/>
                    <a:lstStyle/>
                    <a:p>
                      <a:r>
                        <a:rPr lang="en-US" sz="3200" b="0" i="0" kern="1200" dirty="0" smtClean="0">
                          <a:solidFill>
                            <a:schemeClr val="dk1"/>
                          </a:solidFill>
                          <a:latin typeface="Times New Roman" pitchFamily="18" charset="0"/>
                          <a:ea typeface="+mn-ea"/>
                          <a:cs typeface="Times New Roman" pitchFamily="18" charset="0"/>
                        </a:rPr>
                        <a:t>3. </a:t>
                      </a:r>
                      <a:r>
                        <a:rPr lang="en-US" sz="3200" b="0" i="0" kern="1200" dirty="0" err="1" smtClean="0">
                          <a:solidFill>
                            <a:schemeClr val="dk1"/>
                          </a:solidFill>
                          <a:latin typeface="Times New Roman" pitchFamily="18" charset="0"/>
                          <a:ea typeface="+mn-ea"/>
                          <a:cs typeface="Times New Roman" pitchFamily="18" charset="0"/>
                        </a:rPr>
                        <a:t>Lựa</a:t>
                      </a:r>
                      <a:r>
                        <a:rPr lang="en-US" sz="3200" b="0" i="0" kern="1200" dirty="0" smtClean="0">
                          <a:solidFill>
                            <a:schemeClr val="dk1"/>
                          </a:solidFill>
                          <a:latin typeface="Times New Roman" pitchFamily="18" charset="0"/>
                          <a:ea typeface="+mn-ea"/>
                          <a:cs typeface="Times New Roman" pitchFamily="18" charset="0"/>
                        </a:rPr>
                        <a:t> </a:t>
                      </a:r>
                      <a:r>
                        <a:rPr lang="en-US" sz="3200" b="0" i="0" kern="1200" dirty="0" err="1" smtClean="0">
                          <a:solidFill>
                            <a:schemeClr val="dk1"/>
                          </a:solidFill>
                          <a:latin typeface="Times New Roman" pitchFamily="18" charset="0"/>
                          <a:ea typeface="+mn-ea"/>
                          <a:cs typeface="Times New Roman" pitchFamily="18" charset="0"/>
                        </a:rPr>
                        <a:t>chọn</a:t>
                      </a:r>
                      <a:r>
                        <a:rPr lang="en-US" sz="3200" b="0" i="0" kern="1200" dirty="0" smtClean="0">
                          <a:solidFill>
                            <a:schemeClr val="dk1"/>
                          </a:solidFill>
                          <a:latin typeface="Times New Roman" pitchFamily="18" charset="0"/>
                          <a:ea typeface="+mn-ea"/>
                          <a:cs typeface="Times New Roman" pitchFamily="18" charset="0"/>
                        </a:rPr>
                        <a:t> </a:t>
                      </a:r>
                      <a:r>
                        <a:rPr lang="en-US" sz="3200" b="0" i="0" kern="1200" dirty="0" err="1" smtClean="0">
                          <a:solidFill>
                            <a:schemeClr val="dk1"/>
                          </a:solidFill>
                          <a:latin typeface="Times New Roman" pitchFamily="18" charset="0"/>
                          <a:ea typeface="+mn-ea"/>
                          <a:cs typeface="Times New Roman" pitchFamily="18" charset="0"/>
                        </a:rPr>
                        <a:t>phân</a:t>
                      </a:r>
                      <a:r>
                        <a:rPr lang="en-US" sz="3200" b="0" i="0" kern="1200" dirty="0" smtClean="0">
                          <a:solidFill>
                            <a:schemeClr val="dk1"/>
                          </a:solidFill>
                          <a:latin typeface="Times New Roman" pitchFamily="18" charset="0"/>
                          <a:ea typeface="+mn-ea"/>
                          <a:cs typeface="Times New Roman" pitchFamily="18" charset="0"/>
                        </a:rPr>
                        <a:t> </a:t>
                      </a:r>
                      <a:r>
                        <a:rPr lang="en-US" sz="3200" b="0" i="0" kern="1200" dirty="0" err="1" smtClean="0">
                          <a:solidFill>
                            <a:schemeClr val="dk1"/>
                          </a:solidFill>
                          <a:latin typeface="Times New Roman" pitchFamily="18" charset="0"/>
                          <a:ea typeface="+mn-ea"/>
                          <a:cs typeface="Times New Roman" pitchFamily="18" charset="0"/>
                        </a:rPr>
                        <a:t>bón</a:t>
                      </a:r>
                      <a:r>
                        <a:rPr lang="en-US" sz="3200" b="0" i="0" kern="1200" dirty="0" smtClean="0">
                          <a:solidFill>
                            <a:schemeClr val="dk1"/>
                          </a:solidFill>
                          <a:latin typeface="Times New Roman" pitchFamily="18" charset="0"/>
                          <a:ea typeface="+mn-ea"/>
                          <a:cs typeface="Times New Roman" pitchFamily="18" charset="0"/>
                        </a:rPr>
                        <a:t> </a:t>
                      </a:r>
                      <a:r>
                        <a:rPr lang="en-US" sz="3200" b="0" i="0" kern="1200" dirty="0" err="1" smtClean="0">
                          <a:solidFill>
                            <a:schemeClr val="dk1"/>
                          </a:solidFill>
                          <a:latin typeface="Times New Roman" pitchFamily="18" charset="0"/>
                          <a:ea typeface="+mn-ea"/>
                          <a:cs typeface="Times New Roman" pitchFamily="18" charset="0"/>
                        </a:rPr>
                        <a:t>cho</a:t>
                      </a:r>
                      <a:r>
                        <a:rPr lang="en-US" sz="3200" b="0" i="0" kern="1200" dirty="0" smtClean="0">
                          <a:solidFill>
                            <a:schemeClr val="dk1"/>
                          </a:solidFill>
                          <a:latin typeface="Times New Roman" pitchFamily="18" charset="0"/>
                          <a:ea typeface="+mn-ea"/>
                          <a:cs typeface="Times New Roman" pitchFamily="18" charset="0"/>
                        </a:rPr>
                        <a:t> </a:t>
                      </a:r>
                      <a:r>
                        <a:rPr lang="en-US" sz="3200" b="0" i="0" kern="1200" dirty="0" err="1" smtClean="0">
                          <a:solidFill>
                            <a:schemeClr val="dk1"/>
                          </a:solidFill>
                          <a:latin typeface="Times New Roman" pitchFamily="18" charset="0"/>
                          <a:ea typeface="+mn-ea"/>
                          <a:cs typeface="Times New Roman" pitchFamily="18" charset="0"/>
                        </a:rPr>
                        <a:t>cây</a:t>
                      </a:r>
                      <a:r>
                        <a:rPr lang="en-US" sz="3200" b="0" i="0" kern="1200" dirty="0" smtClean="0">
                          <a:solidFill>
                            <a:schemeClr val="dk1"/>
                          </a:solidFill>
                          <a:latin typeface="Times New Roman" pitchFamily="18" charset="0"/>
                          <a:ea typeface="+mn-ea"/>
                          <a:cs typeface="Times New Roman" pitchFamily="18" charset="0"/>
                        </a:rPr>
                        <a:t> </a:t>
                      </a:r>
                      <a:r>
                        <a:rPr lang="en-US" sz="3200" b="0" i="0" kern="1200" dirty="0" err="1" smtClean="0">
                          <a:solidFill>
                            <a:schemeClr val="dk1"/>
                          </a:solidFill>
                          <a:latin typeface="Times New Roman" pitchFamily="18" charset="0"/>
                          <a:ea typeface="+mn-ea"/>
                          <a:cs typeface="Times New Roman" pitchFamily="18" charset="0"/>
                        </a:rPr>
                        <a:t>trồng</a:t>
                      </a:r>
                      <a:endParaRPr lang="en-US" sz="3200" dirty="0">
                        <a:latin typeface="Times New Roman" pitchFamily="18" charset="0"/>
                        <a:cs typeface="Times New Roman" pitchFamily="18" charset="0"/>
                      </a:endParaRPr>
                    </a:p>
                  </a:txBody>
                  <a:tcPr/>
                </a:tc>
                <a:tc>
                  <a:txBody>
                    <a:bodyPr/>
                    <a:lstStyle/>
                    <a:p>
                      <a:r>
                        <a:rPr lang="en-US" sz="3200" b="0" i="0" kern="1200" dirty="0" smtClean="0">
                          <a:solidFill>
                            <a:schemeClr val="dk1"/>
                          </a:solidFill>
                          <a:latin typeface="Times New Roman" pitchFamily="18" charset="0"/>
                          <a:ea typeface="+mn-ea"/>
                          <a:cs typeface="Times New Roman" pitchFamily="18" charset="0"/>
                        </a:rPr>
                        <a:t>c) </a:t>
                      </a:r>
                      <a:r>
                        <a:rPr lang="en-US" sz="3200" b="0" i="0" kern="1200" dirty="0" err="1" smtClean="0">
                          <a:solidFill>
                            <a:schemeClr val="dk1"/>
                          </a:solidFill>
                          <a:latin typeface="Times New Roman" pitchFamily="18" charset="0"/>
                          <a:ea typeface="+mn-ea"/>
                          <a:cs typeface="Times New Roman" pitchFamily="18" charset="0"/>
                        </a:rPr>
                        <a:t>vai</a:t>
                      </a:r>
                      <a:r>
                        <a:rPr lang="en-US" sz="3200" b="0" i="0" kern="1200" dirty="0" smtClean="0">
                          <a:solidFill>
                            <a:schemeClr val="dk1"/>
                          </a:solidFill>
                          <a:latin typeface="Times New Roman" pitchFamily="18" charset="0"/>
                          <a:ea typeface="+mn-ea"/>
                          <a:cs typeface="Times New Roman" pitchFamily="18" charset="0"/>
                        </a:rPr>
                        <a:t> </a:t>
                      </a:r>
                      <a:r>
                        <a:rPr lang="en-US" sz="3200" b="0" i="0" kern="1200" dirty="0" err="1" smtClean="0">
                          <a:solidFill>
                            <a:schemeClr val="dk1"/>
                          </a:solidFill>
                          <a:latin typeface="Times New Roman" pitchFamily="18" charset="0"/>
                          <a:ea typeface="+mn-ea"/>
                          <a:cs typeface="Times New Roman" pitchFamily="18" charset="0"/>
                        </a:rPr>
                        <a:t>trò</a:t>
                      </a:r>
                      <a:r>
                        <a:rPr lang="en-US" sz="3200" b="0" i="0" kern="1200" dirty="0" smtClean="0">
                          <a:solidFill>
                            <a:schemeClr val="dk1"/>
                          </a:solidFill>
                          <a:latin typeface="Times New Roman" pitchFamily="18" charset="0"/>
                          <a:ea typeface="+mn-ea"/>
                          <a:cs typeface="Times New Roman" pitchFamily="18" charset="0"/>
                        </a:rPr>
                        <a:t> </a:t>
                      </a:r>
                      <a:r>
                        <a:rPr lang="en-US" sz="3200" b="0" i="0" kern="1200" dirty="0" err="1" smtClean="0">
                          <a:solidFill>
                            <a:schemeClr val="dk1"/>
                          </a:solidFill>
                          <a:latin typeface="Times New Roman" pitchFamily="18" charset="0"/>
                          <a:ea typeface="+mn-ea"/>
                          <a:cs typeface="Times New Roman" pitchFamily="18" charset="0"/>
                        </a:rPr>
                        <a:t>quan</a:t>
                      </a:r>
                      <a:r>
                        <a:rPr lang="en-US" sz="3200" b="0" i="0" kern="1200" dirty="0" smtClean="0">
                          <a:solidFill>
                            <a:schemeClr val="dk1"/>
                          </a:solidFill>
                          <a:latin typeface="Times New Roman" pitchFamily="18" charset="0"/>
                          <a:ea typeface="+mn-ea"/>
                          <a:cs typeface="Times New Roman" pitchFamily="18" charset="0"/>
                        </a:rPr>
                        <a:t> </a:t>
                      </a:r>
                      <a:r>
                        <a:rPr lang="en-US" sz="3200" b="0" i="0" kern="1200" dirty="0" err="1" smtClean="0">
                          <a:solidFill>
                            <a:schemeClr val="dk1"/>
                          </a:solidFill>
                          <a:latin typeface="Times New Roman" pitchFamily="18" charset="0"/>
                          <a:ea typeface="+mn-ea"/>
                          <a:cs typeface="Times New Roman" pitchFamily="18" charset="0"/>
                        </a:rPr>
                        <a:t>trngj</a:t>
                      </a:r>
                      <a:r>
                        <a:rPr lang="en-US" sz="3200" b="0" i="0" kern="1200" dirty="0" smtClean="0">
                          <a:solidFill>
                            <a:schemeClr val="dk1"/>
                          </a:solidFill>
                          <a:latin typeface="Times New Roman" pitchFamily="18" charset="0"/>
                          <a:ea typeface="+mn-ea"/>
                          <a:cs typeface="Times New Roman" pitchFamily="18" charset="0"/>
                        </a:rPr>
                        <a:t> </a:t>
                      </a:r>
                      <a:r>
                        <a:rPr lang="en-US" sz="3200" b="0" i="0" kern="1200" dirty="0" err="1" smtClean="0">
                          <a:solidFill>
                            <a:schemeClr val="dk1"/>
                          </a:solidFill>
                          <a:latin typeface="Times New Roman" pitchFamily="18" charset="0"/>
                          <a:ea typeface="+mn-ea"/>
                          <a:cs typeface="Times New Roman" pitchFamily="18" charset="0"/>
                        </a:rPr>
                        <a:t>trong</a:t>
                      </a:r>
                      <a:r>
                        <a:rPr lang="en-US" sz="3200" b="0" i="0" kern="1200" dirty="0" smtClean="0">
                          <a:solidFill>
                            <a:schemeClr val="dk1"/>
                          </a:solidFill>
                          <a:latin typeface="Times New Roman" pitchFamily="18" charset="0"/>
                          <a:ea typeface="+mn-ea"/>
                          <a:cs typeface="Times New Roman" pitchFamily="18" charset="0"/>
                        </a:rPr>
                        <a:t> </a:t>
                      </a:r>
                      <a:r>
                        <a:rPr lang="en-US" sz="3200" b="0" i="0" kern="1200" dirty="0" err="1" smtClean="0">
                          <a:solidFill>
                            <a:schemeClr val="dk1"/>
                          </a:solidFill>
                          <a:latin typeface="Times New Roman" pitchFamily="18" charset="0"/>
                          <a:ea typeface="+mn-ea"/>
                          <a:cs typeface="Times New Roman" pitchFamily="18" charset="0"/>
                        </a:rPr>
                        <a:t>quá</a:t>
                      </a:r>
                      <a:r>
                        <a:rPr lang="en-US" sz="3200" b="0" i="0" kern="1200" dirty="0" smtClean="0">
                          <a:solidFill>
                            <a:schemeClr val="dk1"/>
                          </a:solidFill>
                          <a:latin typeface="Times New Roman" pitchFamily="18" charset="0"/>
                          <a:ea typeface="+mn-ea"/>
                          <a:cs typeface="Times New Roman" pitchFamily="18" charset="0"/>
                        </a:rPr>
                        <a:t> </a:t>
                      </a:r>
                      <a:r>
                        <a:rPr lang="en-US" sz="3200" b="0" i="0" kern="1200" dirty="0" err="1" smtClean="0">
                          <a:solidFill>
                            <a:schemeClr val="dk1"/>
                          </a:solidFill>
                          <a:latin typeface="Times New Roman" pitchFamily="18" charset="0"/>
                          <a:ea typeface="+mn-ea"/>
                          <a:cs typeface="Times New Roman" pitchFamily="18" charset="0"/>
                        </a:rPr>
                        <a:t>trình</a:t>
                      </a:r>
                      <a:r>
                        <a:rPr lang="en-US" sz="3200" b="0" i="0" kern="1200" dirty="0" smtClean="0">
                          <a:solidFill>
                            <a:schemeClr val="dk1"/>
                          </a:solidFill>
                          <a:latin typeface="Times New Roman" pitchFamily="18" charset="0"/>
                          <a:ea typeface="+mn-ea"/>
                          <a:cs typeface="Times New Roman" pitchFamily="18" charset="0"/>
                        </a:rPr>
                        <a:t> </a:t>
                      </a:r>
                      <a:r>
                        <a:rPr lang="en-US" sz="3200" b="0" i="0" kern="1200" dirty="0" err="1" smtClean="0">
                          <a:solidFill>
                            <a:schemeClr val="dk1"/>
                          </a:solidFill>
                          <a:latin typeface="Times New Roman" pitchFamily="18" charset="0"/>
                          <a:ea typeface="+mn-ea"/>
                          <a:cs typeface="Times New Roman" pitchFamily="18" charset="0"/>
                        </a:rPr>
                        <a:t>quang</a:t>
                      </a:r>
                      <a:r>
                        <a:rPr lang="en-US" sz="3200" b="0" i="0" kern="1200" dirty="0" smtClean="0">
                          <a:solidFill>
                            <a:schemeClr val="dk1"/>
                          </a:solidFill>
                          <a:latin typeface="Times New Roman" pitchFamily="18" charset="0"/>
                          <a:ea typeface="+mn-ea"/>
                          <a:cs typeface="Times New Roman" pitchFamily="18" charset="0"/>
                        </a:rPr>
                        <a:t> </a:t>
                      </a:r>
                      <a:r>
                        <a:rPr lang="en-US" sz="3200" b="0" i="0" kern="1200" dirty="0" err="1" smtClean="0">
                          <a:solidFill>
                            <a:schemeClr val="dk1"/>
                          </a:solidFill>
                          <a:latin typeface="Times New Roman" pitchFamily="18" charset="0"/>
                          <a:ea typeface="+mn-ea"/>
                          <a:cs typeface="Times New Roman" pitchFamily="18" charset="0"/>
                        </a:rPr>
                        <a:t>hợp</a:t>
                      </a:r>
                      <a:r>
                        <a:rPr lang="en-US" sz="3200" b="0" i="0" kern="1200" dirty="0" smtClean="0">
                          <a:solidFill>
                            <a:schemeClr val="dk1"/>
                          </a:solidFill>
                          <a:latin typeface="Times New Roman" pitchFamily="18" charset="0"/>
                          <a:ea typeface="+mn-ea"/>
                          <a:cs typeface="Times New Roman" pitchFamily="18" charset="0"/>
                        </a:rPr>
                        <a:t> </a:t>
                      </a:r>
                      <a:r>
                        <a:rPr lang="en-US" sz="3200" b="0" i="0" kern="1200" dirty="0" err="1" smtClean="0">
                          <a:solidFill>
                            <a:schemeClr val="dk1"/>
                          </a:solidFill>
                          <a:latin typeface="Times New Roman" pitchFamily="18" charset="0"/>
                          <a:ea typeface="+mn-ea"/>
                          <a:cs typeface="Times New Roman" pitchFamily="18" charset="0"/>
                        </a:rPr>
                        <a:t>của</a:t>
                      </a:r>
                      <a:r>
                        <a:rPr lang="en-US" sz="3200" b="0" i="0" kern="1200" dirty="0" smtClean="0">
                          <a:solidFill>
                            <a:schemeClr val="dk1"/>
                          </a:solidFill>
                          <a:latin typeface="Times New Roman" pitchFamily="18" charset="0"/>
                          <a:ea typeface="+mn-ea"/>
                          <a:cs typeface="Times New Roman" pitchFamily="18" charset="0"/>
                        </a:rPr>
                        <a:t> </a:t>
                      </a:r>
                      <a:r>
                        <a:rPr lang="en-US" sz="3200" b="0" i="0" kern="1200" dirty="0" err="1" smtClean="0">
                          <a:solidFill>
                            <a:schemeClr val="dk1"/>
                          </a:solidFill>
                          <a:latin typeface="Times New Roman" pitchFamily="18" charset="0"/>
                          <a:ea typeface="+mn-ea"/>
                          <a:cs typeface="Times New Roman" pitchFamily="18" charset="0"/>
                        </a:rPr>
                        <a:t>cây</a:t>
                      </a:r>
                      <a:r>
                        <a:rPr lang="en-US" sz="3200" b="0" i="0" kern="1200" dirty="0" smtClean="0">
                          <a:solidFill>
                            <a:schemeClr val="dk1"/>
                          </a:solidFill>
                          <a:latin typeface="Times New Roman" pitchFamily="18" charset="0"/>
                          <a:ea typeface="+mn-ea"/>
                          <a:cs typeface="Times New Roman" pitchFamily="18" charset="0"/>
                        </a:rPr>
                        <a:t> </a:t>
                      </a:r>
                      <a:r>
                        <a:rPr lang="en-US" sz="3200" b="0" i="0" kern="1200" dirty="0" err="1" smtClean="0">
                          <a:solidFill>
                            <a:schemeClr val="dk1"/>
                          </a:solidFill>
                          <a:latin typeface="Times New Roman" pitchFamily="18" charset="0"/>
                          <a:ea typeface="+mn-ea"/>
                          <a:cs typeface="Times New Roman" pitchFamily="18" charset="0"/>
                        </a:rPr>
                        <a:t>xanh</a:t>
                      </a:r>
                      <a:r>
                        <a:rPr lang="en-US" sz="3200" b="0" i="0" kern="1200" dirty="0" smtClean="0">
                          <a:solidFill>
                            <a:schemeClr val="dk1"/>
                          </a:solidFill>
                          <a:latin typeface="Times New Roman" pitchFamily="18" charset="0"/>
                          <a:ea typeface="+mn-ea"/>
                          <a:cs typeface="Times New Roman" pitchFamily="18" charset="0"/>
                        </a:rPr>
                        <a:t>.</a:t>
                      </a:r>
                      <a:endParaRPr lang="en-US" sz="3200" dirty="0">
                        <a:latin typeface="Times New Roman" pitchFamily="18" charset="0"/>
                        <a:cs typeface="Times New Roman" pitchFamily="18" charset="0"/>
                      </a:endParaRPr>
                    </a:p>
                  </a:txBody>
                  <a:tcPr/>
                </a:tc>
              </a:tr>
            </a:tbl>
          </a:graphicData>
        </a:graphic>
      </p:graphicFrame>
      <p:cxnSp>
        <p:nvCxnSpPr>
          <p:cNvPr id="8" name="Straight Arrow Connector 7"/>
          <p:cNvCxnSpPr/>
          <p:nvPr/>
        </p:nvCxnSpPr>
        <p:spPr>
          <a:xfrm rot="16200000" flipH="1">
            <a:off x="3352800" y="3733800"/>
            <a:ext cx="25908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3695700" y="3162300"/>
            <a:ext cx="1143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3733800" y="4800600"/>
            <a:ext cx="16764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0" fill="hold"/>
                                        <p:tgtEl>
                                          <p:spTgt spid="8"/>
                                        </p:tgtEl>
                                        <p:attrNameLst>
                                          <p:attrName>ppt_x</p:attrName>
                                        </p:attrNameLst>
                                      </p:cBhvr>
                                      <p:tavLst>
                                        <p:tav tm="0">
                                          <p:val>
                                            <p:strVal val="#ppt_x"/>
                                          </p:val>
                                        </p:tav>
                                        <p:tav tm="100000">
                                          <p:val>
                                            <p:strVal val="#ppt_x"/>
                                          </p:val>
                                        </p:tav>
                                      </p:tavLst>
                                    </p:anim>
                                    <p:anim calcmode="lin" valueType="num">
                                      <p:cBhvr additive="base">
                                        <p:cTn id="18"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trips(down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Bộ Hinh Nền Powerpoint 3D Đẹp, Đơn Giản, Dễ Thương, Chuyên Nghiệ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0"/>
            <a:ext cx="2826415" cy="646331"/>
          </a:xfrm>
          <a:prstGeom prst="rect">
            <a:avLst/>
          </a:prstGeom>
        </p:spPr>
        <p:txBody>
          <a:bodyPr wrap="none">
            <a:spAutoFit/>
          </a:bodyPr>
          <a:lstStyle/>
          <a:p>
            <a:r>
              <a:rPr lang="vi-VN" sz="3600" b="1" dirty="0" smtClean="0">
                <a:latin typeface="Times New Roman" pitchFamily="18" charset="0"/>
                <a:cs typeface="Times New Roman" pitchFamily="18" charset="0"/>
              </a:rPr>
              <a:t>3. Kĩ năng đo</a:t>
            </a:r>
            <a:endParaRPr lang="vi-VN" sz="3600" b="1" dirty="0">
              <a:latin typeface="Times New Roman" pitchFamily="18" charset="0"/>
              <a:cs typeface="Times New Roman" pitchFamily="18" charset="0"/>
            </a:endParaRPr>
          </a:p>
        </p:txBody>
      </p:sp>
      <p:pic>
        <p:nvPicPr>
          <p:cNvPr id="78852" name="Picture 4" descr="Thước Dây Cuộn - Kéo, Thước Dây Vải - Thép [5m - 50m] | DBK Việt Nam"/>
          <p:cNvPicPr>
            <a:picLocks noChangeAspect="1" noChangeArrowheads="1"/>
          </p:cNvPicPr>
          <p:nvPr/>
        </p:nvPicPr>
        <p:blipFill>
          <a:blip r:embed="rId3"/>
          <a:srcRect/>
          <a:stretch>
            <a:fillRect/>
          </a:stretch>
        </p:blipFill>
        <p:spPr bwMode="auto">
          <a:xfrm>
            <a:off x="228600" y="685800"/>
            <a:ext cx="2895600" cy="1800225"/>
          </a:xfrm>
          <a:prstGeom prst="rect">
            <a:avLst/>
          </a:prstGeom>
          <a:noFill/>
        </p:spPr>
      </p:pic>
      <p:sp>
        <p:nvSpPr>
          <p:cNvPr id="78854" name="AutoShape 6" descr="Đồng hồ bấm giờ PC2810 10LAP cho trường học giá tốt tại SportOnline.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8856" name="AutoShape 8" descr="Đồng hồ bấm giờ PC2810 10LAP cho trường học giá tốt tại SportOnline.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8858" name="Picture 10" descr="Đồng hồ bấm giờ PC2810 10LAP cho trường học giá tốt tại SportOnline.vn"/>
          <p:cNvPicPr>
            <a:picLocks noChangeAspect="1" noChangeArrowheads="1"/>
          </p:cNvPicPr>
          <p:nvPr/>
        </p:nvPicPr>
        <p:blipFill>
          <a:blip r:embed="rId4"/>
          <a:srcRect/>
          <a:stretch>
            <a:fillRect/>
          </a:stretch>
        </p:blipFill>
        <p:spPr bwMode="auto">
          <a:xfrm>
            <a:off x="3429000" y="533400"/>
            <a:ext cx="2438400" cy="1905000"/>
          </a:xfrm>
          <a:prstGeom prst="rect">
            <a:avLst/>
          </a:prstGeom>
          <a:noFill/>
        </p:spPr>
      </p:pic>
      <p:pic>
        <p:nvPicPr>
          <p:cNvPr id="78860" name="Picture 12" descr="Hy hữu cháu bé bị nhiễm độc thủy ngân qua da do nhiệt kế thủy ngân vỡ | Y  tế | Vietnam+ (VietnamPlus)"/>
          <p:cNvPicPr>
            <a:picLocks noChangeAspect="1" noChangeArrowheads="1"/>
          </p:cNvPicPr>
          <p:nvPr/>
        </p:nvPicPr>
        <p:blipFill>
          <a:blip r:embed="rId5"/>
          <a:srcRect/>
          <a:stretch>
            <a:fillRect/>
          </a:stretch>
        </p:blipFill>
        <p:spPr bwMode="auto">
          <a:xfrm>
            <a:off x="6096000" y="609600"/>
            <a:ext cx="2819400" cy="1905000"/>
          </a:xfrm>
          <a:prstGeom prst="rect">
            <a:avLst/>
          </a:prstGeom>
          <a:noFill/>
        </p:spPr>
      </p:pic>
      <p:sp>
        <p:nvSpPr>
          <p:cNvPr id="11" name="Rectangle 10"/>
          <p:cNvSpPr/>
          <p:nvPr/>
        </p:nvSpPr>
        <p:spPr>
          <a:xfrm>
            <a:off x="228600" y="2438400"/>
            <a:ext cx="4120039" cy="584775"/>
          </a:xfrm>
          <a:prstGeom prst="rect">
            <a:avLst/>
          </a:prstGeom>
        </p:spPr>
        <p:txBody>
          <a:bodyPr wrap="none">
            <a:spAutoFit/>
          </a:bodyPr>
          <a:lstStyle/>
          <a:p>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2" name="Rectangle 11"/>
          <p:cNvSpPr/>
          <p:nvPr/>
        </p:nvSpPr>
        <p:spPr>
          <a:xfrm>
            <a:off x="0" y="2895600"/>
            <a:ext cx="9144000" cy="1077218"/>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Bước</a:t>
            </a:r>
            <a:r>
              <a:rPr lang="en-US" sz="3200"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lượng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chọn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cụ</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thiết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phù</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3" name="Rectangle 12"/>
          <p:cNvSpPr/>
          <p:nvPr/>
        </p:nvSpPr>
        <p:spPr>
          <a:xfrm>
            <a:off x="0" y="3733800"/>
            <a:ext cx="9144000" cy="1077218"/>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Bước</a:t>
            </a:r>
            <a:r>
              <a:rPr lang="en-US" sz="3200" dirty="0" smtClean="0">
                <a:latin typeface="Times New Roman" pitchFamily="18" charset="0"/>
                <a:cs typeface="Times New Roman" pitchFamily="18" charset="0"/>
              </a:rPr>
              <a:t> 2: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phép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a:t>
            </a:r>
            <a:r>
              <a:rPr lang="en-US" sz="3200" dirty="0" smtClean="0">
                <a:latin typeface="Times New Roman" pitchFamily="18" charset="0"/>
                <a:cs typeface="Times New Roman" pitchFamily="18" charset="0"/>
              </a:rPr>
              <a:t>.</a:t>
            </a:r>
            <a:r>
              <a:rPr lang="en-US" dirty="0" smtClean="0"/>
              <a:t> </a:t>
            </a:r>
            <a:endParaRPr lang="en-US" dirty="0"/>
          </a:p>
        </p:txBody>
      </p:sp>
      <p:sp>
        <p:nvSpPr>
          <p:cNvPr id="14" name="Rectangle 13"/>
          <p:cNvSpPr/>
          <p:nvPr/>
        </p:nvSpPr>
        <p:spPr>
          <a:xfrm>
            <a:off x="0" y="4648200"/>
            <a:ext cx="9144000" cy="1077218"/>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Bước</a:t>
            </a:r>
            <a:r>
              <a:rPr lang="en-US" sz="3200" dirty="0" smtClean="0">
                <a:latin typeface="Times New Roman" pitchFamily="18" charset="0"/>
                <a:cs typeface="Times New Roman" pitchFamily="18" charset="0"/>
              </a:rPr>
              <a:t> 3: </a:t>
            </a:r>
            <a:r>
              <a:rPr lang="en-US" sz="3200" dirty="0" err="1" smtClean="0">
                <a:latin typeface="Times New Roman" pitchFamily="18" charset="0"/>
                <a:cs typeface="Times New Roman" pitchFamily="18" charset="0"/>
              </a:rPr>
              <a:t>Nhận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xét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cụ</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78861" name="Rectangle 13"/>
          <p:cNvSpPr>
            <a:spLocks noChangeArrowheads="1"/>
          </p:cNvSpPr>
          <p:nvPr/>
        </p:nvSpPr>
        <p:spPr bwMode="auto">
          <a:xfrm>
            <a:off x="0" y="55626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Bước</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4: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Phân</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tích</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kết</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quả</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thảo</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luận</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về</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kết</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quả</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vi-VN"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nghiên</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cứu</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thu</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được</a:t>
            </a:r>
            <a:r>
              <a:rPr kumimoji="0" lang="en-US"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78852"/>
                                        </p:tgtEl>
                                        <p:attrNameLst>
                                          <p:attrName>style.visibility</p:attrName>
                                        </p:attrNameLst>
                                      </p:cBhvr>
                                      <p:to>
                                        <p:strVal val="visible"/>
                                      </p:to>
                                    </p:set>
                                    <p:anim calcmode="lin" valueType="num">
                                      <p:cBhvr additive="base">
                                        <p:cTn id="13" dur="5000" fill="hold"/>
                                        <p:tgtEl>
                                          <p:spTgt spid="78852"/>
                                        </p:tgtEl>
                                        <p:attrNameLst>
                                          <p:attrName>ppt_x</p:attrName>
                                        </p:attrNameLst>
                                      </p:cBhvr>
                                      <p:tavLst>
                                        <p:tav tm="0">
                                          <p:val>
                                            <p:strVal val="#ppt_x"/>
                                          </p:val>
                                        </p:tav>
                                        <p:tav tm="100000">
                                          <p:val>
                                            <p:strVal val="#ppt_x"/>
                                          </p:val>
                                        </p:tav>
                                      </p:tavLst>
                                    </p:anim>
                                    <p:anim calcmode="lin" valueType="num">
                                      <p:cBhvr additive="base">
                                        <p:cTn id="14" dur="5000" fill="hold"/>
                                        <p:tgtEl>
                                          <p:spTgt spid="788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78852"/>
                                        </p:tgtEl>
                                        <p:attrNameLst>
                                          <p:attrName>style.visibility</p:attrName>
                                        </p:attrNameLst>
                                      </p:cBhvr>
                                      <p:to>
                                        <p:strVal val="visible"/>
                                      </p:to>
                                    </p:set>
                                    <p:animEffect transition="in" filter="barn(inHorizontal)">
                                      <p:cBhvr>
                                        <p:cTn id="19" dur="500"/>
                                        <p:tgtEl>
                                          <p:spTgt spid="7885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8860"/>
                                        </p:tgtEl>
                                        <p:attrNameLst>
                                          <p:attrName>style.visibility</p:attrName>
                                        </p:attrNameLst>
                                      </p:cBhvr>
                                      <p:to>
                                        <p:strVal val="visible"/>
                                      </p:to>
                                    </p:set>
                                    <p:animEffect transition="in" filter="wipe(down)">
                                      <p:cBhvr>
                                        <p:cTn id="24" dur="500"/>
                                        <p:tgtEl>
                                          <p:spTgt spid="78860"/>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strips(downLeft)">
                                      <p:cBhvr>
                                        <p:cTn id="29" dur="500"/>
                                        <p:tgtEl>
                                          <p:spTgt spid="1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blinds(horizontal)">
                                      <p:cBhvr>
                                        <p:cTn id="34" dur="500"/>
                                        <p:tgtEl>
                                          <p:spTgt spid="1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plus(in)">
                                      <p:cBhvr>
                                        <p:cTn id="39" dur="2000"/>
                                        <p:tgtEl>
                                          <p:spTgt spid="1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wipe(down)">
                                      <p:cBhvr>
                                        <p:cTn id="44" dur="500"/>
                                        <p:tgtEl>
                                          <p:spTgt spid="14">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6" fill="hold" grpId="0" nodeType="clickEffect">
                                  <p:stCondLst>
                                    <p:cond delay="0"/>
                                  </p:stCondLst>
                                  <p:childTnLst>
                                    <p:set>
                                      <p:cBhvr>
                                        <p:cTn id="48" dur="1" fill="hold">
                                          <p:stCondLst>
                                            <p:cond delay="0"/>
                                          </p:stCondLst>
                                        </p:cTn>
                                        <p:tgtEl>
                                          <p:spTgt spid="78861"/>
                                        </p:tgtEl>
                                        <p:attrNameLst>
                                          <p:attrName>style.visibility</p:attrName>
                                        </p:attrNameLst>
                                      </p:cBhvr>
                                      <p:to>
                                        <p:strVal val="visible"/>
                                      </p:to>
                                    </p:set>
                                    <p:animEffect transition="in" filter="barn(inHorizontal)">
                                      <p:cBhvr>
                                        <p:cTn id="49" dur="500"/>
                                        <p:tgtEl>
                                          <p:spTgt spid="78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4717958" cy="584775"/>
          </a:xfrm>
          <a:prstGeom prst="rect">
            <a:avLst/>
          </a:prstGeom>
        </p:spPr>
        <p:txBody>
          <a:bodyPr wrap="none">
            <a:spAutoFit/>
          </a:bodyPr>
          <a:lstStyle/>
          <a:p>
            <a:r>
              <a:rPr lang="vi-VN" sz="3200" b="1" i="1" dirty="0" smtClean="0">
                <a:latin typeface="Times New Roman" pitchFamily="18" charset="0"/>
                <a:cs typeface="Times New Roman" pitchFamily="18" charset="0"/>
              </a:rPr>
              <a:t>Đo và xác định khối lượng</a:t>
            </a:r>
            <a:endParaRPr lang="en-US" sz="3200" dirty="0">
              <a:latin typeface="Times New Roman" pitchFamily="18" charset="0"/>
              <a:cs typeface="Times New Roman" pitchFamily="18" charset="0"/>
            </a:endParaRPr>
          </a:p>
        </p:txBody>
      </p:sp>
      <p:sp>
        <p:nvSpPr>
          <p:cNvPr id="7" name="Rectangle 6"/>
          <p:cNvSpPr/>
          <p:nvPr/>
        </p:nvSpPr>
        <p:spPr>
          <a:xfrm>
            <a:off x="152400" y="457200"/>
            <a:ext cx="3817071" cy="584775"/>
          </a:xfrm>
          <a:prstGeom prst="rect">
            <a:avLst/>
          </a:prstGeom>
        </p:spPr>
        <p:txBody>
          <a:bodyPr wrap="none">
            <a:spAutoFit/>
          </a:bodyPr>
          <a:lstStyle/>
          <a:p>
            <a:r>
              <a:rPr lang="vi-VN" sz="3200" dirty="0" smtClean="0">
                <a:latin typeface="Times New Roman" pitchFamily="18" charset="0"/>
                <a:cs typeface="Times New Roman" pitchFamily="18" charset="0"/>
              </a:rPr>
              <a:t>Chuẩn bị: cân điện tử.</a:t>
            </a:r>
            <a:endParaRPr lang="en-US" sz="3200" dirty="0">
              <a:latin typeface="Times New Roman" pitchFamily="18" charset="0"/>
              <a:cs typeface="Times New Roman" pitchFamily="18" charset="0"/>
            </a:endParaRPr>
          </a:p>
        </p:txBody>
      </p:sp>
      <p:sp>
        <p:nvSpPr>
          <p:cNvPr id="8" name="Rectangle 7"/>
          <p:cNvSpPr/>
          <p:nvPr/>
        </p:nvSpPr>
        <p:spPr>
          <a:xfrm>
            <a:off x="0" y="9906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Tiến hành: đo khối lượng cuốn sách Khoa học tự nhiên 7 bằng cân điện tử.</a:t>
            </a:r>
            <a:endParaRPr lang="en-US" sz="3200" dirty="0">
              <a:latin typeface="Times New Roman" pitchFamily="18" charset="0"/>
              <a:cs typeface="Times New Roman" pitchFamily="18" charset="0"/>
            </a:endParaRPr>
          </a:p>
        </p:txBody>
      </p:sp>
      <p:sp>
        <p:nvSpPr>
          <p:cNvPr id="9" name="Rectangle 8"/>
          <p:cNvSpPr/>
          <p:nvPr/>
        </p:nvSpPr>
        <p:spPr>
          <a:xfrm>
            <a:off x="0" y="1981200"/>
            <a:ext cx="9144000" cy="1077218"/>
          </a:xfrm>
          <a:prstGeom prst="rect">
            <a:avLst/>
          </a:prstGeom>
        </p:spPr>
        <p:txBody>
          <a:bodyPr wrap="square">
            <a:spAutoFit/>
          </a:bodyPr>
          <a:lstStyle/>
          <a:p>
            <a:r>
              <a:rPr lang="en-US" sz="3200" dirty="0" err="1" smtClean="0">
                <a:latin typeface="Times New Roman" pitchFamily="18" charset="0"/>
                <a:cs typeface="Times New Roman" pitchFamily="18" charset="0"/>
              </a:rPr>
              <a:t>Thảo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mẫu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0" name="Rectangle 9"/>
          <p:cNvSpPr/>
          <p:nvPr/>
        </p:nvSpPr>
        <p:spPr>
          <a:xfrm>
            <a:off x="0" y="2971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Bảng 1.1. Kết quả đo khối lượng cuốn sách Khoa học tự nhiên 7</a:t>
            </a:r>
            <a:endParaRPr lang="en-US" sz="3200" dirty="0">
              <a:latin typeface="Times New Roman" pitchFamily="18" charset="0"/>
              <a:cs typeface="Times New Roman" pitchFamily="18" charset="0"/>
            </a:endParaRPr>
          </a:p>
        </p:txBody>
      </p:sp>
      <p:graphicFrame>
        <p:nvGraphicFramePr>
          <p:cNvPr id="11" name="Table 10"/>
          <p:cNvGraphicFramePr>
            <a:graphicFrameLocks noGrp="1"/>
          </p:cNvGraphicFramePr>
          <p:nvPr/>
        </p:nvGraphicFramePr>
        <p:xfrm>
          <a:off x="0" y="3962400"/>
          <a:ext cx="9144000" cy="3749040"/>
        </p:xfrm>
        <a:graphic>
          <a:graphicData uri="http://schemas.openxmlformats.org/drawingml/2006/table">
            <a:tbl>
              <a:tblPr firstRow="1" bandRow="1">
                <a:tableStyleId>{5C22544A-7EE6-4342-B048-85BDC9FD1C3A}</a:tableStyleId>
              </a:tblPr>
              <a:tblGrid>
                <a:gridCol w="3200400"/>
                <a:gridCol w="2590800"/>
                <a:gridCol w="3352800"/>
              </a:tblGrid>
              <a:tr h="370840">
                <a:tc>
                  <a:txBody>
                    <a:bodyPr/>
                    <a:lstStyle/>
                    <a:p>
                      <a:r>
                        <a:rPr lang="en-US" sz="2400" b="0" i="0" kern="1200" dirty="0" err="1" smtClean="0">
                          <a:solidFill>
                            <a:schemeClr val="lt1"/>
                          </a:solidFill>
                          <a:latin typeface="Times New Roman" pitchFamily="18" charset="0"/>
                          <a:ea typeface="+mn-ea"/>
                          <a:cs typeface="Times New Roman" pitchFamily="18" charset="0"/>
                        </a:rPr>
                        <a:t>Thứ</a:t>
                      </a:r>
                      <a:r>
                        <a:rPr lang="en-US" sz="2400" b="0" i="0" kern="1200" dirty="0" smtClean="0">
                          <a:solidFill>
                            <a:schemeClr val="lt1"/>
                          </a:solidFill>
                          <a:latin typeface="Times New Roman" pitchFamily="18" charset="0"/>
                          <a:ea typeface="+mn-ea"/>
                          <a:cs typeface="Times New Roman" pitchFamily="18" charset="0"/>
                        </a:rPr>
                        <a:t> </a:t>
                      </a:r>
                      <a:r>
                        <a:rPr lang="en-US" sz="2400" b="0" i="0" kern="1200" dirty="0" err="1" smtClean="0">
                          <a:solidFill>
                            <a:schemeClr val="lt1"/>
                          </a:solidFill>
                          <a:latin typeface="Times New Roman" pitchFamily="18" charset="0"/>
                          <a:ea typeface="+mn-ea"/>
                          <a:cs typeface="Times New Roman" pitchFamily="18" charset="0"/>
                        </a:rPr>
                        <a:t>tự</a:t>
                      </a:r>
                      <a:r>
                        <a:rPr lang="en-US" sz="2400" b="0" i="0" kern="1200" dirty="0" smtClean="0">
                          <a:solidFill>
                            <a:schemeClr val="lt1"/>
                          </a:solidFill>
                          <a:latin typeface="Times New Roman" pitchFamily="18" charset="0"/>
                          <a:ea typeface="+mn-ea"/>
                          <a:cs typeface="Times New Roman" pitchFamily="18" charset="0"/>
                        </a:rPr>
                        <a:t> </a:t>
                      </a:r>
                      <a:r>
                        <a:rPr lang="en-US" sz="2400" b="0" i="0" kern="1200" dirty="0" err="1" smtClean="0">
                          <a:solidFill>
                            <a:schemeClr val="lt1"/>
                          </a:solidFill>
                          <a:latin typeface="Times New Roman" pitchFamily="18" charset="0"/>
                          <a:ea typeface="+mn-ea"/>
                          <a:cs typeface="Times New Roman" pitchFamily="18" charset="0"/>
                        </a:rPr>
                        <a:t>phép</a:t>
                      </a:r>
                      <a:r>
                        <a:rPr lang="en-US" sz="2400" b="0" i="0" kern="1200" dirty="0" smtClean="0">
                          <a:solidFill>
                            <a:schemeClr val="lt1"/>
                          </a:solidFill>
                          <a:latin typeface="Times New Roman" pitchFamily="18" charset="0"/>
                          <a:ea typeface="+mn-ea"/>
                          <a:cs typeface="Times New Roman" pitchFamily="18" charset="0"/>
                        </a:rPr>
                        <a:t> </a:t>
                      </a:r>
                      <a:r>
                        <a:rPr lang="en-US" sz="2400" b="0" i="0" kern="1200" dirty="0" err="1" smtClean="0">
                          <a:solidFill>
                            <a:schemeClr val="lt1"/>
                          </a:solidFill>
                          <a:latin typeface="Times New Roman" pitchFamily="18" charset="0"/>
                          <a:ea typeface="+mn-ea"/>
                          <a:cs typeface="Times New Roman" pitchFamily="18" charset="0"/>
                        </a:rPr>
                        <a:t>cân</a:t>
                      </a:r>
                      <a:endParaRPr lang="en-US" sz="2400" dirty="0">
                        <a:latin typeface="Times New Roman" pitchFamily="18" charset="0"/>
                        <a:cs typeface="Times New Roman" pitchFamily="18" charset="0"/>
                      </a:endParaRPr>
                    </a:p>
                  </a:txBody>
                  <a:tcPr/>
                </a:tc>
                <a:tc>
                  <a:txBody>
                    <a:bodyPr/>
                    <a:lstStyle/>
                    <a:p>
                      <a:r>
                        <a:rPr lang="vi-VN" sz="2400" b="0" i="0" kern="1200" dirty="0" smtClean="0">
                          <a:solidFill>
                            <a:schemeClr val="lt1"/>
                          </a:solidFill>
                          <a:latin typeface="Times New Roman" pitchFamily="18" charset="0"/>
                          <a:ea typeface="+mn-ea"/>
                          <a:cs typeface="Times New Roman" pitchFamily="18" charset="0"/>
                        </a:rPr>
                        <a:t>Kết quả thu được (gam)</a:t>
                      </a:r>
                      <a:endParaRPr lang="en-US" sz="2400" dirty="0">
                        <a:latin typeface="Times New Roman" pitchFamily="18" charset="0"/>
                        <a:cs typeface="Times New Roman" pitchFamily="18" charset="0"/>
                      </a:endParaRPr>
                    </a:p>
                  </a:txBody>
                  <a:tcPr/>
                </a:tc>
                <a:tc>
                  <a:txBody>
                    <a:bodyPr/>
                    <a:lstStyle/>
                    <a:p>
                      <a:r>
                        <a:rPr lang="vi-VN" sz="2400" b="0" i="0" kern="1200" dirty="0" smtClean="0">
                          <a:solidFill>
                            <a:schemeClr val="lt1"/>
                          </a:solidFill>
                          <a:latin typeface="Times New Roman" pitchFamily="18" charset="0"/>
                          <a:ea typeface="+mn-ea"/>
                          <a:cs typeface="Times New Roman" pitchFamily="18" charset="0"/>
                        </a:rPr>
                        <a:t>Nhận xét/đánh giá kết quả đo (nếu có)</a:t>
                      </a:r>
                      <a:endParaRPr lang="en-US" sz="2400" dirty="0">
                        <a:latin typeface="Times New Roman" pitchFamily="18" charset="0"/>
                        <a:cs typeface="Times New Roman" pitchFamily="18" charset="0"/>
                      </a:endParaRPr>
                    </a:p>
                  </a:txBody>
                  <a:tcPr/>
                </a:tc>
              </a:tr>
              <a:tr h="370840">
                <a:tc>
                  <a:txBody>
                    <a:bodyPr/>
                    <a:lstStyle/>
                    <a:p>
                      <a:pPr algn="ctr"/>
                      <a:r>
                        <a:rPr lang="vi-VN" sz="2800" dirty="0" smtClean="0">
                          <a:latin typeface="Times New Roman" pitchFamily="18" charset="0"/>
                          <a:cs typeface="Times New Roman" pitchFamily="18" charset="0"/>
                        </a:rPr>
                        <a:t>1</a:t>
                      </a:r>
                      <a:endParaRPr lang="en-US" sz="2800" dirty="0">
                        <a:latin typeface="Times New Roman" pitchFamily="18" charset="0"/>
                        <a:cs typeface="Times New Roman" pitchFamily="18" charset="0"/>
                      </a:endParaRPr>
                    </a:p>
                  </a:txBody>
                  <a:tcPr/>
                </a:tc>
                <a:tc>
                  <a:txBody>
                    <a:bodyPr/>
                    <a:lstStyle/>
                    <a:p>
                      <a:pPr algn="ct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tc rowSpan="3">
                  <a:txBody>
                    <a:bodyPr/>
                    <a:lstStyle/>
                    <a:p>
                      <a:pPr algn="ct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tr>
              <a:tr h="370840">
                <a:tc>
                  <a:txBody>
                    <a:bodyPr/>
                    <a:lstStyle/>
                    <a:p>
                      <a:pPr algn="ctr"/>
                      <a:r>
                        <a:rPr lang="vi-VN" sz="2800" dirty="0" smtClean="0">
                          <a:latin typeface="Times New Roman" pitchFamily="18" charset="0"/>
                          <a:cs typeface="Times New Roman" pitchFamily="18" charset="0"/>
                        </a:rPr>
                        <a:t>2</a:t>
                      </a:r>
                      <a:endParaRPr lang="en-US" sz="2800" dirty="0">
                        <a:latin typeface="Times New Roman" pitchFamily="18" charset="0"/>
                        <a:cs typeface="Times New Roman" pitchFamily="18" charset="0"/>
                      </a:endParaRPr>
                    </a:p>
                  </a:txBody>
                  <a:tcPr/>
                </a:tc>
                <a:tc>
                  <a:txBody>
                    <a:bodyPr/>
                    <a:lstStyle/>
                    <a:p>
                      <a:pPr algn="ct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tc vMerge="1">
                  <a:txBody>
                    <a:bodyPr/>
                    <a:lstStyle/>
                    <a:p>
                      <a:endParaRPr lang="en-US" dirty="0"/>
                    </a:p>
                  </a:txBody>
                  <a:tcPr/>
                </a:tc>
              </a:tr>
              <a:tr h="370840">
                <a:tc>
                  <a:txBody>
                    <a:bodyPr/>
                    <a:lstStyle/>
                    <a:p>
                      <a:pPr algn="ctr"/>
                      <a:r>
                        <a:rPr lang="vi-VN" sz="2800" dirty="0" smtClean="0">
                          <a:latin typeface="Times New Roman" pitchFamily="18" charset="0"/>
                          <a:cs typeface="Times New Roman" pitchFamily="18" charset="0"/>
                        </a:rPr>
                        <a:t>3</a:t>
                      </a:r>
                      <a:endParaRPr lang="en-US" sz="2800" dirty="0">
                        <a:latin typeface="Times New Roman" pitchFamily="18" charset="0"/>
                        <a:cs typeface="Times New Roman" pitchFamily="18" charset="0"/>
                      </a:endParaRPr>
                    </a:p>
                  </a:txBody>
                  <a:tcPr/>
                </a:tc>
                <a:tc>
                  <a:txBody>
                    <a:bodyPr/>
                    <a:lstStyle/>
                    <a:p>
                      <a:pPr algn="ct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tc vMerge="1">
                  <a:txBody>
                    <a:bodyPr/>
                    <a:lstStyle/>
                    <a:p>
                      <a:endParaRPr lang="en-US" dirty="0"/>
                    </a:p>
                  </a:txBody>
                  <a:tcPr/>
                </a:tc>
              </a:tr>
              <a:tr h="370840">
                <a:tc>
                  <a:txBody>
                    <a:bodyPr/>
                    <a:lstStyle/>
                    <a:p>
                      <a:r>
                        <a:rPr lang="vi-VN" sz="2800" b="0" i="0" kern="1200" dirty="0" smtClean="0">
                          <a:solidFill>
                            <a:schemeClr val="dk1"/>
                          </a:solidFill>
                          <a:latin typeface="Times New Roman" pitchFamily="18" charset="0"/>
                          <a:ea typeface="+mn-ea"/>
                          <a:cs typeface="Times New Roman" pitchFamily="18" charset="0"/>
                        </a:rPr>
                        <a:t>Khối lượng của cuốn sách (kết quả trung bình)</a:t>
                      </a:r>
                      <a:endParaRPr lang="en-US" sz="2800" dirty="0">
                        <a:latin typeface="Times New Roman" pitchFamily="18" charset="0"/>
                        <a:cs typeface="Times New Roman" pitchFamily="18" charset="0"/>
                      </a:endParaRPr>
                    </a:p>
                  </a:txBody>
                  <a:tcPr/>
                </a:tc>
                <a:tc>
                  <a:txBody>
                    <a:bodyPr/>
                    <a:lstStyle/>
                    <a:p>
                      <a:pPr algn="ct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tc>
                  <a:txBody>
                    <a:bodyPr/>
                    <a:lstStyle/>
                    <a:p>
                      <a:pPr algn="ct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heel(4)">
                                      <p:cBhvr>
                                        <p:cTn id="17" dur="2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barn(inHorizontal)">
                                      <p:cBhvr>
                                        <p:cTn id="2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Top 123+] Hình nền Powerpoint “ĐẸP NHỨC NÁCH” - Bàn làm việc - Ghế văn  phòng - Bàn Ghế Văn Phòng - Veneto.vn"/>
          <p:cNvPicPr>
            <a:picLocks noChangeAspect="1" noChangeArrowheads="1"/>
          </p:cNvPicPr>
          <p:nvPr/>
        </p:nvPicPr>
        <p:blipFill>
          <a:blip r:embed="rId2"/>
          <a:srcRect/>
          <a:stretch>
            <a:fillRect/>
          </a:stretch>
        </p:blipFill>
        <p:spPr bwMode="auto">
          <a:xfrm>
            <a:off x="0" y="0"/>
            <a:ext cx="9173053" cy="6858000"/>
          </a:xfrm>
          <a:prstGeom prst="rect">
            <a:avLst/>
          </a:prstGeom>
          <a:noFill/>
        </p:spPr>
      </p:pic>
      <p:sp>
        <p:nvSpPr>
          <p:cNvPr id="3" name="Rectangle 2"/>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Hãy xác định khối lượng của cuốn sách và nhận xét kết quả của các lần đo so với kết quả trung bình.</a:t>
            </a:r>
            <a:endParaRPr lang="en-US" sz="3200" dirty="0">
              <a:latin typeface="Times New Roman" pitchFamily="18" charset="0"/>
              <a:cs typeface="Times New Roman" pitchFamily="18" charset="0"/>
            </a:endParaRPr>
          </a:p>
        </p:txBody>
      </p:sp>
      <p:sp>
        <p:nvSpPr>
          <p:cNvPr id="4" name="Rectangle 3"/>
          <p:cNvSpPr/>
          <p:nvPr/>
        </p:nvSpPr>
        <p:spPr>
          <a:xfrm>
            <a:off x="0" y="1066800"/>
            <a:ext cx="3509294" cy="584775"/>
          </a:xfrm>
          <a:prstGeom prst="rect">
            <a:avLst/>
          </a:prstGeom>
        </p:spPr>
        <p:txBody>
          <a:bodyPr wrap="none">
            <a:spAutoFit/>
          </a:bodyPr>
          <a:lstStyle/>
          <a:p>
            <a:r>
              <a:rPr lang="vi-VN" sz="3200" dirty="0" smtClean="0">
                <a:latin typeface="Times New Roman" pitchFamily="18" charset="0"/>
                <a:cs typeface="Times New Roman" pitchFamily="18" charset="0"/>
              </a:rPr>
              <a:t>Hướng dẫn cách đo:</a:t>
            </a:r>
          </a:p>
        </p:txBody>
      </p:sp>
      <p:sp>
        <p:nvSpPr>
          <p:cNvPr id="5" name="Rectangle 4"/>
          <p:cNvSpPr/>
          <p:nvPr/>
        </p:nvSpPr>
        <p:spPr>
          <a:xfrm>
            <a:off x="0" y="15240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Khối lượng cuốn Khoa học tự nhiên 7 khoảng từ 1 – 2 kg: sử dụng cân điện tử</a:t>
            </a:r>
          </a:p>
        </p:txBody>
      </p:sp>
      <p:sp>
        <p:nvSpPr>
          <p:cNvPr id="6" name="Rectangle 5"/>
          <p:cNvSpPr/>
          <p:nvPr/>
        </p:nvSpPr>
        <p:spPr>
          <a:xfrm>
            <a:off x="0" y="25908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Đặt cuốn sách lên cân điện tử và nhìn kết quả trên cân</a:t>
            </a:r>
          </a:p>
          <a:p>
            <a:r>
              <a:rPr lang="vi-VN" sz="3200" dirty="0" smtClean="0">
                <a:latin typeface="Times New Roman" pitchFamily="18" charset="0"/>
                <a:cs typeface="Times New Roman" pitchFamily="18" charset="0"/>
              </a:rPr>
              <a:t>Thực hiện phép đo 3 lần và ghi kết quả vào bảng</a:t>
            </a:r>
          </a:p>
          <a:p>
            <a:r>
              <a:rPr lang="vi-VN" sz="3200" dirty="0" smtClean="0">
                <a:latin typeface="Times New Roman" pitchFamily="18" charset="0"/>
                <a:cs typeface="Times New Roman" pitchFamily="18" charset="0"/>
              </a:rPr>
              <a:t>=&gt; Nhận xét: Khối lượng của cuốn sách (kết quả trung bình) gần bằng kết quả thu được sau mỗi lần đo.</a:t>
            </a:r>
            <a:endParaRPr lang="vi-VN" sz="3200" dirty="0">
              <a:latin typeface="Times New Roman" pitchFamily="18" charset="0"/>
              <a:cs typeface="Times New Roman" pitchFamily="18" charset="0"/>
            </a:endParaRPr>
          </a:p>
        </p:txBody>
      </p:sp>
      <p:sp>
        <p:nvSpPr>
          <p:cNvPr id="7" name="Rectangle 6"/>
          <p:cNvSpPr/>
          <p:nvPr/>
        </p:nvSpPr>
        <p:spPr>
          <a:xfrm>
            <a:off x="0" y="4419600"/>
            <a:ext cx="3706464" cy="646331"/>
          </a:xfrm>
          <a:prstGeom prst="rect">
            <a:avLst/>
          </a:prstGeom>
        </p:spPr>
        <p:txBody>
          <a:bodyPr wrap="none">
            <a:spAutoFit/>
          </a:bodyPr>
          <a:lstStyle/>
          <a:p>
            <a:r>
              <a:rPr lang="vi-VN" sz="3600" b="1" dirty="0" smtClean="0">
                <a:latin typeface="Times New Roman" pitchFamily="18" charset="0"/>
                <a:cs typeface="Times New Roman" pitchFamily="18" charset="0"/>
              </a:rPr>
              <a:t>4. Kĩ năng dự báo</a:t>
            </a:r>
          </a:p>
        </p:txBody>
      </p:sp>
      <p:sp>
        <p:nvSpPr>
          <p:cNvPr id="8" name="Rectangle 7"/>
          <p:cNvSpPr/>
          <p:nvPr/>
        </p:nvSpPr>
        <p:spPr>
          <a:xfrm>
            <a:off x="0" y="4953000"/>
            <a:ext cx="9144000" cy="2062103"/>
          </a:xfrm>
          <a:prstGeom prst="rect">
            <a:avLst/>
          </a:prstGeom>
        </p:spPr>
        <p:txBody>
          <a:bodyPr wrap="square">
            <a:spAutoFit/>
          </a:bodyPr>
          <a:lstStyle/>
          <a:p>
            <a:r>
              <a:rPr lang="en-US" sz="3200" b="1" dirty="0" err="1" smtClean="0">
                <a:solidFill>
                  <a:srgbClr val="C00000"/>
                </a:solidFill>
                <a:latin typeface="Times New Roman" pitchFamily="18" charset="0"/>
                <a:cs typeface="Times New Roman" pitchFamily="18" charset="0"/>
              </a:rPr>
              <a:t>Kĩ</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năng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dự</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báo</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là</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kĩ</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năng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đề</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xuất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điều</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gì</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sẽ</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xảy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ra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dựa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trên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các</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quan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sát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kiến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thức</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sự</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hiểu</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biết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và</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suy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luận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của</a:t>
            </a:r>
            <a:r>
              <a:rPr lang="en-US" sz="3200" b="1" dirty="0" smtClean="0">
                <a:solidFill>
                  <a:srgbClr val="C00000"/>
                </a:solidFill>
                <a:latin typeface="Times New Roman" pitchFamily="18" charset="0"/>
                <a:cs typeface="Times New Roman" pitchFamily="18" charset="0"/>
              </a:rPr>
              <a:t> con </a:t>
            </a:r>
            <a:r>
              <a:rPr lang="en-US" sz="3200" b="1" dirty="0" err="1" smtClean="0">
                <a:solidFill>
                  <a:srgbClr val="C00000"/>
                </a:solidFill>
                <a:latin typeface="Times New Roman" pitchFamily="18" charset="0"/>
                <a:cs typeface="Times New Roman" pitchFamily="18" charset="0"/>
              </a:rPr>
              <a:t>người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về</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sự</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vật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và</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hiện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tượng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trong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tự</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nhiên</a:t>
            </a:r>
            <a:r>
              <a:rPr lang="en-US" sz="3200" b="1" dirty="0" smtClean="0">
                <a:solidFill>
                  <a:srgbClr val="C00000"/>
                </a:solidFill>
                <a:latin typeface="Times New Roman" pitchFamily="18" charset="0"/>
                <a:cs typeface="Times New Roman" pitchFamily="18" charset="0"/>
              </a:rPr>
              <a:t>.</a:t>
            </a:r>
            <a:endParaRPr lang="en-US" sz="32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plus(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heel(4)">
                                      <p:cBhvr>
                                        <p:cTn id="27" dur="20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plus(in)">
                                      <p:cBhvr>
                                        <p:cTn id="3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6988"/>
          </a:xfrm>
          <a:prstGeom prst="rect">
            <a:avLst/>
          </a:prstGeom>
        </p:spPr>
        <p:txBody>
          <a:bodyPr wrap="square">
            <a:spAutoFit/>
          </a:bodyPr>
          <a:lstStyle/>
          <a:p>
            <a:r>
              <a:rPr lang="vi-VN" sz="3200" b="1" dirty="0" smtClean="0">
                <a:latin typeface="Times New Roman" pitchFamily="18" charset="0"/>
                <a:cs typeface="Times New Roman" pitchFamily="18" charset="0"/>
              </a:rPr>
              <a:t>Câu 1:</a:t>
            </a:r>
            <a:r>
              <a:rPr lang="vi-VN" sz="3200" dirty="0" smtClean="0">
                <a:latin typeface="Times New Roman" pitchFamily="18" charset="0"/>
                <a:cs typeface="Times New Roman" pitchFamily="18" charset="0"/>
              </a:rPr>
              <a:t> Khí carbon dioxide là nguyên nhân chính gây ra sự ấm lên của Trái Đất do hiệu ứng nhà kính. Quan sát Hình 1.3 và cho biết nguyên nhân nào làm phát thải khí nhà kính nhiều nhất. Hãy tìm hiểu và đề xuất biện pháp giảm sự phát thải khí carbon dioxide từ nguồn này.</a:t>
            </a:r>
            <a:endParaRPr lang="vi-VN" sz="3200" dirty="0">
              <a:latin typeface="Times New Roman" pitchFamily="18" charset="0"/>
              <a:cs typeface="Times New Roman" pitchFamily="18" charset="0"/>
            </a:endParaRPr>
          </a:p>
        </p:txBody>
      </p:sp>
      <p:pic>
        <p:nvPicPr>
          <p:cNvPr id="53250" name="Picture 2" descr="https://o.rada.vn/data/image/2022/07/05/KHTN-7-bai-1-2.jpg"/>
          <p:cNvPicPr>
            <a:picLocks noChangeAspect="1" noChangeArrowheads="1"/>
          </p:cNvPicPr>
          <p:nvPr/>
        </p:nvPicPr>
        <p:blipFill>
          <a:blip r:embed="rId2"/>
          <a:srcRect/>
          <a:stretch>
            <a:fillRect/>
          </a:stretch>
        </p:blipFill>
        <p:spPr bwMode="auto">
          <a:xfrm>
            <a:off x="2438400" y="3020642"/>
            <a:ext cx="3962400" cy="38373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3250"/>
                                        </p:tgtEl>
                                        <p:attrNameLst>
                                          <p:attrName>style.visibility</p:attrName>
                                        </p:attrNameLst>
                                      </p:cBhvr>
                                      <p:to>
                                        <p:strVal val="visible"/>
                                      </p:to>
                                    </p:set>
                                    <p:animEffect transition="in" filter="dissolve">
                                      <p:cBhvr>
                                        <p:cTn id="12"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ình nền powerpoint đơn giản mà đẹp – hình nền pp, ppt đẹp - SAIGON METRO  MALL"/>
          <p:cNvPicPr>
            <a:picLocks noChangeAspect="1" noChangeArrowheads="1"/>
          </p:cNvPicPr>
          <p:nvPr/>
        </p:nvPicPr>
        <p:blipFill>
          <a:blip r:embed="rId2"/>
          <a:srcRect/>
          <a:stretch>
            <a:fillRect/>
          </a:stretch>
        </p:blipFill>
        <p:spPr bwMode="auto">
          <a:xfrm>
            <a:off x="0" y="0"/>
            <a:ext cx="9144000" cy="6837670"/>
          </a:xfrm>
          <a:prstGeom prst="rect">
            <a:avLst/>
          </a:prstGeom>
          <a:noFill/>
        </p:spPr>
      </p:pic>
      <p:sp>
        <p:nvSpPr>
          <p:cNvPr id="3" name="Rectangle 2"/>
          <p:cNvSpPr/>
          <p:nvPr/>
        </p:nvSpPr>
        <p:spPr>
          <a:xfrm>
            <a:off x="0" y="0"/>
            <a:ext cx="7138493" cy="584775"/>
          </a:xfrm>
          <a:prstGeom prst="rect">
            <a:avLst/>
          </a:prstGeom>
        </p:spPr>
        <p:txBody>
          <a:bodyPr wrap="none">
            <a:spAutoFit/>
          </a:bodyPr>
          <a:lstStyle/>
          <a:p>
            <a:r>
              <a:rPr lang="vi-VN" sz="3200" dirty="0" smtClean="0">
                <a:latin typeface="+mj-lt"/>
              </a:rPr>
              <a:t>- </a:t>
            </a:r>
            <a:r>
              <a:rPr lang="vi-VN" sz="3200" dirty="0" smtClean="0">
                <a:latin typeface="+mj-lt"/>
                <a:cs typeface="Times New Roman" pitchFamily="18" charset="0"/>
              </a:rPr>
              <a:t>Nguyên nhân làm phát thải khí nhà kính:</a:t>
            </a:r>
          </a:p>
        </p:txBody>
      </p:sp>
      <p:sp>
        <p:nvSpPr>
          <p:cNvPr id="4" name="Rectangle 3"/>
          <p:cNvSpPr/>
          <p:nvPr/>
        </p:nvSpPr>
        <p:spPr>
          <a:xfrm>
            <a:off x="381000" y="533400"/>
            <a:ext cx="3833101" cy="584775"/>
          </a:xfrm>
          <a:prstGeom prst="rect">
            <a:avLst/>
          </a:prstGeom>
        </p:spPr>
        <p:txBody>
          <a:bodyPr wrap="none">
            <a:spAutoFit/>
          </a:bodyPr>
          <a:lstStyle/>
          <a:p>
            <a:r>
              <a:rPr lang="vi-VN" sz="3200" dirty="0" smtClean="0">
                <a:latin typeface="Times New Roman" pitchFamily="18" charset="0"/>
                <a:cs typeface="Times New Roman" pitchFamily="18" charset="0"/>
              </a:rPr>
              <a:t>Sản xuất điện và nhiệt</a:t>
            </a:r>
          </a:p>
        </p:txBody>
      </p:sp>
      <p:sp>
        <p:nvSpPr>
          <p:cNvPr id="5" name="Rectangle 4"/>
          <p:cNvSpPr/>
          <p:nvPr/>
        </p:nvSpPr>
        <p:spPr>
          <a:xfrm>
            <a:off x="0" y="990600"/>
            <a:ext cx="9144000" cy="584775"/>
          </a:xfrm>
          <a:prstGeom prst="rect">
            <a:avLst/>
          </a:prstGeom>
        </p:spPr>
        <p:txBody>
          <a:bodyPr wrap="square">
            <a:spAutoFit/>
          </a:bodyPr>
          <a:lstStyle/>
          <a:p>
            <a:r>
              <a:rPr lang="vi-VN" sz="3200" dirty="0" smtClean="0">
                <a:latin typeface="Times New Roman" pitchFamily="18" charset="0"/>
                <a:cs typeface="Times New Roman" pitchFamily="18" charset="0"/>
              </a:rPr>
              <a:t>Khai thác rừng và các hoạt động khác trên mặt đất</a:t>
            </a:r>
          </a:p>
        </p:txBody>
      </p:sp>
      <p:sp>
        <p:nvSpPr>
          <p:cNvPr id="6" name="Rectangle 5"/>
          <p:cNvSpPr/>
          <p:nvPr/>
        </p:nvSpPr>
        <p:spPr>
          <a:xfrm>
            <a:off x="304800" y="1524000"/>
            <a:ext cx="3730508" cy="584775"/>
          </a:xfrm>
          <a:prstGeom prst="rect">
            <a:avLst/>
          </a:prstGeom>
        </p:spPr>
        <p:txBody>
          <a:bodyPr wrap="none">
            <a:spAutoFit/>
          </a:bodyPr>
          <a:lstStyle/>
          <a:p>
            <a:r>
              <a:rPr lang="vi-VN" sz="3200" dirty="0" smtClean="0">
                <a:latin typeface="Times New Roman" pitchFamily="18" charset="0"/>
                <a:cs typeface="Times New Roman" pitchFamily="18" charset="0"/>
              </a:rPr>
              <a:t>Sản xuất công nghiệp</a:t>
            </a:r>
          </a:p>
        </p:txBody>
      </p:sp>
      <p:sp>
        <p:nvSpPr>
          <p:cNvPr id="7" name="Rectangle 6"/>
          <p:cNvSpPr/>
          <p:nvPr/>
        </p:nvSpPr>
        <p:spPr>
          <a:xfrm>
            <a:off x="381000" y="1981200"/>
            <a:ext cx="2020105" cy="584775"/>
          </a:xfrm>
          <a:prstGeom prst="rect">
            <a:avLst/>
          </a:prstGeom>
        </p:spPr>
        <p:txBody>
          <a:bodyPr wrap="none">
            <a:spAutoFit/>
          </a:bodyPr>
          <a:lstStyle/>
          <a:p>
            <a:r>
              <a:rPr lang="vi-VN" sz="3200" dirty="0" smtClean="0">
                <a:latin typeface="Times New Roman" pitchFamily="18" charset="0"/>
                <a:cs typeface="Times New Roman" pitchFamily="18" charset="0"/>
              </a:rPr>
              <a:t>Giao thông</a:t>
            </a:r>
          </a:p>
        </p:txBody>
      </p:sp>
      <p:sp>
        <p:nvSpPr>
          <p:cNvPr id="8" name="Rectangle 7"/>
          <p:cNvSpPr/>
          <p:nvPr/>
        </p:nvSpPr>
        <p:spPr>
          <a:xfrm>
            <a:off x="457200" y="2438400"/>
            <a:ext cx="1810111" cy="584775"/>
          </a:xfrm>
          <a:prstGeom prst="rect">
            <a:avLst/>
          </a:prstGeom>
        </p:spPr>
        <p:txBody>
          <a:bodyPr wrap="none">
            <a:spAutoFit/>
          </a:bodyPr>
          <a:lstStyle/>
          <a:p>
            <a:r>
              <a:rPr lang="vi-VN" sz="3200" dirty="0" smtClean="0">
                <a:latin typeface="Times New Roman" pitchFamily="18" charset="0"/>
                <a:cs typeface="Times New Roman" pitchFamily="18" charset="0"/>
              </a:rPr>
              <a:t>Xây dựng</a:t>
            </a:r>
          </a:p>
        </p:txBody>
      </p:sp>
      <p:sp>
        <p:nvSpPr>
          <p:cNvPr id="9" name="Rectangle 8"/>
          <p:cNvSpPr/>
          <p:nvPr/>
        </p:nvSpPr>
        <p:spPr>
          <a:xfrm>
            <a:off x="228600" y="2895600"/>
            <a:ext cx="4798108" cy="584775"/>
          </a:xfrm>
          <a:prstGeom prst="rect">
            <a:avLst/>
          </a:prstGeom>
        </p:spPr>
        <p:txBody>
          <a:bodyPr wrap="none">
            <a:spAutoFit/>
          </a:bodyPr>
          <a:lstStyle/>
          <a:p>
            <a:r>
              <a:rPr lang="vi-VN" sz="3200" dirty="0" smtClean="0">
                <a:latin typeface="Times New Roman" pitchFamily="18" charset="0"/>
                <a:cs typeface="Times New Roman" pitchFamily="18" charset="0"/>
              </a:rPr>
              <a:t>Các nguồn năng lượng khác</a:t>
            </a:r>
          </a:p>
        </p:txBody>
      </p:sp>
      <p:sp>
        <p:nvSpPr>
          <p:cNvPr id="10" name="Rectangle 9"/>
          <p:cNvSpPr/>
          <p:nvPr/>
        </p:nvSpPr>
        <p:spPr>
          <a:xfrm>
            <a:off x="0" y="3352800"/>
            <a:ext cx="9144000" cy="584775"/>
          </a:xfrm>
          <a:prstGeom prst="rect">
            <a:avLst/>
          </a:prstGeom>
        </p:spPr>
        <p:txBody>
          <a:bodyPr wrap="square">
            <a:spAutoFit/>
          </a:bodyPr>
          <a:lstStyle/>
          <a:p>
            <a:r>
              <a:rPr lang="vi-VN" sz="3200" dirty="0" smtClean="0">
                <a:latin typeface="Times New Roman" pitchFamily="18" charset="0"/>
                <a:cs typeface="Times New Roman" pitchFamily="18" charset="0"/>
              </a:rPr>
              <a:t>- Biện pháp giảm sự phát thải khí carbon dioxide</a:t>
            </a:r>
          </a:p>
        </p:txBody>
      </p:sp>
      <p:sp>
        <p:nvSpPr>
          <p:cNvPr id="11" name="Rectangle 10"/>
          <p:cNvSpPr/>
          <p:nvPr/>
        </p:nvSpPr>
        <p:spPr>
          <a:xfrm>
            <a:off x="228600" y="3810000"/>
            <a:ext cx="3817071" cy="584775"/>
          </a:xfrm>
          <a:prstGeom prst="rect">
            <a:avLst/>
          </a:prstGeom>
        </p:spPr>
        <p:txBody>
          <a:bodyPr wrap="none">
            <a:spAutoFit/>
          </a:bodyPr>
          <a:lstStyle/>
          <a:p>
            <a:r>
              <a:rPr lang="vi-VN" sz="3200" dirty="0" smtClean="0">
                <a:latin typeface="Times New Roman" pitchFamily="18" charset="0"/>
                <a:cs typeface="Times New Roman" pitchFamily="18" charset="0"/>
              </a:rPr>
              <a:t>Tái sử dụng và tái chế</a:t>
            </a:r>
          </a:p>
        </p:txBody>
      </p:sp>
      <p:sp>
        <p:nvSpPr>
          <p:cNvPr id="12" name="Rectangle 11"/>
          <p:cNvSpPr/>
          <p:nvPr/>
        </p:nvSpPr>
        <p:spPr>
          <a:xfrm>
            <a:off x="152400" y="4267200"/>
            <a:ext cx="7119257" cy="584775"/>
          </a:xfrm>
          <a:prstGeom prst="rect">
            <a:avLst/>
          </a:prstGeom>
        </p:spPr>
        <p:txBody>
          <a:bodyPr wrap="none">
            <a:spAutoFit/>
          </a:bodyPr>
          <a:lstStyle/>
          <a:p>
            <a:r>
              <a:rPr lang="vi-VN" sz="3200" dirty="0" smtClean="0">
                <a:latin typeface="Times New Roman" pitchFamily="18" charset="0"/>
                <a:cs typeface="Times New Roman" pitchFamily="18" charset="0"/>
              </a:rPr>
              <a:t>Trồng cây xanh và bảo vệ tài nguyên rừng</a:t>
            </a:r>
          </a:p>
        </p:txBody>
      </p:sp>
      <p:sp>
        <p:nvSpPr>
          <p:cNvPr id="13" name="Rectangle 12"/>
          <p:cNvSpPr/>
          <p:nvPr/>
        </p:nvSpPr>
        <p:spPr>
          <a:xfrm>
            <a:off x="0" y="4800600"/>
            <a:ext cx="8763000" cy="523220"/>
          </a:xfrm>
          <a:prstGeom prst="rect">
            <a:avLst/>
          </a:prstGeom>
        </p:spPr>
        <p:txBody>
          <a:bodyPr wrap="square">
            <a:spAutoFit/>
          </a:bodyPr>
          <a:lstStyle/>
          <a:p>
            <a:r>
              <a:rPr lang="vi-VN" sz="2800" dirty="0" smtClean="0">
                <a:latin typeface="Times New Roman" pitchFamily="18" charset="0"/>
                <a:cs typeface="Times New Roman" pitchFamily="18" charset="0"/>
              </a:rPr>
              <a:t>Thay thế các loại bóng đèn truyền thống bằng đèn LED</a:t>
            </a:r>
          </a:p>
        </p:txBody>
      </p:sp>
      <p:sp>
        <p:nvSpPr>
          <p:cNvPr id="14" name="Rectangle 13"/>
          <p:cNvSpPr/>
          <p:nvPr/>
        </p:nvSpPr>
        <p:spPr>
          <a:xfrm>
            <a:off x="0" y="5334000"/>
            <a:ext cx="7620997" cy="584775"/>
          </a:xfrm>
          <a:prstGeom prst="rect">
            <a:avLst/>
          </a:prstGeom>
        </p:spPr>
        <p:txBody>
          <a:bodyPr wrap="none">
            <a:spAutoFit/>
          </a:bodyPr>
          <a:lstStyle/>
          <a:p>
            <a:r>
              <a:rPr lang="vi-VN" sz="3200" dirty="0" smtClean="0">
                <a:latin typeface="Times New Roman" pitchFamily="18" charset="0"/>
                <a:cs typeface="Times New Roman" pitchFamily="18" charset="0"/>
              </a:rPr>
              <a:t>Hạn chế sử dụng lò sưởi và điều hòa nhiệt độ</a:t>
            </a:r>
          </a:p>
        </p:txBody>
      </p:sp>
      <p:sp>
        <p:nvSpPr>
          <p:cNvPr id="15" name="Rectangle 14"/>
          <p:cNvSpPr/>
          <p:nvPr/>
        </p:nvSpPr>
        <p:spPr>
          <a:xfrm>
            <a:off x="0" y="5780782"/>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Sử dụng năng lượng sạch: năng lượng mặt trời, năng lượng gió, năng lượng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heel(4)">
                                      <p:cBhvr>
                                        <p:cTn id="23" dur="2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ipe(down)">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0" fill="hold"/>
                                        <p:tgtEl>
                                          <p:spTgt spid="8"/>
                                        </p:tgtEl>
                                        <p:attrNameLst>
                                          <p:attrName>ppt_x</p:attrName>
                                        </p:attrNameLst>
                                      </p:cBhvr>
                                      <p:tavLst>
                                        <p:tav tm="0">
                                          <p:val>
                                            <p:strVal val="#ppt_x"/>
                                          </p:val>
                                        </p:tav>
                                        <p:tav tm="100000">
                                          <p:val>
                                            <p:strVal val="#ppt_x"/>
                                          </p:val>
                                        </p:tav>
                                      </p:tavLst>
                                    </p:anim>
                                    <p:anim calcmode="lin" valueType="num">
                                      <p:cBhvr additive="base">
                                        <p:cTn id="34"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barn(inHorizontal)">
                                      <p:cBhvr>
                                        <p:cTn id="39" dur="500"/>
                                        <p:tgtEl>
                                          <p:spTgt spid="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Effect transition="in" filter="wheel(4)">
                                      <p:cBhvr>
                                        <p:cTn id="44" dur="2000"/>
                                        <p:tgtEl>
                                          <p:spTgt spid="1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Effect transition="in" filter="checkerboard(across)">
                                      <p:cBhvr>
                                        <p:cTn id="49" dur="500"/>
                                        <p:tgtEl>
                                          <p:spTgt spid="11">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12">
                                            <p:txEl>
                                              <p:pRg st="0" end="0"/>
                                            </p:txEl>
                                          </p:spTgt>
                                        </p:tgtEl>
                                        <p:attrNameLst>
                                          <p:attrName>style.visibility</p:attrName>
                                        </p:attrNameLst>
                                      </p:cBhvr>
                                      <p:to>
                                        <p:strVal val="visible"/>
                                      </p:to>
                                    </p:set>
                                    <p:animEffect transition="in" filter="dissolve">
                                      <p:cBhvr>
                                        <p:cTn id="54" dur="500"/>
                                        <p:tgtEl>
                                          <p:spTgt spid="12">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4" fill="hold" nodeType="click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wheel(4)">
                                      <p:cBhvr>
                                        <p:cTn id="59" dur="2000"/>
                                        <p:tgtEl>
                                          <p:spTgt spid="13">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6" fill="hold" nodeType="clickEffect">
                                  <p:stCondLst>
                                    <p:cond delay="0"/>
                                  </p:stCondLst>
                                  <p:childTnLst>
                                    <p:set>
                                      <p:cBhvr>
                                        <p:cTn id="63" dur="1" fill="hold">
                                          <p:stCondLst>
                                            <p:cond delay="0"/>
                                          </p:stCondLst>
                                        </p:cTn>
                                        <p:tgtEl>
                                          <p:spTgt spid="14">
                                            <p:txEl>
                                              <p:pRg st="0" end="0"/>
                                            </p:txEl>
                                          </p:spTgt>
                                        </p:tgtEl>
                                        <p:attrNameLst>
                                          <p:attrName>style.visibility</p:attrName>
                                        </p:attrNameLst>
                                      </p:cBhvr>
                                      <p:to>
                                        <p:strVal val="visible"/>
                                      </p:to>
                                    </p:set>
                                    <p:animEffect transition="in" filter="barn(inHorizontal)">
                                      <p:cBhvr>
                                        <p:cTn id="64" dur="500"/>
                                        <p:tgtEl>
                                          <p:spTgt spid="14">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15">
                                            <p:txEl>
                                              <p:pRg st="0" end="0"/>
                                            </p:txEl>
                                          </p:spTgt>
                                        </p:tgtEl>
                                        <p:attrNameLst>
                                          <p:attrName>style.visibility</p:attrName>
                                        </p:attrNameLst>
                                      </p:cBhvr>
                                      <p:to>
                                        <p:strVal val="visible"/>
                                      </p:to>
                                    </p:set>
                                    <p:animEffect transition="in" filter="blinds(horizontal)">
                                      <p:cBhvr>
                                        <p:cTn id="6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ình ảnh cây tre với poster tuyết | Thư viện stock vector đẹp miễn phí"/>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228600" y="152400"/>
            <a:ext cx="4432624" cy="584775"/>
          </a:xfrm>
          <a:prstGeom prst="rect">
            <a:avLst/>
          </a:prstGeom>
        </p:spPr>
        <p:txBody>
          <a:bodyPr wrap="none">
            <a:spAutoFit/>
          </a:bodyPr>
          <a:lstStyle/>
          <a:p>
            <a:r>
              <a:rPr lang="vi-VN" sz="3200" dirty="0" smtClean="0">
                <a:latin typeface="Times New Roman" pitchFamily="18" charset="0"/>
                <a:cs typeface="Times New Roman" pitchFamily="18" charset="0"/>
              </a:rPr>
              <a:t>Hạn chế sử dụng túi nilon</a:t>
            </a:r>
          </a:p>
        </p:txBody>
      </p:sp>
      <p:sp>
        <p:nvSpPr>
          <p:cNvPr id="4" name="Rectangle 3"/>
          <p:cNvSpPr/>
          <p:nvPr/>
        </p:nvSpPr>
        <p:spPr>
          <a:xfrm>
            <a:off x="228600" y="685800"/>
            <a:ext cx="5317481" cy="584775"/>
          </a:xfrm>
          <a:prstGeom prst="rect">
            <a:avLst/>
          </a:prstGeom>
        </p:spPr>
        <p:txBody>
          <a:bodyPr wrap="none">
            <a:spAutoFit/>
          </a:bodyPr>
          <a:lstStyle/>
          <a:p>
            <a:r>
              <a:rPr lang="vi-VN" sz="3200" dirty="0" smtClean="0">
                <a:latin typeface="Times New Roman" pitchFamily="18" charset="0"/>
                <a:cs typeface="Times New Roman" pitchFamily="18" charset="0"/>
              </a:rPr>
              <a:t>Cải tạo, nâng cấp cơ sở hạ tầng</a:t>
            </a:r>
          </a:p>
        </p:txBody>
      </p:sp>
      <p:sp>
        <p:nvSpPr>
          <p:cNvPr id="5" name="Rectangle 4"/>
          <p:cNvSpPr/>
          <p:nvPr/>
        </p:nvSpPr>
        <p:spPr>
          <a:xfrm>
            <a:off x="0" y="11430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Ứng dụng các công nghệ mới trong việc bảo vệ Trái Đất</a:t>
            </a:r>
            <a:endParaRPr lang="vi-VN" sz="3200" dirty="0">
              <a:latin typeface="Times New Roman" pitchFamily="18" charset="0"/>
              <a:cs typeface="Times New Roman" pitchFamily="18" charset="0"/>
            </a:endParaRPr>
          </a:p>
        </p:txBody>
      </p:sp>
      <p:sp>
        <p:nvSpPr>
          <p:cNvPr id="6" name="Rectangle 5"/>
          <p:cNvSpPr/>
          <p:nvPr/>
        </p:nvSpPr>
        <p:spPr>
          <a:xfrm>
            <a:off x="0" y="2209800"/>
            <a:ext cx="9144000" cy="2062103"/>
          </a:xfrm>
          <a:prstGeom prst="rect">
            <a:avLst/>
          </a:prstGeom>
        </p:spPr>
        <p:txBody>
          <a:bodyPr wrap="square">
            <a:spAutoFit/>
          </a:bodyPr>
          <a:lstStyle/>
          <a:p>
            <a:r>
              <a:rPr lang="vi-VN" sz="3200" b="1" dirty="0" smtClean="0">
                <a:latin typeface="+mj-lt"/>
              </a:rPr>
              <a:t>Câu 2: </a:t>
            </a:r>
            <a:r>
              <a:rPr lang="vi-VN" sz="3200" dirty="0" smtClean="0">
                <a:latin typeface="+mj-lt"/>
              </a:rPr>
              <a:t>Tìm hiểu thông tin trên sách, báo, Internet về nhiệt độ trung bình toàn cầu của Trái Đất trong khoảng 100 năm qua và suy luận về nhiệt độ của Trái Đất tăng hay giảm trong vòng 10 năm tới.</a:t>
            </a:r>
          </a:p>
        </p:txBody>
      </p:sp>
      <p:sp>
        <p:nvSpPr>
          <p:cNvPr id="7" name="Rectangle 6"/>
          <p:cNvSpPr/>
          <p:nvPr/>
        </p:nvSpPr>
        <p:spPr>
          <a:xfrm>
            <a:off x="0" y="4191000"/>
            <a:ext cx="9144000" cy="2554545"/>
          </a:xfrm>
          <a:prstGeom prst="rect">
            <a:avLst/>
          </a:prstGeom>
        </p:spPr>
        <p:txBody>
          <a:bodyPr wrap="square">
            <a:spAutoFit/>
          </a:bodyPr>
          <a:lstStyle/>
          <a:p>
            <a:r>
              <a:rPr lang="vi-VN" sz="3200" b="1" dirty="0" smtClean="0">
                <a:latin typeface="+mj-lt"/>
              </a:rPr>
              <a:t>Trả lời: </a:t>
            </a:r>
            <a:r>
              <a:rPr lang="vi-VN" sz="3200" dirty="0" smtClean="0">
                <a:latin typeface="+mj-lt"/>
              </a:rPr>
              <a:t>Trong khoảng 100 năm qua, nhiệt độ trung bình Trái Đất đã tăng khoảng 0,9</a:t>
            </a:r>
            <a:r>
              <a:rPr lang="vi-VN" sz="3200" baseline="30000" dirty="0" smtClean="0">
                <a:latin typeface="+mj-lt"/>
              </a:rPr>
              <a:t>0</a:t>
            </a:r>
            <a:r>
              <a:rPr lang="vi-VN" sz="3200" dirty="0" smtClean="0">
                <a:latin typeface="+mj-lt"/>
              </a:rPr>
              <a:t>C (nhiệt độ năm 2018 so với giai đoạn 1951 - 1980). Với xu thế này, dự đoán trong khoảng 10 năm tới, nhiệt độ sẽ tiếp tục tăng.</a:t>
            </a:r>
            <a:endParaRPr lang="vi-VN"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strips(down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heel(4)">
                                      <p:cBhvr>
                                        <p:cTn id="28"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ình nền đơn Giản Màu Nước Nhỏ Công Ty Mới Pppd, Powerpoint, Sự đơn Giản,  Không Khí Background Vector để tải xuống miễn phí - Pngtre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0"/>
            <a:ext cx="9144000" cy="1077218"/>
          </a:xfrm>
          <a:prstGeom prst="rect">
            <a:avLst/>
          </a:prstGeom>
        </p:spPr>
        <p:txBody>
          <a:bodyPr wrap="square">
            <a:spAutoFit/>
          </a:bodyPr>
          <a:lstStyle/>
          <a:p>
            <a:r>
              <a:rPr lang="vi-VN" sz="3200" b="1" dirty="0" smtClean="0">
                <a:latin typeface="Times New Roman" pitchFamily="18" charset="0"/>
                <a:cs typeface="Times New Roman" pitchFamily="18" charset="0"/>
              </a:rPr>
              <a:t>III. Sử dụng các dụng cụ đo trong nội dung môn Khoa học tự nhiên</a:t>
            </a:r>
          </a:p>
        </p:txBody>
      </p:sp>
      <p:sp>
        <p:nvSpPr>
          <p:cNvPr id="6" name="Rectangle 5"/>
          <p:cNvSpPr/>
          <p:nvPr/>
        </p:nvSpPr>
        <p:spPr>
          <a:xfrm>
            <a:off x="0" y="990600"/>
            <a:ext cx="7702750" cy="584775"/>
          </a:xfrm>
          <a:prstGeom prst="rect">
            <a:avLst/>
          </a:prstGeom>
        </p:spPr>
        <p:txBody>
          <a:bodyPr wrap="none">
            <a:spAutoFit/>
          </a:bodyPr>
          <a:lstStyle/>
          <a:p>
            <a:r>
              <a:rPr lang="en-US" sz="3200" b="1" dirty="0" smtClean="0">
                <a:latin typeface="Times New Roman" pitchFamily="18" charset="0"/>
                <a:cs typeface="Times New Roman" pitchFamily="18" charset="0"/>
              </a:rPr>
              <a:t>1. </a:t>
            </a:r>
            <a:r>
              <a:rPr lang="en-US" sz="3200" b="1" dirty="0" err="1" smtClean="0">
                <a:latin typeface="Times New Roman" pitchFamily="18" charset="0"/>
                <a:cs typeface="Times New Roman" pitchFamily="18" charset="0"/>
              </a:rPr>
              <a:t>Cổng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quang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gọi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tắt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cổng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quang</a:t>
            </a:r>
            <a:r>
              <a:rPr lang="en-US" sz="3200" b="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7" name="Rectangle 6"/>
          <p:cNvSpPr/>
          <p:nvPr/>
        </p:nvSpPr>
        <p:spPr>
          <a:xfrm>
            <a:off x="0" y="1524000"/>
            <a:ext cx="9144000" cy="1077218"/>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bật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tắt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hồ</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pic>
        <p:nvPicPr>
          <p:cNvPr id="79876" name="Picture 4" descr="Khoa học tự nhiên 7 Kết nối tri thức Bài 1: Phương pháp và kĩ năng học tập  môn Khoa học tự nhiên"/>
          <p:cNvPicPr>
            <a:picLocks noChangeAspect="1" noChangeArrowheads="1"/>
          </p:cNvPicPr>
          <p:nvPr/>
        </p:nvPicPr>
        <p:blipFill>
          <a:blip r:embed="rId3"/>
          <a:srcRect/>
          <a:stretch>
            <a:fillRect/>
          </a:stretch>
        </p:blipFill>
        <p:spPr bwMode="auto">
          <a:xfrm>
            <a:off x="0" y="2667000"/>
            <a:ext cx="3505200" cy="2514600"/>
          </a:xfrm>
          <a:prstGeom prst="rect">
            <a:avLst/>
          </a:prstGeom>
          <a:noFill/>
        </p:spPr>
      </p:pic>
      <p:sp>
        <p:nvSpPr>
          <p:cNvPr id="9" name="Rectangle 8"/>
          <p:cNvSpPr/>
          <p:nvPr/>
        </p:nvSpPr>
        <p:spPr>
          <a:xfrm>
            <a:off x="3657600" y="2590800"/>
            <a:ext cx="1906291" cy="584775"/>
          </a:xfrm>
          <a:prstGeom prst="rect">
            <a:avLst/>
          </a:prstGeom>
        </p:spPr>
        <p:txBody>
          <a:bodyPr wrap="non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0" name="Rectangle 9"/>
          <p:cNvSpPr/>
          <p:nvPr/>
        </p:nvSpPr>
        <p:spPr>
          <a:xfrm>
            <a:off x="3505200" y="3048000"/>
            <a:ext cx="5865708" cy="584775"/>
          </a:xfrm>
          <a:prstGeom prst="rect">
            <a:avLst/>
          </a:prstGeom>
        </p:spPr>
        <p:txBody>
          <a:bodyPr wrap="none">
            <a:spAutoFit/>
          </a:bodyPr>
          <a:lstStyle/>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Bộ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ngoại</a:t>
            </a:r>
            <a:r>
              <a:rPr lang="en-US" sz="3200" dirty="0" smtClean="0">
                <a:latin typeface="Times New Roman" pitchFamily="18" charset="0"/>
                <a:cs typeface="Times New Roman" pitchFamily="18" charset="0"/>
              </a:rPr>
              <a:t> D1.</a:t>
            </a:r>
            <a:endParaRPr lang="en-US" sz="3200" dirty="0">
              <a:latin typeface="Times New Roman" pitchFamily="18" charset="0"/>
              <a:cs typeface="Times New Roman" pitchFamily="18" charset="0"/>
            </a:endParaRPr>
          </a:p>
        </p:txBody>
      </p:sp>
      <p:sp>
        <p:nvSpPr>
          <p:cNvPr id="11" name="Rectangle 10"/>
          <p:cNvSpPr/>
          <p:nvPr/>
        </p:nvSpPr>
        <p:spPr>
          <a:xfrm>
            <a:off x="3461034" y="3581400"/>
            <a:ext cx="5682966" cy="584775"/>
          </a:xfrm>
          <a:prstGeom prst="rect">
            <a:avLst/>
          </a:prstGeom>
        </p:spPr>
        <p:txBody>
          <a:bodyPr wrap="non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ngoại</a:t>
            </a:r>
            <a:r>
              <a:rPr lang="en-US" sz="3200" dirty="0" smtClean="0">
                <a:latin typeface="Times New Roman" pitchFamily="18" charset="0"/>
                <a:cs typeface="Times New Roman" pitchFamily="18" charset="0"/>
              </a:rPr>
              <a:t> D2.</a:t>
            </a:r>
            <a:endParaRPr lang="en-US" sz="3200" dirty="0">
              <a:latin typeface="Times New Roman" pitchFamily="18" charset="0"/>
              <a:cs typeface="Times New Roman" pitchFamily="18" charset="0"/>
            </a:endParaRPr>
          </a:p>
        </p:txBody>
      </p:sp>
      <p:sp>
        <p:nvSpPr>
          <p:cNvPr id="12" name="Rectangle 11"/>
          <p:cNvSpPr/>
          <p:nvPr/>
        </p:nvSpPr>
        <p:spPr>
          <a:xfrm>
            <a:off x="3429000" y="4114800"/>
            <a:ext cx="5715000" cy="1077218"/>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hồ</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3" name="Rectangle 12"/>
          <p:cNvSpPr/>
          <p:nvPr/>
        </p:nvSpPr>
        <p:spPr>
          <a:xfrm>
            <a:off x="0" y="5181600"/>
            <a:ext cx="5790368" cy="584775"/>
          </a:xfrm>
          <a:prstGeom prst="rect">
            <a:avLst/>
          </a:prstGeom>
        </p:spPr>
        <p:txBody>
          <a:bodyPr wrap="none">
            <a:spAutoFit/>
          </a:bodyPr>
          <a:lstStyle/>
          <a:p>
            <a:r>
              <a:rPr lang="en-US" sz="3200" b="1" dirty="0" smtClean="0">
                <a:latin typeface="Times New Roman" pitchFamily="18" charset="0"/>
                <a:cs typeface="Times New Roman" pitchFamily="18" charset="0"/>
              </a:rPr>
              <a:t>2. </a:t>
            </a:r>
            <a:r>
              <a:rPr lang="en-US" sz="3200" b="1" dirty="0" err="1" smtClean="0">
                <a:latin typeface="Times New Roman" pitchFamily="18" charset="0"/>
                <a:cs typeface="Times New Roman" pitchFamily="18" charset="0"/>
              </a:rPr>
              <a:t>Đồng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hồ</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gian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số</a:t>
            </a:r>
            <a:r>
              <a:rPr lang="en-US" sz="3200" b="1"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4" name="Rectangle 13"/>
          <p:cNvSpPr/>
          <p:nvPr/>
        </p:nvSpPr>
        <p:spPr>
          <a:xfrm>
            <a:off x="0" y="5780782"/>
            <a:ext cx="9144000" cy="1077218"/>
          </a:xfrm>
          <a:prstGeom prst="rect">
            <a:avLst/>
          </a:prstGeom>
        </p:spPr>
        <p:txBody>
          <a:bodyPr wrap="square">
            <a:spAutoFit/>
          </a:bodyPr>
          <a:lstStyle/>
          <a:p>
            <a:r>
              <a:rPr lang="en-US" sz="3200" dirty="0" err="1" smtClean="0">
                <a:latin typeface="Times New Roman" pitchFamily="18" charset="0"/>
                <a:cs typeface="Times New Roman" pitchFamily="18" charset="0"/>
              </a:rPr>
              <a:t>Đồng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hồ</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hồ</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bấm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điều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cổng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quang</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Horizont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79876"/>
                                        </p:tgtEl>
                                        <p:attrNameLst>
                                          <p:attrName>style.visibility</p:attrName>
                                        </p:attrNameLst>
                                      </p:cBhvr>
                                      <p:to>
                                        <p:strVal val="visible"/>
                                      </p:to>
                                    </p:set>
                                    <p:animEffect transition="in" filter="barn(inHorizontal)">
                                      <p:cBhvr>
                                        <p:cTn id="23" dur="500"/>
                                        <p:tgtEl>
                                          <p:spTgt spid="79876"/>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additive="base">
                                        <p:cTn id="28"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9"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4)">
                                      <p:cBhvr>
                                        <p:cTn id="39" dur="2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strips(down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blinds(horizontal)">
                                      <p:cBhvr>
                                        <p:cTn id="49" dur="500"/>
                                        <p:tgtEl>
                                          <p:spTgt spid="13">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linds(horizontal)">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27 Hình nền powerpoint ý tưởng | hình nền, hình, nề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5830442" cy="584775"/>
          </a:xfrm>
          <a:prstGeom prst="rect">
            <a:avLst/>
          </a:prstGeom>
        </p:spPr>
        <p:txBody>
          <a:bodyPr wrap="non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hồ</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nút</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pic>
        <p:nvPicPr>
          <p:cNvPr id="36866" name="Picture 2" descr="Đồng Hồ Đo Thời Gian Hiện Số MC- 964"/>
          <p:cNvPicPr>
            <a:picLocks noChangeAspect="1" noChangeArrowheads="1"/>
          </p:cNvPicPr>
          <p:nvPr/>
        </p:nvPicPr>
        <p:blipFill>
          <a:blip r:embed="rId3"/>
          <a:srcRect/>
          <a:stretch>
            <a:fillRect/>
          </a:stretch>
        </p:blipFill>
        <p:spPr bwMode="auto">
          <a:xfrm>
            <a:off x="0" y="533400"/>
            <a:ext cx="4343400" cy="2286000"/>
          </a:xfrm>
          <a:prstGeom prst="rect">
            <a:avLst/>
          </a:prstGeom>
          <a:noFill/>
        </p:spPr>
      </p:pic>
      <p:sp>
        <p:nvSpPr>
          <p:cNvPr id="5" name="Rectangle 4"/>
          <p:cNvSpPr/>
          <p:nvPr/>
        </p:nvSpPr>
        <p:spPr>
          <a:xfrm>
            <a:off x="4343400" y="685800"/>
            <a:ext cx="4800600" cy="2062103"/>
          </a:xfrm>
          <a:prstGeom prst="rect">
            <a:avLst/>
          </a:prstGeom>
        </p:spPr>
        <p:txBody>
          <a:bodyPr wrap="square">
            <a:spAutoFit/>
          </a:bodyPr>
          <a:lstStyle/>
          <a:p>
            <a:r>
              <a:rPr lang="en-US" sz="3200" dirty="0" smtClean="0">
                <a:latin typeface="Times New Roman" pitchFamily="18" charset="0"/>
                <a:cs typeface="Times New Roman" pitchFamily="18" charset="0"/>
              </a:rPr>
              <a:t>+ (4) </a:t>
            </a:r>
            <a:r>
              <a:rPr lang="en-US" sz="3200" dirty="0" err="1" smtClean="0">
                <a:latin typeface="Times New Roman" pitchFamily="18" charset="0"/>
                <a:cs typeface="Times New Roman" pitchFamily="18" charset="0"/>
              </a:rPr>
              <a:t>Công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tắc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(5) </a:t>
            </a:r>
            <a:r>
              <a:rPr lang="en-US" sz="3200" dirty="0" err="1" smtClean="0">
                <a:latin typeface="Times New Roman" pitchFamily="18" charset="0"/>
                <a:cs typeface="Times New Roman" pitchFamily="18" charset="0"/>
              </a:rPr>
              <a:t>Ba</a:t>
            </a:r>
            <a:r>
              <a:rPr lang="en-US" sz="3200" dirty="0" smtClean="0">
                <a:latin typeface="Times New Roman" pitchFamily="18" charset="0"/>
                <a:cs typeface="Times New Roman" pitchFamily="18" charset="0"/>
              </a:rPr>
              <a:t> ổ </a:t>
            </a:r>
            <a:r>
              <a:rPr lang="en-US" sz="3200" dirty="0" err="1" smtClean="0">
                <a:latin typeface="Times New Roman" pitchFamily="18" charset="0"/>
                <a:cs typeface="Times New Roman" pitchFamily="18" charset="0"/>
              </a:rPr>
              <a:t>cắm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cổng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quang</a:t>
            </a:r>
            <a:r>
              <a:rPr lang="en-US" sz="3200" dirty="0" smtClean="0">
                <a:latin typeface="Times New Roman" pitchFamily="18" charset="0"/>
                <a:cs typeface="Times New Roman" pitchFamily="18" charset="0"/>
              </a:rPr>
              <a:t> A, B, C. </a:t>
            </a:r>
            <a:r>
              <a:rPr lang="vi-V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(6) Ổ </a:t>
            </a:r>
            <a:r>
              <a:rPr lang="en-US" sz="3200" dirty="0" err="1" smtClean="0">
                <a:latin typeface="Times New Roman" pitchFamily="18" charset="0"/>
                <a:cs typeface="Times New Roman" pitchFamily="18" charset="0"/>
              </a:rPr>
              <a:t>cắm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Cloud 5"/>
          <p:cNvSpPr/>
          <p:nvPr/>
        </p:nvSpPr>
        <p:spPr>
          <a:xfrm>
            <a:off x="0" y="2895600"/>
            <a:ext cx="8991600" cy="1676400"/>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3200" b="1" dirty="0" smtClean="0">
                <a:solidFill>
                  <a:srgbClr val="C00000"/>
                </a:solidFill>
                <a:latin typeface="Times New Roman" pitchFamily="18" charset="0"/>
                <a:cs typeface="Times New Roman" pitchFamily="18" charset="0"/>
              </a:rPr>
              <a:t>Đồng hồ đo thời gian hiện số được điều khiển bởi cổng quang như thế nào?</a:t>
            </a:r>
            <a:endParaRPr lang="en-US" sz="3200" b="1" dirty="0">
              <a:solidFill>
                <a:srgbClr val="C00000"/>
              </a:solidFill>
              <a:latin typeface="Times New Roman" pitchFamily="18" charset="0"/>
              <a:cs typeface="Times New Roman" pitchFamily="18" charset="0"/>
            </a:endParaRPr>
          </a:p>
        </p:txBody>
      </p:sp>
      <p:sp>
        <p:nvSpPr>
          <p:cNvPr id="7" name="Rectangle 6"/>
          <p:cNvSpPr/>
          <p:nvPr/>
        </p:nvSpPr>
        <p:spPr>
          <a:xfrm>
            <a:off x="0" y="2895600"/>
            <a:ext cx="9144000" cy="1077218"/>
          </a:xfrm>
          <a:prstGeom prst="rect">
            <a:avLst/>
          </a:prstGeom>
        </p:spPr>
        <p:txBody>
          <a:bodyPr wrap="square">
            <a:spAutoFit/>
          </a:bodyPr>
          <a:lstStyle/>
          <a:p>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Cổng quang là thiết bị có vai trò điều khiển mở/ tắt đồng hồ đo thời gian</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8" name="Rectangle 7"/>
          <p:cNvSpPr/>
          <p:nvPr/>
        </p:nvSpPr>
        <p:spPr>
          <a:xfrm>
            <a:off x="0" y="3886200"/>
            <a:ext cx="9144000" cy="1077218"/>
          </a:xfrm>
          <a:prstGeom prst="rect">
            <a:avLst/>
          </a:prstGeom>
        </p:spPr>
        <p:txBody>
          <a:bodyPr wrap="square">
            <a:spAutoFit/>
          </a:bodyPr>
          <a:lstStyle/>
          <a:p>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Chọn chế độ làm việc A</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 B để đo khoảng thời gian giữa 2 thời điểm A và B</a:t>
            </a:r>
            <a:endParaRPr lang="en-US" sz="3200" dirty="0">
              <a:latin typeface="Times New Roman" pitchFamily="18" charset="0"/>
              <a:cs typeface="Times New Roman" pitchFamily="18" charset="0"/>
            </a:endParaRPr>
          </a:p>
        </p:txBody>
      </p:sp>
      <p:sp>
        <p:nvSpPr>
          <p:cNvPr id="9" name="Rectangle 8"/>
          <p:cNvSpPr/>
          <p:nvPr/>
        </p:nvSpPr>
        <p:spPr>
          <a:xfrm>
            <a:off x="4441195" y="3244334"/>
            <a:ext cx="261610" cy="369332"/>
          </a:xfrm>
          <a:prstGeom prst="rect">
            <a:avLst/>
          </a:prstGeom>
        </p:spPr>
        <p:txBody>
          <a:bodyPr wrap="none">
            <a:spAutoFit/>
          </a:bodyPr>
          <a:lstStyle/>
          <a:p>
            <a:r>
              <a:rPr lang="en-US" dirty="0" smtClean="0">
                <a:latin typeface="Times New Roman" pitchFamily="18" charset="0"/>
                <a:cs typeface="Times New Roman" pitchFamily="18" charset="0"/>
              </a:rPr>
              <a:t>-</a:t>
            </a:r>
            <a:endParaRPr lang="en-US" dirty="0"/>
          </a:p>
        </p:txBody>
      </p:sp>
      <p:sp>
        <p:nvSpPr>
          <p:cNvPr id="10" name="Rectangle 9"/>
          <p:cNvSpPr/>
          <p:nvPr/>
        </p:nvSpPr>
        <p:spPr>
          <a:xfrm>
            <a:off x="0" y="4876800"/>
            <a:ext cx="9144000" cy="584775"/>
          </a:xfrm>
          <a:prstGeom prst="rect">
            <a:avLst/>
          </a:prstGeom>
        </p:spPr>
        <p:txBody>
          <a:bodyPr wrap="square">
            <a:spAutoFit/>
          </a:bodyPr>
          <a:lstStyle/>
          <a:p>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Tại thời điểm A</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đồng hồ được cổng quang bật</a:t>
            </a:r>
            <a:endParaRPr lang="en-US" sz="3200" dirty="0">
              <a:latin typeface="Times New Roman" pitchFamily="18" charset="0"/>
              <a:cs typeface="Times New Roman" pitchFamily="18" charset="0"/>
            </a:endParaRPr>
          </a:p>
        </p:txBody>
      </p:sp>
      <p:sp>
        <p:nvSpPr>
          <p:cNvPr id="11" name="Rectangle 10"/>
          <p:cNvSpPr/>
          <p:nvPr/>
        </p:nvSpPr>
        <p:spPr>
          <a:xfrm>
            <a:off x="0" y="5410200"/>
            <a:ext cx="9144000" cy="584775"/>
          </a:xfrm>
          <a:prstGeom prst="rect">
            <a:avLst/>
          </a:prstGeom>
        </p:spPr>
        <p:txBody>
          <a:bodyPr wrap="square">
            <a:spAutoFit/>
          </a:bodyPr>
          <a:lstStyle/>
          <a:p>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Tại thời điểm</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B đồng hồ được cổng quang tắt</a:t>
            </a:r>
            <a:endParaRPr lang="en-US" sz="3200" dirty="0">
              <a:latin typeface="Times New Roman" pitchFamily="18" charset="0"/>
              <a:cs typeface="Times New Roman" pitchFamily="18" charset="0"/>
            </a:endParaRPr>
          </a:p>
        </p:txBody>
      </p:sp>
      <p:sp>
        <p:nvSpPr>
          <p:cNvPr id="12" name="Rectangle 11"/>
          <p:cNvSpPr/>
          <p:nvPr/>
        </p:nvSpPr>
        <p:spPr>
          <a:xfrm>
            <a:off x="0" y="5867400"/>
            <a:ext cx="9144000" cy="584775"/>
          </a:xfrm>
          <a:prstGeom prst="rect">
            <a:avLst/>
          </a:prstGeom>
        </p:spPr>
        <p:txBody>
          <a:bodyPr wrap="square">
            <a:spAutoFit/>
          </a:bodyPr>
          <a:lstStyle/>
          <a:p>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Trên đồng hồ xuất hiện số đo thời gian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0" fill="hold"/>
                                        <p:tgtEl>
                                          <p:spTgt spid="7"/>
                                        </p:tgtEl>
                                        <p:attrNameLst>
                                          <p:attrName>ppt_x</p:attrName>
                                        </p:attrNameLst>
                                      </p:cBhvr>
                                      <p:tavLst>
                                        <p:tav tm="0">
                                          <p:val>
                                            <p:strVal val="#ppt_x"/>
                                          </p:val>
                                        </p:tav>
                                        <p:tav tm="100000">
                                          <p:val>
                                            <p:strVal val="#ppt_x"/>
                                          </p:val>
                                        </p:tav>
                                      </p:tavLst>
                                    </p:anim>
                                    <p:anim calcmode="lin" valueType="num">
                                      <p:cBhvr additive="base">
                                        <p:cTn id="2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0" fill="hold"/>
                                        <p:tgtEl>
                                          <p:spTgt spid="8"/>
                                        </p:tgtEl>
                                        <p:attrNameLst>
                                          <p:attrName>ppt_x</p:attrName>
                                        </p:attrNameLst>
                                      </p:cBhvr>
                                      <p:tavLst>
                                        <p:tav tm="0">
                                          <p:val>
                                            <p:strVal val="#ppt_x"/>
                                          </p:val>
                                        </p:tav>
                                        <p:tav tm="100000">
                                          <p:val>
                                            <p:strVal val="#ppt_x"/>
                                          </p:val>
                                        </p:tav>
                                      </p:tavLst>
                                    </p:anim>
                                    <p:anim calcmode="lin" valueType="num">
                                      <p:cBhvr additive="base">
                                        <p:cTn id="34"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0" fill="hold"/>
                                        <p:tgtEl>
                                          <p:spTgt spid="10"/>
                                        </p:tgtEl>
                                        <p:attrNameLst>
                                          <p:attrName>ppt_x</p:attrName>
                                        </p:attrNameLst>
                                      </p:cBhvr>
                                      <p:tavLst>
                                        <p:tav tm="0">
                                          <p:val>
                                            <p:strVal val="#ppt_x"/>
                                          </p:val>
                                        </p:tav>
                                        <p:tav tm="100000">
                                          <p:val>
                                            <p:strVal val="#ppt_x"/>
                                          </p:val>
                                        </p:tav>
                                      </p:tavLst>
                                    </p:anim>
                                    <p:anim calcmode="lin" valueType="num">
                                      <p:cBhvr additive="base">
                                        <p:cTn id="40"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7"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0" fill="hold"/>
                                        <p:tgtEl>
                                          <p:spTgt spid="11"/>
                                        </p:tgtEl>
                                        <p:attrNameLst>
                                          <p:attrName>ppt_x</p:attrName>
                                        </p:attrNameLst>
                                      </p:cBhvr>
                                      <p:tavLst>
                                        <p:tav tm="0">
                                          <p:val>
                                            <p:strVal val="#ppt_x"/>
                                          </p:val>
                                        </p:tav>
                                        <p:tav tm="100000">
                                          <p:val>
                                            <p:strVal val="#ppt_x"/>
                                          </p:val>
                                        </p:tav>
                                      </p:tavLst>
                                    </p:anim>
                                    <p:anim calcmode="lin" valueType="num">
                                      <p:cBhvr additive="base">
                                        <p:cTn id="46"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7"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0" fill="hold"/>
                                        <p:tgtEl>
                                          <p:spTgt spid="12"/>
                                        </p:tgtEl>
                                        <p:attrNameLst>
                                          <p:attrName>ppt_x</p:attrName>
                                        </p:attrNameLst>
                                      </p:cBhvr>
                                      <p:tavLst>
                                        <p:tav tm="0">
                                          <p:val>
                                            <p:strVal val="#ppt_x"/>
                                          </p:val>
                                        </p:tav>
                                        <p:tav tm="100000">
                                          <p:val>
                                            <p:strVal val="#ppt_x"/>
                                          </p:val>
                                        </p:tav>
                                      </p:tavLst>
                                    </p:anim>
                                    <p:anim calcmode="lin" valueType="num">
                                      <p:cBhvr additive="base">
                                        <p:cTn id="52"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7" grpId="0"/>
      <p:bldP spid="8"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04800"/>
            <a:ext cx="9144000" cy="5016758"/>
          </a:xfrm>
          <a:prstGeom prst="rect">
            <a:avLst/>
          </a:prstGeom>
        </p:spPr>
        <p:txBody>
          <a:bodyPr wrap="square">
            <a:spAutoFit/>
          </a:bodyPr>
          <a:lstStyle/>
          <a:p>
            <a:pPr algn="just"/>
            <a:r>
              <a:rPr lang="vi-VN" sz="4000" dirty="0" smtClean="0">
                <a:solidFill>
                  <a:srgbClr val="C00000"/>
                </a:solidFill>
                <a:latin typeface="+mj-lt"/>
              </a:rPr>
              <a:t>Môn Khoa học tự nhiên là môn học về các sự vật và hiện tượng trong thế giới tự nhiên nhằm hình thành và phát triển các năng lực khoa học tự nhiên: nhận thức khoa học tự nhiên, tìm hiểu tự nhiên và vận dụng kiến thức, kĩ năng đã học vào cuộc sống. Để học tốt môn Khoa học tự nhiên các em cần sử dụng những phương pháp và kĩ năng nào?</a:t>
            </a:r>
            <a:endParaRPr lang="en-US" sz="4000" dirty="0">
              <a:solidFill>
                <a:srgbClr val="C00000"/>
              </a:solidFill>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ình nền powerpoint đơn giản [TẢI MIỄN PHÍ]"/>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80900" name="Picture 4" descr="Đồng hồ đo thời gian hiện số - Vật Tư Bách Khoa"/>
          <p:cNvPicPr>
            <a:picLocks noChangeAspect="1" noChangeArrowheads="1"/>
          </p:cNvPicPr>
          <p:nvPr/>
        </p:nvPicPr>
        <p:blipFill>
          <a:blip r:embed="rId3"/>
          <a:srcRect/>
          <a:stretch>
            <a:fillRect/>
          </a:stretch>
        </p:blipFill>
        <p:spPr bwMode="auto">
          <a:xfrm>
            <a:off x="0" y="0"/>
            <a:ext cx="9144000" cy="3124200"/>
          </a:xfrm>
          <a:prstGeom prst="rect">
            <a:avLst/>
          </a:prstGeom>
          <a:noFill/>
        </p:spPr>
      </p:pic>
      <p:sp>
        <p:nvSpPr>
          <p:cNvPr id="6" name="Rectangle 5"/>
          <p:cNvSpPr/>
          <p:nvPr/>
        </p:nvSpPr>
        <p:spPr>
          <a:xfrm>
            <a:off x="0" y="3200400"/>
            <a:ext cx="4386137" cy="584775"/>
          </a:xfrm>
          <a:prstGeom prst="rect">
            <a:avLst/>
          </a:prstGeom>
        </p:spPr>
        <p:txBody>
          <a:bodyPr wrap="non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hồ</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7" name="Rectangle 6"/>
          <p:cNvSpPr/>
          <p:nvPr/>
        </p:nvSpPr>
        <p:spPr>
          <a:xfrm>
            <a:off x="0" y="3657600"/>
            <a:ext cx="9144000" cy="1077218"/>
          </a:xfrm>
          <a:prstGeom prst="rect">
            <a:avLst/>
          </a:prstGeom>
        </p:spPr>
        <p:txBody>
          <a:bodyPr wrap="square">
            <a:spAutoFit/>
          </a:bodyPr>
          <a:lstStyle/>
          <a:p>
            <a:r>
              <a:rPr lang="en-US" sz="3200" dirty="0" smtClean="0">
                <a:latin typeface="Times New Roman" pitchFamily="18" charset="0"/>
                <a:cs typeface="Times New Roman" pitchFamily="18" charset="0"/>
              </a:rPr>
              <a:t>+ (1) </a:t>
            </a:r>
            <a:r>
              <a:rPr lang="vi-VN" sz="3200" dirty="0" smtClean="0">
                <a:latin typeface="Times New Roman" pitchFamily="18" charset="0"/>
                <a:cs typeface="Times New Roman" pitchFamily="18" charset="0"/>
              </a:rPr>
              <a:t>Thang đo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ghi</a:t>
            </a:r>
            <a:r>
              <a:rPr lang="en-US" sz="3200" dirty="0" smtClean="0">
                <a:latin typeface="Times New Roman" pitchFamily="18" charset="0"/>
                <a:cs typeface="Times New Roman" pitchFamily="18" charset="0"/>
              </a:rPr>
              <a:t> GHĐ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ĐCNN (9,999s – 0,001s; 99,99s – 0,01s) </a:t>
            </a:r>
            <a:endParaRPr lang="en-US" sz="3200" dirty="0">
              <a:latin typeface="Times New Roman" pitchFamily="18" charset="0"/>
              <a:cs typeface="Times New Roman" pitchFamily="18" charset="0"/>
            </a:endParaRPr>
          </a:p>
        </p:txBody>
      </p:sp>
      <p:sp>
        <p:nvSpPr>
          <p:cNvPr id="8" name="Rectangle 7"/>
          <p:cNvSpPr/>
          <p:nvPr/>
        </p:nvSpPr>
        <p:spPr>
          <a:xfrm>
            <a:off x="0" y="4648200"/>
            <a:ext cx="9144000" cy="1077218"/>
          </a:xfrm>
          <a:prstGeom prst="rect">
            <a:avLst/>
          </a:prstGeom>
        </p:spPr>
        <p:txBody>
          <a:bodyPr wrap="square">
            <a:spAutoFit/>
          </a:bodyPr>
          <a:lstStyle/>
          <a:p>
            <a:r>
              <a:rPr lang="en-US" sz="3200" dirty="0" smtClean="0">
                <a:latin typeface="Times New Roman" pitchFamily="18" charset="0"/>
                <a:cs typeface="Times New Roman" pitchFamily="18" charset="0"/>
              </a:rPr>
              <a:t>+ (2) MODE: </a:t>
            </a:r>
            <a:r>
              <a:rPr lang="en-US" sz="3200" dirty="0" err="1" smtClean="0">
                <a:latin typeface="Times New Roman" pitchFamily="18" charset="0"/>
                <a:cs typeface="Times New Roman" pitchFamily="18" charset="0"/>
              </a:rPr>
              <a:t>Nút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chọn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việc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hồ</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9" name="Rectangle 8"/>
          <p:cNvSpPr/>
          <p:nvPr/>
        </p:nvSpPr>
        <p:spPr>
          <a:xfrm>
            <a:off x="0" y="5638800"/>
            <a:ext cx="9144000" cy="1077218"/>
          </a:xfrm>
          <a:prstGeom prst="rect">
            <a:avLst/>
          </a:prstGeom>
        </p:spPr>
        <p:txBody>
          <a:bodyPr wrap="square">
            <a:spAutoFit/>
          </a:bodyPr>
          <a:lstStyle/>
          <a:p>
            <a:r>
              <a:rPr lang="en-US" sz="3200" dirty="0" smtClean="0">
                <a:latin typeface="Times New Roman" pitchFamily="18" charset="0"/>
                <a:cs typeface="Times New Roman" pitchFamily="18" charset="0"/>
              </a:rPr>
              <a:t>+ (3) RESET: Cho </a:t>
            </a:r>
            <a:r>
              <a:rPr lang="en-US" sz="3200" dirty="0" err="1" smtClean="0">
                <a:latin typeface="Times New Roman" pitchFamily="18" charset="0"/>
                <a:cs typeface="Times New Roman" pitchFamily="18" charset="0"/>
              </a:rPr>
              <a:t>đồng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hồ</a:t>
            </a:r>
            <a:r>
              <a:rPr lang="en-US" sz="3200" dirty="0" smtClean="0">
                <a:latin typeface="Times New Roman" pitchFamily="18" charset="0"/>
                <a:cs typeface="Times New Roman" pitchFamily="18" charset="0"/>
              </a:rPr>
              <a:t> quay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thái</a:t>
            </a:r>
            <a:r>
              <a:rPr lang="en-US" sz="3200" dirty="0" smtClean="0">
                <a:latin typeface="Times New Roman" pitchFamily="18" charset="0"/>
                <a:cs typeface="Times New Roman" pitchFamily="18" charset="0"/>
              </a:rPr>
              <a:t> ban </a:t>
            </a:r>
            <a:r>
              <a:rPr lang="en-US" sz="3200" dirty="0" err="1" smtClean="0">
                <a:latin typeface="Times New Roman" pitchFamily="18" charset="0"/>
                <a:cs typeface="Times New Roman" pitchFamily="18" charset="0"/>
              </a:rPr>
              <a:t>đầu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hồ</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0,000.</a:t>
            </a:r>
            <a:r>
              <a:rPr lang="vi-VN"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arn(inHorizontal)">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heel(4)">
                                      <p:cBhvr>
                                        <p:cTn id="23"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ình Nền Powerpoint đẹp đơn Giản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9144000" cy="954107"/>
          </a:xfrm>
          <a:prstGeom prst="rect">
            <a:avLst/>
          </a:prstGeom>
        </p:spPr>
        <p:txBody>
          <a:bodyPr wrap="square">
            <a:spAutoFit/>
          </a:bodyPr>
          <a:lstStyle/>
          <a:p>
            <a:r>
              <a:rPr lang="vi-VN" sz="2800" b="1" dirty="0" smtClean="0">
                <a:latin typeface="Times New Roman" pitchFamily="18" charset="0"/>
                <a:cs typeface="Times New Roman" pitchFamily="18" charset="0"/>
              </a:rPr>
              <a:t>Câu 1</a:t>
            </a:r>
            <a:r>
              <a:rPr lang="vi-VN" sz="2800" dirty="0" smtClean="0">
                <a:latin typeface="Times New Roman" pitchFamily="18" charset="0"/>
                <a:cs typeface="Times New Roman" pitchFamily="18" charset="0"/>
              </a:rPr>
              <a:t>: Đồng hồ đo thời gian hiện số được điều khiển bởi cổng quang như thế nào?</a:t>
            </a:r>
          </a:p>
        </p:txBody>
      </p:sp>
      <p:sp>
        <p:nvSpPr>
          <p:cNvPr id="5" name="Rectangle 4"/>
          <p:cNvSpPr/>
          <p:nvPr/>
        </p:nvSpPr>
        <p:spPr>
          <a:xfrm>
            <a:off x="0" y="914400"/>
            <a:ext cx="9144000" cy="3970318"/>
          </a:xfrm>
          <a:prstGeom prst="rect">
            <a:avLst/>
          </a:prstGeom>
        </p:spPr>
        <p:txBody>
          <a:bodyPr wrap="square">
            <a:spAutoFit/>
          </a:bodyPr>
          <a:lstStyle/>
          <a:p>
            <a:r>
              <a:rPr lang="vi-VN" sz="2800" b="1" dirty="0" smtClean="0">
                <a:latin typeface="Times New Roman" pitchFamily="18" charset="0"/>
                <a:cs typeface="Times New Roman" pitchFamily="18" charset="0"/>
              </a:rPr>
              <a:t>Trả lời: </a:t>
            </a:r>
            <a:r>
              <a:rPr lang="vi-VN" sz="2800" dirty="0" smtClean="0">
                <a:latin typeface="Times New Roman" pitchFamily="18" charset="0"/>
                <a:cs typeface="Times New Roman" pitchFamily="18" charset="0"/>
              </a:rPr>
              <a:t>Đồng hồ đo thời gian hiện số là dụng cụ đo thời gian chính xác cao. Nó có thể hoạt động như một đồng hồ bấm giây, được điều khiển bằng các cổng quang điện</a:t>
            </a:r>
          </a:p>
          <a:p>
            <a:r>
              <a:rPr lang="vi-VN" sz="2800" dirty="0" smtClean="0">
                <a:latin typeface="Times New Roman" pitchFamily="18" charset="0"/>
                <a:cs typeface="Times New Roman" pitchFamily="18" charset="0"/>
              </a:rPr>
              <a:t>Cổng quang điện gồm một điôt D1 phát ra tia hồng ngoại và một điôt D2 nhận tia hồng ngoại từ D1 chiếu sáng. Dòng điện cung cấp cho D1 được lấy từ đồng hồ đo thời gian. Khi có vật chắn chùm tia hồng ngoại chiếu từ D1 sang D2 , D2 sẽ phát ra tín hiệu truyền theo dây dẫn đi tới đồng hồ, điều khiển đồng hồ hoạt động tức thì, gần như không có quán tính.</a:t>
            </a:r>
            <a:endParaRPr lang="vi-VN"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Left)">
                                      <p:cBhvr>
                                        <p:cTn id="12" dur="500"/>
                                        <p:tgtEl>
                                          <p:spTgt spid="5">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strips(downLeft)">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ình nền powerpoint đơn giản và độc đáo cho slide của bạ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1569660"/>
          </a:xfrm>
          <a:prstGeom prst="rect">
            <a:avLst/>
          </a:prstGeom>
        </p:spPr>
        <p:txBody>
          <a:bodyPr wrap="square">
            <a:spAutoFit/>
          </a:bodyPr>
          <a:lstStyle/>
          <a:p>
            <a:r>
              <a:rPr lang="vi-VN" sz="3200" b="1" dirty="0" smtClean="0">
                <a:latin typeface="Times New Roman" pitchFamily="18" charset="0"/>
                <a:cs typeface="Times New Roman" pitchFamily="18" charset="0"/>
              </a:rPr>
              <a:t>Câu 2:</a:t>
            </a:r>
            <a:r>
              <a:rPr lang="vi-VN" sz="3200" dirty="0" smtClean="0">
                <a:latin typeface="Times New Roman" pitchFamily="18" charset="0"/>
                <a:cs typeface="Times New Roman" pitchFamily="18" charset="0"/>
              </a:rPr>
              <a:t> Khi ước lượng thời gian chuyển động của vật lớn hơn 10s, cần lựa chọn thang đo nào của đồng hồ hiện số? Vì sao?</a:t>
            </a:r>
          </a:p>
        </p:txBody>
      </p:sp>
      <p:sp>
        <p:nvSpPr>
          <p:cNvPr id="4" name="Rectangle 3"/>
          <p:cNvSpPr/>
          <p:nvPr/>
        </p:nvSpPr>
        <p:spPr>
          <a:xfrm>
            <a:off x="0" y="1524000"/>
            <a:ext cx="9144000" cy="3539430"/>
          </a:xfrm>
          <a:prstGeom prst="rect">
            <a:avLst/>
          </a:prstGeom>
        </p:spPr>
        <p:txBody>
          <a:bodyPr wrap="square">
            <a:spAutoFit/>
          </a:bodyPr>
          <a:lstStyle/>
          <a:p>
            <a:r>
              <a:rPr lang="vi-VN" sz="3200" b="1" dirty="0" smtClean="0">
                <a:latin typeface="Times New Roman" pitchFamily="18" charset="0"/>
                <a:cs typeface="Times New Roman" pitchFamily="18" charset="0"/>
              </a:rPr>
              <a:t>Trả lời: </a:t>
            </a:r>
            <a:r>
              <a:rPr lang="vi-VN" sz="3200" dirty="0" smtClean="0">
                <a:latin typeface="Times New Roman" pitchFamily="18" charset="0"/>
                <a:cs typeface="Times New Roman" pitchFamily="18" charset="0"/>
              </a:rPr>
              <a:t>Đồng hồ đo thời gian hiện số có hai loại thang đo: Loại 1 là 9,999s – 0,001s và loại 2 là 99,99s – 0,01s</a:t>
            </a:r>
          </a:p>
          <a:p>
            <a:r>
              <a:rPr lang="vi-VN" sz="3200" dirty="0" smtClean="0">
                <a:latin typeface="Times New Roman" pitchFamily="18" charset="0"/>
                <a:cs typeface="Times New Roman" pitchFamily="18" charset="0"/>
              </a:rPr>
              <a:t>Nếu thời gian chuyển động của vật lớn hơn 10 s thì cần lựa chọn thang đo loại 99,99s – 0,01s. Đối với dụng cụ đo thì ta cần phải lựa chọn dụng cụ có giới hạn đo lớn hơn số mà ta ước lượng.</a:t>
            </a:r>
            <a:endParaRPr lang="vi-VN" sz="3200" dirty="0">
              <a:latin typeface="Times New Roman" pitchFamily="18" charset="0"/>
              <a:cs typeface="Times New Roman" pitchFamily="18" charset="0"/>
            </a:endParaRPr>
          </a:p>
        </p:txBody>
      </p:sp>
      <p:sp>
        <p:nvSpPr>
          <p:cNvPr id="5" name="Rectangle 4"/>
          <p:cNvSpPr/>
          <p:nvPr/>
        </p:nvSpPr>
        <p:spPr>
          <a:xfrm>
            <a:off x="0" y="5029200"/>
            <a:ext cx="4544642" cy="646331"/>
          </a:xfrm>
          <a:prstGeom prst="rect">
            <a:avLst/>
          </a:prstGeom>
        </p:spPr>
        <p:txBody>
          <a:bodyPr wrap="none">
            <a:spAutoFit/>
          </a:bodyPr>
          <a:lstStyle/>
          <a:p>
            <a:r>
              <a:rPr lang="vi-VN" sz="3600" b="1" dirty="0" smtClean="0">
                <a:latin typeface="Times New Roman" pitchFamily="18" charset="0"/>
                <a:cs typeface="Times New Roman" pitchFamily="18" charset="0"/>
              </a:rPr>
              <a:t>IV. Báo cáo thực hành</a:t>
            </a:r>
            <a:endParaRPr lang="vi-VN" sz="3600" dirty="0" smtClean="0">
              <a:latin typeface="Times New Roman" pitchFamily="18" charset="0"/>
              <a:cs typeface="Times New Roman" pitchFamily="18" charset="0"/>
            </a:endParaRPr>
          </a:p>
        </p:txBody>
      </p:sp>
      <p:sp>
        <p:nvSpPr>
          <p:cNvPr id="6" name="Rectangle 5"/>
          <p:cNvSpPr/>
          <p:nvPr/>
        </p:nvSpPr>
        <p:spPr>
          <a:xfrm>
            <a:off x="0" y="5715000"/>
            <a:ext cx="5384807" cy="646331"/>
          </a:xfrm>
          <a:prstGeom prst="rect">
            <a:avLst/>
          </a:prstGeom>
        </p:spPr>
        <p:txBody>
          <a:bodyPr wrap="none">
            <a:spAutoFit/>
          </a:bodyPr>
          <a:lstStyle/>
          <a:p>
            <a:r>
              <a:rPr lang="vi-VN" sz="3600" dirty="0" smtClean="0">
                <a:latin typeface="Times New Roman" pitchFamily="18" charset="0"/>
                <a:cs typeface="Times New Roman" pitchFamily="18" charset="0"/>
              </a:rPr>
              <a:t>1.viết báo cáo bài thực hành</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linds(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plus(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ình Nền đẹp Trong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9144000" cy="1077218"/>
          </a:xfrm>
          <a:prstGeom prst="rect">
            <a:avLst/>
          </a:prstGeom>
        </p:spPr>
        <p:txBody>
          <a:bodyPr wrap="square">
            <a:spAutoFit/>
          </a:bodyPr>
          <a:lstStyle/>
          <a:p>
            <a:r>
              <a:rPr lang="vi-VN" sz="3200" dirty="0" smtClean="0">
                <a:latin typeface="+mj-lt"/>
              </a:rPr>
              <a:t>a. Mục đích thí nghiệm: quan sát, tìm hiểu và phân biệt một số loại tế bào</a:t>
            </a:r>
          </a:p>
        </p:txBody>
      </p:sp>
      <p:sp>
        <p:nvSpPr>
          <p:cNvPr id="5" name="Rectangle 4"/>
          <p:cNvSpPr/>
          <p:nvPr/>
        </p:nvSpPr>
        <p:spPr>
          <a:xfrm>
            <a:off x="0" y="990600"/>
            <a:ext cx="2089033" cy="584775"/>
          </a:xfrm>
          <a:prstGeom prst="rect">
            <a:avLst/>
          </a:prstGeom>
        </p:spPr>
        <p:txBody>
          <a:bodyPr wrap="none">
            <a:spAutoFit/>
          </a:bodyPr>
          <a:lstStyle/>
          <a:p>
            <a:r>
              <a:rPr lang="vi-VN" sz="3200" dirty="0" smtClean="0">
                <a:latin typeface="+mj-lt"/>
              </a:rPr>
              <a:t>b. Chuẩn bị</a:t>
            </a:r>
          </a:p>
        </p:txBody>
      </p:sp>
      <p:sp>
        <p:nvSpPr>
          <p:cNvPr id="6" name="Rectangle 5"/>
          <p:cNvSpPr/>
          <p:nvPr/>
        </p:nvSpPr>
        <p:spPr>
          <a:xfrm>
            <a:off x="0" y="1524000"/>
            <a:ext cx="3333541" cy="584775"/>
          </a:xfrm>
          <a:prstGeom prst="rect">
            <a:avLst/>
          </a:prstGeom>
        </p:spPr>
        <p:txBody>
          <a:bodyPr wrap="none">
            <a:spAutoFit/>
          </a:bodyPr>
          <a:lstStyle/>
          <a:p>
            <a:r>
              <a:rPr lang="vi-VN" sz="3200" dirty="0" smtClean="0">
                <a:latin typeface="+mj-lt"/>
              </a:rPr>
              <a:t>- Thiết bị, dụng cụ:</a:t>
            </a:r>
          </a:p>
        </p:txBody>
      </p:sp>
      <p:sp>
        <p:nvSpPr>
          <p:cNvPr id="7" name="Rectangle 6"/>
          <p:cNvSpPr/>
          <p:nvPr/>
        </p:nvSpPr>
        <p:spPr>
          <a:xfrm>
            <a:off x="0" y="2057400"/>
            <a:ext cx="7164141" cy="584775"/>
          </a:xfrm>
          <a:prstGeom prst="rect">
            <a:avLst/>
          </a:prstGeom>
        </p:spPr>
        <p:txBody>
          <a:bodyPr wrap="none">
            <a:spAutoFit/>
          </a:bodyPr>
          <a:lstStyle/>
          <a:p>
            <a:r>
              <a:rPr lang="vi-VN" sz="3200" dirty="0" smtClean="0">
                <a:latin typeface="+mj-lt"/>
              </a:rPr>
              <a:t>+ Kính hiển vi có vật kính 40x và kính lúp</a:t>
            </a:r>
          </a:p>
        </p:txBody>
      </p:sp>
      <p:sp>
        <p:nvSpPr>
          <p:cNvPr id="8" name="Rectangle 7"/>
          <p:cNvSpPr/>
          <p:nvPr/>
        </p:nvSpPr>
        <p:spPr>
          <a:xfrm>
            <a:off x="0" y="2590800"/>
            <a:ext cx="6173485" cy="584775"/>
          </a:xfrm>
          <a:prstGeom prst="rect">
            <a:avLst/>
          </a:prstGeom>
        </p:spPr>
        <p:txBody>
          <a:bodyPr wrap="none">
            <a:spAutoFit/>
          </a:bodyPr>
          <a:lstStyle/>
          <a:p>
            <a:r>
              <a:rPr lang="vi-VN" sz="3200" dirty="0" smtClean="0">
                <a:latin typeface="+mj-lt"/>
              </a:rPr>
              <a:t>+ Nước cất đựng trong cốc thủy tinh</a:t>
            </a:r>
          </a:p>
        </p:txBody>
      </p:sp>
      <p:sp>
        <p:nvSpPr>
          <p:cNvPr id="9" name="Rectangle 8"/>
          <p:cNvSpPr/>
          <p:nvPr/>
        </p:nvSpPr>
        <p:spPr>
          <a:xfrm>
            <a:off x="0" y="3048000"/>
            <a:ext cx="1965603" cy="584775"/>
          </a:xfrm>
          <a:prstGeom prst="rect">
            <a:avLst/>
          </a:prstGeom>
        </p:spPr>
        <p:txBody>
          <a:bodyPr wrap="none">
            <a:spAutoFit/>
          </a:bodyPr>
          <a:lstStyle/>
          <a:p>
            <a:r>
              <a:rPr lang="vi-VN" sz="3200" dirty="0" smtClean="0">
                <a:latin typeface="+mj-lt"/>
              </a:rPr>
              <a:t>+ Đĩa petri</a:t>
            </a:r>
          </a:p>
        </p:txBody>
      </p:sp>
      <p:sp>
        <p:nvSpPr>
          <p:cNvPr id="10" name="Rectangle 9"/>
          <p:cNvSpPr/>
          <p:nvPr/>
        </p:nvSpPr>
        <p:spPr>
          <a:xfrm>
            <a:off x="0" y="3581400"/>
            <a:ext cx="9144000" cy="1077218"/>
          </a:xfrm>
          <a:prstGeom prst="rect">
            <a:avLst/>
          </a:prstGeom>
        </p:spPr>
        <p:txBody>
          <a:bodyPr wrap="square">
            <a:spAutoFit/>
          </a:bodyPr>
          <a:lstStyle/>
          <a:p>
            <a:r>
              <a:rPr lang="vi-VN" sz="3200" dirty="0" smtClean="0">
                <a:latin typeface="+mj-lt"/>
              </a:rPr>
              <a:t>+ Các dụng cụ: giấy thấm, lamen, lam kính, ống nhỏ giọt, kim mũi mác, thìa inox, dao mổ.</a:t>
            </a:r>
          </a:p>
        </p:txBody>
      </p:sp>
      <p:sp>
        <p:nvSpPr>
          <p:cNvPr id="11" name="Rectangle 10"/>
          <p:cNvSpPr/>
          <p:nvPr/>
        </p:nvSpPr>
        <p:spPr>
          <a:xfrm>
            <a:off x="0" y="4572000"/>
            <a:ext cx="1895071" cy="584775"/>
          </a:xfrm>
          <a:prstGeom prst="rect">
            <a:avLst/>
          </a:prstGeom>
        </p:spPr>
        <p:txBody>
          <a:bodyPr wrap="none">
            <a:spAutoFit/>
          </a:bodyPr>
          <a:lstStyle/>
          <a:p>
            <a:r>
              <a:rPr lang="vi-VN" sz="3200" dirty="0" smtClean="0">
                <a:latin typeface="+mj-lt"/>
              </a:rPr>
              <a:t>- Mẫu vật:</a:t>
            </a:r>
          </a:p>
        </p:txBody>
      </p:sp>
      <p:sp>
        <p:nvSpPr>
          <p:cNvPr id="12" name="Rectangle 11"/>
          <p:cNvSpPr/>
          <p:nvPr/>
        </p:nvSpPr>
        <p:spPr>
          <a:xfrm>
            <a:off x="0" y="5029200"/>
            <a:ext cx="2502608" cy="584775"/>
          </a:xfrm>
          <a:prstGeom prst="rect">
            <a:avLst/>
          </a:prstGeom>
        </p:spPr>
        <p:txBody>
          <a:bodyPr wrap="none">
            <a:spAutoFit/>
          </a:bodyPr>
          <a:lstStyle/>
          <a:p>
            <a:r>
              <a:rPr lang="vi-VN" sz="3200" dirty="0" smtClean="0">
                <a:latin typeface="+mj-lt"/>
              </a:rPr>
              <a:t>+ Củ hành tây</a:t>
            </a:r>
          </a:p>
        </p:txBody>
      </p:sp>
      <p:sp>
        <p:nvSpPr>
          <p:cNvPr id="13" name="Rectangle 12"/>
          <p:cNvSpPr/>
          <p:nvPr/>
        </p:nvSpPr>
        <p:spPr>
          <a:xfrm>
            <a:off x="0" y="5562600"/>
            <a:ext cx="1983813" cy="584775"/>
          </a:xfrm>
          <a:prstGeom prst="rect">
            <a:avLst/>
          </a:prstGeom>
        </p:spPr>
        <p:txBody>
          <a:bodyPr wrap="none">
            <a:spAutoFit/>
          </a:bodyPr>
          <a:lstStyle/>
          <a:p>
            <a:r>
              <a:rPr lang="vi-VN" sz="3200" dirty="0" smtClean="0">
                <a:latin typeface="+mj-lt"/>
              </a:rPr>
              <a:t>+ Trứng cá</a:t>
            </a:r>
          </a:p>
        </p:txBody>
      </p:sp>
      <p:sp>
        <p:nvSpPr>
          <p:cNvPr id="14" name="Rectangle 13"/>
          <p:cNvSpPr/>
          <p:nvPr/>
        </p:nvSpPr>
        <p:spPr>
          <a:xfrm>
            <a:off x="0" y="6096000"/>
            <a:ext cx="3760966" cy="584775"/>
          </a:xfrm>
          <a:prstGeom prst="rect">
            <a:avLst/>
          </a:prstGeom>
        </p:spPr>
        <p:txBody>
          <a:bodyPr wrap="none">
            <a:spAutoFit/>
          </a:bodyPr>
          <a:lstStyle/>
          <a:p>
            <a:r>
              <a:rPr lang="vi-VN" sz="3200" dirty="0" smtClean="0">
                <a:latin typeface="+mj-lt"/>
              </a:rPr>
              <a:t>c. Các bước tiến hành</a:t>
            </a:r>
            <a:endParaRPr lang="vi-VN"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strips(downLeft)">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strips(downLeft)">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down)">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down)">
                                      <p:cBhvr>
                                        <p:cTn id="33" dur="500"/>
                                        <p:tgtEl>
                                          <p:spTgt spid="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wipe(down)">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blinds(horizontal)">
                                      <p:cBhvr>
                                        <p:cTn id="43" dur="500"/>
                                        <p:tgtEl>
                                          <p:spTgt spid="11">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3" presetClass="entr" presetSubtype="16" fill="hold" nodeType="click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plus(in)">
                                      <p:cBhvr>
                                        <p:cTn id="48" dur="2000"/>
                                        <p:tgtEl>
                                          <p:spTgt spid="12">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4" fill="hold" nodeType="click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wheel(4)">
                                      <p:cBhvr>
                                        <p:cTn id="53" dur="2000"/>
                                        <p:tgtEl>
                                          <p:spTgt spid="1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4" fill="hold" nodeType="click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Effect transition="in" filter="wheel(4)">
                                      <p:cBhvr>
                                        <p:cTn id="58"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1077218"/>
          </a:xfrm>
          <a:prstGeom prst="rect">
            <a:avLst/>
          </a:prstGeom>
        </p:spPr>
        <p:txBody>
          <a:bodyPr wrap="square">
            <a:spAutoFit/>
          </a:bodyPr>
          <a:lstStyle/>
          <a:p>
            <a:r>
              <a:rPr lang="en-US" b="1" dirty="0" smtClean="0"/>
              <a:t> </a:t>
            </a:r>
            <a:r>
              <a:rPr lang="en-US" sz="3200" b="1" dirty="0" err="1" smtClean="0">
                <a:latin typeface="Times New Roman" pitchFamily="18" charset="0"/>
                <a:cs typeface="Times New Roman" pitchFamily="18" charset="0"/>
              </a:rPr>
              <a:t>Làm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tiêu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bản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quan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vẽ</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tế</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biểu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bì</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tây</a:t>
            </a:r>
            <a:endParaRPr lang="en-US" sz="3200" dirty="0">
              <a:latin typeface="Times New Roman" pitchFamily="18" charset="0"/>
              <a:cs typeface="Times New Roman" pitchFamily="18" charset="0"/>
            </a:endParaRPr>
          </a:p>
        </p:txBody>
      </p:sp>
      <p:pic>
        <p:nvPicPr>
          <p:cNvPr id="59394" name="Picture 2" descr=" (ảnh 1)"/>
          <p:cNvPicPr>
            <a:picLocks noChangeAspect="1" noChangeArrowheads="1"/>
          </p:cNvPicPr>
          <p:nvPr/>
        </p:nvPicPr>
        <p:blipFill>
          <a:blip r:embed="rId2"/>
          <a:srcRect/>
          <a:stretch>
            <a:fillRect/>
          </a:stretch>
        </p:blipFill>
        <p:spPr bwMode="auto">
          <a:xfrm>
            <a:off x="2133600" y="1115260"/>
            <a:ext cx="6193668" cy="5742739"/>
          </a:xfrm>
          <a:prstGeom prst="rect">
            <a:avLst/>
          </a:prstGeom>
          <a:noFill/>
        </p:spPr>
      </p:pic>
      <p:sp>
        <p:nvSpPr>
          <p:cNvPr id="5" name="Rectangle 4"/>
          <p:cNvSpPr/>
          <p:nvPr/>
        </p:nvSpPr>
        <p:spPr>
          <a:xfrm>
            <a:off x="0" y="0"/>
            <a:ext cx="7396320" cy="584775"/>
          </a:xfrm>
          <a:prstGeom prst="rect">
            <a:avLst/>
          </a:prstGeom>
        </p:spPr>
        <p:txBody>
          <a:bodyPr wrap="none">
            <a:spAutoFit/>
          </a:bodyPr>
          <a:lstStyle/>
          <a:p>
            <a:r>
              <a:rPr lang="en-US" sz="3200" b="1" dirty="0" smtClean="0">
                <a:latin typeface="Times New Roman" pitchFamily="18" charset="0"/>
                <a:cs typeface="Times New Roman" pitchFamily="18" charset="0"/>
              </a:rPr>
              <a:t>2. </a:t>
            </a:r>
            <a:r>
              <a:rPr lang="en-US" sz="3200" b="1" dirty="0" err="1" smtClean="0">
                <a:latin typeface="Times New Roman" pitchFamily="18" charset="0"/>
                <a:cs typeface="Times New Roman" pitchFamily="18" charset="0"/>
              </a:rPr>
              <a:t>Viết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trình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báo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thuyết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trình</a:t>
            </a:r>
            <a:r>
              <a:rPr lang="en-US" sz="3200" b="1"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9394"/>
                                        </p:tgtEl>
                                        <p:attrNameLst>
                                          <p:attrName>style.visibility</p:attrName>
                                        </p:attrNameLst>
                                      </p:cBhvr>
                                      <p:to>
                                        <p:strVal val="visible"/>
                                      </p:to>
                                    </p:set>
                                    <p:animEffect transition="in" filter="dissolve">
                                      <p:cBhvr>
                                        <p:cTn id="17"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Trọn Bộ 11 Chủ Đề Hình Nền Powerpoint 2010 Đẹp, 100+ Hình Nền Slide Đẹp  2021 - luxury-inside.vn"/>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3" name="Rectangle 2"/>
          <p:cNvSpPr/>
          <p:nvPr/>
        </p:nvSpPr>
        <p:spPr>
          <a:xfrm>
            <a:off x="0" y="0"/>
            <a:ext cx="9144000" cy="2554545"/>
          </a:xfrm>
          <a:prstGeom prst="rect">
            <a:avLst/>
          </a:prstGeom>
        </p:spPr>
        <p:txBody>
          <a:bodyPr wrap="square">
            <a:spAutoFit/>
          </a:bodyPr>
          <a:lstStyle/>
          <a:p>
            <a:r>
              <a:rPr lang="vi-VN" sz="3200" dirty="0" smtClean="0">
                <a:latin typeface="Times New Roman" pitchFamily="18" charset="0"/>
                <a:cs typeface="Times New Roman" pitchFamily="18" charset="0"/>
              </a:rPr>
              <a:t>+ Bước 1: Dùng dao mổ tách lấy một vảy hành, sau đó tạo một vết cắt hình vuông nhỏ kích thước 7-8 mm ở mặt trong của vảy hành. Sử dụng panh/kim mũi mác lột nhẹ lớp tế bào trên cùng của vết cắt (lớp tế bào biểu bì).</a:t>
            </a:r>
          </a:p>
        </p:txBody>
      </p:sp>
      <p:sp>
        <p:nvSpPr>
          <p:cNvPr id="4" name="Rectangle 3"/>
          <p:cNvSpPr/>
          <p:nvPr/>
        </p:nvSpPr>
        <p:spPr>
          <a:xfrm>
            <a:off x="0" y="24384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 Bước 2: Đặt lớp tế bào này lên lam kính đã nhỏ sẵn một giọt nước cất rồi đậy lamen lại bằng cách trượt lamen từ một cạnh Sử dụng giấy thấm để thấm phần nước thừa.</a:t>
            </a:r>
          </a:p>
        </p:txBody>
      </p:sp>
      <p:sp>
        <p:nvSpPr>
          <p:cNvPr id="5" name="Rectangle 4"/>
          <p:cNvSpPr/>
          <p:nvPr/>
        </p:nvSpPr>
        <p:spPr>
          <a:xfrm>
            <a:off x="0" y="44196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 Bước 3: Đặt lam kính lên bàn kính của kính hiển vi và quan sát ở vật kính 10x rồi chuyển sang vật kính 40x.</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plus(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plus(in)">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 (ảnh 2)"/>
          <p:cNvPicPr>
            <a:picLocks noChangeAspect="1" noChangeArrowheads="1"/>
          </p:cNvPicPr>
          <p:nvPr/>
        </p:nvPicPr>
        <p:blipFill>
          <a:blip r:embed="rId2"/>
          <a:srcRect/>
          <a:stretch>
            <a:fillRect/>
          </a:stretch>
        </p:blipFill>
        <p:spPr bwMode="auto">
          <a:xfrm>
            <a:off x="0" y="685800"/>
            <a:ext cx="8959079" cy="3810000"/>
          </a:xfrm>
          <a:prstGeom prst="rect">
            <a:avLst/>
          </a:prstGeom>
          <a:noFill/>
        </p:spPr>
      </p:pic>
      <p:sp>
        <p:nvSpPr>
          <p:cNvPr id="6" name="Rectangle 5"/>
          <p:cNvSpPr/>
          <p:nvPr/>
        </p:nvSpPr>
        <p:spPr>
          <a:xfrm>
            <a:off x="0" y="0"/>
            <a:ext cx="5764720" cy="584775"/>
          </a:xfrm>
          <a:prstGeom prst="rect">
            <a:avLst/>
          </a:prstGeom>
        </p:spPr>
        <p:txBody>
          <a:bodyPr wrap="none">
            <a:spAutoFit/>
          </a:bodyPr>
          <a:lstStyle/>
          <a:p>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Quan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vẽ</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tế</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trứng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a:t>
            </a:r>
            <a:endParaRPr lang="en-US" sz="3200" dirty="0">
              <a:latin typeface="Times New Roman" pitchFamily="18" charset="0"/>
              <a:cs typeface="Times New Roman" pitchFamily="18" charset="0"/>
            </a:endParaRPr>
          </a:p>
        </p:txBody>
      </p:sp>
      <p:sp>
        <p:nvSpPr>
          <p:cNvPr id="4" name="Rectangle 3"/>
          <p:cNvSpPr/>
          <p:nvPr/>
        </p:nvSpPr>
        <p:spPr>
          <a:xfrm>
            <a:off x="0" y="43434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Bước 1: Dùng thìa lấy một ít trứng cá cho vào đĩa peptri.</a:t>
            </a:r>
          </a:p>
        </p:txBody>
      </p:sp>
      <p:sp>
        <p:nvSpPr>
          <p:cNvPr id="5" name="Rectangle 4"/>
          <p:cNvSpPr/>
          <p:nvPr/>
        </p:nvSpPr>
        <p:spPr>
          <a:xfrm>
            <a:off x="0" y="5486400"/>
            <a:ext cx="6048451" cy="584775"/>
          </a:xfrm>
          <a:prstGeom prst="rect">
            <a:avLst/>
          </a:prstGeom>
        </p:spPr>
        <p:txBody>
          <a:bodyPr wrap="none">
            <a:spAutoFit/>
          </a:bodyPr>
          <a:lstStyle/>
          <a:p>
            <a:r>
              <a:rPr lang="vi-VN" sz="3200" dirty="0" smtClean="0">
                <a:latin typeface="Times New Roman" pitchFamily="18" charset="0"/>
                <a:cs typeface="Times New Roman" pitchFamily="18" charset="0"/>
              </a:rPr>
              <a:t>+ Bước 2: Nhỏ một ít nước vào đĩa.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5538"/>
                                        </p:tgtEl>
                                        <p:attrNameLst>
                                          <p:attrName>style.visibility</p:attrName>
                                        </p:attrNameLst>
                                      </p:cBhvr>
                                      <p:to>
                                        <p:strVal val="visible"/>
                                      </p:to>
                                    </p:set>
                                    <p:animEffect transition="in" filter="plus(in)">
                                      <p:cBhvr>
                                        <p:cTn id="12" dur="2000"/>
                                        <p:tgtEl>
                                          <p:spTgt spid="6553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plus(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Top 123+] Hình nền Powerpoint “ĐẸP NHỨC NÁCH”"/>
          <p:cNvPicPr>
            <a:picLocks noChangeAspect="1" noChangeArrowheads="1"/>
          </p:cNvPicPr>
          <p:nvPr/>
        </p:nvPicPr>
        <p:blipFill>
          <a:blip r:embed="rId2"/>
          <a:srcRect/>
          <a:stretch>
            <a:fillRect/>
          </a:stretch>
        </p:blipFill>
        <p:spPr bwMode="auto">
          <a:xfrm>
            <a:off x="0" y="0"/>
            <a:ext cx="8915400" cy="6838112"/>
          </a:xfrm>
          <a:prstGeom prst="rect">
            <a:avLst/>
          </a:prstGeom>
          <a:noFill/>
        </p:spPr>
      </p:pic>
      <p:sp>
        <p:nvSpPr>
          <p:cNvPr id="3" name="Rectangle 2"/>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Bước 3: Dùng kim mũi mác khoắng nhẹ để trứng cá tách rời nhau.</a:t>
            </a:r>
          </a:p>
        </p:txBody>
      </p:sp>
      <p:sp>
        <p:nvSpPr>
          <p:cNvPr id="4" name="Rectangle 3"/>
          <p:cNvSpPr/>
          <p:nvPr/>
        </p:nvSpPr>
        <p:spPr>
          <a:xfrm>
            <a:off x="0" y="990600"/>
            <a:ext cx="8991600" cy="1077218"/>
          </a:xfrm>
          <a:prstGeom prst="rect">
            <a:avLst/>
          </a:prstGeom>
        </p:spPr>
        <p:txBody>
          <a:bodyPr wrap="square">
            <a:spAutoFit/>
          </a:bodyPr>
          <a:lstStyle/>
          <a:p>
            <a:r>
              <a:rPr lang="vi-VN" sz="3200" dirty="0" smtClean="0">
                <a:latin typeface="Times New Roman" pitchFamily="18" charset="0"/>
                <a:cs typeface="Times New Roman" pitchFamily="18" charset="0"/>
              </a:rPr>
              <a:t>+ Bước 4: Quan sát tế bào trứng cá bằng mắt thường hoặc bằng kính lúp.</a:t>
            </a:r>
            <a:endParaRPr lang="vi-VN" sz="3200" dirty="0">
              <a:latin typeface="Times New Roman" pitchFamily="18" charset="0"/>
              <a:cs typeface="Times New Roman" pitchFamily="18" charset="0"/>
            </a:endParaRPr>
          </a:p>
        </p:txBody>
      </p:sp>
      <p:pic>
        <p:nvPicPr>
          <p:cNvPr id="5" name="Picture 2" descr=" (ảnh 3)"/>
          <p:cNvPicPr>
            <a:picLocks noChangeAspect="1" noChangeArrowheads="1"/>
          </p:cNvPicPr>
          <p:nvPr/>
        </p:nvPicPr>
        <p:blipFill>
          <a:blip r:embed="rId3"/>
          <a:srcRect/>
          <a:stretch>
            <a:fillRect/>
          </a:stretch>
        </p:blipFill>
        <p:spPr bwMode="auto">
          <a:xfrm>
            <a:off x="0" y="2362200"/>
            <a:ext cx="9144000" cy="3962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76400"/>
            <a:ext cx="9144000" cy="584775"/>
          </a:xfrm>
          <a:prstGeom prst="rect">
            <a:avLst/>
          </a:prstGeom>
        </p:spPr>
        <p:txBody>
          <a:bodyPr wrap="square">
            <a:spAutoFit/>
          </a:bodyPr>
          <a:lstStyle/>
          <a:p>
            <a:r>
              <a:rPr lang="vi-VN" sz="3200" dirty="0" smtClean="0">
                <a:latin typeface="Times New Roman" pitchFamily="18" charset="0"/>
                <a:cs typeface="Times New Roman" pitchFamily="18" charset="0"/>
              </a:rPr>
              <a:t>e. Trả lời các câu hỏi (nếu có)</a:t>
            </a:r>
            <a:endParaRPr lang="vi-VN" sz="3200" dirty="0">
              <a:latin typeface="Times New Roman" pitchFamily="18" charset="0"/>
              <a:cs typeface="Times New Roman" pitchFamily="18" charset="0"/>
            </a:endParaRPr>
          </a:p>
        </p:txBody>
      </p:sp>
      <p:sp>
        <p:nvSpPr>
          <p:cNvPr id="5" name="Rectangle 4"/>
          <p:cNvSpPr/>
          <p:nvPr/>
        </p:nvSpPr>
        <p:spPr>
          <a:xfrm>
            <a:off x="0" y="0"/>
            <a:ext cx="9144000" cy="584775"/>
          </a:xfrm>
          <a:prstGeom prst="rect">
            <a:avLst/>
          </a:prstGeom>
        </p:spPr>
        <p:txBody>
          <a:bodyPr wrap="square">
            <a:spAutoFit/>
          </a:bodyPr>
          <a:lstStyle/>
          <a:p>
            <a:r>
              <a:rPr lang="vi-VN" sz="3200" dirty="0" smtClean="0">
                <a:latin typeface="Times New Roman" pitchFamily="18" charset="0"/>
                <a:cs typeface="Times New Roman" pitchFamily="18" charset="0"/>
              </a:rPr>
              <a:t>+ Bước 5: Vẽ hình tế bào em quan sát được.</a:t>
            </a:r>
          </a:p>
        </p:txBody>
      </p:sp>
      <p:sp>
        <p:nvSpPr>
          <p:cNvPr id="7" name="Rectangle 6"/>
          <p:cNvSpPr/>
          <p:nvPr/>
        </p:nvSpPr>
        <p:spPr>
          <a:xfrm>
            <a:off x="152400" y="533400"/>
            <a:ext cx="1883849" cy="584775"/>
          </a:xfrm>
          <a:prstGeom prst="rect">
            <a:avLst/>
          </a:prstGeom>
        </p:spPr>
        <p:txBody>
          <a:bodyPr wrap="none">
            <a:spAutoFit/>
          </a:bodyPr>
          <a:lstStyle/>
          <a:p>
            <a:r>
              <a:rPr lang="vi-VN" sz="3200" dirty="0" smtClean="0">
                <a:latin typeface="Times New Roman" pitchFamily="18" charset="0"/>
                <a:cs typeface="Times New Roman" pitchFamily="18" charset="0"/>
              </a:rPr>
              <a:t>d. Kết quả</a:t>
            </a:r>
          </a:p>
        </p:txBody>
      </p:sp>
      <p:sp>
        <p:nvSpPr>
          <p:cNvPr id="8" name="Rectangle 7"/>
          <p:cNvSpPr/>
          <p:nvPr/>
        </p:nvSpPr>
        <p:spPr>
          <a:xfrm>
            <a:off x="0" y="1143000"/>
            <a:ext cx="5756704" cy="584775"/>
          </a:xfrm>
          <a:prstGeom prst="rect">
            <a:avLst/>
          </a:prstGeom>
        </p:spPr>
        <p:txBody>
          <a:bodyPr wrap="none">
            <a:spAutoFit/>
          </a:bodyPr>
          <a:lstStyle/>
          <a:p>
            <a:r>
              <a:rPr lang="vi-VN" sz="3200" dirty="0" smtClean="0">
                <a:latin typeface="Times New Roman" pitchFamily="18" charset="0"/>
                <a:cs typeface="Times New Roman" pitchFamily="18" charset="0"/>
              </a:rPr>
              <a:t>Các em thực hành và điền kết quả</a:t>
            </a:r>
          </a:p>
        </p:txBody>
      </p:sp>
      <p:sp>
        <p:nvSpPr>
          <p:cNvPr id="9" name="Rectangle 8"/>
          <p:cNvSpPr/>
          <p:nvPr/>
        </p:nvSpPr>
        <p:spPr>
          <a:xfrm>
            <a:off x="0" y="22860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Hãy lập dàn ý chi tiết cho báo cáo thuyết trình về vai trò của đa dạng sinh học đã học trong môn Khoa học tự nhiên ở lớp 6.</a:t>
            </a:r>
            <a:endParaRPr lang="en-US" sz="3200" dirty="0">
              <a:latin typeface="Times New Roman" pitchFamily="18" charset="0"/>
              <a:cs typeface="Times New Roman" pitchFamily="18" charset="0"/>
            </a:endParaRPr>
          </a:p>
        </p:txBody>
      </p:sp>
      <p:sp>
        <p:nvSpPr>
          <p:cNvPr id="10" name="Rectangle 9"/>
          <p:cNvSpPr/>
          <p:nvPr/>
        </p:nvSpPr>
        <p:spPr>
          <a:xfrm>
            <a:off x="381000" y="3810000"/>
            <a:ext cx="5161156" cy="584775"/>
          </a:xfrm>
          <a:prstGeom prst="rect">
            <a:avLst/>
          </a:prstGeom>
        </p:spPr>
        <p:txBody>
          <a:bodyPr wrap="none">
            <a:spAutoFit/>
          </a:bodyPr>
          <a:lstStyle/>
          <a:p>
            <a:r>
              <a:rPr lang="vi-VN" sz="3200" b="1" dirty="0" smtClean="0">
                <a:latin typeface="Times New Roman" pitchFamily="18" charset="0"/>
                <a:cs typeface="Times New Roman" pitchFamily="18" charset="0"/>
              </a:rPr>
              <a:t>Vai trò của đa dạng sinh học</a:t>
            </a:r>
          </a:p>
        </p:txBody>
      </p:sp>
      <p:sp>
        <p:nvSpPr>
          <p:cNvPr id="11" name="Rectangle 10"/>
          <p:cNvSpPr/>
          <p:nvPr/>
        </p:nvSpPr>
        <p:spPr>
          <a:xfrm>
            <a:off x="0" y="4267200"/>
            <a:ext cx="9144000" cy="584775"/>
          </a:xfrm>
          <a:prstGeom prst="rect">
            <a:avLst/>
          </a:prstGeom>
        </p:spPr>
        <p:txBody>
          <a:bodyPr wrap="square">
            <a:spAutoFit/>
          </a:bodyPr>
          <a:lstStyle/>
          <a:p>
            <a:r>
              <a:rPr lang="vi-VN" sz="3200" dirty="0" smtClean="0">
                <a:latin typeface="Times New Roman" pitchFamily="18" charset="0"/>
                <a:cs typeface="Times New Roman" pitchFamily="18" charset="0"/>
              </a:rPr>
              <a:t>a. Vai trò của đa dạng sinh học trong tự nhiên</a:t>
            </a:r>
          </a:p>
        </p:txBody>
      </p:sp>
      <p:sp>
        <p:nvSpPr>
          <p:cNvPr id="12" name="Rectangle 11"/>
          <p:cNvSpPr/>
          <p:nvPr/>
        </p:nvSpPr>
        <p:spPr>
          <a:xfrm>
            <a:off x="0" y="48006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 Giúp duy trì và ổn định sự sống trên Trái Đất: Các loài sống trong cùng khu vực có quan hệ khăng khít đảm bảo sự tồn tại và ổn định của hệ sinh thái.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arn(inHorizontal)">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strips(downLeft)">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heel(4)">
                                      <p:cBhvr>
                                        <p:cTn id="23" dur="2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wheel(4)">
                                      <p:cBhvr>
                                        <p:cTn id="33" dur="2000"/>
                                        <p:tgtEl>
                                          <p:spTgt spid="1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wheel(4)">
                                      <p:cBhvr>
                                        <p:cTn id="38" dur="2000"/>
                                        <p:tgtEl>
                                          <p:spTgt spid="1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wipe(down)">
                                      <p:cBhvr>
                                        <p:cTn id="4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99+ Hình nền Slide chuyên nghiệ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Rừng tự nhiên điều hòa khí hậu, bảo vệ đất, nước, trong tự nhiên và là nơi ở của nhiều động vật.</a:t>
            </a:r>
          </a:p>
        </p:txBody>
      </p:sp>
      <p:sp>
        <p:nvSpPr>
          <p:cNvPr id="4" name="Rectangle 3"/>
          <p:cNvSpPr/>
          <p:nvPr/>
        </p:nvSpPr>
        <p:spPr>
          <a:xfrm>
            <a:off x="0" y="9906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Nấm và vi khuẩn phân hủy xác sinh vật và chất thải hữu cơ làm đất thêm màu mỡ và làm sạch môi trường.</a:t>
            </a:r>
          </a:p>
        </p:txBody>
      </p:sp>
      <p:sp>
        <p:nvSpPr>
          <p:cNvPr id="5" name="Rectangle 4"/>
          <p:cNvSpPr/>
          <p:nvPr/>
        </p:nvSpPr>
        <p:spPr>
          <a:xfrm>
            <a:off x="0" y="1981200"/>
            <a:ext cx="9144000" cy="584775"/>
          </a:xfrm>
          <a:prstGeom prst="rect">
            <a:avLst/>
          </a:prstGeom>
        </p:spPr>
        <p:txBody>
          <a:bodyPr wrap="square">
            <a:spAutoFit/>
          </a:bodyPr>
          <a:lstStyle/>
          <a:p>
            <a:r>
              <a:rPr lang="vi-VN" sz="3200" dirty="0" smtClean="0">
                <a:latin typeface="Times New Roman" pitchFamily="18" charset="0"/>
                <a:cs typeface="Times New Roman" pitchFamily="18" charset="0"/>
              </a:rPr>
              <a:t>b. Vai trò của đa dạng sinh học đối với con người</a:t>
            </a:r>
          </a:p>
        </p:txBody>
      </p:sp>
      <p:sp>
        <p:nvSpPr>
          <p:cNvPr id="6" name="Rectangle 5"/>
          <p:cNvSpPr/>
          <p:nvPr/>
        </p:nvSpPr>
        <p:spPr>
          <a:xfrm>
            <a:off x="0" y="2514600"/>
            <a:ext cx="9144000" cy="584775"/>
          </a:xfrm>
          <a:prstGeom prst="rect">
            <a:avLst/>
          </a:prstGeom>
        </p:spPr>
        <p:txBody>
          <a:bodyPr wrap="square">
            <a:spAutoFit/>
          </a:bodyPr>
          <a:lstStyle/>
          <a:p>
            <a:r>
              <a:rPr lang="vi-VN" sz="3200" dirty="0" smtClean="0">
                <a:latin typeface="Times New Roman" pitchFamily="18" charset="0"/>
                <a:cs typeface="Times New Roman" pitchFamily="18" charset="0"/>
              </a:rPr>
              <a:t>- Đảm bảo sự phát triển bền vững của con người:</a:t>
            </a:r>
          </a:p>
        </p:txBody>
      </p:sp>
      <p:sp>
        <p:nvSpPr>
          <p:cNvPr id="7" name="Rectangle 6"/>
          <p:cNvSpPr/>
          <p:nvPr/>
        </p:nvSpPr>
        <p:spPr>
          <a:xfrm>
            <a:off x="0" y="3048000"/>
            <a:ext cx="7053534" cy="584775"/>
          </a:xfrm>
          <a:prstGeom prst="rect">
            <a:avLst/>
          </a:prstGeom>
        </p:spPr>
        <p:txBody>
          <a:bodyPr wrap="none">
            <a:spAutoFit/>
          </a:bodyPr>
          <a:lstStyle/>
          <a:p>
            <a:r>
              <a:rPr lang="vi-VN" sz="3200" dirty="0" smtClean="0">
                <a:latin typeface="Times New Roman" pitchFamily="18" charset="0"/>
                <a:cs typeface="Times New Roman" pitchFamily="18" charset="0"/>
              </a:rPr>
              <a:t>+ Cung cấp nước, lương thực, thực phẩm.</a:t>
            </a:r>
          </a:p>
        </p:txBody>
      </p:sp>
      <p:sp>
        <p:nvSpPr>
          <p:cNvPr id="8" name="Rectangle 7"/>
          <p:cNvSpPr/>
          <p:nvPr/>
        </p:nvSpPr>
        <p:spPr>
          <a:xfrm>
            <a:off x="0" y="3581400"/>
            <a:ext cx="9144000" cy="584775"/>
          </a:xfrm>
          <a:prstGeom prst="rect">
            <a:avLst/>
          </a:prstGeom>
        </p:spPr>
        <p:txBody>
          <a:bodyPr wrap="square">
            <a:spAutoFit/>
          </a:bodyPr>
          <a:lstStyle/>
          <a:p>
            <a:r>
              <a:rPr lang="vi-VN" sz="3200" dirty="0" smtClean="0">
                <a:latin typeface="Times New Roman" pitchFamily="18" charset="0"/>
                <a:cs typeface="Times New Roman" pitchFamily="18" charset="0"/>
              </a:rPr>
              <a:t>+ Tạo môi trường sống thuận lợi cho con người.</a:t>
            </a:r>
          </a:p>
        </p:txBody>
      </p:sp>
      <p:sp>
        <p:nvSpPr>
          <p:cNvPr id="9" name="Rectangle 8"/>
          <p:cNvSpPr/>
          <p:nvPr/>
        </p:nvSpPr>
        <p:spPr>
          <a:xfrm>
            <a:off x="0" y="4114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Tạo nên cảnh quan thiên nhiên tươi đẹp phục vụ du lịch, nghỉ dưỡng.</a:t>
            </a:r>
          </a:p>
        </p:txBody>
      </p:sp>
      <p:sp>
        <p:nvSpPr>
          <p:cNvPr id="10" name="Rectangle 9"/>
          <p:cNvSpPr/>
          <p:nvPr/>
        </p:nvSpPr>
        <p:spPr>
          <a:xfrm>
            <a:off x="0" y="51054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Làm giảm ảnh hưởng của thiên tai và khí hậu khắc nghiệt.</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plus(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plus(in)">
                                      <p:cBhvr>
                                        <p:cTn id="33" dur="20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wheel(4)">
                                      <p:cBhvr>
                                        <p:cTn id="38" dur="20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wheel(4)">
                                      <p:cBhvr>
                                        <p:cTn id="43"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33400"/>
            <a:ext cx="9144000" cy="2308324"/>
          </a:xfrm>
          <a:prstGeom prst="rect">
            <a:avLst/>
          </a:prstGeom>
        </p:spPr>
        <p:txBody>
          <a:bodyPr wrap="square">
            <a:spAutoFit/>
          </a:bodyPr>
          <a:lstStyle/>
          <a:p>
            <a:r>
              <a:rPr lang="vi-VN" sz="3600" dirty="0" smtClean="0">
                <a:latin typeface="Times New Roman" pitchFamily="18" charset="0"/>
                <a:cs typeface="Times New Roman" pitchFamily="18" charset="0"/>
              </a:rPr>
              <a:t>Phương pháp tìm hiểu tự nhiên là cách thức tìm hiểu các sự vật, hiện tượng trong tự nhiên và đời sống, chứng mình được các vấn đề trong thực tiễn bằng các dẫn chứng khoa học.</a:t>
            </a:r>
            <a:endParaRPr lang="en-US" sz="3600" dirty="0">
              <a:latin typeface="Times New Roman" pitchFamily="18" charset="0"/>
              <a:cs typeface="Times New Roman" pitchFamily="18" charset="0"/>
            </a:endParaRPr>
          </a:p>
        </p:txBody>
      </p:sp>
      <p:sp>
        <p:nvSpPr>
          <p:cNvPr id="5" name="Rectangle 4"/>
          <p:cNvSpPr/>
          <p:nvPr/>
        </p:nvSpPr>
        <p:spPr>
          <a:xfrm>
            <a:off x="0" y="0"/>
            <a:ext cx="6662401" cy="646331"/>
          </a:xfrm>
          <a:prstGeom prst="rect">
            <a:avLst/>
          </a:prstGeom>
        </p:spPr>
        <p:txBody>
          <a:bodyPr wrap="none">
            <a:spAutoFit/>
          </a:bodyPr>
          <a:lstStyle/>
          <a:p>
            <a:r>
              <a:rPr lang="vi-VN" sz="3600" b="1" dirty="0" smtClean="0">
                <a:latin typeface="Times New Roman" pitchFamily="18" charset="0"/>
                <a:cs typeface="Times New Roman" pitchFamily="18" charset="0"/>
              </a:rPr>
              <a:t>I.Phương pháp tìm hiểu tự nhiên</a:t>
            </a:r>
          </a:p>
        </p:txBody>
      </p:sp>
      <p:pic>
        <p:nvPicPr>
          <p:cNvPr id="1026" name="Picture 2" descr="Cầu vồng là gì? Xuất hiện khi nào? 7 sắc cầu vồng gồm những màu gì?"/>
          <p:cNvPicPr>
            <a:picLocks noChangeAspect="1" noChangeArrowheads="1"/>
          </p:cNvPicPr>
          <p:nvPr/>
        </p:nvPicPr>
        <p:blipFill>
          <a:blip r:embed="rId2"/>
          <a:srcRect/>
          <a:stretch>
            <a:fillRect/>
          </a:stretch>
        </p:blipFill>
        <p:spPr bwMode="auto">
          <a:xfrm>
            <a:off x="1981200" y="4953000"/>
            <a:ext cx="4800600" cy="1905000"/>
          </a:xfrm>
          <a:prstGeom prst="rect">
            <a:avLst/>
          </a:prstGeom>
          <a:noFill/>
        </p:spPr>
      </p:pic>
      <p:pic>
        <p:nvPicPr>
          <p:cNvPr id="1028" name="Picture 4" descr="Danh sách 20+ hình ảnh sấm sét hay nhất hiện nay"/>
          <p:cNvPicPr>
            <a:picLocks noChangeAspect="1" noChangeArrowheads="1"/>
          </p:cNvPicPr>
          <p:nvPr/>
        </p:nvPicPr>
        <p:blipFill>
          <a:blip r:embed="rId3"/>
          <a:srcRect/>
          <a:stretch>
            <a:fillRect/>
          </a:stretch>
        </p:blipFill>
        <p:spPr bwMode="auto">
          <a:xfrm>
            <a:off x="0" y="2743200"/>
            <a:ext cx="4343400" cy="2209800"/>
          </a:xfrm>
          <a:prstGeom prst="rect">
            <a:avLst/>
          </a:prstGeom>
          <a:noFill/>
        </p:spPr>
      </p:pic>
      <p:pic>
        <p:nvPicPr>
          <p:cNvPr id="1030" name="Picture 6" descr="1001 hình ảnh Mưa Mùa Thu đẹp và buồn (có Thơ tình ngắn hay) | Anybook.vn -  Anybook"/>
          <p:cNvPicPr>
            <a:picLocks noChangeAspect="1" noChangeArrowheads="1"/>
          </p:cNvPicPr>
          <p:nvPr/>
        </p:nvPicPr>
        <p:blipFill>
          <a:blip r:embed="rId4"/>
          <a:srcRect/>
          <a:stretch>
            <a:fillRect/>
          </a:stretch>
        </p:blipFill>
        <p:spPr bwMode="auto">
          <a:xfrm>
            <a:off x="4724400" y="2819400"/>
            <a:ext cx="41910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dissolve">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strips(downLeft)">
                                      <p:cBhvr>
                                        <p:cTn id="27" dur="5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ipe(down)">
                                      <p:cBhvr>
                                        <p:cTn id="3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a:off x="190500" y="1295400"/>
            <a:ext cx="2368550" cy="2441575"/>
          </a:xfrm>
          <a:custGeom>
            <a:avLst/>
            <a:gdLst>
              <a:gd name="connsiteX0" fmla="*/ 2486298 w 3770811"/>
              <a:gd name="connsiteY0" fmla="*/ 0 h 3037113"/>
              <a:gd name="connsiteX1" fmla="*/ 3112187 w 3770811"/>
              <a:gd name="connsiteY1" fmla="*/ 394921 h 3037113"/>
              <a:gd name="connsiteX2" fmla="*/ 3137483 w 3770811"/>
              <a:gd name="connsiteY2" fmla="*/ 472495 h 3037113"/>
              <a:gd name="connsiteX3" fmla="*/ 3228439 w 3770811"/>
              <a:gd name="connsiteY3" fmla="*/ 481223 h 3037113"/>
              <a:gd name="connsiteX4" fmla="*/ 3770811 w 3770811"/>
              <a:gd name="connsiteY4" fmla="*/ 1114698 h 3037113"/>
              <a:gd name="connsiteX5" fmla="*/ 3717431 w 3770811"/>
              <a:gd name="connsiteY5" fmla="*/ 1366389 h 3037113"/>
              <a:gd name="connsiteX6" fmla="*/ 3676596 w 3770811"/>
              <a:gd name="connsiteY6" fmla="*/ 1438004 h 3037113"/>
              <a:gd name="connsiteX7" fmla="*/ 3717430 w 3770811"/>
              <a:gd name="connsiteY7" fmla="*/ 1509619 h 3037113"/>
              <a:gd name="connsiteX8" fmla="*/ 3770810 w 3770811"/>
              <a:gd name="connsiteY8" fmla="*/ 1761309 h 3037113"/>
              <a:gd name="connsiteX9" fmla="*/ 3228438 w 3770811"/>
              <a:gd name="connsiteY9" fmla="*/ 2394784 h 3037113"/>
              <a:gd name="connsiteX10" fmla="*/ 3150967 w 3770811"/>
              <a:gd name="connsiteY10" fmla="*/ 2402218 h 3037113"/>
              <a:gd name="connsiteX11" fmla="*/ 3125249 w 3770811"/>
              <a:gd name="connsiteY11" fmla="*/ 2481086 h 3037113"/>
              <a:gd name="connsiteX12" fmla="*/ 2499360 w 3770811"/>
              <a:gd name="connsiteY12" fmla="*/ 2876007 h 3037113"/>
              <a:gd name="connsiteX13" fmla="*/ 2362464 w 3770811"/>
              <a:gd name="connsiteY13" fmla="*/ 2862870 h 3037113"/>
              <a:gd name="connsiteX14" fmla="*/ 2262744 w 3770811"/>
              <a:gd name="connsiteY14" fmla="*/ 2833404 h 3037113"/>
              <a:gd name="connsiteX15" fmla="*/ 2250331 w 3770811"/>
              <a:gd name="connsiteY15" fmla="*/ 2847725 h 3037113"/>
              <a:gd name="connsiteX16" fmla="*/ 1770015 w 3770811"/>
              <a:gd name="connsiteY16" fmla="*/ 3037113 h 3037113"/>
              <a:gd name="connsiteX17" fmla="*/ 1206755 w 3770811"/>
              <a:gd name="connsiteY17" fmla="*/ 2752028 h 3037113"/>
              <a:gd name="connsiteX18" fmla="*/ 1177929 w 3770811"/>
              <a:gd name="connsiteY18" fmla="*/ 2701474 h 3037113"/>
              <a:gd name="connsiteX19" fmla="*/ 1174448 w 3770811"/>
              <a:gd name="connsiteY19" fmla="*/ 2703272 h 3037113"/>
              <a:gd name="connsiteX20" fmla="*/ 910046 w 3770811"/>
              <a:gd name="connsiteY20" fmla="*/ 2754086 h 3037113"/>
              <a:gd name="connsiteX21" fmla="*/ 230777 w 3770811"/>
              <a:gd name="connsiteY21" fmla="*/ 2107474 h 3037113"/>
              <a:gd name="connsiteX22" fmla="*/ 233727 w 3770811"/>
              <a:gd name="connsiteY22" fmla="*/ 2062963 h 3037113"/>
              <a:gd name="connsiteX23" fmla="*/ 198953 w 3770811"/>
              <a:gd name="connsiteY23" fmla="*/ 2035652 h 3037113"/>
              <a:gd name="connsiteX24" fmla="*/ 0 w 3770811"/>
              <a:gd name="connsiteY24" fmla="*/ 1578428 h 3037113"/>
              <a:gd name="connsiteX25" fmla="*/ 198953 w 3770811"/>
              <a:gd name="connsiteY25" fmla="*/ 1121204 h 3037113"/>
              <a:gd name="connsiteX26" fmla="*/ 252000 w 3770811"/>
              <a:gd name="connsiteY26" fmla="*/ 1079541 h 3037113"/>
              <a:gd name="connsiteX27" fmla="*/ 236235 w 3770811"/>
              <a:gd name="connsiteY27" fmla="*/ 1001110 h 3037113"/>
              <a:gd name="connsiteX28" fmla="*/ 230778 w 3770811"/>
              <a:gd name="connsiteY28" fmla="*/ 918755 h 3037113"/>
              <a:gd name="connsiteX29" fmla="*/ 910047 w 3770811"/>
              <a:gd name="connsiteY29" fmla="*/ 272143 h 3037113"/>
              <a:gd name="connsiteX30" fmla="*/ 1029245 w 3770811"/>
              <a:gd name="connsiteY30" fmla="*/ 283582 h 3037113"/>
              <a:gd name="connsiteX31" fmla="*/ 1108999 w 3770811"/>
              <a:gd name="connsiteY31" fmla="*/ 191565 h 3037113"/>
              <a:gd name="connsiteX32" fmla="*/ 1589315 w 3770811"/>
              <a:gd name="connsiteY32" fmla="*/ 2177 h 3037113"/>
              <a:gd name="connsiteX33" fmla="*/ 1969101 w 3770811"/>
              <a:gd name="connsiteY33" fmla="*/ 112608 h 3037113"/>
              <a:gd name="connsiteX34" fmla="*/ 2036421 w 3770811"/>
              <a:gd name="connsiteY34" fmla="*/ 165482 h 3037113"/>
              <a:gd name="connsiteX35" fmla="*/ 2106512 w 3770811"/>
              <a:gd name="connsiteY35" fmla="*/ 110431 h 3037113"/>
              <a:gd name="connsiteX36" fmla="*/ 2486298 w 3770811"/>
              <a:gd name="connsiteY36" fmla="*/ 0 h 303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70811" h="3037113">
                <a:moveTo>
                  <a:pt x="2486298" y="0"/>
                </a:moveTo>
                <a:cubicBezTo>
                  <a:pt x="2767661" y="0"/>
                  <a:pt x="3009068" y="162843"/>
                  <a:pt x="3112187" y="394921"/>
                </a:cubicBezTo>
                <a:lnTo>
                  <a:pt x="3137483" y="472495"/>
                </a:lnTo>
                <a:lnTo>
                  <a:pt x="3228439" y="481223"/>
                </a:lnTo>
                <a:cubicBezTo>
                  <a:pt x="3537970" y="541517"/>
                  <a:pt x="3770811" y="802223"/>
                  <a:pt x="3770811" y="1114698"/>
                </a:cubicBezTo>
                <a:cubicBezTo>
                  <a:pt x="3770811" y="1203977"/>
                  <a:pt x="3751804" y="1289029"/>
                  <a:pt x="3717431" y="1366389"/>
                </a:cubicBezTo>
                <a:lnTo>
                  <a:pt x="3676596" y="1438004"/>
                </a:lnTo>
                <a:lnTo>
                  <a:pt x="3717430" y="1509619"/>
                </a:lnTo>
                <a:cubicBezTo>
                  <a:pt x="3751803" y="1586978"/>
                  <a:pt x="3770810" y="1672031"/>
                  <a:pt x="3770810" y="1761309"/>
                </a:cubicBezTo>
                <a:cubicBezTo>
                  <a:pt x="3770810" y="2073784"/>
                  <a:pt x="3537969" y="2334490"/>
                  <a:pt x="3228438" y="2394784"/>
                </a:cubicBezTo>
                <a:lnTo>
                  <a:pt x="3150967" y="2402218"/>
                </a:lnTo>
                <a:lnTo>
                  <a:pt x="3125249" y="2481086"/>
                </a:lnTo>
                <a:cubicBezTo>
                  <a:pt x="3022130" y="2713165"/>
                  <a:pt x="2780723" y="2876007"/>
                  <a:pt x="2499360" y="2876007"/>
                </a:cubicBezTo>
                <a:cubicBezTo>
                  <a:pt x="2452467" y="2876007"/>
                  <a:pt x="2406683" y="2871484"/>
                  <a:pt x="2362464" y="2862870"/>
                </a:cubicBezTo>
                <a:lnTo>
                  <a:pt x="2262744" y="2833404"/>
                </a:lnTo>
                <a:lnTo>
                  <a:pt x="2250331" y="2847725"/>
                </a:lnTo>
                <a:cubicBezTo>
                  <a:pt x="2127407" y="2964739"/>
                  <a:pt x="1957590" y="3037113"/>
                  <a:pt x="1770015" y="3037113"/>
                </a:cubicBezTo>
                <a:cubicBezTo>
                  <a:pt x="1535546" y="3037113"/>
                  <a:pt x="1328824" y="2924028"/>
                  <a:pt x="1206755" y="2752028"/>
                </a:cubicBezTo>
                <a:lnTo>
                  <a:pt x="1177929" y="2701474"/>
                </a:lnTo>
                <a:lnTo>
                  <a:pt x="1174448" y="2703272"/>
                </a:lnTo>
                <a:cubicBezTo>
                  <a:pt x="1093182" y="2735993"/>
                  <a:pt x="1003834" y="2754086"/>
                  <a:pt x="910046" y="2754086"/>
                </a:cubicBezTo>
                <a:cubicBezTo>
                  <a:pt x="534896" y="2754086"/>
                  <a:pt x="230777" y="2464588"/>
                  <a:pt x="230777" y="2107474"/>
                </a:cubicBezTo>
                <a:lnTo>
                  <a:pt x="233727" y="2062963"/>
                </a:lnTo>
                <a:lnTo>
                  <a:pt x="198953" y="2035652"/>
                </a:lnTo>
                <a:cubicBezTo>
                  <a:pt x="76030" y="1918638"/>
                  <a:pt x="0" y="1756985"/>
                  <a:pt x="0" y="1578428"/>
                </a:cubicBezTo>
                <a:cubicBezTo>
                  <a:pt x="0" y="1399871"/>
                  <a:pt x="76030" y="1238218"/>
                  <a:pt x="198953" y="1121204"/>
                </a:cubicBezTo>
                <a:lnTo>
                  <a:pt x="252000" y="1079541"/>
                </a:lnTo>
                <a:lnTo>
                  <a:pt x="236235" y="1001110"/>
                </a:lnTo>
                <a:cubicBezTo>
                  <a:pt x="232634" y="974142"/>
                  <a:pt x="230778" y="946655"/>
                  <a:pt x="230778" y="918755"/>
                </a:cubicBezTo>
                <a:cubicBezTo>
                  <a:pt x="230778" y="561641"/>
                  <a:pt x="534897" y="272143"/>
                  <a:pt x="910047" y="272143"/>
                </a:cubicBezTo>
                <a:lnTo>
                  <a:pt x="1029245" y="283582"/>
                </a:lnTo>
                <a:lnTo>
                  <a:pt x="1108999" y="191565"/>
                </a:lnTo>
                <a:cubicBezTo>
                  <a:pt x="1231923" y="74552"/>
                  <a:pt x="1401740" y="2177"/>
                  <a:pt x="1589315" y="2177"/>
                </a:cubicBezTo>
                <a:cubicBezTo>
                  <a:pt x="1729996" y="2177"/>
                  <a:pt x="1860689" y="42888"/>
                  <a:pt x="1969101" y="112608"/>
                </a:cubicBezTo>
                <a:lnTo>
                  <a:pt x="2036421" y="165482"/>
                </a:lnTo>
                <a:lnTo>
                  <a:pt x="2106512" y="110431"/>
                </a:lnTo>
                <a:cubicBezTo>
                  <a:pt x="2214924" y="40711"/>
                  <a:pt x="2345617" y="0"/>
                  <a:pt x="2486298"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Freeform 14"/>
          <p:cNvSpPr/>
          <p:nvPr/>
        </p:nvSpPr>
        <p:spPr>
          <a:xfrm>
            <a:off x="334963" y="1295400"/>
            <a:ext cx="2079625" cy="2397125"/>
          </a:xfrm>
          <a:custGeom>
            <a:avLst/>
            <a:gdLst>
              <a:gd name="connsiteX0" fmla="*/ 2486298 w 3770811"/>
              <a:gd name="connsiteY0" fmla="*/ 0 h 3037113"/>
              <a:gd name="connsiteX1" fmla="*/ 3112187 w 3770811"/>
              <a:gd name="connsiteY1" fmla="*/ 394921 h 3037113"/>
              <a:gd name="connsiteX2" fmla="*/ 3137483 w 3770811"/>
              <a:gd name="connsiteY2" fmla="*/ 472495 h 3037113"/>
              <a:gd name="connsiteX3" fmla="*/ 3228439 w 3770811"/>
              <a:gd name="connsiteY3" fmla="*/ 481223 h 3037113"/>
              <a:gd name="connsiteX4" fmla="*/ 3770811 w 3770811"/>
              <a:gd name="connsiteY4" fmla="*/ 1114698 h 3037113"/>
              <a:gd name="connsiteX5" fmla="*/ 3717431 w 3770811"/>
              <a:gd name="connsiteY5" fmla="*/ 1366389 h 3037113"/>
              <a:gd name="connsiteX6" fmla="*/ 3676596 w 3770811"/>
              <a:gd name="connsiteY6" fmla="*/ 1438004 h 3037113"/>
              <a:gd name="connsiteX7" fmla="*/ 3717430 w 3770811"/>
              <a:gd name="connsiteY7" fmla="*/ 1509619 h 3037113"/>
              <a:gd name="connsiteX8" fmla="*/ 3770810 w 3770811"/>
              <a:gd name="connsiteY8" fmla="*/ 1761309 h 3037113"/>
              <a:gd name="connsiteX9" fmla="*/ 3228438 w 3770811"/>
              <a:gd name="connsiteY9" fmla="*/ 2394784 h 3037113"/>
              <a:gd name="connsiteX10" fmla="*/ 3150967 w 3770811"/>
              <a:gd name="connsiteY10" fmla="*/ 2402218 h 3037113"/>
              <a:gd name="connsiteX11" fmla="*/ 3125249 w 3770811"/>
              <a:gd name="connsiteY11" fmla="*/ 2481086 h 3037113"/>
              <a:gd name="connsiteX12" fmla="*/ 2499360 w 3770811"/>
              <a:gd name="connsiteY12" fmla="*/ 2876007 h 3037113"/>
              <a:gd name="connsiteX13" fmla="*/ 2362464 w 3770811"/>
              <a:gd name="connsiteY13" fmla="*/ 2862870 h 3037113"/>
              <a:gd name="connsiteX14" fmla="*/ 2262744 w 3770811"/>
              <a:gd name="connsiteY14" fmla="*/ 2833404 h 3037113"/>
              <a:gd name="connsiteX15" fmla="*/ 2250331 w 3770811"/>
              <a:gd name="connsiteY15" fmla="*/ 2847725 h 3037113"/>
              <a:gd name="connsiteX16" fmla="*/ 1770015 w 3770811"/>
              <a:gd name="connsiteY16" fmla="*/ 3037113 h 3037113"/>
              <a:gd name="connsiteX17" fmla="*/ 1206755 w 3770811"/>
              <a:gd name="connsiteY17" fmla="*/ 2752028 h 3037113"/>
              <a:gd name="connsiteX18" fmla="*/ 1177929 w 3770811"/>
              <a:gd name="connsiteY18" fmla="*/ 2701474 h 3037113"/>
              <a:gd name="connsiteX19" fmla="*/ 1174448 w 3770811"/>
              <a:gd name="connsiteY19" fmla="*/ 2703272 h 3037113"/>
              <a:gd name="connsiteX20" fmla="*/ 910046 w 3770811"/>
              <a:gd name="connsiteY20" fmla="*/ 2754086 h 3037113"/>
              <a:gd name="connsiteX21" fmla="*/ 230777 w 3770811"/>
              <a:gd name="connsiteY21" fmla="*/ 2107474 h 3037113"/>
              <a:gd name="connsiteX22" fmla="*/ 233727 w 3770811"/>
              <a:gd name="connsiteY22" fmla="*/ 2062963 h 3037113"/>
              <a:gd name="connsiteX23" fmla="*/ 198953 w 3770811"/>
              <a:gd name="connsiteY23" fmla="*/ 2035652 h 3037113"/>
              <a:gd name="connsiteX24" fmla="*/ 0 w 3770811"/>
              <a:gd name="connsiteY24" fmla="*/ 1578428 h 3037113"/>
              <a:gd name="connsiteX25" fmla="*/ 198953 w 3770811"/>
              <a:gd name="connsiteY25" fmla="*/ 1121204 h 3037113"/>
              <a:gd name="connsiteX26" fmla="*/ 252000 w 3770811"/>
              <a:gd name="connsiteY26" fmla="*/ 1079541 h 3037113"/>
              <a:gd name="connsiteX27" fmla="*/ 236235 w 3770811"/>
              <a:gd name="connsiteY27" fmla="*/ 1001110 h 3037113"/>
              <a:gd name="connsiteX28" fmla="*/ 230778 w 3770811"/>
              <a:gd name="connsiteY28" fmla="*/ 918755 h 3037113"/>
              <a:gd name="connsiteX29" fmla="*/ 910047 w 3770811"/>
              <a:gd name="connsiteY29" fmla="*/ 272143 h 3037113"/>
              <a:gd name="connsiteX30" fmla="*/ 1029245 w 3770811"/>
              <a:gd name="connsiteY30" fmla="*/ 283582 h 3037113"/>
              <a:gd name="connsiteX31" fmla="*/ 1108999 w 3770811"/>
              <a:gd name="connsiteY31" fmla="*/ 191565 h 3037113"/>
              <a:gd name="connsiteX32" fmla="*/ 1589315 w 3770811"/>
              <a:gd name="connsiteY32" fmla="*/ 2177 h 3037113"/>
              <a:gd name="connsiteX33" fmla="*/ 1969101 w 3770811"/>
              <a:gd name="connsiteY33" fmla="*/ 112608 h 3037113"/>
              <a:gd name="connsiteX34" fmla="*/ 2036421 w 3770811"/>
              <a:gd name="connsiteY34" fmla="*/ 165482 h 3037113"/>
              <a:gd name="connsiteX35" fmla="*/ 2106512 w 3770811"/>
              <a:gd name="connsiteY35" fmla="*/ 110431 h 3037113"/>
              <a:gd name="connsiteX36" fmla="*/ 2486298 w 3770811"/>
              <a:gd name="connsiteY36" fmla="*/ 0 h 303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70811" h="3037113">
                <a:moveTo>
                  <a:pt x="2486298" y="0"/>
                </a:moveTo>
                <a:cubicBezTo>
                  <a:pt x="2767661" y="0"/>
                  <a:pt x="3009068" y="162843"/>
                  <a:pt x="3112187" y="394921"/>
                </a:cubicBezTo>
                <a:lnTo>
                  <a:pt x="3137483" y="472495"/>
                </a:lnTo>
                <a:lnTo>
                  <a:pt x="3228439" y="481223"/>
                </a:lnTo>
                <a:cubicBezTo>
                  <a:pt x="3537970" y="541517"/>
                  <a:pt x="3770811" y="802223"/>
                  <a:pt x="3770811" y="1114698"/>
                </a:cubicBezTo>
                <a:cubicBezTo>
                  <a:pt x="3770811" y="1203977"/>
                  <a:pt x="3751804" y="1289029"/>
                  <a:pt x="3717431" y="1366389"/>
                </a:cubicBezTo>
                <a:lnTo>
                  <a:pt x="3676596" y="1438004"/>
                </a:lnTo>
                <a:lnTo>
                  <a:pt x="3717430" y="1509619"/>
                </a:lnTo>
                <a:cubicBezTo>
                  <a:pt x="3751803" y="1586978"/>
                  <a:pt x="3770810" y="1672031"/>
                  <a:pt x="3770810" y="1761309"/>
                </a:cubicBezTo>
                <a:cubicBezTo>
                  <a:pt x="3770810" y="2073784"/>
                  <a:pt x="3537969" y="2334490"/>
                  <a:pt x="3228438" y="2394784"/>
                </a:cubicBezTo>
                <a:lnTo>
                  <a:pt x="3150967" y="2402218"/>
                </a:lnTo>
                <a:lnTo>
                  <a:pt x="3125249" y="2481086"/>
                </a:lnTo>
                <a:cubicBezTo>
                  <a:pt x="3022130" y="2713165"/>
                  <a:pt x="2780723" y="2876007"/>
                  <a:pt x="2499360" y="2876007"/>
                </a:cubicBezTo>
                <a:cubicBezTo>
                  <a:pt x="2452467" y="2876007"/>
                  <a:pt x="2406683" y="2871484"/>
                  <a:pt x="2362464" y="2862870"/>
                </a:cubicBezTo>
                <a:lnTo>
                  <a:pt x="2262744" y="2833404"/>
                </a:lnTo>
                <a:lnTo>
                  <a:pt x="2250331" y="2847725"/>
                </a:lnTo>
                <a:cubicBezTo>
                  <a:pt x="2127407" y="2964739"/>
                  <a:pt x="1957590" y="3037113"/>
                  <a:pt x="1770015" y="3037113"/>
                </a:cubicBezTo>
                <a:cubicBezTo>
                  <a:pt x="1535546" y="3037113"/>
                  <a:pt x="1328824" y="2924028"/>
                  <a:pt x="1206755" y="2752028"/>
                </a:cubicBezTo>
                <a:lnTo>
                  <a:pt x="1177929" y="2701474"/>
                </a:lnTo>
                <a:lnTo>
                  <a:pt x="1174448" y="2703272"/>
                </a:lnTo>
                <a:cubicBezTo>
                  <a:pt x="1093182" y="2735993"/>
                  <a:pt x="1003834" y="2754086"/>
                  <a:pt x="910046" y="2754086"/>
                </a:cubicBezTo>
                <a:cubicBezTo>
                  <a:pt x="534896" y="2754086"/>
                  <a:pt x="230777" y="2464588"/>
                  <a:pt x="230777" y="2107474"/>
                </a:cubicBezTo>
                <a:lnTo>
                  <a:pt x="233727" y="2062963"/>
                </a:lnTo>
                <a:lnTo>
                  <a:pt x="198953" y="2035652"/>
                </a:lnTo>
                <a:cubicBezTo>
                  <a:pt x="76030" y="1918638"/>
                  <a:pt x="0" y="1756985"/>
                  <a:pt x="0" y="1578428"/>
                </a:cubicBezTo>
                <a:cubicBezTo>
                  <a:pt x="0" y="1399871"/>
                  <a:pt x="76030" y="1238218"/>
                  <a:pt x="198953" y="1121204"/>
                </a:cubicBezTo>
                <a:lnTo>
                  <a:pt x="252000" y="1079541"/>
                </a:lnTo>
                <a:lnTo>
                  <a:pt x="236235" y="1001110"/>
                </a:lnTo>
                <a:cubicBezTo>
                  <a:pt x="232634" y="974142"/>
                  <a:pt x="230778" y="946655"/>
                  <a:pt x="230778" y="918755"/>
                </a:cubicBezTo>
                <a:cubicBezTo>
                  <a:pt x="230778" y="561641"/>
                  <a:pt x="534897" y="272143"/>
                  <a:pt x="910047" y="272143"/>
                </a:cubicBezTo>
                <a:lnTo>
                  <a:pt x="1029245" y="283582"/>
                </a:lnTo>
                <a:lnTo>
                  <a:pt x="1108999" y="191565"/>
                </a:lnTo>
                <a:cubicBezTo>
                  <a:pt x="1231923" y="74552"/>
                  <a:pt x="1401740" y="2177"/>
                  <a:pt x="1589315" y="2177"/>
                </a:cubicBezTo>
                <a:cubicBezTo>
                  <a:pt x="1729996" y="2177"/>
                  <a:pt x="1860689" y="42888"/>
                  <a:pt x="1969101" y="112608"/>
                </a:cubicBezTo>
                <a:lnTo>
                  <a:pt x="2036421" y="165482"/>
                </a:lnTo>
                <a:lnTo>
                  <a:pt x="2106512" y="110431"/>
                </a:lnTo>
                <a:cubicBezTo>
                  <a:pt x="2214924" y="40711"/>
                  <a:pt x="2345617" y="0"/>
                  <a:pt x="24862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TextBox 26"/>
          <p:cNvSpPr txBox="1">
            <a:spLocks noChangeArrowheads="1"/>
          </p:cNvSpPr>
          <p:nvPr/>
        </p:nvSpPr>
        <p:spPr bwMode="auto">
          <a:xfrm>
            <a:off x="228600" y="1600200"/>
            <a:ext cx="2155825" cy="1631216"/>
          </a:xfrm>
          <a:prstGeom prst="rect">
            <a:avLst/>
          </a:prstGeom>
          <a:noFill/>
          <a:ln w="9525">
            <a:noFill/>
            <a:miter lim="800000"/>
            <a:headEnd/>
            <a:tailEnd/>
          </a:ln>
        </p:spPr>
        <p:txBody>
          <a:bodyPr wrap="square">
            <a:spAutoFit/>
          </a:bodyPr>
          <a:lstStyle/>
          <a:p>
            <a:pPr algn="ctr" eaLnBrk="1" hangingPunct="1"/>
            <a:r>
              <a:rPr lang="vi-VN" altLang="vi-VN" sz="2000" b="1" dirty="0">
                <a:solidFill>
                  <a:srgbClr val="FF0000"/>
                </a:solidFill>
                <a:latin typeface="+mj-lt"/>
              </a:rPr>
              <a:t>PHƯƠNG PHÁP VÀ KĨ NĂNG HỌC TẬP </a:t>
            </a:r>
          </a:p>
          <a:p>
            <a:pPr algn="ctr" eaLnBrk="1" hangingPunct="1"/>
            <a:r>
              <a:rPr lang="vi-VN" altLang="vi-VN" sz="2000" b="1" dirty="0">
                <a:solidFill>
                  <a:srgbClr val="FF0000"/>
                </a:solidFill>
                <a:latin typeface="+mj-lt"/>
              </a:rPr>
              <a:t>MÔN KHOA HỌC TỰ NHIÊN</a:t>
            </a:r>
          </a:p>
        </p:txBody>
      </p:sp>
      <p:cxnSp>
        <p:nvCxnSpPr>
          <p:cNvPr id="29" name="Straight Arrow Connector 28"/>
          <p:cNvCxnSpPr>
            <a:stCxn id="14" idx="1"/>
            <a:endCxn id="30" idx="1"/>
          </p:cNvCxnSpPr>
          <p:nvPr/>
        </p:nvCxnSpPr>
        <p:spPr>
          <a:xfrm flipV="1">
            <a:off x="2145350" y="1546830"/>
            <a:ext cx="548638" cy="66052"/>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sp>
        <p:nvSpPr>
          <p:cNvPr id="30" name="TextBox 29"/>
          <p:cNvSpPr txBox="1"/>
          <p:nvPr/>
        </p:nvSpPr>
        <p:spPr>
          <a:xfrm>
            <a:off x="2693988" y="762000"/>
            <a:ext cx="1509712" cy="1569660"/>
          </a:xfrm>
          <a:prstGeom prst="rect">
            <a:avLst/>
          </a:prstGeom>
          <a:solidFill>
            <a:schemeClr val="accent2">
              <a:lumMod val="40000"/>
              <a:lumOff val="60000"/>
            </a:schemeClr>
          </a:solidFill>
        </p:spPr>
        <p:txBody>
          <a:bodyPr wrap="square">
            <a:spAutoFit/>
          </a:bodyPr>
          <a:lstStyle/>
          <a:p>
            <a:pPr algn="ctr" eaLnBrk="1" hangingPunct="1">
              <a:defRPr/>
            </a:pPr>
            <a:r>
              <a:rPr lang="vi-VN" sz="2400" dirty="0">
                <a:solidFill>
                  <a:srgbClr val="002060"/>
                </a:solidFill>
                <a:latin typeface="+mj-lt"/>
              </a:rPr>
              <a:t>Phương pháp tìm hiểu tự nhiên</a:t>
            </a:r>
            <a:endParaRPr lang="en-US" sz="2400" dirty="0">
              <a:solidFill>
                <a:srgbClr val="002060"/>
              </a:solidFill>
              <a:latin typeface="+mj-lt"/>
            </a:endParaRPr>
          </a:p>
        </p:txBody>
      </p:sp>
      <p:cxnSp>
        <p:nvCxnSpPr>
          <p:cNvPr id="34" name="Straight Arrow Connector 33"/>
          <p:cNvCxnSpPr>
            <a:stCxn id="30" idx="3"/>
            <a:endCxn id="37" idx="1"/>
          </p:cNvCxnSpPr>
          <p:nvPr/>
        </p:nvCxnSpPr>
        <p:spPr>
          <a:xfrm flipV="1">
            <a:off x="4203700" y="565150"/>
            <a:ext cx="673100" cy="9816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176" name="TextBox 34"/>
          <p:cNvSpPr txBox="1">
            <a:spLocks noChangeArrowheads="1"/>
          </p:cNvSpPr>
          <p:nvPr/>
        </p:nvSpPr>
        <p:spPr bwMode="auto">
          <a:xfrm>
            <a:off x="6511925" y="-2012950"/>
            <a:ext cx="1782763" cy="371475"/>
          </a:xfrm>
          <a:prstGeom prst="rect">
            <a:avLst/>
          </a:prstGeom>
          <a:noFill/>
          <a:ln w="9525">
            <a:noFill/>
            <a:miter lim="800000"/>
            <a:headEnd/>
            <a:tailEnd/>
          </a:ln>
        </p:spPr>
        <p:txBody>
          <a:bodyPr>
            <a:spAutoFit/>
          </a:bodyPr>
          <a:lstStyle/>
          <a:p>
            <a:pPr eaLnBrk="1" hangingPunct="1"/>
            <a:endParaRPr lang="vi-VN" altLang="vi-VN"/>
          </a:p>
        </p:txBody>
      </p:sp>
      <p:sp>
        <p:nvSpPr>
          <p:cNvPr id="37" name="Rectangle 36"/>
          <p:cNvSpPr/>
          <p:nvPr/>
        </p:nvSpPr>
        <p:spPr>
          <a:xfrm>
            <a:off x="4876800" y="381000"/>
            <a:ext cx="2960687" cy="368300"/>
          </a:xfrm>
          <a:prstGeom prst="rect">
            <a:avLst/>
          </a:prstGeom>
          <a:solidFill>
            <a:schemeClr val="accent4">
              <a:lumMod val="40000"/>
              <a:lumOff val="60000"/>
            </a:schemeClr>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Đề</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xuất</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vấn</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đề</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cùng</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tìm</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hiểu</a:t>
            </a:r>
            <a:endParaRPr lang="en-US" altLang="vi-VN" sz="1200" dirty="0">
              <a:latin typeface="Times New Roman" panose="02020603050405020304" pitchFamily="18" charset="0"/>
              <a:cs typeface="Times New Roman" panose="02020603050405020304" pitchFamily="18" charset="0"/>
            </a:endParaRPr>
          </a:p>
        </p:txBody>
      </p:sp>
      <p:sp>
        <p:nvSpPr>
          <p:cNvPr id="38" name="Rectangle 37"/>
          <p:cNvSpPr/>
          <p:nvPr/>
        </p:nvSpPr>
        <p:spPr>
          <a:xfrm>
            <a:off x="4876801" y="914400"/>
            <a:ext cx="4267200" cy="646331"/>
          </a:xfrm>
          <a:prstGeom prst="rect">
            <a:avLst/>
          </a:prstGeom>
          <a:solidFill>
            <a:schemeClr val="accent4">
              <a:lumMod val="40000"/>
              <a:lumOff val="60000"/>
            </a:schemeClr>
          </a:solidFill>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vi-VN" altLang="vi-VN" dirty="0">
                <a:latin typeface="Times New Roman" panose="02020603050405020304" pitchFamily="18" charset="0"/>
                <a:cs typeface="Times New Roman" panose="02020603050405020304" pitchFamily="18" charset="0"/>
              </a:rPr>
              <a:t>Đưa ra dự đoán khoa học để giải quyết vấn đề</a:t>
            </a:r>
            <a:r>
              <a:rPr lang="en-US" altLang="vi-VN" dirty="0">
                <a:latin typeface="Times New Roman" panose="02020603050405020304" pitchFamily="18" charset="0"/>
                <a:cs typeface="Times New Roman" panose="02020603050405020304" pitchFamily="18" charset="0"/>
              </a:rPr>
              <a:t> </a:t>
            </a:r>
            <a:endParaRPr lang="en-US" altLang="vi-VN" sz="1200" dirty="0">
              <a:latin typeface="Times New Roman" panose="02020603050405020304" pitchFamily="18" charset="0"/>
              <a:cs typeface="Times New Roman" panose="02020603050405020304" pitchFamily="18" charset="0"/>
            </a:endParaRPr>
          </a:p>
        </p:txBody>
      </p:sp>
      <p:sp>
        <p:nvSpPr>
          <p:cNvPr id="39" name="Rectangle 38"/>
          <p:cNvSpPr/>
          <p:nvPr/>
        </p:nvSpPr>
        <p:spPr>
          <a:xfrm>
            <a:off x="4876800" y="1676400"/>
            <a:ext cx="2879725" cy="368300"/>
          </a:xfrm>
          <a:prstGeom prst="rect">
            <a:avLst/>
          </a:prstGeom>
          <a:solidFill>
            <a:schemeClr val="accent4">
              <a:lumMod val="40000"/>
              <a:lumOff val="60000"/>
            </a:schemeClr>
          </a:solidFill>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vi-VN" dirty="0" err="1">
                <a:latin typeface="Times New Roman" panose="02020603050405020304" pitchFamily="18" charset="0"/>
                <a:cs typeface="Times New Roman" panose="02020603050405020304" pitchFamily="18" charset="0"/>
              </a:rPr>
              <a:t>Lập</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kế</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hoạch</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kiểm</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tra</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dự</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án</a:t>
            </a:r>
            <a:r>
              <a:rPr lang="en-US" altLang="vi-VN" dirty="0">
                <a:latin typeface="Times New Roman" panose="02020603050405020304" pitchFamily="18" charset="0"/>
                <a:cs typeface="Times New Roman" panose="02020603050405020304" pitchFamily="18" charset="0"/>
              </a:rPr>
              <a:t> </a:t>
            </a:r>
            <a:endParaRPr lang="en-US" altLang="vi-VN" sz="1200" dirty="0">
              <a:latin typeface="Times New Roman" panose="02020603050405020304" pitchFamily="18" charset="0"/>
              <a:cs typeface="Times New Roman" panose="02020603050405020304" pitchFamily="18" charset="0"/>
            </a:endParaRPr>
          </a:p>
        </p:txBody>
      </p:sp>
      <p:sp>
        <p:nvSpPr>
          <p:cNvPr id="40" name="Rectangle 39"/>
          <p:cNvSpPr/>
          <p:nvPr/>
        </p:nvSpPr>
        <p:spPr>
          <a:xfrm>
            <a:off x="4953000" y="2209800"/>
            <a:ext cx="3460750" cy="369888"/>
          </a:xfrm>
          <a:prstGeom prst="rect">
            <a:avLst/>
          </a:prstGeom>
          <a:solidFill>
            <a:schemeClr val="accent4">
              <a:lumMod val="40000"/>
              <a:lumOff val="60000"/>
            </a:schemeClr>
          </a:solidFill>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vi-VN" dirty="0" err="1">
                <a:latin typeface="Times New Roman" panose="02020603050405020304" pitchFamily="18" charset="0"/>
                <a:cs typeface="Times New Roman" panose="02020603050405020304" pitchFamily="18" charset="0"/>
              </a:rPr>
              <a:t>Thực</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hiện</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kế</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hoạch</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kiểm</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tra</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dự</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án</a:t>
            </a:r>
            <a:r>
              <a:rPr lang="en-US" altLang="vi-VN" dirty="0">
                <a:latin typeface="Times New Roman" panose="02020603050405020304" pitchFamily="18" charset="0"/>
                <a:cs typeface="Times New Roman" panose="02020603050405020304" pitchFamily="18" charset="0"/>
              </a:rPr>
              <a:t> </a:t>
            </a:r>
            <a:endParaRPr lang="en-US" altLang="vi-VN" sz="1200" dirty="0">
              <a:latin typeface="Times New Roman" panose="02020603050405020304" pitchFamily="18" charset="0"/>
              <a:cs typeface="Times New Roman" panose="02020603050405020304" pitchFamily="18" charset="0"/>
            </a:endParaRPr>
          </a:p>
        </p:txBody>
      </p:sp>
      <p:sp>
        <p:nvSpPr>
          <p:cNvPr id="41" name="Rectangle 40"/>
          <p:cNvSpPr/>
          <p:nvPr/>
        </p:nvSpPr>
        <p:spPr>
          <a:xfrm>
            <a:off x="4957763" y="2828925"/>
            <a:ext cx="4114800" cy="646113"/>
          </a:xfrm>
          <a:prstGeom prst="rect">
            <a:avLst/>
          </a:prstGeom>
          <a:solidFill>
            <a:schemeClr val="accent4">
              <a:lumMod val="40000"/>
              <a:lumOff val="60000"/>
            </a:schemeClr>
          </a:solidFill>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vi-VN" dirty="0">
                <a:latin typeface="Times New Roman" panose="02020603050405020304" pitchFamily="18" charset="0"/>
                <a:cs typeface="Times New Roman" panose="02020603050405020304" pitchFamily="18" charset="0"/>
              </a:rPr>
              <a:t> </a:t>
            </a:r>
            <a:r>
              <a:rPr lang="vi-VN" altLang="vi-VN" dirty="0">
                <a:latin typeface="Times New Roman" panose="02020603050405020304" pitchFamily="18" charset="0"/>
                <a:cs typeface="Times New Roman" panose="02020603050405020304" pitchFamily="18" charset="0"/>
              </a:rPr>
              <a:t>Viết báo cáo, thảo luận và trình bày báo cáo khi được yêu cầu.</a:t>
            </a:r>
            <a:endParaRPr lang="en-US" altLang="vi-VN" sz="1200" dirty="0">
              <a:latin typeface="Times New Roman" panose="02020603050405020304" pitchFamily="18" charset="0"/>
              <a:cs typeface="Times New Roman" panose="02020603050405020304" pitchFamily="18" charset="0"/>
            </a:endParaRPr>
          </a:p>
        </p:txBody>
      </p:sp>
      <p:cxnSp>
        <p:nvCxnSpPr>
          <p:cNvPr id="42" name="Straight Arrow Connector 41"/>
          <p:cNvCxnSpPr>
            <a:stCxn id="30" idx="3"/>
            <a:endCxn id="38" idx="1"/>
          </p:cNvCxnSpPr>
          <p:nvPr/>
        </p:nvCxnSpPr>
        <p:spPr>
          <a:xfrm flipV="1">
            <a:off x="4203700" y="1237566"/>
            <a:ext cx="673101" cy="3092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8" name="Straight Arrow Connector 47"/>
          <p:cNvCxnSpPr>
            <a:stCxn id="30" idx="3"/>
            <a:endCxn id="39" idx="1"/>
          </p:cNvCxnSpPr>
          <p:nvPr/>
        </p:nvCxnSpPr>
        <p:spPr>
          <a:xfrm>
            <a:off x="4203700" y="1546830"/>
            <a:ext cx="673100" cy="31372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1" name="Straight Arrow Connector 50"/>
          <p:cNvCxnSpPr>
            <a:stCxn id="30" idx="3"/>
            <a:endCxn id="40" idx="1"/>
          </p:cNvCxnSpPr>
          <p:nvPr/>
        </p:nvCxnSpPr>
        <p:spPr>
          <a:xfrm>
            <a:off x="4203700" y="1546830"/>
            <a:ext cx="749300" cy="84791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3" name="Straight Arrow Connector 52"/>
          <p:cNvCxnSpPr>
            <a:endCxn id="41" idx="1"/>
          </p:cNvCxnSpPr>
          <p:nvPr/>
        </p:nvCxnSpPr>
        <p:spPr>
          <a:xfrm>
            <a:off x="4217988" y="1554163"/>
            <a:ext cx="739775" cy="15176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5" name="TextBox 54"/>
          <p:cNvSpPr txBox="1"/>
          <p:nvPr/>
        </p:nvSpPr>
        <p:spPr>
          <a:xfrm>
            <a:off x="2819400" y="2971800"/>
            <a:ext cx="1497013" cy="1938992"/>
          </a:xfrm>
          <a:prstGeom prst="rect">
            <a:avLst/>
          </a:prstGeom>
          <a:solidFill>
            <a:schemeClr val="accent2">
              <a:lumMod val="40000"/>
              <a:lumOff val="60000"/>
            </a:schemeClr>
          </a:solidFill>
        </p:spPr>
        <p:txBody>
          <a:bodyPr>
            <a:spAutoFit/>
          </a:bodyPr>
          <a:lstStyle/>
          <a:p>
            <a:pPr algn="ctr" eaLnBrk="1" hangingPunct="1">
              <a:defRPr/>
            </a:pPr>
            <a:r>
              <a:rPr lang="en-US" sz="2400" dirty="0" err="1">
                <a:solidFill>
                  <a:srgbClr val="002060"/>
                </a:solidFill>
                <a:latin typeface="Times New Roman" pitchFamily="18" charset="0"/>
                <a:cs typeface="Times New Roman" pitchFamily="18" charset="0"/>
              </a:rPr>
              <a:t>Một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số</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kĩ</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năng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tiến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trình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tập</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môn</a:t>
            </a:r>
            <a:r>
              <a:rPr lang="en-US" sz="2400" dirty="0">
                <a:solidFill>
                  <a:srgbClr val="002060"/>
                </a:solidFill>
                <a:latin typeface="Times New Roman" pitchFamily="18" charset="0"/>
                <a:cs typeface="Times New Roman" pitchFamily="18" charset="0"/>
              </a:rPr>
              <a:t> KHTN</a:t>
            </a:r>
          </a:p>
        </p:txBody>
      </p:sp>
      <p:cxnSp>
        <p:nvCxnSpPr>
          <p:cNvPr id="61" name="Straight Arrow Connector 60"/>
          <p:cNvCxnSpPr>
            <a:stCxn id="14" idx="11"/>
            <a:endCxn id="55" idx="1"/>
          </p:cNvCxnSpPr>
          <p:nvPr/>
        </p:nvCxnSpPr>
        <p:spPr>
          <a:xfrm>
            <a:off x="2153555" y="3289978"/>
            <a:ext cx="665845" cy="651318"/>
          </a:xfrm>
          <a:prstGeom prst="straightConnector1">
            <a:avLst/>
          </a:prstGeom>
          <a:ln w="28575">
            <a:tailEnd type="triangle"/>
          </a:ln>
        </p:spPr>
        <p:style>
          <a:lnRef idx="3">
            <a:schemeClr val="accent1"/>
          </a:lnRef>
          <a:fillRef idx="0">
            <a:schemeClr val="accent1"/>
          </a:fillRef>
          <a:effectRef idx="2">
            <a:schemeClr val="accent1"/>
          </a:effectRef>
          <a:fontRef idx="minor">
            <a:schemeClr val="tx1"/>
          </a:fontRef>
        </p:style>
      </p:cxnSp>
      <p:sp>
        <p:nvSpPr>
          <p:cNvPr id="62" name="Rectangle 61"/>
          <p:cNvSpPr/>
          <p:nvPr/>
        </p:nvSpPr>
        <p:spPr>
          <a:xfrm>
            <a:off x="4957763" y="3678238"/>
            <a:ext cx="2768600" cy="369887"/>
          </a:xfrm>
          <a:prstGeom prst="rect">
            <a:avLst/>
          </a:prstGeom>
          <a:solidFill>
            <a:schemeClr val="accent5">
              <a:lumMod val="60000"/>
              <a:lumOff val="40000"/>
            </a:schemeClr>
          </a:solidFill>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vi-VN">
                <a:latin typeface="Times New Roman" panose="02020603050405020304" pitchFamily="18" charset="0"/>
                <a:cs typeface="Times New Roman" panose="02020603050405020304" pitchFamily="18" charset="0"/>
              </a:rPr>
              <a:t> Kĩ năng quan sát, phân loại</a:t>
            </a:r>
            <a:endParaRPr lang="en-US" altLang="vi-VN" sz="1200">
              <a:latin typeface="Times New Roman" panose="02020603050405020304" pitchFamily="18" charset="0"/>
              <a:cs typeface="Times New Roman" panose="02020603050405020304" pitchFamily="18" charset="0"/>
            </a:endParaRPr>
          </a:p>
        </p:txBody>
      </p:sp>
      <p:sp>
        <p:nvSpPr>
          <p:cNvPr id="63" name="Rectangle 62"/>
          <p:cNvSpPr/>
          <p:nvPr/>
        </p:nvSpPr>
        <p:spPr>
          <a:xfrm>
            <a:off x="4957763" y="4086225"/>
            <a:ext cx="1722437" cy="368300"/>
          </a:xfrm>
          <a:prstGeom prst="rect">
            <a:avLst/>
          </a:prstGeom>
          <a:solidFill>
            <a:schemeClr val="accent5">
              <a:lumMod val="60000"/>
              <a:lumOff val="40000"/>
            </a:schemeClr>
          </a:solidFill>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vi-VN">
                <a:latin typeface="Times New Roman" panose="02020603050405020304" pitchFamily="18" charset="0"/>
                <a:cs typeface="Times New Roman" panose="02020603050405020304" pitchFamily="18" charset="0"/>
              </a:rPr>
              <a:t>Kĩ năng liên kết </a:t>
            </a:r>
            <a:endParaRPr lang="en-US" altLang="vi-VN" sz="1200">
              <a:latin typeface="Times New Roman" panose="02020603050405020304" pitchFamily="18" charset="0"/>
              <a:cs typeface="Times New Roman" panose="02020603050405020304" pitchFamily="18" charset="0"/>
            </a:endParaRPr>
          </a:p>
        </p:txBody>
      </p:sp>
      <p:sp>
        <p:nvSpPr>
          <p:cNvPr id="64" name="Rectangle 63"/>
          <p:cNvSpPr/>
          <p:nvPr/>
        </p:nvSpPr>
        <p:spPr>
          <a:xfrm>
            <a:off x="4957763" y="4492625"/>
            <a:ext cx="1268412" cy="369888"/>
          </a:xfrm>
          <a:prstGeom prst="rect">
            <a:avLst/>
          </a:prstGeom>
          <a:solidFill>
            <a:schemeClr val="accent5">
              <a:lumMod val="60000"/>
              <a:lumOff val="40000"/>
            </a:schemeClr>
          </a:solidFill>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vi-VN">
                <a:latin typeface="Times New Roman" panose="02020603050405020304" pitchFamily="18" charset="0"/>
                <a:cs typeface="Times New Roman" panose="02020603050405020304" pitchFamily="18" charset="0"/>
              </a:rPr>
              <a:t>Kĩ năng đo </a:t>
            </a:r>
            <a:endParaRPr lang="en-US" altLang="vi-VN" sz="1200">
              <a:latin typeface="Times New Roman" panose="02020603050405020304" pitchFamily="18" charset="0"/>
              <a:cs typeface="Times New Roman" panose="02020603050405020304" pitchFamily="18" charset="0"/>
            </a:endParaRPr>
          </a:p>
        </p:txBody>
      </p:sp>
      <p:sp>
        <p:nvSpPr>
          <p:cNvPr id="65" name="Rectangle 64"/>
          <p:cNvSpPr/>
          <p:nvPr/>
        </p:nvSpPr>
        <p:spPr>
          <a:xfrm>
            <a:off x="4957763" y="4900613"/>
            <a:ext cx="1668462" cy="369887"/>
          </a:xfrm>
          <a:prstGeom prst="rect">
            <a:avLst/>
          </a:prstGeom>
          <a:solidFill>
            <a:schemeClr val="accent5">
              <a:lumMod val="60000"/>
              <a:lumOff val="40000"/>
            </a:schemeClr>
          </a:solidFill>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vi-VN">
                <a:latin typeface="Times New Roman" panose="02020603050405020304" pitchFamily="18" charset="0"/>
                <a:cs typeface="Times New Roman" panose="02020603050405020304" pitchFamily="18" charset="0"/>
              </a:rPr>
              <a:t>Kĩ năng dự báo </a:t>
            </a:r>
            <a:endParaRPr lang="en-US" altLang="vi-VN" sz="1200">
              <a:latin typeface="Times New Roman" panose="02020603050405020304" pitchFamily="18" charset="0"/>
              <a:cs typeface="Times New Roman" panose="02020603050405020304" pitchFamily="18" charset="0"/>
            </a:endParaRPr>
          </a:p>
        </p:txBody>
      </p:sp>
      <p:cxnSp>
        <p:nvCxnSpPr>
          <p:cNvPr id="67" name="Straight Arrow Connector 66"/>
          <p:cNvCxnSpPr>
            <a:stCxn id="55" idx="3"/>
            <a:endCxn id="62" idx="1"/>
          </p:cNvCxnSpPr>
          <p:nvPr/>
        </p:nvCxnSpPr>
        <p:spPr>
          <a:xfrm flipV="1">
            <a:off x="4316413" y="3863182"/>
            <a:ext cx="641350" cy="78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55" idx="3"/>
            <a:endCxn id="63" idx="1"/>
          </p:cNvCxnSpPr>
          <p:nvPr/>
        </p:nvCxnSpPr>
        <p:spPr>
          <a:xfrm>
            <a:off x="4316413" y="3941296"/>
            <a:ext cx="641350" cy="329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55" idx="3"/>
            <a:endCxn id="64" idx="1"/>
          </p:cNvCxnSpPr>
          <p:nvPr/>
        </p:nvCxnSpPr>
        <p:spPr>
          <a:xfrm>
            <a:off x="4316413" y="3941296"/>
            <a:ext cx="641350" cy="736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55" idx="3"/>
            <a:endCxn id="65" idx="1"/>
          </p:cNvCxnSpPr>
          <p:nvPr/>
        </p:nvCxnSpPr>
        <p:spPr>
          <a:xfrm>
            <a:off x="4316413" y="3941296"/>
            <a:ext cx="641350" cy="1144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819400" y="4919008"/>
            <a:ext cx="1858962" cy="1938992"/>
          </a:xfrm>
          <a:prstGeom prst="rect">
            <a:avLst/>
          </a:prstGeom>
          <a:solidFill>
            <a:schemeClr val="accent2">
              <a:lumMod val="40000"/>
              <a:lumOff val="60000"/>
            </a:schemeClr>
          </a:solidFill>
        </p:spPr>
        <p:txBody>
          <a:bodyPr wrap="square">
            <a:spAutoFit/>
          </a:bodyPr>
          <a:lstStyle/>
          <a:p>
            <a:pPr algn="ctr" eaLnBrk="1" hangingPunct="1">
              <a:defRPr/>
            </a:pPr>
            <a:r>
              <a:rPr lang="en-US" sz="2400" dirty="0" err="1">
                <a:solidFill>
                  <a:srgbClr val="002060"/>
                </a:solidFill>
                <a:latin typeface="Times New Roman" pitchFamily="18" charset="0"/>
                <a:cs typeface="Times New Roman" pitchFamily="18" charset="0"/>
              </a:rPr>
              <a:t>Sử</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dụng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dụng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cụ</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trong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nội</a:t>
            </a:r>
            <a:r>
              <a:rPr lang="en-US" sz="2400" dirty="0">
                <a:solidFill>
                  <a:srgbClr val="002060"/>
                </a:solidFill>
                <a:latin typeface="Times New Roman" pitchFamily="18" charset="0"/>
                <a:cs typeface="Times New Roman" pitchFamily="18" charset="0"/>
              </a:rPr>
              <a:t> dung </a:t>
            </a:r>
            <a:r>
              <a:rPr lang="en-US" sz="2400" dirty="0" err="1">
                <a:solidFill>
                  <a:srgbClr val="002060"/>
                </a:solidFill>
                <a:latin typeface="Times New Roman" pitchFamily="18" charset="0"/>
                <a:cs typeface="Times New Roman" pitchFamily="18" charset="0"/>
              </a:rPr>
              <a:t>môn</a:t>
            </a:r>
            <a:r>
              <a:rPr lang="en-US" sz="2400" dirty="0">
                <a:solidFill>
                  <a:srgbClr val="002060"/>
                </a:solidFill>
                <a:latin typeface="Times New Roman" pitchFamily="18" charset="0"/>
                <a:cs typeface="Times New Roman" pitchFamily="18" charset="0"/>
              </a:rPr>
              <a:t> KHTN</a:t>
            </a:r>
          </a:p>
        </p:txBody>
      </p:sp>
      <p:cxnSp>
        <p:nvCxnSpPr>
          <p:cNvPr id="82" name="Straight Arrow Connector 81"/>
          <p:cNvCxnSpPr>
            <a:stCxn id="14" idx="12"/>
            <a:endCxn id="74" idx="1"/>
          </p:cNvCxnSpPr>
          <p:nvPr/>
        </p:nvCxnSpPr>
        <p:spPr>
          <a:xfrm>
            <a:off x="1760417" y="3607460"/>
            <a:ext cx="1058983" cy="22810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5" name="Rectangle 84"/>
          <p:cNvSpPr>
            <a:spLocks noChangeArrowheads="1"/>
          </p:cNvSpPr>
          <p:nvPr/>
        </p:nvSpPr>
        <p:spPr bwMode="auto">
          <a:xfrm>
            <a:off x="5486400" y="5334000"/>
            <a:ext cx="1876425" cy="368300"/>
          </a:xfrm>
          <a:prstGeom prst="rect">
            <a:avLst/>
          </a:prstGeom>
          <a:solidFill>
            <a:srgbClr val="FFC000"/>
          </a:solidFill>
          <a:ln w="9525">
            <a:noFill/>
            <a:miter lim="800000"/>
            <a:headEnd/>
            <a:tailEnd/>
          </a:ln>
        </p:spPr>
        <p:txBody>
          <a:bodyPr wrap="none">
            <a:spAutoFit/>
          </a:bodyPr>
          <a:lstStyle/>
          <a:p>
            <a:pPr eaLnBrk="1" hangingPunct="1"/>
            <a:r>
              <a:rPr lang="en-US" altLang="vi-VN" dirty="0" err="1">
                <a:latin typeface="Times New Roman" pitchFamily="18" charset="0"/>
                <a:cs typeface="Times New Roman" pitchFamily="18" charset="0"/>
              </a:rPr>
              <a:t>Cổng</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quang</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điện</a:t>
            </a:r>
            <a:r>
              <a:rPr lang="en-US" altLang="vi-VN" dirty="0">
                <a:latin typeface="Times New Roman" pitchFamily="18" charset="0"/>
                <a:cs typeface="Times New Roman" pitchFamily="18" charset="0"/>
              </a:rPr>
              <a:t>  </a:t>
            </a:r>
            <a:endParaRPr lang="en-US" altLang="vi-VN" sz="1200" dirty="0">
              <a:latin typeface="Times New Roman" pitchFamily="18" charset="0"/>
              <a:cs typeface="Times New Roman" pitchFamily="18" charset="0"/>
            </a:endParaRPr>
          </a:p>
        </p:txBody>
      </p:sp>
      <p:sp>
        <p:nvSpPr>
          <p:cNvPr id="86" name="Rectangle 85"/>
          <p:cNvSpPr>
            <a:spLocks noChangeArrowheads="1"/>
          </p:cNvSpPr>
          <p:nvPr/>
        </p:nvSpPr>
        <p:spPr bwMode="auto">
          <a:xfrm>
            <a:off x="5257800" y="6096000"/>
            <a:ext cx="2928937" cy="368300"/>
          </a:xfrm>
          <a:prstGeom prst="rect">
            <a:avLst/>
          </a:prstGeom>
          <a:solidFill>
            <a:srgbClr val="FFC000"/>
          </a:solidFill>
          <a:ln w="9525">
            <a:noFill/>
            <a:miter lim="800000"/>
            <a:headEnd/>
            <a:tailEnd/>
          </a:ln>
        </p:spPr>
        <p:txBody>
          <a:bodyPr wrap="none">
            <a:spAutoFit/>
          </a:bodyPr>
          <a:lstStyle/>
          <a:p>
            <a:pPr eaLnBrk="1" hangingPunct="1"/>
            <a:r>
              <a:rPr lang="en-US" altLang="vi-VN" dirty="0" err="1">
                <a:latin typeface="Times New Roman" pitchFamily="18" charset="0"/>
                <a:cs typeface="Times New Roman" pitchFamily="18" charset="0"/>
              </a:rPr>
              <a:t>Đồng</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hồ</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thời</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gian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hiện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số</a:t>
            </a:r>
            <a:r>
              <a:rPr lang="en-US" altLang="vi-VN" dirty="0">
                <a:latin typeface="Times New Roman" pitchFamily="18" charset="0"/>
                <a:cs typeface="Times New Roman" pitchFamily="18" charset="0"/>
              </a:rPr>
              <a:t> </a:t>
            </a:r>
            <a:endParaRPr lang="en-US" altLang="vi-VN" sz="1200" dirty="0">
              <a:latin typeface="Times New Roman" pitchFamily="18" charset="0"/>
              <a:cs typeface="Times New Roman" pitchFamily="18" charset="0"/>
            </a:endParaRPr>
          </a:p>
        </p:txBody>
      </p:sp>
      <p:cxnSp>
        <p:nvCxnSpPr>
          <p:cNvPr id="88" name="Straight Arrow Connector 87"/>
          <p:cNvCxnSpPr>
            <a:stCxn id="74" idx="3"/>
            <a:endCxn id="85" idx="1"/>
          </p:cNvCxnSpPr>
          <p:nvPr/>
        </p:nvCxnSpPr>
        <p:spPr>
          <a:xfrm flipV="1">
            <a:off x="4678362" y="5518150"/>
            <a:ext cx="808038" cy="37035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90" name="Straight Arrow Connector 89"/>
          <p:cNvCxnSpPr>
            <a:stCxn id="74" idx="3"/>
            <a:endCxn id="86" idx="1"/>
          </p:cNvCxnSpPr>
          <p:nvPr/>
        </p:nvCxnSpPr>
        <p:spPr>
          <a:xfrm>
            <a:off x="4678362" y="5888504"/>
            <a:ext cx="579438" cy="39164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93" name="Straight Arrow Connector 92"/>
          <p:cNvCxnSpPr>
            <a:stCxn id="14" idx="17"/>
          </p:cNvCxnSpPr>
          <p:nvPr/>
        </p:nvCxnSpPr>
        <p:spPr>
          <a:xfrm flipH="1">
            <a:off x="809626" y="3507792"/>
            <a:ext cx="138870" cy="483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0" y="3886200"/>
            <a:ext cx="1703387" cy="830997"/>
          </a:xfrm>
          <a:prstGeom prst="rect">
            <a:avLst/>
          </a:prstGeom>
          <a:solidFill>
            <a:schemeClr val="accent2">
              <a:lumMod val="40000"/>
              <a:lumOff val="60000"/>
            </a:schemeClr>
          </a:solidFill>
        </p:spPr>
        <p:txBody>
          <a:bodyPr wrap="square">
            <a:spAutoFit/>
          </a:bodyPr>
          <a:lstStyle/>
          <a:p>
            <a:pPr algn="ctr" eaLnBrk="1" hangingPunct="1">
              <a:defRPr/>
            </a:pPr>
            <a:r>
              <a:rPr lang="en-US" sz="2400" dirty="0" err="1">
                <a:solidFill>
                  <a:srgbClr val="002060"/>
                </a:solidFill>
                <a:latin typeface="Times New Roman" pitchFamily="18" charset="0"/>
                <a:cs typeface="Times New Roman" pitchFamily="18" charset="0"/>
              </a:rPr>
              <a:t>Báo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thực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hành</a:t>
            </a:r>
            <a:endParaRPr lang="en-US" sz="2400" dirty="0">
              <a:solidFill>
                <a:srgbClr val="002060"/>
              </a:solidFill>
              <a:latin typeface="Times New Roman" pitchFamily="18" charset="0"/>
              <a:cs typeface="Times New Roman" pitchFamily="18" charset="0"/>
            </a:endParaRPr>
          </a:p>
        </p:txBody>
      </p:sp>
      <p:cxnSp>
        <p:nvCxnSpPr>
          <p:cNvPr id="100" name="Straight Arrow Connector 99"/>
          <p:cNvCxnSpPr>
            <a:stCxn id="94" idx="2"/>
          </p:cNvCxnSpPr>
          <p:nvPr/>
        </p:nvCxnSpPr>
        <p:spPr>
          <a:xfrm rot="5400000">
            <a:off x="460346" y="4485451"/>
            <a:ext cx="159603" cy="62309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01" name="Rectangle 100"/>
          <p:cNvSpPr>
            <a:spLocks noChangeArrowheads="1"/>
          </p:cNvSpPr>
          <p:nvPr/>
        </p:nvSpPr>
        <p:spPr bwMode="auto">
          <a:xfrm>
            <a:off x="0" y="4922838"/>
            <a:ext cx="990600" cy="2154436"/>
          </a:xfrm>
          <a:prstGeom prst="rect">
            <a:avLst/>
          </a:prstGeom>
          <a:solidFill>
            <a:srgbClr val="92D050"/>
          </a:solidFill>
          <a:ln w="9525">
            <a:noFill/>
            <a:miter lim="800000"/>
            <a:headEnd/>
            <a:tailEnd/>
          </a:ln>
        </p:spPr>
        <p:txBody>
          <a:bodyPr wrap="square">
            <a:spAutoFit/>
          </a:bodyPr>
          <a:lstStyle/>
          <a:p>
            <a:pPr eaLnBrk="1" hangingPunct="1"/>
            <a:r>
              <a:rPr lang="en-US" altLang="vi-VN" sz="2000" dirty="0" err="1">
                <a:latin typeface="Times New Roman" pitchFamily="18" charset="0"/>
                <a:cs typeface="Times New Roman" pitchFamily="18" charset="0"/>
              </a:rPr>
              <a:t>Viết</a:t>
            </a:r>
            <a:r>
              <a:rPr lang="en-US" altLang="vi-VN" sz="2000" dirty="0">
                <a:latin typeface="Times New Roman" pitchFamily="18" charset="0"/>
                <a:cs typeface="Times New Roman" pitchFamily="18" charset="0"/>
              </a:rPr>
              <a:t> </a:t>
            </a:r>
            <a:r>
              <a:rPr lang="en-US" altLang="vi-VN" sz="2000" dirty="0" err="1">
                <a:latin typeface="Times New Roman" pitchFamily="18" charset="0"/>
                <a:cs typeface="Times New Roman" pitchFamily="18" charset="0"/>
              </a:rPr>
              <a:t>báo</a:t>
            </a:r>
            <a:r>
              <a:rPr lang="en-US" altLang="vi-VN" sz="2000" dirty="0">
                <a:latin typeface="Times New Roman" pitchFamily="18" charset="0"/>
                <a:cs typeface="Times New Roman" pitchFamily="18" charset="0"/>
              </a:rPr>
              <a:t> </a:t>
            </a:r>
            <a:r>
              <a:rPr lang="en-US" altLang="vi-VN" sz="2000" dirty="0" err="1">
                <a:latin typeface="Times New Roman" pitchFamily="18" charset="0"/>
                <a:cs typeface="Times New Roman" pitchFamily="18" charset="0"/>
              </a:rPr>
              <a:t>cáo</a:t>
            </a:r>
            <a:r>
              <a:rPr lang="en-US" altLang="vi-VN" sz="2000" dirty="0">
                <a:latin typeface="Times New Roman" pitchFamily="18" charset="0"/>
                <a:cs typeface="Times New Roman" pitchFamily="18" charset="0"/>
              </a:rPr>
              <a:t> </a:t>
            </a:r>
            <a:r>
              <a:rPr lang="en-US" altLang="vi-VN" sz="2000" dirty="0" err="1">
                <a:latin typeface="Times New Roman" pitchFamily="18" charset="0"/>
                <a:cs typeface="Times New Roman" pitchFamily="18" charset="0"/>
              </a:rPr>
              <a:t>thực</a:t>
            </a:r>
            <a:r>
              <a:rPr lang="en-US" altLang="vi-VN" sz="2000" dirty="0">
                <a:latin typeface="Times New Roman" pitchFamily="18" charset="0"/>
                <a:cs typeface="Times New Roman" pitchFamily="18" charset="0"/>
              </a:rPr>
              <a:t> </a:t>
            </a:r>
            <a:r>
              <a:rPr lang="en-US" altLang="vi-VN" sz="2000" dirty="0" err="1">
                <a:latin typeface="Times New Roman" pitchFamily="18" charset="0"/>
                <a:cs typeface="Times New Roman" pitchFamily="18" charset="0"/>
              </a:rPr>
              <a:t>hành</a:t>
            </a:r>
            <a:endParaRPr lang="en-US" altLang="vi-VN" sz="2000" dirty="0">
              <a:latin typeface="Times New Roman" pitchFamily="18" charset="0"/>
              <a:cs typeface="Times New Roman" pitchFamily="18" charset="0"/>
            </a:endParaRPr>
          </a:p>
          <a:p>
            <a:pPr eaLnBrk="1" hangingPunct="1"/>
            <a:endParaRPr lang="en-US" altLang="vi-VN" dirty="0">
              <a:latin typeface="Times New Roman" pitchFamily="18" charset="0"/>
              <a:cs typeface="Times New Roman" pitchFamily="18" charset="0"/>
            </a:endParaRPr>
          </a:p>
          <a:p>
            <a:pPr eaLnBrk="1" hangingPunct="1"/>
            <a:endParaRPr lang="en-US" altLang="vi-VN" dirty="0">
              <a:latin typeface="Times New Roman" pitchFamily="18" charset="0"/>
              <a:cs typeface="Times New Roman" pitchFamily="18" charset="0"/>
            </a:endParaRPr>
          </a:p>
          <a:p>
            <a:pPr eaLnBrk="1" hangingPunct="1"/>
            <a:endParaRPr lang="en-US" altLang="vi-VN" dirty="0">
              <a:latin typeface="Times New Roman" pitchFamily="18" charset="0"/>
              <a:cs typeface="Times New Roman" pitchFamily="18" charset="0"/>
            </a:endParaRPr>
          </a:p>
        </p:txBody>
      </p:sp>
      <p:sp>
        <p:nvSpPr>
          <p:cNvPr id="102" name="Rectangle 101"/>
          <p:cNvSpPr>
            <a:spLocks noChangeArrowheads="1"/>
          </p:cNvSpPr>
          <p:nvPr/>
        </p:nvSpPr>
        <p:spPr bwMode="auto">
          <a:xfrm>
            <a:off x="1147763" y="4838700"/>
            <a:ext cx="1062037" cy="1938992"/>
          </a:xfrm>
          <a:prstGeom prst="rect">
            <a:avLst/>
          </a:prstGeom>
          <a:solidFill>
            <a:srgbClr val="92D050"/>
          </a:solidFill>
          <a:ln w="9525">
            <a:noFill/>
            <a:miter lim="800000"/>
            <a:headEnd/>
            <a:tailEnd/>
          </a:ln>
        </p:spPr>
        <p:txBody>
          <a:bodyPr wrap="square">
            <a:spAutoFit/>
          </a:bodyPr>
          <a:lstStyle/>
          <a:p>
            <a:pPr eaLnBrk="1" hangingPunct="1"/>
            <a:r>
              <a:rPr lang="en-US" altLang="vi-VN" sz="2000" dirty="0" err="1">
                <a:latin typeface="Times New Roman" pitchFamily="18" charset="0"/>
                <a:cs typeface="Times New Roman" pitchFamily="18" charset="0"/>
              </a:rPr>
              <a:t>Viết</a:t>
            </a:r>
            <a:r>
              <a:rPr lang="en-US" altLang="vi-VN" sz="2000" dirty="0">
                <a:latin typeface="Times New Roman" pitchFamily="18" charset="0"/>
                <a:cs typeface="Times New Roman" pitchFamily="18" charset="0"/>
              </a:rPr>
              <a:t> </a:t>
            </a:r>
            <a:r>
              <a:rPr lang="en-US" altLang="vi-VN" sz="2000" dirty="0" err="1">
                <a:latin typeface="Times New Roman" pitchFamily="18" charset="0"/>
                <a:cs typeface="Times New Roman" pitchFamily="18" charset="0"/>
              </a:rPr>
              <a:t>và</a:t>
            </a:r>
            <a:r>
              <a:rPr lang="en-US" altLang="vi-VN" sz="2000" dirty="0">
                <a:latin typeface="Times New Roman" pitchFamily="18" charset="0"/>
                <a:cs typeface="Times New Roman" pitchFamily="18" charset="0"/>
              </a:rPr>
              <a:t> </a:t>
            </a:r>
            <a:r>
              <a:rPr lang="en-US" altLang="vi-VN" sz="2000" dirty="0" err="1">
                <a:latin typeface="Times New Roman" pitchFamily="18" charset="0"/>
                <a:cs typeface="Times New Roman" pitchFamily="18" charset="0"/>
              </a:rPr>
              <a:t>trình</a:t>
            </a:r>
            <a:r>
              <a:rPr lang="en-US" altLang="vi-VN" sz="2000" dirty="0">
                <a:latin typeface="Times New Roman" pitchFamily="18" charset="0"/>
                <a:cs typeface="Times New Roman" pitchFamily="18" charset="0"/>
              </a:rPr>
              <a:t> </a:t>
            </a:r>
            <a:r>
              <a:rPr lang="en-US" altLang="vi-VN" sz="2000" dirty="0" err="1">
                <a:latin typeface="Times New Roman" pitchFamily="18" charset="0"/>
                <a:cs typeface="Times New Roman" pitchFamily="18" charset="0"/>
              </a:rPr>
              <a:t>bày</a:t>
            </a:r>
            <a:r>
              <a:rPr lang="en-US" altLang="vi-VN" sz="2000" dirty="0">
                <a:latin typeface="Times New Roman" pitchFamily="18" charset="0"/>
                <a:cs typeface="Times New Roman" pitchFamily="18" charset="0"/>
              </a:rPr>
              <a:t> </a:t>
            </a:r>
            <a:r>
              <a:rPr lang="en-US" altLang="vi-VN" sz="2000" dirty="0" err="1">
                <a:latin typeface="Times New Roman" pitchFamily="18" charset="0"/>
                <a:cs typeface="Times New Roman" pitchFamily="18" charset="0"/>
              </a:rPr>
              <a:t>báo</a:t>
            </a:r>
            <a:r>
              <a:rPr lang="en-US" altLang="vi-VN" sz="2000" dirty="0">
                <a:latin typeface="Times New Roman" pitchFamily="18" charset="0"/>
                <a:cs typeface="Times New Roman" pitchFamily="18" charset="0"/>
              </a:rPr>
              <a:t> </a:t>
            </a:r>
            <a:r>
              <a:rPr lang="en-US" altLang="vi-VN" sz="2000" dirty="0" err="1">
                <a:latin typeface="Times New Roman" pitchFamily="18" charset="0"/>
                <a:cs typeface="Times New Roman" pitchFamily="18" charset="0"/>
              </a:rPr>
              <a:t>cáo</a:t>
            </a:r>
            <a:r>
              <a:rPr lang="en-US" altLang="vi-VN" sz="2000" dirty="0">
                <a:latin typeface="Times New Roman" pitchFamily="18" charset="0"/>
                <a:cs typeface="Times New Roman" pitchFamily="18" charset="0"/>
              </a:rPr>
              <a:t> </a:t>
            </a:r>
            <a:r>
              <a:rPr lang="en-US" altLang="vi-VN" sz="2000" dirty="0" err="1">
                <a:latin typeface="Times New Roman" pitchFamily="18" charset="0"/>
                <a:cs typeface="Times New Roman" pitchFamily="18" charset="0"/>
              </a:rPr>
              <a:t>thuyết</a:t>
            </a:r>
            <a:r>
              <a:rPr lang="en-US" altLang="vi-VN" sz="2000" dirty="0">
                <a:latin typeface="Times New Roman" pitchFamily="18" charset="0"/>
                <a:cs typeface="Times New Roman" pitchFamily="18" charset="0"/>
              </a:rPr>
              <a:t> </a:t>
            </a:r>
            <a:r>
              <a:rPr lang="en-US" altLang="vi-VN" sz="2000" dirty="0" err="1">
                <a:latin typeface="Times New Roman" pitchFamily="18" charset="0"/>
                <a:cs typeface="Times New Roman" pitchFamily="18" charset="0"/>
              </a:rPr>
              <a:t>trình</a:t>
            </a:r>
            <a:endParaRPr lang="en-US" altLang="vi-VN" sz="2000" dirty="0">
              <a:latin typeface="Times New Roman" pitchFamily="18" charset="0"/>
              <a:cs typeface="Times New Roman" pitchFamily="18" charset="0"/>
            </a:endParaRPr>
          </a:p>
        </p:txBody>
      </p:sp>
      <p:cxnSp>
        <p:nvCxnSpPr>
          <p:cNvPr id="104" name="Straight Arrow Connector 103"/>
          <p:cNvCxnSpPr/>
          <p:nvPr/>
        </p:nvCxnSpPr>
        <p:spPr>
          <a:xfrm>
            <a:off x="990600" y="4572000"/>
            <a:ext cx="587375" cy="33655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500"/>
                                        <p:tgtEl>
                                          <p:spTgt spid="4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down)">
                                      <p:cBhvr>
                                        <p:cTn id="30" dur="500"/>
                                        <p:tgtEl>
                                          <p:spTgt spid="3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down)">
                                      <p:cBhvr>
                                        <p:cTn id="38" dur="500"/>
                                        <p:tgtEl>
                                          <p:spTgt spid="3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down)">
                                      <p:cBhvr>
                                        <p:cTn id="43" dur="500"/>
                                        <p:tgtEl>
                                          <p:spTgt spid="5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down)">
                                      <p:cBhvr>
                                        <p:cTn id="46" dur="500"/>
                                        <p:tgtEl>
                                          <p:spTgt spid="4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down)">
                                      <p:cBhvr>
                                        <p:cTn id="51" dur="500"/>
                                        <p:tgtEl>
                                          <p:spTgt spid="5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down)">
                                      <p:cBhvr>
                                        <p:cTn id="54" dur="500"/>
                                        <p:tgtEl>
                                          <p:spTgt spid="4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6" presetClass="entr" presetSubtype="16" fill="hold" nodeType="click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circle(in)">
                                      <p:cBhvr>
                                        <p:cTn id="59" dur="2000"/>
                                        <p:tgtEl>
                                          <p:spTgt spid="61"/>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circle(in)">
                                      <p:cBhvr>
                                        <p:cTn id="62" dur="2000"/>
                                        <p:tgtEl>
                                          <p:spTgt spid="5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nodeType="click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barn(inVertical)">
                                      <p:cBhvr>
                                        <p:cTn id="67" dur="500"/>
                                        <p:tgtEl>
                                          <p:spTgt spid="67"/>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barn(inVertical)">
                                      <p:cBhvr>
                                        <p:cTn id="70" dur="500"/>
                                        <p:tgtEl>
                                          <p:spTgt spid="6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6" presetClass="entr" presetSubtype="21" fill="hold" nodeType="click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barn(inVertical)">
                                      <p:cBhvr>
                                        <p:cTn id="75" dur="500"/>
                                        <p:tgtEl>
                                          <p:spTgt spid="69"/>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barn(inVertical)">
                                      <p:cBhvr>
                                        <p:cTn id="78" dur="500"/>
                                        <p:tgtEl>
                                          <p:spTgt spid="6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6" presetClass="entr" presetSubtype="21" fill="hold" nodeType="click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barn(inVertical)">
                                      <p:cBhvr>
                                        <p:cTn id="83" dur="500"/>
                                        <p:tgtEl>
                                          <p:spTgt spid="71"/>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64"/>
                                        </p:tgtEl>
                                        <p:attrNameLst>
                                          <p:attrName>style.visibility</p:attrName>
                                        </p:attrNameLst>
                                      </p:cBhvr>
                                      <p:to>
                                        <p:strVal val="visible"/>
                                      </p:to>
                                    </p:set>
                                    <p:animEffect transition="in" filter="barn(inVertical)">
                                      <p:cBhvr>
                                        <p:cTn id="86" dur="500"/>
                                        <p:tgtEl>
                                          <p:spTgt spid="64"/>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6" presetClass="entr" presetSubtype="21" fill="hold" nodeType="click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barn(inVertical)">
                                      <p:cBhvr>
                                        <p:cTn id="91" dur="500"/>
                                        <p:tgtEl>
                                          <p:spTgt spid="73"/>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barn(inVertical)">
                                      <p:cBhvr>
                                        <p:cTn id="94" dur="500"/>
                                        <p:tgtEl>
                                          <p:spTgt spid="65"/>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8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nodeType="clickEffect">
                                  <p:stCondLst>
                                    <p:cond delay="0"/>
                                  </p:stCondLst>
                                  <p:childTnLst>
                                    <p:set>
                                      <p:cBhvr>
                                        <p:cTn id="104" dur="1" fill="hold">
                                          <p:stCondLst>
                                            <p:cond delay="0"/>
                                          </p:stCondLst>
                                        </p:cTn>
                                        <p:tgtEl>
                                          <p:spTgt spid="88"/>
                                        </p:tgtEl>
                                        <p:attrNameLst>
                                          <p:attrName>style.visibility</p:attrName>
                                        </p:attrNameLst>
                                      </p:cBhvr>
                                      <p:to>
                                        <p:strVal val="visible"/>
                                      </p:to>
                                    </p:set>
                                    <p:anim calcmode="lin" valueType="num">
                                      <p:cBhvr additive="base">
                                        <p:cTn id="105" dur="500" fill="hold"/>
                                        <p:tgtEl>
                                          <p:spTgt spid="88"/>
                                        </p:tgtEl>
                                        <p:attrNameLst>
                                          <p:attrName>ppt_x</p:attrName>
                                        </p:attrNameLst>
                                      </p:cBhvr>
                                      <p:tavLst>
                                        <p:tav tm="0">
                                          <p:val>
                                            <p:strVal val="#ppt_x"/>
                                          </p:val>
                                        </p:tav>
                                        <p:tav tm="100000">
                                          <p:val>
                                            <p:strVal val="#ppt_x"/>
                                          </p:val>
                                        </p:tav>
                                      </p:tavLst>
                                    </p:anim>
                                    <p:anim calcmode="lin" valueType="num">
                                      <p:cBhvr additive="base">
                                        <p:cTn id="106" dur="500" fill="hold"/>
                                        <p:tgtEl>
                                          <p:spTgt spid="88"/>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85"/>
                                        </p:tgtEl>
                                        <p:attrNameLst>
                                          <p:attrName>style.visibility</p:attrName>
                                        </p:attrNameLst>
                                      </p:cBhvr>
                                      <p:to>
                                        <p:strVal val="visible"/>
                                      </p:to>
                                    </p:set>
                                    <p:anim calcmode="lin" valueType="num">
                                      <p:cBhvr additive="base">
                                        <p:cTn id="109" dur="500" fill="hold"/>
                                        <p:tgtEl>
                                          <p:spTgt spid="85"/>
                                        </p:tgtEl>
                                        <p:attrNameLst>
                                          <p:attrName>ppt_x</p:attrName>
                                        </p:attrNameLst>
                                      </p:cBhvr>
                                      <p:tavLst>
                                        <p:tav tm="0">
                                          <p:val>
                                            <p:strVal val="#ppt_x"/>
                                          </p:val>
                                        </p:tav>
                                        <p:tav tm="100000">
                                          <p:val>
                                            <p:strVal val="#ppt_x"/>
                                          </p:val>
                                        </p:tav>
                                      </p:tavLst>
                                    </p:anim>
                                    <p:anim calcmode="lin" valueType="num">
                                      <p:cBhvr additive="base">
                                        <p:cTn id="110"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2" presetClass="entr" presetSubtype="0" fill="hold" nodeType="clickEffect">
                                  <p:stCondLst>
                                    <p:cond delay="0"/>
                                  </p:stCondLst>
                                  <p:childTnLst>
                                    <p:set>
                                      <p:cBhvr>
                                        <p:cTn id="114" dur="1" fill="hold">
                                          <p:stCondLst>
                                            <p:cond delay="0"/>
                                          </p:stCondLst>
                                        </p:cTn>
                                        <p:tgtEl>
                                          <p:spTgt spid="90"/>
                                        </p:tgtEl>
                                        <p:attrNameLst>
                                          <p:attrName>style.visibility</p:attrName>
                                        </p:attrNameLst>
                                      </p:cBhvr>
                                      <p:to>
                                        <p:strVal val="visible"/>
                                      </p:to>
                                    </p:set>
                                    <p:animEffect transition="in" filter="fade">
                                      <p:cBhvr>
                                        <p:cTn id="115" dur="1000"/>
                                        <p:tgtEl>
                                          <p:spTgt spid="90"/>
                                        </p:tgtEl>
                                      </p:cBhvr>
                                    </p:animEffect>
                                    <p:anim calcmode="lin" valueType="num">
                                      <p:cBhvr>
                                        <p:cTn id="116" dur="1000" fill="hold"/>
                                        <p:tgtEl>
                                          <p:spTgt spid="90"/>
                                        </p:tgtEl>
                                        <p:attrNameLst>
                                          <p:attrName>ppt_x</p:attrName>
                                        </p:attrNameLst>
                                      </p:cBhvr>
                                      <p:tavLst>
                                        <p:tav tm="0">
                                          <p:val>
                                            <p:strVal val="#ppt_x"/>
                                          </p:val>
                                        </p:tav>
                                        <p:tav tm="100000">
                                          <p:val>
                                            <p:strVal val="#ppt_x"/>
                                          </p:val>
                                        </p:tav>
                                      </p:tavLst>
                                    </p:anim>
                                    <p:anim calcmode="lin" valueType="num">
                                      <p:cBhvr>
                                        <p:cTn id="117" dur="1000" fill="hold"/>
                                        <p:tgtEl>
                                          <p:spTgt spid="90"/>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86"/>
                                        </p:tgtEl>
                                        <p:attrNameLst>
                                          <p:attrName>style.visibility</p:attrName>
                                        </p:attrNameLst>
                                      </p:cBhvr>
                                      <p:to>
                                        <p:strVal val="visible"/>
                                      </p:to>
                                    </p:set>
                                    <p:animEffect transition="in" filter="fade">
                                      <p:cBhvr>
                                        <p:cTn id="120" dur="1000"/>
                                        <p:tgtEl>
                                          <p:spTgt spid="86"/>
                                        </p:tgtEl>
                                      </p:cBhvr>
                                    </p:animEffect>
                                    <p:anim calcmode="lin" valueType="num">
                                      <p:cBhvr>
                                        <p:cTn id="121" dur="1000" fill="hold"/>
                                        <p:tgtEl>
                                          <p:spTgt spid="86"/>
                                        </p:tgtEl>
                                        <p:attrNameLst>
                                          <p:attrName>ppt_x</p:attrName>
                                        </p:attrNameLst>
                                      </p:cBhvr>
                                      <p:tavLst>
                                        <p:tav tm="0">
                                          <p:val>
                                            <p:strVal val="#ppt_x"/>
                                          </p:val>
                                        </p:tav>
                                        <p:tav tm="100000">
                                          <p:val>
                                            <p:strVal val="#ppt_x"/>
                                          </p:val>
                                        </p:tav>
                                      </p:tavLst>
                                    </p:anim>
                                    <p:anim calcmode="lin" valueType="num">
                                      <p:cBhvr>
                                        <p:cTn id="122"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nodeType="clickEffect">
                                  <p:stCondLst>
                                    <p:cond delay="0"/>
                                  </p:stCondLst>
                                  <p:childTnLst>
                                    <p:set>
                                      <p:cBhvr>
                                        <p:cTn id="126" dur="1" fill="hold">
                                          <p:stCondLst>
                                            <p:cond delay="0"/>
                                          </p:stCondLst>
                                        </p:cTn>
                                        <p:tgtEl>
                                          <p:spTgt spid="9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94"/>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nodeType="clickEffect">
                                  <p:stCondLst>
                                    <p:cond delay="0"/>
                                  </p:stCondLst>
                                  <p:childTnLst>
                                    <p:set>
                                      <p:cBhvr>
                                        <p:cTn id="132" dur="1" fill="hold">
                                          <p:stCondLst>
                                            <p:cond delay="0"/>
                                          </p:stCondLst>
                                        </p:cTn>
                                        <p:tgtEl>
                                          <p:spTgt spid="100"/>
                                        </p:tgtEl>
                                        <p:attrNameLst>
                                          <p:attrName>style.visibility</p:attrName>
                                        </p:attrNameLst>
                                      </p:cBhvr>
                                      <p:to>
                                        <p:strVal val="visible"/>
                                      </p:to>
                                    </p:set>
                                    <p:anim calcmode="lin" valueType="num">
                                      <p:cBhvr additive="base">
                                        <p:cTn id="133" dur="500" fill="hold"/>
                                        <p:tgtEl>
                                          <p:spTgt spid="100"/>
                                        </p:tgtEl>
                                        <p:attrNameLst>
                                          <p:attrName>ppt_x</p:attrName>
                                        </p:attrNameLst>
                                      </p:cBhvr>
                                      <p:tavLst>
                                        <p:tav tm="0">
                                          <p:val>
                                            <p:strVal val="#ppt_x"/>
                                          </p:val>
                                        </p:tav>
                                        <p:tav tm="100000">
                                          <p:val>
                                            <p:strVal val="#ppt_x"/>
                                          </p:val>
                                        </p:tav>
                                      </p:tavLst>
                                    </p:anim>
                                    <p:anim calcmode="lin" valueType="num">
                                      <p:cBhvr additive="base">
                                        <p:cTn id="134" dur="500" fill="hold"/>
                                        <p:tgtEl>
                                          <p:spTgt spid="100"/>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101"/>
                                        </p:tgtEl>
                                        <p:attrNameLst>
                                          <p:attrName>style.visibility</p:attrName>
                                        </p:attrNameLst>
                                      </p:cBhvr>
                                      <p:to>
                                        <p:strVal val="visible"/>
                                      </p:to>
                                    </p:set>
                                    <p:anim calcmode="lin" valueType="num">
                                      <p:cBhvr additive="base">
                                        <p:cTn id="137" dur="500" fill="hold"/>
                                        <p:tgtEl>
                                          <p:spTgt spid="101"/>
                                        </p:tgtEl>
                                        <p:attrNameLst>
                                          <p:attrName>ppt_x</p:attrName>
                                        </p:attrNameLst>
                                      </p:cBhvr>
                                      <p:tavLst>
                                        <p:tav tm="0">
                                          <p:val>
                                            <p:strVal val="#ppt_x"/>
                                          </p:val>
                                        </p:tav>
                                        <p:tav tm="100000">
                                          <p:val>
                                            <p:strVal val="#ppt_x"/>
                                          </p:val>
                                        </p:tav>
                                      </p:tavLst>
                                    </p:anim>
                                    <p:anim calcmode="lin" valueType="num">
                                      <p:cBhvr additive="base">
                                        <p:cTn id="138"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ntr" presetSubtype="4" fill="hold" nodeType="clickEffect">
                                  <p:stCondLst>
                                    <p:cond delay="0"/>
                                  </p:stCondLst>
                                  <p:childTnLst>
                                    <p:set>
                                      <p:cBhvr>
                                        <p:cTn id="142" dur="1" fill="hold">
                                          <p:stCondLst>
                                            <p:cond delay="0"/>
                                          </p:stCondLst>
                                        </p:cTn>
                                        <p:tgtEl>
                                          <p:spTgt spid="104"/>
                                        </p:tgtEl>
                                        <p:attrNameLst>
                                          <p:attrName>style.visibility</p:attrName>
                                        </p:attrNameLst>
                                      </p:cBhvr>
                                      <p:to>
                                        <p:strVal val="visible"/>
                                      </p:to>
                                    </p:set>
                                    <p:anim calcmode="lin" valueType="num">
                                      <p:cBhvr additive="base">
                                        <p:cTn id="143" dur="500" fill="hold"/>
                                        <p:tgtEl>
                                          <p:spTgt spid="104"/>
                                        </p:tgtEl>
                                        <p:attrNameLst>
                                          <p:attrName>ppt_x</p:attrName>
                                        </p:attrNameLst>
                                      </p:cBhvr>
                                      <p:tavLst>
                                        <p:tav tm="0">
                                          <p:val>
                                            <p:strVal val="#ppt_x"/>
                                          </p:val>
                                        </p:tav>
                                        <p:tav tm="100000">
                                          <p:val>
                                            <p:strVal val="#ppt_x"/>
                                          </p:val>
                                        </p:tav>
                                      </p:tavLst>
                                    </p:anim>
                                    <p:anim calcmode="lin" valueType="num">
                                      <p:cBhvr additive="base">
                                        <p:cTn id="144" dur="500" fill="hold"/>
                                        <p:tgtEl>
                                          <p:spTgt spid="10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02"/>
                                        </p:tgtEl>
                                        <p:attrNameLst>
                                          <p:attrName>style.visibility</p:attrName>
                                        </p:attrNameLst>
                                      </p:cBhvr>
                                      <p:to>
                                        <p:strVal val="visible"/>
                                      </p:to>
                                    </p:set>
                                    <p:anim calcmode="lin" valueType="num">
                                      <p:cBhvr additive="base">
                                        <p:cTn id="147" dur="500" fill="hold"/>
                                        <p:tgtEl>
                                          <p:spTgt spid="102"/>
                                        </p:tgtEl>
                                        <p:attrNameLst>
                                          <p:attrName>ppt_x</p:attrName>
                                        </p:attrNameLst>
                                      </p:cBhvr>
                                      <p:tavLst>
                                        <p:tav tm="0">
                                          <p:val>
                                            <p:strVal val="#ppt_x"/>
                                          </p:val>
                                        </p:tav>
                                        <p:tav tm="100000">
                                          <p:val>
                                            <p:strVal val="#ppt_x"/>
                                          </p:val>
                                        </p:tav>
                                      </p:tavLst>
                                    </p:anim>
                                    <p:anim calcmode="lin" valueType="num">
                                      <p:cBhvr additive="base">
                                        <p:cTn id="14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animBg="1"/>
      <p:bldP spid="37" grpId="0" animBg="1"/>
      <p:bldP spid="38" grpId="0" animBg="1"/>
      <p:bldP spid="39" grpId="0" animBg="1"/>
      <p:bldP spid="40" grpId="0" animBg="1"/>
      <p:bldP spid="41" grpId="0" animBg="1"/>
      <p:bldP spid="55" grpId="0" animBg="1"/>
      <p:bldP spid="62" grpId="0" animBg="1"/>
      <p:bldP spid="63" grpId="0" animBg="1"/>
      <p:bldP spid="64" grpId="0" animBg="1"/>
      <p:bldP spid="65" grpId="0" animBg="1"/>
      <p:bldP spid="74" grpId="0" animBg="1"/>
      <p:bldP spid="85" grpId="0" animBg="1"/>
      <p:bldP spid="86" grpId="0" animBg="1"/>
      <p:bldP spid="94" grpId="0" animBg="1"/>
      <p:bldP spid="101" grpId="0" animBg="1"/>
      <p:bldP spid="10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pSp>
        <p:nvGrpSpPr>
          <p:cNvPr id="2" name="Google Shape;464;p24"/>
          <p:cNvGrpSpPr/>
          <p:nvPr/>
        </p:nvGrpSpPr>
        <p:grpSpPr>
          <a:xfrm>
            <a:off x="5181600" y="2362200"/>
            <a:ext cx="3200400" cy="1328767"/>
            <a:chOff x="2476988" y="3610275"/>
            <a:chExt cx="3885477" cy="996575"/>
          </a:xfrm>
        </p:grpSpPr>
        <p:sp>
          <p:nvSpPr>
            <p:cNvPr id="465" name="Google Shape;465;p24"/>
            <p:cNvSpPr/>
            <p:nvPr/>
          </p:nvSpPr>
          <p:spPr>
            <a:xfrm>
              <a:off x="2477000" y="3610275"/>
              <a:ext cx="3885465" cy="736725"/>
            </a:xfrm>
            <a:custGeom>
              <a:avLst/>
              <a:gdLst/>
              <a:ahLst/>
              <a:cxnLst/>
              <a:rect l="l" t="t" r="r" b="b"/>
              <a:pathLst>
                <a:path w="140816" h="29469" extrusionOk="0">
                  <a:moveTo>
                    <a:pt x="8514" y="1"/>
                  </a:moveTo>
                  <a:lnTo>
                    <a:pt x="1" y="14729"/>
                  </a:lnTo>
                  <a:lnTo>
                    <a:pt x="8514" y="29468"/>
                  </a:lnTo>
                  <a:lnTo>
                    <a:pt x="132303" y="29468"/>
                  </a:lnTo>
                  <a:lnTo>
                    <a:pt x="140816" y="14729"/>
                  </a:lnTo>
                  <a:lnTo>
                    <a:pt x="132303" y="1"/>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4"/>
            <p:cNvSpPr/>
            <p:nvPr/>
          </p:nvSpPr>
          <p:spPr>
            <a:xfrm>
              <a:off x="2476988" y="3610275"/>
              <a:ext cx="882275" cy="996575"/>
            </a:xfrm>
            <a:custGeom>
              <a:avLst/>
              <a:gdLst/>
              <a:ahLst/>
              <a:cxnLst/>
              <a:rect l="l" t="t" r="r" b="b"/>
              <a:pathLst>
                <a:path w="35291" h="39863" extrusionOk="0">
                  <a:moveTo>
                    <a:pt x="0" y="1"/>
                  </a:moveTo>
                  <a:lnTo>
                    <a:pt x="0" y="29468"/>
                  </a:lnTo>
                  <a:lnTo>
                    <a:pt x="17645" y="39863"/>
                  </a:lnTo>
                  <a:lnTo>
                    <a:pt x="35291" y="29468"/>
                  </a:lnTo>
                  <a:lnTo>
                    <a:pt x="35291" y="1"/>
                  </a:lnTo>
                  <a:close/>
                </a:path>
              </a:pathLst>
            </a:custGeom>
            <a:solidFill>
              <a:srgbClr val="6D6DEC"/>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smtClean="0">
                  <a:latin typeface="Times New Roman" pitchFamily="18" charset="0"/>
                  <a:ea typeface="Fira Sans Extra Condensed Medium"/>
                  <a:cs typeface="Times New Roman" pitchFamily="18" charset="0"/>
                  <a:sym typeface="Fira Sans Extra Condensed Medium"/>
                </a:rPr>
                <a:t>D</a:t>
              </a:r>
              <a:endParaRPr sz="2900" b="1">
                <a:latin typeface="Times New Roman" pitchFamily="18" charset="0"/>
                <a:ea typeface="Fira Sans Extra Condensed Medium"/>
                <a:cs typeface="Times New Roman" pitchFamily="18" charset="0"/>
                <a:sym typeface="Fira Sans Extra Condensed Medium"/>
              </a:endParaRPr>
            </a:p>
          </p:txBody>
        </p:sp>
        <p:sp>
          <p:nvSpPr>
            <p:cNvPr id="472" name="Google Shape;472;p24"/>
            <p:cNvSpPr/>
            <p:nvPr/>
          </p:nvSpPr>
          <p:spPr>
            <a:xfrm>
              <a:off x="3307218" y="3829049"/>
              <a:ext cx="2789573" cy="271200"/>
            </a:xfrm>
            <a:prstGeom prst="rect">
              <a:avLst/>
            </a:prstGeom>
            <a:noFill/>
            <a:ln>
              <a:noFill/>
            </a:ln>
          </p:spPr>
          <p:txBody>
            <a:bodyPr spcFirstLastPara="1" wrap="square" lIns="91425" tIns="91425" rIns="91425" bIns="91425" anchor="ctr" anchorCtr="0">
              <a:noAutofit/>
            </a:bodyPr>
            <a:lstStyle/>
            <a:p>
              <a:pPr lvl="0" algn="ctr">
                <a:buClr>
                  <a:srgbClr val="000000"/>
                </a:buClr>
                <a:buSzPts val="1100"/>
              </a:pPr>
              <a:endParaRPr sz="3600" b="1"/>
            </a:p>
          </p:txBody>
        </p:sp>
      </p:grpSp>
      <p:grpSp>
        <p:nvGrpSpPr>
          <p:cNvPr id="3" name="Google Shape;473;p24"/>
          <p:cNvGrpSpPr/>
          <p:nvPr/>
        </p:nvGrpSpPr>
        <p:grpSpPr>
          <a:xfrm>
            <a:off x="228600" y="2362200"/>
            <a:ext cx="3276600" cy="1328767"/>
            <a:chOff x="2477000" y="2824775"/>
            <a:chExt cx="3885465" cy="996575"/>
          </a:xfrm>
        </p:grpSpPr>
        <p:sp>
          <p:nvSpPr>
            <p:cNvPr id="474" name="Google Shape;474;p24"/>
            <p:cNvSpPr/>
            <p:nvPr/>
          </p:nvSpPr>
          <p:spPr>
            <a:xfrm>
              <a:off x="2477000" y="2824775"/>
              <a:ext cx="3885465" cy="736700"/>
            </a:xfrm>
            <a:custGeom>
              <a:avLst/>
              <a:gdLst/>
              <a:ahLst/>
              <a:cxnLst/>
              <a:rect l="l" t="t" r="r" b="b"/>
              <a:pathLst>
                <a:path w="140816" h="29468" extrusionOk="0">
                  <a:moveTo>
                    <a:pt x="8514" y="0"/>
                  </a:moveTo>
                  <a:lnTo>
                    <a:pt x="1" y="14728"/>
                  </a:lnTo>
                  <a:lnTo>
                    <a:pt x="8514" y="29468"/>
                  </a:lnTo>
                  <a:lnTo>
                    <a:pt x="132303" y="29468"/>
                  </a:lnTo>
                  <a:lnTo>
                    <a:pt x="140816" y="14728"/>
                  </a:lnTo>
                  <a:lnTo>
                    <a:pt x="132303"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4"/>
            <p:cNvSpPr/>
            <p:nvPr/>
          </p:nvSpPr>
          <p:spPr>
            <a:xfrm>
              <a:off x="2477000" y="2824775"/>
              <a:ext cx="882250" cy="996575"/>
            </a:xfrm>
            <a:custGeom>
              <a:avLst/>
              <a:gdLst/>
              <a:ahLst/>
              <a:cxnLst/>
              <a:rect l="l" t="t" r="r" b="b"/>
              <a:pathLst>
                <a:path w="35290" h="39863" extrusionOk="0">
                  <a:moveTo>
                    <a:pt x="0" y="0"/>
                  </a:moveTo>
                  <a:lnTo>
                    <a:pt x="0" y="29468"/>
                  </a:lnTo>
                  <a:lnTo>
                    <a:pt x="17645" y="39862"/>
                  </a:lnTo>
                  <a:lnTo>
                    <a:pt x="35290" y="29468"/>
                  </a:lnTo>
                  <a:lnTo>
                    <a:pt x="35290" y="0"/>
                  </a:lnTo>
                  <a:close/>
                </a:path>
              </a:pathLst>
            </a:custGeom>
            <a:solidFill>
              <a:srgbClr val="FDD77C"/>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smtClean="0">
                  <a:latin typeface="Times New Roman" pitchFamily="18" charset="0"/>
                  <a:ea typeface="Fira Sans Extra Condensed Medium"/>
                  <a:cs typeface="Times New Roman" pitchFamily="18" charset="0"/>
                  <a:sym typeface="Fira Sans Extra Condensed Medium"/>
                </a:rPr>
                <a:t>C</a:t>
              </a:r>
              <a:endParaRPr sz="2900" b="1">
                <a:latin typeface="Times New Roman" pitchFamily="18" charset="0"/>
                <a:ea typeface="Fira Sans Extra Condensed Medium"/>
                <a:cs typeface="Times New Roman" pitchFamily="18" charset="0"/>
                <a:sym typeface="Fira Sans Extra Condensed Medium"/>
              </a:endParaRPr>
            </a:p>
          </p:txBody>
        </p:sp>
        <p:sp>
          <p:nvSpPr>
            <p:cNvPr id="481" name="Google Shape;481;p24"/>
            <p:cNvSpPr txBox="1"/>
            <p:nvPr/>
          </p:nvSpPr>
          <p:spPr>
            <a:xfrm>
              <a:off x="3373646" y="3086100"/>
              <a:ext cx="2855982" cy="271200"/>
            </a:xfrm>
            <a:prstGeom prst="rect">
              <a:avLst/>
            </a:prstGeom>
            <a:noFill/>
            <a:ln>
              <a:noFill/>
            </a:ln>
          </p:spPr>
          <p:txBody>
            <a:bodyPr spcFirstLastPara="1" wrap="square" lIns="91425" tIns="91425" rIns="91425" bIns="91425" anchor="ctr" anchorCtr="0">
              <a:noAutofit/>
            </a:bodyPr>
            <a:lstStyle/>
            <a:p>
              <a:pPr lvl="0"/>
              <a:endParaRPr sz="3600" b="1">
                <a:latin typeface="Times New Roman" pitchFamily="18" charset="0"/>
                <a:ea typeface="Roboto"/>
                <a:cs typeface="Times New Roman" pitchFamily="18" charset="0"/>
                <a:sym typeface="Roboto"/>
              </a:endParaRPr>
            </a:p>
          </p:txBody>
        </p:sp>
      </p:grpSp>
      <p:grpSp>
        <p:nvGrpSpPr>
          <p:cNvPr id="4" name="Google Shape;483;p24"/>
          <p:cNvGrpSpPr/>
          <p:nvPr/>
        </p:nvGrpSpPr>
        <p:grpSpPr>
          <a:xfrm>
            <a:off x="5181600" y="1371600"/>
            <a:ext cx="3657600" cy="1328767"/>
            <a:chOff x="2476988" y="2029425"/>
            <a:chExt cx="4433689" cy="996575"/>
          </a:xfrm>
        </p:grpSpPr>
        <p:sp>
          <p:nvSpPr>
            <p:cNvPr id="484" name="Google Shape;484;p24"/>
            <p:cNvSpPr/>
            <p:nvPr/>
          </p:nvSpPr>
          <p:spPr>
            <a:xfrm>
              <a:off x="2477000" y="2029425"/>
              <a:ext cx="3885465" cy="736725"/>
            </a:xfrm>
            <a:custGeom>
              <a:avLst/>
              <a:gdLst/>
              <a:ahLst/>
              <a:cxnLst/>
              <a:rect l="l" t="t" r="r" b="b"/>
              <a:pathLst>
                <a:path w="140816" h="29469" extrusionOk="0">
                  <a:moveTo>
                    <a:pt x="8514" y="1"/>
                  </a:moveTo>
                  <a:lnTo>
                    <a:pt x="1" y="14729"/>
                  </a:lnTo>
                  <a:lnTo>
                    <a:pt x="8514" y="29469"/>
                  </a:lnTo>
                  <a:lnTo>
                    <a:pt x="132303" y="29469"/>
                  </a:lnTo>
                  <a:lnTo>
                    <a:pt x="140816" y="14729"/>
                  </a:lnTo>
                  <a:lnTo>
                    <a:pt x="132303" y="1"/>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4"/>
            <p:cNvSpPr/>
            <p:nvPr/>
          </p:nvSpPr>
          <p:spPr>
            <a:xfrm>
              <a:off x="2476988" y="2029425"/>
              <a:ext cx="882275" cy="996575"/>
            </a:xfrm>
            <a:custGeom>
              <a:avLst/>
              <a:gdLst/>
              <a:ahLst/>
              <a:cxnLst/>
              <a:rect l="l" t="t" r="r" b="b"/>
              <a:pathLst>
                <a:path w="35291" h="39863" extrusionOk="0">
                  <a:moveTo>
                    <a:pt x="1" y="1"/>
                  </a:moveTo>
                  <a:lnTo>
                    <a:pt x="1" y="29469"/>
                  </a:lnTo>
                  <a:lnTo>
                    <a:pt x="17646" y="39863"/>
                  </a:lnTo>
                  <a:lnTo>
                    <a:pt x="35291" y="29469"/>
                  </a:lnTo>
                  <a:lnTo>
                    <a:pt x="35291" y="1"/>
                  </a:lnTo>
                  <a:close/>
                </a:path>
              </a:pathLst>
            </a:custGeom>
            <a:solidFill>
              <a:srgbClr val="F48989"/>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smtClean="0">
                  <a:latin typeface="Times New Roman" pitchFamily="18" charset="0"/>
                  <a:ea typeface="Fira Sans Extra Condensed Medium"/>
                  <a:cs typeface="Times New Roman" pitchFamily="18" charset="0"/>
                  <a:sym typeface="Fira Sans Extra Condensed Medium"/>
                </a:rPr>
                <a:t>B</a:t>
              </a:r>
              <a:endParaRPr sz="2900" b="1">
                <a:latin typeface="Times New Roman" pitchFamily="18" charset="0"/>
                <a:ea typeface="Fira Sans Extra Condensed Medium"/>
                <a:cs typeface="Times New Roman" pitchFamily="18" charset="0"/>
                <a:sym typeface="Fira Sans Extra Condensed Medium"/>
              </a:endParaRPr>
            </a:p>
          </p:txBody>
        </p:sp>
        <p:sp>
          <p:nvSpPr>
            <p:cNvPr id="488" name="Google Shape;488;p24"/>
            <p:cNvSpPr/>
            <p:nvPr/>
          </p:nvSpPr>
          <p:spPr>
            <a:xfrm>
              <a:off x="6886219" y="2438497"/>
              <a:ext cx="24458" cy="24457"/>
            </a:xfrm>
            <a:custGeom>
              <a:avLst/>
              <a:gdLst/>
              <a:ahLst/>
              <a:cxnLst/>
              <a:rect l="l" t="t" r="r" b="b"/>
              <a:pathLst>
                <a:path w="662" h="662" extrusionOk="0">
                  <a:moveTo>
                    <a:pt x="347" y="0"/>
                  </a:moveTo>
                  <a:cubicBezTo>
                    <a:pt x="158" y="0"/>
                    <a:pt x="0" y="158"/>
                    <a:pt x="0" y="347"/>
                  </a:cubicBezTo>
                  <a:cubicBezTo>
                    <a:pt x="0" y="441"/>
                    <a:pt x="158" y="536"/>
                    <a:pt x="347" y="662"/>
                  </a:cubicBezTo>
                  <a:cubicBezTo>
                    <a:pt x="504" y="599"/>
                    <a:pt x="630" y="473"/>
                    <a:pt x="662" y="378"/>
                  </a:cubicBezTo>
                  <a:lnTo>
                    <a:pt x="662" y="284"/>
                  </a:lnTo>
                  <a:cubicBezTo>
                    <a:pt x="630" y="126"/>
                    <a:pt x="504" y="0"/>
                    <a:pt x="3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4"/>
            <p:cNvSpPr txBox="1"/>
            <p:nvPr/>
          </p:nvSpPr>
          <p:spPr>
            <a:xfrm>
              <a:off x="3383879" y="2285999"/>
              <a:ext cx="2888616" cy="271200"/>
            </a:xfrm>
            <a:prstGeom prst="rect">
              <a:avLst/>
            </a:prstGeom>
            <a:noFill/>
            <a:ln>
              <a:noFill/>
            </a:ln>
          </p:spPr>
          <p:txBody>
            <a:bodyPr spcFirstLastPara="1" wrap="square" lIns="91425" tIns="91425" rIns="91425" bIns="91425" anchor="ctr" anchorCtr="0">
              <a:noAutofit/>
            </a:bodyPr>
            <a:lstStyle/>
            <a:p>
              <a:pPr lvl="0" algn="ctr"/>
              <a:endParaRPr sz="3600" b="1">
                <a:solidFill>
                  <a:schemeClr val="lt1"/>
                </a:solidFill>
                <a:latin typeface="Times New Roman" pitchFamily="18" charset="0"/>
                <a:ea typeface="Roboto"/>
                <a:cs typeface="Times New Roman" pitchFamily="18" charset="0"/>
                <a:sym typeface="Roboto"/>
              </a:endParaRPr>
            </a:p>
          </p:txBody>
        </p:sp>
      </p:grpSp>
      <p:grpSp>
        <p:nvGrpSpPr>
          <p:cNvPr id="5" name="Google Shape;497;p24"/>
          <p:cNvGrpSpPr/>
          <p:nvPr/>
        </p:nvGrpSpPr>
        <p:grpSpPr>
          <a:xfrm>
            <a:off x="228600" y="1371600"/>
            <a:ext cx="3352800" cy="1328767"/>
            <a:chOff x="2476988" y="1243925"/>
            <a:chExt cx="3885477" cy="996575"/>
          </a:xfrm>
        </p:grpSpPr>
        <p:sp>
          <p:nvSpPr>
            <p:cNvPr id="498" name="Google Shape;498;p24"/>
            <p:cNvSpPr/>
            <p:nvPr/>
          </p:nvSpPr>
          <p:spPr>
            <a:xfrm>
              <a:off x="2477000" y="1243925"/>
              <a:ext cx="3885465" cy="736700"/>
            </a:xfrm>
            <a:custGeom>
              <a:avLst/>
              <a:gdLst/>
              <a:ahLst/>
              <a:cxnLst/>
              <a:rect l="l" t="t" r="r" b="b"/>
              <a:pathLst>
                <a:path w="140816" h="29468" extrusionOk="0">
                  <a:moveTo>
                    <a:pt x="8514" y="0"/>
                  </a:moveTo>
                  <a:lnTo>
                    <a:pt x="1" y="14740"/>
                  </a:lnTo>
                  <a:lnTo>
                    <a:pt x="8514" y="29468"/>
                  </a:lnTo>
                  <a:lnTo>
                    <a:pt x="132303" y="29468"/>
                  </a:lnTo>
                  <a:lnTo>
                    <a:pt x="140816" y="14740"/>
                  </a:lnTo>
                  <a:lnTo>
                    <a:pt x="132303" y="0"/>
                  </a:ln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dirty="0" smtClean="0"/>
                <a:t>4</a:t>
              </a:r>
              <a:endParaRPr/>
            </a:p>
          </p:txBody>
        </p:sp>
        <p:sp>
          <p:nvSpPr>
            <p:cNvPr id="499" name="Google Shape;499;p24"/>
            <p:cNvSpPr/>
            <p:nvPr/>
          </p:nvSpPr>
          <p:spPr>
            <a:xfrm>
              <a:off x="3306913" y="1557063"/>
              <a:ext cx="44675" cy="204800"/>
            </a:xfrm>
            <a:custGeom>
              <a:avLst/>
              <a:gdLst/>
              <a:ahLst/>
              <a:cxnLst/>
              <a:rect l="l" t="t" r="r" b="b"/>
              <a:pathLst>
                <a:path w="1787" h="8192" extrusionOk="0">
                  <a:moveTo>
                    <a:pt x="0" y="0"/>
                  </a:moveTo>
                  <a:lnTo>
                    <a:pt x="0" y="8192"/>
                  </a:lnTo>
                  <a:lnTo>
                    <a:pt x="1786" y="8192"/>
                  </a:lnTo>
                  <a:lnTo>
                    <a:pt x="1786"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4"/>
            <p:cNvSpPr/>
            <p:nvPr/>
          </p:nvSpPr>
          <p:spPr>
            <a:xfrm>
              <a:off x="3247388" y="1594263"/>
              <a:ext cx="44650" cy="167600"/>
            </a:xfrm>
            <a:custGeom>
              <a:avLst/>
              <a:gdLst/>
              <a:ahLst/>
              <a:cxnLst/>
              <a:rect l="l" t="t" r="r" b="b"/>
              <a:pathLst>
                <a:path w="1786" h="6704" extrusionOk="0">
                  <a:moveTo>
                    <a:pt x="0" y="1"/>
                  </a:moveTo>
                  <a:lnTo>
                    <a:pt x="0" y="6704"/>
                  </a:lnTo>
                  <a:lnTo>
                    <a:pt x="1786" y="6704"/>
                  </a:lnTo>
                  <a:lnTo>
                    <a:pt x="1786"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4"/>
            <p:cNvSpPr/>
            <p:nvPr/>
          </p:nvSpPr>
          <p:spPr>
            <a:xfrm>
              <a:off x="3191713" y="1631488"/>
              <a:ext cx="44675" cy="130375"/>
            </a:xfrm>
            <a:custGeom>
              <a:avLst/>
              <a:gdLst/>
              <a:ahLst/>
              <a:cxnLst/>
              <a:rect l="l" t="t" r="r" b="b"/>
              <a:pathLst>
                <a:path w="1787" h="5215" extrusionOk="0">
                  <a:moveTo>
                    <a:pt x="1" y="0"/>
                  </a:moveTo>
                  <a:lnTo>
                    <a:pt x="1" y="5215"/>
                  </a:lnTo>
                  <a:lnTo>
                    <a:pt x="1787" y="5215"/>
                  </a:lnTo>
                  <a:lnTo>
                    <a:pt x="1787"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4"/>
            <p:cNvSpPr/>
            <p:nvPr/>
          </p:nvSpPr>
          <p:spPr>
            <a:xfrm>
              <a:off x="3132188" y="1672563"/>
              <a:ext cx="44675" cy="89300"/>
            </a:xfrm>
            <a:custGeom>
              <a:avLst/>
              <a:gdLst/>
              <a:ahLst/>
              <a:cxnLst/>
              <a:rect l="l" t="t" r="r" b="b"/>
              <a:pathLst>
                <a:path w="1787" h="3572" extrusionOk="0">
                  <a:moveTo>
                    <a:pt x="0" y="0"/>
                  </a:moveTo>
                  <a:lnTo>
                    <a:pt x="0" y="3572"/>
                  </a:lnTo>
                  <a:lnTo>
                    <a:pt x="1786" y="3572"/>
                  </a:lnTo>
                  <a:lnTo>
                    <a:pt x="1786"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4"/>
            <p:cNvSpPr/>
            <p:nvPr/>
          </p:nvSpPr>
          <p:spPr>
            <a:xfrm>
              <a:off x="2476988" y="1243925"/>
              <a:ext cx="882275" cy="996575"/>
            </a:xfrm>
            <a:custGeom>
              <a:avLst/>
              <a:gdLst/>
              <a:ahLst/>
              <a:cxnLst/>
              <a:rect l="l" t="t" r="r" b="b"/>
              <a:pathLst>
                <a:path w="35291" h="39863" extrusionOk="0">
                  <a:moveTo>
                    <a:pt x="1" y="0"/>
                  </a:moveTo>
                  <a:lnTo>
                    <a:pt x="1" y="29468"/>
                  </a:lnTo>
                  <a:lnTo>
                    <a:pt x="17646" y="39862"/>
                  </a:lnTo>
                  <a:lnTo>
                    <a:pt x="35291" y="29468"/>
                  </a:lnTo>
                  <a:lnTo>
                    <a:pt x="35291" y="0"/>
                  </a:lnTo>
                  <a:close/>
                </a:path>
              </a:pathLst>
            </a:custGeom>
            <a:solidFill>
              <a:srgbClr val="9ED1FD"/>
            </a:solidFill>
            <a:ln>
              <a:noFill/>
            </a:ln>
          </p:spPr>
          <p:txBody>
            <a:bodyPr spcFirstLastPara="1" wrap="square" lIns="91425" tIns="91425" rIns="91425" bIns="274300" anchor="ctr" anchorCtr="0">
              <a:noAutofit/>
            </a:bodyPr>
            <a:lstStyle/>
            <a:p>
              <a:pPr marL="0" lvl="0" indent="0" algn="ctr" rtl="0">
                <a:spcBef>
                  <a:spcPts val="0"/>
                </a:spcBef>
                <a:spcAft>
                  <a:spcPts val="0"/>
                </a:spcAft>
                <a:buNone/>
              </a:pPr>
              <a:r>
                <a:rPr lang="vi-VN" sz="2900" b="1" dirty="0" smtClean="0">
                  <a:latin typeface="Times New Roman" pitchFamily="18" charset="0"/>
                  <a:ea typeface="Fira Sans Extra Condensed Medium"/>
                  <a:cs typeface="Times New Roman" pitchFamily="18" charset="0"/>
                  <a:sym typeface="Fira Sans Extra Condensed Medium"/>
                </a:rPr>
                <a:t>A</a:t>
              </a:r>
              <a:endParaRPr sz="2900" b="1">
                <a:latin typeface="Times New Roman" pitchFamily="18" charset="0"/>
                <a:ea typeface="Fira Sans Extra Condensed Medium"/>
                <a:cs typeface="Times New Roman" pitchFamily="18" charset="0"/>
                <a:sym typeface="Fira Sans Extra Condensed Medium"/>
              </a:endParaRPr>
            </a:p>
          </p:txBody>
        </p:sp>
        <p:sp>
          <p:nvSpPr>
            <p:cNvPr id="509" name="Google Shape;509;p24"/>
            <p:cNvSpPr txBox="1"/>
            <p:nvPr/>
          </p:nvSpPr>
          <p:spPr>
            <a:xfrm>
              <a:off x="3320063" y="1428750"/>
              <a:ext cx="2895780" cy="271200"/>
            </a:xfrm>
            <a:prstGeom prst="rect">
              <a:avLst/>
            </a:prstGeom>
            <a:noFill/>
            <a:ln>
              <a:noFill/>
            </a:ln>
          </p:spPr>
          <p:txBody>
            <a:bodyPr spcFirstLastPara="1" wrap="square" lIns="91425" tIns="91425" rIns="91425" bIns="91425" anchor="ctr" anchorCtr="0">
              <a:noAutofit/>
            </a:bodyPr>
            <a:lstStyle/>
            <a:p>
              <a:pPr lvl="0"/>
              <a:endParaRPr sz="3600" b="1">
                <a:solidFill>
                  <a:schemeClr val="lt1"/>
                </a:solidFill>
                <a:latin typeface="Times New Roman" pitchFamily="18" charset="0"/>
                <a:ea typeface="Roboto"/>
                <a:cs typeface="Times New Roman" pitchFamily="18" charset="0"/>
                <a:sym typeface="Roboto"/>
              </a:endParaRPr>
            </a:p>
          </p:txBody>
        </p:sp>
      </p:grpSp>
      <p:sp>
        <p:nvSpPr>
          <p:cNvPr id="24" name="Flowchart: Terminator 23"/>
          <p:cNvSpPr/>
          <p:nvPr/>
        </p:nvSpPr>
        <p:spPr>
          <a:xfrm>
            <a:off x="0" y="0"/>
            <a:ext cx="9144000" cy="1295400"/>
          </a:xfrm>
          <a:prstGeom prst="flowChartTermina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sz="4000" dirty="0" smtClean="0">
                <a:solidFill>
                  <a:srgbClr val="C00000"/>
                </a:solidFill>
                <a:latin typeface="+mj-lt"/>
              </a:rPr>
              <a:t>Câu 1:Phương pháp tìm hiểu tự nhiên được thực hiện qua mấy bước?</a:t>
            </a:r>
            <a:endParaRPr lang="en-US" sz="4000" dirty="0">
              <a:solidFill>
                <a:srgbClr val="C00000"/>
              </a:solidFill>
              <a:latin typeface="+mj-lt"/>
              <a:cs typeface="Times New Roman" pitchFamily="18" charset="0"/>
            </a:endParaRPr>
          </a:p>
        </p:txBody>
      </p:sp>
      <p:sp>
        <p:nvSpPr>
          <p:cNvPr id="25" name="Rectangle 24"/>
          <p:cNvSpPr/>
          <p:nvPr/>
        </p:nvSpPr>
        <p:spPr>
          <a:xfrm>
            <a:off x="1600200" y="1524000"/>
            <a:ext cx="1143000" cy="646331"/>
          </a:xfrm>
          <a:prstGeom prst="rect">
            <a:avLst/>
          </a:prstGeom>
        </p:spPr>
        <p:txBody>
          <a:bodyPr wrap="square">
            <a:spAutoFit/>
          </a:bodyPr>
          <a:lstStyle/>
          <a:p>
            <a:pPr lvl="0" fontAlgn="base">
              <a:spcBef>
                <a:spcPct val="0"/>
              </a:spcBef>
              <a:spcAft>
                <a:spcPct val="0"/>
              </a:spcAft>
            </a:pPr>
            <a:r>
              <a:rPr lang="en-US" dirty="0" smtClean="0">
                <a:latin typeface="Roboto"/>
                <a:cs typeface="Arial" pitchFamily="34" charset="0"/>
              </a:rPr>
              <a:t>. </a:t>
            </a:r>
            <a:r>
              <a:rPr lang="en-US" sz="3600" dirty="0" smtClean="0">
                <a:latin typeface="Times New Roman" pitchFamily="18" charset="0"/>
                <a:cs typeface="Times New Roman" pitchFamily="18" charset="0"/>
              </a:rPr>
              <a:t>4</a:t>
            </a:r>
          </a:p>
        </p:txBody>
      </p:sp>
      <p:sp>
        <p:nvSpPr>
          <p:cNvPr id="26" name="Rectangle 25"/>
          <p:cNvSpPr/>
          <p:nvPr/>
        </p:nvSpPr>
        <p:spPr>
          <a:xfrm>
            <a:off x="6400800" y="1524000"/>
            <a:ext cx="1143000" cy="646331"/>
          </a:xfrm>
          <a:prstGeom prst="rect">
            <a:avLst/>
          </a:prstGeom>
        </p:spPr>
        <p:txBody>
          <a:bodyPr wrap="square">
            <a:spAutoFit/>
          </a:bodyPr>
          <a:lstStyle/>
          <a:p>
            <a:pPr lvl="0" fontAlgn="base">
              <a:spcBef>
                <a:spcPct val="0"/>
              </a:spcBef>
              <a:spcAft>
                <a:spcPct val="0"/>
              </a:spcAft>
            </a:pPr>
            <a:r>
              <a:rPr lang="en-US" dirty="0" smtClean="0">
                <a:latin typeface="Roboto"/>
                <a:cs typeface="Arial" pitchFamily="34" charset="0"/>
              </a:rPr>
              <a:t>. </a:t>
            </a:r>
            <a:r>
              <a:rPr lang="vi-VN" sz="3600" dirty="0" smtClean="0">
                <a:latin typeface="Times New Roman" pitchFamily="18" charset="0"/>
                <a:cs typeface="Times New Roman" pitchFamily="18" charset="0"/>
              </a:rPr>
              <a:t>5</a:t>
            </a:r>
            <a:endParaRPr lang="en-US" sz="3600" dirty="0" smtClean="0">
              <a:latin typeface="Times New Roman" pitchFamily="18" charset="0"/>
              <a:cs typeface="Times New Roman" pitchFamily="18" charset="0"/>
            </a:endParaRPr>
          </a:p>
        </p:txBody>
      </p:sp>
      <p:sp>
        <p:nvSpPr>
          <p:cNvPr id="27" name="Rectangle 26"/>
          <p:cNvSpPr/>
          <p:nvPr/>
        </p:nvSpPr>
        <p:spPr>
          <a:xfrm>
            <a:off x="1600200" y="2438400"/>
            <a:ext cx="1143000" cy="646331"/>
          </a:xfrm>
          <a:prstGeom prst="rect">
            <a:avLst/>
          </a:prstGeom>
        </p:spPr>
        <p:txBody>
          <a:bodyPr wrap="square">
            <a:spAutoFit/>
          </a:bodyPr>
          <a:lstStyle/>
          <a:p>
            <a:pPr lvl="0" fontAlgn="base">
              <a:spcBef>
                <a:spcPct val="0"/>
              </a:spcBef>
              <a:spcAft>
                <a:spcPct val="0"/>
              </a:spcAft>
            </a:pPr>
            <a:r>
              <a:rPr lang="en-US" dirty="0" smtClean="0">
                <a:latin typeface="Roboto"/>
                <a:cs typeface="Arial" pitchFamily="34" charset="0"/>
              </a:rPr>
              <a:t>. </a:t>
            </a:r>
            <a:r>
              <a:rPr lang="vi-VN" sz="3600" dirty="0" smtClean="0">
                <a:latin typeface="Times New Roman" pitchFamily="18" charset="0"/>
                <a:cs typeface="Times New Roman" pitchFamily="18" charset="0"/>
              </a:rPr>
              <a:t>6</a:t>
            </a:r>
            <a:endParaRPr lang="en-US" sz="3600" dirty="0" smtClean="0">
              <a:latin typeface="Times New Roman" pitchFamily="18" charset="0"/>
              <a:cs typeface="Times New Roman" pitchFamily="18" charset="0"/>
            </a:endParaRPr>
          </a:p>
        </p:txBody>
      </p:sp>
      <p:sp>
        <p:nvSpPr>
          <p:cNvPr id="28" name="Rectangle 27"/>
          <p:cNvSpPr/>
          <p:nvPr/>
        </p:nvSpPr>
        <p:spPr>
          <a:xfrm>
            <a:off x="6477000" y="2514600"/>
            <a:ext cx="1143000" cy="646331"/>
          </a:xfrm>
          <a:prstGeom prst="rect">
            <a:avLst/>
          </a:prstGeom>
        </p:spPr>
        <p:txBody>
          <a:bodyPr wrap="square">
            <a:spAutoFit/>
          </a:bodyPr>
          <a:lstStyle/>
          <a:p>
            <a:pPr lvl="0" fontAlgn="base">
              <a:spcBef>
                <a:spcPct val="0"/>
              </a:spcBef>
              <a:spcAft>
                <a:spcPct val="0"/>
              </a:spcAft>
            </a:pPr>
            <a:r>
              <a:rPr lang="en-US" dirty="0" smtClean="0">
                <a:latin typeface="Roboto"/>
                <a:cs typeface="Arial" pitchFamily="34" charset="0"/>
              </a:rPr>
              <a:t>. </a:t>
            </a:r>
            <a:r>
              <a:rPr lang="vi-VN" sz="3600" dirty="0" smtClean="0">
                <a:latin typeface="Times New Roman" pitchFamily="18" charset="0"/>
                <a:cs typeface="Times New Roman" pitchFamily="18" charset="0"/>
              </a:rPr>
              <a:t>7</a:t>
            </a:r>
            <a:endParaRPr lang="en-US" sz="3600" dirty="0" smtClean="0">
              <a:latin typeface="Times New Roman" pitchFamily="18" charset="0"/>
              <a:cs typeface="Times New Roman" pitchFamily="18" charset="0"/>
            </a:endParaRPr>
          </a:p>
        </p:txBody>
      </p:sp>
      <p:sp>
        <p:nvSpPr>
          <p:cNvPr id="29" name="Rounded Rectangle 28"/>
          <p:cNvSpPr/>
          <p:nvPr/>
        </p:nvSpPr>
        <p:spPr>
          <a:xfrm>
            <a:off x="0" y="3581400"/>
            <a:ext cx="9144000" cy="1676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vi-VN" sz="3600" dirty="0" smtClean="0">
                <a:solidFill>
                  <a:srgbClr val="FF0000"/>
                </a:solidFill>
                <a:latin typeface="Times New Roman" pitchFamily="18" charset="0"/>
                <a:cs typeface="Times New Roman" pitchFamily="18" charset="0"/>
              </a:rPr>
              <a:t>Câu 2:Để học tập tốt môn Khoa học tự nhiên, chúng ta cần thực hiện và rèn luyện bao nhiêu kĩ năng?</a:t>
            </a:r>
            <a:endParaRPr lang="en-US" sz="3600" dirty="0">
              <a:solidFill>
                <a:srgbClr val="FF0000"/>
              </a:solidFill>
              <a:latin typeface="Times New Roman" pitchFamily="18" charset="0"/>
              <a:cs typeface="Times New Roman" pitchFamily="18" charset="0"/>
            </a:endParaRPr>
          </a:p>
        </p:txBody>
      </p:sp>
      <p:grpSp>
        <p:nvGrpSpPr>
          <p:cNvPr id="30" name="Google Shape;831;p32"/>
          <p:cNvGrpSpPr/>
          <p:nvPr/>
        </p:nvGrpSpPr>
        <p:grpSpPr>
          <a:xfrm>
            <a:off x="0" y="5562600"/>
            <a:ext cx="1676400" cy="914400"/>
            <a:chOff x="4860575" y="633850"/>
            <a:chExt cx="3351925" cy="938825"/>
          </a:xfrm>
        </p:grpSpPr>
        <p:sp>
          <p:nvSpPr>
            <p:cNvPr id="31" name="Google Shape;832;p32"/>
            <p:cNvSpPr/>
            <p:nvPr/>
          </p:nvSpPr>
          <p:spPr>
            <a:xfrm>
              <a:off x="5329975" y="699925"/>
              <a:ext cx="2882525" cy="806675"/>
            </a:xfrm>
            <a:custGeom>
              <a:avLst/>
              <a:gdLst/>
              <a:ahLst/>
              <a:cxnLst/>
              <a:rect l="l" t="t" r="r" b="b"/>
              <a:pathLst>
                <a:path w="115301" h="32267" extrusionOk="0">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CBD24"/>
            </a:solidFill>
            <a:ln>
              <a:noFill/>
            </a:ln>
          </p:spPr>
          <p:txBody>
            <a:bodyPr spcFirstLastPara="1" wrap="square" lIns="731500" tIns="91425" rIns="274300" bIns="91425" anchor="ctr" anchorCtr="0">
              <a:noAutofit/>
            </a:bodyPr>
            <a:lstStyle/>
            <a:p>
              <a:pPr lvl="0" algn="ctr">
                <a:buClr>
                  <a:schemeClr val="dk1"/>
                </a:buClr>
                <a:buSzPts val="1100"/>
              </a:pPr>
              <a:endParaRPr sz="3600">
                <a:solidFill>
                  <a:srgbClr val="FFFFFF"/>
                </a:solidFill>
                <a:latin typeface="Times New Roman" pitchFamily="18" charset="0"/>
                <a:ea typeface="Roboto"/>
                <a:cs typeface="Times New Roman" pitchFamily="18" charset="0"/>
                <a:sym typeface="Roboto"/>
              </a:endParaRPr>
            </a:p>
          </p:txBody>
        </p:sp>
        <p:sp>
          <p:nvSpPr>
            <p:cNvPr id="32" name="Google Shape;833;p32"/>
            <p:cNvSpPr/>
            <p:nvPr/>
          </p:nvSpPr>
          <p:spPr>
            <a:xfrm>
              <a:off x="4860575" y="633850"/>
              <a:ext cx="469425" cy="469425"/>
            </a:xfrm>
            <a:custGeom>
              <a:avLst/>
              <a:gdLst/>
              <a:ahLst/>
              <a:cxnLst/>
              <a:rect l="l" t="t" r="r" b="b"/>
              <a:pathLst>
                <a:path w="18777" h="18777" extrusionOk="0">
                  <a:moveTo>
                    <a:pt x="18777" y="0"/>
                  </a:moveTo>
                  <a:cubicBezTo>
                    <a:pt x="8406" y="0"/>
                    <a:pt x="0" y="8406"/>
                    <a:pt x="0" y="18776"/>
                  </a:cubicBezTo>
                  <a:lnTo>
                    <a:pt x="18777" y="18776"/>
                  </a:lnTo>
                  <a:lnTo>
                    <a:pt x="18777"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4;p32"/>
            <p:cNvSpPr/>
            <p:nvPr/>
          </p:nvSpPr>
          <p:spPr>
            <a:xfrm>
              <a:off x="5329975" y="1103250"/>
              <a:ext cx="469425" cy="469425"/>
            </a:xfrm>
            <a:custGeom>
              <a:avLst/>
              <a:gdLst/>
              <a:ahLst/>
              <a:cxnLst/>
              <a:rect l="l" t="t" r="r" b="b"/>
              <a:pathLst>
                <a:path w="18777" h="18777" extrusionOk="0">
                  <a:moveTo>
                    <a:pt x="1" y="0"/>
                  </a:moveTo>
                  <a:lnTo>
                    <a:pt x="1" y="18777"/>
                  </a:lnTo>
                  <a:cubicBezTo>
                    <a:pt x="10371" y="18777"/>
                    <a:pt x="18777" y="10371"/>
                    <a:pt x="18777"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5;p32"/>
            <p:cNvSpPr/>
            <p:nvPr/>
          </p:nvSpPr>
          <p:spPr>
            <a:xfrm>
              <a:off x="4926650" y="699925"/>
              <a:ext cx="806675" cy="806675"/>
            </a:xfrm>
            <a:custGeom>
              <a:avLst/>
              <a:gdLst/>
              <a:ahLst/>
              <a:cxnLst/>
              <a:rect l="l" t="t" r="r" b="b"/>
              <a:pathLst>
                <a:path w="32267" h="32267" extrusionOk="0">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6;p32"/>
            <p:cNvSpPr/>
            <p:nvPr/>
          </p:nvSpPr>
          <p:spPr>
            <a:xfrm>
              <a:off x="5034700" y="807975"/>
              <a:ext cx="590575" cy="590575"/>
            </a:xfrm>
            <a:custGeom>
              <a:avLst/>
              <a:gdLst/>
              <a:ahLst/>
              <a:cxnLst/>
              <a:rect l="l" t="t" r="r" b="b"/>
              <a:pathLst>
                <a:path w="23623" h="23623" extrusionOk="0">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mj-lt"/>
                  <a:ea typeface="Fira Sans Extra Condensed Medium"/>
                  <a:cs typeface="Fira Sans Extra Condensed Medium"/>
                  <a:sym typeface="Fira Sans Extra Condensed Medium"/>
                </a:rPr>
                <a:t>A</a:t>
              </a:r>
              <a:endParaRPr sz="3600" b="1">
                <a:latin typeface="+mj-lt"/>
                <a:ea typeface="Fira Sans Extra Condensed Medium"/>
                <a:cs typeface="Fira Sans Extra Condensed Medium"/>
                <a:sym typeface="Fira Sans Extra Condensed Medium"/>
              </a:endParaRPr>
            </a:p>
          </p:txBody>
        </p:sp>
      </p:grpSp>
      <p:grpSp>
        <p:nvGrpSpPr>
          <p:cNvPr id="36" name="Google Shape;837;p32"/>
          <p:cNvGrpSpPr/>
          <p:nvPr/>
        </p:nvGrpSpPr>
        <p:grpSpPr>
          <a:xfrm>
            <a:off x="2362200" y="5638800"/>
            <a:ext cx="1676400" cy="838200"/>
            <a:chOff x="4859375" y="1605400"/>
            <a:chExt cx="3351925" cy="938525"/>
          </a:xfrm>
        </p:grpSpPr>
        <p:sp>
          <p:nvSpPr>
            <p:cNvPr id="37" name="Google Shape;838;p32"/>
            <p:cNvSpPr/>
            <p:nvPr/>
          </p:nvSpPr>
          <p:spPr>
            <a:xfrm>
              <a:off x="4859375" y="1671175"/>
              <a:ext cx="2882525" cy="806975"/>
            </a:xfrm>
            <a:custGeom>
              <a:avLst/>
              <a:gdLst/>
              <a:ahLst/>
              <a:cxnLst/>
              <a:rect l="l" t="t" r="r" b="b"/>
              <a:pathLst>
                <a:path w="115301" h="32279" extrusionOk="0">
                  <a:moveTo>
                    <a:pt x="16610" y="1"/>
                  </a:moveTo>
                  <a:cubicBezTo>
                    <a:pt x="7704" y="1"/>
                    <a:pt x="167" y="7037"/>
                    <a:pt x="60" y="15931"/>
                  </a:cubicBezTo>
                  <a:cubicBezTo>
                    <a:pt x="1" y="20467"/>
                    <a:pt x="1810" y="24587"/>
                    <a:pt x="4775" y="27552"/>
                  </a:cubicBezTo>
                  <a:cubicBezTo>
                    <a:pt x="7692" y="30469"/>
                    <a:pt x="11740" y="32278"/>
                    <a:pt x="16193" y="32278"/>
                  </a:cubicBezTo>
                  <a:lnTo>
                    <a:pt x="115301" y="32278"/>
                  </a:lnTo>
                  <a:cubicBezTo>
                    <a:pt x="106395" y="32278"/>
                    <a:pt x="99168" y="25051"/>
                    <a:pt x="99168" y="16145"/>
                  </a:cubicBezTo>
                  <a:cubicBezTo>
                    <a:pt x="99168" y="7228"/>
                    <a:pt x="91941" y="1"/>
                    <a:pt x="83023" y="1"/>
                  </a:cubicBezTo>
                  <a:close/>
                </a:path>
              </a:pathLst>
            </a:custGeom>
            <a:solidFill>
              <a:srgbClr val="69E781"/>
            </a:solidFill>
            <a:ln>
              <a:noFill/>
            </a:ln>
          </p:spPr>
          <p:txBody>
            <a:bodyPr spcFirstLastPara="1" wrap="square" lIns="274300" tIns="91425" rIns="731500" bIns="91425" anchor="ctr" anchorCtr="0">
              <a:noAutofit/>
            </a:bodyPr>
            <a:lstStyle/>
            <a:p>
              <a:pPr lvl="0" algn="ctr">
                <a:buClr>
                  <a:schemeClr val="dk1"/>
                </a:buClr>
                <a:buSzPts val="1100"/>
              </a:pPr>
              <a:endParaRPr sz="3600">
                <a:solidFill>
                  <a:srgbClr val="FFFFFF"/>
                </a:solidFill>
                <a:latin typeface="Times New Roman" pitchFamily="18" charset="0"/>
                <a:cs typeface="Times New Roman" pitchFamily="18" charset="0"/>
              </a:endParaRPr>
            </a:p>
          </p:txBody>
        </p:sp>
        <p:sp>
          <p:nvSpPr>
            <p:cNvPr id="38" name="Google Shape;839;p32"/>
            <p:cNvSpPr/>
            <p:nvPr/>
          </p:nvSpPr>
          <p:spPr>
            <a:xfrm>
              <a:off x="7741875" y="1605400"/>
              <a:ext cx="469425" cy="469425"/>
            </a:xfrm>
            <a:custGeom>
              <a:avLst/>
              <a:gdLst/>
              <a:ahLst/>
              <a:cxnLst/>
              <a:rect l="l" t="t" r="r" b="b"/>
              <a:pathLst>
                <a:path w="18777" h="18777" extrusionOk="0">
                  <a:moveTo>
                    <a:pt x="1" y="0"/>
                  </a:moveTo>
                  <a:lnTo>
                    <a:pt x="1" y="18776"/>
                  </a:lnTo>
                  <a:lnTo>
                    <a:pt x="18777" y="18776"/>
                  </a:lnTo>
                  <a:cubicBezTo>
                    <a:pt x="18777" y="8406"/>
                    <a:pt x="10371" y="0"/>
                    <a:pt x="1"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0;p32"/>
            <p:cNvSpPr/>
            <p:nvPr/>
          </p:nvSpPr>
          <p:spPr>
            <a:xfrm>
              <a:off x="7272475" y="2074800"/>
              <a:ext cx="469425" cy="469125"/>
            </a:xfrm>
            <a:custGeom>
              <a:avLst/>
              <a:gdLst/>
              <a:ahLst/>
              <a:cxnLst/>
              <a:rect l="l" t="t" r="r" b="b"/>
              <a:pathLst>
                <a:path w="18777" h="18765" extrusionOk="0">
                  <a:moveTo>
                    <a:pt x="1" y="0"/>
                  </a:moveTo>
                  <a:cubicBezTo>
                    <a:pt x="1" y="10359"/>
                    <a:pt x="8407" y="18765"/>
                    <a:pt x="18777" y="18765"/>
                  </a:cubicBezTo>
                  <a:lnTo>
                    <a:pt x="18777" y="0"/>
                  </a:ln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1;p32"/>
            <p:cNvSpPr/>
            <p:nvPr/>
          </p:nvSpPr>
          <p:spPr>
            <a:xfrm>
              <a:off x="7338550" y="1671175"/>
              <a:ext cx="806675" cy="806975"/>
            </a:xfrm>
            <a:custGeom>
              <a:avLst/>
              <a:gdLst/>
              <a:ahLst/>
              <a:cxnLst/>
              <a:rect l="l" t="t" r="r" b="b"/>
              <a:pathLst>
                <a:path w="32267" h="32279" extrusionOk="0">
                  <a:moveTo>
                    <a:pt x="16134" y="1"/>
                  </a:moveTo>
                  <a:cubicBezTo>
                    <a:pt x="7228" y="1"/>
                    <a:pt x="1" y="7228"/>
                    <a:pt x="1" y="16145"/>
                  </a:cubicBezTo>
                  <a:cubicBezTo>
                    <a:pt x="1" y="25051"/>
                    <a:pt x="7228" y="32278"/>
                    <a:pt x="16134" y="32278"/>
                  </a:cubicBezTo>
                  <a:cubicBezTo>
                    <a:pt x="25052" y="32278"/>
                    <a:pt x="32267" y="25051"/>
                    <a:pt x="32267" y="16145"/>
                  </a:cubicBezTo>
                  <a:cubicBezTo>
                    <a:pt x="32267" y="7228"/>
                    <a:pt x="25052" y="1"/>
                    <a:pt x="16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2;p32"/>
            <p:cNvSpPr/>
            <p:nvPr/>
          </p:nvSpPr>
          <p:spPr>
            <a:xfrm>
              <a:off x="7446600" y="1779525"/>
              <a:ext cx="590575" cy="590275"/>
            </a:xfrm>
            <a:custGeom>
              <a:avLst/>
              <a:gdLst/>
              <a:ahLst/>
              <a:cxnLst/>
              <a:rect l="l" t="t" r="r" b="b"/>
              <a:pathLst>
                <a:path w="23623" h="23611" extrusionOk="0">
                  <a:moveTo>
                    <a:pt x="11812" y="0"/>
                  </a:moveTo>
                  <a:cubicBezTo>
                    <a:pt x="5287" y="0"/>
                    <a:pt x="1" y="5287"/>
                    <a:pt x="1" y="11811"/>
                  </a:cubicBezTo>
                  <a:cubicBezTo>
                    <a:pt x="1" y="18324"/>
                    <a:pt x="5287" y="23610"/>
                    <a:pt x="11812" y="23610"/>
                  </a:cubicBezTo>
                  <a:cubicBezTo>
                    <a:pt x="18336" y="23610"/>
                    <a:pt x="23623" y="18324"/>
                    <a:pt x="23623" y="11811"/>
                  </a:cubicBezTo>
                  <a:cubicBezTo>
                    <a:pt x="23623" y="5287"/>
                    <a:pt x="18336" y="0"/>
                    <a:pt x="11812" y="0"/>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mj-lt"/>
                  <a:ea typeface="Fira Sans Extra Condensed Medium"/>
                  <a:cs typeface="Fira Sans Extra Condensed Medium"/>
                  <a:sym typeface="Fira Sans Extra Condensed Medium"/>
                </a:rPr>
                <a:t>B</a:t>
              </a:r>
              <a:endParaRPr sz="3600" b="1">
                <a:latin typeface="+mj-lt"/>
                <a:ea typeface="Fira Sans Extra Condensed Medium"/>
                <a:cs typeface="Fira Sans Extra Condensed Medium"/>
                <a:sym typeface="Fira Sans Extra Condensed Medium"/>
              </a:endParaRPr>
            </a:p>
          </p:txBody>
        </p:sp>
      </p:grpSp>
      <p:grpSp>
        <p:nvGrpSpPr>
          <p:cNvPr id="42" name="Google Shape;843;p32"/>
          <p:cNvGrpSpPr/>
          <p:nvPr/>
        </p:nvGrpSpPr>
        <p:grpSpPr>
          <a:xfrm>
            <a:off x="4724400" y="5638800"/>
            <a:ext cx="1752600" cy="838200"/>
            <a:chOff x="4860575" y="2599575"/>
            <a:chExt cx="3351925" cy="938525"/>
          </a:xfrm>
        </p:grpSpPr>
        <p:sp>
          <p:nvSpPr>
            <p:cNvPr id="43" name="Google Shape;844;p32"/>
            <p:cNvSpPr/>
            <p:nvPr/>
          </p:nvSpPr>
          <p:spPr>
            <a:xfrm>
              <a:off x="5329975" y="2665350"/>
              <a:ext cx="2882525" cy="806975"/>
            </a:xfrm>
            <a:custGeom>
              <a:avLst/>
              <a:gdLst/>
              <a:ahLst/>
              <a:cxnLst/>
              <a:rect l="l" t="t" r="r" b="b"/>
              <a:pathLst>
                <a:path w="115301" h="32279" extrusionOk="0">
                  <a:moveTo>
                    <a:pt x="32278" y="0"/>
                  </a:moveTo>
                  <a:cubicBezTo>
                    <a:pt x="23361" y="0"/>
                    <a:pt x="16133" y="7227"/>
                    <a:pt x="16133" y="16145"/>
                  </a:cubicBezTo>
                  <a:cubicBezTo>
                    <a:pt x="16133" y="25051"/>
                    <a:pt x="8918" y="32278"/>
                    <a:pt x="1" y="32278"/>
                  </a:cubicBezTo>
                  <a:lnTo>
                    <a:pt x="99108" y="32278"/>
                  </a:lnTo>
                  <a:cubicBezTo>
                    <a:pt x="103561" y="32278"/>
                    <a:pt x="107609" y="30468"/>
                    <a:pt x="110526" y="27551"/>
                  </a:cubicBezTo>
                  <a:cubicBezTo>
                    <a:pt x="113491" y="24587"/>
                    <a:pt x="115301" y="20467"/>
                    <a:pt x="115253" y="15931"/>
                  </a:cubicBezTo>
                  <a:cubicBezTo>
                    <a:pt x="115134" y="7037"/>
                    <a:pt x="107597" y="0"/>
                    <a:pt x="98691" y="0"/>
                  </a:cubicBezTo>
                  <a:close/>
                </a:path>
              </a:pathLst>
            </a:custGeom>
            <a:solidFill>
              <a:srgbClr val="4949E7"/>
            </a:solidFill>
            <a:ln>
              <a:noFill/>
            </a:ln>
          </p:spPr>
          <p:txBody>
            <a:bodyPr spcFirstLastPara="1" wrap="square" lIns="731500" tIns="91425" rIns="274300" bIns="91425" anchor="ctr" anchorCtr="0">
              <a:noAutofit/>
            </a:bodyPr>
            <a:lstStyle/>
            <a:p>
              <a:pPr lvl="0" algn="ctr">
                <a:buClr>
                  <a:schemeClr val="dk1"/>
                </a:buClr>
                <a:buSzPts val="1100"/>
              </a:pPr>
              <a:endParaRPr sz="3600">
                <a:solidFill>
                  <a:srgbClr val="FFFFFF"/>
                </a:solidFill>
                <a:latin typeface="Times New Roman" pitchFamily="18" charset="0"/>
                <a:cs typeface="Times New Roman" pitchFamily="18" charset="0"/>
              </a:endParaRPr>
            </a:p>
          </p:txBody>
        </p:sp>
        <p:sp>
          <p:nvSpPr>
            <p:cNvPr id="44" name="Google Shape;845;p32"/>
            <p:cNvSpPr/>
            <p:nvPr/>
          </p:nvSpPr>
          <p:spPr>
            <a:xfrm>
              <a:off x="4860575" y="2599575"/>
              <a:ext cx="469425" cy="469125"/>
            </a:xfrm>
            <a:custGeom>
              <a:avLst/>
              <a:gdLst/>
              <a:ahLst/>
              <a:cxnLst/>
              <a:rect l="l" t="t" r="r" b="b"/>
              <a:pathLst>
                <a:path w="18777" h="18765" extrusionOk="0">
                  <a:moveTo>
                    <a:pt x="18777" y="0"/>
                  </a:moveTo>
                  <a:cubicBezTo>
                    <a:pt x="8406" y="0"/>
                    <a:pt x="0" y="8406"/>
                    <a:pt x="0" y="18764"/>
                  </a:cubicBezTo>
                  <a:lnTo>
                    <a:pt x="18777" y="18764"/>
                  </a:lnTo>
                  <a:lnTo>
                    <a:pt x="18777" y="0"/>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6;p32"/>
            <p:cNvSpPr/>
            <p:nvPr/>
          </p:nvSpPr>
          <p:spPr>
            <a:xfrm>
              <a:off x="5329975" y="3068675"/>
              <a:ext cx="469425" cy="469425"/>
            </a:xfrm>
            <a:custGeom>
              <a:avLst/>
              <a:gdLst/>
              <a:ahLst/>
              <a:cxnLst/>
              <a:rect l="l" t="t" r="r" b="b"/>
              <a:pathLst>
                <a:path w="18777" h="18777" extrusionOk="0">
                  <a:moveTo>
                    <a:pt x="1" y="0"/>
                  </a:moveTo>
                  <a:lnTo>
                    <a:pt x="1" y="18776"/>
                  </a:lnTo>
                  <a:cubicBezTo>
                    <a:pt x="10371" y="18776"/>
                    <a:pt x="18777" y="10371"/>
                    <a:pt x="18777"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47;p32"/>
            <p:cNvSpPr/>
            <p:nvPr/>
          </p:nvSpPr>
          <p:spPr>
            <a:xfrm>
              <a:off x="4926650" y="2665350"/>
              <a:ext cx="806675" cy="806975"/>
            </a:xfrm>
            <a:custGeom>
              <a:avLst/>
              <a:gdLst/>
              <a:ahLst/>
              <a:cxnLst/>
              <a:rect l="l" t="t" r="r" b="b"/>
              <a:pathLst>
                <a:path w="32267" h="32279" extrusionOk="0">
                  <a:moveTo>
                    <a:pt x="16134" y="0"/>
                  </a:moveTo>
                  <a:cubicBezTo>
                    <a:pt x="7216" y="0"/>
                    <a:pt x="1" y="7227"/>
                    <a:pt x="1" y="16133"/>
                  </a:cubicBezTo>
                  <a:cubicBezTo>
                    <a:pt x="1" y="25051"/>
                    <a:pt x="7216" y="32278"/>
                    <a:pt x="16134" y="32278"/>
                  </a:cubicBezTo>
                  <a:cubicBezTo>
                    <a:pt x="25051" y="32278"/>
                    <a:pt x="32266" y="25051"/>
                    <a:pt x="32266" y="16133"/>
                  </a:cubicBezTo>
                  <a:cubicBezTo>
                    <a:pt x="32266" y="7227"/>
                    <a:pt x="25051" y="0"/>
                    <a:pt x="16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48;p32"/>
            <p:cNvSpPr/>
            <p:nvPr/>
          </p:nvSpPr>
          <p:spPr>
            <a:xfrm>
              <a:off x="5034700" y="2773700"/>
              <a:ext cx="590575" cy="590275"/>
            </a:xfrm>
            <a:custGeom>
              <a:avLst/>
              <a:gdLst/>
              <a:ahLst/>
              <a:cxnLst/>
              <a:rect l="l" t="t" r="r" b="b"/>
              <a:pathLst>
                <a:path w="23623" h="23611" extrusionOk="0">
                  <a:moveTo>
                    <a:pt x="11812" y="0"/>
                  </a:moveTo>
                  <a:cubicBezTo>
                    <a:pt x="5287" y="0"/>
                    <a:pt x="1" y="5287"/>
                    <a:pt x="1" y="11799"/>
                  </a:cubicBezTo>
                  <a:cubicBezTo>
                    <a:pt x="1" y="18324"/>
                    <a:pt x="5287" y="23610"/>
                    <a:pt x="11812" y="23610"/>
                  </a:cubicBezTo>
                  <a:cubicBezTo>
                    <a:pt x="18336" y="23610"/>
                    <a:pt x="23623" y="18324"/>
                    <a:pt x="23623" y="11799"/>
                  </a:cubicBezTo>
                  <a:cubicBezTo>
                    <a:pt x="23623" y="5287"/>
                    <a:pt x="18336" y="0"/>
                    <a:pt x="11812" y="0"/>
                  </a:cubicBez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mj-lt"/>
                  <a:ea typeface="Fira Sans Extra Condensed Medium"/>
                  <a:cs typeface="Fira Sans Extra Condensed Medium"/>
                  <a:sym typeface="Fira Sans Extra Condensed Medium"/>
                </a:rPr>
                <a:t>C</a:t>
              </a:r>
              <a:endParaRPr sz="3600" b="1">
                <a:latin typeface="+mj-lt"/>
                <a:ea typeface="Fira Sans Extra Condensed Medium"/>
                <a:cs typeface="Fira Sans Extra Condensed Medium"/>
                <a:sym typeface="Fira Sans Extra Condensed Medium"/>
              </a:endParaRPr>
            </a:p>
          </p:txBody>
        </p:sp>
      </p:grpSp>
      <p:grpSp>
        <p:nvGrpSpPr>
          <p:cNvPr id="48" name="Google Shape;849;p32"/>
          <p:cNvGrpSpPr/>
          <p:nvPr/>
        </p:nvGrpSpPr>
        <p:grpSpPr>
          <a:xfrm>
            <a:off x="7162800" y="5562600"/>
            <a:ext cx="1752600" cy="838200"/>
            <a:chOff x="5468816" y="3571100"/>
            <a:chExt cx="2742484" cy="938550"/>
          </a:xfrm>
        </p:grpSpPr>
        <p:sp>
          <p:nvSpPr>
            <p:cNvPr id="49" name="Google Shape;850;p32"/>
            <p:cNvSpPr/>
            <p:nvPr/>
          </p:nvSpPr>
          <p:spPr>
            <a:xfrm>
              <a:off x="5468816" y="3636900"/>
              <a:ext cx="2273084" cy="806975"/>
            </a:xfrm>
            <a:custGeom>
              <a:avLst/>
              <a:gdLst/>
              <a:ahLst/>
              <a:cxnLst/>
              <a:rect l="l" t="t" r="r" b="b"/>
              <a:pathLst>
                <a:path w="115301" h="32279" extrusionOk="0">
                  <a:moveTo>
                    <a:pt x="16610" y="0"/>
                  </a:moveTo>
                  <a:cubicBezTo>
                    <a:pt x="7704" y="0"/>
                    <a:pt x="167" y="7025"/>
                    <a:pt x="60" y="15931"/>
                  </a:cubicBezTo>
                  <a:cubicBezTo>
                    <a:pt x="1" y="20467"/>
                    <a:pt x="1810" y="24587"/>
                    <a:pt x="4775" y="27539"/>
                  </a:cubicBezTo>
                  <a:cubicBezTo>
                    <a:pt x="7692" y="30468"/>
                    <a:pt x="11740" y="32278"/>
                    <a:pt x="16193" y="32278"/>
                  </a:cubicBezTo>
                  <a:lnTo>
                    <a:pt x="115301" y="32278"/>
                  </a:lnTo>
                  <a:cubicBezTo>
                    <a:pt x="106395" y="32278"/>
                    <a:pt x="99168" y="25051"/>
                    <a:pt x="99168" y="16133"/>
                  </a:cubicBezTo>
                  <a:cubicBezTo>
                    <a:pt x="99168" y="7227"/>
                    <a:pt x="91941" y="0"/>
                    <a:pt x="83023" y="0"/>
                  </a:cubicBezTo>
                  <a:close/>
                </a:path>
              </a:pathLst>
            </a:custGeom>
            <a:solidFill>
              <a:srgbClr val="EC3A3B"/>
            </a:solidFill>
            <a:ln>
              <a:noFill/>
            </a:ln>
          </p:spPr>
          <p:txBody>
            <a:bodyPr spcFirstLastPara="1" wrap="square" lIns="274300" tIns="91425" rIns="731500" bIns="91425" anchor="ctr" anchorCtr="0">
              <a:noAutofit/>
            </a:bodyPr>
            <a:lstStyle/>
            <a:p>
              <a:pPr lvl="0" algn="ctr">
                <a:buClr>
                  <a:schemeClr val="dk1"/>
                </a:buClr>
                <a:buSzPts val="1100"/>
              </a:pPr>
              <a:endParaRPr sz="3600">
                <a:solidFill>
                  <a:srgbClr val="FFFFFF"/>
                </a:solidFill>
                <a:latin typeface="Times New Roman" pitchFamily="18" charset="0"/>
                <a:ea typeface="Roboto"/>
                <a:cs typeface="Times New Roman" pitchFamily="18" charset="0"/>
                <a:sym typeface="Roboto"/>
              </a:endParaRPr>
            </a:p>
          </p:txBody>
        </p:sp>
        <p:sp>
          <p:nvSpPr>
            <p:cNvPr id="50" name="Google Shape;851;p32"/>
            <p:cNvSpPr/>
            <p:nvPr/>
          </p:nvSpPr>
          <p:spPr>
            <a:xfrm>
              <a:off x="7741875" y="3571100"/>
              <a:ext cx="469425" cy="469150"/>
            </a:xfrm>
            <a:custGeom>
              <a:avLst/>
              <a:gdLst/>
              <a:ahLst/>
              <a:cxnLst/>
              <a:rect l="l" t="t" r="r" b="b"/>
              <a:pathLst>
                <a:path w="18777" h="18766" extrusionOk="0">
                  <a:moveTo>
                    <a:pt x="1" y="1"/>
                  </a:moveTo>
                  <a:lnTo>
                    <a:pt x="1" y="18765"/>
                  </a:lnTo>
                  <a:lnTo>
                    <a:pt x="18777" y="18765"/>
                  </a:lnTo>
                  <a:cubicBezTo>
                    <a:pt x="18777" y="8395"/>
                    <a:pt x="10371" y="1"/>
                    <a:pt x="1" y="1"/>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2;p32"/>
            <p:cNvSpPr/>
            <p:nvPr/>
          </p:nvSpPr>
          <p:spPr>
            <a:xfrm>
              <a:off x="7272475" y="4040225"/>
              <a:ext cx="469425" cy="469425"/>
            </a:xfrm>
            <a:custGeom>
              <a:avLst/>
              <a:gdLst/>
              <a:ahLst/>
              <a:cxnLst/>
              <a:rect l="l" t="t" r="r" b="b"/>
              <a:pathLst>
                <a:path w="18777" h="18777" extrusionOk="0">
                  <a:moveTo>
                    <a:pt x="1" y="0"/>
                  </a:moveTo>
                  <a:cubicBezTo>
                    <a:pt x="1" y="10371"/>
                    <a:pt x="8407" y="18776"/>
                    <a:pt x="18777" y="18776"/>
                  </a:cubicBezTo>
                  <a:lnTo>
                    <a:pt x="18777" y="0"/>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3;p32"/>
            <p:cNvSpPr/>
            <p:nvPr/>
          </p:nvSpPr>
          <p:spPr>
            <a:xfrm>
              <a:off x="7338550" y="3636900"/>
              <a:ext cx="806675" cy="806975"/>
            </a:xfrm>
            <a:custGeom>
              <a:avLst/>
              <a:gdLst/>
              <a:ahLst/>
              <a:cxnLst/>
              <a:rect l="l" t="t" r="r" b="b"/>
              <a:pathLst>
                <a:path w="32267" h="32279" extrusionOk="0">
                  <a:moveTo>
                    <a:pt x="16134" y="0"/>
                  </a:moveTo>
                  <a:cubicBezTo>
                    <a:pt x="7228" y="0"/>
                    <a:pt x="1" y="7227"/>
                    <a:pt x="1" y="16133"/>
                  </a:cubicBezTo>
                  <a:cubicBezTo>
                    <a:pt x="1" y="25051"/>
                    <a:pt x="7228" y="32278"/>
                    <a:pt x="16134" y="32278"/>
                  </a:cubicBezTo>
                  <a:cubicBezTo>
                    <a:pt x="25052" y="32278"/>
                    <a:pt x="32267" y="25051"/>
                    <a:pt x="32267" y="16133"/>
                  </a:cubicBezTo>
                  <a:cubicBezTo>
                    <a:pt x="32267" y="7227"/>
                    <a:pt x="25052" y="0"/>
                    <a:pt x="16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4;p32"/>
            <p:cNvSpPr/>
            <p:nvPr/>
          </p:nvSpPr>
          <p:spPr>
            <a:xfrm>
              <a:off x="7446600" y="3745250"/>
              <a:ext cx="590575" cy="590275"/>
            </a:xfrm>
            <a:custGeom>
              <a:avLst/>
              <a:gdLst/>
              <a:ahLst/>
              <a:cxnLst/>
              <a:rect l="l" t="t" r="r" b="b"/>
              <a:pathLst>
                <a:path w="23623" h="23611" extrusionOk="0">
                  <a:moveTo>
                    <a:pt x="11812" y="0"/>
                  </a:moveTo>
                  <a:cubicBezTo>
                    <a:pt x="5287" y="0"/>
                    <a:pt x="1" y="5286"/>
                    <a:pt x="1" y="11799"/>
                  </a:cubicBezTo>
                  <a:cubicBezTo>
                    <a:pt x="1" y="18324"/>
                    <a:pt x="5287" y="23610"/>
                    <a:pt x="11812" y="23610"/>
                  </a:cubicBezTo>
                  <a:cubicBezTo>
                    <a:pt x="18336" y="23610"/>
                    <a:pt x="23623" y="18324"/>
                    <a:pt x="23623" y="11799"/>
                  </a:cubicBezTo>
                  <a:cubicBezTo>
                    <a:pt x="23623" y="5286"/>
                    <a:pt x="18336" y="0"/>
                    <a:pt x="11812" y="0"/>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mj-lt"/>
                  <a:ea typeface="Fira Sans Extra Condensed Medium"/>
                  <a:cs typeface="Fira Sans Extra Condensed Medium"/>
                  <a:sym typeface="Fira Sans Extra Condensed Medium"/>
                </a:rPr>
                <a:t>D</a:t>
              </a:r>
              <a:endParaRPr sz="3600" b="1">
                <a:latin typeface="+mj-lt"/>
                <a:ea typeface="Fira Sans Extra Condensed Medium"/>
                <a:cs typeface="Fira Sans Extra Condensed Medium"/>
                <a:sym typeface="Fira Sans Extra Condensed Medium"/>
              </a:endParaRPr>
            </a:p>
          </p:txBody>
        </p:sp>
      </p:grpSp>
      <p:sp>
        <p:nvSpPr>
          <p:cNvPr id="54" name="Rectangle 53"/>
          <p:cNvSpPr/>
          <p:nvPr/>
        </p:nvSpPr>
        <p:spPr>
          <a:xfrm>
            <a:off x="685800" y="5638800"/>
            <a:ext cx="685800" cy="646331"/>
          </a:xfrm>
          <a:prstGeom prst="rect">
            <a:avLst/>
          </a:prstGeom>
        </p:spPr>
        <p:txBody>
          <a:bodyPr wrap="square">
            <a:spAutoFit/>
          </a:bodyPr>
          <a:lstStyle/>
          <a:p>
            <a:pPr lvl="0" fontAlgn="base">
              <a:spcBef>
                <a:spcPct val="0"/>
              </a:spcBef>
              <a:spcAft>
                <a:spcPct val="0"/>
              </a:spcAft>
            </a:pPr>
            <a:r>
              <a:rPr lang="en-US" dirty="0" smtClean="0">
                <a:latin typeface="Roboto"/>
                <a:cs typeface="Arial" pitchFamily="34" charset="0"/>
              </a:rPr>
              <a:t>. </a:t>
            </a:r>
            <a:r>
              <a:rPr lang="vi-VN" sz="3600" dirty="0" smtClean="0">
                <a:latin typeface="Times New Roman" pitchFamily="18" charset="0"/>
                <a:cs typeface="Times New Roman" pitchFamily="18" charset="0"/>
              </a:rPr>
              <a:t>5</a:t>
            </a:r>
            <a:endParaRPr lang="en-US" sz="3600" dirty="0" smtClean="0">
              <a:latin typeface="Times New Roman" pitchFamily="18" charset="0"/>
              <a:cs typeface="Times New Roman" pitchFamily="18" charset="0"/>
            </a:endParaRPr>
          </a:p>
        </p:txBody>
      </p:sp>
      <p:sp>
        <p:nvSpPr>
          <p:cNvPr id="55" name="Rectangle 54"/>
          <p:cNvSpPr/>
          <p:nvPr/>
        </p:nvSpPr>
        <p:spPr>
          <a:xfrm>
            <a:off x="2590800" y="5715000"/>
            <a:ext cx="685800" cy="646331"/>
          </a:xfrm>
          <a:prstGeom prst="rect">
            <a:avLst/>
          </a:prstGeom>
        </p:spPr>
        <p:txBody>
          <a:bodyPr wrap="square">
            <a:spAutoFit/>
          </a:bodyPr>
          <a:lstStyle/>
          <a:p>
            <a:pPr lvl="0" fontAlgn="base">
              <a:spcBef>
                <a:spcPct val="0"/>
              </a:spcBef>
              <a:spcAft>
                <a:spcPct val="0"/>
              </a:spcAft>
            </a:pPr>
            <a:r>
              <a:rPr lang="en-US" dirty="0" smtClean="0">
                <a:latin typeface="Roboto"/>
                <a:cs typeface="Arial" pitchFamily="34" charset="0"/>
              </a:rPr>
              <a:t>. </a:t>
            </a:r>
            <a:r>
              <a:rPr lang="vi-VN" sz="3600" dirty="0" smtClean="0">
                <a:latin typeface="Times New Roman" pitchFamily="18" charset="0"/>
                <a:cs typeface="Times New Roman" pitchFamily="18" charset="0"/>
              </a:rPr>
              <a:t>6</a:t>
            </a:r>
            <a:endParaRPr lang="en-US" sz="3600" dirty="0" smtClean="0">
              <a:latin typeface="Times New Roman" pitchFamily="18" charset="0"/>
              <a:cs typeface="Times New Roman" pitchFamily="18" charset="0"/>
            </a:endParaRPr>
          </a:p>
        </p:txBody>
      </p:sp>
      <p:sp>
        <p:nvSpPr>
          <p:cNvPr id="56" name="Rectangle 55"/>
          <p:cNvSpPr/>
          <p:nvPr/>
        </p:nvSpPr>
        <p:spPr>
          <a:xfrm>
            <a:off x="5486400" y="5715000"/>
            <a:ext cx="685800" cy="646331"/>
          </a:xfrm>
          <a:prstGeom prst="rect">
            <a:avLst/>
          </a:prstGeom>
        </p:spPr>
        <p:txBody>
          <a:bodyPr wrap="square">
            <a:spAutoFit/>
          </a:bodyPr>
          <a:lstStyle/>
          <a:p>
            <a:pPr lvl="0" fontAlgn="base">
              <a:spcBef>
                <a:spcPct val="0"/>
              </a:spcBef>
              <a:spcAft>
                <a:spcPct val="0"/>
              </a:spcAft>
            </a:pPr>
            <a:r>
              <a:rPr lang="en-US" dirty="0" smtClean="0">
                <a:latin typeface="Roboto"/>
                <a:cs typeface="Arial" pitchFamily="34" charset="0"/>
              </a:rPr>
              <a:t>. </a:t>
            </a:r>
            <a:r>
              <a:rPr lang="vi-VN" sz="3600" dirty="0" smtClean="0">
                <a:latin typeface="Times New Roman" pitchFamily="18" charset="0"/>
                <a:cs typeface="Times New Roman" pitchFamily="18" charset="0"/>
              </a:rPr>
              <a:t>7</a:t>
            </a:r>
            <a:endParaRPr lang="en-US" sz="3600" dirty="0" smtClean="0">
              <a:latin typeface="Times New Roman" pitchFamily="18" charset="0"/>
              <a:cs typeface="Times New Roman" pitchFamily="18" charset="0"/>
            </a:endParaRPr>
          </a:p>
        </p:txBody>
      </p:sp>
      <p:sp>
        <p:nvSpPr>
          <p:cNvPr id="57" name="Rectangle 56"/>
          <p:cNvSpPr/>
          <p:nvPr/>
        </p:nvSpPr>
        <p:spPr>
          <a:xfrm>
            <a:off x="7391400" y="5638800"/>
            <a:ext cx="685800" cy="646331"/>
          </a:xfrm>
          <a:prstGeom prst="rect">
            <a:avLst/>
          </a:prstGeom>
        </p:spPr>
        <p:txBody>
          <a:bodyPr wrap="square">
            <a:spAutoFit/>
          </a:bodyPr>
          <a:lstStyle/>
          <a:p>
            <a:pPr lvl="0" fontAlgn="base">
              <a:spcBef>
                <a:spcPct val="0"/>
              </a:spcBef>
              <a:spcAft>
                <a:spcPct val="0"/>
              </a:spcAft>
            </a:pPr>
            <a:r>
              <a:rPr lang="en-US" dirty="0" smtClean="0">
                <a:latin typeface="Roboto"/>
                <a:cs typeface="Arial" pitchFamily="34" charset="0"/>
              </a:rPr>
              <a:t>. </a:t>
            </a:r>
            <a:r>
              <a:rPr lang="vi-VN" sz="3600" dirty="0" smtClean="0">
                <a:latin typeface="Times New Roman" pitchFamily="18" charset="0"/>
                <a:cs typeface="Times New Roman" pitchFamily="18" charset="0"/>
              </a:rPr>
              <a:t>8</a:t>
            </a:r>
            <a:endParaRPr lang="en-US" sz="36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heckerboard(across)">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lide(fromBottom)">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checkerboard(across)">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heel(4)">
                                      <p:cBhvr>
                                        <p:cTn id="33" dur="2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checkerboard(across)">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checkerboard(across)">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mph" presetSubtype="0" fill="hold" nodeType="clickEffect">
                                  <p:stCondLst>
                                    <p:cond delay="0"/>
                                  </p:stCondLst>
                                  <p:childTnLst>
                                    <p:animScale>
                                      <p:cBhvr>
                                        <p:cTn id="52" dur="2000" fill="hold"/>
                                        <p:tgtEl>
                                          <p:spTgt spid="4"/>
                                        </p:tgtEl>
                                      </p:cBhvr>
                                      <p:by x="150000" y="150000"/>
                                    </p:animScale>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linds(horizont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7" presetClass="entr" presetSubtype="4"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5000" fill="hold"/>
                                        <p:tgtEl>
                                          <p:spTgt spid="30"/>
                                        </p:tgtEl>
                                        <p:attrNameLst>
                                          <p:attrName>ppt_x</p:attrName>
                                        </p:attrNameLst>
                                      </p:cBhvr>
                                      <p:tavLst>
                                        <p:tav tm="0">
                                          <p:val>
                                            <p:strVal val="#ppt_x"/>
                                          </p:val>
                                        </p:tav>
                                        <p:tav tm="100000">
                                          <p:val>
                                            <p:strVal val="#ppt_x"/>
                                          </p:val>
                                        </p:tav>
                                      </p:tavLst>
                                    </p:anim>
                                    <p:anim calcmode="lin" valueType="num">
                                      <p:cBhvr additive="base">
                                        <p:cTn id="63" dur="5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checkerboard(across)">
                                      <p:cBhvr>
                                        <p:cTn id="68" dur="500"/>
                                        <p:tgtEl>
                                          <p:spTgt spid="54"/>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slide(fromBottom)">
                                      <p:cBhvr>
                                        <p:cTn id="73" dur="500"/>
                                        <p:tgtEl>
                                          <p:spTgt spid="36"/>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checkerboard(across)">
                                      <p:cBhvr>
                                        <p:cTn id="78" dur="500"/>
                                        <p:tgtEl>
                                          <p:spTgt spid="55"/>
                                        </p:tgtEl>
                                      </p:cBhvr>
                                    </p:animEffect>
                                  </p:childTnLst>
                                </p:cTn>
                              </p:par>
                            </p:childTnLst>
                          </p:cTn>
                        </p:par>
                      </p:childTnLst>
                    </p:cTn>
                  </p:par>
                  <p:par>
                    <p:cTn id="79" fill="hold">
                      <p:stCondLst>
                        <p:cond delay="indefinite"/>
                      </p:stCondLst>
                      <p:childTnLst>
                        <p:par>
                          <p:cTn id="80" fill="hold">
                            <p:stCondLst>
                              <p:cond delay="0"/>
                            </p:stCondLst>
                            <p:childTnLst>
                              <p:par>
                                <p:cTn id="81" presetID="21" presetClass="entr" presetSubtype="4" fill="hold" nodeType="click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wheel(4)">
                                      <p:cBhvr>
                                        <p:cTn id="83" dur="2000"/>
                                        <p:tgtEl>
                                          <p:spTgt spid="42"/>
                                        </p:tgtEl>
                                      </p:cBhvr>
                                    </p:animEffect>
                                  </p:childTnLst>
                                </p:cTn>
                              </p:par>
                            </p:childTnLst>
                          </p:cTn>
                        </p:par>
                      </p:childTnLst>
                    </p:cTn>
                  </p:par>
                  <p:par>
                    <p:cTn id="84" fill="hold">
                      <p:stCondLst>
                        <p:cond delay="indefinite"/>
                      </p:stCondLst>
                      <p:childTnLst>
                        <p:par>
                          <p:cTn id="85" fill="hold">
                            <p:stCondLst>
                              <p:cond delay="0"/>
                            </p:stCondLst>
                            <p:childTnLst>
                              <p:par>
                                <p:cTn id="86" presetID="5" presetClass="entr" presetSubtype="10" fill="hold" grpId="0" nodeType="click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checkerboard(across)">
                                      <p:cBhvr>
                                        <p:cTn id="88" dur="500"/>
                                        <p:tgtEl>
                                          <p:spTgt spid="56"/>
                                        </p:tgtEl>
                                      </p:cBhvr>
                                    </p:animEffect>
                                  </p:childTnLst>
                                </p:cTn>
                              </p:par>
                            </p:childTnLst>
                          </p:cTn>
                        </p:par>
                      </p:childTnLst>
                    </p:cTn>
                  </p:par>
                  <p:par>
                    <p:cTn id="89" fill="hold">
                      <p:stCondLst>
                        <p:cond delay="indefinite"/>
                      </p:stCondLst>
                      <p:childTnLst>
                        <p:par>
                          <p:cTn id="90" fill="hold">
                            <p:stCondLst>
                              <p:cond delay="0"/>
                            </p:stCondLst>
                            <p:childTnLst>
                              <p:par>
                                <p:cTn id="91" presetID="13" presetClass="entr" presetSubtype="16" fill="hold" nodeType="click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plus(in)">
                                      <p:cBhvr>
                                        <p:cTn id="93" dur="2000"/>
                                        <p:tgtEl>
                                          <p:spTgt spid="48"/>
                                        </p:tgtEl>
                                      </p:cBhvr>
                                    </p:animEffect>
                                  </p:childTnLst>
                                </p:cTn>
                              </p:par>
                            </p:childTnLst>
                          </p:cTn>
                        </p:par>
                      </p:childTnLst>
                    </p:cTn>
                  </p:par>
                  <p:par>
                    <p:cTn id="94" fill="hold">
                      <p:stCondLst>
                        <p:cond delay="indefinite"/>
                      </p:stCondLst>
                      <p:childTnLst>
                        <p:par>
                          <p:cTn id="95" fill="hold">
                            <p:stCondLst>
                              <p:cond delay="0"/>
                            </p:stCondLst>
                            <p:childTnLst>
                              <p:par>
                                <p:cTn id="96" presetID="5" presetClass="entr" presetSubtype="10" fill="hold" grpId="0" nodeType="click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checkerboard(across)">
                                      <p:cBhvr>
                                        <p:cTn id="98" dur="500"/>
                                        <p:tgtEl>
                                          <p:spTgt spid="57"/>
                                        </p:tgtEl>
                                      </p:cBhvr>
                                    </p:animEffect>
                                  </p:childTnLst>
                                </p:cTn>
                              </p:par>
                            </p:childTnLst>
                          </p:cTn>
                        </p:par>
                      </p:childTnLst>
                    </p:cTn>
                  </p:par>
                  <p:par>
                    <p:cTn id="99" fill="hold">
                      <p:stCondLst>
                        <p:cond delay="indefinite"/>
                      </p:stCondLst>
                      <p:childTnLst>
                        <p:par>
                          <p:cTn id="100" fill="hold">
                            <p:stCondLst>
                              <p:cond delay="0"/>
                            </p:stCondLst>
                            <p:childTnLst>
                              <p:par>
                                <p:cTn id="101" presetID="8" presetClass="emph" presetSubtype="0" fill="hold" nodeType="clickEffect">
                                  <p:stCondLst>
                                    <p:cond delay="0"/>
                                  </p:stCondLst>
                                  <p:childTnLst>
                                    <p:animRot by="21600000">
                                      <p:cBhvr>
                                        <p:cTn id="102" dur="2000" fill="hold"/>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7" grpId="0"/>
      <p:bldP spid="28" grpId="0"/>
      <p:bldP spid="29" grpId="0" animBg="1"/>
      <p:bldP spid="54" grpId="0"/>
      <p:bldP spid="55" grpId="0"/>
      <p:bldP spid="56" grpId="0"/>
      <p:bldP spid="5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3970318"/>
          </a:xfrm>
          <a:prstGeom prst="rect">
            <a:avLst/>
          </a:prstGeom>
        </p:spPr>
        <p:txBody>
          <a:bodyPr wrap="square">
            <a:spAutoFit/>
          </a:bodyPr>
          <a:lstStyle/>
          <a:p>
            <a:r>
              <a:rPr lang="vi-VN" sz="3600" dirty="0" smtClean="0">
                <a:solidFill>
                  <a:srgbClr val="C00000"/>
                </a:solidFill>
                <a:latin typeface="Times New Roman" pitchFamily="18" charset="0"/>
                <a:cs typeface="Times New Roman" pitchFamily="18" charset="0"/>
              </a:rPr>
              <a:t>Câu 3: Thứ tự sắp xếp đúng các bước trong phương pháp tìm hiểu tự nhiên là?</a:t>
            </a:r>
          </a:p>
          <a:p>
            <a:r>
              <a:rPr lang="vi-VN" sz="3600" dirty="0" smtClean="0">
                <a:solidFill>
                  <a:srgbClr val="C00000"/>
                </a:solidFill>
                <a:latin typeface="Times New Roman" pitchFamily="18" charset="0"/>
                <a:cs typeface="Times New Roman" pitchFamily="18" charset="0"/>
              </a:rPr>
              <a:t>(a) Hình thành giả thuyết</a:t>
            </a:r>
          </a:p>
          <a:p>
            <a:r>
              <a:rPr lang="vi-VN" sz="3600" dirty="0" smtClean="0">
                <a:solidFill>
                  <a:srgbClr val="C00000"/>
                </a:solidFill>
                <a:latin typeface="Times New Roman" pitchFamily="18" charset="0"/>
                <a:cs typeface="Times New Roman" pitchFamily="18" charset="0"/>
              </a:rPr>
              <a:t>(b) Quan sát và đặt câu hỏi</a:t>
            </a:r>
          </a:p>
          <a:p>
            <a:r>
              <a:rPr lang="vi-VN" sz="3600" dirty="0" smtClean="0">
                <a:solidFill>
                  <a:srgbClr val="C00000"/>
                </a:solidFill>
                <a:latin typeface="Times New Roman" pitchFamily="18" charset="0"/>
                <a:cs typeface="Times New Roman" pitchFamily="18" charset="0"/>
              </a:rPr>
              <a:t>(c) Lập kế hoạch kiểm tra giả thuyết</a:t>
            </a:r>
          </a:p>
          <a:p>
            <a:r>
              <a:rPr lang="vi-VN" sz="3600" dirty="0" smtClean="0">
                <a:solidFill>
                  <a:srgbClr val="C00000"/>
                </a:solidFill>
                <a:latin typeface="Times New Roman" pitchFamily="18" charset="0"/>
                <a:cs typeface="Times New Roman" pitchFamily="18" charset="0"/>
              </a:rPr>
              <a:t>(d) Thực hiện kế hoạch</a:t>
            </a:r>
          </a:p>
          <a:p>
            <a:r>
              <a:rPr lang="vi-VN" sz="3600" dirty="0" smtClean="0">
                <a:solidFill>
                  <a:srgbClr val="C00000"/>
                </a:solidFill>
                <a:latin typeface="Times New Roman" pitchFamily="18" charset="0"/>
                <a:cs typeface="Times New Roman" pitchFamily="18" charset="0"/>
              </a:rPr>
              <a:t>(e) Kết luận</a:t>
            </a:r>
            <a:endParaRPr lang="vi-VN" sz="3600" dirty="0">
              <a:solidFill>
                <a:srgbClr val="C00000"/>
              </a:solidFill>
              <a:latin typeface="Times New Roman" pitchFamily="18" charset="0"/>
              <a:cs typeface="Times New Roman" pitchFamily="18" charset="0"/>
            </a:endParaRPr>
          </a:p>
        </p:txBody>
      </p:sp>
      <p:sp>
        <p:nvSpPr>
          <p:cNvPr id="47105" name="Rectangle 1"/>
          <p:cNvSpPr>
            <a:spLocks noChangeArrowheads="1"/>
          </p:cNvSpPr>
          <p:nvPr/>
        </p:nvSpPr>
        <p:spPr bwMode="auto">
          <a:xfrm>
            <a:off x="3810000" y="5867400"/>
            <a:ext cx="4834657" cy="824820"/>
          </a:xfrm>
          <a:prstGeom prst="rect">
            <a:avLst/>
          </a:prstGeom>
          <a:solidFill>
            <a:srgbClr val="FFFFFF"/>
          </a:solidFill>
          <a:ln w="9525">
            <a:noFill/>
            <a:miter lim="800000"/>
            <a:headEnd/>
            <a:tailEnd/>
          </a:ln>
          <a:effectLst/>
        </p:spPr>
        <p:txBody>
          <a:bodyPr vert="horz" wrap="none" lIns="0" tIns="0" rIns="0" bIns="26820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Times New Roman" pitchFamily="18" charset="0"/>
                <a:cs typeface="Times New Roman" pitchFamily="18" charset="0"/>
              </a:rPr>
              <a:t>D. (b) - (a) - (c) - (e) - (d).</a:t>
            </a:r>
          </a:p>
        </p:txBody>
      </p:sp>
      <p:sp>
        <p:nvSpPr>
          <p:cNvPr id="5" name="Rectangle 4"/>
          <p:cNvSpPr/>
          <p:nvPr/>
        </p:nvSpPr>
        <p:spPr>
          <a:xfrm>
            <a:off x="228600" y="3962400"/>
            <a:ext cx="5032147" cy="646331"/>
          </a:xfrm>
          <a:prstGeom prst="rect">
            <a:avLst/>
          </a:prstGeom>
        </p:spPr>
        <p:txBody>
          <a:bodyPr wrap="none">
            <a:spAutoFit/>
          </a:bodyPr>
          <a:lstStyle/>
          <a:p>
            <a:pPr lvl="0" fontAlgn="base">
              <a:spcBef>
                <a:spcPct val="0"/>
              </a:spcBef>
              <a:spcAft>
                <a:spcPct val="0"/>
              </a:spcAft>
            </a:pPr>
            <a:r>
              <a:rPr lang="en-US" sz="3600" dirty="0" smtClean="0">
                <a:latin typeface="Times New Roman" pitchFamily="18" charset="0"/>
                <a:cs typeface="Times New Roman" pitchFamily="18" charset="0"/>
              </a:rPr>
              <a:t>A. (a) - (b) - (c) - (d) - (e);</a:t>
            </a:r>
          </a:p>
        </p:txBody>
      </p:sp>
      <p:sp>
        <p:nvSpPr>
          <p:cNvPr id="6" name="Rectangle 5"/>
          <p:cNvSpPr/>
          <p:nvPr/>
        </p:nvSpPr>
        <p:spPr>
          <a:xfrm>
            <a:off x="1143000" y="4572000"/>
            <a:ext cx="5006499" cy="646331"/>
          </a:xfrm>
          <a:prstGeom prst="rect">
            <a:avLst/>
          </a:prstGeom>
        </p:spPr>
        <p:txBody>
          <a:bodyPr wrap="none">
            <a:spAutoFit/>
          </a:bodyPr>
          <a:lstStyle/>
          <a:p>
            <a:pPr lvl="0" eaLnBrk="0" fontAlgn="base" hangingPunct="0">
              <a:spcBef>
                <a:spcPct val="0"/>
              </a:spcBef>
              <a:spcAft>
                <a:spcPct val="0"/>
              </a:spcAft>
            </a:pPr>
            <a:r>
              <a:rPr lang="en-US" sz="3600" dirty="0" smtClean="0">
                <a:latin typeface="Times New Roman" pitchFamily="18" charset="0"/>
                <a:cs typeface="Times New Roman" pitchFamily="18" charset="0"/>
              </a:rPr>
              <a:t>B. (b) - (a) - (c) - (d) - (e);</a:t>
            </a:r>
          </a:p>
        </p:txBody>
      </p:sp>
      <p:sp>
        <p:nvSpPr>
          <p:cNvPr id="7" name="Rectangle 6"/>
          <p:cNvSpPr/>
          <p:nvPr/>
        </p:nvSpPr>
        <p:spPr>
          <a:xfrm>
            <a:off x="2514600" y="5181600"/>
            <a:ext cx="5006499" cy="646331"/>
          </a:xfrm>
          <a:prstGeom prst="rect">
            <a:avLst/>
          </a:prstGeom>
        </p:spPr>
        <p:txBody>
          <a:bodyPr wrap="none">
            <a:spAutoFit/>
          </a:bodyPr>
          <a:lstStyle/>
          <a:p>
            <a:pPr lvl="0" eaLnBrk="0" fontAlgn="base" hangingPunct="0">
              <a:spcBef>
                <a:spcPct val="0"/>
              </a:spcBef>
              <a:spcAft>
                <a:spcPct val="0"/>
              </a:spcAft>
            </a:pPr>
            <a:r>
              <a:rPr lang="en-US" sz="3600" dirty="0" smtClean="0">
                <a:latin typeface="Times New Roman" pitchFamily="18" charset="0"/>
                <a:cs typeface="Times New Roman" pitchFamily="18" charset="0"/>
              </a:rPr>
              <a:t>C. (a) - (b) - (c) - (e) -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arn(inHorizont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4)">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47105"/>
                                        </p:tgtEl>
                                        <p:attrNameLst>
                                          <p:attrName>style.visibility</p:attrName>
                                        </p:attrNameLst>
                                      </p:cBhvr>
                                      <p:to>
                                        <p:strVal val="visible"/>
                                      </p:to>
                                    </p:set>
                                    <p:animEffect transition="in" filter="plus(in)">
                                      <p:cBhvr>
                                        <p:cTn id="28" dur="2000"/>
                                        <p:tgtEl>
                                          <p:spTgt spid="47105"/>
                                        </p:tgtEl>
                                      </p:cBhvr>
                                    </p:animEffect>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nodeType="clickEffect">
                                  <p:stCondLst>
                                    <p:cond delay="0"/>
                                  </p:stCondLst>
                                  <p:childTnLst>
                                    <p:animClr clrSpc="rgb">
                                      <p:cBhvr override="childStyle">
                                        <p:cTn id="32" dur="100" fill="hold"/>
                                        <p:tgtEl>
                                          <p:spTgt spid="6">
                                            <p:txEl>
                                              <p:pRg st="0" end="0"/>
                                            </p:txEl>
                                          </p:spTgt>
                                        </p:tgtEl>
                                        <p:attrNameLst>
                                          <p:attrName>style.color</p:attrName>
                                        </p:attrNameLst>
                                      </p:cBhvr>
                                      <p:to>
                                        <a:schemeClr val="accent2"/>
                                      </p:to>
                                    </p:animClr>
                                    <p:animClr clrSpc="rgb">
                                      <p:cBhvr>
                                        <p:cTn id="33" dur="100" fill="hold"/>
                                        <p:tgtEl>
                                          <p:spTgt spid="6">
                                            <p:txEl>
                                              <p:pRg st="0" end="0"/>
                                            </p:txEl>
                                          </p:spTgt>
                                        </p:tgtEl>
                                        <p:attrNameLst>
                                          <p:attrName>fillcolor</p:attrName>
                                        </p:attrNameLst>
                                      </p:cBhvr>
                                      <p:to>
                                        <a:schemeClr val="accent2"/>
                                      </p:to>
                                    </p:animClr>
                                    <p:set>
                                      <p:cBhvr>
                                        <p:cTn id="34" dur="100" fill="hold"/>
                                        <p:tgtEl>
                                          <p:spTgt spid="6">
                                            <p:txEl>
                                              <p:pRg st="0" end="0"/>
                                            </p:txEl>
                                          </p:spTgt>
                                        </p:tgtEl>
                                        <p:attrNameLst>
                                          <p:attrName>fill.type</p:attrName>
                                        </p:attrNameLst>
                                      </p:cBhvr>
                                      <p:to>
                                        <p:strVal val="solid"/>
                                      </p:to>
                                    </p:set>
                                    <p:set>
                                      <p:cBhvr>
                                        <p:cTn id="35" dur="100" fill="hold"/>
                                        <p:tgtEl>
                                          <p:spTgt spid="6">
                                            <p:txEl>
                                              <p:pRg st="0" end="0"/>
                                            </p:txEl>
                                          </p:spTgt>
                                        </p:tgtEl>
                                        <p:attrNameLst>
                                          <p:attrName>fill.on</p:attrName>
                                        </p:attrNameLst>
                                      </p:cBhvr>
                                      <p:to>
                                        <p:strVal val="true"/>
                                      </p:to>
                                    </p:set>
                                    <p:animRot by="120000">
                                      <p:cBhvr>
                                        <p:cTn id="36" dur="100" fill="hold">
                                          <p:stCondLst>
                                            <p:cond delay="0"/>
                                          </p:stCondLst>
                                        </p:cTn>
                                        <p:tgtEl>
                                          <p:spTgt spid="6">
                                            <p:txEl>
                                              <p:pRg st="0" end="0"/>
                                            </p:txEl>
                                          </p:spTgt>
                                        </p:tgtEl>
                                        <p:attrNameLst>
                                          <p:attrName>r</p:attrName>
                                        </p:attrNameLst>
                                      </p:cBhvr>
                                    </p:animRot>
                                    <p:animRot by="-240000">
                                      <p:cBhvr>
                                        <p:cTn id="37" dur="200" fill="hold">
                                          <p:stCondLst>
                                            <p:cond delay="200"/>
                                          </p:stCondLst>
                                        </p:cTn>
                                        <p:tgtEl>
                                          <p:spTgt spid="6">
                                            <p:txEl>
                                              <p:pRg st="0" end="0"/>
                                            </p:txEl>
                                          </p:spTgt>
                                        </p:tgtEl>
                                        <p:attrNameLst>
                                          <p:attrName>r</p:attrName>
                                        </p:attrNameLst>
                                      </p:cBhvr>
                                    </p:animRot>
                                    <p:animRot by="240000">
                                      <p:cBhvr>
                                        <p:cTn id="38" dur="200" fill="hold">
                                          <p:stCondLst>
                                            <p:cond delay="400"/>
                                          </p:stCondLst>
                                        </p:cTn>
                                        <p:tgtEl>
                                          <p:spTgt spid="6">
                                            <p:txEl>
                                              <p:pRg st="0" end="0"/>
                                            </p:txEl>
                                          </p:spTgt>
                                        </p:tgtEl>
                                        <p:attrNameLst>
                                          <p:attrName>r</p:attrName>
                                        </p:attrNameLst>
                                      </p:cBhvr>
                                    </p:animRot>
                                    <p:animRot by="-240000">
                                      <p:cBhvr>
                                        <p:cTn id="39" dur="200" fill="hold">
                                          <p:stCondLst>
                                            <p:cond delay="600"/>
                                          </p:stCondLst>
                                        </p:cTn>
                                        <p:tgtEl>
                                          <p:spTgt spid="6">
                                            <p:txEl>
                                              <p:pRg st="0" end="0"/>
                                            </p:txEl>
                                          </p:spTgt>
                                        </p:tgtEl>
                                        <p:attrNameLst>
                                          <p:attrName>r</p:attrName>
                                        </p:attrNameLst>
                                      </p:cBhvr>
                                    </p:animRot>
                                    <p:animRot by="120000">
                                      <p:cBhvr>
                                        <p:cTn id="40" dur="200" fill="hold">
                                          <p:stCondLst>
                                            <p:cond delay="800"/>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7105" grpId="0" animBg="1"/>
      <p:bldP spid="6" grpId="0" build="allAtOnce"/>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2" name="Google Shape;1068;p37"/>
          <p:cNvGrpSpPr/>
          <p:nvPr/>
        </p:nvGrpSpPr>
        <p:grpSpPr>
          <a:xfrm>
            <a:off x="0" y="1524000"/>
            <a:ext cx="9144000" cy="1295400"/>
            <a:chOff x="2016463" y="1057291"/>
            <a:chExt cx="2838475" cy="1420509"/>
          </a:xfrm>
        </p:grpSpPr>
        <p:sp>
          <p:nvSpPr>
            <p:cNvPr id="1069" name="Google Shape;1069;p37"/>
            <p:cNvSpPr/>
            <p:nvPr/>
          </p:nvSpPr>
          <p:spPr>
            <a:xfrm>
              <a:off x="2016463" y="1688628"/>
              <a:ext cx="2838475" cy="789172"/>
            </a:xfrm>
            <a:custGeom>
              <a:avLst/>
              <a:gdLst/>
              <a:ahLst/>
              <a:cxnLst/>
              <a:rect l="l" t="t" r="r" b="b"/>
              <a:pathLst>
                <a:path w="113539" h="24504" extrusionOk="0">
                  <a:moveTo>
                    <a:pt x="113539" y="1"/>
                  </a:moveTo>
                  <a:lnTo>
                    <a:pt x="92429" y="20944"/>
                  </a:lnTo>
                  <a:cubicBezTo>
                    <a:pt x="90131" y="23230"/>
                    <a:pt x="87035" y="24504"/>
                    <a:pt x="83797" y="24504"/>
                  </a:cubicBezTo>
                  <a:lnTo>
                    <a:pt x="12252" y="24504"/>
                  </a:lnTo>
                  <a:cubicBezTo>
                    <a:pt x="5477" y="24504"/>
                    <a:pt x="1" y="19015"/>
                    <a:pt x="1" y="12252"/>
                  </a:cubicBezTo>
                  <a:lnTo>
                    <a:pt x="1" y="12252"/>
                  </a:lnTo>
                  <a:cubicBezTo>
                    <a:pt x="1" y="5478"/>
                    <a:pt x="5477" y="1"/>
                    <a:pt x="12252" y="1"/>
                  </a:cubicBezTo>
                  <a:lnTo>
                    <a:pt x="113539" y="1"/>
                  </a:lnTo>
                  <a:close/>
                </a:path>
              </a:pathLst>
            </a:custGeom>
            <a:solidFill>
              <a:schemeClr val="accent1"/>
            </a:solidFill>
            <a:ln>
              <a:noFill/>
            </a:ln>
          </p:spPr>
          <p:txBody>
            <a:bodyPr spcFirstLastPara="1" wrap="square" lIns="91425" tIns="91425" rIns="365750" bIns="91425" anchor="ctr" anchorCtr="0">
              <a:noAutofit/>
            </a:bodyPr>
            <a:lstStyle/>
            <a:p>
              <a:pPr lvl="0" algn="ctr">
                <a:buClr>
                  <a:schemeClr val="dk1"/>
                </a:buClr>
                <a:buSzPts val="1100"/>
              </a:pPr>
              <a:endParaRPr sz="3600">
                <a:solidFill>
                  <a:srgbClr val="FFFFFF"/>
                </a:solidFill>
                <a:latin typeface="Times New Roman" pitchFamily="18" charset="0"/>
                <a:ea typeface="Roboto"/>
                <a:cs typeface="Times New Roman" pitchFamily="18" charset="0"/>
                <a:sym typeface="Roboto"/>
              </a:endParaRPr>
            </a:p>
          </p:txBody>
        </p:sp>
        <p:sp>
          <p:nvSpPr>
            <p:cNvPr id="1070" name="Google Shape;1070;p37"/>
            <p:cNvSpPr/>
            <p:nvPr/>
          </p:nvSpPr>
          <p:spPr>
            <a:xfrm>
              <a:off x="3741988" y="1057291"/>
              <a:ext cx="1112950" cy="770734"/>
            </a:xfrm>
            <a:custGeom>
              <a:avLst/>
              <a:gdLst/>
              <a:ahLst/>
              <a:cxnLst/>
              <a:rect l="l" t="t" r="r" b="b"/>
              <a:pathLst>
                <a:path w="44518" h="24516" extrusionOk="0">
                  <a:moveTo>
                    <a:pt x="0" y="12252"/>
                  </a:moveTo>
                  <a:lnTo>
                    <a:pt x="0" y="12252"/>
                  </a:lnTo>
                  <a:cubicBezTo>
                    <a:pt x="0" y="19027"/>
                    <a:pt x="5489" y="24516"/>
                    <a:pt x="12252" y="24516"/>
                  </a:cubicBezTo>
                  <a:lnTo>
                    <a:pt x="44518" y="24516"/>
                  </a:lnTo>
                  <a:lnTo>
                    <a:pt x="23408" y="3561"/>
                  </a:lnTo>
                  <a:cubicBezTo>
                    <a:pt x="21110" y="1275"/>
                    <a:pt x="18014" y="1"/>
                    <a:pt x="14776" y="1"/>
                  </a:cubicBezTo>
                  <a:lnTo>
                    <a:pt x="12252" y="1"/>
                  </a:lnTo>
                  <a:cubicBezTo>
                    <a:pt x="5489" y="1"/>
                    <a:pt x="0" y="5489"/>
                    <a:pt x="0" y="12252"/>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Medium"/>
                <a:ea typeface="Fira Sans Extra Condensed Medium"/>
                <a:cs typeface="Fira Sans Extra Condensed Medium"/>
                <a:sym typeface="Fira Sans Extra Condensed Medium"/>
              </a:endParaRPr>
            </a:p>
          </p:txBody>
        </p:sp>
        <p:sp>
          <p:nvSpPr>
            <p:cNvPr id="1071" name="Google Shape;1071;p37"/>
            <p:cNvSpPr/>
            <p:nvPr/>
          </p:nvSpPr>
          <p:spPr>
            <a:xfrm>
              <a:off x="3814013" y="1136209"/>
              <a:ext cx="865900" cy="619492"/>
            </a:xfrm>
            <a:custGeom>
              <a:avLst/>
              <a:gdLst/>
              <a:ahLst/>
              <a:cxnLst/>
              <a:rect l="l" t="t" r="r" b="b"/>
              <a:pathLst>
                <a:path w="34636" h="18742" extrusionOk="0">
                  <a:moveTo>
                    <a:pt x="9371" y="1"/>
                  </a:moveTo>
                  <a:cubicBezTo>
                    <a:pt x="4203" y="1"/>
                    <a:pt x="0" y="4204"/>
                    <a:pt x="0" y="9371"/>
                  </a:cubicBezTo>
                  <a:cubicBezTo>
                    <a:pt x="0" y="14538"/>
                    <a:pt x="4203" y="18741"/>
                    <a:pt x="9371" y="18741"/>
                  </a:cubicBezTo>
                  <a:lnTo>
                    <a:pt x="34636" y="18741"/>
                  </a:lnTo>
                  <a:lnTo>
                    <a:pt x="18503" y="2727"/>
                  </a:lnTo>
                  <a:cubicBezTo>
                    <a:pt x="16729" y="965"/>
                    <a:pt x="14383" y="1"/>
                    <a:pt x="118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2100" dirty="0" smtClean="0">
                  <a:solidFill>
                    <a:schemeClr val="accent1"/>
                  </a:solidFill>
                  <a:latin typeface="Fira Sans Extra Condensed Medium"/>
                  <a:ea typeface="Fira Sans Extra Condensed Medium"/>
                  <a:cs typeface="Fira Sans Extra Condensed Medium"/>
                  <a:sym typeface="Fira Sans Extra Condensed Medium"/>
                </a:rPr>
                <a:t>       </a:t>
              </a:r>
              <a:r>
                <a:rPr lang="vi-VN" sz="3600" b="1" dirty="0" smtClean="0">
                  <a:latin typeface="+mj-lt"/>
                  <a:ea typeface="Fira Sans Extra Condensed Medium"/>
                  <a:cs typeface="Fira Sans Extra Condensed Medium"/>
                  <a:sym typeface="Fira Sans Extra Condensed Medium"/>
                </a:rPr>
                <a:t>A</a:t>
              </a:r>
              <a:endParaRPr sz="3600" b="1">
                <a:latin typeface="+mj-lt"/>
                <a:ea typeface="Fira Sans Extra Condensed Medium"/>
                <a:cs typeface="Fira Sans Extra Condensed Medium"/>
                <a:sym typeface="Fira Sans Extra Condensed Medium"/>
              </a:endParaRPr>
            </a:p>
          </p:txBody>
        </p:sp>
      </p:grpSp>
      <p:grpSp>
        <p:nvGrpSpPr>
          <p:cNvPr id="3" name="Google Shape;1073;p37"/>
          <p:cNvGrpSpPr/>
          <p:nvPr/>
        </p:nvGrpSpPr>
        <p:grpSpPr>
          <a:xfrm>
            <a:off x="0" y="4114800"/>
            <a:ext cx="9144000" cy="1295400"/>
            <a:chOff x="2016463" y="2634050"/>
            <a:chExt cx="2838475" cy="1262675"/>
          </a:xfrm>
        </p:grpSpPr>
        <p:sp>
          <p:nvSpPr>
            <p:cNvPr id="1074" name="Google Shape;1074;p37"/>
            <p:cNvSpPr/>
            <p:nvPr/>
          </p:nvSpPr>
          <p:spPr>
            <a:xfrm>
              <a:off x="2016463" y="3283825"/>
              <a:ext cx="2838475" cy="612900"/>
            </a:xfrm>
            <a:custGeom>
              <a:avLst/>
              <a:gdLst/>
              <a:ahLst/>
              <a:cxnLst/>
              <a:rect l="l" t="t" r="r" b="b"/>
              <a:pathLst>
                <a:path w="113539" h="24516" extrusionOk="0">
                  <a:moveTo>
                    <a:pt x="113539" y="1"/>
                  </a:moveTo>
                  <a:lnTo>
                    <a:pt x="92429" y="20956"/>
                  </a:lnTo>
                  <a:cubicBezTo>
                    <a:pt x="90131" y="23242"/>
                    <a:pt x="87035" y="24516"/>
                    <a:pt x="83797" y="24516"/>
                  </a:cubicBezTo>
                  <a:lnTo>
                    <a:pt x="12252" y="24516"/>
                  </a:lnTo>
                  <a:cubicBezTo>
                    <a:pt x="5477" y="24516"/>
                    <a:pt x="1" y="19027"/>
                    <a:pt x="1" y="12264"/>
                  </a:cubicBezTo>
                  <a:lnTo>
                    <a:pt x="1" y="12264"/>
                  </a:lnTo>
                  <a:cubicBezTo>
                    <a:pt x="1" y="5490"/>
                    <a:pt x="5477" y="1"/>
                    <a:pt x="12252" y="1"/>
                  </a:cubicBezTo>
                  <a:lnTo>
                    <a:pt x="113539" y="1"/>
                  </a:lnTo>
                  <a:close/>
                </a:path>
              </a:pathLst>
            </a:custGeom>
            <a:solidFill>
              <a:schemeClr val="accent6"/>
            </a:solidFill>
            <a:ln>
              <a:noFill/>
            </a:ln>
          </p:spPr>
          <p:txBody>
            <a:bodyPr spcFirstLastPara="1" wrap="square" lIns="91425" tIns="91425" rIns="365750" bIns="91425" anchor="ctr" anchorCtr="0">
              <a:noAutofit/>
            </a:bodyPr>
            <a:lstStyle/>
            <a:p>
              <a:pPr lvl="0" algn="ctr">
                <a:buClr>
                  <a:schemeClr val="dk1"/>
                </a:buClr>
                <a:buSzPts val="1100"/>
              </a:pPr>
              <a:endParaRPr sz="3600">
                <a:solidFill>
                  <a:srgbClr val="FFFFFF"/>
                </a:solidFill>
                <a:latin typeface="Times New Roman" pitchFamily="18" charset="0"/>
                <a:ea typeface="Fira Sans Extra Condensed Medium"/>
                <a:cs typeface="Times New Roman" pitchFamily="18" charset="0"/>
                <a:sym typeface="Fira Sans Extra Condensed Medium"/>
              </a:endParaRPr>
            </a:p>
          </p:txBody>
        </p:sp>
        <p:sp>
          <p:nvSpPr>
            <p:cNvPr id="1075" name="Google Shape;1075;p37"/>
            <p:cNvSpPr/>
            <p:nvPr/>
          </p:nvSpPr>
          <p:spPr>
            <a:xfrm>
              <a:off x="3741988" y="2634050"/>
              <a:ext cx="1112950" cy="612600"/>
            </a:xfrm>
            <a:custGeom>
              <a:avLst/>
              <a:gdLst/>
              <a:ahLst/>
              <a:cxnLst/>
              <a:rect l="l" t="t" r="r" b="b"/>
              <a:pathLst>
                <a:path w="44518" h="24504" extrusionOk="0">
                  <a:moveTo>
                    <a:pt x="0" y="12252"/>
                  </a:moveTo>
                  <a:lnTo>
                    <a:pt x="0" y="12252"/>
                  </a:lnTo>
                  <a:cubicBezTo>
                    <a:pt x="0" y="19015"/>
                    <a:pt x="5489" y="24504"/>
                    <a:pt x="12252" y="24504"/>
                  </a:cubicBezTo>
                  <a:lnTo>
                    <a:pt x="44518" y="24504"/>
                  </a:lnTo>
                  <a:lnTo>
                    <a:pt x="23408" y="3549"/>
                  </a:lnTo>
                  <a:cubicBezTo>
                    <a:pt x="21110" y="1275"/>
                    <a:pt x="18014" y="1"/>
                    <a:pt x="14776" y="1"/>
                  </a:cubicBezTo>
                  <a:lnTo>
                    <a:pt x="12252" y="1"/>
                  </a:lnTo>
                  <a:cubicBezTo>
                    <a:pt x="5489" y="1"/>
                    <a:pt x="0" y="5477"/>
                    <a:pt x="0" y="12252"/>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Medium"/>
                <a:ea typeface="Fira Sans Extra Condensed Medium"/>
                <a:cs typeface="Fira Sans Extra Condensed Medium"/>
                <a:sym typeface="Fira Sans Extra Condensed Medium"/>
              </a:endParaRPr>
            </a:p>
          </p:txBody>
        </p:sp>
        <p:sp>
          <p:nvSpPr>
            <p:cNvPr id="1076" name="Google Shape;1076;p37"/>
            <p:cNvSpPr/>
            <p:nvPr/>
          </p:nvSpPr>
          <p:spPr>
            <a:xfrm>
              <a:off x="3814013" y="2706075"/>
              <a:ext cx="865900" cy="468550"/>
            </a:xfrm>
            <a:custGeom>
              <a:avLst/>
              <a:gdLst/>
              <a:ahLst/>
              <a:cxnLst/>
              <a:rect l="l" t="t" r="r" b="b"/>
              <a:pathLst>
                <a:path w="34636" h="18742" extrusionOk="0">
                  <a:moveTo>
                    <a:pt x="9371" y="1"/>
                  </a:moveTo>
                  <a:cubicBezTo>
                    <a:pt x="4203" y="1"/>
                    <a:pt x="0" y="4204"/>
                    <a:pt x="0" y="9371"/>
                  </a:cubicBezTo>
                  <a:cubicBezTo>
                    <a:pt x="0" y="14538"/>
                    <a:pt x="4203" y="18741"/>
                    <a:pt x="9371" y="18741"/>
                  </a:cubicBezTo>
                  <a:lnTo>
                    <a:pt x="34636" y="18741"/>
                  </a:lnTo>
                  <a:lnTo>
                    <a:pt x="18503" y="2716"/>
                  </a:lnTo>
                  <a:cubicBezTo>
                    <a:pt x="16729" y="965"/>
                    <a:pt x="14383" y="1"/>
                    <a:pt x="118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vi-VN" sz="2100" dirty="0" smtClean="0">
                  <a:solidFill>
                    <a:schemeClr val="accent6"/>
                  </a:solidFill>
                  <a:latin typeface="Fira Sans Extra Condensed Medium"/>
                  <a:ea typeface="Fira Sans Extra Condensed Medium"/>
                  <a:cs typeface="Fira Sans Extra Condensed Medium"/>
                  <a:sym typeface="Fira Sans Extra Condensed Medium"/>
                </a:rPr>
                <a:t>          </a:t>
              </a:r>
              <a:r>
                <a:rPr lang="vi-VN" sz="3600" b="1" dirty="0" smtClean="0">
                  <a:solidFill>
                    <a:schemeClr val="accent6"/>
                  </a:solidFill>
                  <a:latin typeface="+mj-lt"/>
                  <a:ea typeface="Fira Sans Extra Condensed Medium"/>
                  <a:cs typeface="Fira Sans Extra Condensed Medium"/>
                  <a:sym typeface="Fira Sans Extra Condensed Medium"/>
                </a:rPr>
                <a:t>C</a:t>
              </a:r>
              <a:endParaRPr sz="3600" b="1">
                <a:solidFill>
                  <a:schemeClr val="accent6"/>
                </a:solidFill>
                <a:latin typeface="+mj-lt"/>
                <a:ea typeface="Fira Sans Extra Condensed Medium"/>
                <a:cs typeface="Fira Sans Extra Condensed Medium"/>
                <a:sym typeface="Fira Sans Extra Condensed Medium"/>
              </a:endParaRPr>
            </a:p>
          </p:txBody>
        </p:sp>
      </p:grpSp>
      <p:grpSp>
        <p:nvGrpSpPr>
          <p:cNvPr id="4" name="Google Shape;1078;p37"/>
          <p:cNvGrpSpPr/>
          <p:nvPr/>
        </p:nvGrpSpPr>
        <p:grpSpPr>
          <a:xfrm>
            <a:off x="0" y="2819400"/>
            <a:ext cx="9144000" cy="1275566"/>
            <a:chOff x="4288763" y="1996476"/>
            <a:chExt cx="2838775" cy="1128125"/>
          </a:xfrm>
        </p:grpSpPr>
        <p:sp>
          <p:nvSpPr>
            <p:cNvPr id="1079" name="Google Shape;1079;p37"/>
            <p:cNvSpPr/>
            <p:nvPr/>
          </p:nvSpPr>
          <p:spPr>
            <a:xfrm>
              <a:off x="4288763" y="2574526"/>
              <a:ext cx="2838775" cy="550075"/>
            </a:xfrm>
            <a:custGeom>
              <a:avLst/>
              <a:gdLst/>
              <a:ahLst/>
              <a:cxnLst/>
              <a:rect l="l" t="t" r="r" b="b"/>
              <a:pathLst>
                <a:path w="113551" h="24516" extrusionOk="0">
                  <a:moveTo>
                    <a:pt x="1" y="0"/>
                  </a:moveTo>
                  <a:lnTo>
                    <a:pt x="21111" y="20955"/>
                  </a:lnTo>
                  <a:cubicBezTo>
                    <a:pt x="23409" y="23229"/>
                    <a:pt x="26504" y="24515"/>
                    <a:pt x="29743" y="24515"/>
                  </a:cubicBezTo>
                  <a:lnTo>
                    <a:pt x="101287" y="24515"/>
                  </a:lnTo>
                  <a:cubicBezTo>
                    <a:pt x="108062" y="24515"/>
                    <a:pt x="113551" y="19027"/>
                    <a:pt x="113551" y="12252"/>
                  </a:cubicBezTo>
                  <a:lnTo>
                    <a:pt x="113551" y="12252"/>
                  </a:lnTo>
                  <a:cubicBezTo>
                    <a:pt x="113551" y="5489"/>
                    <a:pt x="108062" y="0"/>
                    <a:pt x="101287" y="0"/>
                  </a:cubicBezTo>
                  <a:lnTo>
                    <a:pt x="1" y="0"/>
                  </a:lnTo>
                  <a:close/>
                </a:path>
              </a:pathLst>
            </a:custGeom>
            <a:solidFill>
              <a:schemeClr val="accent5"/>
            </a:solidFill>
            <a:ln>
              <a:noFill/>
            </a:ln>
          </p:spPr>
          <p:txBody>
            <a:bodyPr spcFirstLastPara="1" wrap="square" lIns="365750" tIns="91425" rIns="91425" bIns="91425" anchor="ctr" anchorCtr="0">
              <a:noAutofit/>
            </a:bodyPr>
            <a:lstStyle/>
            <a:p>
              <a:pPr lvl="0" algn="ctr"/>
              <a:endParaRPr sz="3600">
                <a:solidFill>
                  <a:srgbClr val="FFFFFF"/>
                </a:solidFill>
                <a:latin typeface="Times New Roman" pitchFamily="18" charset="0"/>
                <a:ea typeface="Fira Sans Extra Condensed Medium"/>
                <a:cs typeface="Times New Roman" pitchFamily="18" charset="0"/>
                <a:sym typeface="Fira Sans Extra Condensed Medium"/>
              </a:endParaRPr>
            </a:p>
          </p:txBody>
        </p:sp>
        <p:sp>
          <p:nvSpPr>
            <p:cNvPr id="1080" name="Google Shape;1080;p37"/>
            <p:cNvSpPr/>
            <p:nvPr/>
          </p:nvSpPr>
          <p:spPr>
            <a:xfrm>
              <a:off x="4288763" y="2038752"/>
              <a:ext cx="1112975" cy="498600"/>
            </a:xfrm>
            <a:custGeom>
              <a:avLst/>
              <a:gdLst/>
              <a:ahLst/>
              <a:cxnLst/>
              <a:rect l="l" t="t" r="r" b="b"/>
              <a:pathLst>
                <a:path w="44519" h="24516" extrusionOk="0">
                  <a:moveTo>
                    <a:pt x="44518" y="12264"/>
                  </a:moveTo>
                  <a:lnTo>
                    <a:pt x="44518" y="12264"/>
                  </a:lnTo>
                  <a:cubicBezTo>
                    <a:pt x="44518" y="19026"/>
                    <a:pt x="39030" y="24515"/>
                    <a:pt x="32267" y="24515"/>
                  </a:cubicBezTo>
                  <a:lnTo>
                    <a:pt x="1" y="24515"/>
                  </a:lnTo>
                  <a:lnTo>
                    <a:pt x="21111" y="3560"/>
                  </a:lnTo>
                  <a:cubicBezTo>
                    <a:pt x="23409" y="1286"/>
                    <a:pt x="26504" y="0"/>
                    <a:pt x="29743" y="0"/>
                  </a:cubicBezTo>
                  <a:lnTo>
                    <a:pt x="32267" y="0"/>
                  </a:lnTo>
                  <a:cubicBezTo>
                    <a:pt x="39030" y="0"/>
                    <a:pt x="44518" y="5489"/>
                    <a:pt x="44518" y="12264"/>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Medium"/>
                <a:ea typeface="Fira Sans Extra Condensed Medium"/>
                <a:cs typeface="Fira Sans Extra Condensed Medium"/>
                <a:sym typeface="Fira Sans Extra Condensed Medium"/>
              </a:endParaRPr>
            </a:p>
          </p:txBody>
        </p:sp>
        <p:sp>
          <p:nvSpPr>
            <p:cNvPr id="1081" name="Google Shape;1081;p37"/>
            <p:cNvSpPr/>
            <p:nvPr/>
          </p:nvSpPr>
          <p:spPr>
            <a:xfrm>
              <a:off x="4525328" y="1996476"/>
              <a:ext cx="865900" cy="468825"/>
            </a:xfrm>
            <a:custGeom>
              <a:avLst/>
              <a:gdLst/>
              <a:ahLst/>
              <a:cxnLst/>
              <a:rect l="l" t="t" r="r" b="b"/>
              <a:pathLst>
                <a:path w="34636" h="18753" extrusionOk="0">
                  <a:moveTo>
                    <a:pt x="22742" y="0"/>
                  </a:moveTo>
                  <a:cubicBezTo>
                    <a:pt x="20253" y="0"/>
                    <a:pt x="17908" y="977"/>
                    <a:pt x="16146" y="2727"/>
                  </a:cubicBezTo>
                  <a:lnTo>
                    <a:pt x="1" y="18753"/>
                  </a:lnTo>
                  <a:lnTo>
                    <a:pt x="25266" y="18753"/>
                  </a:lnTo>
                  <a:cubicBezTo>
                    <a:pt x="30433" y="18753"/>
                    <a:pt x="34636" y="14550"/>
                    <a:pt x="34636" y="9383"/>
                  </a:cubicBezTo>
                  <a:cubicBezTo>
                    <a:pt x="34636" y="4215"/>
                    <a:pt x="30433" y="0"/>
                    <a:pt x="25266"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vi-VN" sz="3600" b="1" dirty="0" smtClean="0">
                  <a:solidFill>
                    <a:srgbClr val="00B0F0"/>
                  </a:solidFill>
                  <a:latin typeface="+mj-lt"/>
                  <a:ea typeface="Fira Sans Extra Condensed Medium"/>
                  <a:cs typeface="Fira Sans Extra Condensed Medium"/>
                  <a:sym typeface="Fira Sans Extra Condensed Medium"/>
                </a:rPr>
                <a:t>B</a:t>
              </a:r>
              <a:endParaRPr sz="3600" b="1">
                <a:solidFill>
                  <a:srgbClr val="00B0F0"/>
                </a:solidFill>
                <a:latin typeface="+mj-lt"/>
                <a:ea typeface="Fira Sans Extra Condensed Medium"/>
                <a:cs typeface="Fira Sans Extra Condensed Medium"/>
                <a:sym typeface="Fira Sans Extra Condensed Medium"/>
              </a:endParaRPr>
            </a:p>
          </p:txBody>
        </p:sp>
      </p:grpSp>
      <p:grpSp>
        <p:nvGrpSpPr>
          <p:cNvPr id="5" name="Google Shape;1083;p37"/>
          <p:cNvGrpSpPr/>
          <p:nvPr/>
        </p:nvGrpSpPr>
        <p:grpSpPr>
          <a:xfrm>
            <a:off x="0" y="5410200"/>
            <a:ext cx="9144000" cy="1143000"/>
            <a:chOff x="4267200" y="3343375"/>
            <a:chExt cx="2838775" cy="1288774"/>
          </a:xfrm>
        </p:grpSpPr>
        <p:sp>
          <p:nvSpPr>
            <p:cNvPr id="1084" name="Google Shape;1084;p37"/>
            <p:cNvSpPr/>
            <p:nvPr/>
          </p:nvSpPr>
          <p:spPr>
            <a:xfrm>
              <a:off x="4267200" y="4019549"/>
              <a:ext cx="2838775" cy="612600"/>
            </a:xfrm>
            <a:custGeom>
              <a:avLst/>
              <a:gdLst/>
              <a:ahLst/>
              <a:cxnLst/>
              <a:rect l="l" t="t" r="r" b="b"/>
              <a:pathLst>
                <a:path w="113551" h="24504" extrusionOk="0">
                  <a:moveTo>
                    <a:pt x="1" y="0"/>
                  </a:moveTo>
                  <a:lnTo>
                    <a:pt x="21111" y="20955"/>
                  </a:lnTo>
                  <a:cubicBezTo>
                    <a:pt x="23409" y="23229"/>
                    <a:pt x="26504" y="24503"/>
                    <a:pt x="29743" y="24503"/>
                  </a:cubicBezTo>
                  <a:lnTo>
                    <a:pt x="101287" y="24503"/>
                  </a:lnTo>
                  <a:cubicBezTo>
                    <a:pt x="108062" y="24503"/>
                    <a:pt x="113551" y="19026"/>
                    <a:pt x="113551" y="12252"/>
                  </a:cubicBezTo>
                  <a:lnTo>
                    <a:pt x="113551" y="12252"/>
                  </a:lnTo>
                  <a:cubicBezTo>
                    <a:pt x="113551" y="5489"/>
                    <a:pt x="108062" y="0"/>
                    <a:pt x="101287" y="0"/>
                  </a:cubicBezTo>
                  <a:lnTo>
                    <a:pt x="1" y="0"/>
                  </a:lnTo>
                  <a:close/>
                </a:path>
              </a:pathLst>
            </a:custGeom>
            <a:solidFill>
              <a:schemeClr val="accent4"/>
            </a:solidFill>
            <a:ln>
              <a:noFill/>
            </a:ln>
          </p:spPr>
          <p:txBody>
            <a:bodyPr spcFirstLastPara="1" wrap="square" lIns="365750" tIns="91425" rIns="91425" bIns="91425" anchor="ctr" anchorCtr="0">
              <a:noAutofit/>
            </a:bodyPr>
            <a:lstStyle/>
            <a:p>
              <a:pPr lvl="0" algn="ctr"/>
              <a:r>
                <a:rPr lang="vi-VN" sz="3600" dirty="0" smtClean="0"/>
                <a:t> </a:t>
              </a:r>
              <a:endParaRPr sz="3600">
                <a:solidFill>
                  <a:srgbClr val="FFFFFF"/>
                </a:solidFill>
                <a:latin typeface="Times New Roman" pitchFamily="18" charset="0"/>
                <a:ea typeface="Fira Sans Extra Condensed Medium"/>
                <a:cs typeface="Times New Roman" pitchFamily="18" charset="0"/>
                <a:sym typeface="Fira Sans Extra Condensed Medium"/>
              </a:endParaRPr>
            </a:p>
          </p:txBody>
        </p:sp>
        <p:sp>
          <p:nvSpPr>
            <p:cNvPr id="1085" name="Google Shape;1085;p37"/>
            <p:cNvSpPr/>
            <p:nvPr/>
          </p:nvSpPr>
          <p:spPr>
            <a:xfrm>
              <a:off x="4288763" y="3343375"/>
              <a:ext cx="1112975" cy="612900"/>
            </a:xfrm>
            <a:custGeom>
              <a:avLst/>
              <a:gdLst/>
              <a:ahLst/>
              <a:cxnLst/>
              <a:rect l="l" t="t" r="r" b="b"/>
              <a:pathLst>
                <a:path w="44519" h="24516" extrusionOk="0">
                  <a:moveTo>
                    <a:pt x="44518" y="12252"/>
                  </a:moveTo>
                  <a:lnTo>
                    <a:pt x="44518" y="12252"/>
                  </a:lnTo>
                  <a:cubicBezTo>
                    <a:pt x="44518" y="19026"/>
                    <a:pt x="39030" y="24515"/>
                    <a:pt x="32267" y="24515"/>
                  </a:cubicBezTo>
                  <a:lnTo>
                    <a:pt x="1" y="24515"/>
                  </a:lnTo>
                  <a:lnTo>
                    <a:pt x="21111" y="3560"/>
                  </a:lnTo>
                  <a:cubicBezTo>
                    <a:pt x="23409" y="1274"/>
                    <a:pt x="26504" y="0"/>
                    <a:pt x="29743" y="0"/>
                  </a:cubicBezTo>
                  <a:lnTo>
                    <a:pt x="32267" y="0"/>
                  </a:lnTo>
                  <a:cubicBezTo>
                    <a:pt x="39030" y="0"/>
                    <a:pt x="44518" y="5489"/>
                    <a:pt x="44518" y="12252"/>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Medium"/>
                <a:ea typeface="Fira Sans Extra Condensed Medium"/>
                <a:cs typeface="Fira Sans Extra Condensed Medium"/>
                <a:sym typeface="Fira Sans Extra Condensed Medium"/>
              </a:endParaRPr>
            </a:p>
          </p:txBody>
        </p:sp>
        <p:sp>
          <p:nvSpPr>
            <p:cNvPr id="1086" name="Google Shape;1086;p37"/>
            <p:cNvSpPr/>
            <p:nvPr/>
          </p:nvSpPr>
          <p:spPr>
            <a:xfrm>
              <a:off x="4463788" y="3415400"/>
              <a:ext cx="865900" cy="468825"/>
            </a:xfrm>
            <a:custGeom>
              <a:avLst/>
              <a:gdLst/>
              <a:ahLst/>
              <a:cxnLst/>
              <a:rect l="l" t="t" r="r" b="b"/>
              <a:pathLst>
                <a:path w="34636" h="18753" extrusionOk="0">
                  <a:moveTo>
                    <a:pt x="22742" y="0"/>
                  </a:moveTo>
                  <a:cubicBezTo>
                    <a:pt x="20253" y="0"/>
                    <a:pt x="17908" y="965"/>
                    <a:pt x="16146" y="2727"/>
                  </a:cubicBezTo>
                  <a:lnTo>
                    <a:pt x="1" y="18753"/>
                  </a:lnTo>
                  <a:lnTo>
                    <a:pt x="25266" y="18753"/>
                  </a:lnTo>
                  <a:cubicBezTo>
                    <a:pt x="30433" y="18753"/>
                    <a:pt x="34636" y="14538"/>
                    <a:pt x="34636" y="9371"/>
                  </a:cubicBezTo>
                  <a:cubicBezTo>
                    <a:pt x="34636" y="4203"/>
                    <a:pt x="30433" y="0"/>
                    <a:pt x="25266"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vi-VN" sz="3600" b="1" dirty="0" smtClean="0">
                  <a:solidFill>
                    <a:schemeClr val="accent4"/>
                  </a:solidFill>
                  <a:latin typeface="+mj-lt"/>
                  <a:ea typeface="Fira Sans Extra Condensed Medium"/>
                  <a:cs typeface="Fira Sans Extra Condensed Medium"/>
                  <a:sym typeface="Fira Sans Extra Condensed Medium"/>
                </a:rPr>
                <a:t>D</a:t>
              </a:r>
              <a:endParaRPr sz="3600" b="1">
                <a:solidFill>
                  <a:schemeClr val="accent4"/>
                </a:solidFill>
                <a:latin typeface="+mj-lt"/>
                <a:ea typeface="Fira Sans Extra Condensed Medium"/>
                <a:cs typeface="Fira Sans Extra Condensed Medium"/>
                <a:sym typeface="Fira Sans Extra Condensed Medium"/>
              </a:endParaRPr>
            </a:p>
          </p:txBody>
        </p:sp>
      </p:grpSp>
      <p:sp>
        <p:nvSpPr>
          <p:cNvPr id="24" name="Flowchart: Alternate Process 23"/>
          <p:cNvSpPr/>
          <p:nvPr/>
        </p:nvSpPr>
        <p:spPr>
          <a:xfrm>
            <a:off x="0" y="152400"/>
            <a:ext cx="9144000" cy="129540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3600" dirty="0" smtClean="0">
                <a:solidFill>
                  <a:srgbClr val="FF0000"/>
                </a:solidFill>
                <a:latin typeface="Times New Roman" pitchFamily="18" charset="0"/>
                <a:cs typeface="Times New Roman" pitchFamily="18" charset="0"/>
              </a:rPr>
              <a:t>Câu 4:Đâu không phải là kĩ năng cần vận dụng vào phương pháp tìm hiểu tự nhiên?</a:t>
            </a:r>
            <a:endParaRPr lang="en-US" sz="3600" dirty="0">
              <a:solidFill>
                <a:srgbClr val="FF0000"/>
              </a:solidFill>
              <a:latin typeface="Times New Roman" pitchFamily="18" charset="0"/>
              <a:cs typeface="Times New Roman" pitchFamily="18" charset="0"/>
            </a:endParaRPr>
          </a:p>
        </p:txBody>
      </p:sp>
      <p:sp>
        <p:nvSpPr>
          <p:cNvPr id="25" name="Rectangle 24"/>
          <p:cNvSpPr/>
          <p:nvPr/>
        </p:nvSpPr>
        <p:spPr>
          <a:xfrm>
            <a:off x="2743200" y="3429000"/>
            <a:ext cx="3429144" cy="646331"/>
          </a:xfrm>
          <a:prstGeom prst="rect">
            <a:avLst/>
          </a:prstGeom>
        </p:spPr>
        <p:txBody>
          <a:bodyPr wrap="none">
            <a:spAutoFit/>
          </a:bodyPr>
          <a:lstStyle/>
          <a:p>
            <a:r>
              <a:rPr lang="en-US" sz="3600" dirty="0" err="1" smtClean="0">
                <a:latin typeface="Times New Roman" pitchFamily="18" charset="0"/>
                <a:cs typeface="Times New Roman" pitchFamily="18" charset="0"/>
              </a:rPr>
              <a:t>Kĩ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năng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sát</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26" name="Rectangle 25"/>
          <p:cNvSpPr/>
          <p:nvPr/>
        </p:nvSpPr>
        <p:spPr>
          <a:xfrm>
            <a:off x="2819400" y="4724400"/>
            <a:ext cx="3166251" cy="646331"/>
          </a:xfrm>
          <a:prstGeom prst="rect">
            <a:avLst/>
          </a:prstGeom>
        </p:spPr>
        <p:txBody>
          <a:bodyPr wrap="none">
            <a:spAutoFit/>
          </a:bodyPr>
          <a:lstStyle/>
          <a:p>
            <a:r>
              <a:rPr lang="en-US" sz="3600" dirty="0" err="1" smtClean="0">
                <a:latin typeface="Times New Roman" pitchFamily="18" charset="0"/>
                <a:cs typeface="Times New Roman" pitchFamily="18" charset="0"/>
              </a:rPr>
              <a:t>Kĩ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năng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dự</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báo</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27" name="Rectangle 26"/>
          <p:cNvSpPr/>
          <p:nvPr/>
        </p:nvSpPr>
        <p:spPr>
          <a:xfrm>
            <a:off x="2971800" y="5943600"/>
            <a:ext cx="3108543" cy="646331"/>
          </a:xfrm>
          <a:prstGeom prst="rect">
            <a:avLst/>
          </a:prstGeom>
        </p:spPr>
        <p:txBody>
          <a:bodyPr wrap="none">
            <a:spAutoFit/>
          </a:bodyPr>
          <a:lstStyle/>
          <a:p>
            <a:pPr lvl="0" eaLnBrk="0" fontAlgn="base" hangingPunct="0">
              <a:spcBef>
                <a:spcPct val="0"/>
              </a:spcBef>
              <a:spcAft>
                <a:spcPct val="0"/>
              </a:spcAft>
            </a:pPr>
            <a:r>
              <a:rPr lang="en-US" sz="3600" dirty="0" err="1" smtClean="0">
                <a:latin typeface="Times New Roman" pitchFamily="18" charset="0"/>
                <a:cs typeface="Times New Roman" pitchFamily="18" charset="0"/>
              </a:rPr>
              <a:t>Kĩ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năng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đạc</a:t>
            </a:r>
            <a:r>
              <a:rPr lang="en-US" sz="3600" dirty="0" smtClean="0">
                <a:latin typeface="Times New Roman" pitchFamily="18" charset="0"/>
                <a:cs typeface="Times New Roman" pitchFamily="18" charset="0"/>
              </a:rPr>
              <a:t>.</a:t>
            </a:r>
          </a:p>
        </p:txBody>
      </p:sp>
      <p:sp>
        <p:nvSpPr>
          <p:cNvPr id="28" name="Rectangle 27"/>
          <p:cNvSpPr/>
          <p:nvPr/>
        </p:nvSpPr>
        <p:spPr>
          <a:xfrm>
            <a:off x="1447800" y="2133600"/>
            <a:ext cx="5186035" cy="646331"/>
          </a:xfrm>
          <a:prstGeom prst="rect">
            <a:avLst/>
          </a:prstGeom>
        </p:spPr>
        <p:txBody>
          <a:bodyPr wrap="none">
            <a:spAutoFit/>
          </a:bodyPr>
          <a:lstStyle/>
          <a:p>
            <a:pPr lvl="0" eaLnBrk="0" fontAlgn="base" hangingPunct="0">
              <a:spcBef>
                <a:spcPct val="0"/>
              </a:spcBef>
              <a:spcAft>
                <a:spcPct val="0"/>
              </a:spcAft>
            </a:pPr>
            <a:r>
              <a:rPr lang="en-US" sz="3600" dirty="0" err="1" smtClean="0">
                <a:latin typeface="Times New Roman" pitchFamily="18" charset="0"/>
                <a:cs typeface="Times New Roman" pitchFamily="18" charset="0"/>
              </a:rPr>
              <a:t>Kĩ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năng</a:t>
            </a:r>
            <a:r>
              <a:rPr lang="vi-VN" sz="3600" dirty="0" smtClean="0">
                <a:latin typeface="Times New Roman" pitchFamily="18" charset="0"/>
                <a:cs typeface="Times New Roman" pitchFamily="18" charset="0"/>
              </a:rPr>
              <a:t> chiến đấu đặc biệt</a:t>
            </a:r>
            <a:r>
              <a:rPr lang="en-US" dirty="0" smtClean="0">
                <a:solidFill>
                  <a:srgbClr val="3F3F3F"/>
                </a:solidFill>
                <a:latin typeface="Roboto"/>
                <a:cs typeface="Arial" pitchFamily="34" charset="0"/>
              </a:rPr>
              <a:t>.</a:t>
            </a: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0" fill="hold"/>
                                        <p:tgtEl>
                                          <p:spTgt spid="28"/>
                                        </p:tgtEl>
                                        <p:attrNameLst>
                                          <p:attrName>ppt_x</p:attrName>
                                        </p:attrNameLst>
                                      </p:cBhvr>
                                      <p:tavLst>
                                        <p:tav tm="0">
                                          <p:val>
                                            <p:strVal val="#ppt_x"/>
                                          </p:val>
                                        </p:tav>
                                        <p:tav tm="100000">
                                          <p:val>
                                            <p:strVal val="#ppt_x"/>
                                          </p:val>
                                        </p:tav>
                                      </p:tavLst>
                                    </p:anim>
                                    <p:anim calcmode="lin" valueType="num">
                                      <p:cBhvr additive="base">
                                        <p:cTn id="19" dur="5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plus(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plus(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heel(4)">
                                      <p:cBhvr>
                                        <p:cTn id="34" dur="2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heel(4)">
                                      <p:cBhvr>
                                        <p:cTn id="39" dur="20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heel(4)">
                                      <p:cBhvr>
                                        <p:cTn id="44" dur="2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mph" presetSubtype="0" fill="hold" nodeType="clickEffect">
                                  <p:stCondLst>
                                    <p:cond delay="0"/>
                                  </p:stCondLst>
                                  <p:childTnLst>
                                    <p:animRot by="21600000">
                                      <p:cBhvr>
                                        <p:cTn id="53" dur="2000" fill="hold"/>
                                        <p:tgtEl>
                                          <p:spTgt spid="2"/>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8" presetClass="emph" presetSubtype="0" fill="hold" grpId="1" nodeType="clickEffect">
                                  <p:stCondLst>
                                    <p:cond delay="0"/>
                                  </p:stCondLst>
                                  <p:childTnLst>
                                    <p:animRot by="21600000">
                                      <p:cBhvr>
                                        <p:cTn id="57" dur="2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7" grpId="0"/>
      <p:bldP spid="28" grpId="0"/>
      <p:bldP spid="28"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00329"/>
          </a:xfrm>
          <a:prstGeom prst="rect">
            <a:avLst/>
          </a:prstGeom>
        </p:spPr>
        <p:txBody>
          <a:bodyPr wrap="square">
            <a:spAutoFit/>
          </a:bodyPr>
          <a:lstStyle/>
          <a:p>
            <a:r>
              <a:rPr lang="vi-VN" sz="3600" dirty="0" smtClean="0">
                <a:solidFill>
                  <a:srgbClr val="FF0000"/>
                </a:solidFill>
                <a:latin typeface="Times New Roman" pitchFamily="18" charset="0"/>
                <a:cs typeface="Times New Roman" pitchFamily="18" charset="0"/>
              </a:rPr>
              <a:t>Câu 5 :Chức năng quan trọng của dao động kí là gì?</a:t>
            </a:r>
            <a:endParaRPr lang="en-US" sz="3600" dirty="0">
              <a:solidFill>
                <a:srgbClr val="FF0000"/>
              </a:solidFill>
              <a:latin typeface="Times New Roman" pitchFamily="18" charset="0"/>
              <a:cs typeface="Times New Roman" pitchFamily="18" charset="0"/>
            </a:endParaRPr>
          </a:p>
        </p:txBody>
      </p:sp>
      <p:sp>
        <p:nvSpPr>
          <p:cNvPr id="48129" name="Rectangle 1"/>
          <p:cNvSpPr>
            <a:spLocks noChangeArrowheads="1"/>
          </p:cNvSpPr>
          <p:nvPr/>
        </p:nvSpPr>
        <p:spPr bwMode="auto">
          <a:xfrm>
            <a:off x="0" y="4648200"/>
            <a:ext cx="9207649" cy="824820"/>
          </a:xfrm>
          <a:prstGeom prst="rect">
            <a:avLst/>
          </a:prstGeom>
          <a:solidFill>
            <a:srgbClr val="FFFFFF"/>
          </a:solidFill>
          <a:ln w="9525">
            <a:noFill/>
            <a:miter lim="800000"/>
            <a:headEnd/>
            <a:tailEnd/>
          </a:ln>
          <a:effectLst/>
        </p:spPr>
        <p:txBody>
          <a:bodyPr vert="horz" wrap="none" lIns="0" tIns="0" rIns="0" bIns="26820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Times New Roman" pitchFamily="18" charset="0"/>
                <a:cs typeface="Times New Roman" pitchFamily="18" charset="0"/>
              </a:rPr>
              <a:t>D. </a:t>
            </a:r>
            <a:r>
              <a:rPr kumimoji="0" lang="en-US" sz="3600" b="0" i="0" u="none" strike="noStrike" cap="none" normalizeH="0" baseline="0" dirty="0" err="1" smtClean="0">
                <a:ln>
                  <a:noFill/>
                </a:ln>
                <a:solidFill>
                  <a:srgbClr val="FF0000"/>
                </a:solidFill>
                <a:effectLst/>
                <a:latin typeface="Times New Roman" pitchFamily="18" charset="0"/>
                <a:cs typeface="Times New Roman" pitchFamily="18" charset="0"/>
              </a:rPr>
              <a:t>Hiển</a:t>
            </a:r>
            <a:r>
              <a:rPr kumimoji="0" lang="en-US" sz="3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cs typeface="Times New Roman" pitchFamily="18" charset="0"/>
              </a:rPr>
              <a:t>thị</a:t>
            </a:r>
            <a:r>
              <a:rPr kumimoji="0" lang="en-US" sz="3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cs typeface="Times New Roman" pitchFamily="18" charset="0"/>
              </a:rPr>
              <a:t>đồ</a:t>
            </a:r>
            <a:r>
              <a:rPr kumimoji="0" lang="en-US" sz="3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cs typeface="Times New Roman" pitchFamily="18" charset="0"/>
              </a:rPr>
              <a:t>thị</a:t>
            </a:r>
            <a:r>
              <a:rPr kumimoji="0" lang="en-US" sz="3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cs typeface="Times New Roman" pitchFamily="18" charset="0"/>
              </a:rPr>
              <a:t>của</a:t>
            </a:r>
            <a:r>
              <a:rPr kumimoji="0" lang="en-US" sz="3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cs typeface="Times New Roman" pitchFamily="18" charset="0"/>
              </a:rPr>
              <a:t>tín</a:t>
            </a:r>
            <a:r>
              <a:rPr kumimoji="0" lang="en-US" sz="3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cs typeface="Times New Roman" pitchFamily="18" charset="0"/>
              </a:rPr>
              <a:t>hiệu</a:t>
            </a:r>
            <a:r>
              <a:rPr kumimoji="0" lang="en-US" sz="3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cs typeface="Times New Roman" pitchFamily="18" charset="0"/>
              </a:rPr>
              <a:t>điện</a:t>
            </a:r>
            <a:r>
              <a:rPr kumimoji="0" lang="en-US" sz="3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cs typeface="Times New Roman" pitchFamily="18" charset="0"/>
              </a:rPr>
              <a:t>theo</a:t>
            </a:r>
            <a:r>
              <a:rPr kumimoji="0" lang="en-US" sz="3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cs typeface="Times New Roman" pitchFamily="18" charset="0"/>
              </a:rPr>
              <a:t>thời</a:t>
            </a:r>
            <a:r>
              <a:rPr kumimoji="0" lang="en-US" sz="36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smtClean="0">
                <a:ln>
                  <a:noFill/>
                </a:ln>
                <a:solidFill>
                  <a:srgbClr val="FF0000"/>
                </a:solidFill>
                <a:effectLst/>
                <a:latin typeface="Times New Roman" pitchFamily="18" charset="0"/>
                <a:cs typeface="Times New Roman" pitchFamily="18" charset="0"/>
              </a:rPr>
              <a:t>gian</a:t>
            </a:r>
            <a:r>
              <a:rPr kumimoji="0" lang="en-US" sz="3600" b="0" i="0" u="none" strike="noStrike" cap="none" normalizeH="0" baseline="0" dirty="0" smtClean="0">
                <a:ln>
                  <a:noFill/>
                </a:ln>
                <a:solidFill>
                  <a:srgbClr val="FF0000"/>
                </a:solidFill>
                <a:effectLst/>
                <a:latin typeface="Times New Roman" pitchFamily="18" charset="0"/>
                <a:cs typeface="Times New Roman" pitchFamily="18" charset="0"/>
              </a:rPr>
              <a:t>.</a:t>
            </a:r>
          </a:p>
        </p:txBody>
      </p:sp>
      <p:sp>
        <p:nvSpPr>
          <p:cNvPr id="4" name="Rectangle 3"/>
          <p:cNvSpPr/>
          <p:nvPr/>
        </p:nvSpPr>
        <p:spPr>
          <a:xfrm>
            <a:off x="0" y="1371600"/>
            <a:ext cx="4773743" cy="646331"/>
          </a:xfrm>
          <a:prstGeom prst="rect">
            <a:avLst/>
          </a:prstGeom>
        </p:spPr>
        <p:txBody>
          <a:bodyPr wrap="none">
            <a:spAutoFit/>
          </a:bodyPr>
          <a:lstStyle/>
          <a:p>
            <a:pPr lvl="0" fontAlgn="base">
              <a:spcBef>
                <a:spcPct val="0"/>
              </a:spcBef>
              <a:spcAft>
                <a:spcPct val="0"/>
              </a:spcAft>
            </a:pPr>
            <a:r>
              <a:rPr lang="en-US" sz="3600" dirty="0" smtClean="0">
                <a:solidFill>
                  <a:srgbClr val="FF0000"/>
                </a:solidFill>
                <a:latin typeface="Times New Roman" pitchFamily="18" charset="0"/>
                <a:cs typeface="Times New Roman" pitchFamily="18" charset="0"/>
              </a:rPr>
              <a:t>A. </a:t>
            </a:r>
            <a:r>
              <a:rPr lang="en-US" sz="3600" dirty="0" err="1" smtClean="0">
                <a:solidFill>
                  <a:srgbClr val="FF0000"/>
                </a:solidFill>
                <a:latin typeface="Times New Roman" pitchFamily="18" charset="0"/>
                <a:cs typeface="Times New Roman" pitchFamily="18" charset="0"/>
              </a:rPr>
              <a:t>Tự</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động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đo</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thời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gian</a:t>
            </a:r>
            <a:r>
              <a:rPr lang="en-US" sz="3600" dirty="0" smtClean="0">
                <a:solidFill>
                  <a:srgbClr val="FF0000"/>
                </a:solidFill>
                <a:latin typeface="Times New Roman" pitchFamily="18" charset="0"/>
                <a:cs typeface="Times New Roman" pitchFamily="18" charset="0"/>
              </a:rPr>
              <a:t>;</a:t>
            </a:r>
          </a:p>
        </p:txBody>
      </p:sp>
      <p:sp>
        <p:nvSpPr>
          <p:cNvPr id="5" name="Rectangle 4"/>
          <p:cNvSpPr/>
          <p:nvPr/>
        </p:nvSpPr>
        <p:spPr>
          <a:xfrm>
            <a:off x="0" y="2133600"/>
            <a:ext cx="9144000" cy="1200329"/>
          </a:xfrm>
          <a:prstGeom prst="rect">
            <a:avLst/>
          </a:prstGeom>
        </p:spPr>
        <p:txBody>
          <a:bodyPr wrap="square">
            <a:spAutoFit/>
          </a:bodyPr>
          <a:lstStyle/>
          <a:p>
            <a:pPr lvl="0" eaLnBrk="0" fontAlgn="base" hangingPunct="0">
              <a:spcBef>
                <a:spcPct val="0"/>
              </a:spcBef>
              <a:spcAft>
                <a:spcPct val="0"/>
              </a:spcAft>
            </a:pPr>
            <a:r>
              <a:rPr lang="en-US" sz="3600" dirty="0" smtClean="0">
                <a:solidFill>
                  <a:srgbClr val="FF0000"/>
                </a:solidFill>
                <a:latin typeface="Times New Roman" pitchFamily="18" charset="0"/>
                <a:cs typeface="Times New Roman" pitchFamily="18" charset="0"/>
              </a:rPr>
              <a:t>B. </a:t>
            </a:r>
            <a:r>
              <a:rPr lang="en-US" sz="3600" dirty="0" err="1" smtClean="0">
                <a:solidFill>
                  <a:srgbClr val="FF0000"/>
                </a:solidFill>
                <a:latin typeface="Times New Roman" pitchFamily="18" charset="0"/>
                <a:cs typeface="Times New Roman" pitchFamily="18" charset="0"/>
              </a:rPr>
              <a:t>Đo</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chuyển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động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của</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một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vật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trên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quãng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đường</a:t>
            </a:r>
            <a:endParaRPr lang="en-US" sz="3600" dirty="0" smtClean="0">
              <a:solidFill>
                <a:srgbClr val="FF0000"/>
              </a:solidFill>
              <a:latin typeface="Times New Roman" pitchFamily="18" charset="0"/>
              <a:cs typeface="Times New Roman" pitchFamily="18" charset="0"/>
            </a:endParaRPr>
          </a:p>
        </p:txBody>
      </p:sp>
      <p:sp>
        <p:nvSpPr>
          <p:cNvPr id="6" name="Rectangle 5"/>
          <p:cNvSpPr/>
          <p:nvPr/>
        </p:nvSpPr>
        <p:spPr>
          <a:xfrm>
            <a:off x="0" y="3352800"/>
            <a:ext cx="9144000" cy="1200329"/>
          </a:xfrm>
          <a:prstGeom prst="rect">
            <a:avLst/>
          </a:prstGeom>
        </p:spPr>
        <p:txBody>
          <a:bodyPr wrap="square">
            <a:spAutoFit/>
          </a:bodyPr>
          <a:lstStyle/>
          <a:p>
            <a:pPr lvl="0" eaLnBrk="0" fontAlgn="base" hangingPunct="0">
              <a:spcBef>
                <a:spcPct val="0"/>
              </a:spcBef>
              <a:spcAft>
                <a:spcPct val="0"/>
              </a:spcAft>
            </a:pPr>
            <a:r>
              <a:rPr lang="en-US" sz="3600" dirty="0" smtClean="0">
                <a:solidFill>
                  <a:srgbClr val="FF0000"/>
                </a:solidFill>
                <a:latin typeface="Times New Roman" pitchFamily="18" charset="0"/>
                <a:cs typeface="Times New Roman" pitchFamily="18" charset="0"/>
              </a:rPr>
              <a:t>C. </a:t>
            </a:r>
            <a:r>
              <a:rPr lang="en-US" sz="3600" dirty="0" err="1" smtClean="0">
                <a:solidFill>
                  <a:srgbClr val="FF0000"/>
                </a:solidFill>
                <a:latin typeface="Times New Roman" pitchFamily="18" charset="0"/>
                <a:cs typeface="Times New Roman" pitchFamily="18" charset="0"/>
              </a:rPr>
              <a:t>Biến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đổi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tín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hiệu</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âm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truyền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tới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thành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tín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hiệu</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điện</a:t>
            </a:r>
            <a:r>
              <a:rPr lang="en-US" sz="3600" dirty="0" smtClean="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strips(downLeft)">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heel(4)">
                                      <p:cBhvr>
                                        <p:cTn id="23" dur="2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iterate type="lt">
                                    <p:tmPct val="0"/>
                                  </p:iterate>
                                  <p:childTnLst>
                                    <p:set>
                                      <p:cBhvr>
                                        <p:cTn id="27" dur="1" fill="hold">
                                          <p:stCondLst>
                                            <p:cond delay="0"/>
                                          </p:stCondLst>
                                        </p:cTn>
                                        <p:tgtEl>
                                          <p:spTgt spid="48129">
                                            <p:txEl>
                                              <p:pRg st="0" end="0"/>
                                            </p:txEl>
                                          </p:spTgt>
                                        </p:tgtEl>
                                        <p:attrNameLst>
                                          <p:attrName>style.visibility</p:attrName>
                                        </p:attrNameLst>
                                      </p:cBhvr>
                                      <p:to>
                                        <p:strVal val="visible"/>
                                      </p:to>
                                    </p:set>
                                    <p:animEffect transition="in" filter="wheel(4)">
                                      <p:cBhvr>
                                        <p:cTn id="28" dur="2000"/>
                                        <p:tgtEl>
                                          <p:spTgt spid="4812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iterate type="lt">
                                    <p:tmPct val="0"/>
                                  </p:iterate>
                                  <p:childTnLst>
                                    <p:animRot by="21600000">
                                      <p:cBhvr>
                                        <p:cTn id="32" dur="2000" fill="hold"/>
                                        <p:tgtEl>
                                          <p:spTgt spid="4812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grpSp>
        <p:nvGrpSpPr>
          <p:cNvPr id="2" name="Google Shape;56;p15"/>
          <p:cNvGrpSpPr/>
          <p:nvPr/>
        </p:nvGrpSpPr>
        <p:grpSpPr>
          <a:xfrm>
            <a:off x="0" y="2500456"/>
            <a:ext cx="5943600" cy="1231133"/>
            <a:chOff x="2610900" y="1837425"/>
            <a:chExt cx="3520084" cy="923350"/>
          </a:xfrm>
        </p:grpSpPr>
        <p:sp>
          <p:nvSpPr>
            <p:cNvPr id="57" name="Google Shape;57;p15"/>
            <p:cNvSpPr txBox="1"/>
            <p:nvPr/>
          </p:nvSpPr>
          <p:spPr>
            <a:xfrm>
              <a:off x="5682938" y="2058500"/>
              <a:ext cx="448046" cy="48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chemeClr val="accent2"/>
                  </a:solidFill>
                  <a:latin typeface="+mj-lt"/>
                  <a:ea typeface="Fira Sans Extra Condensed Medium"/>
                  <a:cs typeface="Fira Sans Extra Condensed Medium"/>
                  <a:sym typeface="Fira Sans Extra Condensed Medium"/>
                </a:rPr>
                <a:t>B</a:t>
              </a:r>
              <a:endParaRPr sz="3600" b="1">
                <a:solidFill>
                  <a:schemeClr val="accent2"/>
                </a:solidFill>
                <a:latin typeface="+mj-lt"/>
                <a:ea typeface="Fira Sans Extra Condensed Medium"/>
                <a:cs typeface="Fira Sans Extra Condensed Medium"/>
                <a:sym typeface="Fira Sans Extra Condensed Medium"/>
              </a:endParaRPr>
            </a:p>
          </p:txBody>
        </p:sp>
        <p:sp>
          <p:nvSpPr>
            <p:cNvPr id="58" name="Google Shape;58;p15"/>
            <p:cNvSpPr/>
            <p:nvPr/>
          </p:nvSpPr>
          <p:spPr>
            <a:xfrm>
              <a:off x="5111825" y="1837425"/>
              <a:ext cx="565850" cy="923350"/>
            </a:xfrm>
            <a:custGeom>
              <a:avLst/>
              <a:gdLst/>
              <a:ahLst/>
              <a:cxnLst/>
              <a:rect l="l" t="t" r="r" b="b"/>
              <a:pathLst>
                <a:path w="22634" h="36934" extrusionOk="0">
                  <a:moveTo>
                    <a:pt x="18766" y="1"/>
                  </a:moveTo>
                  <a:cubicBezTo>
                    <a:pt x="17967" y="1"/>
                    <a:pt x="17169" y="304"/>
                    <a:pt x="16562" y="912"/>
                  </a:cubicBezTo>
                  <a:lnTo>
                    <a:pt x="1215" y="16259"/>
                  </a:lnTo>
                  <a:cubicBezTo>
                    <a:pt x="0" y="17473"/>
                    <a:pt x="0" y="19462"/>
                    <a:pt x="1215" y="20676"/>
                  </a:cubicBezTo>
                  <a:lnTo>
                    <a:pt x="16562" y="36023"/>
                  </a:lnTo>
                  <a:cubicBezTo>
                    <a:pt x="17169" y="36630"/>
                    <a:pt x="17967" y="36934"/>
                    <a:pt x="18766" y="36934"/>
                  </a:cubicBezTo>
                  <a:cubicBezTo>
                    <a:pt x="19565" y="36934"/>
                    <a:pt x="20366" y="36630"/>
                    <a:pt x="20979" y="36023"/>
                  </a:cubicBezTo>
                  <a:lnTo>
                    <a:pt x="22634" y="34368"/>
                  </a:lnTo>
                  <a:lnTo>
                    <a:pt x="8942" y="20676"/>
                  </a:lnTo>
                  <a:cubicBezTo>
                    <a:pt x="7716" y="19462"/>
                    <a:pt x="7716" y="17473"/>
                    <a:pt x="8942" y="16259"/>
                  </a:cubicBezTo>
                  <a:lnTo>
                    <a:pt x="22634" y="2567"/>
                  </a:lnTo>
                  <a:lnTo>
                    <a:pt x="20979" y="912"/>
                  </a:lnTo>
                  <a:cubicBezTo>
                    <a:pt x="20366" y="304"/>
                    <a:pt x="19565" y="1"/>
                    <a:pt x="18766"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a:off x="5438650" y="2149825"/>
              <a:ext cx="171775" cy="298575"/>
            </a:xfrm>
            <a:custGeom>
              <a:avLst/>
              <a:gdLst/>
              <a:ahLst/>
              <a:cxnLst/>
              <a:rect l="l" t="t" r="r" b="b"/>
              <a:pathLst>
                <a:path w="6871" h="11943" extrusionOk="0">
                  <a:moveTo>
                    <a:pt x="5372" y="0"/>
                  </a:moveTo>
                  <a:cubicBezTo>
                    <a:pt x="5006" y="0"/>
                    <a:pt x="4635" y="137"/>
                    <a:pt x="4334" y="441"/>
                  </a:cubicBezTo>
                  <a:lnTo>
                    <a:pt x="1489" y="3286"/>
                  </a:lnTo>
                  <a:cubicBezTo>
                    <a:pt x="0" y="4763"/>
                    <a:pt x="0" y="7168"/>
                    <a:pt x="1489" y="8656"/>
                  </a:cubicBezTo>
                  <a:lnTo>
                    <a:pt x="4334" y="11502"/>
                  </a:lnTo>
                  <a:cubicBezTo>
                    <a:pt x="4635" y="11806"/>
                    <a:pt x="5006" y="11942"/>
                    <a:pt x="5372" y="11942"/>
                  </a:cubicBezTo>
                  <a:cubicBezTo>
                    <a:pt x="6135" y="11942"/>
                    <a:pt x="6870" y="11348"/>
                    <a:pt x="6870" y="10454"/>
                  </a:cubicBezTo>
                  <a:lnTo>
                    <a:pt x="6870" y="1489"/>
                  </a:lnTo>
                  <a:cubicBezTo>
                    <a:pt x="6870" y="595"/>
                    <a:pt x="6135" y="0"/>
                    <a:pt x="5372"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2610900" y="1922425"/>
              <a:ext cx="2853075" cy="753375"/>
            </a:xfrm>
            <a:custGeom>
              <a:avLst/>
              <a:gdLst/>
              <a:ahLst/>
              <a:cxnLst/>
              <a:rect l="l" t="t" r="r" b="b"/>
              <a:pathLst>
                <a:path w="114123" h="30135" extrusionOk="0">
                  <a:moveTo>
                    <a:pt x="14836" y="0"/>
                  </a:moveTo>
                  <a:lnTo>
                    <a:pt x="1" y="15061"/>
                  </a:lnTo>
                  <a:lnTo>
                    <a:pt x="14836" y="30135"/>
                  </a:lnTo>
                  <a:lnTo>
                    <a:pt x="114122" y="30135"/>
                  </a:lnTo>
                  <a:lnTo>
                    <a:pt x="101252" y="17276"/>
                  </a:lnTo>
                  <a:cubicBezTo>
                    <a:pt x="100644" y="16669"/>
                    <a:pt x="100335" y="15871"/>
                    <a:pt x="100335" y="15061"/>
                  </a:cubicBezTo>
                  <a:cubicBezTo>
                    <a:pt x="100335" y="14264"/>
                    <a:pt x="100644" y="13466"/>
                    <a:pt x="101252" y="12859"/>
                  </a:cubicBezTo>
                  <a:lnTo>
                    <a:pt x="114110" y="0"/>
                  </a:lnTo>
                  <a:close/>
                </a:path>
              </a:pathLst>
            </a:custGeom>
            <a:solidFill>
              <a:schemeClr val="lt2"/>
            </a:solidFill>
            <a:ln>
              <a:noFill/>
            </a:ln>
          </p:spPr>
          <p:txBody>
            <a:bodyPr spcFirstLastPara="1" wrap="square" lIns="548625" tIns="91425" rIns="548625" bIns="91425" anchor="ctr" anchorCtr="0">
              <a:noAutofit/>
            </a:bodyPr>
            <a:lstStyle/>
            <a:p>
              <a:pPr lvl="0" algn="ctr">
                <a:buClr>
                  <a:schemeClr val="dk1"/>
                </a:buClr>
                <a:buSzPts val="1100"/>
              </a:pPr>
              <a:endParaRPr sz="3600">
                <a:solidFill>
                  <a:srgbClr val="434343"/>
                </a:solidFill>
                <a:latin typeface="Times New Roman" pitchFamily="18" charset="0"/>
                <a:ea typeface="Roboto"/>
                <a:cs typeface="Times New Roman" pitchFamily="18" charset="0"/>
                <a:sym typeface="Roboto"/>
              </a:endParaRPr>
            </a:p>
          </p:txBody>
        </p:sp>
      </p:grpSp>
      <p:grpSp>
        <p:nvGrpSpPr>
          <p:cNvPr id="3" name="Google Shape;62;p15"/>
          <p:cNvGrpSpPr/>
          <p:nvPr/>
        </p:nvGrpSpPr>
        <p:grpSpPr>
          <a:xfrm>
            <a:off x="3200400" y="3705744"/>
            <a:ext cx="4800599" cy="1231133"/>
            <a:chOff x="2673613" y="2780700"/>
            <a:chExt cx="3859537" cy="923350"/>
          </a:xfrm>
        </p:grpSpPr>
        <p:sp>
          <p:nvSpPr>
            <p:cNvPr id="63" name="Google Shape;63;p15"/>
            <p:cNvSpPr txBox="1"/>
            <p:nvPr/>
          </p:nvSpPr>
          <p:spPr>
            <a:xfrm>
              <a:off x="2673613" y="3001788"/>
              <a:ext cx="788700" cy="48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chemeClr val="accent5"/>
                  </a:solidFill>
                  <a:latin typeface="+mj-lt"/>
                  <a:ea typeface="Fira Sans Extra Condensed Medium"/>
                  <a:cs typeface="Fira Sans Extra Condensed Medium"/>
                  <a:sym typeface="Fira Sans Extra Condensed Medium"/>
                </a:rPr>
                <a:t>C</a:t>
              </a:r>
              <a:endParaRPr sz="3600" b="1">
                <a:solidFill>
                  <a:schemeClr val="accent5"/>
                </a:solidFill>
                <a:latin typeface="+mj-lt"/>
                <a:ea typeface="Fira Sans Extra Condensed Medium"/>
                <a:cs typeface="Fira Sans Extra Condensed Medium"/>
                <a:sym typeface="Fira Sans Extra Condensed Medium"/>
              </a:endParaRPr>
            </a:p>
          </p:txBody>
        </p:sp>
        <p:sp>
          <p:nvSpPr>
            <p:cNvPr id="64" name="Google Shape;64;p15"/>
            <p:cNvSpPr/>
            <p:nvPr/>
          </p:nvSpPr>
          <p:spPr>
            <a:xfrm>
              <a:off x="3466375" y="2780700"/>
              <a:ext cx="566175" cy="923350"/>
            </a:xfrm>
            <a:custGeom>
              <a:avLst/>
              <a:gdLst/>
              <a:ahLst/>
              <a:cxnLst/>
              <a:rect l="l" t="t" r="r" b="b"/>
              <a:pathLst>
                <a:path w="22647" h="36934" extrusionOk="0">
                  <a:moveTo>
                    <a:pt x="3869" y="1"/>
                  </a:moveTo>
                  <a:cubicBezTo>
                    <a:pt x="3069" y="1"/>
                    <a:pt x="2269" y="304"/>
                    <a:pt x="1655" y="911"/>
                  </a:cubicBezTo>
                  <a:lnTo>
                    <a:pt x="1" y="2566"/>
                  </a:lnTo>
                  <a:lnTo>
                    <a:pt x="13693" y="16259"/>
                  </a:lnTo>
                  <a:cubicBezTo>
                    <a:pt x="14919" y="17485"/>
                    <a:pt x="14919" y="19461"/>
                    <a:pt x="13693" y="20676"/>
                  </a:cubicBezTo>
                  <a:lnTo>
                    <a:pt x="1" y="34368"/>
                  </a:lnTo>
                  <a:lnTo>
                    <a:pt x="1655" y="36023"/>
                  </a:lnTo>
                  <a:cubicBezTo>
                    <a:pt x="2269" y="36630"/>
                    <a:pt x="3069" y="36934"/>
                    <a:pt x="3869" y="36934"/>
                  </a:cubicBezTo>
                  <a:cubicBezTo>
                    <a:pt x="4668" y="36934"/>
                    <a:pt x="5465" y="36630"/>
                    <a:pt x="6073" y="36023"/>
                  </a:cubicBezTo>
                  <a:lnTo>
                    <a:pt x="21420" y="20676"/>
                  </a:lnTo>
                  <a:cubicBezTo>
                    <a:pt x="22646" y="19461"/>
                    <a:pt x="22646" y="17485"/>
                    <a:pt x="21420" y="16259"/>
                  </a:cubicBezTo>
                  <a:lnTo>
                    <a:pt x="6073" y="911"/>
                  </a:lnTo>
                  <a:cubicBezTo>
                    <a:pt x="5465" y="304"/>
                    <a:pt x="4668" y="1"/>
                    <a:pt x="3869"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3533650" y="3093100"/>
              <a:ext cx="171775" cy="298575"/>
            </a:xfrm>
            <a:custGeom>
              <a:avLst/>
              <a:gdLst/>
              <a:ahLst/>
              <a:cxnLst/>
              <a:rect l="l" t="t" r="r" b="b"/>
              <a:pathLst>
                <a:path w="6871" h="11943" extrusionOk="0">
                  <a:moveTo>
                    <a:pt x="1499" y="0"/>
                  </a:moveTo>
                  <a:cubicBezTo>
                    <a:pt x="736" y="0"/>
                    <a:pt x="0" y="595"/>
                    <a:pt x="0" y="1488"/>
                  </a:cubicBezTo>
                  <a:lnTo>
                    <a:pt x="0" y="10454"/>
                  </a:lnTo>
                  <a:cubicBezTo>
                    <a:pt x="0" y="11348"/>
                    <a:pt x="736" y="11942"/>
                    <a:pt x="1499" y="11942"/>
                  </a:cubicBezTo>
                  <a:cubicBezTo>
                    <a:pt x="1864" y="11942"/>
                    <a:pt x="2236" y="11806"/>
                    <a:pt x="2536" y="11502"/>
                  </a:cubicBezTo>
                  <a:lnTo>
                    <a:pt x="5382" y="8656"/>
                  </a:lnTo>
                  <a:cubicBezTo>
                    <a:pt x="6870" y="7180"/>
                    <a:pt x="6870" y="4775"/>
                    <a:pt x="5382" y="3286"/>
                  </a:cubicBezTo>
                  <a:lnTo>
                    <a:pt x="2536" y="441"/>
                  </a:lnTo>
                  <a:cubicBezTo>
                    <a:pt x="2236" y="136"/>
                    <a:pt x="1864" y="0"/>
                    <a:pt x="1499"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3680100" y="2865675"/>
              <a:ext cx="2853050" cy="753400"/>
            </a:xfrm>
            <a:custGeom>
              <a:avLst/>
              <a:gdLst/>
              <a:ahLst/>
              <a:cxnLst/>
              <a:rect l="l" t="t" r="r" b="b"/>
              <a:pathLst>
                <a:path w="114122" h="30136" extrusionOk="0">
                  <a:moveTo>
                    <a:pt x="0" y="1"/>
                  </a:moveTo>
                  <a:lnTo>
                    <a:pt x="12871" y="12860"/>
                  </a:lnTo>
                  <a:cubicBezTo>
                    <a:pt x="13478" y="13467"/>
                    <a:pt x="13788" y="14265"/>
                    <a:pt x="13788" y="15074"/>
                  </a:cubicBezTo>
                  <a:cubicBezTo>
                    <a:pt x="13788" y="15872"/>
                    <a:pt x="13478" y="16670"/>
                    <a:pt x="12871" y="17277"/>
                  </a:cubicBezTo>
                  <a:lnTo>
                    <a:pt x="12" y="30135"/>
                  </a:lnTo>
                  <a:lnTo>
                    <a:pt x="99286" y="30135"/>
                  </a:lnTo>
                  <a:lnTo>
                    <a:pt x="114122" y="15074"/>
                  </a:lnTo>
                  <a:lnTo>
                    <a:pt x="99286" y="1"/>
                  </a:lnTo>
                  <a:close/>
                </a:path>
              </a:pathLst>
            </a:custGeom>
            <a:solidFill>
              <a:schemeClr val="lt2"/>
            </a:solidFill>
            <a:ln>
              <a:noFill/>
            </a:ln>
          </p:spPr>
          <p:txBody>
            <a:bodyPr spcFirstLastPara="1" wrap="square" lIns="548625" tIns="91425" rIns="548625" bIns="91425" anchor="ctr" anchorCtr="0">
              <a:noAutofit/>
            </a:bodyPr>
            <a:lstStyle/>
            <a:p>
              <a:pPr lvl="0" algn="ctr">
                <a:buClr>
                  <a:schemeClr val="dk1"/>
                </a:buClr>
                <a:buSzPts val="1100"/>
              </a:pPr>
              <a:r>
                <a:rPr lang="vi-VN" sz="3600" dirty="0" smtClean="0">
                  <a:latin typeface="Times New Roman" pitchFamily="18" charset="0"/>
                  <a:cs typeface="Times New Roman" pitchFamily="18" charset="0"/>
                </a:rPr>
                <a:t>4</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tuần</a:t>
              </a:r>
              <a:endParaRPr lang="en-US" sz="3600" dirty="0">
                <a:solidFill>
                  <a:srgbClr val="434343"/>
                </a:solidFill>
                <a:latin typeface="Times New Roman" pitchFamily="18" charset="0"/>
                <a:ea typeface="Roboto"/>
                <a:cs typeface="Times New Roman" pitchFamily="18" charset="0"/>
                <a:sym typeface="Roboto"/>
              </a:endParaRPr>
            </a:p>
          </p:txBody>
        </p:sp>
      </p:grpSp>
      <p:grpSp>
        <p:nvGrpSpPr>
          <p:cNvPr id="4" name="Google Shape;68;p15"/>
          <p:cNvGrpSpPr/>
          <p:nvPr/>
        </p:nvGrpSpPr>
        <p:grpSpPr>
          <a:xfrm>
            <a:off x="0" y="5181600"/>
            <a:ext cx="5257800" cy="1231433"/>
            <a:chOff x="2610900" y="3683275"/>
            <a:chExt cx="3859825" cy="923575"/>
          </a:xfrm>
        </p:grpSpPr>
        <p:sp>
          <p:nvSpPr>
            <p:cNvPr id="69" name="Google Shape;69;p15"/>
            <p:cNvSpPr txBox="1"/>
            <p:nvPr/>
          </p:nvSpPr>
          <p:spPr>
            <a:xfrm>
              <a:off x="5682025" y="3904450"/>
              <a:ext cx="788700" cy="48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chemeClr val="accent4"/>
                  </a:solidFill>
                  <a:latin typeface="+mj-lt"/>
                  <a:ea typeface="Fira Sans Extra Condensed Medium"/>
                  <a:cs typeface="Fira Sans Extra Condensed Medium"/>
                  <a:sym typeface="Fira Sans Extra Condensed Medium"/>
                </a:rPr>
                <a:t>D</a:t>
              </a:r>
              <a:endParaRPr sz="3600" b="1">
                <a:solidFill>
                  <a:schemeClr val="accent4"/>
                </a:solidFill>
                <a:latin typeface="+mj-lt"/>
                <a:ea typeface="Fira Sans Extra Condensed Medium"/>
                <a:cs typeface="Fira Sans Extra Condensed Medium"/>
                <a:sym typeface="Fira Sans Extra Condensed Medium"/>
              </a:endParaRPr>
            </a:p>
          </p:txBody>
        </p:sp>
        <p:sp>
          <p:nvSpPr>
            <p:cNvPr id="70" name="Google Shape;70;p15"/>
            <p:cNvSpPr/>
            <p:nvPr/>
          </p:nvSpPr>
          <p:spPr>
            <a:xfrm>
              <a:off x="5111825" y="3683275"/>
              <a:ext cx="565850" cy="923575"/>
            </a:xfrm>
            <a:custGeom>
              <a:avLst/>
              <a:gdLst/>
              <a:ahLst/>
              <a:cxnLst/>
              <a:rect l="l" t="t" r="r" b="b"/>
              <a:pathLst>
                <a:path w="22634" h="36943" extrusionOk="0">
                  <a:moveTo>
                    <a:pt x="18766" y="0"/>
                  </a:moveTo>
                  <a:cubicBezTo>
                    <a:pt x="17967" y="0"/>
                    <a:pt x="17169" y="307"/>
                    <a:pt x="16562" y="920"/>
                  </a:cubicBezTo>
                  <a:lnTo>
                    <a:pt x="1215" y="16267"/>
                  </a:lnTo>
                  <a:cubicBezTo>
                    <a:pt x="0" y="17482"/>
                    <a:pt x="0" y="19458"/>
                    <a:pt x="1215" y="20684"/>
                  </a:cubicBezTo>
                  <a:lnTo>
                    <a:pt x="16562" y="36031"/>
                  </a:lnTo>
                  <a:cubicBezTo>
                    <a:pt x="17169" y="36639"/>
                    <a:pt x="17967" y="36942"/>
                    <a:pt x="18766" y="36942"/>
                  </a:cubicBezTo>
                  <a:cubicBezTo>
                    <a:pt x="19565" y="36942"/>
                    <a:pt x="20366" y="36639"/>
                    <a:pt x="20979" y="36031"/>
                  </a:cubicBezTo>
                  <a:lnTo>
                    <a:pt x="22634" y="34377"/>
                  </a:lnTo>
                  <a:lnTo>
                    <a:pt x="8942" y="20684"/>
                  </a:lnTo>
                  <a:cubicBezTo>
                    <a:pt x="7716" y="19458"/>
                    <a:pt x="7716" y="17482"/>
                    <a:pt x="8942" y="16267"/>
                  </a:cubicBezTo>
                  <a:lnTo>
                    <a:pt x="22634" y="2563"/>
                  </a:lnTo>
                  <a:lnTo>
                    <a:pt x="20979" y="920"/>
                  </a:lnTo>
                  <a:cubicBezTo>
                    <a:pt x="20366" y="307"/>
                    <a:pt x="19565" y="0"/>
                    <a:pt x="18766"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5438650" y="3995875"/>
              <a:ext cx="171775" cy="298575"/>
            </a:xfrm>
            <a:custGeom>
              <a:avLst/>
              <a:gdLst/>
              <a:ahLst/>
              <a:cxnLst/>
              <a:rect l="l" t="t" r="r" b="b"/>
              <a:pathLst>
                <a:path w="6871" h="11943" extrusionOk="0">
                  <a:moveTo>
                    <a:pt x="5372" y="1"/>
                  </a:moveTo>
                  <a:cubicBezTo>
                    <a:pt x="5006" y="1"/>
                    <a:pt x="4635" y="137"/>
                    <a:pt x="4334" y="441"/>
                  </a:cubicBezTo>
                  <a:lnTo>
                    <a:pt x="1489" y="3287"/>
                  </a:lnTo>
                  <a:cubicBezTo>
                    <a:pt x="0" y="4763"/>
                    <a:pt x="0" y="7168"/>
                    <a:pt x="1489" y="8657"/>
                  </a:cubicBezTo>
                  <a:lnTo>
                    <a:pt x="4334" y="11502"/>
                  </a:lnTo>
                  <a:cubicBezTo>
                    <a:pt x="4635" y="11807"/>
                    <a:pt x="5006" y="11943"/>
                    <a:pt x="5372" y="11943"/>
                  </a:cubicBezTo>
                  <a:cubicBezTo>
                    <a:pt x="6135" y="11943"/>
                    <a:pt x="6870" y="11348"/>
                    <a:pt x="6870" y="10454"/>
                  </a:cubicBezTo>
                  <a:lnTo>
                    <a:pt x="6870" y="1489"/>
                  </a:lnTo>
                  <a:cubicBezTo>
                    <a:pt x="6870" y="595"/>
                    <a:pt x="6135" y="1"/>
                    <a:pt x="5372" y="1"/>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2610900" y="3768475"/>
              <a:ext cx="2853075" cy="753400"/>
            </a:xfrm>
            <a:custGeom>
              <a:avLst/>
              <a:gdLst/>
              <a:ahLst/>
              <a:cxnLst/>
              <a:rect l="l" t="t" r="r" b="b"/>
              <a:pathLst>
                <a:path w="114123" h="30136" extrusionOk="0">
                  <a:moveTo>
                    <a:pt x="14836" y="0"/>
                  </a:moveTo>
                  <a:lnTo>
                    <a:pt x="1" y="15062"/>
                  </a:lnTo>
                  <a:lnTo>
                    <a:pt x="14836" y="30135"/>
                  </a:lnTo>
                  <a:lnTo>
                    <a:pt x="114122" y="30135"/>
                  </a:lnTo>
                  <a:lnTo>
                    <a:pt x="101252" y="17276"/>
                  </a:lnTo>
                  <a:cubicBezTo>
                    <a:pt x="100644" y="16669"/>
                    <a:pt x="100335" y="15860"/>
                    <a:pt x="100335" y="15062"/>
                  </a:cubicBezTo>
                  <a:cubicBezTo>
                    <a:pt x="100335" y="14264"/>
                    <a:pt x="100644" y="13466"/>
                    <a:pt x="101252" y="12859"/>
                  </a:cubicBezTo>
                  <a:lnTo>
                    <a:pt x="114110" y="0"/>
                  </a:lnTo>
                  <a:close/>
                </a:path>
              </a:pathLst>
            </a:custGeom>
            <a:solidFill>
              <a:schemeClr val="lt2"/>
            </a:solidFill>
            <a:ln>
              <a:noFill/>
            </a:ln>
          </p:spPr>
          <p:txBody>
            <a:bodyPr spcFirstLastPara="1" wrap="square" lIns="548625" tIns="91425" rIns="548625" bIns="91425" anchor="ctr" anchorCtr="0">
              <a:noAutofit/>
            </a:bodyPr>
            <a:lstStyle/>
            <a:p>
              <a:pPr lvl="0" algn="ctr">
                <a:buClr>
                  <a:schemeClr val="dk1"/>
                </a:buClr>
                <a:buSzPts val="1100"/>
              </a:pPr>
              <a:endParaRPr lang="en-US" sz="3600" dirty="0">
                <a:solidFill>
                  <a:srgbClr val="434343"/>
                </a:solidFill>
                <a:latin typeface="Times New Roman" pitchFamily="18" charset="0"/>
                <a:ea typeface="Roboto"/>
                <a:cs typeface="Times New Roman" pitchFamily="18" charset="0"/>
                <a:sym typeface="Roboto"/>
              </a:endParaRPr>
            </a:p>
          </p:txBody>
        </p:sp>
      </p:grpSp>
      <p:grpSp>
        <p:nvGrpSpPr>
          <p:cNvPr id="5" name="Google Shape;74;p15"/>
          <p:cNvGrpSpPr/>
          <p:nvPr/>
        </p:nvGrpSpPr>
        <p:grpSpPr>
          <a:xfrm>
            <a:off x="2514600" y="1143000"/>
            <a:ext cx="6629400" cy="1231433"/>
            <a:chOff x="2673625" y="934650"/>
            <a:chExt cx="2573016" cy="923575"/>
          </a:xfrm>
        </p:grpSpPr>
        <p:sp>
          <p:nvSpPr>
            <p:cNvPr id="75" name="Google Shape;75;p15"/>
            <p:cNvSpPr txBox="1"/>
            <p:nvPr/>
          </p:nvSpPr>
          <p:spPr>
            <a:xfrm>
              <a:off x="2673625" y="1155725"/>
              <a:ext cx="325324" cy="48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500" b="1" dirty="0" smtClean="0">
                  <a:solidFill>
                    <a:schemeClr val="accent6"/>
                  </a:solidFill>
                  <a:latin typeface="+mj-lt"/>
                  <a:ea typeface="Fira Sans Extra Condensed Medium"/>
                  <a:cs typeface="Fira Sans Extra Condensed Medium"/>
                  <a:sym typeface="Fira Sans Extra Condensed Medium"/>
                </a:rPr>
                <a:t>A</a:t>
              </a:r>
              <a:endParaRPr sz="3500" b="1">
                <a:solidFill>
                  <a:schemeClr val="accent6"/>
                </a:solidFill>
                <a:latin typeface="+mj-lt"/>
                <a:ea typeface="Fira Sans Extra Condensed Medium"/>
                <a:cs typeface="Fira Sans Extra Condensed Medium"/>
                <a:sym typeface="Fira Sans Extra Condensed Medium"/>
              </a:endParaRPr>
            </a:p>
          </p:txBody>
        </p:sp>
        <p:sp>
          <p:nvSpPr>
            <p:cNvPr id="76" name="Google Shape;76;p15"/>
            <p:cNvSpPr/>
            <p:nvPr/>
          </p:nvSpPr>
          <p:spPr>
            <a:xfrm>
              <a:off x="2880649" y="934650"/>
              <a:ext cx="566175" cy="923575"/>
            </a:xfrm>
            <a:custGeom>
              <a:avLst/>
              <a:gdLst/>
              <a:ahLst/>
              <a:cxnLst/>
              <a:rect l="l" t="t" r="r" b="b"/>
              <a:pathLst>
                <a:path w="22647" h="36943" extrusionOk="0">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998949" y="1277550"/>
              <a:ext cx="171775" cy="298550"/>
            </a:xfrm>
            <a:custGeom>
              <a:avLst/>
              <a:gdLst/>
              <a:ahLst/>
              <a:cxnLst/>
              <a:rect l="l" t="t" r="r" b="b"/>
              <a:pathLst>
                <a:path w="6871" h="11942" extrusionOk="0">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3680100" y="1019625"/>
              <a:ext cx="1566541" cy="753400"/>
            </a:xfrm>
            <a:custGeom>
              <a:avLst/>
              <a:gdLst/>
              <a:ahLst/>
              <a:cxnLst/>
              <a:rect l="l" t="t" r="r" b="b"/>
              <a:pathLst>
                <a:path w="114122" h="30136" extrusionOk="0">
                  <a:moveTo>
                    <a:pt x="0" y="0"/>
                  </a:moveTo>
                  <a:lnTo>
                    <a:pt x="12871" y="12859"/>
                  </a:lnTo>
                  <a:cubicBezTo>
                    <a:pt x="13478" y="13466"/>
                    <a:pt x="13788" y="14276"/>
                    <a:pt x="13788" y="15074"/>
                  </a:cubicBezTo>
                  <a:cubicBezTo>
                    <a:pt x="13788" y="15871"/>
                    <a:pt x="13478" y="16669"/>
                    <a:pt x="12871" y="17276"/>
                  </a:cubicBezTo>
                  <a:lnTo>
                    <a:pt x="12" y="30135"/>
                  </a:lnTo>
                  <a:lnTo>
                    <a:pt x="99286" y="30135"/>
                  </a:lnTo>
                  <a:lnTo>
                    <a:pt x="114122" y="15074"/>
                  </a:lnTo>
                  <a:lnTo>
                    <a:pt x="99286" y="0"/>
                  </a:lnTo>
                  <a:close/>
                </a:path>
              </a:pathLst>
            </a:custGeom>
            <a:solidFill>
              <a:schemeClr val="lt2"/>
            </a:solidFill>
            <a:ln>
              <a:noFill/>
            </a:ln>
          </p:spPr>
          <p:txBody>
            <a:bodyPr spcFirstLastPara="1" wrap="square" lIns="548625" tIns="91425" rIns="548625" bIns="91425" anchor="ctr" anchorCtr="0">
              <a:noAutofit/>
            </a:bodyPr>
            <a:lstStyle/>
            <a:p>
              <a:pPr lvl="0" algn="ctr">
                <a:buClr>
                  <a:schemeClr val="dk1"/>
                </a:buClr>
                <a:buSzPts val="1100"/>
              </a:pPr>
              <a:endParaRPr sz="3600">
                <a:solidFill>
                  <a:srgbClr val="434343"/>
                </a:solidFill>
                <a:latin typeface="Times New Roman" pitchFamily="18" charset="0"/>
                <a:ea typeface="Roboto"/>
                <a:cs typeface="Times New Roman" pitchFamily="18" charset="0"/>
                <a:sym typeface="Roboto"/>
              </a:endParaRPr>
            </a:p>
          </p:txBody>
        </p:sp>
      </p:grpSp>
      <p:sp>
        <p:nvSpPr>
          <p:cNvPr id="27" name="Rectangle 26"/>
          <p:cNvSpPr/>
          <p:nvPr/>
        </p:nvSpPr>
        <p:spPr>
          <a:xfrm>
            <a:off x="0" y="0"/>
            <a:ext cx="914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smtClean="0">
                <a:solidFill>
                  <a:srgbClr val="FF0000"/>
                </a:solidFill>
                <a:latin typeface="Times New Roman" pitchFamily="18" charset="0"/>
                <a:cs typeface="Times New Roman" pitchFamily="18" charset="0"/>
              </a:rPr>
              <a:t>Câu 6:Bước nào sau đây</a:t>
            </a:r>
            <a:r>
              <a:rPr lang="vi-VN" sz="3600" dirty="0" smtClean="0">
                <a:solidFill>
                  <a:schemeClr val="tx1"/>
                </a:solidFill>
                <a:latin typeface="Times New Roman" pitchFamily="18" charset="0"/>
                <a:cs typeface="Times New Roman" pitchFamily="18" charset="0"/>
              </a:rPr>
              <a:t> </a:t>
            </a:r>
            <a:r>
              <a:rPr lang="vi-VN" sz="3600" b="1" dirty="0" smtClean="0">
                <a:solidFill>
                  <a:schemeClr val="tx1"/>
                </a:solidFill>
                <a:latin typeface="Times New Roman" pitchFamily="18" charset="0"/>
                <a:cs typeface="Times New Roman" pitchFamily="18" charset="0"/>
              </a:rPr>
              <a:t>không</a:t>
            </a:r>
            <a:r>
              <a:rPr lang="vi-VN" sz="3600" dirty="0" smtClean="0">
                <a:solidFill>
                  <a:schemeClr val="tx1"/>
                </a:solidFill>
                <a:latin typeface="Times New Roman" pitchFamily="18" charset="0"/>
                <a:cs typeface="Times New Roman" pitchFamily="18" charset="0"/>
              </a:rPr>
              <a:t> </a:t>
            </a:r>
            <a:r>
              <a:rPr lang="vi-VN" sz="3600" dirty="0" smtClean="0">
                <a:solidFill>
                  <a:srgbClr val="FF0000"/>
                </a:solidFill>
                <a:latin typeface="Times New Roman" pitchFamily="18" charset="0"/>
                <a:cs typeface="Times New Roman" pitchFamily="18" charset="0"/>
              </a:rPr>
              <a:t>thuộc</a:t>
            </a:r>
            <a:r>
              <a:rPr lang="vi-VN" sz="3600" b="1" dirty="0" smtClean="0">
                <a:solidFill>
                  <a:srgbClr val="FF0000"/>
                </a:solidFill>
                <a:latin typeface="Times New Roman" pitchFamily="18" charset="0"/>
                <a:cs typeface="Times New Roman" pitchFamily="18" charset="0"/>
              </a:rPr>
              <a:t> </a:t>
            </a:r>
            <a:r>
              <a:rPr lang="vi-VN" sz="3600" dirty="0" smtClean="0">
                <a:solidFill>
                  <a:srgbClr val="FF0000"/>
                </a:solidFill>
                <a:latin typeface="Times New Roman" pitchFamily="18" charset="0"/>
                <a:cs typeface="Times New Roman" pitchFamily="18" charset="0"/>
              </a:rPr>
              <a:t>tiến trình tìm hiểu tự nhiên?</a:t>
            </a:r>
            <a:endParaRPr lang="en-US" sz="3600" dirty="0">
              <a:solidFill>
                <a:srgbClr val="FF0000"/>
              </a:solidFill>
              <a:latin typeface="Times New Roman" pitchFamily="18" charset="0"/>
              <a:cs typeface="Times New Roman" pitchFamily="18" charset="0"/>
            </a:endParaRPr>
          </a:p>
        </p:txBody>
      </p:sp>
      <p:sp>
        <p:nvSpPr>
          <p:cNvPr id="29" name="Google Shape;66;p15"/>
          <p:cNvSpPr/>
          <p:nvPr/>
        </p:nvSpPr>
        <p:spPr>
          <a:xfrm>
            <a:off x="4343400" y="3810000"/>
            <a:ext cx="3548703" cy="1004533"/>
          </a:xfrm>
          <a:custGeom>
            <a:avLst/>
            <a:gdLst/>
            <a:ahLst/>
            <a:cxnLst/>
            <a:rect l="l" t="t" r="r" b="b"/>
            <a:pathLst>
              <a:path w="114122" h="30136" extrusionOk="0">
                <a:moveTo>
                  <a:pt x="0" y="1"/>
                </a:moveTo>
                <a:lnTo>
                  <a:pt x="12871" y="12860"/>
                </a:lnTo>
                <a:cubicBezTo>
                  <a:pt x="13478" y="13467"/>
                  <a:pt x="13788" y="14265"/>
                  <a:pt x="13788" y="15074"/>
                </a:cubicBezTo>
                <a:cubicBezTo>
                  <a:pt x="13788" y="15872"/>
                  <a:pt x="13478" y="16670"/>
                  <a:pt x="12871" y="17277"/>
                </a:cubicBezTo>
                <a:lnTo>
                  <a:pt x="12" y="30135"/>
                </a:lnTo>
                <a:lnTo>
                  <a:pt x="99286" y="30135"/>
                </a:lnTo>
                <a:lnTo>
                  <a:pt x="114122" y="15074"/>
                </a:lnTo>
                <a:lnTo>
                  <a:pt x="99286" y="1"/>
                </a:lnTo>
                <a:close/>
              </a:path>
            </a:pathLst>
          </a:custGeom>
          <a:solidFill>
            <a:schemeClr val="lt2"/>
          </a:solidFill>
          <a:ln>
            <a:noFill/>
          </a:ln>
        </p:spPr>
        <p:txBody>
          <a:bodyPr spcFirstLastPara="1" wrap="square" lIns="548625" tIns="91425" rIns="548625" bIns="91425" anchor="ctr" anchorCtr="0">
            <a:noAutofit/>
          </a:bodyPr>
          <a:lstStyle/>
          <a:p>
            <a:pPr lvl="0" algn="ctr">
              <a:buClr>
                <a:schemeClr val="dk1"/>
              </a:buClr>
              <a:buSzPts val="1100"/>
            </a:pPr>
            <a:endParaRPr lang="en-US" sz="3600" dirty="0">
              <a:solidFill>
                <a:srgbClr val="C00000"/>
              </a:solidFill>
              <a:latin typeface="Times New Roman" pitchFamily="18" charset="0"/>
              <a:ea typeface="Roboto"/>
              <a:cs typeface="Times New Roman" pitchFamily="18" charset="0"/>
              <a:sym typeface="Roboto"/>
            </a:endParaRPr>
          </a:p>
        </p:txBody>
      </p:sp>
      <p:sp>
        <p:nvSpPr>
          <p:cNvPr id="25" name="Rectangle 24"/>
          <p:cNvSpPr/>
          <p:nvPr/>
        </p:nvSpPr>
        <p:spPr>
          <a:xfrm>
            <a:off x="4648200" y="1143000"/>
            <a:ext cx="4191001" cy="1200329"/>
          </a:xfrm>
          <a:prstGeom prst="rect">
            <a:avLst/>
          </a:prstGeom>
        </p:spPr>
        <p:txBody>
          <a:bodyPr wrap="square">
            <a:spAutoFit/>
          </a:bodyPr>
          <a:lstStyle/>
          <a:p>
            <a:r>
              <a:rPr lang="en-US" b="1" dirty="0" smtClean="0">
                <a:solidFill>
                  <a:srgbClr val="3F3F3F"/>
                </a:solidFill>
                <a:latin typeface="Roboto"/>
                <a:cs typeface="Arial" pitchFamily="34" charset="0"/>
              </a:rPr>
              <a:t> </a:t>
            </a:r>
            <a:r>
              <a:rPr lang="en-US" sz="3600" dirty="0" err="1" smtClean="0">
                <a:latin typeface="Times New Roman" pitchFamily="18" charset="0"/>
                <a:cs typeface="Times New Roman" pitchFamily="18" charset="0"/>
              </a:rPr>
              <a:t>Quan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đặt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câu</a:t>
            </a:r>
            <a:r>
              <a:rPr lang="en-US" sz="3600" dirty="0" smtClean="0">
                <a:latin typeface="Times New Roman" pitchFamily="18" charset="0"/>
                <a:cs typeface="Times New Roman" pitchFamily="18" charset="0"/>
              </a:rPr>
              <a:t> </a:t>
            </a:r>
            <a:endParaRPr lang="vi-VN" sz="3600" dirty="0" smtClean="0">
              <a:latin typeface="Times New Roman" pitchFamily="18" charset="0"/>
              <a:cs typeface="Times New Roman" pitchFamily="18" charset="0"/>
            </a:endParaRPr>
          </a:p>
          <a:p>
            <a:r>
              <a:rPr lang="en-US" sz="3600" dirty="0" err="1" smtClean="0">
                <a:latin typeface="Times New Roman" pitchFamily="18" charset="0"/>
                <a:cs typeface="Times New Roman" pitchFamily="18" charset="0"/>
              </a:rPr>
              <a:t>hỏi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cứu</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26" name="Rectangle 25"/>
          <p:cNvSpPr/>
          <p:nvPr/>
        </p:nvSpPr>
        <p:spPr>
          <a:xfrm>
            <a:off x="152400" y="2667000"/>
            <a:ext cx="4038600" cy="1200329"/>
          </a:xfrm>
          <a:prstGeom prst="rect">
            <a:avLst/>
          </a:prstGeom>
        </p:spPr>
        <p:txBody>
          <a:bodyPr wrap="square">
            <a:spAutoFit/>
          </a:bodyPr>
          <a:lstStyle/>
          <a:p>
            <a:r>
              <a:rPr lang="en-US" sz="3600" b="1"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Lập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kiểm</a:t>
            </a:r>
            <a:endParaRPr lang="vi-VN"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thuyết</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28" name="Rectangle 27"/>
          <p:cNvSpPr/>
          <p:nvPr/>
        </p:nvSpPr>
        <p:spPr>
          <a:xfrm>
            <a:off x="4876800" y="3962400"/>
            <a:ext cx="3833101" cy="646331"/>
          </a:xfrm>
          <a:prstGeom prst="rect">
            <a:avLst/>
          </a:prstGeom>
        </p:spPr>
        <p:txBody>
          <a:bodyPr wrap="none">
            <a:spAutoFit/>
          </a:bodyPr>
          <a:lstStyle/>
          <a:p>
            <a:r>
              <a:rPr lang="en-US" sz="3600" dirty="0" err="1" smtClean="0">
                <a:latin typeface="Times New Roman" pitchFamily="18" charset="0"/>
                <a:cs typeface="Times New Roman" pitchFamily="18" charset="0"/>
              </a:rPr>
              <a:t>Rèn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luyện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sức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khỏe</a:t>
            </a:r>
            <a:endParaRPr lang="en-US" sz="3600" dirty="0">
              <a:latin typeface="Times New Roman" pitchFamily="18" charset="0"/>
              <a:cs typeface="Times New Roman" pitchFamily="18" charset="0"/>
            </a:endParaRPr>
          </a:p>
        </p:txBody>
      </p:sp>
      <p:sp>
        <p:nvSpPr>
          <p:cNvPr id="30" name="Rectangle 29"/>
          <p:cNvSpPr/>
          <p:nvPr/>
        </p:nvSpPr>
        <p:spPr>
          <a:xfrm>
            <a:off x="990600" y="5410200"/>
            <a:ext cx="1826141" cy="646331"/>
          </a:xfrm>
          <a:prstGeom prst="rect">
            <a:avLst/>
          </a:prstGeom>
        </p:spPr>
        <p:txBody>
          <a:bodyPr wrap="none">
            <a:spAutoFit/>
          </a:bodyPr>
          <a:lstStyle/>
          <a:p>
            <a:r>
              <a:rPr lang="en-US" sz="3600" dirty="0" err="1" smtClean="0">
                <a:latin typeface="Times New Roman" pitchFamily="18" charset="0"/>
                <a:cs typeface="Times New Roman" pitchFamily="18" charset="0"/>
              </a:rPr>
              <a:t>Kết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luận</a:t>
            </a:r>
            <a:r>
              <a:rPr lang="en-US" dirty="0" smtClean="0">
                <a:solidFill>
                  <a:srgbClr val="3F3F3F"/>
                </a:solidFill>
                <a:latin typeface="Roboto"/>
                <a:cs typeface="Arial" pitchFamily="34" charset="0"/>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0" fill="hold"/>
                                        <p:tgtEl>
                                          <p:spTgt spid="25"/>
                                        </p:tgtEl>
                                        <p:attrNameLst>
                                          <p:attrName>ppt_x</p:attrName>
                                        </p:attrNameLst>
                                      </p:cBhvr>
                                      <p:tavLst>
                                        <p:tav tm="0">
                                          <p:val>
                                            <p:strVal val="#ppt_x"/>
                                          </p:val>
                                        </p:tav>
                                        <p:tav tm="100000">
                                          <p:val>
                                            <p:strVal val="#ppt_x"/>
                                          </p:val>
                                        </p:tav>
                                      </p:tavLst>
                                    </p:anim>
                                    <p:anim calcmode="lin" valueType="num">
                                      <p:cBhvr additive="base">
                                        <p:cTn id="18" dur="5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strips(down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strips(downLeft)">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30">
                                            <p:txEl>
                                              <p:pRg st="0" end="0"/>
                                            </p:txEl>
                                          </p:spTgt>
                                        </p:tgtEl>
                                        <p:attrNameLst>
                                          <p:attrName>style.visibility</p:attrName>
                                        </p:attrNameLst>
                                      </p:cBhvr>
                                      <p:to>
                                        <p:strVal val="visible"/>
                                      </p:to>
                                    </p:set>
                                    <p:animEffect transition="in" filter="strips(downLeft)">
                                      <p:cBhvr>
                                        <p:cTn id="48"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p:bldP spid="26" grpId="0"/>
      <p:bldP spid="2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pSp>
        <p:nvGrpSpPr>
          <p:cNvPr id="2" name="Google Shape;185;p18"/>
          <p:cNvGrpSpPr/>
          <p:nvPr/>
        </p:nvGrpSpPr>
        <p:grpSpPr>
          <a:xfrm>
            <a:off x="0" y="5410200"/>
            <a:ext cx="5385525" cy="1447800"/>
            <a:chOff x="2379750" y="3387413"/>
            <a:chExt cx="3005775" cy="909950"/>
          </a:xfrm>
        </p:grpSpPr>
        <p:sp>
          <p:nvSpPr>
            <p:cNvPr id="186" name="Google Shape;186;p18"/>
            <p:cNvSpPr/>
            <p:nvPr/>
          </p:nvSpPr>
          <p:spPr>
            <a:xfrm>
              <a:off x="2379750" y="3387413"/>
              <a:ext cx="2509201" cy="909950"/>
            </a:xfrm>
            <a:custGeom>
              <a:avLst/>
              <a:gdLst/>
              <a:ahLst/>
              <a:cxnLst/>
              <a:rect l="l" t="t" r="r" b="b"/>
              <a:pathLst>
                <a:path w="102193" h="36398" extrusionOk="0">
                  <a:moveTo>
                    <a:pt x="18194" y="0"/>
                  </a:moveTo>
                  <a:cubicBezTo>
                    <a:pt x="8145" y="0"/>
                    <a:pt x="1" y="8144"/>
                    <a:pt x="1" y="18193"/>
                  </a:cubicBezTo>
                  <a:cubicBezTo>
                    <a:pt x="1" y="28242"/>
                    <a:pt x="8145" y="36397"/>
                    <a:pt x="18194" y="36397"/>
                  </a:cubicBezTo>
                  <a:lnTo>
                    <a:pt x="102192" y="36397"/>
                  </a:lnTo>
                  <a:cubicBezTo>
                    <a:pt x="92143" y="36397"/>
                    <a:pt x="83999" y="28242"/>
                    <a:pt x="83999" y="18193"/>
                  </a:cubicBezTo>
                  <a:cubicBezTo>
                    <a:pt x="83999" y="8144"/>
                    <a:pt x="92143" y="0"/>
                    <a:pt x="102192" y="0"/>
                  </a:cubicBezTo>
                  <a:close/>
                </a:path>
              </a:pathLst>
            </a:custGeom>
            <a:solidFill>
              <a:srgbClr val="FCBD24"/>
            </a:solidFill>
            <a:ln>
              <a:noFill/>
            </a:ln>
          </p:spPr>
          <p:txBody>
            <a:bodyPr spcFirstLastPara="1" wrap="square" lIns="457200" tIns="91425" rIns="731500" bIns="91425" anchor="ctr" anchorCtr="0">
              <a:noAutofit/>
            </a:bodyPr>
            <a:lstStyle/>
            <a:p>
              <a:pPr lvl="0" algn="ctr">
                <a:buClr>
                  <a:schemeClr val="dk1"/>
                </a:buClr>
                <a:buSzPts val="1100"/>
              </a:pPr>
              <a:endParaRPr sz="3600" b="1">
                <a:solidFill>
                  <a:srgbClr val="FFFFFF"/>
                </a:solidFill>
                <a:latin typeface="Times New Roman" pitchFamily="18" charset="0"/>
                <a:ea typeface="Roboto"/>
                <a:cs typeface="Times New Roman" pitchFamily="18" charset="0"/>
                <a:sym typeface="Roboto"/>
              </a:endParaRPr>
            </a:p>
          </p:txBody>
        </p:sp>
        <p:sp>
          <p:nvSpPr>
            <p:cNvPr id="187" name="Google Shape;187;p18"/>
            <p:cNvSpPr/>
            <p:nvPr/>
          </p:nvSpPr>
          <p:spPr>
            <a:xfrm>
              <a:off x="4475550" y="3387413"/>
              <a:ext cx="909975" cy="909950"/>
            </a:xfrm>
            <a:custGeom>
              <a:avLst/>
              <a:gdLst/>
              <a:ahLst/>
              <a:cxnLst/>
              <a:rect l="l" t="t" r="r" b="b"/>
              <a:pathLst>
                <a:path w="36399" h="36398" extrusionOk="0">
                  <a:moveTo>
                    <a:pt x="18194" y="0"/>
                  </a:moveTo>
                  <a:cubicBezTo>
                    <a:pt x="8145" y="0"/>
                    <a:pt x="1" y="8144"/>
                    <a:pt x="1" y="18193"/>
                  </a:cubicBezTo>
                  <a:cubicBezTo>
                    <a:pt x="1" y="28242"/>
                    <a:pt x="8145" y="36397"/>
                    <a:pt x="18194" y="36397"/>
                  </a:cubicBezTo>
                  <a:cubicBezTo>
                    <a:pt x="28254" y="36397"/>
                    <a:pt x="36398" y="28242"/>
                    <a:pt x="36398" y="18193"/>
                  </a:cubicBezTo>
                  <a:cubicBezTo>
                    <a:pt x="36398" y="8144"/>
                    <a:pt x="28254" y="0"/>
                    <a:pt x="18194"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89;p18"/>
          <p:cNvGrpSpPr/>
          <p:nvPr/>
        </p:nvGrpSpPr>
        <p:grpSpPr>
          <a:xfrm>
            <a:off x="3352800" y="4038600"/>
            <a:ext cx="5791200" cy="1371600"/>
            <a:chOff x="3758200" y="2648613"/>
            <a:chExt cx="3006050" cy="909975"/>
          </a:xfrm>
        </p:grpSpPr>
        <p:sp>
          <p:nvSpPr>
            <p:cNvPr id="190" name="Google Shape;190;p18"/>
            <p:cNvSpPr/>
            <p:nvPr/>
          </p:nvSpPr>
          <p:spPr>
            <a:xfrm>
              <a:off x="4209450" y="2648613"/>
              <a:ext cx="2554800" cy="909975"/>
            </a:xfrm>
            <a:custGeom>
              <a:avLst/>
              <a:gdLst/>
              <a:ahLst/>
              <a:cxnLst/>
              <a:rect l="l" t="t" r="r" b="b"/>
              <a:pathLst>
                <a:path w="102192" h="36399" extrusionOk="0">
                  <a:moveTo>
                    <a:pt x="1" y="1"/>
                  </a:moveTo>
                  <a:cubicBezTo>
                    <a:pt x="10049" y="1"/>
                    <a:pt x="18193" y="8145"/>
                    <a:pt x="18193" y="18194"/>
                  </a:cubicBezTo>
                  <a:cubicBezTo>
                    <a:pt x="18193" y="28242"/>
                    <a:pt x="10049" y="36398"/>
                    <a:pt x="1" y="36398"/>
                  </a:cubicBezTo>
                  <a:lnTo>
                    <a:pt x="83999" y="36398"/>
                  </a:lnTo>
                  <a:cubicBezTo>
                    <a:pt x="94048" y="36398"/>
                    <a:pt x="102192" y="28242"/>
                    <a:pt x="102192" y="18194"/>
                  </a:cubicBezTo>
                  <a:cubicBezTo>
                    <a:pt x="102192" y="8145"/>
                    <a:pt x="94048" y="1"/>
                    <a:pt x="83999" y="1"/>
                  </a:cubicBezTo>
                  <a:close/>
                </a:path>
              </a:pathLst>
            </a:custGeom>
            <a:solidFill>
              <a:srgbClr val="EC3A3B"/>
            </a:solidFill>
            <a:ln>
              <a:noFill/>
            </a:ln>
          </p:spPr>
          <p:txBody>
            <a:bodyPr spcFirstLastPara="1" wrap="square" lIns="731500" tIns="91425" rIns="457200" bIns="91425" anchor="ctr" anchorCtr="0">
              <a:noAutofit/>
            </a:bodyPr>
            <a:lstStyle/>
            <a:p>
              <a:pPr lvl="0" algn="ctr">
                <a:buClr>
                  <a:schemeClr val="dk1"/>
                </a:buClr>
                <a:buSzPts val="1100"/>
              </a:pPr>
              <a:endParaRPr sz="2800" b="1">
                <a:latin typeface="Times New Roman" pitchFamily="18" charset="0"/>
                <a:ea typeface="Roboto"/>
                <a:cs typeface="Times New Roman" pitchFamily="18" charset="0"/>
                <a:sym typeface="Roboto"/>
              </a:endParaRPr>
            </a:p>
          </p:txBody>
        </p:sp>
        <p:sp>
          <p:nvSpPr>
            <p:cNvPr id="191" name="Google Shape;191;p18"/>
            <p:cNvSpPr/>
            <p:nvPr/>
          </p:nvSpPr>
          <p:spPr>
            <a:xfrm>
              <a:off x="3758200" y="2648613"/>
              <a:ext cx="909975" cy="909975"/>
            </a:xfrm>
            <a:custGeom>
              <a:avLst/>
              <a:gdLst/>
              <a:ahLst/>
              <a:cxnLst/>
              <a:rect l="l" t="t" r="r" b="b"/>
              <a:pathLst>
                <a:path w="36399" h="36399" extrusionOk="0">
                  <a:moveTo>
                    <a:pt x="18193" y="1"/>
                  </a:moveTo>
                  <a:cubicBezTo>
                    <a:pt x="8145" y="1"/>
                    <a:pt x="1" y="8145"/>
                    <a:pt x="1" y="18194"/>
                  </a:cubicBezTo>
                  <a:cubicBezTo>
                    <a:pt x="1" y="28242"/>
                    <a:pt x="8145" y="36398"/>
                    <a:pt x="18193" y="36398"/>
                  </a:cubicBezTo>
                  <a:cubicBezTo>
                    <a:pt x="28242" y="36398"/>
                    <a:pt x="36398" y="28242"/>
                    <a:pt x="36398" y="18194"/>
                  </a:cubicBezTo>
                  <a:cubicBezTo>
                    <a:pt x="36398" y="8145"/>
                    <a:pt x="28242" y="1"/>
                    <a:pt x="18193" y="1"/>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92;p18"/>
          <p:cNvGrpSpPr/>
          <p:nvPr/>
        </p:nvGrpSpPr>
        <p:grpSpPr>
          <a:xfrm>
            <a:off x="3758200" y="1524000"/>
            <a:ext cx="5385800" cy="1295400"/>
            <a:chOff x="3758200" y="1211238"/>
            <a:chExt cx="3006050" cy="909950"/>
          </a:xfrm>
        </p:grpSpPr>
        <p:sp>
          <p:nvSpPr>
            <p:cNvPr id="193" name="Google Shape;193;p18"/>
            <p:cNvSpPr/>
            <p:nvPr/>
          </p:nvSpPr>
          <p:spPr>
            <a:xfrm>
              <a:off x="4209450" y="1211238"/>
              <a:ext cx="2554800" cy="909950"/>
            </a:xfrm>
            <a:custGeom>
              <a:avLst/>
              <a:gdLst/>
              <a:ahLst/>
              <a:cxnLst/>
              <a:rect l="l" t="t" r="r" b="b"/>
              <a:pathLst>
                <a:path w="102192" h="36398" extrusionOk="0">
                  <a:moveTo>
                    <a:pt x="1" y="1"/>
                  </a:moveTo>
                  <a:cubicBezTo>
                    <a:pt x="10049" y="1"/>
                    <a:pt x="18193" y="8145"/>
                    <a:pt x="18193" y="18193"/>
                  </a:cubicBezTo>
                  <a:cubicBezTo>
                    <a:pt x="18193" y="28242"/>
                    <a:pt x="10049" y="36398"/>
                    <a:pt x="1" y="36398"/>
                  </a:cubicBezTo>
                  <a:lnTo>
                    <a:pt x="83999" y="36398"/>
                  </a:lnTo>
                  <a:cubicBezTo>
                    <a:pt x="94048" y="36398"/>
                    <a:pt x="102192" y="28242"/>
                    <a:pt x="102192" y="18193"/>
                  </a:cubicBezTo>
                  <a:cubicBezTo>
                    <a:pt x="102192" y="8145"/>
                    <a:pt x="94048" y="1"/>
                    <a:pt x="83999" y="1"/>
                  </a:cubicBezTo>
                  <a:close/>
                </a:path>
              </a:pathLst>
            </a:custGeom>
            <a:solidFill>
              <a:srgbClr val="5EB2FC"/>
            </a:solidFill>
            <a:ln>
              <a:noFill/>
            </a:ln>
          </p:spPr>
          <p:txBody>
            <a:bodyPr spcFirstLastPara="1" wrap="square" lIns="731500" tIns="91425" rIns="457200" bIns="91425" anchor="ctr" anchorCtr="0">
              <a:noAutofit/>
            </a:bodyPr>
            <a:lstStyle/>
            <a:p>
              <a:pPr lvl="0" algn="ctr">
                <a:buClr>
                  <a:schemeClr val="dk1"/>
                </a:buClr>
                <a:buSzPts val="1100"/>
              </a:pPr>
              <a:endParaRPr sz="3200" b="1">
                <a:solidFill>
                  <a:srgbClr val="FFFFFF"/>
                </a:solidFill>
                <a:latin typeface="Times New Roman" pitchFamily="18" charset="0"/>
                <a:ea typeface="Roboto"/>
                <a:cs typeface="Times New Roman" pitchFamily="18" charset="0"/>
                <a:sym typeface="Roboto"/>
              </a:endParaRPr>
            </a:p>
          </p:txBody>
        </p:sp>
        <p:sp>
          <p:nvSpPr>
            <p:cNvPr id="194" name="Google Shape;194;p18"/>
            <p:cNvSpPr/>
            <p:nvPr/>
          </p:nvSpPr>
          <p:spPr>
            <a:xfrm>
              <a:off x="3758200" y="1211238"/>
              <a:ext cx="909975" cy="909950"/>
            </a:xfrm>
            <a:custGeom>
              <a:avLst/>
              <a:gdLst/>
              <a:ahLst/>
              <a:cxnLst/>
              <a:rect l="l" t="t" r="r" b="b"/>
              <a:pathLst>
                <a:path w="36399" h="36398" extrusionOk="0">
                  <a:moveTo>
                    <a:pt x="18193" y="1"/>
                  </a:moveTo>
                  <a:cubicBezTo>
                    <a:pt x="8145" y="1"/>
                    <a:pt x="1" y="8145"/>
                    <a:pt x="1" y="18193"/>
                  </a:cubicBezTo>
                  <a:cubicBezTo>
                    <a:pt x="1" y="28242"/>
                    <a:pt x="8145" y="36398"/>
                    <a:pt x="18193" y="36398"/>
                  </a:cubicBezTo>
                  <a:cubicBezTo>
                    <a:pt x="28242" y="36398"/>
                    <a:pt x="36398" y="28242"/>
                    <a:pt x="36398" y="18193"/>
                  </a:cubicBezTo>
                  <a:cubicBezTo>
                    <a:pt x="36398" y="8145"/>
                    <a:pt x="28242" y="1"/>
                    <a:pt x="18193" y="1"/>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195;p18"/>
          <p:cNvGrpSpPr/>
          <p:nvPr/>
        </p:nvGrpSpPr>
        <p:grpSpPr>
          <a:xfrm>
            <a:off x="0" y="2590800"/>
            <a:ext cx="5385525" cy="1371600"/>
            <a:chOff x="2379750" y="1927688"/>
            <a:chExt cx="3005775" cy="909975"/>
          </a:xfrm>
        </p:grpSpPr>
        <p:sp>
          <p:nvSpPr>
            <p:cNvPr id="196" name="Google Shape;196;p18"/>
            <p:cNvSpPr/>
            <p:nvPr/>
          </p:nvSpPr>
          <p:spPr>
            <a:xfrm>
              <a:off x="2379750" y="1927688"/>
              <a:ext cx="2554825" cy="909975"/>
            </a:xfrm>
            <a:custGeom>
              <a:avLst/>
              <a:gdLst/>
              <a:ahLst/>
              <a:cxnLst/>
              <a:rect l="l" t="t" r="r" b="b"/>
              <a:pathLst>
                <a:path w="102193" h="36399" extrusionOk="0">
                  <a:moveTo>
                    <a:pt x="18194" y="1"/>
                  </a:moveTo>
                  <a:cubicBezTo>
                    <a:pt x="8145" y="1"/>
                    <a:pt x="1" y="8145"/>
                    <a:pt x="1" y="18194"/>
                  </a:cubicBezTo>
                  <a:cubicBezTo>
                    <a:pt x="1" y="28243"/>
                    <a:pt x="8145" y="36398"/>
                    <a:pt x="18194" y="36398"/>
                  </a:cubicBezTo>
                  <a:lnTo>
                    <a:pt x="102192" y="36398"/>
                  </a:lnTo>
                  <a:cubicBezTo>
                    <a:pt x="92143" y="36398"/>
                    <a:pt x="83999" y="28243"/>
                    <a:pt x="83999" y="18194"/>
                  </a:cubicBezTo>
                  <a:cubicBezTo>
                    <a:pt x="83999" y="8145"/>
                    <a:pt x="92143" y="1"/>
                    <a:pt x="102192" y="1"/>
                  </a:cubicBezTo>
                  <a:close/>
                </a:path>
              </a:pathLst>
            </a:custGeom>
            <a:solidFill>
              <a:schemeClr val="accent4"/>
            </a:solidFill>
            <a:ln>
              <a:noFill/>
            </a:ln>
          </p:spPr>
          <p:txBody>
            <a:bodyPr spcFirstLastPara="1" wrap="square" lIns="457200" tIns="91425" rIns="731500" bIns="91425" anchor="ctr" anchorCtr="0">
              <a:noAutofit/>
            </a:bodyPr>
            <a:lstStyle/>
            <a:p>
              <a:pPr lvl="0" algn="ctr">
                <a:buClr>
                  <a:schemeClr val="dk1"/>
                </a:buClr>
                <a:buSzPts val="1100"/>
              </a:pPr>
              <a:endParaRPr sz="3200" b="1">
                <a:solidFill>
                  <a:srgbClr val="FFFFFF"/>
                </a:solidFill>
                <a:latin typeface="Times New Roman" pitchFamily="18" charset="0"/>
                <a:ea typeface="Roboto"/>
                <a:cs typeface="Times New Roman" pitchFamily="18" charset="0"/>
                <a:sym typeface="Roboto"/>
              </a:endParaRPr>
            </a:p>
          </p:txBody>
        </p:sp>
        <p:sp>
          <p:nvSpPr>
            <p:cNvPr id="197" name="Google Shape;197;p18"/>
            <p:cNvSpPr/>
            <p:nvPr/>
          </p:nvSpPr>
          <p:spPr>
            <a:xfrm>
              <a:off x="4475550" y="1927688"/>
              <a:ext cx="909975" cy="909975"/>
            </a:xfrm>
            <a:custGeom>
              <a:avLst/>
              <a:gdLst/>
              <a:ahLst/>
              <a:cxnLst/>
              <a:rect l="l" t="t" r="r" b="b"/>
              <a:pathLst>
                <a:path w="36399" h="36399" extrusionOk="0">
                  <a:moveTo>
                    <a:pt x="18194" y="1"/>
                  </a:moveTo>
                  <a:cubicBezTo>
                    <a:pt x="8145" y="1"/>
                    <a:pt x="1" y="8145"/>
                    <a:pt x="1" y="18194"/>
                  </a:cubicBezTo>
                  <a:cubicBezTo>
                    <a:pt x="1" y="28243"/>
                    <a:pt x="8145" y="36398"/>
                    <a:pt x="18194" y="36398"/>
                  </a:cubicBezTo>
                  <a:cubicBezTo>
                    <a:pt x="28254" y="36398"/>
                    <a:pt x="36398" y="28243"/>
                    <a:pt x="36398" y="18194"/>
                  </a:cubicBezTo>
                  <a:cubicBezTo>
                    <a:pt x="36398" y="8145"/>
                    <a:pt x="28254" y="1"/>
                    <a:pt x="181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18"/>
          <p:cNvSpPr/>
          <p:nvPr/>
        </p:nvSpPr>
        <p:spPr>
          <a:xfrm>
            <a:off x="3907325" y="1823351"/>
            <a:ext cx="1342300" cy="4577449"/>
          </a:xfrm>
          <a:custGeom>
            <a:avLst/>
            <a:gdLst/>
            <a:ahLst/>
            <a:cxnLst/>
            <a:rect l="l" t="t" r="r" b="b"/>
            <a:pathLst>
              <a:path w="53692" h="110932" extrusionOk="0">
                <a:moveTo>
                  <a:pt x="12240" y="0"/>
                </a:moveTo>
                <a:cubicBezTo>
                  <a:pt x="5644" y="0"/>
                  <a:pt x="298" y="5346"/>
                  <a:pt x="286" y="11930"/>
                </a:cubicBezTo>
                <a:cubicBezTo>
                  <a:pt x="286" y="18312"/>
                  <a:pt x="5501" y="23694"/>
                  <a:pt x="11883" y="23884"/>
                </a:cubicBezTo>
                <a:lnTo>
                  <a:pt x="12038" y="23884"/>
                </a:lnTo>
                <a:cubicBezTo>
                  <a:pt x="16646" y="23956"/>
                  <a:pt x="21063" y="25670"/>
                  <a:pt x="24325" y="28933"/>
                </a:cubicBezTo>
                <a:lnTo>
                  <a:pt x="24480" y="29087"/>
                </a:lnTo>
                <a:cubicBezTo>
                  <a:pt x="27492" y="32100"/>
                  <a:pt x="29028" y="36219"/>
                  <a:pt x="28992" y="40482"/>
                </a:cubicBezTo>
                <a:cubicBezTo>
                  <a:pt x="28992" y="40517"/>
                  <a:pt x="28992" y="40565"/>
                  <a:pt x="28992" y="40601"/>
                </a:cubicBezTo>
                <a:cubicBezTo>
                  <a:pt x="28992" y="40624"/>
                  <a:pt x="28992" y="40648"/>
                  <a:pt x="28992" y="40660"/>
                </a:cubicBezTo>
                <a:cubicBezTo>
                  <a:pt x="29004" y="45077"/>
                  <a:pt x="27445" y="49340"/>
                  <a:pt x="24325" y="52447"/>
                </a:cubicBezTo>
                <a:lnTo>
                  <a:pt x="23932" y="52840"/>
                </a:lnTo>
                <a:cubicBezTo>
                  <a:pt x="21027" y="55757"/>
                  <a:pt x="17094" y="57513"/>
                  <a:pt x="12988" y="57513"/>
                </a:cubicBezTo>
                <a:cubicBezTo>
                  <a:pt x="12854" y="57513"/>
                  <a:pt x="12720" y="57511"/>
                  <a:pt x="12586" y="57508"/>
                </a:cubicBezTo>
                <a:cubicBezTo>
                  <a:pt x="12467" y="57502"/>
                  <a:pt x="12348" y="57499"/>
                  <a:pt x="12228" y="57499"/>
                </a:cubicBezTo>
                <a:cubicBezTo>
                  <a:pt x="12109" y="57499"/>
                  <a:pt x="11990" y="57502"/>
                  <a:pt x="11871" y="57508"/>
                </a:cubicBezTo>
                <a:cubicBezTo>
                  <a:pt x="5704" y="57686"/>
                  <a:pt x="572" y="62734"/>
                  <a:pt x="298" y="68902"/>
                </a:cubicBezTo>
                <a:cubicBezTo>
                  <a:pt x="1" y="75736"/>
                  <a:pt x="5454" y="81379"/>
                  <a:pt x="12228" y="81379"/>
                </a:cubicBezTo>
                <a:lnTo>
                  <a:pt x="12288" y="81379"/>
                </a:lnTo>
                <a:cubicBezTo>
                  <a:pt x="12321" y="81379"/>
                  <a:pt x="12353" y="81379"/>
                  <a:pt x="12386" y="81379"/>
                </a:cubicBezTo>
                <a:cubicBezTo>
                  <a:pt x="16114" y="81379"/>
                  <a:pt x="19729" y="82724"/>
                  <a:pt x="22373" y="85368"/>
                </a:cubicBezTo>
                <a:lnTo>
                  <a:pt x="23861" y="86856"/>
                </a:lnTo>
                <a:cubicBezTo>
                  <a:pt x="27159" y="90154"/>
                  <a:pt x="28861" y="94643"/>
                  <a:pt x="28992" y="99310"/>
                </a:cubicBezTo>
                <a:cubicBezTo>
                  <a:pt x="29004" y="99834"/>
                  <a:pt x="29052" y="100370"/>
                  <a:pt x="29135" y="100906"/>
                </a:cubicBezTo>
                <a:cubicBezTo>
                  <a:pt x="29945" y="106085"/>
                  <a:pt x="34184" y="110181"/>
                  <a:pt x="39387" y="110835"/>
                </a:cubicBezTo>
                <a:cubicBezTo>
                  <a:pt x="39906" y="110900"/>
                  <a:pt x="40420" y="110932"/>
                  <a:pt x="40927" y="110932"/>
                </a:cubicBezTo>
                <a:cubicBezTo>
                  <a:pt x="48036" y="110932"/>
                  <a:pt x="53692" y="104720"/>
                  <a:pt x="52769" y="97429"/>
                </a:cubicBezTo>
                <a:cubicBezTo>
                  <a:pt x="52102" y="92214"/>
                  <a:pt x="47959" y="87964"/>
                  <a:pt x="42768" y="87190"/>
                </a:cubicBezTo>
                <a:cubicBezTo>
                  <a:pt x="42232" y="87106"/>
                  <a:pt x="41708" y="87071"/>
                  <a:pt x="41184" y="87059"/>
                </a:cubicBezTo>
                <a:cubicBezTo>
                  <a:pt x="36470" y="86952"/>
                  <a:pt x="31921" y="85261"/>
                  <a:pt x="28588" y="81915"/>
                </a:cubicBezTo>
                <a:lnTo>
                  <a:pt x="28052" y="81391"/>
                </a:lnTo>
                <a:cubicBezTo>
                  <a:pt x="25182" y="78510"/>
                  <a:pt x="23789" y="74498"/>
                  <a:pt x="24135" y="70450"/>
                </a:cubicBezTo>
                <a:cubicBezTo>
                  <a:pt x="24159" y="70116"/>
                  <a:pt x="24170" y="69783"/>
                  <a:pt x="24170" y="69438"/>
                </a:cubicBezTo>
                <a:cubicBezTo>
                  <a:pt x="24170" y="69414"/>
                  <a:pt x="24170" y="69402"/>
                  <a:pt x="24170" y="69378"/>
                </a:cubicBezTo>
                <a:cubicBezTo>
                  <a:pt x="24147" y="64985"/>
                  <a:pt x="25718" y="60722"/>
                  <a:pt x="28826" y="57615"/>
                </a:cubicBezTo>
                <a:lnTo>
                  <a:pt x="29231" y="57210"/>
                </a:lnTo>
                <a:cubicBezTo>
                  <a:pt x="32148" y="54293"/>
                  <a:pt x="36081" y="52537"/>
                  <a:pt x="40186" y="52537"/>
                </a:cubicBezTo>
                <a:cubicBezTo>
                  <a:pt x="40320" y="52537"/>
                  <a:pt x="40455" y="52539"/>
                  <a:pt x="40589" y="52543"/>
                </a:cubicBezTo>
                <a:lnTo>
                  <a:pt x="41292" y="52543"/>
                </a:lnTo>
                <a:cubicBezTo>
                  <a:pt x="47459" y="52352"/>
                  <a:pt x="52591" y="47304"/>
                  <a:pt x="52853" y="41136"/>
                </a:cubicBezTo>
                <a:cubicBezTo>
                  <a:pt x="53150" y="34302"/>
                  <a:pt x="47697" y="28659"/>
                  <a:pt x="40923" y="28659"/>
                </a:cubicBezTo>
                <a:cubicBezTo>
                  <a:pt x="40827" y="28659"/>
                  <a:pt x="40720" y="28659"/>
                  <a:pt x="40625" y="28671"/>
                </a:cubicBezTo>
                <a:cubicBezTo>
                  <a:pt x="40491" y="28674"/>
                  <a:pt x="40358" y="28676"/>
                  <a:pt x="40225" y="28676"/>
                </a:cubicBezTo>
                <a:cubicBezTo>
                  <a:pt x="36105" y="28676"/>
                  <a:pt x="32137" y="27076"/>
                  <a:pt x="29219" y="24158"/>
                </a:cubicBezTo>
                <a:cubicBezTo>
                  <a:pt x="25933" y="20884"/>
                  <a:pt x="24230" y="16431"/>
                  <a:pt x="24170" y="11800"/>
                </a:cubicBezTo>
                <a:cubicBezTo>
                  <a:pt x="24170" y="11740"/>
                  <a:pt x="24170" y="11692"/>
                  <a:pt x="24170" y="11645"/>
                </a:cubicBezTo>
                <a:cubicBezTo>
                  <a:pt x="24016" y="5251"/>
                  <a:pt x="18634" y="12"/>
                  <a:pt x="122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199;p18"/>
          <p:cNvGrpSpPr/>
          <p:nvPr/>
        </p:nvGrpSpPr>
        <p:grpSpPr>
          <a:xfrm>
            <a:off x="4724400" y="5638800"/>
            <a:ext cx="337522" cy="494545"/>
            <a:chOff x="-39998250" y="3605325"/>
            <a:chExt cx="288875" cy="317450"/>
          </a:xfrm>
        </p:grpSpPr>
        <p:sp>
          <p:nvSpPr>
            <p:cNvPr id="200" name="Google Shape;200;p18"/>
            <p:cNvSpPr/>
            <p:nvPr/>
          </p:nvSpPr>
          <p:spPr>
            <a:xfrm>
              <a:off x="-39998250" y="3799600"/>
              <a:ext cx="288875" cy="123175"/>
            </a:xfrm>
            <a:custGeom>
              <a:avLst/>
              <a:gdLst/>
              <a:ahLst/>
              <a:cxnLst/>
              <a:rect l="l" t="t" r="r" b="b"/>
              <a:pathLst>
                <a:path w="11555" h="4927" extrusionOk="0">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3600" b="1" dirty="0" smtClean="0">
                  <a:latin typeface="Times New Roman" pitchFamily="18" charset="0"/>
                  <a:cs typeface="Times New Roman" pitchFamily="18" charset="0"/>
                </a:rPr>
                <a:t>D</a:t>
              </a:r>
              <a:endParaRPr sz="3600" b="1">
                <a:latin typeface="Times New Roman" pitchFamily="18" charset="0"/>
                <a:cs typeface="Times New Roman" pitchFamily="18" charset="0"/>
              </a:endParaRPr>
            </a:p>
          </p:txBody>
        </p:sp>
        <p:sp>
          <p:nvSpPr>
            <p:cNvPr id="201" name="Google Shape;201;p18"/>
            <p:cNvSpPr/>
            <p:nvPr/>
          </p:nvSpPr>
          <p:spPr>
            <a:xfrm>
              <a:off x="-39940950" y="3605325"/>
              <a:ext cx="160700" cy="212050"/>
            </a:xfrm>
            <a:custGeom>
              <a:avLst/>
              <a:gdLst/>
              <a:ahLst/>
              <a:cxnLst/>
              <a:rect l="l" t="t" r="r" b="b"/>
              <a:pathLst>
                <a:path w="6428" h="8482" extrusionOk="0">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202;p18"/>
          <p:cNvGrpSpPr/>
          <p:nvPr/>
        </p:nvGrpSpPr>
        <p:grpSpPr>
          <a:xfrm>
            <a:off x="3886200" y="2057400"/>
            <a:ext cx="685800" cy="492052"/>
            <a:chOff x="-38129425" y="3222550"/>
            <a:chExt cx="228450" cy="315850"/>
          </a:xfrm>
        </p:grpSpPr>
        <p:sp>
          <p:nvSpPr>
            <p:cNvPr id="203" name="Google Shape;203;p18"/>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A</a:t>
              </a:r>
              <a:endParaRPr sz="3600" b="1">
                <a:latin typeface="Times New Roman" pitchFamily="18" charset="0"/>
                <a:cs typeface="Times New Roman" pitchFamily="18" charset="0"/>
              </a:endParaRPr>
            </a:p>
          </p:txBody>
        </p:sp>
        <p:sp>
          <p:nvSpPr>
            <p:cNvPr id="204" name="Google Shape;204;p18"/>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05" name="Google Shape;205;p18"/>
          <p:cNvSpPr/>
          <p:nvPr/>
        </p:nvSpPr>
        <p:spPr>
          <a:xfrm>
            <a:off x="4648200" y="3124200"/>
            <a:ext cx="383790" cy="493688"/>
          </a:xfrm>
          <a:custGeom>
            <a:avLst/>
            <a:gdLst/>
            <a:ahLst/>
            <a:cxnLst/>
            <a:rect l="l" t="t" r="r" b="b"/>
            <a:pathLst>
              <a:path w="13139" h="12676" extrusionOk="0">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B</a:t>
            </a:r>
            <a:endParaRPr sz="3600" b="1">
              <a:latin typeface="Times New Roman" pitchFamily="18" charset="0"/>
              <a:cs typeface="Times New Roman" pitchFamily="18" charset="0"/>
            </a:endParaRPr>
          </a:p>
        </p:txBody>
      </p:sp>
      <p:grpSp>
        <p:nvGrpSpPr>
          <p:cNvPr id="8" name="Google Shape;206;p18"/>
          <p:cNvGrpSpPr/>
          <p:nvPr/>
        </p:nvGrpSpPr>
        <p:grpSpPr>
          <a:xfrm>
            <a:off x="4038600" y="4495800"/>
            <a:ext cx="366293" cy="493921"/>
            <a:chOff x="-39647175" y="3972000"/>
            <a:chExt cx="313500" cy="317050"/>
          </a:xfrm>
        </p:grpSpPr>
        <p:sp>
          <p:nvSpPr>
            <p:cNvPr id="207" name="Google Shape;207;p18"/>
            <p:cNvSpPr/>
            <p:nvPr/>
          </p:nvSpPr>
          <p:spPr>
            <a:xfrm>
              <a:off x="-39647175" y="3972000"/>
              <a:ext cx="95325" cy="153975"/>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8"/>
            <p:cNvSpPr/>
            <p:nvPr/>
          </p:nvSpPr>
          <p:spPr>
            <a:xfrm>
              <a:off x="-39588875"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C</a:t>
              </a:r>
              <a:endParaRPr sz="3600" b="1">
                <a:latin typeface="Times New Roman" pitchFamily="18" charset="0"/>
                <a:cs typeface="Times New Roman" pitchFamily="18" charset="0"/>
              </a:endParaRPr>
            </a:p>
          </p:txBody>
        </p:sp>
        <p:sp>
          <p:nvSpPr>
            <p:cNvPr id="209" name="Google Shape;209;p18"/>
            <p:cNvSpPr/>
            <p:nvPr/>
          </p:nvSpPr>
          <p:spPr>
            <a:xfrm>
              <a:off x="-39398275"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Flowchart: Alternate Process 26"/>
          <p:cNvSpPr/>
          <p:nvPr/>
        </p:nvSpPr>
        <p:spPr>
          <a:xfrm>
            <a:off x="0" y="0"/>
            <a:ext cx="9144000" cy="1371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smtClean="0">
                <a:solidFill>
                  <a:schemeClr val="tx1"/>
                </a:solidFill>
                <a:latin typeface="Times New Roman" pitchFamily="18" charset="0"/>
                <a:cs typeface="Times New Roman" pitchFamily="18" charset="0"/>
              </a:rPr>
              <a:t>Câu 7:Bước nào sau đây cần bước hình thành giả thuyết khi nghiên làm trước cứu một vấn đề khoa học tự nhiên?</a:t>
            </a:r>
            <a:endParaRPr lang="en-US" sz="3600" dirty="0">
              <a:solidFill>
                <a:schemeClr val="tx1"/>
              </a:solidFill>
              <a:latin typeface="Times New Roman" pitchFamily="18" charset="0"/>
              <a:cs typeface="Times New Roman" pitchFamily="18" charset="0"/>
            </a:endParaRPr>
          </a:p>
        </p:txBody>
      </p:sp>
      <p:sp>
        <p:nvSpPr>
          <p:cNvPr id="28" name="Rectangle 27"/>
          <p:cNvSpPr/>
          <p:nvPr/>
        </p:nvSpPr>
        <p:spPr>
          <a:xfrm>
            <a:off x="4724400" y="1752600"/>
            <a:ext cx="3948517" cy="646331"/>
          </a:xfrm>
          <a:prstGeom prst="rect">
            <a:avLst/>
          </a:prstGeom>
        </p:spPr>
        <p:txBody>
          <a:bodyPr wrap="none">
            <a:spAutoFit/>
          </a:bodyPr>
          <a:lstStyle/>
          <a:p>
            <a:r>
              <a:rPr lang="en-US" sz="3600" dirty="0" err="1" smtClean="0">
                <a:latin typeface="Times New Roman" pitchFamily="18" charset="0"/>
                <a:cs typeface="Times New Roman" pitchFamily="18" charset="0"/>
              </a:rPr>
              <a:t>Thực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hoạch</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29" name="Rectangle 28"/>
          <p:cNvSpPr/>
          <p:nvPr/>
        </p:nvSpPr>
        <p:spPr>
          <a:xfrm>
            <a:off x="457200" y="2667000"/>
            <a:ext cx="3890809" cy="1200329"/>
          </a:xfrm>
          <a:prstGeom prst="rect">
            <a:avLst/>
          </a:prstGeom>
        </p:spPr>
        <p:txBody>
          <a:bodyPr wrap="none">
            <a:spAutoFit/>
          </a:bodyPr>
          <a:lstStyle/>
          <a:p>
            <a:r>
              <a:rPr lang="en-US" b="1" dirty="0" smtClean="0">
                <a:solidFill>
                  <a:srgbClr val="3F3F3F"/>
                </a:solidFill>
                <a:latin typeface="Roboto"/>
                <a:cs typeface="Arial" pitchFamily="34" charset="0"/>
              </a:rPr>
              <a:t> </a:t>
            </a:r>
            <a:r>
              <a:rPr lang="en-US" sz="3600" dirty="0" err="1" smtClean="0">
                <a:latin typeface="Times New Roman" pitchFamily="18" charset="0"/>
                <a:cs typeface="Times New Roman" pitchFamily="18" charset="0"/>
              </a:rPr>
              <a:t>Lập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kiểm</a:t>
            </a:r>
            <a:r>
              <a:rPr lang="en-US" sz="3600" dirty="0" smtClean="0">
                <a:latin typeface="Times New Roman" pitchFamily="18" charset="0"/>
                <a:cs typeface="Times New Roman" pitchFamily="18" charset="0"/>
              </a:rPr>
              <a:t> </a:t>
            </a:r>
            <a:endParaRPr lang="vi-VN" sz="3600" dirty="0" smtClean="0">
              <a:latin typeface="Times New Roman" pitchFamily="18" charset="0"/>
              <a:cs typeface="Times New Roman" pitchFamily="18" charset="0"/>
            </a:endParaRPr>
          </a:p>
          <a:p>
            <a:r>
              <a:rPr lang="en-US" sz="3600" dirty="0" err="1" smtClean="0">
                <a:latin typeface="Times New Roman" pitchFamily="18" charset="0"/>
                <a:cs typeface="Times New Roman" pitchFamily="18" charset="0"/>
              </a:rPr>
              <a:t>tra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thuyết</a:t>
            </a:r>
            <a:r>
              <a:rPr lang="en-US" dirty="0" smtClean="0">
                <a:solidFill>
                  <a:srgbClr val="3F3F3F"/>
                </a:solidFill>
                <a:latin typeface="Roboto"/>
                <a:cs typeface="Arial" pitchFamily="34" charset="0"/>
              </a:rPr>
              <a:t>.</a:t>
            </a:r>
            <a:endParaRPr lang="en-US" dirty="0"/>
          </a:p>
        </p:txBody>
      </p:sp>
      <p:sp>
        <p:nvSpPr>
          <p:cNvPr id="30" name="Rectangle 29"/>
          <p:cNvSpPr/>
          <p:nvPr/>
        </p:nvSpPr>
        <p:spPr>
          <a:xfrm>
            <a:off x="5334000" y="4267200"/>
            <a:ext cx="1877437" cy="646331"/>
          </a:xfrm>
          <a:prstGeom prst="rect">
            <a:avLst/>
          </a:prstGeom>
        </p:spPr>
        <p:txBody>
          <a:bodyPr wrap="none">
            <a:spAutoFit/>
          </a:bodyPr>
          <a:lstStyle/>
          <a:p>
            <a:r>
              <a:rPr lang="en-US" sz="3600" dirty="0" err="1" smtClean="0">
                <a:latin typeface="Times New Roman" pitchFamily="18" charset="0"/>
                <a:cs typeface="Times New Roman" pitchFamily="18" charset="0"/>
              </a:rPr>
              <a:t>Kết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luận</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31" name="Rectangle 30"/>
          <p:cNvSpPr/>
          <p:nvPr/>
        </p:nvSpPr>
        <p:spPr>
          <a:xfrm>
            <a:off x="304800" y="5486400"/>
            <a:ext cx="3801041" cy="1200329"/>
          </a:xfrm>
          <a:prstGeom prst="rect">
            <a:avLst/>
          </a:prstGeom>
        </p:spPr>
        <p:txBody>
          <a:bodyPr wrap="none">
            <a:spAutoFit/>
          </a:bodyPr>
          <a:lstStyle/>
          <a:p>
            <a:pPr lvl="0" eaLnBrk="0" fontAlgn="base" hangingPunct="0">
              <a:spcBef>
                <a:spcPct val="0"/>
              </a:spcBef>
              <a:spcAft>
                <a:spcPct val="0"/>
              </a:spcAft>
            </a:pPr>
            <a:r>
              <a:rPr lang="en-US" sz="3600" dirty="0" err="1" smtClean="0">
                <a:latin typeface="Times New Roman" pitchFamily="18" charset="0"/>
                <a:cs typeface="Times New Roman" pitchFamily="18" charset="0"/>
              </a:rPr>
              <a:t>Quan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đặt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câu</a:t>
            </a:r>
            <a:endParaRPr lang="vi-VN" sz="3600" dirty="0" smtClean="0">
              <a:latin typeface="Times New Roman" pitchFamily="18" charset="0"/>
              <a:cs typeface="Times New Roman" pitchFamily="18" charset="0"/>
            </a:endParaRPr>
          </a:p>
          <a:p>
            <a:pPr lvl="0" eaLnBrk="0" fontAlgn="base" hangingPunct="0">
              <a:spcBef>
                <a:spcPct val="0"/>
              </a:spcBef>
              <a:spcAft>
                <a:spcPct val="0"/>
              </a:spcAft>
            </a:pP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hỏi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cứu</a:t>
            </a:r>
            <a:r>
              <a:rPr lang="en-US" sz="3600" dirty="0" smtClean="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ppt_x"/>
                                          </p:val>
                                        </p:tav>
                                        <p:tav tm="100000">
                                          <p:val>
                                            <p:strVal val="#ppt_x"/>
                                          </p:val>
                                        </p:tav>
                                      </p:tavLst>
                                    </p:anim>
                                    <p:anim calcmode="lin" valueType="num">
                                      <p:cBhvr additive="base">
                                        <p:cTn id="1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checkerboard(across)">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05"/>
                                        </p:tgtEl>
                                        <p:attrNameLst>
                                          <p:attrName>style.visibility</p:attrName>
                                        </p:attrNameLst>
                                      </p:cBhvr>
                                      <p:to>
                                        <p:strVal val="visible"/>
                                      </p:to>
                                    </p:set>
                                    <p:animEffect transition="in" filter="blinds(horizontal)">
                                      <p:cBhvr>
                                        <p:cTn id="28" dur="500"/>
                                        <p:tgtEl>
                                          <p:spTgt spid="205"/>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lide(fromBottom)">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strips(downLeft)">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linds(horizontal)">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down)">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blinds(horizontal)">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1000" fill="hold"/>
                                        <p:tgtEl>
                                          <p:spTgt spid="2"/>
                                        </p:tgtEl>
                                        <p:attrNameLst>
                                          <p:attrName>ppt_w</p:attrName>
                                        </p:attrNameLst>
                                      </p:cBhvr>
                                      <p:tavLst>
                                        <p:tav tm="0">
                                          <p:val>
                                            <p:strVal val="#ppt_w*0.70"/>
                                          </p:val>
                                        </p:tav>
                                        <p:tav tm="100000">
                                          <p:val>
                                            <p:strVal val="#ppt_w"/>
                                          </p:val>
                                        </p:tav>
                                      </p:tavLst>
                                    </p:anim>
                                    <p:anim calcmode="lin" valueType="num">
                                      <p:cBhvr>
                                        <p:cTn id="64" dur="1000" fill="hold"/>
                                        <p:tgtEl>
                                          <p:spTgt spid="2"/>
                                        </p:tgtEl>
                                        <p:attrNameLst>
                                          <p:attrName>ppt_h</p:attrName>
                                        </p:attrNameLst>
                                      </p:cBhvr>
                                      <p:tavLst>
                                        <p:tav tm="0">
                                          <p:val>
                                            <p:strVal val="#ppt_h"/>
                                          </p:val>
                                        </p:tav>
                                        <p:tav tm="100000">
                                          <p:val>
                                            <p:strVal val="#ppt_h"/>
                                          </p:val>
                                        </p:tav>
                                      </p:tavLst>
                                    </p:anim>
                                    <p:animEffect transition="in" filter="fade">
                                      <p:cBhvr>
                                        <p:cTn id="65" dur="1000"/>
                                        <p:tgtEl>
                                          <p:spTgt spid="2"/>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12"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strips(downLeft)">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mph" presetSubtype="0" fill="hold" nodeType="clickEffect">
                                  <p:stCondLst>
                                    <p:cond delay="0"/>
                                  </p:stCondLst>
                                  <p:childTnLst>
                                    <p:animScale>
                                      <p:cBhvr>
                                        <p:cTn id="74"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7" grpId="0" animBg="1"/>
      <p:bldP spid="28" grpId="0"/>
      <p:bldP spid="29" grpId="0"/>
      <p:bldP spid="30" grpId="0"/>
      <p:bldP spid="3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grpSp>
        <p:nvGrpSpPr>
          <p:cNvPr id="2" name="Google Shape;376;p22"/>
          <p:cNvGrpSpPr/>
          <p:nvPr/>
        </p:nvGrpSpPr>
        <p:grpSpPr>
          <a:xfrm>
            <a:off x="838200" y="5486400"/>
            <a:ext cx="7848600" cy="1214365"/>
            <a:chOff x="5631625" y="3483064"/>
            <a:chExt cx="2655311" cy="683661"/>
          </a:xfrm>
        </p:grpSpPr>
        <p:sp>
          <p:nvSpPr>
            <p:cNvPr id="377" name="Google Shape;377;p22"/>
            <p:cNvSpPr/>
            <p:nvPr/>
          </p:nvSpPr>
          <p:spPr>
            <a:xfrm>
              <a:off x="6304450" y="3783638"/>
              <a:ext cx="309000" cy="80400"/>
            </a:xfrm>
            <a:custGeom>
              <a:avLst/>
              <a:gdLst/>
              <a:ahLst/>
              <a:cxnLst/>
              <a:rect l="l" t="t" r="r" b="b"/>
              <a:pathLst>
                <a:path w="12360" h="3216" extrusionOk="0">
                  <a:moveTo>
                    <a:pt x="10752" y="632"/>
                  </a:moveTo>
                  <a:cubicBezTo>
                    <a:pt x="11324" y="632"/>
                    <a:pt x="11776" y="1084"/>
                    <a:pt x="11776" y="1644"/>
                  </a:cubicBezTo>
                  <a:cubicBezTo>
                    <a:pt x="11776" y="2215"/>
                    <a:pt x="11324" y="2668"/>
                    <a:pt x="10752" y="2668"/>
                  </a:cubicBezTo>
                  <a:cubicBezTo>
                    <a:pt x="10193" y="2668"/>
                    <a:pt x="9740" y="2215"/>
                    <a:pt x="9740" y="1644"/>
                  </a:cubicBezTo>
                  <a:cubicBezTo>
                    <a:pt x="9740" y="1084"/>
                    <a:pt x="10193" y="632"/>
                    <a:pt x="10752" y="632"/>
                  </a:cubicBezTo>
                  <a:close/>
                  <a:moveTo>
                    <a:pt x="10752" y="1"/>
                  </a:moveTo>
                  <a:cubicBezTo>
                    <a:pt x="10086" y="1"/>
                    <a:pt x="9502" y="537"/>
                    <a:pt x="9264" y="977"/>
                  </a:cubicBezTo>
                  <a:lnTo>
                    <a:pt x="1" y="977"/>
                  </a:lnTo>
                  <a:lnTo>
                    <a:pt x="1" y="2025"/>
                  </a:lnTo>
                  <a:lnTo>
                    <a:pt x="9216" y="2025"/>
                  </a:lnTo>
                  <a:cubicBezTo>
                    <a:pt x="9407" y="2763"/>
                    <a:pt x="10026" y="3215"/>
                    <a:pt x="10752" y="3215"/>
                  </a:cubicBezTo>
                  <a:cubicBezTo>
                    <a:pt x="11645" y="3215"/>
                    <a:pt x="12360" y="2501"/>
                    <a:pt x="12360" y="1608"/>
                  </a:cubicBezTo>
                  <a:cubicBezTo>
                    <a:pt x="12360" y="727"/>
                    <a:pt x="11645" y="1"/>
                    <a:pt x="10752" y="1"/>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2"/>
            <p:cNvSpPr/>
            <p:nvPr/>
          </p:nvSpPr>
          <p:spPr>
            <a:xfrm>
              <a:off x="5631625" y="3483064"/>
              <a:ext cx="683690" cy="683661"/>
            </a:xfrm>
            <a:custGeom>
              <a:avLst/>
              <a:gdLst/>
              <a:ahLst/>
              <a:cxnLst/>
              <a:rect l="l" t="t" r="r" b="b"/>
              <a:pathLst>
                <a:path w="23945" h="23944" extrusionOk="0">
                  <a:moveTo>
                    <a:pt x="11966" y="1084"/>
                  </a:moveTo>
                  <a:cubicBezTo>
                    <a:pt x="17979" y="1084"/>
                    <a:pt x="22861" y="5965"/>
                    <a:pt x="22861" y="11966"/>
                  </a:cubicBezTo>
                  <a:cubicBezTo>
                    <a:pt x="22861" y="17978"/>
                    <a:pt x="17979" y="22860"/>
                    <a:pt x="11966" y="22860"/>
                  </a:cubicBezTo>
                  <a:cubicBezTo>
                    <a:pt x="5966" y="22860"/>
                    <a:pt x="1084" y="17978"/>
                    <a:pt x="1084" y="11966"/>
                  </a:cubicBezTo>
                  <a:cubicBezTo>
                    <a:pt x="1084" y="5965"/>
                    <a:pt x="5966" y="1084"/>
                    <a:pt x="11966" y="1084"/>
                  </a:cubicBezTo>
                  <a:close/>
                  <a:moveTo>
                    <a:pt x="11966" y="0"/>
                  </a:moveTo>
                  <a:cubicBezTo>
                    <a:pt x="5370" y="0"/>
                    <a:pt x="1" y="5370"/>
                    <a:pt x="1" y="11966"/>
                  </a:cubicBezTo>
                  <a:cubicBezTo>
                    <a:pt x="1" y="18574"/>
                    <a:pt x="5370" y="23943"/>
                    <a:pt x="11966" y="23943"/>
                  </a:cubicBezTo>
                  <a:cubicBezTo>
                    <a:pt x="18574" y="23943"/>
                    <a:pt x="23944" y="18574"/>
                    <a:pt x="23944" y="11966"/>
                  </a:cubicBezTo>
                  <a:cubicBezTo>
                    <a:pt x="23944" y="5370"/>
                    <a:pt x="18574" y="0"/>
                    <a:pt x="11966" y="0"/>
                  </a:cubicBezTo>
                  <a:close/>
                </a:path>
              </a:pathLst>
            </a:custGeom>
            <a:solidFill>
              <a:srgbClr val="4949E7"/>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2"/>
            <p:cNvSpPr/>
            <p:nvPr/>
          </p:nvSpPr>
          <p:spPr>
            <a:xfrm>
              <a:off x="6615074" y="3547613"/>
              <a:ext cx="1671862" cy="606350"/>
            </a:xfrm>
            <a:custGeom>
              <a:avLst/>
              <a:gdLst/>
              <a:ahLst/>
              <a:cxnLst/>
              <a:rect l="l" t="t" r="r" b="b"/>
              <a:pathLst>
                <a:path w="54829" h="24254" extrusionOk="0">
                  <a:moveTo>
                    <a:pt x="1072" y="0"/>
                  </a:moveTo>
                  <a:cubicBezTo>
                    <a:pt x="477" y="0"/>
                    <a:pt x="1" y="476"/>
                    <a:pt x="1" y="1060"/>
                  </a:cubicBezTo>
                  <a:lnTo>
                    <a:pt x="1" y="23182"/>
                  </a:lnTo>
                  <a:cubicBezTo>
                    <a:pt x="1" y="23777"/>
                    <a:pt x="477" y="24253"/>
                    <a:pt x="1072" y="24253"/>
                  </a:cubicBezTo>
                  <a:lnTo>
                    <a:pt x="53757" y="24253"/>
                  </a:lnTo>
                  <a:cubicBezTo>
                    <a:pt x="54353" y="24253"/>
                    <a:pt x="54829" y="23777"/>
                    <a:pt x="54829" y="23182"/>
                  </a:cubicBezTo>
                  <a:lnTo>
                    <a:pt x="54829" y="1060"/>
                  </a:lnTo>
                  <a:cubicBezTo>
                    <a:pt x="54829" y="476"/>
                    <a:pt x="54353" y="0"/>
                    <a:pt x="53757" y="0"/>
                  </a:cubicBezTo>
                  <a:close/>
                </a:path>
              </a:pathLst>
            </a:custGeom>
            <a:solidFill>
              <a:srgbClr val="4949E7"/>
            </a:solidFill>
            <a:ln>
              <a:noFill/>
            </a:ln>
          </p:spPr>
          <p:txBody>
            <a:bodyPr spcFirstLastPara="1" wrap="square" lIns="91425" tIns="91425" rIns="91425" bIns="91425" anchor="ctr" anchorCtr="0">
              <a:noAutofit/>
            </a:bodyPr>
            <a:lstStyle/>
            <a:p>
              <a:pPr lvl="0" algn="ctr">
                <a:buClr>
                  <a:schemeClr val="dk1"/>
                </a:buClr>
                <a:buSzPts val="1100"/>
              </a:pPr>
              <a:endParaRPr sz="3200">
                <a:solidFill>
                  <a:srgbClr val="FFFFFF"/>
                </a:solidFill>
                <a:latin typeface="Times New Roman" pitchFamily="18" charset="0"/>
                <a:ea typeface="Roboto"/>
                <a:cs typeface="Times New Roman" pitchFamily="18" charset="0"/>
                <a:sym typeface="Roboto"/>
              </a:endParaRPr>
            </a:p>
          </p:txBody>
        </p:sp>
        <p:sp>
          <p:nvSpPr>
            <p:cNvPr id="381" name="Google Shape;381;p22"/>
            <p:cNvSpPr/>
            <p:nvPr/>
          </p:nvSpPr>
          <p:spPr>
            <a:xfrm>
              <a:off x="8008550" y="3487763"/>
              <a:ext cx="63125" cy="63150"/>
            </a:xfrm>
            <a:custGeom>
              <a:avLst/>
              <a:gdLst/>
              <a:ahLst/>
              <a:cxnLst/>
              <a:rect l="l" t="t" r="r" b="b"/>
              <a:pathLst>
                <a:path w="2525" h="2526" extrusionOk="0">
                  <a:moveTo>
                    <a:pt x="1262" y="1"/>
                  </a:moveTo>
                  <a:cubicBezTo>
                    <a:pt x="572" y="1"/>
                    <a:pt x="0" y="561"/>
                    <a:pt x="0" y="1263"/>
                  </a:cubicBezTo>
                  <a:cubicBezTo>
                    <a:pt x="0" y="1954"/>
                    <a:pt x="572" y="2525"/>
                    <a:pt x="1262" y="2525"/>
                  </a:cubicBezTo>
                  <a:cubicBezTo>
                    <a:pt x="1965" y="2525"/>
                    <a:pt x="2524" y="1954"/>
                    <a:pt x="2524" y="1263"/>
                  </a:cubicBezTo>
                  <a:cubicBezTo>
                    <a:pt x="2524" y="561"/>
                    <a:pt x="1965" y="1"/>
                    <a:pt x="1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2"/>
            <p:cNvSpPr txBox="1"/>
            <p:nvPr/>
          </p:nvSpPr>
          <p:spPr>
            <a:xfrm>
              <a:off x="5631625" y="3674138"/>
              <a:ext cx="683700" cy="29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rgbClr val="434343"/>
                  </a:solidFill>
                  <a:latin typeface="Times New Roman" pitchFamily="18" charset="0"/>
                  <a:ea typeface="Fira Sans Extra Condensed Medium"/>
                  <a:cs typeface="Times New Roman" pitchFamily="18" charset="0"/>
                  <a:sym typeface="Fira Sans Extra Condensed Medium"/>
                </a:rPr>
                <a:t>D</a:t>
              </a:r>
              <a:endParaRPr sz="3600" b="1">
                <a:solidFill>
                  <a:srgbClr val="434343"/>
                </a:solidFill>
                <a:latin typeface="Times New Roman" pitchFamily="18" charset="0"/>
                <a:ea typeface="Fira Sans Extra Condensed Medium"/>
                <a:cs typeface="Times New Roman" pitchFamily="18" charset="0"/>
                <a:sym typeface="Fira Sans Extra Condensed Medium"/>
              </a:endParaRPr>
            </a:p>
          </p:txBody>
        </p:sp>
      </p:grpSp>
      <p:grpSp>
        <p:nvGrpSpPr>
          <p:cNvPr id="3" name="Google Shape;386;p22"/>
          <p:cNvGrpSpPr/>
          <p:nvPr/>
        </p:nvGrpSpPr>
        <p:grpSpPr>
          <a:xfrm>
            <a:off x="0" y="1676400"/>
            <a:ext cx="8839200" cy="1263183"/>
            <a:chOff x="4086475" y="919613"/>
            <a:chExt cx="2657048" cy="947387"/>
          </a:xfrm>
        </p:grpSpPr>
        <p:sp>
          <p:nvSpPr>
            <p:cNvPr id="387" name="Google Shape;387;p22"/>
            <p:cNvSpPr/>
            <p:nvPr/>
          </p:nvSpPr>
          <p:spPr>
            <a:xfrm>
              <a:off x="4758125" y="1392288"/>
              <a:ext cx="237275" cy="14600"/>
            </a:xfrm>
            <a:custGeom>
              <a:avLst/>
              <a:gdLst/>
              <a:ahLst/>
              <a:cxnLst/>
              <a:rect l="l" t="t" r="r" b="b"/>
              <a:pathLst>
                <a:path w="9491" h="584" extrusionOk="0">
                  <a:moveTo>
                    <a:pt x="1" y="0"/>
                  </a:moveTo>
                  <a:lnTo>
                    <a:pt x="1" y="584"/>
                  </a:lnTo>
                  <a:lnTo>
                    <a:pt x="9490" y="584"/>
                  </a:lnTo>
                  <a:lnTo>
                    <a:pt x="9490" y="0"/>
                  </a:lnTo>
                  <a:close/>
                </a:path>
              </a:pathLst>
            </a:custGeom>
            <a:solidFill>
              <a:srgbClr val="FCDF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2"/>
            <p:cNvSpPr/>
            <p:nvPr/>
          </p:nvSpPr>
          <p:spPr>
            <a:xfrm>
              <a:off x="4757825" y="1361013"/>
              <a:ext cx="310800" cy="80400"/>
            </a:xfrm>
            <a:custGeom>
              <a:avLst/>
              <a:gdLst/>
              <a:ahLst/>
              <a:cxnLst/>
              <a:rect l="l" t="t" r="r" b="b"/>
              <a:pathLst>
                <a:path w="12432" h="3216" extrusionOk="0">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2"/>
            <p:cNvSpPr/>
            <p:nvPr/>
          </p:nvSpPr>
          <p:spPr>
            <a:xfrm>
              <a:off x="5071415" y="919613"/>
              <a:ext cx="1672108" cy="784925"/>
            </a:xfrm>
            <a:custGeom>
              <a:avLst/>
              <a:gdLst/>
              <a:ahLst/>
              <a:cxnLst/>
              <a:rect l="l" t="t" r="r" b="b"/>
              <a:pathLst>
                <a:path w="54817" h="24254" extrusionOk="0">
                  <a:moveTo>
                    <a:pt x="1060" y="1"/>
                  </a:moveTo>
                  <a:cubicBezTo>
                    <a:pt x="477" y="1"/>
                    <a:pt x="1" y="477"/>
                    <a:pt x="1" y="1060"/>
                  </a:cubicBezTo>
                  <a:lnTo>
                    <a:pt x="1" y="23194"/>
                  </a:lnTo>
                  <a:cubicBezTo>
                    <a:pt x="1" y="23778"/>
                    <a:pt x="477" y="24254"/>
                    <a:pt x="1060" y="24254"/>
                  </a:cubicBezTo>
                  <a:lnTo>
                    <a:pt x="53757" y="24254"/>
                  </a:lnTo>
                  <a:cubicBezTo>
                    <a:pt x="54341" y="24254"/>
                    <a:pt x="54817" y="23778"/>
                    <a:pt x="54817" y="23194"/>
                  </a:cubicBezTo>
                  <a:lnTo>
                    <a:pt x="54817" y="1060"/>
                  </a:lnTo>
                  <a:cubicBezTo>
                    <a:pt x="54817" y="477"/>
                    <a:pt x="54341" y="1"/>
                    <a:pt x="53757" y="1"/>
                  </a:cubicBezTo>
                  <a:close/>
                </a:path>
              </a:pathLst>
            </a:custGeom>
            <a:solidFill>
              <a:srgbClr val="FCBD24"/>
            </a:solidFill>
            <a:ln>
              <a:noFill/>
            </a:ln>
          </p:spPr>
          <p:txBody>
            <a:bodyPr spcFirstLastPara="1" wrap="square" lIns="91425" tIns="91425" rIns="91425" bIns="91425" anchor="ctr" anchorCtr="0">
              <a:noAutofit/>
            </a:bodyPr>
            <a:lstStyle/>
            <a:p>
              <a:pPr lvl="0" algn="ctr">
                <a:buClr>
                  <a:schemeClr val="dk1"/>
                </a:buClr>
                <a:buSzPts val="1100"/>
              </a:pPr>
              <a:endParaRPr sz="3600">
                <a:solidFill>
                  <a:srgbClr val="FFFFFF"/>
                </a:solidFill>
                <a:latin typeface="Times New Roman" pitchFamily="18" charset="0"/>
                <a:ea typeface="Roboto"/>
                <a:cs typeface="Times New Roman" pitchFamily="18" charset="0"/>
                <a:sym typeface="Roboto"/>
              </a:endParaRPr>
            </a:p>
          </p:txBody>
        </p:sp>
        <p:sp>
          <p:nvSpPr>
            <p:cNvPr id="392" name="Google Shape;392;p22"/>
            <p:cNvSpPr/>
            <p:nvPr/>
          </p:nvSpPr>
          <p:spPr>
            <a:xfrm>
              <a:off x="6572350" y="1037163"/>
              <a:ext cx="56875" cy="56900"/>
            </a:xfrm>
            <a:custGeom>
              <a:avLst/>
              <a:gdLst/>
              <a:ahLst/>
              <a:cxnLst/>
              <a:rect l="l" t="t" r="r" b="b"/>
              <a:pathLst>
                <a:path w="2275" h="2276" extrusionOk="0">
                  <a:moveTo>
                    <a:pt x="0" y="1"/>
                  </a:moveTo>
                  <a:lnTo>
                    <a:pt x="0" y="2275"/>
                  </a:lnTo>
                  <a:lnTo>
                    <a:pt x="2275" y="2275"/>
                  </a:lnTo>
                  <a:cubicBezTo>
                    <a:pt x="2275" y="1013"/>
                    <a:pt x="126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2"/>
            <p:cNvSpPr/>
            <p:nvPr/>
          </p:nvSpPr>
          <p:spPr>
            <a:xfrm>
              <a:off x="4086475" y="1059513"/>
              <a:ext cx="683721" cy="683721"/>
            </a:xfrm>
            <a:custGeom>
              <a:avLst/>
              <a:gdLst/>
              <a:ahLst/>
              <a:cxnLst/>
              <a:rect l="l" t="t" r="r" b="b"/>
              <a:pathLst>
                <a:path w="23944" h="23944" extrusionOk="0">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2"/>
            <p:cNvSpPr/>
            <p:nvPr/>
          </p:nvSpPr>
          <p:spPr>
            <a:xfrm>
              <a:off x="4428468" y="1059513"/>
              <a:ext cx="341718" cy="342060"/>
            </a:xfrm>
            <a:custGeom>
              <a:avLst/>
              <a:gdLst/>
              <a:ahLst/>
              <a:cxnLst/>
              <a:rect l="l" t="t" r="r" b="b"/>
              <a:pathLst>
                <a:path w="11967" h="11979" extrusionOk="0">
                  <a:moveTo>
                    <a:pt x="1" y="1"/>
                  </a:moveTo>
                  <a:lnTo>
                    <a:pt x="1" y="1084"/>
                  </a:lnTo>
                  <a:cubicBezTo>
                    <a:pt x="6002" y="1084"/>
                    <a:pt x="10883" y="5966"/>
                    <a:pt x="10883" y="11978"/>
                  </a:cubicBezTo>
                  <a:lnTo>
                    <a:pt x="11967" y="11978"/>
                  </a:lnTo>
                  <a:cubicBezTo>
                    <a:pt x="11967" y="5370"/>
                    <a:pt x="6597" y="1"/>
                    <a:pt x="1" y="1"/>
                  </a:cubicBezTo>
                  <a:close/>
                </a:path>
              </a:pathLst>
            </a:custGeom>
            <a:solidFill>
              <a:srgbClr val="FCBD24"/>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2"/>
            <p:cNvSpPr txBox="1"/>
            <p:nvPr/>
          </p:nvSpPr>
          <p:spPr>
            <a:xfrm>
              <a:off x="4086488" y="1251650"/>
              <a:ext cx="683700" cy="29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rgbClr val="434343"/>
                  </a:solidFill>
                  <a:latin typeface="+mj-lt"/>
                  <a:ea typeface="Fira Sans Extra Condensed Medium"/>
                  <a:cs typeface="Fira Sans Extra Condensed Medium"/>
                  <a:sym typeface="Fira Sans Extra Condensed Medium"/>
                </a:rPr>
                <a:t>A</a:t>
              </a:r>
              <a:endParaRPr sz="3600" b="1">
                <a:solidFill>
                  <a:srgbClr val="434343"/>
                </a:solidFill>
                <a:latin typeface="+mj-lt"/>
                <a:ea typeface="Fira Sans Extra Condensed Medium"/>
                <a:cs typeface="Fira Sans Extra Condensed Medium"/>
                <a:sym typeface="Fira Sans Extra Condensed Medium"/>
              </a:endParaRPr>
            </a:p>
          </p:txBody>
        </p:sp>
        <p:sp>
          <p:nvSpPr>
            <p:cNvPr id="396" name="Google Shape;396;p22"/>
            <p:cNvSpPr/>
            <p:nvPr/>
          </p:nvSpPr>
          <p:spPr>
            <a:xfrm rot="5400000">
              <a:off x="4356290" y="1726759"/>
              <a:ext cx="144104" cy="136377"/>
            </a:xfrm>
            <a:custGeom>
              <a:avLst/>
              <a:gdLst/>
              <a:ahLst/>
              <a:cxnLst/>
              <a:rect l="l" t="t" r="r" b="b"/>
              <a:pathLst>
                <a:path w="5763" h="5454" extrusionOk="0">
                  <a:moveTo>
                    <a:pt x="2959" y="0"/>
                  </a:moveTo>
                  <a:cubicBezTo>
                    <a:pt x="2771" y="0"/>
                    <a:pt x="2584" y="71"/>
                    <a:pt x="2441" y="214"/>
                  </a:cubicBezTo>
                  <a:cubicBezTo>
                    <a:pt x="2167" y="500"/>
                    <a:pt x="2167" y="964"/>
                    <a:pt x="2441" y="1250"/>
                  </a:cubicBezTo>
                  <a:lnTo>
                    <a:pt x="3203" y="2000"/>
                  </a:lnTo>
                  <a:lnTo>
                    <a:pt x="726" y="2000"/>
                  </a:lnTo>
                  <a:cubicBezTo>
                    <a:pt x="322" y="2000"/>
                    <a:pt x="0" y="2322"/>
                    <a:pt x="0" y="2727"/>
                  </a:cubicBezTo>
                  <a:cubicBezTo>
                    <a:pt x="0" y="3131"/>
                    <a:pt x="322" y="3453"/>
                    <a:pt x="726" y="3453"/>
                  </a:cubicBezTo>
                  <a:lnTo>
                    <a:pt x="3203" y="3453"/>
                  </a:lnTo>
                  <a:lnTo>
                    <a:pt x="2441" y="4215"/>
                  </a:lnTo>
                  <a:cubicBezTo>
                    <a:pt x="2167" y="4501"/>
                    <a:pt x="2167" y="4953"/>
                    <a:pt x="2441" y="5239"/>
                  </a:cubicBezTo>
                  <a:cubicBezTo>
                    <a:pt x="2584" y="5382"/>
                    <a:pt x="2774" y="5453"/>
                    <a:pt x="2965" y="5453"/>
                  </a:cubicBezTo>
                  <a:cubicBezTo>
                    <a:pt x="3143" y="5453"/>
                    <a:pt x="3334" y="5382"/>
                    <a:pt x="3477" y="5239"/>
                  </a:cubicBezTo>
                  <a:lnTo>
                    <a:pt x="5477" y="3239"/>
                  </a:lnTo>
                  <a:cubicBezTo>
                    <a:pt x="5763" y="2953"/>
                    <a:pt x="5763" y="2500"/>
                    <a:pt x="5477" y="2215"/>
                  </a:cubicBezTo>
                  <a:lnTo>
                    <a:pt x="3477" y="214"/>
                  </a:lnTo>
                  <a:cubicBezTo>
                    <a:pt x="3334" y="71"/>
                    <a:pt x="3146" y="0"/>
                    <a:pt x="29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397;p22"/>
          <p:cNvGrpSpPr/>
          <p:nvPr/>
        </p:nvGrpSpPr>
        <p:grpSpPr>
          <a:xfrm>
            <a:off x="990600" y="2971800"/>
            <a:ext cx="7772400" cy="1192984"/>
            <a:chOff x="4634313" y="1870025"/>
            <a:chExt cx="2656610" cy="894738"/>
          </a:xfrm>
        </p:grpSpPr>
        <p:sp>
          <p:nvSpPr>
            <p:cNvPr id="398" name="Google Shape;398;p22"/>
            <p:cNvSpPr/>
            <p:nvPr/>
          </p:nvSpPr>
          <p:spPr>
            <a:xfrm>
              <a:off x="5305375" y="2171838"/>
              <a:ext cx="310775" cy="80400"/>
            </a:xfrm>
            <a:custGeom>
              <a:avLst/>
              <a:gdLst/>
              <a:ahLst/>
              <a:cxnLst/>
              <a:rect l="l" t="t" r="r" b="b"/>
              <a:pathLst>
                <a:path w="12431" h="3216" extrusionOk="0">
                  <a:moveTo>
                    <a:pt x="10836" y="584"/>
                  </a:moveTo>
                  <a:cubicBezTo>
                    <a:pt x="11395" y="584"/>
                    <a:pt x="11848" y="1036"/>
                    <a:pt x="11848" y="1596"/>
                  </a:cubicBezTo>
                  <a:cubicBezTo>
                    <a:pt x="11848" y="2167"/>
                    <a:pt x="11395" y="2620"/>
                    <a:pt x="10836" y="2620"/>
                  </a:cubicBezTo>
                  <a:cubicBezTo>
                    <a:pt x="10264" y="2620"/>
                    <a:pt x="9812" y="2167"/>
                    <a:pt x="9812" y="1596"/>
                  </a:cubicBezTo>
                  <a:cubicBezTo>
                    <a:pt x="9812" y="1036"/>
                    <a:pt x="10264" y="584"/>
                    <a:pt x="10836" y="584"/>
                  </a:cubicBezTo>
                  <a:close/>
                  <a:moveTo>
                    <a:pt x="10836" y="1"/>
                  </a:moveTo>
                  <a:cubicBezTo>
                    <a:pt x="10157" y="1"/>
                    <a:pt x="9574" y="417"/>
                    <a:pt x="9335" y="1013"/>
                  </a:cubicBezTo>
                  <a:lnTo>
                    <a:pt x="1" y="1013"/>
                  </a:lnTo>
                  <a:lnTo>
                    <a:pt x="1" y="2048"/>
                  </a:lnTo>
                  <a:lnTo>
                    <a:pt x="9288" y="2048"/>
                  </a:lnTo>
                  <a:cubicBezTo>
                    <a:pt x="9478" y="2644"/>
                    <a:pt x="10097" y="3215"/>
                    <a:pt x="10836" y="3215"/>
                  </a:cubicBezTo>
                  <a:cubicBezTo>
                    <a:pt x="11717" y="3215"/>
                    <a:pt x="12431" y="2489"/>
                    <a:pt x="12431" y="1608"/>
                  </a:cubicBezTo>
                  <a:cubicBezTo>
                    <a:pt x="12431" y="715"/>
                    <a:pt x="11717" y="1"/>
                    <a:pt x="10836"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2"/>
            <p:cNvSpPr/>
            <p:nvPr/>
          </p:nvSpPr>
          <p:spPr>
            <a:xfrm>
              <a:off x="4634313" y="1870025"/>
              <a:ext cx="341689" cy="683721"/>
            </a:xfrm>
            <a:custGeom>
              <a:avLst/>
              <a:gdLst/>
              <a:ahLst/>
              <a:cxnLst/>
              <a:rect l="l" t="t" r="r" b="b"/>
              <a:pathLst>
                <a:path w="11966" h="23944" extrusionOk="0">
                  <a:moveTo>
                    <a:pt x="11966" y="0"/>
                  </a:moveTo>
                  <a:cubicBezTo>
                    <a:pt x="5370" y="0"/>
                    <a:pt x="0" y="5370"/>
                    <a:pt x="0" y="11966"/>
                  </a:cubicBezTo>
                  <a:cubicBezTo>
                    <a:pt x="0" y="18574"/>
                    <a:pt x="5370" y="23944"/>
                    <a:pt x="11966" y="23944"/>
                  </a:cubicBezTo>
                  <a:lnTo>
                    <a:pt x="11966" y="22860"/>
                  </a:lnTo>
                  <a:cubicBezTo>
                    <a:pt x="5965" y="22860"/>
                    <a:pt x="1084" y="17979"/>
                    <a:pt x="1084" y="11966"/>
                  </a:cubicBezTo>
                  <a:cubicBezTo>
                    <a:pt x="1084" y="5965"/>
                    <a:pt x="5965" y="1084"/>
                    <a:pt x="11966" y="1084"/>
                  </a:cubicBezTo>
                  <a:lnTo>
                    <a:pt x="11966" y="0"/>
                  </a:ln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2"/>
            <p:cNvSpPr/>
            <p:nvPr/>
          </p:nvSpPr>
          <p:spPr>
            <a:xfrm>
              <a:off x="4975975" y="1870025"/>
              <a:ext cx="342060" cy="683721"/>
            </a:xfrm>
            <a:custGeom>
              <a:avLst/>
              <a:gdLst/>
              <a:ahLst/>
              <a:cxnLst/>
              <a:rect l="l" t="t" r="r" b="b"/>
              <a:pathLst>
                <a:path w="11979" h="23944" extrusionOk="0">
                  <a:moveTo>
                    <a:pt x="1" y="0"/>
                  </a:moveTo>
                  <a:lnTo>
                    <a:pt x="1" y="1084"/>
                  </a:lnTo>
                  <a:cubicBezTo>
                    <a:pt x="6014" y="1084"/>
                    <a:pt x="10895" y="5965"/>
                    <a:pt x="10895" y="11966"/>
                  </a:cubicBezTo>
                  <a:cubicBezTo>
                    <a:pt x="10895" y="17979"/>
                    <a:pt x="6014" y="22860"/>
                    <a:pt x="1" y="22860"/>
                  </a:cubicBezTo>
                  <a:lnTo>
                    <a:pt x="1" y="23944"/>
                  </a:lnTo>
                  <a:cubicBezTo>
                    <a:pt x="6609" y="23944"/>
                    <a:pt x="11979" y="18574"/>
                    <a:pt x="11979" y="11966"/>
                  </a:cubicBezTo>
                  <a:cubicBezTo>
                    <a:pt x="11979" y="5370"/>
                    <a:pt x="6609" y="0"/>
                    <a:pt x="1" y="0"/>
                  </a:cubicBezTo>
                  <a:close/>
                </a:path>
              </a:pathLst>
            </a:custGeom>
            <a:solidFill>
              <a:srgbClr val="69E78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2"/>
            <p:cNvSpPr/>
            <p:nvPr/>
          </p:nvSpPr>
          <p:spPr>
            <a:xfrm>
              <a:off x="5561620" y="1914663"/>
              <a:ext cx="1729303" cy="850100"/>
            </a:xfrm>
            <a:custGeom>
              <a:avLst/>
              <a:gdLst/>
              <a:ahLst/>
              <a:cxnLst/>
              <a:rect l="l" t="t" r="r" b="b"/>
              <a:pathLst>
                <a:path w="54817" h="24254" extrusionOk="0">
                  <a:moveTo>
                    <a:pt x="1060" y="1"/>
                  </a:moveTo>
                  <a:cubicBezTo>
                    <a:pt x="476" y="1"/>
                    <a:pt x="0" y="477"/>
                    <a:pt x="0" y="1060"/>
                  </a:cubicBezTo>
                  <a:lnTo>
                    <a:pt x="0" y="23194"/>
                  </a:lnTo>
                  <a:cubicBezTo>
                    <a:pt x="0" y="23777"/>
                    <a:pt x="476" y="24254"/>
                    <a:pt x="1060" y="24254"/>
                  </a:cubicBezTo>
                  <a:lnTo>
                    <a:pt x="53757" y="24254"/>
                  </a:lnTo>
                  <a:cubicBezTo>
                    <a:pt x="54340" y="24254"/>
                    <a:pt x="54817" y="23777"/>
                    <a:pt x="54817" y="23194"/>
                  </a:cubicBezTo>
                  <a:lnTo>
                    <a:pt x="54817" y="1060"/>
                  </a:lnTo>
                  <a:cubicBezTo>
                    <a:pt x="54817" y="477"/>
                    <a:pt x="54340" y="1"/>
                    <a:pt x="53757" y="1"/>
                  </a:cubicBezTo>
                  <a:close/>
                </a:path>
              </a:pathLst>
            </a:custGeom>
            <a:solidFill>
              <a:srgbClr val="69E781"/>
            </a:solidFill>
            <a:ln>
              <a:noFill/>
            </a:ln>
          </p:spPr>
          <p:txBody>
            <a:bodyPr spcFirstLastPara="1" wrap="square" lIns="91425" tIns="91425" rIns="91425" bIns="91425" anchor="ctr" anchorCtr="0">
              <a:noAutofit/>
            </a:bodyPr>
            <a:lstStyle/>
            <a:p>
              <a:pPr lvl="0" algn="ctr">
                <a:buClr>
                  <a:schemeClr val="dk1"/>
                </a:buClr>
                <a:buSzPts val="1100"/>
              </a:pPr>
              <a:endParaRPr sz="3200">
                <a:solidFill>
                  <a:srgbClr val="FFFFFF"/>
                </a:solidFill>
                <a:latin typeface="Times New Roman" pitchFamily="18" charset="0"/>
                <a:ea typeface="Roboto"/>
                <a:cs typeface="Times New Roman" pitchFamily="18" charset="0"/>
                <a:sym typeface="Roboto"/>
              </a:endParaRPr>
            </a:p>
          </p:txBody>
        </p:sp>
        <p:sp>
          <p:nvSpPr>
            <p:cNvPr id="404" name="Google Shape;404;p22"/>
            <p:cNvSpPr txBox="1"/>
            <p:nvPr/>
          </p:nvSpPr>
          <p:spPr>
            <a:xfrm>
              <a:off x="4634313" y="2058175"/>
              <a:ext cx="683700" cy="29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rgbClr val="434343"/>
                  </a:solidFill>
                  <a:latin typeface="+mj-lt"/>
                  <a:ea typeface="Fira Sans Extra Condensed Medium"/>
                  <a:cs typeface="Fira Sans Extra Condensed Medium"/>
                  <a:sym typeface="Fira Sans Extra Condensed Medium"/>
                </a:rPr>
                <a:t>B</a:t>
              </a:r>
              <a:endParaRPr sz="3600" b="1">
                <a:solidFill>
                  <a:srgbClr val="434343"/>
                </a:solidFill>
                <a:latin typeface="+mj-lt"/>
                <a:ea typeface="Fira Sans Extra Condensed Medium"/>
                <a:cs typeface="Fira Sans Extra Condensed Medium"/>
                <a:sym typeface="Fira Sans Extra Condensed Medium"/>
              </a:endParaRPr>
            </a:p>
          </p:txBody>
        </p:sp>
        <p:sp>
          <p:nvSpPr>
            <p:cNvPr id="405" name="Google Shape;405;p22"/>
            <p:cNvSpPr/>
            <p:nvPr/>
          </p:nvSpPr>
          <p:spPr>
            <a:xfrm rot="5400000">
              <a:off x="4904127" y="2543984"/>
              <a:ext cx="144104" cy="136377"/>
            </a:xfrm>
            <a:custGeom>
              <a:avLst/>
              <a:gdLst/>
              <a:ahLst/>
              <a:cxnLst/>
              <a:rect l="l" t="t" r="r" b="b"/>
              <a:pathLst>
                <a:path w="5763" h="5454" extrusionOk="0">
                  <a:moveTo>
                    <a:pt x="2959" y="0"/>
                  </a:moveTo>
                  <a:cubicBezTo>
                    <a:pt x="2771" y="0"/>
                    <a:pt x="2584" y="71"/>
                    <a:pt x="2441" y="214"/>
                  </a:cubicBezTo>
                  <a:cubicBezTo>
                    <a:pt x="2167" y="500"/>
                    <a:pt x="2167" y="964"/>
                    <a:pt x="2441" y="1250"/>
                  </a:cubicBezTo>
                  <a:lnTo>
                    <a:pt x="3203" y="2000"/>
                  </a:lnTo>
                  <a:lnTo>
                    <a:pt x="726" y="2000"/>
                  </a:lnTo>
                  <a:cubicBezTo>
                    <a:pt x="322" y="2000"/>
                    <a:pt x="0" y="2322"/>
                    <a:pt x="0" y="2727"/>
                  </a:cubicBezTo>
                  <a:cubicBezTo>
                    <a:pt x="0" y="3131"/>
                    <a:pt x="322" y="3453"/>
                    <a:pt x="726" y="3453"/>
                  </a:cubicBezTo>
                  <a:lnTo>
                    <a:pt x="3203" y="3453"/>
                  </a:lnTo>
                  <a:lnTo>
                    <a:pt x="2441" y="4215"/>
                  </a:lnTo>
                  <a:cubicBezTo>
                    <a:pt x="2167" y="4501"/>
                    <a:pt x="2167" y="4953"/>
                    <a:pt x="2441" y="5239"/>
                  </a:cubicBezTo>
                  <a:cubicBezTo>
                    <a:pt x="2584" y="5382"/>
                    <a:pt x="2774" y="5453"/>
                    <a:pt x="2965" y="5453"/>
                  </a:cubicBezTo>
                  <a:cubicBezTo>
                    <a:pt x="3143" y="5453"/>
                    <a:pt x="3334" y="5382"/>
                    <a:pt x="3477" y="5239"/>
                  </a:cubicBezTo>
                  <a:lnTo>
                    <a:pt x="5477" y="3239"/>
                  </a:lnTo>
                  <a:cubicBezTo>
                    <a:pt x="5763" y="2953"/>
                    <a:pt x="5763" y="2500"/>
                    <a:pt x="5477" y="2215"/>
                  </a:cubicBezTo>
                  <a:lnTo>
                    <a:pt x="3477" y="214"/>
                  </a:lnTo>
                  <a:cubicBezTo>
                    <a:pt x="3334" y="71"/>
                    <a:pt x="3146" y="0"/>
                    <a:pt x="2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406;p22"/>
          <p:cNvGrpSpPr/>
          <p:nvPr/>
        </p:nvGrpSpPr>
        <p:grpSpPr>
          <a:xfrm>
            <a:off x="1219200" y="4267200"/>
            <a:ext cx="7543800" cy="1154965"/>
            <a:chOff x="5068625" y="2615377"/>
            <a:chExt cx="2656273" cy="866223"/>
          </a:xfrm>
        </p:grpSpPr>
        <p:sp>
          <p:nvSpPr>
            <p:cNvPr id="407" name="Google Shape;407;p22"/>
            <p:cNvSpPr/>
            <p:nvPr/>
          </p:nvSpPr>
          <p:spPr>
            <a:xfrm>
              <a:off x="5068638" y="2672527"/>
              <a:ext cx="683690" cy="683661"/>
            </a:xfrm>
            <a:custGeom>
              <a:avLst/>
              <a:gdLst/>
              <a:ahLst/>
              <a:cxnLst/>
              <a:rect l="l" t="t" r="r" b="b"/>
              <a:pathLst>
                <a:path w="23945" h="23944" extrusionOk="0">
                  <a:moveTo>
                    <a:pt x="11978" y="0"/>
                  </a:moveTo>
                  <a:cubicBezTo>
                    <a:pt x="5370" y="0"/>
                    <a:pt x="1" y="5370"/>
                    <a:pt x="1" y="11978"/>
                  </a:cubicBezTo>
                  <a:lnTo>
                    <a:pt x="1084" y="11978"/>
                  </a:lnTo>
                  <a:cubicBezTo>
                    <a:pt x="1084" y="5965"/>
                    <a:pt x="5966" y="1084"/>
                    <a:pt x="11978" y="1084"/>
                  </a:cubicBezTo>
                  <a:cubicBezTo>
                    <a:pt x="17979" y="1084"/>
                    <a:pt x="22861" y="5965"/>
                    <a:pt x="22861" y="11978"/>
                  </a:cubicBezTo>
                  <a:cubicBezTo>
                    <a:pt x="22861" y="17979"/>
                    <a:pt x="17979" y="22860"/>
                    <a:pt x="11978" y="22860"/>
                  </a:cubicBezTo>
                  <a:lnTo>
                    <a:pt x="11978" y="23944"/>
                  </a:lnTo>
                  <a:cubicBezTo>
                    <a:pt x="18575" y="23944"/>
                    <a:pt x="23944" y="18574"/>
                    <a:pt x="23944" y="11978"/>
                  </a:cubicBezTo>
                  <a:cubicBezTo>
                    <a:pt x="23944" y="5370"/>
                    <a:pt x="18575" y="0"/>
                    <a:pt x="11978" y="0"/>
                  </a:cubicBez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2"/>
            <p:cNvSpPr/>
            <p:nvPr/>
          </p:nvSpPr>
          <p:spPr>
            <a:xfrm>
              <a:off x="5068638" y="2672527"/>
              <a:ext cx="683690" cy="683661"/>
            </a:xfrm>
            <a:custGeom>
              <a:avLst/>
              <a:gdLst/>
              <a:ahLst/>
              <a:cxnLst/>
              <a:rect l="l" t="t" r="r" b="b"/>
              <a:pathLst>
                <a:path w="23945" h="23944" extrusionOk="0">
                  <a:moveTo>
                    <a:pt x="11978" y="0"/>
                  </a:moveTo>
                  <a:lnTo>
                    <a:pt x="11978" y="1084"/>
                  </a:lnTo>
                  <a:cubicBezTo>
                    <a:pt x="17979" y="1084"/>
                    <a:pt x="22861" y="5965"/>
                    <a:pt x="22861" y="11978"/>
                  </a:cubicBezTo>
                  <a:cubicBezTo>
                    <a:pt x="22861" y="17979"/>
                    <a:pt x="17979" y="22860"/>
                    <a:pt x="11978" y="22860"/>
                  </a:cubicBezTo>
                  <a:cubicBezTo>
                    <a:pt x="5966" y="22860"/>
                    <a:pt x="1084" y="17979"/>
                    <a:pt x="1084" y="11978"/>
                  </a:cubicBezTo>
                  <a:lnTo>
                    <a:pt x="1" y="11978"/>
                  </a:lnTo>
                  <a:cubicBezTo>
                    <a:pt x="1" y="18574"/>
                    <a:pt x="5370" y="23944"/>
                    <a:pt x="11978" y="23944"/>
                  </a:cubicBezTo>
                  <a:cubicBezTo>
                    <a:pt x="18575" y="23944"/>
                    <a:pt x="23944" y="18574"/>
                    <a:pt x="23944" y="11978"/>
                  </a:cubicBezTo>
                  <a:cubicBezTo>
                    <a:pt x="23944" y="5370"/>
                    <a:pt x="18575" y="0"/>
                    <a:pt x="11978" y="0"/>
                  </a:cubicBezTo>
                  <a:close/>
                </a:path>
              </a:pathLst>
            </a:custGeom>
            <a:solidFill>
              <a:srgbClr val="5EB2FC"/>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2"/>
            <p:cNvSpPr/>
            <p:nvPr/>
          </p:nvSpPr>
          <p:spPr>
            <a:xfrm>
              <a:off x="5741775" y="2974913"/>
              <a:ext cx="309000" cy="80400"/>
            </a:xfrm>
            <a:custGeom>
              <a:avLst/>
              <a:gdLst/>
              <a:ahLst/>
              <a:cxnLst/>
              <a:rect l="l" t="t" r="r" b="b"/>
              <a:pathLst>
                <a:path w="12360" h="3216" extrusionOk="0">
                  <a:moveTo>
                    <a:pt x="10752" y="560"/>
                  </a:moveTo>
                  <a:cubicBezTo>
                    <a:pt x="11312" y="560"/>
                    <a:pt x="11776" y="1013"/>
                    <a:pt x="11776" y="1584"/>
                  </a:cubicBezTo>
                  <a:cubicBezTo>
                    <a:pt x="11776" y="2144"/>
                    <a:pt x="11312" y="2596"/>
                    <a:pt x="10752" y="2596"/>
                  </a:cubicBezTo>
                  <a:cubicBezTo>
                    <a:pt x="10181" y="2596"/>
                    <a:pt x="9728" y="2144"/>
                    <a:pt x="9728" y="1584"/>
                  </a:cubicBezTo>
                  <a:cubicBezTo>
                    <a:pt x="9728" y="1013"/>
                    <a:pt x="10181" y="560"/>
                    <a:pt x="10752" y="560"/>
                  </a:cubicBezTo>
                  <a:close/>
                  <a:moveTo>
                    <a:pt x="10752" y="1"/>
                  </a:moveTo>
                  <a:cubicBezTo>
                    <a:pt x="10074" y="1"/>
                    <a:pt x="9490" y="441"/>
                    <a:pt x="9252" y="1036"/>
                  </a:cubicBezTo>
                  <a:lnTo>
                    <a:pt x="1" y="1036"/>
                  </a:lnTo>
                  <a:lnTo>
                    <a:pt x="1" y="2072"/>
                  </a:lnTo>
                  <a:lnTo>
                    <a:pt x="9204" y="2072"/>
                  </a:lnTo>
                  <a:cubicBezTo>
                    <a:pt x="9407" y="2668"/>
                    <a:pt x="10014" y="3215"/>
                    <a:pt x="10752" y="3215"/>
                  </a:cubicBezTo>
                  <a:cubicBezTo>
                    <a:pt x="11633" y="3215"/>
                    <a:pt x="12360" y="2489"/>
                    <a:pt x="12360" y="1608"/>
                  </a:cubicBezTo>
                  <a:cubicBezTo>
                    <a:pt x="12360" y="715"/>
                    <a:pt x="11633" y="1"/>
                    <a:pt x="10752" y="1"/>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2"/>
            <p:cNvSpPr/>
            <p:nvPr/>
          </p:nvSpPr>
          <p:spPr>
            <a:xfrm>
              <a:off x="6048916" y="2615377"/>
              <a:ext cx="1675982" cy="851558"/>
            </a:xfrm>
            <a:custGeom>
              <a:avLst/>
              <a:gdLst/>
              <a:ahLst/>
              <a:cxnLst/>
              <a:rect l="l" t="t" r="r" b="b"/>
              <a:pathLst>
                <a:path w="54817" h="24254" extrusionOk="0">
                  <a:moveTo>
                    <a:pt x="1060" y="0"/>
                  </a:moveTo>
                  <a:cubicBezTo>
                    <a:pt x="477" y="0"/>
                    <a:pt x="1" y="477"/>
                    <a:pt x="1" y="1060"/>
                  </a:cubicBezTo>
                  <a:lnTo>
                    <a:pt x="1" y="23194"/>
                  </a:lnTo>
                  <a:cubicBezTo>
                    <a:pt x="1" y="23777"/>
                    <a:pt x="477" y="24253"/>
                    <a:pt x="1060" y="24253"/>
                  </a:cubicBezTo>
                  <a:lnTo>
                    <a:pt x="53757" y="24253"/>
                  </a:lnTo>
                  <a:cubicBezTo>
                    <a:pt x="54341" y="24253"/>
                    <a:pt x="54817" y="23777"/>
                    <a:pt x="54817" y="23194"/>
                  </a:cubicBezTo>
                  <a:lnTo>
                    <a:pt x="54817" y="1060"/>
                  </a:lnTo>
                  <a:cubicBezTo>
                    <a:pt x="54817" y="477"/>
                    <a:pt x="54341" y="0"/>
                    <a:pt x="53757" y="0"/>
                  </a:cubicBezTo>
                  <a:close/>
                </a:path>
              </a:pathLst>
            </a:custGeom>
            <a:solidFill>
              <a:srgbClr val="5EB2FC"/>
            </a:solidFill>
            <a:ln>
              <a:noFill/>
            </a:ln>
          </p:spPr>
          <p:txBody>
            <a:bodyPr spcFirstLastPara="1" wrap="square" lIns="91425" tIns="91425" rIns="91425" bIns="91425" anchor="ctr" anchorCtr="0">
              <a:noAutofit/>
            </a:bodyPr>
            <a:lstStyle/>
            <a:p>
              <a:pPr lvl="0" algn="ctr">
                <a:buClr>
                  <a:schemeClr val="dk1"/>
                </a:buClr>
                <a:buSzPts val="1100"/>
              </a:pPr>
              <a:endParaRPr sz="3200">
                <a:solidFill>
                  <a:srgbClr val="FFFFFF"/>
                </a:solidFill>
                <a:latin typeface="Times New Roman" pitchFamily="18" charset="0"/>
                <a:ea typeface="Roboto"/>
                <a:cs typeface="Times New Roman" pitchFamily="18" charset="0"/>
                <a:sym typeface="Roboto"/>
              </a:endParaRPr>
            </a:p>
          </p:txBody>
        </p:sp>
        <p:sp>
          <p:nvSpPr>
            <p:cNvPr id="413" name="Google Shape;413;p22"/>
            <p:cNvSpPr txBox="1"/>
            <p:nvPr/>
          </p:nvSpPr>
          <p:spPr>
            <a:xfrm>
              <a:off x="5068625" y="2868688"/>
              <a:ext cx="683700" cy="29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rgbClr val="434343"/>
                  </a:solidFill>
                  <a:latin typeface="Times New Roman" pitchFamily="18" charset="0"/>
                  <a:ea typeface="Fira Sans Extra Condensed Medium"/>
                  <a:cs typeface="Times New Roman" pitchFamily="18" charset="0"/>
                  <a:sym typeface="Fira Sans Extra Condensed Medium"/>
                </a:rPr>
                <a:t>C</a:t>
              </a:r>
              <a:endParaRPr sz="3600" b="1">
                <a:solidFill>
                  <a:srgbClr val="434343"/>
                </a:solidFill>
                <a:latin typeface="Times New Roman" pitchFamily="18" charset="0"/>
                <a:ea typeface="Fira Sans Extra Condensed Medium"/>
                <a:cs typeface="Times New Roman" pitchFamily="18" charset="0"/>
                <a:sym typeface="Fira Sans Extra Condensed Medium"/>
              </a:endParaRPr>
            </a:p>
          </p:txBody>
        </p:sp>
        <p:sp>
          <p:nvSpPr>
            <p:cNvPr id="414" name="Google Shape;414;p22"/>
            <p:cNvSpPr/>
            <p:nvPr/>
          </p:nvSpPr>
          <p:spPr>
            <a:xfrm rot="5400000">
              <a:off x="5338415" y="3341359"/>
              <a:ext cx="144104" cy="136377"/>
            </a:xfrm>
            <a:custGeom>
              <a:avLst/>
              <a:gdLst/>
              <a:ahLst/>
              <a:cxnLst/>
              <a:rect l="l" t="t" r="r" b="b"/>
              <a:pathLst>
                <a:path w="5763" h="5454" extrusionOk="0">
                  <a:moveTo>
                    <a:pt x="2959" y="0"/>
                  </a:moveTo>
                  <a:cubicBezTo>
                    <a:pt x="2771" y="0"/>
                    <a:pt x="2584" y="71"/>
                    <a:pt x="2441" y="214"/>
                  </a:cubicBezTo>
                  <a:cubicBezTo>
                    <a:pt x="2167" y="500"/>
                    <a:pt x="2167" y="964"/>
                    <a:pt x="2441" y="1250"/>
                  </a:cubicBezTo>
                  <a:lnTo>
                    <a:pt x="3203" y="2000"/>
                  </a:lnTo>
                  <a:lnTo>
                    <a:pt x="726" y="2000"/>
                  </a:lnTo>
                  <a:cubicBezTo>
                    <a:pt x="322" y="2000"/>
                    <a:pt x="0" y="2322"/>
                    <a:pt x="0" y="2727"/>
                  </a:cubicBezTo>
                  <a:cubicBezTo>
                    <a:pt x="0" y="3131"/>
                    <a:pt x="322" y="3453"/>
                    <a:pt x="726" y="3453"/>
                  </a:cubicBezTo>
                  <a:lnTo>
                    <a:pt x="3203" y="3453"/>
                  </a:lnTo>
                  <a:lnTo>
                    <a:pt x="2441" y="4215"/>
                  </a:lnTo>
                  <a:cubicBezTo>
                    <a:pt x="2167" y="4501"/>
                    <a:pt x="2167" y="4953"/>
                    <a:pt x="2441" y="5239"/>
                  </a:cubicBezTo>
                  <a:cubicBezTo>
                    <a:pt x="2584" y="5382"/>
                    <a:pt x="2774" y="5453"/>
                    <a:pt x="2965" y="5453"/>
                  </a:cubicBezTo>
                  <a:cubicBezTo>
                    <a:pt x="3143" y="5453"/>
                    <a:pt x="3334" y="5382"/>
                    <a:pt x="3477" y="5239"/>
                  </a:cubicBezTo>
                  <a:lnTo>
                    <a:pt x="5477" y="3239"/>
                  </a:lnTo>
                  <a:cubicBezTo>
                    <a:pt x="5763" y="2953"/>
                    <a:pt x="5763" y="2500"/>
                    <a:pt x="5477" y="2215"/>
                  </a:cubicBezTo>
                  <a:lnTo>
                    <a:pt x="3477" y="214"/>
                  </a:lnTo>
                  <a:cubicBezTo>
                    <a:pt x="3334" y="71"/>
                    <a:pt x="3146" y="0"/>
                    <a:pt x="29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Flowchart: Alternate Process 40"/>
          <p:cNvSpPr/>
          <p:nvPr/>
        </p:nvSpPr>
        <p:spPr>
          <a:xfrm>
            <a:off x="0" y="0"/>
            <a:ext cx="9144000" cy="1447800"/>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vi-VN" sz="3600" dirty="0" smtClean="0">
                <a:solidFill>
                  <a:schemeClr val="tx1"/>
                </a:solidFill>
                <a:latin typeface="Times New Roman" pitchFamily="18" charset="0"/>
                <a:cs typeface="Times New Roman" pitchFamily="18" charset="0"/>
              </a:rPr>
              <a:t>Câu 8:Khi vận dụng phương pháp tìm hiểu tự nhiên trong học tập</a:t>
            </a:r>
            <a:r>
              <a:rPr lang="vi-VN" sz="3600" b="1" dirty="0" smtClean="0">
                <a:solidFill>
                  <a:schemeClr val="tx1"/>
                </a:solidFill>
                <a:latin typeface="Times New Roman" pitchFamily="18" charset="0"/>
                <a:cs typeface="Times New Roman" pitchFamily="18" charset="0"/>
              </a:rPr>
              <a:t> </a:t>
            </a:r>
            <a:r>
              <a:rPr lang="vi-VN" sz="3600" b="1" dirty="0" smtClean="0">
                <a:solidFill>
                  <a:srgbClr val="FFFF00"/>
                </a:solidFill>
                <a:latin typeface="Times New Roman" pitchFamily="18" charset="0"/>
                <a:cs typeface="Times New Roman" pitchFamily="18" charset="0"/>
              </a:rPr>
              <a:t>không</a:t>
            </a:r>
            <a:r>
              <a:rPr lang="vi-VN" sz="3600" dirty="0" smtClean="0">
                <a:solidFill>
                  <a:srgbClr val="FFFF00"/>
                </a:solidFill>
                <a:latin typeface="Times New Roman" pitchFamily="18" charset="0"/>
                <a:cs typeface="Times New Roman" pitchFamily="18" charset="0"/>
              </a:rPr>
              <a:t> </a:t>
            </a:r>
            <a:r>
              <a:rPr lang="vi-VN" sz="3600" dirty="0" smtClean="0">
                <a:solidFill>
                  <a:schemeClr val="tx1"/>
                </a:solidFill>
                <a:latin typeface="Times New Roman" pitchFamily="18" charset="0"/>
                <a:cs typeface="Times New Roman" pitchFamily="18" charset="0"/>
              </a:rPr>
              <a:t>cần thiết phải thực hiện các kĩ năng nào sau đây?</a:t>
            </a:r>
            <a:endParaRPr lang="en-US" sz="3600" b="1" dirty="0">
              <a:solidFill>
                <a:schemeClr val="tx1"/>
              </a:solidFill>
              <a:latin typeface="Times New Roman" pitchFamily="18" charset="0"/>
              <a:cs typeface="Times New Roman" pitchFamily="18" charset="0"/>
            </a:endParaRPr>
          </a:p>
        </p:txBody>
      </p:sp>
      <p:sp>
        <p:nvSpPr>
          <p:cNvPr id="33" name="Rectangle 32"/>
          <p:cNvSpPr/>
          <p:nvPr/>
        </p:nvSpPr>
        <p:spPr>
          <a:xfrm>
            <a:off x="3886200" y="1828800"/>
            <a:ext cx="3826689" cy="646331"/>
          </a:xfrm>
          <a:prstGeom prst="rect">
            <a:avLst/>
          </a:prstGeom>
        </p:spPr>
        <p:txBody>
          <a:bodyPr wrap="none">
            <a:spAutoFit/>
          </a:bodyPr>
          <a:lstStyle/>
          <a:p>
            <a:r>
              <a:rPr lang="en-US" b="1" dirty="0" smtClean="0">
                <a:solidFill>
                  <a:srgbClr val="3F3F3F"/>
                </a:solidFill>
                <a:latin typeface="Roboto"/>
                <a:cs typeface="Arial" pitchFamily="34" charset="0"/>
              </a:rPr>
              <a:t> </a:t>
            </a:r>
            <a:r>
              <a:rPr lang="en-US" sz="3600" dirty="0" err="1" smtClean="0">
                <a:latin typeface="Times New Roman" pitchFamily="18" charset="0"/>
                <a:cs typeface="Times New Roman" pitchFamily="18" charset="0"/>
              </a:rPr>
              <a:t>quan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loại</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34" name="Rectangle 33"/>
          <p:cNvSpPr/>
          <p:nvPr/>
        </p:nvSpPr>
        <p:spPr>
          <a:xfrm>
            <a:off x="4038600" y="3200400"/>
            <a:ext cx="3499676" cy="646331"/>
          </a:xfrm>
          <a:prstGeom prst="rect">
            <a:avLst/>
          </a:prstGeom>
        </p:spPr>
        <p:txBody>
          <a:bodyPr wrap="none">
            <a:spAutoFit/>
          </a:bodyPr>
          <a:lstStyle/>
          <a:p>
            <a:r>
              <a:rPr lang="en-US" sz="3600" dirty="0" err="1" smtClean="0">
                <a:latin typeface="Times New Roman" pitchFamily="18" charset="0"/>
                <a:cs typeface="Times New Roman" pitchFamily="18" charset="0"/>
              </a:rPr>
              <a:t>phân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tích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dự</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báo</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35" name="Rectangle 34"/>
          <p:cNvSpPr/>
          <p:nvPr/>
        </p:nvSpPr>
        <p:spPr>
          <a:xfrm>
            <a:off x="4191000" y="4495800"/>
            <a:ext cx="4070345" cy="646331"/>
          </a:xfrm>
          <a:prstGeom prst="rect">
            <a:avLst/>
          </a:prstGeom>
        </p:spPr>
        <p:txBody>
          <a:bodyPr wrap="none">
            <a:spAutoFit/>
          </a:bodyPr>
          <a:lstStyle/>
          <a:p>
            <a:r>
              <a:rPr lang="en-US" sz="3600" dirty="0" err="1" smtClean="0">
                <a:latin typeface="Times New Roman" pitchFamily="18" charset="0"/>
                <a:cs typeface="Times New Roman" pitchFamily="18" charset="0"/>
              </a:rPr>
              <a:t>đánh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trận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phán</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36" name="Rectangle 35"/>
          <p:cNvSpPr/>
          <p:nvPr/>
        </p:nvSpPr>
        <p:spPr>
          <a:xfrm>
            <a:off x="3962400" y="5791200"/>
            <a:ext cx="4532010" cy="646331"/>
          </a:xfrm>
          <a:prstGeom prst="rect">
            <a:avLst/>
          </a:prstGeom>
        </p:spPr>
        <p:txBody>
          <a:bodyPr wrap="none">
            <a:spAutoFit/>
          </a:bodyPr>
          <a:lstStyle/>
          <a:p>
            <a:pPr lvl="0" eaLnBrk="0" fontAlgn="base" hangingPunct="0">
              <a:spcBef>
                <a:spcPct val="0"/>
              </a:spcBef>
              <a:spcAft>
                <a:spcPct val="0"/>
              </a:spcAft>
            </a:pPr>
            <a:r>
              <a:rPr lang="en-US" sz="3600" dirty="0" err="1" smtClean="0">
                <a:latin typeface="Times New Roman" pitchFamily="18" charset="0"/>
                <a:cs typeface="Times New Roman" pitchFamily="18" charset="0"/>
              </a:rPr>
              <a:t>báo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thuyết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trình</a:t>
            </a:r>
            <a:r>
              <a:rPr lang="en-US" sz="3600" dirty="0" smtClean="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ppt_x"/>
                                          </p:val>
                                        </p:tav>
                                        <p:tav tm="100000">
                                          <p:val>
                                            <p:strVal val="#ppt_x"/>
                                          </p:val>
                                        </p:tav>
                                      </p:tavLst>
                                    </p:anim>
                                    <p:anim calcmode="lin" valueType="num">
                                      <p:cBhvr additive="base">
                                        <p:cTn id="13"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plus(in)">
                                      <p:cBhvr>
                                        <p:cTn id="18" dur="20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lide(fromBottom)">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heel(4)">
                                      <p:cBhvr>
                                        <p:cTn id="28" dur="20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heel(4)">
                                      <p:cBhvr>
                                        <p:cTn id="33" dur="2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mph" presetSubtype="0" fill="hold" nodeType="clickEffect">
                                  <p:stCondLst>
                                    <p:cond delay="0"/>
                                  </p:stCondLst>
                                  <p:childTnLst>
                                    <p:animScale>
                                      <p:cBhvr>
                                        <p:cTn id="52"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3" grpId="0"/>
      <p:bldP spid="34" grpId="0"/>
      <p:bldP spid="35" grpId="0"/>
      <p:bldP spid="3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pSp>
        <p:nvGrpSpPr>
          <p:cNvPr id="2" name="Google Shape;643;p28"/>
          <p:cNvGrpSpPr/>
          <p:nvPr/>
        </p:nvGrpSpPr>
        <p:grpSpPr>
          <a:xfrm>
            <a:off x="228600" y="1905000"/>
            <a:ext cx="8610600" cy="1010467"/>
            <a:chOff x="2206725" y="1254350"/>
            <a:chExt cx="5735801" cy="757850"/>
          </a:xfrm>
        </p:grpSpPr>
        <p:sp>
          <p:nvSpPr>
            <p:cNvPr id="644" name="Google Shape;644;p28"/>
            <p:cNvSpPr/>
            <p:nvPr/>
          </p:nvSpPr>
          <p:spPr>
            <a:xfrm flipV="1">
              <a:off x="2820775" y="1579910"/>
              <a:ext cx="527547" cy="34289"/>
            </a:xfrm>
            <a:custGeom>
              <a:avLst/>
              <a:gdLst/>
              <a:ahLst/>
              <a:cxnLst/>
              <a:rect l="l" t="t" r="r" b="b"/>
              <a:pathLst>
                <a:path w="57615" h="1" fill="none" extrusionOk="0">
                  <a:moveTo>
                    <a:pt x="1" y="1"/>
                  </a:moveTo>
                  <a:lnTo>
                    <a:pt x="57615" y="1"/>
                  </a:lnTo>
                </a:path>
              </a:pathLst>
            </a:custGeom>
            <a:noFill/>
            <a:ln w="33625" cap="rnd" cmpd="sng">
              <a:solidFill>
                <a:srgbClr val="69E78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8"/>
            <p:cNvSpPr/>
            <p:nvPr/>
          </p:nvSpPr>
          <p:spPr>
            <a:xfrm>
              <a:off x="2206725" y="1254350"/>
              <a:ext cx="656350" cy="757850"/>
            </a:xfrm>
            <a:custGeom>
              <a:avLst/>
              <a:gdLst/>
              <a:ahLst/>
              <a:cxnLst/>
              <a:rect l="l" t="t" r="r" b="b"/>
              <a:pathLst>
                <a:path w="26254" h="30314" extrusionOk="0">
                  <a:moveTo>
                    <a:pt x="13133" y="0"/>
                  </a:moveTo>
                  <a:lnTo>
                    <a:pt x="0" y="7572"/>
                  </a:lnTo>
                  <a:lnTo>
                    <a:pt x="0" y="22729"/>
                  </a:lnTo>
                  <a:lnTo>
                    <a:pt x="13133" y="30313"/>
                  </a:lnTo>
                  <a:lnTo>
                    <a:pt x="26253" y="22729"/>
                  </a:lnTo>
                  <a:lnTo>
                    <a:pt x="26253" y="7572"/>
                  </a:lnTo>
                  <a:lnTo>
                    <a:pt x="13133" y="0"/>
                  </a:ln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8"/>
            <p:cNvSpPr/>
            <p:nvPr/>
          </p:nvSpPr>
          <p:spPr>
            <a:xfrm>
              <a:off x="2268325" y="1325175"/>
              <a:ext cx="533425" cy="615875"/>
            </a:xfrm>
            <a:custGeom>
              <a:avLst/>
              <a:gdLst/>
              <a:ahLst/>
              <a:cxnLst/>
              <a:rect l="l" t="t" r="r" b="b"/>
              <a:pathLst>
                <a:path w="21337" h="24635" extrusionOk="0">
                  <a:moveTo>
                    <a:pt x="10669" y="1"/>
                  </a:moveTo>
                  <a:lnTo>
                    <a:pt x="1" y="6156"/>
                  </a:lnTo>
                  <a:lnTo>
                    <a:pt x="1" y="18479"/>
                  </a:lnTo>
                  <a:lnTo>
                    <a:pt x="10669" y="24635"/>
                  </a:lnTo>
                  <a:lnTo>
                    <a:pt x="21337" y="18479"/>
                  </a:lnTo>
                  <a:lnTo>
                    <a:pt x="21337" y="6156"/>
                  </a:lnTo>
                  <a:lnTo>
                    <a:pt x="10669" y="1"/>
                  </a:ln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8"/>
            <p:cNvSpPr/>
            <p:nvPr/>
          </p:nvSpPr>
          <p:spPr>
            <a:xfrm>
              <a:off x="2369825" y="1468050"/>
              <a:ext cx="330125" cy="330125"/>
            </a:xfrm>
            <a:custGeom>
              <a:avLst/>
              <a:gdLst/>
              <a:ahLst/>
              <a:cxnLst/>
              <a:rect l="l" t="t" r="r" b="b"/>
              <a:pathLst>
                <a:path w="13205" h="13205" extrusionOk="0">
                  <a:moveTo>
                    <a:pt x="6611" y="2399"/>
                  </a:moveTo>
                  <a:cubicBezTo>
                    <a:pt x="7277" y="2399"/>
                    <a:pt x="7954" y="2558"/>
                    <a:pt x="8585" y="2894"/>
                  </a:cubicBezTo>
                  <a:cubicBezTo>
                    <a:pt x="10633" y="3977"/>
                    <a:pt x="11407" y="6525"/>
                    <a:pt x="10324" y="8585"/>
                  </a:cubicBezTo>
                  <a:cubicBezTo>
                    <a:pt x="9564" y="10005"/>
                    <a:pt x="8105" y="10813"/>
                    <a:pt x="6599" y="10813"/>
                  </a:cubicBezTo>
                  <a:cubicBezTo>
                    <a:pt x="5934" y="10813"/>
                    <a:pt x="5260" y="10655"/>
                    <a:pt x="4632" y="10323"/>
                  </a:cubicBezTo>
                  <a:cubicBezTo>
                    <a:pt x="2584" y="9228"/>
                    <a:pt x="1799" y="6680"/>
                    <a:pt x="2894" y="4632"/>
                  </a:cubicBezTo>
                  <a:cubicBezTo>
                    <a:pt x="3654" y="3212"/>
                    <a:pt x="5106" y="2399"/>
                    <a:pt x="6611" y="2399"/>
                  </a:cubicBezTo>
                  <a:close/>
                  <a:moveTo>
                    <a:pt x="5680" y="1"/>
                  </a:moveTo>
                  <a:lnTo>
                    <a:pt x="3692" y="608"/>
                  </a:lnTo>
                  <a:lnTo>
                    <a:pt x="3977" y="1548"/>
                  </a:lnTo>
                  <a:cubicBezTo>
                    <a:pt x="3287" y="1918"/>
                    <a:pt x="2656" y="2418"/>
                    <a:pt x="2156" y="3061"/>
                  </a:cubicBezTo>
                  <a:lnTo>
                    <a:pt x="1275" y="2596"/>
                  </a:lnTo>
                  <a:lnTo>
                    <a:pt x="298" y="4430"/>
                  </a:lnTo>
                  <a:lnTo>
                    <a:pt x="1180" y="4894"/>
                  </a:lnTo>
                  <a:cubicBezTo>
                    <a:pt x="929" y="5668"/>
                    <a:pt x="858" y="6466"/>
                    <a:pt x="941" y="7252"/>
                  </a:cubicBezTo>
                  <a:lnTo>
                    <a:pt x="1" y="7537"/>
                  </a:lnTo>
                  <a:lnTo>
                    <a:pt x="608" y="9526"/>
                  </a:lnTo>
                  <a:lnTo>
                    <a:pt x="1549" y="9240"/>
                  </a:lnTo>
                  <a:cubicBezTo>
                    <a:pt x="1918" y="9930"/>
                    <a:pt x="2418" y="10561"/>
                    <a:pt x="3061" y="11062"/>
                  </a:cubicBezTo>
                  <a:lnTo>
                    <a:pt x="2596" y="11931"/>
                  </a:lnTo>
                  <a:lnTo>
                    <a:pt x="4430" y="12907"/>
                  </a:lnTo>
                  <a:lnTo>
                    <a:pt x="4894" y="12038"/>
                  </a:lnTo>
                  <a:cubicBezTo>
                    <a:pt x="5449" y="12217"/>
                    <a:pt x="6016" y="12305"/>
                    <a:pt x="6583" y="12305"/>
                  </a:cubicBezTo>
                  <a:cubicBezTo>
                    <a:pt x="6806" y="12305"/>
                    <a:pt x="7029" y="12291"/>
                    <a:pt x="7252" y="12264"/>
                  </a:cubicBezTo>
                  <a:lnTo>
                    <a:pt x="7537" y="13205"/>
                  </a:lnTo>
                  <a:lnTo>
                    <a:pt x="9526" y="12597"/>
                  </a:lnTo>
                  <a:lnTo>
                    <a:pt x="9240" y="11657"/>
                  </a:lnTo>
                  <a:cubicBezTo>
                    <a:pt x="9931" y="11300"/>
                    <a:pt x="10562" y="10788"/>
                    <a:pt x="11062" y="10157"/>
                  </a:cubicBezTo>
                  <a:lnTo>
                    <a:pt x="11931" y="10621"/>
                  </a:lnTo>
                  <a:lnTo>
                    <a:pt x="12907" y="8776"/>
                  </a:lnTo>
                  <a:lnTo>
                    <a:pt x="12038" y="8323"/>
                  </a:lnTo>
                  <a:cubicBezTo>
                    <a:pt x="12288" y="7537"/>
                    <a:pt x="12359" y="6740"/>
                    <a:pt x="12264" y="5966"/>
                  </a:cubicBezTo>
                  <a:lnTo>
                    <a:pt x="13205" y="5668"/>
                  </a:lnTo>
                  <a:lnTo>
                    <a:pt x="12598" y="3680"/>
                  </a:lnTo>
                  <a:lnTo>
                    <a:pt x="11657" y="3977"/>
                  </a:lnTo>
                  <a:cubicBezTo>
                    <a:pt x="11300" y="3275"/>
                    <a:pt x="10788" y="2656"/>
                    <a:pt x="10157" y="2144"/>
                  </a:cubicBezTo>
                  <a:lnTo>
                    <a:pt x="10621" y="1275"/>
                  </a:lnTo>
                  <a:lnTo>
                    <a:pt x="8776" y="298"/>
                  </a:lnTo>
                  <a:lnTo>
                    <a:pt x="8323" y="1179"/>
                  </a:lnTo>
                  <a:cubicBezTo>
                    <a:pt x="7745" y="995"/>
                    <a:pt x="7160" y="908"/>
                    <a:pt x="6583" y="908"/>
                  </a:cubicBezTo>
                  <a:cubicBezTo>
                    <a:pt x="6376" y="908"/>
                    <a:pt x="6170" y="919"/>
                    <a:pt x="5966" y="941"/>
                  </a:cubicBezTo>
                  <a:lnTo>
                    <a:pt x="56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8"/>
            <p:cNvSpPr txBox="1"/>
            <p:nvPr/>
          </p:nvSpPr>
          <p:spPr>
            <a:xfrm>
              <a:off x="4171768" y="1464043"/>
              <a:ext cx="3770758" cy="300300"/>
            </a:xfrm>
            <a:prstGeom prst="rect">
              <a:avLst/>
            </a:prstGeom>
            <a:noFill/>
            <a:ln>
              <a:noFill/>
            </a:ln>
          </p:spPr>
          <p:txBody>
            <a:bodyPr spcFirstLastPara="1" wrap="square" lIns="91425" tIns="91425" rIns="91425" bIns="91425" anchor="ctr" anchorCtr="0">
              <a:noAutofit/>
            </a:bodyPr>
            <a:lstStyle/>
            <a:p>
              <a:pPr lvl="0"/>
              <a:endParaRPr sz="3600">
                <a:solidFill>
                  <a:srgbClr val="434343"/>
                </a:solidFill>
                <a:latin typeface="Times New Roman" pitchFamily="18" charset="0"/>
                <a:ea typeface="Roboto"/>
                <a:cs typeface="Times New Roman" pitchFamily="18" charset="0"/>
                <a:sym typeface="Roboto"/>
              </a:endParaRPr>
            </a:p>
          </p:txBody>
        </p:sp>
        <p:sp>
          <p:nvSpPr>
            <p:cNvPr id="649" name="Google Shape;649;p28"/>
            <p:cNvSpPr/>
            <p:nvPr/>
          </p:nvSpPr>
          <p:spPr>
            <a:xfrm>
              <a:off x="3348322" y="1371600"/>
              <a:ext cx="770337" cy="400049"/>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Times New Roman" pitchFamily="18" charset="0"/>
                  <a:ea typeface="Fira Sans Extra Condensed Medium"/>
                  <a:cs typeface="Times New Roman" pitchFamily="18" charset="0"/>
                  <a:sym typeface="Fira Sans Extra Condensed Medium"/>
                </a:rPr>
                <a:t>A</a:t>
              </a:r>
              <a:endParaRPr sz="3600" b="1">
                <a:solidFill>
                  <a:srgbClr val="FFFFFF"/>
                </a:solidFill>
                <a:latin typeface="Times New Roman" pitchFamily="18" charset="0"/>
                <a:cs typeface="Times New Roman" pitchFamily="18" charset="0"/>
              </a:endParaRPr>
            </a:p>
          </p:txBody>
        </p:sp>
      </p:grpSp>
      <p:grpSp>
        <p:nvGrpSpPr>
          <p:cNvPr id="3" name="Google Shape;650;p28"/>
          <p:cNvGrpSpPr/>
          <p:nvPr/>
        </p:nvGrpSpPr>
        <p:grpSpPr>
          <a:xfrm>
            <a:off x="1219200" y="3048000"/>
            <a:ext cx="2910968" cy="1010467"/>
            <a:chOff x="2922575" y="1798150"/>
            <a:chExt cx="1775653" cy="757850"/>
          </a:xfrm>
        </p:grpSpPr>
        <p:sp>
          <p:nvSpPr>
            <p:cNvPr id="651" name="Google Shape;651;p28"/>
            <p:cNvSpPr/>
            <p:nvPr/>
          </p:nvSpPr>
          <p:spPr>
            <a:xfrm>
              <a:off x="3523550" y="2181525"/>
              <a:ext cx="468088" cy="34289"/>
            </a:xfrm>
            <a:custGeom>
              <a:avLst/>
              <a:gdLst/>
              <a:ahLst/>
              <a:cxnLst/>
              <a:rect l="l" t="t" r="r" b="b"/>
              <a:pathLst>
                <a:path w="29504" h="1" fill="none" extrusionOk="0">
                  <a:moveTo>
                    <a:pt x="0" y="1"/>
                  </a:moveTo>
                  <a:lnTo>
                    <a:pt x="29504" y="1"/>
                  </a:lnTo>
                </a:path>
              </a:pathLst>
            </a:custGeom>
            <a:noFill/>
            <a:ln w="33625" cap="rnd" cmpd="sng">
              <a:solidFill>
                <a:srgbClr val="FCBD2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p:cNvSpPr/>
            <p:nvPr/>
          </p:nvSpPr>
          <p:spPr>
            <a:xfrm>
              <a:off x="2922575" y="1798150"/>
              <a:ext cx="656350" cy="757850"/>
            </a:xfrm>
            <a:custGeom>
              <a:avLst/>
              <a:gdLst/>
              <a:ahLst/>
              <a:cxnLst/>
              <a:rect l="l" t="t" r="r" b="b"/>
              <a:pathLst>
                <a:path w="26254" h="30314" extrusionOk="0">
                  <a:moveTo>
                    <a:pt x="13133" y="1"/>
                  </a:moveTo>
                  <a:lnTo>
                    <a:pt x="1" y="7585"/>
                  </a:lnTo>
                  <a:lnTo>
                    <a:pt x="1" y="22742"/>
                  </a:lnTo>
                  <a:lnTo>
                    <a:pt x="13133" y="30314"/>
                  </a:lnTo>
                  <a:lnTo>
                    <a:pt x="26254" y="22742"/>
                  </a:lnTo>
                  <a:lnTo>
                    <a:pt x="26254" y="7585"/>
                  </a:lnTo>
                  <a:lnTo>
                    <a:pt x="13133" y="1"/>
                  </a:lnTo>
                  <a:close/>
                </a:path>
              </a:pathLst>
            </a:custGeom>
            <a:solidFill>
              <a:srgbClr val="FFFFFF"/>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p:cNvSpPr/>
            <p:nvPr/>
          </p:nvSpPr>
          <p:spPr>
            <a:xfrm>
              <a:off x="2984200" y="1869300"/>
              <a:ext cx="533425" cy="615875"/>
            </a:xfrm>
            <a:custGeom>
              <a:avLst/>
              <a:gdLst/>
              <a:ahLst/>
              <a:cxnLst/>
              <a:rect l="l" t="t" r="r" b="b"/>
              <a:pathLst>
                <a:path w="21337" h="24635" extrusionOk="0">
                  <a:moveTo>
                    <a:pt x="10668" y="0"/>
                  </a:moveTo>
                  <a:lnTo>
                    <a:pt x="0" y="6156"/>
                  </a:lnTo>
                  <a:lnTo>
                    <a:pt x="0" y="18467"/>
                  </a:lnTo>
                  <a:lnTo>
                    <a:pt x="10668" y="24634"/>
                  </a:lnTo>
                  <a:lnTo>
                    <a:pt x="21336" y="18467"/>
                  </a:lnTo>
                  <a:lnTo>
                    <a:pt x="21336" y="6156"/>
                  </a:lnTo>
                  <a:lnTo>
                    <a:pt x="10668"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p:nvPr/>
          </p:nvSpPr>
          <p:spPr>
            <a:xfrm>
              <a:off x="3100875" y="2027050"/>
              <a:ext cx="300050" cy="300050"/>
            </a:xfrm>
            <a:custGeom>
              <a:avLst/>
              <a:gdLst/>
              <a:ahLst/>
              <a:cxnLst/>
              <a:rect l="l" t="t" r="r" b="b"/>
              <a:pathLst>
                <a:path w="12002" h="12002" extrusionOk="0">
                  <a:moveTo>
                    <a:pt x="6001" y="989"/>
                  </a:moveTo>
                  <a:cubicBezTo>
                    <a:pt x="8764" y="989"/>
                    <a:pt x="11014" y="3239"/>
                    <a:pt x="11014" y="6001"/>
                  </a:cubicBezTo>
                  <a:cubicBezTo>
                    <a:pt x="11014" y="8775"/>
                    <a:pt x="8764" y="11014"/>
                    <a:pt x="6001" y="11014"/>
                  </a:cubicBezTo>
                  <a:cubicBezTo>
                    <a:pt x="3227" y="11014"/>
                    <a:pt x="989" y="8775"/>
                    <a:pt x="989" y="6001"/>
                  </a:cubicBezTo>
                  <a:cubicBezTo>
                    <a:pt x="989" y="3239"/>
                    <a:pt x="3227" y="989"/>
                    <a:pt x="6001" y="989"/>
                  </a:cubicBezTo>
                  <a:close/>
                  <a:moveTo>
                    <a:pt x="6001" y="1"/>
                  </a:moveTo>
                  <a:cubicBezTo>
                    <a:pt x="2679" y="1"/>
                    <a:pt x="1" y="2691"/>
                    <a:pt x="1" y="6001"/>
                  </a:cubicBezTo>
                  <a:cubicBezTo>
                    <a:pt x="1" y="9323"/>
                    <a:pt x="2679" y="12002"/>
                    <a:pt x="6001" y="12002"/>
                  </a:cubicBezTo>
                  <a:cubicBezTo>
                    <a:pt x="9311" y="12002"/>
                    <a:pt x="12002" y="9323"/>
                    <a:pt x="12002" y="6001"/>
                  </a:cubicBezTo>
                  <a:cubicBezTo>
                    <a:pt x="12002" y="2691"/>
                    <a:pt x="9311" y="1"/>
                    <a:pt x="60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8"/>
            <p:cNvSpPr/>
            <p:nvPr/>
          </p:nvSpPr>
          <p:spPr>
            <a:xfrm>
              <a:off x="3171725" y="2100950"/>
              <a:ext cx="136650" cy="98475"/>
            </a:xfrm>
            <a:custGeom>
              <a:avLst/>
              <a:gdLst/>
              <a:ahLst/>
              <a:cxnLst/>
              <a:rect l="l" t="t" r="r" b="b"/>
              <a:pathLst>
                <a:path w="5466" h="3939" extrusionOk="0">
                  <a:moveTo>
                    <a:pt x="560" y="0"/>
                  </a:moveTo>
                  <a:cubicBezTo>
                    <a:pt x="429" y="0"/>
                    <a:pt x="298" y="51"/>
                    <a:pt x="203" y="152"/>
                  </a:cubicBezTo>
                  <a:cubicBezTo>
                    <a:pt x="0" y="343"/>
                    <a:pt x="0" y="676"/>
                    <a:pt x="203" y="866"/>
                  </a:cubicBezTo>
                  <a:lnTo>
                    <a:pt x="2274" y="2950"/>
                  </a:lnTo>
                  <a:cubicBezTo>
                    <a:pt x="2274" y="2986"/>
                    <a:pt x="2274" y="3010"/>
                    <a:pt x="2274" y="3045"/>
                  </a:cubicBezTo>
                  <a:cubicBezTo>
                    <a:pt x="2274" y="3545"/>
                    <a:pt x="2667" y="3938"/>
                    <a:pt x="3167" y="3938"/>
                  </a:cubicBezTo>
                  <a:cubicBezTo>
                    <a:pt x="3655" y="3938"/>
                    <a:pt x="4048" y="3545"/>
                    <a:pt x="4060" y="3057"/>
                  </a:cubicBezTo>
                  <a:lnTo>
                    <a:pt x="5263" y="1855"/>
                  </a:lnTo>
                  <a:cubicBezTo>
                    <a:pt x="5465" y="1652"/>
                    <a:pt x="5465" y="1331"/>
                    <a:pt x="5263" y="1128"/>
                  </a:cubicBezTo>
                  <a:cubicBezTo>
                    <a:pt x="5162" y="1027"/>
                    <a:pt x="5031" y="977"/>
                    <a:pt x="4900" y="977"/>
                  </a:cubicBezTo>
                  <a:cubicBezTo>
                    <a:pt x="4769" y="977"/>
                    <a:pt x="4638" y="1027"/>
                    <a:pt x="4537" y="1128"/>
                  </a:cubicBezTo>
                  <a:lnTo>
                    <a:pt x="3465" y="2212"/>
                  </a:lnTo>
                  <a:cubicBezTo>
                    <a:pt x="3370" y="2176"/>
                    <a:pt x="3274" y="2152"/>
                    <a:pt x="3167" y="2152"/>
                  </a:cubicBezTo>
                  <a:cubicBezTo>
                    <a:pt x="3096" y="2152"/>
                    <a:pt x="3024" y="2164"/>
                    <a:pt x="2953" y="2176"/>
                  </a:cubicBezTo>
                  <a:lnTo>
                    <a:pt x="917" y="152"/>
                  </a:lnTo>
                  <a:cubicBezTo>
                    <a:pt x="822" y="51"/>
                    <a:pt x="691" y="0"/>
                    <a:pt x="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8"/>
            <p:cNvSpPr/>
            <p:nvPr/>
          </p:nvSpPr>
          <p:spPr>
            <a:xfrm>
              <a:off x="3991638" y="1969600"/>
              <a:ext cx="706590" cy="38086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mj-lt"/>
                  <a:ea typeface="Fira Sans Extra Condensed Medium"/>
                  <a:cs typeface="Fira Sans Extra Condensed Medium"/>
                  <a:sym typeface="Fira Sans Extra Condensed Medium"/>
                </a:rPr>
                <a:t>B</a:t>
              </a:r>
              <a:endParaRPr sz="3600" b="1">
                <a:solidFill>
                  <a:srgbClr val="FFFFFF"/>
                </a:solidFill>
                <a:latin typeface="+mj-lt"/>
              </a:endParaRPr>
            </a:p>
          </p:txBody>
        </p:sp>
      </p:grpSp>
      <p:grpSp>
        <p:nvGrpSpPr>
          <p:cNvPr id="4" name="Google Shape;665;p28"/>
          <p:cNvGrpSpPr/>
          <p:nvPr/>
        </p:nvGrpSpPr>
        <p:grpSpPr>
          <a:xfrm>
            <a:off x="990600" y="4267200"/>
            <a:ext cx="2819401" cy="1010467"/>
            <a:chOff x="2922575" y="3259950"/>
            <a:chExt cx="1735871" cy="757850"/>
          </a:xfrm>
        </p:grpSpPr>
        <p:sp>
          <p:nvSpPr>
            <p:cNvPr id="666" name="Google Shape;666;p28"/>
            <p:cNvSpPr/>
            <p:nvPr/>
          </p:nvSpPr>
          <p:spPr>
            <a:xfrm flipV="1">
              <a:off x="3523550" y="3602851"/>
              <a:ext cx="478080" cy="36000"/>
            </a:xfrm>
            <a:custGeom>
              <a:avLst/>
              <a:gdLst/>
              <a:ahLst/>
              <a:cxnLst/>
              <a:rect l="l" t="t" r="r" b="b"/>
              <a:pathLst>
                <a:path w="29504" h="1" fill="none" extrusionOk="0">
                  <a:moveTo>
                    <a:pt x="0" y="1"/>
                  </a:moveTo>
                  <a:lnTo>
                    <a:pt x="29504" y="1"/>
                  </a:lnTo>
                </a:path>
              </a:pathLst>
            </a:custGeom>
            <a:noFill/>
            <a:ln w="33625" cap="rnd" cmpd="sng">
              <a:solidFill>
                <a:srgbClr val="EC3A3B"/>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p:nvPr/>
          </p:nvSpPr>
          <p:spPr>
            <a:xfrm>
              <a:off x="2922575" y="3259950"/>
              <a:ext cx="656350" cy="757850"/>
            </a:xfrm>
            <a:custGeom>
              <a:avLst/>
              <a:gdLst/>
              <a:ahLst/>
              <a:cxnLst/>
              <a:rect l="l" t="t" r="r" b="b"/>
              <a:pathLst>
                <a:path w="26254" h="30314" extrusionOk="0">
                  <a:moveTo>
                    <a:pt x="13133" y="0"/>
                  </a:moveTo>
                  <a:lnTo>
                    <a:pt x="1" y="7573"/>
                  </a:lnTo>
                  <a:lnTo>
                    <a:pt x="1" y="22729"/>
                  </a:lnTo>
                  <a:lnTo>
                    <a:pt x="13133" y="30313"/>
                  </a:lnTo>
                  <a:lnTo>
                    <a:pt x="26254" y="22729"/>
                  </a:lnTo>
                  <a:lnTo>
                    <a:pt x="26254" y="7573"/>
                  </a:lnTo>
                  <a:lnTo>
                    <a:pt x="13133" y="0"/>
                  </a:lnTo>
                  <a:close/>
                </a:path>
              </a:pathLst>
            </a:cu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8"/>
            <p:cNvSpPr/>
            <p:nvPr/>
          </p:nvSpPr>
          <p:spPr>
            <a:xfrm>
              <a:off x="2984200" y="3330775"/>
              <a:ext cx="533425" cy="615875"/>
            </a:xfrm>
            <a:custGeom>
              <a:avLst/>
              <a:gdLst/>
              <a:ahLst/>
              <a:cxnLst/>
              <a:rect l="l" t="t" r="r" b="b"/>
              <a:pathLst>
                <a:path w="21337" h="24635" extrusionOk="0">
                  <a:moveTo>
                    <a:pt x="10668" y="1"/>
                  </a:moveTo>
                  <a:lnTo>
                    <a:pt x="0" y="6156"/>
                  </a:lnTo>
                  <a:lnTo>
                    <a:pt x="0" y="18479"/>
                  </a:lnTo>
                  <a:lnTo>
                    <a:pt x="10668" y="24635"/>
                  </a:lnTo>
                  <a:lnTo>
                    <a:pt x="21336" y="18479"/>
                  </a:lnTo>
                  <a:lnTo>
                    <a:pt x="21336" y="6156"/>
                  </a:lnTo>
                  <a:lnTo>
                    <a:pt x="10668" y="1"/>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8"/>
            <p:cNvSpPr/>
            <p:nvPr/>
          </p:nvSpPr>
          <p:spPr>
            <a:xfrm>
              <a:off x="3067550" y="3508475"/>
              <a:ext cx="366425" cy="260775"/>
            </a:xfrm>
            <a:custGeom>
              <a:avLst/>
              <a:gdLst/>
              <a:ahLst/>
              <a:cxnLst/>
              <a:rect l="l" t="t" r="r" b="b"/>
              <a:pathLst>
                <a:path w="14657" h="10431" extrusionOk="0">
                  <a:moveTo>
                    <a:pt x="13276" y="5144"/>
                  </a:moveTo>
                  <a:cubicBezTo>
                    <a:pt x="13025" y="5144"/>
                    <a:pt x="12775" y="5144"/>
                    <a:pt x="12537" y="5144"/>
                  </a:cubicBezTo>
                  <a:lnTo>
                    <a:pt x="8739" y="906"/>
                  </a:lnTo>
                  <a:cubicBezTo>
                    <a:pt x="8739" y="906"/>
                    <a:pt x="8739" y="906"/>
                    <a:pt x="8739" y="906"/>
                  </a:cubicBezTo>
                  <a:cubicBezTo>
                    <a:pt x="8775" y="822"/>
                    <a:pt x="8799" y="727"/>
                    <a:pt x="8799" y="632"/>
                  </a:cubicBezTo>
                  <a:cubicBezTo>
                    <a:pt x="8799" y="275"/>
                    <a:pt x="8525" y="1"/>
                    <a:pt x="8168" y="1"/>
                  </a:cubicBezTo>
                  <a:cubicBezTo>
                    <a:pt x="7822" y="1"/>
                    <a:pt x="7537" y="275"/>
                    <a:pt x="7537" y="632"/>
                  </a:cubicBezTo>
                  <a:cubicBezTo>
                    <a:pt x="7537" y="977"/>
                    <a:pt x="7822" y="1263"/>
                    <a:pt x="8168" y="1263"/>
                  </a:cubicBezTo>
                  <a:cubicBezTo>
                    <a:pt x="8227" y="1263"/>
                    <a:pt x="8275" y="1251"/>
                    <a:pt x="8323" y="1239"/>
                  </a:cubicBezTo>
                  <a:cubicBezTo>
                    <a:pt x="8334" y="1251"/>
                    <a:pt x="8334" y="1251"/>
                    <a:pt x="8334" y="1263"/>
                  </a:cubicBezTo>
                  <a:lnTo>
                    <a:pt x="11799" y="5144"/>
                  </a:lnTo>
                  <a:cubicBezTo>
                    <a:pt x="8823" y="5132"/>
                    <a:pt x="5846" y="5132"/>
                    <a:pt x="2858" y="5144"/>
                  </a:cubicBezTo>
                  <a:lnTo>
                    <a:pt x="6346" y="1239"/>
                  </a:lnTo>
                  <a:cubicBezTo>
                    <a:pt x="6394" y="1251"/>
                    <a:pt x="6441" y="1263"/>
                    <a:pt x="6489" y="1263"/>
                  </a:cubicBezTo>
                  <a:cubicBezTo>
                    <a:pt x="6846" y="1263"/>
                    <a:pt x="7120" y="977"/>
                    <a:pt x="7120" y="632"/>
                  </a:cubicBezTo>
                  <a:cubicBezTo>
                    <a:pt x="7120" y="275"/>
                    <a:pt x="6846" y="1"/>
                    <a:pt x="6489" y="1"/>
                  </a:cubicBezTo>
                  <a:cubicBezTo>
                    <a:pt x="6144" y="1"/>
                    <a:pt x="5858" y="275"/>
                    <a:pt x="5858" y="632"/>
                  </a:cubicBezTo>
                  <a:cubicBezTo>
                    <a:pt x="5858" y="727"/>
                    <a:pt x="5882" y="822"/>
                    <a:pt x="5929" y="906"/>
                  </a:cubicBezTo>
                  <a:lnTo>
                    <a:pt x="2131" y="5144"/>
                  </a:lnTo>
                  <a:cubicBezTo>
                    <a:pt x="1881" y="5144"/>
                    <a:pt x="1643" y="5144"/>
                    <a:pt x="1393" y="5144"/>
                  </a:cubicBezTo>
                  <a:cubicBezTo>
                    <a:pt x="0" y="5144"/>
                    <a:pt x="60" y="6656"/>
                    <a:pt x="1393" y="6656"/>
                  </a:cubicBezTo>
                  <a:lnTo>
                    <a:pt x="1607" y="6656"/>
                  </a:lnTo>
                  <a:lnTo>
                    <a:pt x="2048" y="9169"/>
                  </a:lnTo>
                  <a:cubicBezTo>
                    <a:pt x="2167" y="9883"/>
                    <a:pt x="2524" y="10431"/>
                    <a:pt x="3620" y="10431"/>
                  </a:cubicBezTo>
                  <a:lnTo>
                    <a:pt x="11037" y="10431"/>
                  </a:lnTo>
                  <a:cubicBezTo>
                    <a:pt x="12144" y="10431"/>
                    <a:pt x="12490" y="9883"/>
                    <a:pt x="12621" y="9169"/>
                  </a:cubicBezTo>
                  <a:lnTo>
                    <a:pt x="13049" y="6656"/>
                  </a:lnTo>
                  <a:lnTo>
                    <a:pt x="13276" y="6656"/>
                  </a:lnTo>
                  <a:cubicBezTo>
                    <a:pt x="14597" y="6645"/>
                    <a:pt x="14657" y="5144"/>
                    <a:pt x="13276" y="5144"/>
                  </a:cubicBezTo>
                  <a:close/>
                  <a:moveTo>
                    <a:pt x="3893" y="9478"/>
                  </a:moveTo>
                  <a:cubicBezTo>
                    <a:pt x="3643" y="9478"/>
                    <a:pt x="3405" y="9264"/>
                    <a:pt x="3370" y="9014"/>
                  </a:cubicBezTo>
                  <a:cubicBezTo>
                    <a:pt x="3322" y="8633"/>
                    <a:pt x="3274" y="8252"/>
                    <a:pt x="3215" y="7871"/>
                  </a:cubicBezTo>
                  <a:cubicBezTo>
                    <a:pt x="3167" y="7490"/>
                    <a:pt x="3108" y="7109"/>
                    <a:pt x="3060" y="6728"/>
                  </a:cubicBezTo>
                  <a:cubicBezTo>
                    <a:pt x="3060" y="6704"/>
                    <a:pt x="3060" y="6680"/>
                    <a:pt x="3060" y="6645"/>
                  </a:cubicBezTo>
                  <a:lnTo>
                    <a:pt x="4036" y="6645"/>
                  </a:lnTo>
                  <a:cubicBezTo>
                    <a:pt x="4048" y="6680"/>
                    <a:pt x="4048" y="6704"/>
                    <a:pt x="4048" y="6728"/>
                  </a:cubicBezTo>
                  <a:cubicBezTo>
                    <a:pt x="4096" y="7109"/>
                    <a:pt x="4132" y="7490"/>
                    <a:pt x="4179" y="7871"/>
                  </a:cubicBezTo>
                  <a:cubicBezTo>
                    <a:pt x="4215" y="8252"/>
                    <a:pt x="4251" y="8633"/>
                    <a:pt x="4298" y="9014"/>
                  </a:cubicBezTo>
                  <a:cubicBezTo>
                    <a:pt x="4322" y="9264"/>
                    <a:pt x="4143" y="9478"/>
                    <a:pt x="3893" y="9478"/>
                  </a:cubicBezTo>
                  <a:close/>
                  <a:moveTo>
                    <a:pt x="5608" y="9478"/>
                  </a:moveTo>
                  <a:cubicBezTo>
                    <a:pt x="5358" y="9478"/>
                    <a:pt x="5144" y="9264"/>
                    <a:pt x="5120" y="9014"/>
                  </a:cubicBezTo>
                  <a:cubicBezTo>
                    <a:pt x="5096" y="8633"/>
                    <a:pt x="5060" y="8252"/>
                    <a:pt x="5036" y="7871"/>
                  </a:cubicBezTo>
                  <a:cubicBezTo>
                    <a:pt x="5001" y="7490"/>
                    <a:pt x="4977" y="7109"/>
                    <a:pt x="4953" y="6728"/>
                  </a:cubicBezTo>
                  <a:cubicBezTo>
                    <a:pt x="4941" y="6704"/>
                    <a:pt x="4953" y="6680"/>
                    <a:pt x="4953" y="6645"/>
                  </a:cubicBezTo>
                  <a:lnTo>
                    <a:pt x="5929" y="6645"/>
                  </a:lnTo>
                  <a:cubicBezTo>
                    <a:pt x="5929" y="6680"/>
                    <a:pt x="5941" y="6704"/>
                    <a:pt x="5941" y="6728"/>
                  </a:cubicBezTo>
                  <a:cubicBezTo>
                    <a:pt x="5953" y="7109"/>
                    <a:pt x="5977" y="7490"/>
                    <a:pt x="5989" y="7871"/>
                  </a:cubicBezTo>
                  <a:cubicBezTo>
                    <a:pt x="6013" y="8252"/>
                    <a:pt x="6025" y="8633"/>
                    <a:pt x="6048" y="9014"/>
                  </a:cubicBezTo>
                  <a:cubicBezTo>
                    <a:pt x="6048" y="9264"/>
                    <a:pt x="5858" y="9478"/>
                    <a:pt x="5608" y="9478"/>
                  </a:cubicBezTo>
                  <a:close/>
                  <a:moveTo>
                    <a:pt x="7811" y="7871"/>
                  </a:moveTo>
                  <a:cubicBezTo>
                    <a:pt x="7799" y="8252"/>
                    <a:pt x="7799" y="8633"/>
                    <a:pt x="7787" y="9014"/>
                  </a:cubicBezTo>
                  <a:cubicBezTo>
                    <a:pt x="7787" y="9264"/>
                    <a:pt x="7584" y="9478"/>
                    <a:pt x="7334" y="9478"/>
                  </a:cubicBezTo>
                  <a:cubicBezTo>
                    <a:pt x="7084" y="9478"/>
                    <a:pt x="6870" y="9264"/>
                    <a:pt x="6870" y="9014"/>
                  </a:cubicBezTo>
                  <a:cubicBezTo>
                    <a:pt x="6870" y="8633"/>
                    <a:pt x="6858" y="8252"/>
                    <a:pt x="6858" y="7871"/>
                  </a:cubicBezTo>
                  <a:cubicBezTo>
                    <a:pt x="6846" y="7490"/>
                    <a:pt x="6846" y="7109"/>
                    <a:pt x="6834" y="6728"/>
                  </a:cubicBezTo>
                  <a:cubicBezTo>
                    <a:pt x="6834" y="6704"/>
                    <a:pt x="6834" y="6680"/>
                    <a:pt x="6846" y="6645"/>
                  </a:cubicBezTo>
                  <a:lnTo>
                    <a:pt x="7822" y="6645"/>
                  </a:lnTo>
                  <a:cubicBezTo>
                    <a:pt x="7822" y="6680"/>
                    <a:pt x="7822" y="6704"/>
                    <a:pt x="7822" y="6728"/>
                  </a:cubicBezTo>
                  <a:cubicBezTo>
                    <a:pt x="7822" y="7109"/>
                    <a:pt x="7811" y="7490"/>
                    <a:pt x="7811" y="7871"/>
                  </a:cubicBezTo>
                  <a:close/>
                  <a:moveTo>
                    <a:pt x="9632" y="7871"/>
                  </a:moveTo>
                  <a:cubicBezTo>
                    <a:pt x="9596" y="8252"/>
                    <a:pt x="9573" y="8633"/>
                    <a:pt x="9537" y="9014"/>
                  </a:cubicBezTo>
                  <a:cubicBezTo>
                    <a:pt x="9525" y="9264"/>
                    <a:pt x="9299" y="9478"/>
                    <a:pt x="9049" y="9478"/>
                  </a:cubicBezTo>
                  <a:cubicBezTo>
                    <a:pt x="8799" y="9478"/>
                    <a:pt x="8608" y="9264"/>
                    <a:pt x="8620" y="9014"/>
                  </a:cubicBezTo>
                  <a:cubicBezTo>
                    <a:pt x="8632" y="8633"/>
                    <a:pt x="8656" y="8252"/>
                    <a:pt x="8668" y="7871"/>
                  </a:cubicBezTo>
                  <a:cubicBezTo>
                    <a:pt x="8692" y="7490"/>
                    <a:pt x="8704" y="7109"/>
                    <a:pt x="8715" y="6728"/>
                  </a:cubicBezTo>
                  <a:cubicBezTo>
                    <a:pt x="8727" y="6704"/>
                    <a:pt x="8727" y="6680"/>
                    <a:pt x="8739" y="6645"/>
                  </a:cubicBezTo>
                  <a:lnTo>
                    <a:pt x="9716" y="6645"/>
                  </a:lnTo>
                  <a:cubicBezTo>
                    <a:pt x="9716" y="6680"/>
                    <a:pt x="9716" y="6704"/>
                    <a:pt x="9716" y="6728"/>
                  </a:cubicBezTo>
                  <a:cubicBezTo>
                    <a:pt x="9692" y="7109"/>
                    <a:pt x="9656" y="7490"/>
                    <a:pt x="9632" y="7871"/>
                  </a:cubicBezTo>
                  <a:close/>
                  <a:moveTo>
                    <a:pt x="11597" y="6728"/>
                  </a:moveTo>
                  <a:cubicBezTo>
                    <a:pt x="11549" y="7109"/>
                    <a:pt x="11501" y="7490"/>
                    <a:pt x="11442" y="7871"/>
                  </a:cubicBezTo>
                  <a:cubicBezTo>
                    <a:pt x="11394" y="8252"/>
                    <a:pt x="11335" y="8633"/>
                    <a:pt x="11287" y="9014"/>
                  </a:cubicBezTo>
                  <a:cubicBezTo>
                    <a:pt x="11251" y="9264"/>
                    <a:pt x="11025" y="9478"/>
                    <a:pt x="10775" y="9478"/>
                  </a:cubicBezTo>
                  <a:cubicBezTo>
                    <a:pt x="10525" y="9478"/>
                    <a:pt x="10347" y="9264"/>
                    <a:pt x="10370" y="9014"/>
                  </a:cubicBezTo>
                  <a:cubicBezTo>
                    <a:pt x="10406" y="8633"/>
                    <a:pt x="10454" y="8252"/>
                    <a:pt x="10489" y="7871"/>
                  </a:cubicBezTo>
                  <a:cubicBezTo>
                    <a:pt x="10525" y="7490"/>
                    <a:pt x="10573" y="7109"/>
                    <a:pt x="10609" y="6728"/>
                  </a:cubicBezTo>
                  <a:cubicBezTo>
                    <a:pt x="10609" y="6704"/>
                    <a:pt x="10620" y="6680"/>
                    <a:pt x="10620" y="6645"/>
                  </a:cubicBezTo>
                  <a:lnTo>
                    <a:pt x="11609" y="6645"/>
                  </a:lnTo>
                  <a:cubicBezTo>
                    <a:pt x="11609" y="6680"/>
                    <a:pt x="11609" y="6704"/>
                    <a:pt x="11597" y="67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a:off x="3954715" y="3374250"/>
              <a:ext cx="703731" cy="40005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mj-lt"/>
                  <a:ea typeface="Fira Sans Extra Condensed Medium"/>
                  <a:cs typeface="Fira Sans Extra Condensed Medium"/>
                  <a:sym typeface="Fira Sans Extra Condensed Medium"/>
                </a:rPr>
                <a:t>C</a:t>
              </a:r>
              <a:endParaRPr sz="3600" b="1">
                <a:solidFill>
                  <a:srgbClr val="FFFFFF"/>
                </a:solidFill>
                <a:latin typeface="+mj-lt"/>
              </a:endParaRPr>
            </a:p>
          </p:txBody>
        </p:sp>
      </p:grpSp>
      <p:grpSp>
        <p:nvGrpSpPr>
          <p:cNvPr id="5" name="Google Shape;672;p28"/>
          <p:cNvGrpSpPr/>
          <p:nvPr/>
        </p:nvGrpSpPr>
        <p:grpSpPr>
          <a:xfrm>
            <a:off x="533400" y="5486400"/>
            <a:ext cx="2971799" cy="1010067"/>
            <a:chOff x="2206725" y="3849300"/>
            <a:chExt cx="2052258" cy="757550"/>
          </a:xfrm>
        </p:grpSpPr>
        <p:sp>
          <p:nvSpPr>
            <p:cNvPr id="673" name="Google Shape;673;p28"/>
            <p:cNvSpPr/>
            <p:nvPr/>
          </p:nvSpPr>
          <p:spPr>
            <a:xfrm flipV="1">
              <a:off x="2820776" y="4192200"/>
              <a:ext cx="596255" cy="35725"/>
            </a:xfrm>
            <a:custGeom>
              <a:avLst/>
              <a:gdLst/>
              <a:ahLst/>
              <a:cxnLst/>
              <a:rect l="l" t="t" r="r" b="b"/>
              <a:pathLst>
                <a:path w="57615" h="1" fill="none" extrusionOk="0">
                  <a:moveTo>
                    <a:pt x="1" y="0"/>
                  </a:moveTo>
                  <a:lnTo>
                    <a:pt x="57615" y="0"/>
                  </a:lnTo>
                </a:path>
              </a:pathLst>
            </a:custGeom>
            <a:noFill/>
            <a:ln w="33625" cap="rnd" cmpd="sng">
              <a:solidFill>
                <a:srgbClr val="4949E7"/>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p:nvPr/>
          </p:nvSpPr>
          <p:spPr>
            <a:xfrm>
              <a:off x="2206725" y="3849300"/>
              <a:ext cx="656350" cy="757550"/>
            </a:xfrm>
            <a:custGeom>
              <a:avLst/>
              <a:gdLst/>
              <a:ahLst/>
              <a:cxnLst/>
              <a:rect l="l" t="t" r="r" b="b"/>
              <a:pathLst>
                <a:path w="26254" h="30302" extrusionOk="0">
                  <a:moveTo>
                    <a:pt x="13133" y="0"/>
                  </a:moveTo>
                  <a:lnTo>
                    <a:pt x="0" y="7573"/>
                  </a:lnTo>
                  <a:lnTo>
                    <a:pt x="0" y="22729"/>
                  </a:lnTo>
                  <a:lnTo>
                    <a:pt x="13133" y="30302"/>
                  </a:lnTo>
                  <a:lnTo>
                    <a:pt x="26253" y="22729"/>
                  </a:lnTo>
                  <a:lnTo>
                    <a:pt x="26253" y="7573"/>
                  </a:lnTo>
                  <a:lnTo>
                    <a:pt x="13133"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8"/>
            <p:cNvSpPr/>
            <p:nvPr/>
          </p:nvSpPr>
          <p:spPr>
            <a:xfrm>
              <a:off x="2268325" y="3920150"/>
              <a:ext cx="533425" cy="615875"/>
            </a:xfrm>
            <a:custGeom>
              <a:avLst/>
              <a:gdLst/>
              <a:ahLst/>
              <a:cxnLst/>
              <a:rect l="l" t="t" r="r" b="b"/>
              <a:pathLst>
                <a:path w="21337" h="24635" extrusionOk="0">
                  <a:moveTo>
                    <a:pt x="10669" y="0"/>
                  </a:moveTo>
                  <a:lnTo>
                    <a:pt x="1" y="6156"/>
                  </a:lnTo>
                  <a:lnTo>
                    <a:pt x="1" y="18479"/>
                  </a:lnTo>
                  <a:lnTo>
                    <a:pt x="10669" y="24634"/>
                  </a:lnTo>
                  <a:lnTo>
                    <a:pt x="21337" y="18479"/>
                  </a:lnTo>
                  <a:lnTo>
                    <a:pt x="21337" y="6156"/>
                  </a:lnTo>
                  <a:lnTo>
                    <a:pt x="10669" y="0"/>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8"/>
            <p:cNvSpPr/>
            <p:nvPr/>
          </p:nvSpPr>
          <p:spPr>
            <a:xfrm>
              <a:off x="2384125" y="4044275"/>
              <a:ext cx="298875" cy="300200"/>
            </a:xfrm>
            <a:custGeom>
              <a:avLst/>
              <a:gdLst/>
              <a:ahLst/>
              <a:cxnLst/>
              <a:rect l="l" t="t" r="r" b="b"/>
              <a:pathLst>
                <a:path w="11955" h="12008" extrusionOk="0">
                  <a:moveTo>
                    <a:pt x="5080" y="0"/>
                  </a:moveTo>
                  <a:cubicBezTo>
                    <a:pt x="4833" y="0"/>
                    <a:pt x="4541" y="139"/>
                    <a:pt x="4298" y="452"/>
                  </a:cubicBezTo>
                  <a:cubicBezTo>
                    <a:pt x="4108" y="703"/>
                    <a:pt x="3929" y="1179"/>
                    <a:pt x="3894" y="1476"/>
                  </a:cubicBezTo>
                  <a:cubicBezTo>
                    <a:pt x="3786" y="2405"/>
                    <a:pt x="4382" y="2953"/>
                    <a:pt x="4608" y="3286"/>
                  </a:cubicBezTo>
                  <a:cubicBezTo>
                    <a:pt x="4763" y="3512"/>
                    <a:pt x="4846" y="3929"/>
                    <a:pt x="4691" y="4441"/>
                  </a:cubicBezTo>
                  <a:lnTo>
                    <a:pt x="1096" y="4441"/>
                  </a:lnTo>
                  <a:cubicBezTo>
                    <a:pt x="393" y="4441"/>
                    <a:pt x="0" y="4989"/>
                    <a:pt x="238" y="5656"/>
                  </a:cubicBezTo>
                  <a:lnTo>
                    <a:pt x="2072" y="10728"/>
                  </a:lnTo>
                  <a:cubicBezTo>
                    <a:pt x="2179" y="11013"/>
                    <a:pt x="2513" y="11251"/>
                    <a:pt x="2810" y="11251"/>
                  </a:cubicBezTo>
                  <a:lnTo>
                    <a:pt x="7132" y="11251"/>
                  </a:lnTo>
                  <a:cubicBezTo>
                    <a:pt x="7430" y="11251"/>
                    <a:pt x="7858" y="11430"/>
                    <a:pt x="8073" y="11644"/>
                  </a:cubicBezTo>
                  <a:lnTo>
                    <a:pt x="8275" y="11847"/>
                  </a:lnTo>
                  <a:cubicBezTo>
                    <a:pt x="8382" y="11954"/>
                    <a:pt x="8525" y="12007"/>
                    <a:pt x="8668" y="12007"/>
                  </a:cubicBezTo>
                  <a:cubicBezTo>
                    <a:pt x="8811" y="12007"/>
                    <a:pt x="8954" y="11954"/>
                    <a:pt x="9061" y="11847"/>
                  </a:cubicBezTo>
                  <a:lnTo>
                    <a:pt x="11728" y="9168"/>
                  </a:lnTo>
                  <a:cubicBezTo>
                    <a:pt x="11954" y="8954"/>
                    <a:pt x="11954" y="8596"/>
                    <a:pt x="11728" y="8382"/>
                  </a:cubicBezTo>
                  <a:lnTo>
                    <a:pt x="9371" y="6013"/>
                  </a:lnTo>
                  <a:cubicBezTo>
                    <a:pt x="9144" y="5798"/>
                    <a:pt x="8978" y="5620"/>
                    <a:pt x="8978" y="5608"/>
                  </a:cubicBezTo>
                  <a:cubicBezTo>
                    <a:pt x="8978" y="5608"/>
                    <a:pt x="8013" y="3810"/>
                    <a:pt x="6608" y="2893"/>
                  </a:cubicBezTo>
                  <a:cubicBezTo>
                    <a:pt x="5215" y="1965"/>
                    <a:pt x="5608" y="1298"/>
                    <a:pt x="5608" y="548"/>
                  </a:cubicBezTo>
                  <a:cubicBezTo>
                    <a:pt x="5608" y="203"/>
                    <a:pt x="5377" y="0"/>
                    <a:pt x="5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8"/>
            <p:cNvSpPr/>
            <p:nvPr/>
          </p:nvSpPr>
          <p:spPr>
            <a:xfrm>
              <a:off x="3417031" y="4020750"/>
              <a:ext cx="841952" cy="40005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smtClean="0">
                  <a:solidFill>
                    <a:srgbClr val="FFFFFF"/>
                  </a:solidFill>
                  <a:latin typeface="+mj-lt"/>
                  <a:ea typeface="Fira Sans Extra Condensed Medium"/>
                  <a:cs typeface="Fira Sans Extra Condensed Medium"/>
                  <a:sym typeface="Fira Sans Extra Condensed Medium"/>
                </a:rPr>
                <a:t>D</a:t>
              </a:r>
              <a:endParaRPr sz="3600" b="1">
                <a:solidFill>
                  <a:srgbClr val="FFFFFF"/>
                </a:solidFill>
                <a:latin typeface="+mj-lt"/>
              </a:endParaRPr>
            </a:p>
          </p:txBody>
        </p:sp>
      </p:grpSp>
      <p:sp>
        <p:nvSpPr>
          <p:cNvPr id="40" name="Flowchart: Terminator 39"/>
          <p:cNvSpPr/>
          <p:nvPr/>
        </p:nvSpPr>
        <p:spPr>
          <a:xfrm>
            <a:off x="0" y="0"/>
            <a:ext cx="9144000" cy="1752600"/>
          </a:xfrm>
          <a:prstGeom prst="flowChartTerminator">
            <a:avLst/>
          </a:prstGeom>
        </p:spPr>
        <p:style>
          <a:lnRef idx="3">
            <a:schemeClr val="lt1"/>
          </a:lnRef>
          <a:fillRef idx="1">
            <a:schemeClr val="accent3"/>
          </a:fillRef>
          <a:effectRef idx="1">
            <a:schemeClr val="accent3"/>
          </a:effectRef>
          <a:fontRef idx="minor">
            <a:schemeClr val="lt1"/>
          </a:fontRef>
        </p:style>
        <p:txBody>
          <a:bodyPr rtlCol="0" anchor="ctr"/>
          <a:lstStyle/>
          <a:p>
            <a:r>
              <a:rPr lang="vi-VN" sz="3600" dirty="0" smtClean="0">
                <a:solidFill>
                  <a:schemeClr val="tx1"/>
                </a:solidFill>
                <a:latin typeface="Times New Roman" pitchFamily="18" charset="0"/>
                <a:cs typeface="Times New Roman" pitchFamily="18" charset="0"/>
              </a:rPr>
              <a:t>Câu 9:Kĩ năng quan sát và kĩ năng phân loại thường được sử dụng ở bước nào trong phương pháp tìm hiểu tự nhiên?</a:t>
            </a:r>
            <a:endParaRPr lang="en-US" sz="3600" b="1" dirty="0">
              <a:solidFill>
                <a:schemeClr val="tx1"/>
              </a:solidFill>
              <a:latin typeface="Times New Roman" pitchFamily="18" charset="0"/>
              <a:cs typeface="Times New Roman" pitchFamily="18" charset="0"/>
            </a:endParaRPr>
          </a:p>
        </p:txBody>
      </p:sp>
      <p:sp>
        <p:nvSpPr>
          <p:cNvPr id="34" name="Rectangle 33"/>
          <p:cNvSpPr/>
          <p:nvPr/>
        </p:nvSpPr>
        <p:spPr>
          <a:xfrm>
            <a:off x="3429000" y="1828800"/>
            <a:ext cx="4953000" cy="1200329"/>
          </a:xfrm>
          <a:prstGeom prst="rect">
            <a:avLst/>
          </a:prstGeom>
        </p:spPr>
        <p:txBody>
          <a:bodyPr wrap="square">
            <a:spAutoFit/>
          </a:bodyPr>
          <a:lstStyle/>
          <a:p>
            <a:r>
              <a:rPr lang="en-US" sz="3600" dirty="0" err="1" smtClean="0">
                <a:latin typeface="Times New Roman" pitchFamily="18" charset="0"/>
                <a:cs typeface="Times New Roman" pitchFamily="18" charset="0"/>
              </a:rPr>
              <a:t>Quan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đặt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câu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hỏi</a:t>
            </a:r>
            <a:r>
              <a:rPr lang="en-US" sz="3600" dirty="0" smtClean="0">
                <a:latin typeface="Times New Roman" pitchFamily="18" charset="0"/>
                <a:cs typeface="Times New Roman" pitchFamily="18" charset="0"/>
              </a:rPr>
              <a:t> </a:t>
            </a:r>
            <a:endParaRPr lang="vi-VN" sz="3600" dirty="0" smtClean="0">
              <a:latin typeface="Times New Roman" pitchFamily="18" charset="0"/>
              <a:cs typeface="Times New Roman" pitchFamily="18" charset="0"/>
            </a:endParaRPr>
          </a:p>
          <a:p>
            <a:r>
              <a:rPr lang="en-US" sz="3600" dirty="0" err="1" smtClean="0">
                <a:latin typeface="Times New Roman" pitchFamily="18" charset="0"/>
                <a:cs typeface="Times New Roman" pitchFamily="18" charset="0"/>
              </a:rPr>
              <a:t>nghiên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cứu</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35" name="Rectangle 34"/>
          <p:cNvSpPr/>
          <p:nvPr/>
        </p:nvSpPr>
        <p:spPr>
          <a:xfrm>
            <a:off x="4343400" y="3276600"/>
            <a:ext cx="4378122" cy="646331"/>
          </a:xfrm>
          <a:prstGeom prst="rect">
            <a:avLst/>
          </a:prstGeom>
        </p:spPr>
        <p:txBody>
          <a:bodyPr wrap="none">
            <a:spAutoFit/>
          </a:bodyPr>
          <a:lstStyle/>
          <a:p>
            <a:r>
              <a:rPr lang="en-US" b="1" dirty="0" smtClean="0">
                <a:solidFill>
                  <a:srgbClr val="3F3F3F"/>
                </a:solidFill>
                <a:latin typeface="Roboto"/>
                <a:cs typeface="Arial" pitchFamily="34" charset="0"/>
              </a:rPr>
              <a:t> </a:t>
            </a:r>
            <a:r>
              <a:rPr lang="en-US" sz="3600" dirty="0" err="1" smtClean="0">
                <a:latin typeface="Times New Roman" pitchFamily="18" charset="0"/>
                <a:cs typeface="Times New Roman" pitchFamily="18" charset="0"/>
              </a:rPr>
              <a:t>Hình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thuyết</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36" name="Rectangle 35"/>
          <p:cNvSpPr/>
          <p:nvPr/>
        </p:nvSpPr>
        <p:spPr>
          <a:xfrm>
            <a:off x="3886200" y="4191000"/>
            <a:ext cx="4993675" cy="1200329"/>
          </a:xfrm>
          <a:prstGeom prst="rect">
            <a:avLst/>
          </a:prstGeom>
        </p:spPr>
        <p:txBody>
          <a:bodyPr wrap="none">
            <a:spAutoFit/>
          </a:bodyPr>
          <a:lstStyle/>
          <a:p>
            <a:r>
              <a:rPr lang="en-US" sz="3600" dirty="0" err="1" smtClean="0">
                <a:latin typeface="Times New Roman" pitchFamily="18" charset="0"/>
                <a:cs typeface="Times New Roman" pitchFamily="18" charset="0"/>
              </a:rPr>
              <a:t>Lập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kiểm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giả</a:t>
            </a:r>
            <a:endParaRPr lang="vi-VN"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thuyết</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37" name="Rectangle 36"/>
          <p:cNvSpPr/>
          <p:nvPr/>
        </p:nvSpPr>
        <p:spPr>
          <a:xfrm>
            <a:off x="3733800" y="5715000"/>
            <a:ext cx="4012637" cy="646331"/>
          </a:xfrm>
          <a:prstGeom prst="rect">
            <a:avLst/>
          </a:prstGeom>
        </p:spPr>
        <p:txBody>
          <a:bodyPr wrap="none">
            <a:spAutoFit/>
          </a:bodyPr>
          <a:lstStyle/>
          <a:p>
            <a:pPr lvl="0" eaLnBrk="0" fontAlgn="base" hangingPunct="0">
              <a:spcBef>
                <a:spcPct val="0"/>
              </a:spcBef>
              <a:spcAft>
                <a:spcPct val="0"/>
              </a:spcAft>
            </a:pPr>
            <a:r>
              <a:rPr lang="en-US" b="1" dirty="0" smtClean="0">
                <a:solidFill>
                  <a:srgbClr val="3F3F3F"/>
                </a:solidFill>
                <a:latin typeface="Roboto"/>
                <a:cs typeface="Arial" pitchFamily="34" charset="0"/>
              </a:rPr>
              <a:t> </a:t>
            </a:r>
            <a:r>
              <a:rPr lang="en-US" sz="3600" dirty="0" err="1" smtClean="0">
                <a:latin typeface="Times New Roman" pitchFamily="18" charset="0"/>
                <a:cs typeface="Times New Roman" pitchFamily="18" charset="0"/>
              </a:rPr>
              <a:t>Thực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hoạch</a:t>
            </a:r>
            <a:r>
              <a:rPr lang="en-US" sz="3600" dirty="0" smtClean="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plus(in)">
                                      <p:cBhvr>
                                        <p:cTn id="18" dur="20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lide(fromBottom)">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heel(4)">
                                      <p:cBhvr>
                                        <p:cTn id="28" dur="20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Horizont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down)">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blinds(horizontal)">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7" presetClass="entr" presetSubtype="4" fill="hold" grpId="1" nodeType="click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0" fill="hold"/>
                                        <p:tgtEl>
                                          <p:spTgt spid="34"/>
                                        </p:tgtEl>
                                        <p:attrNameLst>
                                          <p:attrName>ppt_x</p:attrName>
                                        </p:attrNameLst>
                                      </p:cBhvr>
                                      <p:tavLst>
                                        <p:tav tm="0">
                                          <p:val>
                                            <p:strVal val="#ppt_x"/>
                                          </p:val>
                                        </p:tav>
                                        <p:tav tm="100000">
                                          <p:val>
                                            <p:strVal val="#ppt_x"/>
                                          </p:val>
                                        </p:tav>
                                      </p:tavLst>
                                    </p:anim>
                                    <p:anim calcmode="lin" valueType="num">
                                      <p:cBhvr additive="base">
                                        <p:cTn id="54" dur="5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4" grpId="0"/>
      <p:bldP spid="34" grpId="1"/>
      <p:bldP spid="35" grpId="0"/>
      <p:bldP spid="36" grpId="0"/>
      <p:bldP spid="3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grpSp>
        <p:nvGrpSpPr>
          <p:cNvPr id="2" name="Google Shape;1158;p39"/>
          <p:cNvGrpSpPr/>
          <p:nvPr/>
        </p:nvGrpSpPr>
        <p:grpSpPr>
          <a:xfrm>
            <a:off x="2667001" y="2895600"/>
            <a:ext cx="2602819" cy="1447799"/>
            <a:chOff x="3080996" y="1291486"/>
            <a:chExt cx="2188823" cy="1201587"/>
          </a:xfrm>
        </p:grpSpPr>
        <p:cxnSp>
          <p:nvCxnSpPr>
            <p:cNvPr id="1161" name="Google Shape;1161;p39"/>
            <p:cNvCxnSpPr/>
            <p:nvPr/>
          </p:nvCxnSpPr>
          <p:spPr>
            <a:xfrm flipV="1">
              <a:off x="3080996" y="1559952"/>
              <a:ext cx="1161854" cy="323748"/>
            </a:xfrm>
            <a:prstGeom prst="bentConnector3">
              <a:avLst>
                <a:gd name="adj1" fmla="val 50000"/>
              </a:avLst>
            </a:prstGeom>
            <a:noFill/>
            <a:ln w="19050" cap="flat" cmpd="sng">
              <a:solidFill>
                <a:schemeClr val="accent1"/>
              </a:solidFill>
              <a:prstDash val="solid"/>
              <a:round/>
              <a:headEnd type="none" w="med" len="med"/>
              <a:tailEnd type="none" w="med" len="med"/>
            </a:ln>
          </p:spPr>
        </p:cxnSp>
        <p:grpSp>
          <p:nvGrpSpPr>
            <p:cNvPr id="3" name="Google Shape;1163;p39"/>
            <p:cNvGrpSpPr/>
            <p:nvPr/>
          </p:nvGrpSpPr>
          <p:grpSpPr>
            <a:xfrm>
              <a:off x="4035193" y="1291486"/>
              <a:ext cx="1234626" cy="1201587"/>
              <a:chOff x="3750225" y="1774000"/>
              <a:chExt cx="149575" cy="145525"/>
            </a:xfrm>
          </p:grpSpPr>
          <p:sp>
            <p:nvSpPr>
              <p:cNvPr id="1164" name="Google Shape;1164;p39"/>
              <p:cNvSpPr/>
              <p:nvPr/>
            </p:nvSpPr>
            <p:spPr>
              <a:xfrm>
                <a:off x="3750225" y="1774000"/>
                <a:ext cx="149575" cy="145525"/>
              </a:xfrm>
              <a:custGeom>
                <a:avLst/>
                <a:gdLst/>
                <a:ahLst/>
                <a:cxnLst/>
                <a:rect l="l" t="t" r="r" b="b"/>
                <a:pathLst>
                  <a:path w="5983" h="5821" extrusionOk="0">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3776075" y="1794931"/>
                <a:ext cx="82600" cy="78800"/>
              </a:xfrm>
              <a:custGeom>
                <a:avLst/>
                <a:gdLst/>
                <a:ahLst/>
                <a:cxnLst/>
                <a:rect l="l" t="t" r="r" b="b"/>
                <a:pathLst>
                  <a:path w="3304" h="3152" extrusionOk="0">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A</a:t>
                </a:r>
                <a:endParaRPr sz="3600" b="1">
                  <a:latin typeface="Times New Roman" pitchFamily="18" charset="0"/>
                  <a:cs typeface="Times New Roman" pitchFamily="18" charset="0"/>
                </a:endParaRPr>
              </a:p>
            </p:txBody>
          </p:sp>
        </p:grpSp>
      </p:grpSp>
      <p:grpSp>
        <p:nvGrpSpPr>
          <p:cNvPr id="4" name="Google Shape;1172;p39"/>
          <p:cNvGrpSpPr/>
          <p:nvPr/>
        </p:nvGrpSpPr>
        <p:grpSpPr>
          <a:xfrm>
            <a:off x="2000525" y="3657599"/>
            <a:ext cx="2059886" cy="1718285"/>
            <a:chOff x="2667251" y="2052360"/>
            <a:chExt cx="1621759" cy="1195601"/>
          </a:xfrm>
        </p:grpSpPr>
        <p:cxnSp>
          <p:nvCxnSpPr>
            <p:cNvPr id="1175" name="Google Shape;1175;p39"/>
            <p:cNvCxnSpPr/>
            <p:nvPr/>
          </p:nvCxnSpPr>
          <p:spPr>
            <a:xfrm flipV="1">
              <a:off x="2667251" y="2601549"/>
              <a:ext cx="546900" cy="586800"/>
            </a:xfrm>
            <a:prstGeom prst="bentConnector2">
              <a:avLst/>
            </a:prstGeom>
            <a:noFill/>
            <a:ln w="19050" cap="flat" cmpd="sng">
              <a:solidFill>
                <a:schemeClr val="accent5"/>
              </a:solidFill>
              <a:prstDash val="solid"/>
              <a:round/>
              <a:headEnd type="none" w="med" len="med"/>
              <a:tailEnd type="none" w="med" len="med"/>
            </a:ln>
          </p:spPr>
        </p:cxnSp>
        <p:grpSp>
          <p:nvGrpSpPr>
            <p:cNvPr id="5" name="Google Shape;1177;p39"/>
            <p:cNvGrpSpPr/>
            <p:nvPr/>
          </p:nvGrpSpPr>
          <p:grpSpPr>
            <a:xfrm>
              <a:off x="3051908" y="2052360"/>
              <a:ext cx="1237102" cy="1195601"/>
              <a:chOff x="3631100" y="1866150"/>
              <a:chExt cx="149875" cy="144800"/>
            </a:xfrm>
          </p:grpSpPr>
          <p:sp>
            <p:nvSpPr>
              <p:cNvPr id="1178" name="Google Shape;1178;p39"/>
              <p:cNvSpPr/>
              <p:nvPr/>
            </p:nvSpPr>
            <p:spPr>
              <a:xfrm>
                <a:off x="3631100" y="1866150"/>
                <a:ext cx="149875" cy="144800"/>
              </a:xfrm>
              <a:custGeom>
                <a:avLst/>
                <a:gdLst/>
                <a:ahLst/>
                <a:cxnLst/>
                <a:rect l="l" t="t" r="r" b="b"/>
                <a:pathLst>
                  <a:path w="5995" h="5792" extrusionOk="0">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9"/>
              <p:cNvSpPr/>
              <p:nvPr/>
            </p:nvSpPr>
            <p:spPr>
              <a:xfrm>
                <a:off x="3654725" y="1907806"/>
                <a:ext cx="86575" cy="7880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B</a:t>
                </a:r>
                <a:endParaRPr sz="3600" b="1">
                  <a:latin typeface="Times New Roman" pitchFamily="18" charset="0"/>
                  <a:cs typeface="Times New Roman" pitchFamily="18" charset="0"/>
                </a:endParaRPr>
              </a:p>
            </p:txBody>
          </p:sp>
        </p:grpSp>
      </p:grpSp>
      <p:grpSp>
        <p:nvGrpSpPr>
          <p:cNvPr id="6" name="Google Shape;1181;p39"/>
          <p:cNvGrpSpPr/>
          <p:nvPr/>
        </p:nvGrpSpPr>
        <p:grpSpPr>
          <a:xfrm>
            <a:off x="4495800" y="3341336"/>
            <a:ext cx="2034242" cy="2089499"/>
            <a:chOff x="4841012" y="1877352"/>
            <a:chExt cx="1635713" cy="1567124"/>
          </a:xfrm>
        </p:grpSpPr>
        <p:cxnSp>
          <p:nvCxnSpPr>
            <p:cNvPr id="1184" name="Google Shape;1184;p39"/>
            <p:cNvCxnSpPr/>
            <p:nvPr/>
          </p:nvCxnSpPr>
          <p:spPr>
            <a:xfrm flipH="1">
              <a:off x="5730025" y="1877352"/>
              <a:ext cx="746700" cy="525600"/>
            </a:xfrm>
            <a:prstGeom prst="bentConnector3">
              <a:avLst>
                <a:gd name="adj1" fmla="val 50000"/>
              </a:avLst>
            </a:prstGeom>
            <a:noFill/>
            <a:ln w="19050" cap="flat" cmpd="sng">
              <a:solidFill>
                <a:schemeClr val="accent6"/>
              </a:solidFill>
              <a:prstDash val="solid"/>
              <a:round/>
              <a:headEnd type="none" w="med" len="med"/>
              <a:tailEnd type="none" w="med" len="med"/>
            </a:ln>
          </p:spPr>
        </p:cxnSp>
        <p:grpSp>
          <p:nvGrpSpPr>
            <p:cNvPr id="7" name="Google Shape;1186;p39"/>
            <p:cNvGrpSpPr/>
            <p:nvPr/>
          </p:nvGrpSpPr>
          <p:grpSpPr>
            <a:xfrm>
              <a:off x="4841012" y="2242269"/>
              <a:ext cx="1354519" cy="1202207"/>
              <a:chOff x="3847850" y="1889150"/>
              <a:chExt cx="164100" cy="145600"/>
            </a:xfrm>
          </p:grpSpPr>
          <p:sp>
            <p:nvSpPr>
              <p:cNvPr id="1187" name="Google Shape;1187;p39"/>
              <p:cNvSpPr/>
              <p:nvPr/>
            </p:nvSpPr>
            <p:spPr>
              <a:xfrm>
                <a:off x="3847850" y="1889150"/>
                <a:ext cx="164100" cy="145600"/>
              </a:xfrm>
              <a:custGeom>
                <a:avLst/>
                <a:gdLst/>
                <a:ahLst/>
                <a:cxnLst/>
                <a:rect l="l" t="t" r="r" b="b"/>
                <a:pathLst>
                  <a:path w="6564" h="5824" extrusionOk="0">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3887875" y="1912456"/>
                <a:ext cx="89450" cy="78700"/>
              </a:xfrm>
              <a:custGeom>
                <a:avLst/>
                <a:gdLst/>
                <a:ahLst/>
                <a:cxnLst/>
                <a:rect l="l" t="t" r="r" b="b"/>
                <a:pathLst>
                  <a:path w="3578" h="3148" extrusionOk="0">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C</a:t>
                </a:r>
                <a:endParaRPr sz="3600" b="1">
                  <a:latin typeface="Times New Roman" pitchFamily="18" charset="0"/>
                  <a:cs typeface="Times New Roman" pitchFamily="18" charset="0"/>
                </a:endParaRPr>
              </a:p>
            </p:txBody>
          </p:sp>
        </p:grpSp>
      </p:grpSp>
      <p:grpSp>
        <p:nvGrpSpPr>
          <p:cNvPr id="8" name="Google Shape;1200;p39"/>
          <p:cNvGrpSpPr/>
          <p:nvPr/>
        </p:nvGrpSpPr>
        <p:grpSpPr>
          <a:xfrm>
            <a:off x="3505200" y="4800600"/>
            <a:ext cx="3260596" cy="1846729"/>
            <a:chOff x="3873514" y="3015503"/>
            <a:chExt cx="2603211" cy="1201585"/>
          </a:xfrm>
        </p:grpSpPr>
        <p:cxnSp>
          <p:nvCxnSpPr>
            <p:cNvPr id="1203" name="Google Shape;1203;p39"/>
            <p:cNvCxnSpPr/>
            <p:nvPr/>
          </p:nvCxnSpPr>
          <p:spPr>
            <a:xfrm flipH="1">
              <a:off x="4920325" y="3188349"/>
              <a:ext cx="1556400" cy="681300"/>
            </a:xfrm>
            <a:prstGeom prst="bentConnector3">
              <a:avLst>
                <a:gd name="adj1" fmla="val 24080"/>
              </a:avLst>
            </a:prstGeom>
            <a:noFill/>
            <a:ln w="19050" cap="flat" cmpd="sng">
              <a:solidFill>
                <a:schemeClr val="accent4"/>
              </a:solidFill>
              <a:prstDash val="solid"/>
              <a:round/>
              <a:headEnd type="none" w="med" len="med"/>
              <a:tailEnd type="none" w="med" len="med"/>
            </a:ln>
          </p:spPr>
        </p:cxnSp>
        <p:grpSp>
          <p:nvGrpSpPr>
            <p:cNvPr id="9" name="Google Shape;1205;p39"/>
            <p:cNvGrpSpPr/>
            <p:nvPr/>
          </p:nvGrpSpPr>
          <p:grpSpPr>
            <a:xfrm>
              <a:off x="3873514" y="3015503"/>
              <a:ext cx="1234416" cy="1201585"/>
              <a:chOff x="3873514" y="3015503"/>
              <a:chExt cx="1234416" cy="1201585"/>
            </a:xfrm>
          </p:grpSpPr>
          <p:sp>
            <p:nvSpPr>
              <p:cNvPr id="1206" name="Google Shape;1206;p39"/>
              <p:cNvSpPr/>
              <p:nvPr/>
            </p:nvSpPr>
            <p:spPr>
              <a:xfrm>
                <a:off x="3873514" y="3015503"/>
                <a:ext cx="1234416" cy="1201585"/>
              </a:xfrm>
              <a:custGeom>
                <a:avLst/>
                <a:gdLst/>
                <a:ahLst/>
                <a:cxnLst/>
                <a:rect l="l" t="t" r="r" b="b"/>
                <a:pathLst>
                  <a:path w="5982" h="5821" extrusionOk="0">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9"/>
              <p:cNvSpPr/>
              <p:nvPr/>
            </p:nvSpPr>
            <p:spPr>
              <a:xfrm>
                <a:off x="4214206" y="3382367"/>
                <a:ext cx="714607" cy="650231"/>
              </a:xfrm>
              <a:custGeom>
                <a:avLst/>
                <a:gdLst/>
                <a:ahLst/>
                <a:cxnLst/>
                <a:rect l="l" t="t" r="r" b="b"/>
                <a:pathLst>
                  <a:path w="3463" h="3150" extrusionOk="0">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latin typeface="Times New Roman" pitchFamily="18" charset="0"/>
                    <a:cs typeface="Times New Roman" pitchFamily="18" charset="0"/>
                  </a:rPr>
                  <a:t>D</a:t>
                </a:r>
                <a:endParaRPr sz="3600" b="1">
                  <a:latin typeface="Times New Roman" pitchFamily="18" charset="0"/>
                  <a:cs typeface="Times New Roman" pitchFamily="18" charset="0"/>
                </a:endParaRPr>
              </a:p>
            </p:txBody>
          </p:sp>
        </p:grpSp>
      </p:grpSp>
      <p:sp>
        <p:nvSpPr>
          <p:cNvPr id="59" name="Wave 58"/>
          <p:cNvSpPr/>
          <p:nvPr/>
        </p:nvSpPr>
        <p:spPr>
          <a:xfrm>
            <a:off x="0" y="0"/>
            <a:ext cx="8991600" cy="3048000"/>
          </a:xfrm>
          <a:prstGeom prst="wave">
            <a:avLst>
              <a:gd name="adj1" fmla="val 12500"/>
              <a:gd name="adj2" fmla="val 1721"/>
            </a:avLst>
          </a:prstGeom>
        </p:spPr>
        <p:style>
          <a:lnRef idx="1">
            <a:schemeClr val="accent6"/>
          </a:lnRef>
          <a:fillRef idx="2">
            <a:schemeClr val="accent6"/>
          </a:fillRef>
          <a:effectRef idx="1">
            <a:schemeClr val="accent6"/>
          </a:effectRef>
          <a:fontRef idx="minor">
            <a:schemeClr val="dk1"/>
          </a:fontRef>
        </p:style>
        <p:txBody>
          <a:bodyPr rtlCol="0" anchor="ctr"/>
          <a:lstStyle/>
          <a:p>
            <a:r>
              <a:rPr lang="vi-VN" sz="3600" dirty="0" smtClean="0">
                <a:solidFill>
                  <a:srgbClr val="002060"/>
                </a:solidFill>
                <a:latin typeface="Times New Roman" pitchFamily="18" charset="0"/>
                <a:cs typeface="Times New Roman" pitchFamily="18" charset="0"/>
              </a:rPr>
              <a:t>Câu 10:Sau khi thu thập mẫu vật, dữ liệu để nghiên cứu, các nhà khoa học lựa chọn các mẫu vật, dữ liệu có cùng đặc điểm chung giống nhau để sắp xếp thành các nhóm. Đây là kĩ năng nào?</a:t>
            </a:r>
            <a:endParaRPr lang="en-US" sz="3600" dirty="0">
              <a:solidFill>
                <a:srgbClr val="002060"/>
              </a:solidFill>
              <a:latin typeface="Times New Roman" pitchFamily="18" charset="0"/>
              <a:cs typeface="Times New Roman" pitchFamily="18" charset="0"/>
            </a:endParaRPr>
          </a:p>
        </p:txBody>
      </p:sp>
      <p:sp>
        <p:nvSpPr>
          <p:cNvPr id="28" name="Rectangle 27"/>
          <p:cNvSpPr/>
          <p:nvPr/>
        </p:nvSpPr>
        <p:spPr>
          <a:xfrm>
            <a:off x="0" y="3200400"/>
            <a:ext cx="3416320" cy="646331"/>
          </a:xfrm>
          <a:prstGeom prst="rect">
            <a:avLst/>
          </a:prstGeom>
        </p:spPr>
        <p:txBody>
          <a:bodyPr wrap="none">
            <a:spAutoFit/>
          </a:bodyPr>
          <a:lstStyle/>
          <a:p>
            <a:r>
              <a:rPr lang="en-US" sz="3600" dirty="0" err="1" smtClean="0">
                <a:latin typeface="Times New Roman" pitchFamily="18" charset="0"/>
                <a:cs typeface="Times New Roman" pitchFamily="18" charset="0"/>
              </a:rPr>
              <a:t>Kĩ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năng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sát</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29" name="Rectangle 28"/>
          <p:cNvSpPr/>
          <p:nvPr/>
        </p:nvSpPr>
        <p:spPr>
          <a:xfrm>
            <a:off x="0" y="5334000"/>
            <a:ext cx="2903359" cy="1200329"/>
          </a:xfrm>
          <a:prstGeom prst="rect">
            <a:avLst/>
          </a:prstGeom>
        </p:spPr>
        <p:txBody>
          <a:bodyPr wrap="none">
            <a:spAutoFit/>
          </a:bodyPr>
          <a:lstStyle/>
          <a:p>
            <a:r>
              <a:rPr lang="en-US" sz="3600" b="1"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năng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phân</a:t>
            </a:r>
            <a:r>
              <a:rPr lang="en-US" sz="3600" dirty="0" smtClean="0">
                <a:latin typeface="Times New Roman" pitchFamily="18" charset="0"/>
                <a:cs typeface="Times New Roman" pitchFamily="18" charset="0"/>
              </a:rPr>
              <a:t> </a:t>
            </a:r>
            <a:endParaRPr lang="vi-VN" sz="3600" dirty="0" smtClean="0">
              <a:latin typeface="Times New Roman" pitchFamily="18" charset="0"/>
              <a:cs typeface="Times New Roman" pitchFamily="18" charset="0"/>
            </a:endParaRPr>
          </a:p>
          <a:p>
            <a:r>
              <a:rPr lang="en-US" sz="3600" dirty="0" err="1" smtClean="0">
                <a:latin typeface="Times New Roman" pitchFamily="18" charset="0"/>
                <a:cs typeface="Times New Roman" pitchFamily="18" charset="0"/>
              </a:rPr>
              <a:t>loại</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30" name="Rectangle 29"/>
          <p:cNvSpPr/>
          <p:nvPr/>
        </p:nvSpPr>
        <p:spPr>
          <a:xfrm>
            <a:off x="6400800" y="3276600"/>
            <a:ext cx="2971800" cy="1200329"/>
          </a:xfrm>
          <a:prstGeom prst="rect">
            <a:avLst/>
          </a:prstGeom>
        </p:spPr>
        <p:txBody>
          <a:bodyPr wrap="square">
            <a:spAutoFit/>
          </a:bodyPr>
          <a:lstStyle/>
          <a:p>
            <a:r>
              <a:rPr lang="en-US" b="1" dirty="0" smtClean="0">
                <a:solidFill>
                  <a:srgbClr val="3F3F3F"/>
                </a:solidFill>
                <a:latin typeface="Roboto"/>
                <a:cs typeface="Arial" pitchFamily="34" charset="0"/>
              </a:rPr>
              <a:t> </a:t>
            </a:r>
            <a:r>
              <a:rPr lang="en-US" sz="3600" dirty="0" err="1" smtClean="0">
                <a:latin typeface="Times New Roman" pitchFamily="18" charset="0"/>
                <a:cs typeface="Times New Roman" pitchFamily="18" charset="0"/>
              </a:rPr>
              <a:t>Kĩ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năng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kết</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31" name="Rectangle 30"/>
          <p:cNvSpPr/>
          <p:nvPr/>
        </p:nvSpPr>
        <p:spPr>
          <a:xfrm>
            <a:off x="6400800" y="5105400"/>
            <a:ext cx="2743200" cy="1200329"/>
          </a:xfrm>
          <a:prstGeom prst="rect">
            <a:avLst/>
          </a:prstGeom>
        </p:spPr>
        <p:txBody>
          <a:bodyPr wrap="square">
            <a:spAutoFit/>
          </a:bodyPr>
          <a:lstStyle/>
          <a:p>
            <a:pPr lvl="0" eaLnBrk="0" fontAlgn="base" hangingPunct="0">
              <a:spcBef>
                <a:spcPct val="0"/>
              </a:spcBef>
              <a:spcAft>
                <a:spcPct val="0"/>
              </a:spcAft>
            </a:pPr>
            <a:r>
              <a:rPr lang="en-US" sz="3600" dirty="0" err="1" smtClean="0">
                <a:latin typeface="Times New Roman" pitchFamily="18" charset="0"/>
                <a:cs typeface="Times New Roman" pitchFamily="18" charset="0"/>
              </a:rPr>
              <a:t>Kĩ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năng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dự</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báo</a:t>
            </a:r>
            <a:r>
              <a:rPr lang="en-US" sz="3600" dirty="0" smtClean="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Horizont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heel(4)">
                                      <p:cBhvr>
                                        <p:cTn id="29" dur="20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4)">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dissolv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mph" presetSubtype="0" fill="hold" grpId="1" nodeType="clickEffect">
                                  <p:stCondLst>
                                    <p:cond delay="0"/>
                                  </p:stCondLst>
                                  <p:childTnLst>
                                    <p:animScale>
                                      <p:cBhvr>
                                        <p:cTn id="53"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28" grpId="0"/>
      <p:bldP spid="29" grpId="0"/>
      <p:bldP spid="29" grpId="1"/>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ình Nền Powerpoint Dễ Thương, Ngộ Nghĩnh, Đáng Yêu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0"/>
            <a:ext cx="7725192" cy="646331"/>
          </a:xfrm>
          <a:prstGeom prst="rect">
            <a:avLst/>
          </a:prstGeom>
        </p:spPr>
        <p:txBody>
          <a:bodyPr wrap="none">
            <a:spAutoFit/>
          </a:bodyPr>
          <a:lstStyle/>
          <a:p>
            <a:r>
              <a:rPr lang="vi-VN" sz="3600" b="1" dirty="0" smtClean="0">
                <a:latin typeface="Times New Roman" pitchFamily="18" charset="0"/>
                <a:cs typeface="Times New Roman" pitchFamily="18" charset="0"/>
              </a:rPr>
              <a:t>- Phương pháp này gồm các bước sau:</a:t>
            </a:r>
            <a:endParaRPr lang="en-US" sz="3600" dirty="0">
              <a:latin typeface="Times New Roman" pitchFamily="18" charset="0"/>
              <a:cs typeface="Times New Roman" pitchFamily="18" charset="0"/>
            </a:endParaRPr>
          </a:p>
        </p:txBody>
      </p:sp>
      <p:sp>
        <p:nvSpPr>
          <p:cNvPr id="6" name="Rectangle 5"/>
          <p:cNvSpPr/>
          <p:nvPr/>
        </p:nvSpPr>
        <p:spPr>
          <a:xfrm>
            <a:off x="1" y="6096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1. Đề xuất vấn đề cần tìm hiểu ( quan sát và đặt câu hỏi cho vấn đề nảy sinh</a:t>
            </a:r>
            <a:endParaRPr lang="en-US" sz="3600" dirty="0">
              <a:latin typeface="Times New Roman" pitchFamily="18" charset="0"/>
              <a:cs typeface="Times New Roman" pitchFamily="18" charset="0"/>
            </a:endParaRPr>
          </a:p>
        </p:txBody>
      </p:sp>
      <p:sp>
        <p:nvSpPr>
          <p:cNvPr id="7" name="Rectangle 6"/>
          <p:cNvSpPr/>
          <p:nvPr/>
        </p:nvSpPr>
        <p:spPr>
          <a:xfrm>
            <a:off x="0" y="1752600"/>
            <a:ext cx="9144000" cy="2308324"/>
          </a:xfrm>
          <a:prstGeom prst="rect">
            <a:avLst/>
          </a:prstGeom>
        </p:spPr>
        <p:txBody>
          <a:bodyPr wrap="square">
            <a:spAutoFit/>
          </a:bodyPr>
          <a:lstStyle/>
          <a:p>
            <a:r>
              <a:rPr lang="vi-VN" sz="3600" dirty="0" smtClean="0">
                <a:latin typeface="Times New Roman" pitchFamily="18" charset="0"/>
                <a:cs typeface="Times New Roman" pitchFamily="18" charset="0"/>
              </a:rPr>
              <a:t>2. Đưa ra dự đoán khoa học để giải quyết vấn đề ( dựa trên các tri thức phù hợp từ việc phân tích vấn đề, đưa ra dự đoán nhằm trả lời câu hỏi đã nêu )   </a:t>
            </a:r>
            <a:endParaRPr lang="en-US" sz="3600" dirty="0">
              <a:latin typeface="Times New Roman" pitchFamily="18" charset="0"/>
              <a:cs typeface="Times New Roman" pitchFamily="18" charset="0"/>
            </a:endParaRPr>
          </a:p>
        </p:txBody>
      </p:sp>
      <p:sp>
        <p:nvSpPr>
          <p:cNvPr id="8" name="Rectangle 7"/>
          <p:cNvSpPr/>
          <p:nvPr/>
        </p:nvSpPr>
        <p:spPr>
          <a:xfrm>
            <a:off x="1" y="39624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3. Lập kế hoạch kiểm tra dự đoán ( lựa chọn các phương pháp, kĩ thuật, kĩ năng thích hợp , thực nghiệm điều tra ...để kiểm tra dự án)  </a:t>
            </a:r>
            <a:endParaRPr lang="en-US" sz="3600" dirty="0">
              <a:latin typeface="Times New Roman" pitchFamily="18" charset="0"/>
              <a:cs typeface="Times New Roman" pitchFamily="18" charset="0"/>
            </a:endParaRPr>
          </a:p>
        </p:txBody>
      </p:sp>
      <p:sp>
        <p:nvSpPr>
          <p:cNvPr id="9" name="Rectangle 8"/>
          <p:cNvSpPr/>
          <p:nvPr/>
        </p:nvSpPr>
        <p:spPr>
          <a:xfrm>
            <a:off x="1" y="5638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4.Thực hiện kế hoạch kiểm tra dự đoán:Trường hợp kết quả không phù hợp cần quay lại từ bước 2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Horizontal)">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Horizont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linds(horizont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strips(downLeft)">
                                      <p:cBhvr>
                                        <p:cTn id="2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grpSp>
        <p:nvGrpSpPr>
          <p:cNvPr id="2" name="Google Shape;1322;p43"/>
          <p:cNvGrpSpPr/>
          <p:nvPr/>
        </p:nvGrpSpPr>
        <p:grpSpPr>
          <a:xfrm>
            <a:off x="2286000" y="1143000"/>
            <a:ext cx="6019800" cy="1275551"/>
            <a:chOff x="2596588" y="1165275"/>
            <a:chExt cx="4642411" cy="956663"/>
          </a:xfrm>
        </p:grpSpPr>
        <p:sp>
          <p:nvSpPr>
            <p:cNvPr id="1323" name="Google Shape;1323;p43"/>
            <p:cNvSpPr/>
            <p:nvPr/>
          </p:nvSpPr>
          <p:spPr>
            <a:xfrm>
              <a:off x="2966288" y="1522438"/>
              <a:ext cx="1041225" cy="364350"/>
            </a:xfrm>
            <a:custGeom>
              <a:avLst/>
              <a:gdLst/>
              <a:ahLst/>
              <a:cxnLst/>
              <a:rect l="l" t="t" r="r" b="b"/>
              <a:pathLst>
                <a:path w="41649" h="14574" extrusionOk="0">
                  <a:moveTo>
                    <a:pt x="14014" y="1"/>
                  </a:moveTo>
                  <a:lnTo>
                    <a:pt x="0" y="14050"/>
                  </a:lnTo>
                  <a:lnTo>
                    <a:pt x="536" y="14574"/>
                  </a:lnTo>
                  <a:lnTo>
                    <a:pt x="14323" y="739"/>
                  </a:lnTo>
                  <a:lnTo>
                    <a:pt x="41648" y="739"/>
                  </a:lnTo>
                  <a:lnTo>
                    <a:pt x="41648" y="1"/>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3"/>
            <p:cNvSpPr/>
            <p:nvPr/>
          </p:nvSpPr>
          <p:spPr>
            <a:xfrm>
              <a:off x="2596588" y="1752238"/>
              <a:ext cx="712925" cy="369700"/>
            </a:xfrm>
            <a:custGeom>
              <a:avLst/>
              <a:gdLst/>
              <a:ahLst/>
              <a:cxnLst/>
              <a:rect l="l" t="t" r="r" b="b"/>
              <a:pathLst>
                <a:path w="28517" h="14788" extrusionOk="0">
                  <a:moveTo>
                    <a:pt x="20170" y="5394"/>
                  </a:moveTo>
                  <a:cubicBezTo>
                    <a:pt x="17146" y="3644"/>
                    <a:pt x="13883" y="2286"/>
                    <a:pt x="10442" y="1358"/>
                  </a:cubicBezTo>
                  <a:cubicBezTo>
                    <a:pt x="7109" y="476"/>
                    <a:pt x="3608" y="0"/>
                    <a:pt x="1" y="0"/>
                  </a:cubicBezTo>
                  <a:lnTo>
                    <a:pt x="1" y="4215"/>
                  </a:lnTo>
                  <a:cubicBezTo>
                    <a:pt x="3227" y="4215"/>
                    <a:pt x="6359" y="4644"/>
                    <a:pt x="9347" y="5441"/>
                  </a:cubicBezTo>
                  <a:cubicBezTo>
                    <a:pt x="12431" y="6263"/>
                    <a:pt x="15360" y="7489"/>
                    <a:pt x="18062" y="9049"/>
                  </a:cubicBezTo>
                  <a:cubicBezTo>
                    <a:pt x="20801" y="10632"/>
                    <a:pt x="23313" y="12573"/>
                    <a:pt x="25540" y="14788"/>
                  </a:cubicBezTo>
                  <a:lnTo>
                    <a:pt x="28516" y="11811"/>
                  </a:lnTo>
                  <a:cubicBezTo>
                    <a:pt x="26040" y="9323"/>
                    <a:pt x="23230" y="7168"/>
                    <a:pt x="20170" y="53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3"/>
            <p:cNvSpPr/>
            <p:nvPr/>
          </p:nvSpPr>
          <p:spPr>
            <a:xfrm>
              <a:off x="2869538" y="1771888"/>
              <a:ext cx="213750" cy="214025"/>
            </a:xfrm>
            <a:custGeom>
              <a:avLst/>
              <a:gdLst/>
              <a:ahLst/>
              <a:cxnLst/>
              <a:rect l="l" t="t" r="r" b="b"/>
              <a:pathLst>
                <a:path w="8550" h="8561" extrusionOk="0">
                  <a:moveTo>
                    <a:pt x="4275" y="0"/>
                  </a:moveTo>
                  <a:cubicBezTo>
                    <a:pt x="1906" y="0"/>
                    <a:pt x="1" y="1917"/>
                    <a:pt x="1" y="4274"/>
                  </a:cubicBezTo>
                  <a:cubicBezTo>
                    <a:pt x="1" y="6644"/>
                    <a:pt x="1906" y="8561"/>
                    <a:pt x="4275" y="8561"/>
                  </a:cubicBezTo>
                  <a:cubicBezTo>
                    <a:pt x="6632" y="8561"/>
                    <a:pt x="8549" y="6644"/>
                    <a:pt x="8549" y="4274"/>
                  </a:cubicBezTo>
                  <a:cubicBezTo>
                    <a:pt x="8549" y="1917"/>
                    <a:pt x="6632" y="0"/>
                    <a:pt x="4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326;p43"/>
            <p:cNvGrpSpPr/>
            <p:nvPr/>
          </p:nvGrpSpPr>
          <p:grpSpPr>
            <a:xfrm>
              <a:off x="4006941" y="1165275"/>
              <a:ext cx="3232058" cy="735225"/>
              <a:chOff x="4006941" y="1165263"/>
              <a:chExt cx="3232058" cy="735225"/>
            </a:xfrm>
          </p:grpSpPr>
          <p:sp>
            <p:nvSpPr>
              <p:cNvPr id="1327" name="Google Shape;1327;p43"/>
              <p:cNvSpPr/>
              <p:nvPr/>
            </p:nvSpPr>
            <p:spPr>
              <a:xfrm>
                <a:off x="4417938" y="1165263"/>
                <a:ext cx="735250" cy="735225"/>
              </a:xfrm>
              <a:custGeom>
                <a:avLst/>
                <a:gdLst/>
                <a:ahLst/>
                <a:cxnLst/>
                <a:rect l="l" t="t" r="r" b="b"/>
                <a:pathLst>
                  <a:path w="29410" h="29409" extrusionOk="0">
                    <a:moveTo>
                      <a:pt x="14705" y="0"/>
                    </a:moveTo>
                    <a:cubicBezTo>
                      <a:pt x="6585" y="0"/>
                      <a:pt x="1" y="6584"/>
                      <a:pt x="1" y="14704"/>
                    </a:cubicBezTo>
                    <a:cubicBezTo>
                      <a:pt x="1" y="22824"/>
                      <a:pt x="6585" y="29409"/>
                      <a:pt x="14705" y="29409"/>
                    </a:cubicBezTo>
                    <a:cubicBezTo>
                      <a:pt x="22825" y="29409"/>
                      <a:pt x="29409" y="22824"/>
                      <a:pt x="29409" y="14704"/>
                    </a:cubicBezTo>
                    <a:cubicBezTo>
                      <a:pt x="29409" y="6584"/>
                      <a:pt x="22825" y="0"/>
                      <a:pt x="14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3"/>
              <p:cNvSpPr/>
              <p:nvPr/>
            </p:nvSpPr>
            <p:spPr>
              <a:xfrm>
                <a:off x="4300764" y="1165263"/>
                <a:ext cx="665000" cy="665275"/>
              </a:xfrm>
              <a:custGeom>
                <a:avLst/>
                <a:gdLst/>
                <a:ahLst/>
                <a:cxnLst/>
                <a:rect l="l" t="t" r="r" b="b"/>
                <a:pathLst>
                  <a:path w="26600" h="26611" extrusionOk="0">
                    <a:moveTo>
                      <a:pt x="13300" y="26610"/>
                    </a:moveTo>
                    <a:cubicBezTo>
                      <a:pt x="5966" y="26610"/>
                      <a:pt x="1" y="20634"/>
                      <a:pt x="1" y="13299"/>
                    </a:cubicBezTo>
                    <a:cubicBezTo>
                      <a:pt x="1" y="5965"/>
                      <a:pt x="5966" y="0"/>
                      <a:pt x="13300" y="0"/>
                    </a:cubicBezTo>
                    <a:cubicBezTo>
                      <a:pt x="20634" y="0"/>
                      <a:pt x="26599" y="5965"/>
                      <a:pt x="26599" y="13299"/>
                    </a:cubicBezTo>
                    <a:cubicBezTo>
                      <a:pt x="26599" y="20634"/>
                      <a:pt x="20634" y="26610"/>
                      <a:pt x="13300" y="26610"/>
                    </a:cubicBezTo>
                    <a:close/>
                    <a:moveTo>
                      <a:pt x="13300" y="453"/>
                    </a:moveTo>
                    <a:cubicBezTo>
                      <a:pt x="6216" y="453"/>
                      <a:pt x="453" y="6215"/>
                      <a:pt x="453" y="13299"/>
                    </a:cubicBezTo>
                    <a:cubicBezTo>
                      <a:pt x="453" y="20384"/>
                      <a:pt x="6216" y="26146"/>
                      <a:pt x="13300" y="26146"/>
                    </a:cubicBezTo>
                    <a:cubicBezTo>
                      <a:pt x="20384" y="26146"/>
                      <a:pt x="26147" y="20384"/>
                      <a:pt x="26147" y="13299"/>
                    </a:cubicBezTo>
                    <a:cubicBezTo>
                      <a:pt x="26147" y="6215"/>
                      <a:pt x="20384" y="453"/>
                      <a:pt x="13300" y="45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3"/>
              <p:cNvSpPr/>
              <p:nvPr/>
            </p:nvSpPr>
            <p:spPr>
              <a:xfrm>
                <a:off x="4006941" y="1222413"/>
                <a:ext cx="927525" cy="585800"/>
              </a:xfrm>
              <a:custGeom>
                <a:avLst/>
                <a:gdLst/>
                <a:ahLst/>
                <a:cxnLst/>
                <a:rect l="l" t="t" r="r" b="b"/>
                <a:pathLst>
                  <a:path w="37101" h="23432" extrusionOk="0">
                    <a:moveTo>
                      <a:pt x="25539" y="251"/>
                    </a:moveTo>
                    <a:cubicBezTo>
                      <a:pt x="19872" y="1"/>
                      <a:pt x="15050" y="3846"/>
                      <a:pt x="13764" y="9073"/>
                    </a:cubicBezTo>
                    <a:cubicBezTo>
                      <a:pt x="13597" y="9740"/>
                      <a:pt x="12978" y="10216"/>
                      <a:pt x="12288" y="10216"/>
                    </a:cubicBezTo>
                    <a:lnTo>
                      <a:pt x="6263" y="10216"/>
                    </a:lnTo>
                    <a:cubicBezTo>
                      <a:pt x="5811" y="10216"/>
                      <a:pt x="5453" y="9847"/>
                      <a:pt x="5453" y="9406"/>
                    </a:cubicBezTo>
                    <a:lnTo>
                      <a:pt x="5453" y="6870"/>
                    </a:lnTo>
                    <a:cubicBezTo>
                      <a:pt x="5453" y="6561"/>
                      <a:pt x="5084" y="6406"/>
                      <a:pt x="4858" y="6620"/>
                    </a:cubicBezTo>
                    <a:lnTo>
                      <a:pt x="441" y="11050"/>
                    </a:lnTo>
                    <a:cubicBezTo>
                      <a:pt x="0" y="11490"/>
                      <a:pt x="0" y="12193"/>
                      <a:pt x="441" y="12621"/>
                    </a:cubicBezTo>
                    <a:lnTo>
                      <a:pt x="4858" y="17050"/>
                    </a:lnTo>
                    <a:cubicBezTo>
                      <a:pt x="5084" y="17265"/>
                      <a:pt x="5453" y="17110"/>
                      <a:pt x="5453" y="16800"/>
                    </a:cubicBezTo>
                    <a:lnTo>
                      <a:pt x="5453" y="14276"/>
                    </a:lnTo>
                    <a:cubicBezTo>
                      <a:pt x="5453" y="13824"/>
                      <a:pt x="5811" y="13466"/>
                      <a:pt x="6263" y="13466"/>
                    </a:cubicBezTo>
                    <a:lnTo>
                      <a:pt x="12288" y="13466"/>
                    </a:lnTo>
                    <a:cubicBezTo>
                      <a:pt x="13002" y="13466"/>
                      <a:pt x="13609" y="13955"/>
                      <a:pt x="13776" y="14645"/>
                    </a:cubicBezTo>
                    <a:cubicBezTo>
                      <a:pt x="15026" y="19693"/>
                      <a:pt x="19586" y="23432"/>
                      <a:pt x="25027" y="23432"/>
                    </a:cubicBezTo>
                    <a:cubicBezTo>
                      <a:pt x="31730" y="23432"/>
                      <a:pt x="37100" y="17753"/>
                      <a:pt x="36588" y="10954"/>
                    </a:cubicBezTo>
                    <a:cubicBezTo>
                      <a:pt x="36160" y="5144"/>
                      <a:pt x="31373" y="501"/>
                      <a:pt x="25539" y="25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3"/>
              <p:cNvSpPr/>
              <p:nvPr/>
            </p:nvSpPr>
            <p:spPr>
              <a:xfrm>
                <a:off x="5000162" y="1258125"/>
                <a:ext cx="2238837" cy="549500"/>
              </a:xfrm>
              <a:custGeom>
                <a:avLst/>
                <a:gdLst/>
                <a:ahLst/>
                <a:cxnLst/>
                <a:rect l="l" t="t" r="r" b="b"/>
                <a:pathLst>
                  <a:path w="67176" h="21980" extrusionOk="0">
                    <a:moveTo>
                      <a:pt x="8799" y="1"/>
                    </a:moveTo>
                    <a:cubicBezTo>
                      <a:pt x="7942" y="1"/>
                      <a:pt x="7144" y="418"/>
                      <a:pt x="6644" y="1120"/>
                    </a:cubicBezTo>
                    <a:lnTo>
                      <a:pt x="608" y="9562"/>
                    </a:lnTo>
                    <a:cubicBezTo>
                      <a:pt x="1" y="10419"/>
                      <a:pt x="1" y="11562"/>
                      <a:pt x="608" y="12419"/>
                    </a:cubicBezTo>
                    <a:lnTo>
                      <a:pt x="6644" y="20861"/>
                    </a:lnTo>
                    <a:cubicBezTo>
                      <a:pt x="7144" y="21563"/>
                      <a:pt x="7942" y="21980"/>
                      <a:pt x="8799" y="21980"/>
                    </a:cubicBezTo>
                    <a:lnTo>
                      <a:pt x="56198" y="21980"/>
                    </a:lnTo>
                    <a:cubicBezTo>
                      <a:pt x="62258" y="21980"/>
                      <a:pt x="67176" y="17051"/>
                      <a:pt x="67176" y="10990"/>
                    </a:cubicBezTo>
                    <a:cubicBezTo>
                      <a:pt x="67176" y="4918"/>
                      <a:pt x="62258" y="1"/>
                      <a:pt x="56198" y="1"/>
                    </a:cubicBezTo>
                    <a:close/>
                  </a:path>
                </a:pathLst>
              </a:custGeom>
              <a:solidFill>
                <a:srgbClr val="E6E6E6"/>
              </a:solidFill>
              <a:ln>
                <a:noFill/>
              </a:ln>
            </p:spPr>
            <p:txBody>
              <a:bodyPr spcFirstLastPara="1" wrap="square" lIns="182875" tIns="91425" rIns="182875" bIns="91425" anchor="ctr" anchorCtr="0">
                <a:noAutofit/>
              </a:bodyPr>
              <a:lstStyle/>
              <a:p>
                <a:pPr lvl="0" algn="ctr">
                  <a:buClr>
                    <a:schemeClr val="dk1"/>
                  </a:buClr>
                  <a:buSzPts val="1100"/>
                </a:pPr>
                <a:endParaRPr sz="3600">
                  <a:solidFill>
                    <a:srgbClr val="434343"/>
                  </a:solidFill>
                  <a:latin typeface="Times New Roman" pitchFamily="18" charset="0"/>
                  <a:ea typeface="Roboto"/>
                  <a:cs typeface="Times New Roman" pitchFamily="18" charset="0"/>
                  <a:sym typeface="Roboto"/>
                </a:endParaRPr>
              </a:p>
            </p:txBody>
          </p:sp>
          <p:sp>
            <p:nvSpPr>
              <p:cNvPr id="1331" name="Google Shape;1331;p43"/>
              <p:cNvSpPr txBox="1"/>
              <p:nvPr/>
            </p:nvSpPr>
            <p:spPr>
              <a:xfrm>
                <a:off x="4359529" y="1279563"/>
                <a:ext cx="518400" cy="36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rgbClr val="FFFFFF"/>
                    </a:solidFill>
                    <a:latin typeface="+mj-lt"/>
                    <a:ea typeface="Fira Sans Extra Condensed Medium"/>
                    <a:cs typeface="Fira Sans Extra Condensed Medium"/>
                    <a:sym typeface="Fira Sans Extra Condensed Medium"/>
                  </a:rPr>
                  <a:t>A</a:t>
                </a:r>
                <a:endParaRPr sz="3600" b="1">
                  <a:latin typeface="+mj-lt"/>
                </a:endParaRPr>
              </a:p>
            </p:txBody>
          </p:sp>
        </p:grpSp>
        <p:sp>
          <p:nvSpPr>
            <p:cNvPr id="1337" name="Google Shape;1337;p43"/>
            <p:cNvSpPr/>
            <p:nvPr/>
          </p:nvSpPr>
          <p:spPr>
            <a:xfrm>
              <a:off x="2919538" y="1822188"/>
              <a:ext cx="113750" cy="113425"/>
            </a:xfrm>
            <a:custGeom>
              <a:avLst/>
              <a:gdLst/>
              <a:ahLst/>
              <a:cxnLst/>
              <a:rect l="l" t="t" r="r" b="b"/>
              <a:pathLst>
                <a:path w="4550" h="4537" extrusionOk="0">
                  <a:moveTo>
                    <a:pt x="4549" y="2262"/>
                  </a:moveTo>
                  <a:cubicBezTo>
                    <a:pt x="4549" y="3524"/>
                    <a:pt x="3525" y="4536"/>
                    <a:pt x="2275" y="4536"/>
                  </a:cubicBezTo>
                  <a:cubicBezTo>
                    <a:pt x="1025" y="4536"/>
                    <a:pt x="1" y="3524"/>
                    <a:pt x="1" y="2262"/>
                  </a:cubicBezTo>
                  <a:cubicBezTo>
                    <a:pt x="1" y="1012"/>
                    <a:pt x="1025" y="0"/>
                    <a:pt x="2275" y="0"/>
                  </a:cubicBezTo>
                  <a:cubicBezTo>
                    <a:pt x="3525" y="0"/>
                    <a:pt x="4549" y="1012"/>
                    <a:pt x="4549" y="22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338;p43"/>
          <p:cNvGrpSpPr/>
          <p:nvPr/>
        </p:nvGrpSpPr>
        <p:grpSpPr>
          <a:xfrm>
            <a:off x="3124200" y="3429000"/>
            <a:ext cx="5680336" cy="1219200"/>
            <a:chOff x="3235063" y="2703538"/>
            <a:chExt cx="3444500" cy="914400"/>
          </a:xfrm>
        </p:grpSpPr>
        <p:sp>
          <p:nvSpPr>
            <p:cNvPr id="1339" name="Google Shape;1339;p43"/>
            <p:cNvSpPr/>
            <p:nvPr/>
          </p:nvSpPr>
          <p:spPr>
            <a:xfrm>
              <a:off x="3497888" y="3099113"/>
              <a:ext cx="531050" cy="97675"/>
            </a:xfrm>
            <a:custGeom>
              <a:avLst/>
              <a:gdLst/>
              <a:ahLst/>
              <a:cxnLst/>
              <a:rect l="l" t="t" r="r" b="b"/>
              <a:pathLst>
                <a:path w="21242" h="3907" extrusionOk="0">
                  <a:moveTo>
                    <a:pt x="239" y="1"/>
                  </a:moveTo>
                  <a:lnTo>
                    <a:pt x="1" y="703"/>
                  </a:lnTo>
                  <a:lnTo>
                    <a:pt x="9061" y="3906"/>
                  </a:lnTo>
                  <a:lnTo>
                    <a:pt x="21242" y="3906"/>
                  </a:lnTo>
                  <a:lnTo>
                    <a:pt x="21242" y="3168"/>
                  </a:lnTo>
                  <a:lnTo>
                    <a:pt x="9192" y="3168"/>
                  </a:lnTo>
                  <a:lnTo>
                    <a:pt x="239" y="1"/>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3"/>
            <p:cNvSpPr/>
            <p:nvPr/>
          </p:nvSpPr>
          <p:spPr>
            <a:xfrm>
              <a:off x="3235063" y="2760688"/>
              <a:ext cx="370000" cy="713200"/>
            </a:xfrm>
            <a:custGeom>
              <a:avLst/>
              <a:gdLst/>
              <a:ahLst/>
              <a:cxnLst/>
              <a:rect l="l" t="t" r="r" b="b"/>
              <a:pathLst>
                <a:path w="14800" h="28528" extrusionOk="0">
                  <a:moveTo>
                    <a:pt x="10573" y="0"/>
                  </a:moveTo>
                  <a:cubicBezTo>
                    <a:pt x="10573" y="3227"/>
                    <a:pt x="10157" y="6370"/>
                    <a:pt x="9359" y="9347"/>
                  </a:cubicBezTo>
                  <a:cubicBezTo>
                    <a:pt x="8525" y="12431"/>
                    <a:pt x="7311" y="15360"/>
                    <a:pt x="5739" y="18062"/>
                  </a:cubicBezTo>
                  <a:cubicBezTo>
                    <a:pt x="4156" y="20801"/>
                    <a:pt x="2227" y="23313"/>
                    <a:pt x="1" y="25539"/>
                  </a:cubicBezTo>
                  <a:lnTo>
                    <a:pt x="2977" y="28528"/>
                  </a:lnTo>
                  <a:cubicBezTo>
                    <a:pt x="5466" y="26039"/>
                    <a:pt x="7621" y="23230"/>
                    <a:pt x="9395" y="20170"/>
                  </a:cubicBezTo>
                  <a:cubicBezTo>
                    <a:pt x="11145" y="17157"/>
                    <a:pt x="12514" y="13883"/>
                    <a:pt x="13431" y="10442"/>
                  </a:cubicBezTo>
                  <a:cubicBezTo>
                    <a:pt x="14324" y="7109"/>
                    <a:pt x="14800" y="3608"/>
                    <a:pt x="14800" y="0"/>
                  </a:cubicBezTo>
                  <a:lnTo>
                    <a:pt x="105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3"/>
            <p:cNvSpPr/>
            <p:nvPr/>
          </p:nvSpPr>
          <p:spPr>
            <a:xfrm>
              <a:off x="3383588" y="3007438"/>
              <a:ext cx="214050" cy="214050"/>
            </a:xfrm>
            <a:custGeom>
              <a:avLst/>
              <a:gdLst/>
              <a:ahLst/>
              <a:cxnLst/>
              <a:rect l="l" t="t" r="r" b="b"/>
              <a:pathLst>
                <a:path w="8562" h="8562" extrusionOk="0">
                  <a:moveTo>
                    <a:pt x="4287" y="1"/>
                  </a:moveTo>
                  <a:cubicBezTo>
                    <a:pt x="1918" y="1"/>
                    <a:pt x="1" y="1918"/>
                    <a:pt x="1" y="4275"/>
                  </a:cubicBezTo>
                  <a:cubicBezTo>
                    <a:pt x="1" y="6644"/>
                    <a:pt x="1918" y="8561"/>
                    <a:pt x="4287" y="8561"/>
                  </a:cubicBezTo>
                  <a:cubicBezTo>
                    <a:pt x="6644" y="8561"/>
                    <a:pt x="8561" y="6644"/>
                    <a:pt x="8561" y="4275"/>
                  </a:cubicBezTo>
                  <a:cubicBezTo>
                    <a:pt x="8561" y="1918"/>
                    <a:pt x="6644" y="1"/>
                    <a:pt x="42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3"/>
            <p:cNvSpPr/>
            <p:nvPr/>
          </p:nvSpPr>
          <p:spPr>
            <a:xfrm>
              <a:off x="3433888" y="3057738"/>
              <a:ext cx="113450" cy="113450"/>
            </a:xfrm>
            <a:custGeom>
              <a:avLst/>
              <a:gdLst/>
              <a:ahLst/>
              <a:cxnLst/>
              <a:rect l="l" t="t" r="r" b="b"/>
              <a:pathLst>
                <a:path w="4538" h="4538" extrusionOk="0">
                  <a:moveTo>
                    <a:pt x="4537" y="2263"/>
                  </a:moveTo>
                  <a:cubicBezTo>
                    <a:pt x="4537" y="3525"/>
                    <a:pt x="3525" y="4537"/>
                    <a:pt x="2275" y="4537"/>
                  </a:cubicBezTo>
                  <a:cubicBezTo>
                    <a:pt x="1013" y="4537"/>
                    <a:pt x="1" y="3525"/>
                    <a:pt x="1" y="2263"/>
                  </a:cubicBezTo>
                  <a:cubicBezTo>
                    <a:pt x="1" y="1013"/>
                    <a:pt x="1013" y="1"/>
                    <a:pt x="2275" y="1"/>
                  </a:cubicBezTo>
                  <a:cubicBezTo>
                    <a:pt x="3525" y="1"/>
                    <a:pt x="4537" y="1013"/>
                    <a:pt x="4537" y="226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343;p43"/>
            <p:cNvGrpSpPr/>
            <p:nvPr/>
          </p:nvGrpSpPr>
          <p:grpSpPr>
            <a:xfrm>
              <a:off x="3974374" y="2703538"/>
              <a:ext cx="2705189" cy="914400"/>
              <a:chOff x="3974374" y="2694901"/>
              <a:chExt cx="2705189" cy="914400"/>
            </a:xfrm>
          </p:grpSpPr>
          <p:sp>
            <p:nvSpPr>
              <p:cNvPr id="1344" name="Google Shape;1344;p43"/>
              <p:cNvSpPr/>
              <p:nvPr/>
            </p:nvSpPr>
            <p:spPr>
              <a:xfrm>
                <a:off x="4417938" y="2810988"/>
                <a:ext cx="735250" cy="735250"/>
              </a:xfrm>
              <a:custGeom>
                <a:avLst/>
                <a:gdLst/>
                <a:ahLst/>
                <a:cxnLst/>
                <a:rect l="l" t="t" r="r" b="b"/>
                <a:pathLst>
                  <a:path w="29410" h="29410" extrusionOk="0">
                    <a:moveTo>
                      <a:pt x="14705" y="1"/>
                    </a:moveTo>
                    <a:cubicBezTo>
                      <a:pt x="6585" y="1"/>
                      <a:pt x="1" y="6585"/>
                      <a:pt x="1" y="14705"/>
                    </a:cubicBezTo>
                    <a:cubicBezTo>
                      <a:pt x="1" y="22825"/>
                      <a:pt x="6585" y="29409"/>
                      <a:pt x="14705" y="29409"/>
                    </a:cubicBezTo>
                    <a:cubicBezTo>
                      <a:pt x="22825" y="29409"/>
                      <a:pt x="29409" y="22825"/>
                      <a:pt x="29409" y="14705"/>
                    </a:cubicBezTo>
                    <a:cubicBezTo>
                      <a:pt x="29409" y="6585"/>
                      <a:pt x="22825" y="1"/>
                      <a:pt x="14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3"/>
              <p:cNvSpPr/>
              <p:nvPr/>
            </p:nvSpPr>
            <p:spPr>
              <a:xfrm>
                <a:off x="4251616" y="2809201"/>
                <a:ext cx="665000" cy="665300"/>
              </a:xfrm>
              <a:custGeom>
                <a:avLst/>
                <a:gdLst/>
                <a:ahLst/>
                <a:cxnLst/>
                <a:rect l="l" t="t" r="r" b="b"/>
                <a:pathLst>
                  <a:path w="26600" h="26612" extrusionOk="0">
                    <a:moveTo>
                      <a:pt x="13300" y="26611"/>
                    </a:moveTo>
                    <a:cubicBezTo>
                      <a:pt x="5966" y="26611"/>
                      <a:pt x="1" y="20646"/>
                      <a:pt x="1" y="13312"/>
                    </a:cubicBezTo>
                    <a:cubicBezTo>
                      <a:pt x="1" y="5978"/>
                      <a:pt x="5966" y="1"/>
                      <a:pt x="13300" y="1"/>
                    </a:cubicBezTo>
                    <a:cubicBezTo>
                      <a:pt x="20634" y="1"/>
                      <a:pt x="26599" y="5978"/>
                      <a:pt x="26599" y="13312"/>
                    </a:cubicBezTo>
                    <a:cubicBezTo>
                      <a:pt x="26599" y="20646"/>
                      <a:pt x="20634" y="26611"/>
                      <a:pt x="13300" y="26611"/>
                    </a:cubicBezTo>
                    <a:close/>
                    <a:moveTo>
                      <a:pt x="13300" y="465"/>
                    </a:moveTo>
                    <a:cubicBezTo>
                      <a:pt x="6216" y="465"/>
                      <a:pt x="453" y="6228"/>
                      <a:pt x="453" y="13312"/>
                    </a:cubicBezTo>
                    <a:cubicBezTo>
                      <a:pt x="453" y="20396"/>
                      <a:pt x="6216" y="26159"/>
                      <a:pt x="13300" y="26159"/>
                    </a:cubicBezTo>
                    <a:cubicBezTo>
                      <a:pt x="20384" y="26159"/>
                      <a:pt x="26147" y="20396"/>
                      <a:pt x="26147" y="13312"/>
                    </a:cubicBezTo>
                    <a:cubicBezTo>
                      <a:pt x="26147" y="6228"/>
                      <a:pt x="20384" y="465"/>
                      <a:pt x="13300" y="4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3"/>
              <p:cNvSpPr/>
              <p:nvPr/>
            </p:nvSpPr>
            <p:spPr>
              <a:xfrm>
                <a:off x="3974374" y="2866351"/>
                <a:ext cx="927525" cy="585800"/>
              </a:xfrm>
              <a:custGeom>
                <a:avLst/>
                <a:gdLst/>
                <a:ahLst/>
                <a:cxnLst/>
                <a:rect l="l" t="t" r="r" b="b"/>
                <a:pathLst>
                  <a:path w="37101" h="23432" extrusionOk="0">
                    <a:moveTo>
                      <a:pt x="25539" y="250"/>
                    </a:moveTo>
                    <a:cubicBezTo>
                      <a:pt x="19872" y="0"/>
                      <a:pt x="15050" y="3834"/>
                      <a:pt x="13764" y="9061"/>
                    </a:cubicBezTo>
                    <a:cubicBezTo>
                      <a:pt x="13597" y="9739"/>
                      <a:pt x="12978" y="10204"/>
                      <a:pt x="12288" y="10204"/>
                    </a:cubicBezTo>
                    <a:lnTo>
                      <a:pt x="6263" y="10204"/>
                    </a:lnTo>
                    <a:cubicBezTo>
                      <a:pt x="5811" y="10204"/>
                      <a:pt x="5453" y="9846"/>
                      <a:pt x="5453" y="9406"/>
                    </a:cubicBezTo>
                    <a:lnTo>
                      <a:pt x="5453" y="6870"/>
                    </a:lnTo>
                    <a:cubicBezTo>
                      <a:pt x="5453" y="6560"/>
                      <a:pt x="5084" y="6406"/>
                      <a:pt x="4858" y="6620"/>
                    </a:cubicBezTo>
                    <a:lnTo>
                      <a:pt x="441" y="11049"/>
                    </a:lnTo>
                    <a:cubicBezTo>
                      <a:pt x="0" y="11478"/>
                      <a:pt x="0" y="12180"/>
                      <a:pt x="441" y="12621"/>
                    </a:cubicBezTo>
                    <a:lnTo>
                      <a:pt x="4858" y="17050"/>
                    </a:lnTo>
                    <a:cubicBezTo>
                      <a:pt x="5084" y="17264"/>
                      <a:pt x="5453" y="17109"/>
                      <a:pt x="5453" y="16800"/>
                    </a:cubicBezTo>
                    <a:lnTo>
                      <a:pt x="5453" y="14264"/>
                    </a:lnTo>
                    <a:cubicBezTo>
                      <a:pt x="5453" y="13823"/>
                      <a:pt x="5811" y="13466"/>
                      <a:pt x="6263" y="13466"/>
                    </a:cubicBezTo>
                    <a:lnTo>
                      <a:pt x="12288" y="13466"/>
                    </a:lnTo>
                    <a:cubicBezTo>
                      <a:pt x="13002" y="13466"/>
                      <a:pt x="13609" y="13954"/>
                      <a:pt x="13776" y="14633"/>
                    </a:cubicBezTo>
                    <a:cubicBezTo>
                      <a:pt x="15026" y="19693"/>
                      <a:pt x="19586" y="23431"/>
                      <a:pt x="25027" y="23431"/>
                    </a:cubicBezTo>
                    <a:cubicBezTo>
                      <a:pt x="31730" y="23431"/>
                      <a:pt x="37100" y="17752"/>
                      <a:pt x="36588" y="10942"/>
                    </a:cubicBezTo>
                    <a:cubicBezTo>
                      <a:pt x="36160" y="5132"/>
                      <a:pt x="31373" y="500"/>
                      <a:pt x="25539" y="25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3"/>
              <p:cNvSpPr/>
              <p:nvPr/>
            </p:nvSpPr>
            <p:spPr>
              <a:xfrm>
                <a:off x="5000163" y="2694901"/>
                <a:ext cx="1679400" cy="914400"/>
              </a:xfrm>
              <a:custGeom>
                <a:avLst/>
                <a:gdLst/>
                <a:ahLst/>
                <a:cxnLst/>
                <a:rect l="l" t="t" r="r" b="b"/>
                <a:pathLst>
                  <a:path w="67176" h="21968" extrusionOk="0">
                    <a:moveTo>
                      <a:pt x="8799" y="0"/>
                    </a:moveTo>
                    <a:cubicBezTo>
                      <a:pt x="7942" y="0"/>
                      <a:pt x="7144" y="417"/>
                      <a:pt x="6644" y="1108"/>
                    </a:cubicBezTo>
                    <a:lnTo>
                      <a:pt x="608" y="9549"/>
                    </a:lnTo>
                    <a:cubicBezTo>
                      <a:pt x="1" y="10406"/>
                      <a:pt x="1" y="11561"/>
                      <a:pt x="608" y="12419"/>
                    </a:cubicBezTo>
                    <a:lnTo>
                      <a:pt x="6644" y="20860"/>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rgbClr val="E6E6E6"/>
              </a:solidFill>
              <a:ln>
                <a:noFill/>
              </a:ln>
            </p:spPr>
            <p:txBody>
              <a:bodyPr spcFirstLastPara="1" wrap="square" lIns="182875" tIns="91425" rIns="182875" bIns="91425" anchor="ctr" anchorCtr="0">
                <a:noAutofit/>
              </a:bodyPr>
              <a:lstStyle/>
              <a:p>
                <a:pPr lvl="0" algn="ctr">
                  <a:buClr>
                    <a:schemeClr val="dk1"/>
                  </a:buClr>
                  <a:buSzPts val="1100"/>
                </a:pPr>
                <a:endParaRPr sz="3600">
                  <a:solidFill>
                    <a:srgbClr val="434343"/>
                  </a:solidFill>
                  <a:latin typeface="Times New Roman" pitchFamily="18" charset="0"/>
                  <a:ea typeface="Roboto"/>
                  <a:cs typeface="Times New Roman" pitchFamily="18" charset="0"/>
                  <a:sym typeface="Roboto"/>
                </a:endParaRPr>
              </a:p>
            </p:txBody>
          </p:sp>
          <p:sp>
            <p:nvSpPr>
              <p:cNvPr id="1348" name="Google Shape;1348;p43"/>
              <p:cNvSpPr txBox="1"/>
              <p:nvPr/>
            </p:nvSpPr>
            <p:spPr>
              <a:xfrm>
                <a:off x="4390237" y="2993664"/>
                <a:ext cx="369655" cy="36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rgbClr val="FFFFFF"/>
                    </a:solidFill>
                    <a:latin typeface="Times New Roman" pitchFamily="18" charset="0"/>
                    <a:ea typeface="Fira Sans Extra Condensed Medium"/>
                    <a:cs typeface="Times New Roman" pitchFamily="18" charset="0"/>
                    <a:sym typeface="Fira Sans Extra Condensed Medium"/>
                  </a:rPr>
                  <a:t>C</a:t>
                </a:r>
                <a:endParaRPr sz="3600" b="1">
                  <a:latin typeface="Times New Roman" pitchFamily="18" charset="0"/>
                  <a:cs typeface="Times New Roman" pitchFamily="18" charset="0"/>
                </a:endParaRPr>
              </a:p>
            </p:txBody>
          </p:sp>
        </p:grpSp>
      </p:grpSp>
      <p:grpSp>
        <p:nvGrpSpPr>
          <p:cNvPr id="6" name="Google Shape;1354;p43"/>
          <p:cNvGrpSpPr/>
          <p:nvPr/>
        </p:nvGrpSpPr>
        <p:grpSpPr>
          <a:xfrm>
            <a:off x="2133600" y="4495802"/>
            <a:ext cx="7010400" cy="1285100"/>
            <a:chOff x="2596588" y="3399163"/>
            <a:chExt cx="4082975" cy="963824"/>
          </a:xfrm>
        </p:grpSpPr>
        <p:sp>
          <p:nvSpPr>
            <p:cNvPr id="1355" name="Google Shape;1355;p43"/>
            <p:cNvSpPr/>
            <p:nvPr/>
          </p:nvSpPr>
          <p:spPr>
            <a:xfrm>
              <a:off x="2966288" y="3650388"/>
              <a:ext cx="917325" cy="364650"/>
            </a:xfrm>
            <a:custGeom>
              <a:avLst/>
              <a:gdLst/>
              <a:ahLst/>
              <a:cxnLst/>
              <a:rect l="l" t="t" r="r" b="b"/>
              <a:pathLst>
                <a:path w="42685" h="14586" extrusionOk="0">
                  <a:moveTo>
                    <a:pt x="536" y="0"/>
                  </a:moveTo>
                  <a:lnTo>
                    <a:pt x="0" y="524"/>
                  </a:lnTo>
                  <a:lnTo>
                    <a:pt x="14014" y="14585"/>
                  </a:lnTo>
                  <a:lnTo>
                    <a:pt x="42684" y="14585"/>
                  </a:lnTo>
                  <a:lnTo>
                    <a:pt x="42684" y="13835"/>
                  </a:lnTo>
                  <a:lnTo>
                    <a:pt x="14323" y="13835"/>
                  </a:lnTo>
                  <a:lnTo>
                    <a:pt x="536" y="0"/>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3"/>
            <p:cNvSpPr/>
            <p:nvPr/>
          </p:nvSpPr>
          <p:spPr>
            <a:xfrm>
              <a:off x="2596588" y="3399163"/>
              <a:ext cx="712925" cy="370000"/>
            </a:xfrm>
            <a:custGeom>
              <a:avLst/>
              <a:gdLst/>
              <a:ahLst/>
              <a:cxnLst/>
              <a:rect l="l" t="t" r="r" b="b"/>
              <a:pathLst>
                <a:path w="28517" h="14800" extrusionOk="0">
                  <a:moveTo>
                    <a:pt x="25540" y="0"/>
                  </a:moveTo>
                  <a:cubicBezTo>
                    <a:pt x="23313" y="2227"/>
                    <a:pt x="20801" y="4156"/>
                    <a:pt x="18062" y="5751"/>
                  </a:cubicBezTo>
                  <a:cubicBezTo>
                    <a:pt x="15360" y="7311"/>
                    <a:pt x="12431" y="8525"/>
                    <a:pt x="9347" y="9359"/>
                  </a:cubicBezTo>
                  <a:cubicBezTo>
                    <a:pt x="6359" y="10156"/>
                    <a:pt x="3227" y="10585"/>
                    <a:pt x="1" y="10585"/>
                  </a:cubicBezTo>
                  <a:lnTo>
                    <a:pt x="1" y="14800"/>
                  </a:lnTo>
                  <a:cubicBezTo>
                    <a:pt x="3608" y="14800"/>
                    <a:pt x="7109" y="14324"/>
                    <a:pt x="10442" y="13431"/>
                  </a:cubicBezTo>
                  <a:cubicBezTo>
                    <a:pt x="13883" y="12514"/>
                    <a:pt x="17146" y="11145"/>
                    <a:pt x="20170" y="9394"/>
                  </a:cubicBezTo>
                  <a:cubicBezTo>
                    <a:pt x="23230" y="7632"/>
                    <a:pt x="26040" y="5465"/>
                    <a:pt x="28516" y="29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3"/>
            <p:cNvSpPr/>
            <p:nvPr/>
          </p:nvSpPr>
          <p:spPr>
            <a:xfrm>
              <a:off x="2869538" y="3536388"/>
              <a:ext cx="213750" cy="214025"/>
            </a:xfrm>
            <a:custGeom>
              <a:avLst/>
              <a:gdLst/>
              <a:ahLst/>
              <a:cxnLst/>
              <a:rect l="l" t="t" r="r" b="b"/>
              <a:pathLst>
                <a:path w="8550" h="8561" extrusionOk="0">
                  <a:moveTo>
                    <a:pt x="4275" y="0"/>
                  </a:moveTo>
                  <a:cubicBezTo>
                    <a:pt x="1906" y="0"/>
                    <a:pt x="1" y="1917"/>
                    <a:pt x="1" y="4286"/>
                  </a:cubicBezTo>
                  <a:cubicBezTo>
                    <a:pt x="1" y="6644"/>
                    <a:pt x="1906" y="8561"/>
                    <a:pt x="4275" y="8561"/>
                  </a:cubicBezTo>
                  <a:cubicBezTo>
                    <a:pt x="6632" y="8561"/>
                    <a:pt x="8549" y="6644"/>
                    <a:pt x="8549" y="4286"/>
                  </a:cubicBezTo>
                  <a:cubicBezTo>
                    <a:pt x="8549" y="1917"/>
                    <a:pt x="6632" y="0"/>
                    <a:pt x="4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3"/>
            <p:cNvSpPr/>
            <p:nvPr/>
          </p:nvSpPr>
          <p:spPr>
            <a:xfrm>
              <a:off x="2919538" y="3586688"/>
              <a:ext cx="113750" cy="113425"/>
            </a:xfrm>
            <a:custGeom>
              <a:avLst/>
              <a:gdLst/>
              <a:ahLst/>
              <a:cxnLst/>
              <a:rect l="l" t="t" r="r" b="b"/>
              <a:pathLst>
                <a:path w="4550" h="4537" extrusionOk="0">
                  <a:moveTo>
                    <a:pt x="4549" y="2274"/>
                  </a:moveTo>
                  <a:cubicBezTo>
                    <a:pt x="4549" y="3525"/>
                    <a:pt x="3525" y="4537"/>
                    <a:pt x="2275" y="4537"/>
                  </a:cubicBezTo>
                  <a:cubicBezTo>
                    <a:pt x="1025" y="4537"/>
                    <a:pt x="1" y="3525"/>
                    <a:pt x="1" y="2274"/>
                  </a:cubicBezTo>
                  <a:cubicBezTo>
                    <a:pt x="1" y="1012"/>
                    <a:pt x="1025" y="0"/>
                    <a:pt x="2275" y="0"/>
                  </a:cubicBezTo>
                  <a:cubicBezTo>
                    <a:pt x="3525" y="0"/>
                    <a:pt x="4549" y="1012"/>
                    <a:pt x="4549" y="227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359;p43"/>
            <p:cNvGrpSpPr/>
            <p:nvPr/>
          </p:nvGrpSpPr>
          <p:grpSpPr>
            <a:xfrm>
              <a:off x="3839233" y="3627761"/>
              <a:ext cx="2840330" cy="735226"/>
              <a:chOff x="3839233" y="3597724"/>
              <a:chExt cx="2840330" cy="735226"/>
            </a:xfrm>
          </p:grpSpPr>
          <p:sp>
            <p:nvSpPr>
              <p:cNvPr id="1360" name="Google Shape;1360;p43"/>
              <p:cNvSpPr/>
              <p:nvPr/>
            </p:nvSpPr>
            <p:spPr>
              <a:xfrm>
                <a:off x="4061133" y="3597725"/>
                <a:ext cx="735250" cy="735225"/>
              </a:xfrm>
              <a:custGeom>
                <a:avLst/>
                <a:gdLst/>
                <a:ahLst/>
                <a:cxnLst/>
                <a:rect l="l" t="t" r="r" b="b"/>
                <a:pathLst>
                  <a:path w="29410" h="29409" extrusionOk="0">
                    <a:moveTo>
                      <a:pt x="14705" y="1"/>
                    </a:moveTo>
                    <a:cubicBezTo>
                      <a:pt x="6585" y="1"/>
                      <a:pt x="1" y="6585"/>
                      <a:pt x="1" y="14705"/>
                    </a:cubicBezTo>
                    <a:cubicBezTo>
                      <a:pt x="1" y="22825"/>
                      <a:pt x="6585" y="29409"/>
                      <a:pt x="14705" y="29409"/>
                    </a:cubicBezTo>
                    <a:cubicBezTo>
                      <a:pt x="22825" y="29409"/>
                      <a:pt x="29409" y="22825"/>
                      <a:pt x="29409" y="14705"/>
                    </a:cubicBezTo>
                    <a:cubicBezTo>
                      <a:pt x="29409" y="6585"/>
                      <a:pt x="22825" y="1"/>
                      <a:pt x="147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3"/>
              <p:cNvSpPr/>
              <p:nvPr/>
            </p:nvSpPr>
            <p:spPr>
              <a:xfrm>
                <a:off x="4149894" y="3597724"/>
                <a:ext cx="613028" cy="665275"/>
              </a:xfrm>
              <a:custGeom>
                <a:avLst/>
                <a:gdLst/>
                <a:ahLst/>
                <a:cxnLst/>
                <a:rect l="l" t="t" r="r" b="b"/>
                <a:pathLst>
                  <a:path w="26600" h="26611" extrusionOk="0">
                    <a:moveTo>
                      <a:pt x="13300" y="26611"/>
                    </a:moveTo>
                    <a:cubicBezTo>
                      <a:pt x="5966" y="26611"/>
                      <a:pt x="1" y="20646"/>
                      <a:pt x="1" y="13312"/>
                    </a:cubicBezTo>
                    <a:cubicBezTo>
                      <a:pt x="1" y="5977"/>
                      <a:pt x="5966" y="1"/>
                      <a:pt x="13300" y="1"/>
                    </a:cubicBezTo>
                    <a:cubicBezTo>
                      <a:pt x="20634" y="1"/>
                      <a:pt x="26599" y="5977"/>
                      <a:pt x="26599" y="13312"/>
                    </a:cubicBezTo>
                    <a:cubicBezTo>
                      <a:pt x="26599" y="20646"/>
                      <a:pt x="20634" y="26611"/>
                      <a:pt x="13300" y="26611"/>
                    </a:cubicBezTo>
                    <a:close/>
                    <a:moveTo>
                      <a:pt x="13300" y="465"/>
                    </a:moveTo>
                    <a:cubicBezTo>
                      <a:pt x="6216" y="465"/>
                      <a:pt x="453" y="6227"/>
                      <a:pt x="453" y="13312"/>
                    </a:cubicBezTo>
                    <a:cubicBezTo>
                      <a:pt x="453" y="20396"/>
                      <a:pt x="6216" y="26159"/>
                      <a:pt x="13300" y="26159"/>
                    </a:cubicBezTo>
                    <a:cubicBezTo>
                      <a:pt x="20384" y="26159"/>
                      <a:pt x="26147" y="20396"/>
                      <a:pt x="26147" y="13312"/>
                    </a:cubicBezTo>
                    <a:cubicBezTo>
                      <a:pt x="26147" y="6227"/>
                      <a:pt x="20384" y="465"/>
                      <a:pt x="13300" y="46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3"/>
              <p:cNvSpPr/>
              <p:nvPr/>
            </p:nvSpPr>
            <p:spPr>
              <a:xfrm>
                <a:off x="3839233" y="3654876"/>
                <a:ext cx="927525" cy="585825"/>
              </a:xfrm>
              <a:custGeom>
                <a:avLst/>
                <a:gdLst/>
                <a:ahLst/>
                <a:cxnLst/>
                <a:rect l="l" t="t" r="r" b="b"/>
                <a:pathLst>
                  <a:path w="37101" h="23433" extrusionOk="0">
                    <a:moveTo>
                      <a:pt x="25539" y="251"/>
                    </a:moveTo>
                    <a:cubicBezTo>
                      <a:pt x="19872" y="1"/>
                      <a:pt x="15050" y="3835"/>
                      <a:pt x="13764" y="9062"/>
                    </a:cubicBezTo>
                    <a:cubicBezTo>
                      <a:pt x="13597" y="9740"/>
                      <a:pt x="12978" y="10205"/>
                      <a:pt x="12288" y="10205"/>
                    </a:cubicBezTo>
                    <a:lnTo>
                      <a:pt x="6263" y="10205"/>
                    </a:lnTo>
                    <a:cubicBezTo>
                      <a:pt x="5811" y="10205"/>
                      <a:pt x="5453" y="9847"/>
                      <a:pt x="5453" y="9395"/>
                    </a:cubicBezTo>
                    <a:lnTo>
                      <a:pt x="5453" y="6871"/>
                    </a:lnTo>
                    <a:cubicBezTo>
                      <a:pt x="5453" y="6561"/>
                      <a:pt x="5084" y="6406"/>
                      <a:pt x="4858" y="6621"/>
                    </a:cubicBezTo>
                    <a:lnTo>
                      <a:pt x="441" y="11050"/>
                    </a:lnTo>
                    <a:cubicBezTo>
                      <a:pt x="0" y="11479"/>
                      <a:pt x="0" y="12181"/>
                      <a:pt x="441" y="12622"/>
                    </a:cubicBezTo>
                    <a:lnTo>
                      <a:pt x="4858" y="17051"/>
                    </a:lnTo>
                    <a:cubicBezTo>
                      <a:pt x="5084" y="17265"/>
                      <a:pt x="5453" y="17110"/>
                      <a:pt x="5453" y="16801"/>
                    </a:cubicBezTo>
                    <a:lnTo>
                      <a:pt x="5453" y="14265"/>
                    </a:lnTo>
                    <a:cubicBezTo>
                      <a:pt x="5453" y="13824"/>
                      <a:pt x="5811" y="13455"/>
                      <a:pt x="6263" y="13455"/>
                    </a:cubicBezTo>
                    <a:lnTo>
                      <a:pt x="12288" y="13455"/>
                    </a:lnTo>
                    <a:cubicBezTo>
                      <a:pt x="13002" y="13455"/>
                      <a:pt x="13609" y="13955"/>
                      <a:pt x="13776" y="14634"/>
                    </a:cubicBezTo>
                    <a:cubicBezTo>
                      <a:pt x="15026" y="19694"/>
                      <a:pt x="19586" y="23432"/>
                      <a:pt x="25027" y="23432"/>
                    </a:cubicBezTo>
                    <a:cubicBezTo>
                      <a:pt x="31730" y="23432"/>
                      <a:pt x="37100" y="17753"/>
                      <a:pt x="36588" y="10943"/>
                    </a:cubicBezTo>
                    <a:cubicBezTo>
                      <a:pt x="36160" y="5132"/>
                      <a:pt x="31373" y="501"/>
                      <a:pt x="25539" y="2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3"/>
              <p:cNvSpPr/>
              <p:nvPr/>
            </p:nvSpPr>
            <p:spPr>
              <a:xfrm>
                <a:off x="4726836" y="3701123"/>
                <a:ext cx="1952727" cy="549200"/>
              </a:xfrm>
              <a:custGeom>
                <a:avLst/>
                <a:gdLst/>
                <a:ahLst/>
                <a:cxnLst/>
                <a:rect l="l" t="t" r="r" b="b"/>
                <a:pathLst>
                  <a:path w="67176" h="21968" extrusionOk="0">
                    <a:moveTo>
                      <a:pt x="8799" y="0"/>
                    </a:moveTo>
                    <a:cubicBezTo>
                      <a:pt x="7942" y="0"/>
                      <a:pt x="7144" y="417"/>
                      <a:pt x="6644" y="1108"/>
                    </a:cubicBezTo>
                    <a:lnTo>
                      <a:pt x="608" y="9549"/>
                    </a:lnTo>
                    <a:cubicBezTo>
                      <a:pt x="1" y="10406"/>
                      <a:pt x="1" y="11561"/>
                      <a:pt x="608" y="12418"/>
                    </a:cubicBezTo>
                    <a:lnTo>
                      <a:pt x="6644" y="20860"/>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rgbClr val="E6E6E6"/>
              </a:solidFill>
              <a:ln>
                <a:noFill/>
              </a:ln>
            </p:spPr>
            <p:txBody>
              <a:bodyPr spcFirstLastPara="1" wrap="square" lIns="182875" tIns="91425" rIns="182875" bIns="91425" anchor="ctr" anchorCtr="0">
                <a:noAutofit/>
              </a:bodyPr>
              <a:lstStyle/>
              <a:p>
                <a:pPr lvl="0" algn="ctr">
                  <a:buClr>
                    <a:schemeClr val="dk1"/>
                  </a:buClr>
                  <a:buSzPts val="1100"/>
                </a:pPr>
                <a:r>
                  <a:rPr lang="en-US" sz="3600" dirty="0" smtClean="0">
                    <a:latin typeface="Times New Roman" pitchFamily="18" charset="0"/>
                    <a:cs typeface="Times New Roman" pitchFamily="18" charset="0"/>
                  </a:rPr>
                  <a:t> </a:t>
                </a:r>
                <a:endParaRPr sz="3600">
                  <a:solidFill>
                    <a:srgbClr val="434343"/>
                  </a:solidFill>
                  <a:latin typeface="Times New Roman" pitchFamily="18" charset="0"/>
                  <a:ea typeface="Roboto"/>
                  <a:cs typeface="Times New Roman" pitchFamily="18" charset="0"/>
                  <a:sym typeface="Roboto"/>
                </a:endParaRPr>
              </a:p>
            </p:txBody>
          </p:sp>
          <p:sp>
            <p:nvSpPr>
              <p:cNvPr id="1364" name="Google Shape;1364;p43"/>
              <p:cNvSpPr txBox="1"/>
              <p:nvPr/>
            </p:nvSpPr>
            <p:spPr>
              <a:xfrm>
                <a:off x="4333502" y="3769176"/>
                <a:ext cx="518400" cy="36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dirty="0" smtClean="0">
                    <a:solidFill>
                      <a:srgbClr val="FFFFFF"/>
                    </a:solidFill>
                    <a:latin typeface="Times New Roman" pitchFamily="18" charset="0"/>
                    <a:ea typeface="Fira Sans Extra Condensed Medium"/>
                    <a:cs typeface="Times New Roman" pitchFamily="18" charset="0"/>
                    <a:sym typeface="Fira Sans Extra Condensed Medium"/>
                  </a:rPr>
                  <a:t>D</a:t>
                </a:r>
                <a:endParaRPr sz="3600">
                  <a:latin typeface="Times New Roman" pitchFamily="18" charset="0"/>
                  <a:cs typeface="Times New Roman" pitchFamily="18" charset="0"/>
                </a:endParaRPr>
              </a:p>
            </p:txBody>
          </p:sp>
        </p:grpSp>
      </p:grpSp>
      <p:grpSp>
        <p:nvGrpSpPr>
          <p:cNvPr id="8" name="Google Shape;1368;p43"/>
          <p:cNvGrpSpPr/>
          <p:nvPr/>
        </p:nvGrpSpPr>
        <p:grpSpPr>
          <a:xfrm>
            <a:off x="3048000" y="2286000"/>
            <a:ext cx="6096000" cy="1024367"/>
            <a:chOff x="3235063" y="1992438"/>
            <a:chExt cx="3444500" cy="768275"/>
          </a:xfrm>
        </p:grpSpPr>
        <p:sp>
          <p:nvSpPr>
            <p:cNvPr id="1369" name="Google Shape;1369;p43"/>
            <p:cNvSpPr/>
            <p:nvPr/>
          </p:nvSpPr>
          <p:spPr>
            <a:xfrm>
              <a:off x="3497888" y="2349913"/>
              <a:ext cx="531050" cy="97975"/>
            </a:xfrm>
            <a:custGeom>
              <a:avLst/>
              <a:gdLst/>
              <a:ahLst/>
              <a:cxnLst/>
              <a:rect l="l" t="t" r="r" b="b"/>
              <a:pathLst>
                <a:path w="21242" h="3919" extrusionOk="0">
                  <a:moveTo>
                    <a:pt x="9061" y="1"/>
                  </a:moveTo>
                  <a:lnTo>
                    <a:pt x="1" y="3216"/>
                  </a:lnTo>
                  <a:lnTo>
                    <a:pt x="239" y="3918"/>
                  </a:lnTo>
                  <a:lnTo>
                    <a:pt x="9192" y="751"/>
                  </a:lnTo>
                  <a:lnTo>
                    <a:pt x="21242" y="751"/>
                  </a:lnTo>
                  <a:lnTo>
                    <a:pt x="21242" y="1"/>
                  </a:lnTo>
                  <a:close/>
                </a:path>
              </a:pathLst>
            </a:custGeom>
            <a:solidFill>
              <a:srgbClr val="44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3"/>
            <p:cNvSpPr/>
            <p:nvPr/>
          </p:nvSpPr>
          <p:spPr>
            <a:xfrm>
              <a:off x="3235063" y="2047513"/>
              <a:ext cx="370000" cy="713200"/>
            </a:xfrm>
            <a:custGeom>
              <a:avLst/>
              <a:gdLst/>
              <a:ahLst/>
              <a:cxnLst/>
              <a:rect l="l" t="t" r="r" b="b"/>
              <a:pathLst>
                <a:path w="14800" h="28528" extrusionOk="0">
                  <a:moveTo>
                    <a:pt x="13431" y="18086"/>
                  </a:moveTo>
                  <a:cubicBezTo>
                    <a:pt x="12514" y="14633"/>
                    <a:pt x="11145" y="11371"/>
                    <a:pt x="9395" y="8346"/>
                  </a:cubicBezTo>
                  <a:cubicBezTo>
                    <a:pt x="7621" y="5287"/>
                    <a:pt x="5466" y="2489"/>
                    <a:pt x="2977" y="0"/>
                  </a:cubicBezTo>
                  <a:lnTo>
                    <a:pt x="1" y="2977"/>
                  </a:lnTo>
                  <a:cubicBezTo>
                    <a:pt x="2227" y="5203"/>
                    <a:pt x="4156" y="7715"/>
                    <a:pt x="5739" y="10466"/>
                  </a:cubicBezTo>
                  <a:cubicBezTo>
                    <a:pt x="7311" y="13168"/>
                    <a:pt x="8525" y="16085"/>
                    <a:pt x="9359" y="19169"/>
                  </a:cubicBezTo>
                  <a:cubicBezTo>
                    <a:pt x="10157" y="22158"/>
                    <a:pt x="10573" y="25289"/>
                    <a:pt x="10573" y="28527"/>
                  </a:cubicBezTo>
                  <a:lnTo>
                    <a:pt x="14800" y="28527"/>
                  </a:lnTo>
                  <a:cubicBezTo>
                    <a:pt x="14800" y="24908"/>
                    <a:pt x="14324" y="21408"/>
                    <a:pt x="13431" y="180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3"/>
            <p:cNvSpPr/>
            <p:nvPr/>
          </p:nvSpPr>
          <p:spPr>
            <a:xfrm>
              <a:off x="3392813" y="2318063"/>
              <a:ext cx="213750" cy="213750"/>
            </a:xfrm>
            <a:custGeom>
              <a:avLst/>
              <a:gdLst/>
              <a:ahLst/>
              <a:cxnLst/>
              <a:rect l="l" t="t" r="r" b="b"/>
              <a:pathLst>
                <a:path w="8550" h="8550" extrusionOk="0">
                  <a:moveTo>
                    <a:pt x="4275" y="1"/>
                  </a:moveTo>
                  <a:cubicBezTo>
                    <a:pt x="1918" y="1"/>
                    <a:pt x="1" y="1918"/>
                    <a:pt x="1" y="4275"/>
                  </a:cubicBezTo>
                  <a:cubicBezTo>
                    <a:pt x="1" y="6633"/>
                    <a:pt x="1918" y="8550"/>
                    <a:pt x="4275" y="8550"/>
                  </a:cubicBezTo>
                  <a:cubicBezTo>
                    <a:pt x="6645" y="8550"/>
                    <a:pt x="8550" y="6633"/>
                    <a:pt x="8550" y="4275"/>
                  </a:cubicBezTo>
                  <a:cubicBezTo>
                    <a:pt x="8550" y="1918"/>
                    <a:pt x="6645" y="1"/>
                    <a:pt x="42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3"/>
            <p:cNvSpPr/>
            <p:nvPr/>
          </p:nvSpPr>
          <p:spPr>
            <a:xfrm>
              <a:off x="3442838" y="2368088"/>
              <a:ext cx="113725" cy="113725"/>
            </a:xfrm>
            <a:custGeom>
              <a:avLst/>
              <a:gdLst/>
              <a:ahLst/>
              <a:cxnLst/>
              <a:rect l="l" t="t" r="r" b="b"/>
              <a:pathLst>
                <a:path w="4549" h="4549" extrusionOk="0">
                  <a:moveTo>
                    <a:pt x="4548" y="2274"/>
                  </a:moveTo>
                  <a:cubicBezTo>
                    <a:pt x="4548" y="3524"/>
                    <a:pt x="3524" y="4548"/>
                    <a:pt x="2274" y="4548"/>
                  </a:cubicBezTo>
                  <a:cubicBezTo>
                    <a:pt x="1024" y="4548"/>
                    <a:pt x="0" y="3524"/>
                    <a:pt x="0" y="2274"/>
                  </a:cubicBezTo>
                  <a:cubicBezTo>
                    <a:pt x="0" y="1024"/>
                    <a:pt x="1024" y="0"/>
                    <a:pt x="2274" y="0"/>
                  </a:cubicBezTo>
                  <a:cubicBezTo>
                    <a:pt x="3524" y="0"/>
                    <a:pt x="4548" y="1024"/>
                    <a:pt x="4548" y="22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373;p43"/>
            <p:cNvGrpSpPr/>
            <p:nvPr/>
          </p:nvGrpSpPr>
          <p:grpSpPr>
            <a:xfrm>
              <a:off x="3987946" y="1992438"/>
              <a:ext cx="2691617" cy="735225"/>
              <a:chOff x="3987946" y="2005238"/>
              <a:chExt cx="2691617" cy="735225"/>
            </a:xfrm>
          </p:grpSpPr>
          <p:sp>
            <p:nvSpPr>
              <p:cNvPr id="1374" name="Google Shape;1374;p43"/>
              <p:cNvSpPr/>
              <p:nvPr/>
            </p:nvSpPr>
            <p:spPr>
              <a:xfrm>
                <a:off x="4417938" y="2005238"/>
                <a:ext cx="735250" cy="735225"/>
              </a:xfrm>
              <a:custGeom>
                <a:avLst/>
                <a:gdLst/>
                <a:ahLst/>
                <a:cxnLst/>
                <a:rect l="l" t="t" r="r" b="b"/>
                <a:pathLst>
                  <a:path w="29410" h="29409" extrusionOk="0">
                    <a:moveTo>
                      <a:pt x="14705" y="0"/>
                    </a:moveTo>
                    <a:cubicBezTo>
                      <a:pt x="6585" y="0"/>
                      <a:pt x="1" y="6585"/>
                      <a:pt x="1" y="14705"/>
                    </a:cubicBezTo>
                    <a:cubicBezTo>
                      <a:pt x="1" y="22825"/>
                      <a:pt x="6585" y="29409"/>
                      <a:pt x="14705" y="29409"/>
                    </a:cubicBezTo>
                    <a:cubicBezTo>
                      <a:pt x="22825" y="29409"/>
                      <a:pt x="29409" y="22825"/>
                      <a:pt x="29409" y="14705"/>
                    </a:cubicBezTo>
                    <a:cubicBezTo>
                      <a:pt x="29409" y="6585"/>
                      <a:pt x="22825" y="0"/>
                      <a:pt x="14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3"/>
              <p:cNvSpPr/>
              <p:nvPr/>
            </p:nvSpPr>
            <p:spPr>
              <a:xfrm>
                <a:off x="4246754" y="2013049"/>
                <a:ext cx="495278" cy="665275"/>
              </a:xfrm>
              <a:custGeom>
                <a:avLst/>
                <a:gdLst/>
                <a:ahLst/>
                <a:cxnLst/>
                <a:rect l="l" t="t" r="r" b="b"/>
                <a:pathLst>
                  <a:path w="26600" h="26611" extrusionOk="0">
                    <a:moveTo>
                      <a:pt x="13300" y="26611"/>
                    </a:moveTo>
                    <a:cubicBezTo>
                      <a:pt x="5966" y="26611"/>
                      <a:pt x="1" y="20646"/>
                      <a:pt x="1" y="13312"/>
                    </a:cubicBezTo>
                    <a:cubicBezTo>
                      <a:pt x="1" y="5966"/>
                      <a:pt x="5966" y="1"/>
                      <a:pt x="13300" y="1"/>
                    </a:cubicBezTo>
                    <a:cubicBezTo>
                      <a:pt x="20634" y="1"/>
                      <a:pt x="26599" y="5966"/>
                      <a:pt x="26599" y="13312"/>
                    </a:cubicBezTo>
                    <a:cubicBezTo>
                      <a:pt x="26599" y="20646"/>
                      <a:pt x="20634" y="26611"/>
                      <a:pt x="13300" y="26611"/>
                    </a:cubicBezTo>
                    <a:close/>
                    <a:moveTo>
                      <a:pt x="13300" y="453"/>
                    </a:moveTo>
                    <a:cubicBezTo>
                      <a:pt x="6216" y="453"/>
                      <a:pt x="453" y="6227"/>
                      <a:pt x="453" y="13312"/>
                    </a:cubicBezTo>
                    <a:cubicBezTo>
                      <a:pt x="453" y="20396"/>
                      <a:pt x="6216" y="26159"/>
                      <a:pt x="13300" y="26159"/>
                    </a:cubicBezTo>
                    <a:cubicBezTo>
                      <a:pt x="20384" y="26159"/>
                      <a:pt x="26147" y="20396"/>
                      <a:pt x="26147" y="13312"/>
                    </a:cubicBezTo>
                    <a:cubicBezTo>
                      <a:pt x="26147" y="6227"/>
                      <a:pt x="20384" y="453"/>
                      <a:pt x="13300" y="45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3"/>
              <p:cNvSpPr/>
              <p:nvPr/>
            </p:nvSpPr>
            <p:spPr>
              <a:xfrm>
                <a:off x="3987946" y="2070199"/>
                <a:ext cx="754087" cy="585825"/>
              </a:xfrm>
              <a:custGeom>
                <a:avLst/>
                <a:gdLst/>
                <a:ahLst/>
                <a:cxnLst/>
                <a:rect l="l" t="t" r="r" b="b"/>
                <a:pathLst>
                  <a:path w="37101" h="23433" extrusionOk="0">
                    <a:moveTo>
                      <a:pt x="25539" y="251"/>
                    </a:moveTo>
                    <a:cubicBezTo>
                      <a:pt x="19872" y="1"/>
                      <a:pt x="15050" y="3835"/>
                      <a:pt x="13764" y="9062"/>
                    </a:cubicBezTo>
                    <a:cubicBezTo>
                      <a:pt x="13597" y="9740"/>
                      <a:pt x="12978" y="10205"/>
                      <a:pt x="12288" y="10205"/>
                    </a:cubicBezTo>
                    <a:lnTo>
                      <a:pt x="6263" y="10205"/>
                    </a:lnTo>
                    <a:cubicBezTo>
                      <a:pt x="5811" y="10205"/>
                      <a:pt x="5453" y="9847"/>
                      <a:pt x="5453" y="9395"/>
                    </a:cubicBezTo>
                    <a:lnTo>
                      <a:pt x="5453" y="6871"/>
                    </a:lnTo>
                    <a:cubicBezTo>
                      <a:pt x="5453" y="6561"/>
                      <a:pt x="5084" y="6395"/>
                      <a:pt x="4858" y="6621"/>
                    </a:cubicBezTo>
                    <a:lnTo>
                      <a:pt x="441" y="11038"/>
                    </a:lnTo>
                    <a:cubicBezTo>
                      <a:pt x="0" y="11478"/>
                      <a:pt x="0" y="12181"/>
                      <a:pt x="441" y="12621"/>
                    </a:cubicBezTo>
                    <a:lnTo>
                      <a:pt x="4858" y="17039"/>
                    </a:lnTo>
                    <a:cubicBezTo>
                      <a:pt x="5084" y="17265"/>
                      <a:pt x="5453" y="17110"/>
                      <a:pt x="5453" y="16801"/>
                    </a:cubicBezTo>
                    <a:lnTo>
                      <a:pt x="5453" y="14265"/>
                    </a:lnTo>
                    <a:cubicBezTo>
                      <a:pt x="5453" y="13824"/>
                      <a:pt x="5811" y="13455"/>
                      <a:pt x="6263" y="13455"/>
                    </a:cubicBezTo>
                    <a:lnTo>
                      <a:pt x="12288" y="13455"/>
                    </a:lnTo>
                    <a:cubicBezTo>
                      <a:pt x="13002" y="13455"/>
                      <a:pt x="13609" y="13943"/>
                      <a:pt x="13776" y="14634"/>
                    </a:cubicBezTo>
                    <a:cubicBezTo>
                      <a:pt x="15026" y="19682"/>
                      <a:pt x="19586" y="23432"/>
                      <a:pt x="25027" y="23432"/>
                    </a:cubicBezTo>
                    <a:cubicBezTo>
                      <a:pt x="31730" y="23432"/>
                      <a:pt x="37100" y="17753"/>
                      <a:pt x="36588" y="10943"/>
                    </a:cubicBezTo>
                    <a:cubicBezTo>
                      <a:pt x="36160" y="5132"/>
                      <a:pt x="31373" y="501"/>
                      <a:pt x="25539" y="2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a:off x="4742032" y="2098250"/>
                <a:ext cx="1937531" cy="549200"/>
              </a:xfrm>
              <a:custGeom>
                <a:avLst/>
                <a:gdLst/>
                <a:ahLst/>
                <a:cxnLst/>
                <a:rect l="l" t="t" r="r" b="b"/>
                <a:pathLst>
                  <a:path w="67176" h="21968" extrusionOk="0">
                    <a:moveTo>
                      <a:pt x="8799" y="0"/>
                    </a:moveTo>
                    <a:cubicBezTo>
                      <a:pt x="7942" y="0"/>
                      <a:pt x="7144" y="405"/>
                      <a:pt x="6644" y="1108"/>
                    </a:cubicBezTo>
                    <a:lnTo>
                      <a:pt x="608" y="9549"/>
                    </a:lnTo>
                    <a:cubicBezTo>
                      <a:pt x="1" y="10406"/>
                      <a:pt x="1" y="11549"/>
                      <a:pt x="608" y="12407"/>
                    </a:cubicBezTo>
                    <a:lnTo>
                      <a:pt x="6644" y="20848"/>
                    </a:lnTo>
                    <a:cubicBezTo>
                      <a:pt x="7144" y="21551"/>
                      <a:pt x="7942" y="21967"/>
                      <a:pt x="8799" y="21967"/>
                    </a:cubicBezTo>
                    <a:lnTo>
                      <a:pt x="56198" y="21967"/>
                    </a:lnTo>
                    <a:cubicBezTo>
                      <a:pt x="62258" y="21967"/>
                      <a:pt x="67176" y="17050"/>
                      <a:pt x="67176" y="10978"/>
                    </a:cubicBezTo>
                    <a:cubicBezTo>
                      <a:pt x="67176" y="4918"/>
                      <a:pt x="62258" y="0"/>
                      <a:pt x="56198" y="0"/>
                    </a:cubicBezTo>
                    <a:close/>
                  </a:path>
                </a:pathLst>
              </a:custGeom>
              <a:solidFill>
                <a:srgbClr val="E6E6E6"/>
              </a:solidFill>
              <a:ln>
                <a:noFill/>
              </a:ln>
            </p:spPr>
            <p:txBody>
              <a:bodyPr spcFirstLastPara="1" wrap="square" lIns="182875" tIns="91425" rIns="182875" bIns="91425" anchor="ctr" anchorCtr="0">
                <a:noAutofit/>
              </a:bodyPr>
              <a:lstStyle/>
              <a:p>
                <a:pPr lvl="0" algn="ctr">
                  <a:buClr>
                    <a:schemeClr val="dk1"/>
                  </a:buClr>
                  <a:buSzPts val="1100"/>
                </a:pPr>
                <a:endParaRPr sz="3600">
                  <a:solidFill>
                    <a:srgbClr val="434343"/>
                  </a:solidFill>
                  <a:latin typeface="Times New Roman" pitchFamily="18" charset="0"/>
                  <a:ea typeface="Roboto"/>
                  <a:cs typeface="Times New Roman" pitchFamily="18" charset="0"/>
                  <a:sym typeface="Roboto"/>
                </a:endParaRPr>
              </a:p>
            </p:txBody>
          </p:sp>
          <p:sp>
            <p:nvSpPr>
              <p:cNvPr id="1378" name="Google Shape;1378;p43"/>
              <p:cNvSpPr txBox="1"/>
              <p:nvPr/>
            </p:nvSpPr>
            <p:spPr>
              <a:xfrm>
                <a:off x="4268413" y="2187900"/>
                <a:ext cx="473619" cy="36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smtClean="0">
                    <a:solidFill>
                      <a:srgbClr val="FFFFFF"/>
                    </a:solidFill>
                    <a:latin typeface="Times New Roman" pitchFamily="18" charset="0"/>
                    <a:ea typeface="Fira Sans Extra Condensed Medium"/>
                    <a:cs typeface="Times New Roman" pitchFamily="18" charset="0"/>
                    <a:sym typeface="Fira Sans Extra Condensed Medium"/>
                  </a:rPr>
                  <a:t>B</a:t>
                </a:r>
                <a:endParaRPr sz="3600" b="1">
                  <a:latin typeface="Times New Roman" pitchFamily="18" charset="0"/>
                  <a:cs typeface="Times New Roman" pitchFamily="18" charset="0"/>
                </a:endParaRPr>
              </a:p>
            </p:txBody>
          </p:sp>
        </p:grpSp>
      </p:grpSp>
      <p:sp>
        <p:nvSpPr>
          <p:cNvPr id="1383" name="Google Shape;1383;p43"/>
          <p:cNvSpPr/>
          <p:nvPr/>
        </p:nvSpPr>
        <p:spPr>
          <a:xfrm>
            <a:off x="0" y="2057400"/>
            <a:ext cx="3276600" cy="2743200"/>
          </a:xfrm>
          <a:custGeom>
            <a:avLst/>
            <a:gdLst/>
            <a:ahLst/>
            <a:cxnLst/>
            <a:rect l="l" t="t" r="r" b="b"/>
            <a:pathLst>
              <a:path w="56425" h="56437" extrusionOk="0">
                <a:moveTo>
                  <a:pt x="28219" y="1"/>
                </a:moveTo>
                <a:cubicBezTo>
                  <a:pt x="12633" y="1"/>
                  <a:pt x="1" y="12633"/>
                  <a:pt x="1" y="28218"/>
                </a:cubicBezTo>
                <a:cubicBezTo>
                  <a:pt x="1" y="43804"/>
                  <a:pt x="12633" y="56436"/>
                  <a:pt x="28219" y="56436"/>
                </a:cubicBezTo>
                <a:cubicBezTo>
                  <a:pt x="43792" y="56436"/>
                  <a:pt x="56425" y="43804"/>
                  <a:pt x="56425" y="28218"/>
                </a:cubicBezTo>
                <a:cubicBezTo>
                  <a:pt x="56425" y="12633"/>
                  <a:pt x="43792" y="1"/>
                  <a:pt x="28219" y="1"/>
                </a:cubicBezTo>
                <a:close/>
              </a:path>
            </a:pathLst>
          </a:custGeom>
          <a:ln>
            <a:headEnd type="none" w="sm" len="sm"/>
            <a:tailEnd type="none" w="sm" len="sm"/>
          </a:ln>
        </p:spPr>
        <p:style>
          <a:lnRef idx="3">
            <a:schemeClr val="lt1"/>
          </a:lnRef>
          <a:fillRef idx="1">
            <a:schemeClr val="dk1"/>
          </a:fillRef>
          <a:effectRef idx="1">
            <a:schemeClr val="dk1"/>
          </a:effectRef>
          <a:fontRef idx="minor">
            <a:schemeClr val="lt1"/>
          </a:fontRef>
        </p:style>
        <p:txBody>
          <a:bodyPr spcFirstLastPara="1" wrap="square" lIns="91425" tIns="274300" rIns="91425" bIns="91425" anchor="ctr" anchorCtr="0">
            <a:noAutofit/>
          </a:bodyPr>
          <a:lstStyle/>
          <a:p>
            <a:pPr algn="ctr"/>
            <a:r>
              <a:rPr lang="en-US" sz="3600" b="1" dirty="0" err="1" smtClean="0">
                <a:latin typeface="Times New Roman" pitchFamily="18" charset="0"/>
                <a:cs typeface="Times New Roman" pitchFamily="18" charset="0"/>
              </a:rPr>
              <a:t>Câu</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83"/>
                                        </p:tgtEl>
                                        <p:attrNameLst>
                                          <p:attrName>style.visibility</p:attrName>
                                        </p:attrNameLst>
                                      </p:cBhvr>
                                      <p:to>
                                        <p:strVal val="visible"/>
                                      </p:to>
                                    </p:set>
                                    <p:animEffect transition="in" filter="blinds(horizontal)">
                                      <p:cBhvr>
                                        <p:cTn id="7" dur="500"/>
                                        <p:tgtEl>
                                          <p:spTgt spid="138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Bottom)">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4)">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100+ Hình nền, ảnh hoa sen đẹp cho Powerpoint, máy tính, điện thoại"/>
          <p:cNvPicPr>
            <a:picLocks noChangeAspect="1" noChangeArrowheads="1"/>
          </p:cNvPicPr>
          <p:nvPr/>
        </p:nvPicPr>
        <p:blipFill>
          <a:blip r:embed="rId2"/>
          <a:srcRect/>
          <a:stretch>
            <a:fillRect/>
          </a:stretch>
        </p:blipFill>
        <p:spPr bwMode="auto">
          <a:xfrm>
            <a:off x="-1" y="0"/>
            <a:ext cx="9211733" cy="6858000"/>
          </a:xfrm>
          <a:prstGeom prst="rect">
            <a:avLst/>
          </a:prstGeom>
          <a:noFill/>
        </p:spPr>
      </p:pic>
      <p:sp>
        <p:nvSpPr>
          <p:cNvPr id="4" name="WordArt 5"/>
          <p:cNvSpPr>
            <a:spLocks noChangeArrowheads="1" noChangeShapeType="1" noTextEdit="1"/>
          </p:cNvSpPr>
          <p:nvPr/>
        </p:nvSpPr>
        <p:spPr bwMode="auto">
          <a:xfrm>
            <a:off x="838200" y="228600"/>
            <a:ext cx="7391400" cy="2438400"/>
          </a:xfrm>
          <a:prstGeom prst="rect">
            <a:avLst/>
          </a:prstGeom>
          <a:extLst>
            <a:ext uri="{AF507438-7753-43E0-B8FC-AC1667EBCBE1}"/>
          </a:extLst>
        </p:spPr>
        <p:txBody>
          <a:bodyPr wrap="none" lIns="91374" tIns="45687" rIns="91374" bIns="45687"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defRPr/>
            </a:pPr>
            <a:r>
              <a:rPr lang="vi-VN" sz="3600" kern="10" dirty="0" smtClean="0">
                <a:ln w="9525">
                  <a:round/>
                  <a:headEnd/>
                  <a:tailEnd/>
                </a:ln>
                <a:gradFill rotWithShape="0">
                  <a:gsLst>
                    <a:gs pos="0">
                      <a:srgbClr val="FFE701"/>
                    </a:gs>
                    <a:gs pos="100000">
                      <a:srgbClr val="FE3E02"/>
                    </a:gs>
                  </a:gsLst>
                  <a:lin ang="5400000" scaled="1"/>
                </a:gradFill>
                <a:latin typeface="Times New Roman"/>
                <a:cs typeface="Times New Roman"/>
              </a:rPr>
              <a:t>Hướng dẫn về nhà</a:t>
            </a:r>
            <a:r>
              <a:rPr lang="en-US" sz="3600" kern="10" dirty="0" smtClean="0">
                <a:ln w="9525">
                  <a:round/>
                  <a:headEnd/>
                  <a:tailEnd/>
                </a:ln>
                <a:gradFill rotWithShape="0">
                  <a:gsLst>
                    <a:gs pos="0">
                      <a:srgbClr val="FFE701"/>
                    </a:gs>
                    <a:gs pos="100000">
                      <a:srgbClr val="FE3E02"/>
                    </a:gs>
                  </a:gsLst>
                  <a:lin ang="5400000" scaled="1"/>
                </a:gradFill>
                <a:latin typeface="Times New Roman"/>
                <a:cs typeface="Times New Roman"/>
              </a:rPr>
              <a:t> </a:t>
            </a:r>
            <a:endParaRPr lang="en-US" sz="3600" kern="10" dirty="0">
              <a:ln w="9525">
                <a:round/>
                <a:headEnd/>
                <a:tailEnd/>
              </a:ln>
              <a:gradFill rotWithShape="0">
                <a:gsLst>
                  <a:gs pos="0">
                    <a:srgbClr val="FFE701"/>
                  </a:gs>
                  <a:gs pos="100000">
                    <a:srgbClr val="FE3E02"/>
                  </a:gs>
                </a:gsLst>
                <a:lin ang="5400000" scaled="1"/>
              </a:gradFill>
              <a:latin typeface="Times New Roman"/>
              <a:cs typeface="Times New Roman"/>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21"/>
          <p:cNvPicPr>
            <a:picLocks noChangeAspect="1" noChangeArrowheads="1" noCrop="1"/>
          </p:cNvPicPr>
          <p:nvPr/>
        </p:nvPicPr>
        <p:blipFill>
          <a:blip r:embed="rId4"/>
          <a:srcRect/>
          <a:stretch>
            <a:fillRect/>
          </a:stretch>
        </p:blipFill>
        <p:spPr bwMode="auto">
          <a:xfrm>
            <a:off x="0" y="4999038"/>
            <a:ext cx="1979613" cy="1858962"/>
          </a:xfrm>
          <a:prstGeom prst="rect">
            <a:avLst/>
          </a:prstGeom>
          <a:noFill/>
          <a:ln w="9525">
            <a:noFill/>
            <a:miter lim="800000"/>
            <a:headEnd/>
            <a:tailEnd/>
          </a:ln>
        </p:spPr>
      </p:pic>
      <p:pic>
        <p:nvPicPr>
          <p:cNvPr id="37891" name="Picture 3" descr="POINSET2"/>
          <p:cNvPicPr>
            <a:picLocks noChangeAspect="1" noChangeArrowheads="1"/>
          </p:cNvPicPr>
          <p:nvPr/>
        </p:nvPicPr>
        <p:blipFill>
          <a:blip r:embed="rId5"/>
          <a:srcRect/>
          <a:stretch>
            <a:fillRect/>
          </a:stretch>
        </p:blipFill>
        <p:spPr bwMode="auto">
          <a:xfrm>
            <a:off x="0" y="0"/>
            <a:ext cx="1600200" cy="1593850"/>
          </a:xfrm>
          <a:prstGeom prst="rect">
            <a:avLst/>
          </a:prstGeom>
          <a:noFill/>
          <a:ln w="9525">
            <a:noFill/>
            <a:miter lim="800000"/>
            <a:headEnd/>
            <a:tailEnd/>
          </a:ln>
        </p:spPr>
      </p:pic>
      <p:pic>
        <p:nvPicPr>
          <p:cNvPr id="37892" name="Picture 4" descr="POINSET3"/>
          <p:cNvPicPr>
            <a:picLocks noGrp="1" noChangeAspect="1" noChangeArrowheads="1"/>
          </p:cNvPicPr>
          <p:nvPr>
            <p:ph sz="half" idx="1"/>
          </p:nvPr>
        </p:nvPicPr>
        <p:blipFill>
          <a:blip r:embed="rId6"/>
          <a:srcRect/>
          <a:stretch>
            <a:fillRect/>
          </a:stretch>
        </p:blipFill>
        <p:spPr>
          <a:xfrm>
            <a:off x="1476375" y="2947988"/>
            <a:ext cx="2000250" cy="1830387"/>
          </a:xfrm>
          <a:noFill/>
        </p:spPr>
      </p:pic>
      <p:pic>
        <p:nvPicPr>
          <p:cNvPr id="37893" name="Picture 5" descr="15"/>
          <p:cNvPicPr>
            <a:picLocks noChangeAspect="1" noChangeArrowheads="1" noCrop="1"/>
          </p:cNvPicPr>
          <p:nvPr/>
        </p:nvPicPr>
        <p:blipFill>
          <a:blip r:embed="rId7"/>
          <a:srcRect/>
          <a:stretch>
            <a:fillRect/>
          </a:stretch>
        </p:blipFill>
        <p:spPr bwMode="auto">
          <a:xfrm>
            <a:off x="3584575" y="0"/>
            <a:ext cx="1828800" cy="1895475"/>
          </a:xfrm>
          <a:prstGeom prst="rect">
            <a:avLst/>
          </a:prstGeom>
          <a:noFill/>
          <a:ln w="9525">
            <a:noFill/>
            <a:miter lim="800000"/>
            <a:headEnd/>
            <a:tailEnd/>
          </a:ln>
        </p:spPr>
      </p:pic>
      <p:pic>
        <p:nvPicPr>
          <p:cNvPr id="37894" name="Picture 6" descr="FIREWRK5"/>
          <p:cNvPicPr>
            <a:picLocks noChangeAspect="1" noChangeArrowheads="1"/>
          </p:cNvPicPr>
          <p:nvPr/>
        </p:nvPicPr>
        <p:blipFill>
          <a:blip r:embed="rId8"/>
          <a:srcRect/>
          <a:stretch>
            <a:fillRect/>
          </a:stretch>
        </p:blipFill>
        <p:spPr bwMode="auto">
          <a:xfrm>
            <a:off x="2895600" y="2209800"/>
            <a:ext cx="3586163" cy="3876675"/>
          </a:xfrm>
          <a:prstGeom prst="rect">
            <a:avLst/>
          </a:prstGeom>
          <a:noFill/>
          <a:ln w="9525">
            <a:noFill/>
            <a:miter lim="800000"/>
            <a:headEnd/>
            <a:tailEnd/>
          </a:ln>
        </p:spPr>
      </p:pic>
      <p:sp>
        <p:nvSpPr>
          <p:cNvPr id="37895" name="Rectangle 7"/>
          <p:cNvSpPr>
            <a:spLocks noChangeArrowheads="1"/>
          </p:cNvSpPr>
          <p:nvPr/>
        </p:nvSpPr>
        <p:spPr bwMode="auto">
          <a:xfrm>
            <a:off x="1" y="4230688"/>
            <a:ext cx="9144000" cy="1855787"/>
          </a:xfrm>
          <a:prstGeom prst="rect">
            <a:avLst/>
          </a:prstGeom>
          <a:gradFill rotWithShape="1">
            <a:gsLst>
              <a:gs pos="0">
                <a:srgbClr val="FFFFFF">
                  <a:alpha val="0"/>
                </a:srgbClr>
              </a:gs>
              <a:gs pos="100000">
                <a:srgbClr val="009900"/>
              </a:gs>
            </a:gsLst>
            <a:lin ang="5400000" scaled="1"/>
          </a:gradFill>
          <a:ln w="9525">
            <a:noFill/>
            <a:miter lim="800000"/>
            <a:headEnd/>
            <a:tailEnd/>
          </a:ln>
        </p:spPr>
        <p:txBody>
          <a:bodyPr wrap="none" lIns="91374" tIns="45687" rIns="91374" bIns="45687" anchor="ctr"/>
          <a:lstStyle/>
          <a:p>
            <a:endParaRPr lang="uk-UA" sz="1800" u="none">
              <a:latin typeface=".VnTime" pitchFamily="34" charset="0"/>
              <a:cs typeface="Arial" charset="0"/>
            </a:endParaRPr>
          </a:p>
        </p:txBody>
      </p:sp>
      <p:sp>
        <p:nvSpPr>
          <p:cNvPr id="174088" name="WordArt 8"/>
          <p:cNvSpPr>
            <a:spLocks noChangeArrowheads="1" noChangeShapeType="1" noTextEdit="1"/>
          </p:cNvSpPr>
          <p:nvPr/>
        </p:nvSpPr>
        <p:spPr bwMode="auto">
          <a:xfrm>
            <a:off x="304800" y="1600200"/>
            <a:ext cx="8686800" cy="1371600"/>
          </a:xfrm>
          <a:prstGeom prst="rect">
            <a:avLst/>
          </a:prstGeom>
        </p:spPr>
        <p:txBody>
          <a:bodyPr wrap="none" lIns="91374" tIns="45687" rIns="91374" bIns="45687" fromWordArt="1">
            <a:prstTxWarp prst="textPlain">
              <a:avLst>
                <a:gd name="adj" fmla="val 50000"/>
              </a:avLst>
            </a:prstTxWarp>
          </a:bodyPr>
          <a:lstStyle/>
          <a:p>
            <a:pPr>
              <a:defRPr/>
            </a:pPr>
            <a:r>
              <a:rPr lang="en-US" sz="3600" kern="10" dirty="0" err="1">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Chúc</a:t>
            </a:r>
            <a:r>
              <a:rPr lang="en-US" sz="3600" kern="10" dirty="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 </a:t>
            </a:r>
            <a:r>
              <a:rPr lang="en-US" sz="3600" kern="10" dirty="0" err="1">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Quí</a:t>
            </a:r>
            <a:r>
              <a:rPr lang="en-US" sz="3600" kern="10" dirty="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 </a:t>
            </a:r>
            <a:r>
              <a:rPr lang="en-US" sz="3600" kern="10" dirty="0" err="1">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Thầy</a:t>
            </a:r>
            <a:r>
              <a:rPr lang="en-US" sz="3600" kern="10" dirty="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 </a:t>
            </a:r>
            <a:r>
              <a:rPr lang="en-US" sz="3600" kern="10" dirty="0" err="1">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Cô</a:t>
            </a:r>
            <a:r>
              <a:rPr lang="en-US" sz="3600" kern="10" dirty="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 </a:t>
            </a:r>
            <a:r>
              <a:rPr lang="en-US" sz="3600" kern="10" dirty="0" err="1">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Cùng</a:t>
            </a:r>
            <a:r>
              <a:rPr lang="en-US" sz="3600" kern="10" dirty="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 </a:t>
            </a:r>
            <a:r>
              <a:rPr lang="en-US" sz="3600" kern="10" dirty="0" err="1">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Tất</a:t>
            </a:r>
            <a:r>
              <a:rPr lang="en-US" sz="3600" kern="10" dirty="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 </a:t>
            </a:r>
            <a:r>
              <a:rPr lang="en-US" sz="3600" kern="10" dirty="0" err="1">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Cả</a:t>
            </a:r>
            <a:r>
              <a:rPr lang="en-US" sz="3600" kern="10" dirty="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 </a:t>
            </a:r>
            <a:r>
              <a:rPr lang="en-US" sz="3600" kern="10" dirty="0" err="1">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Các</a:t>
            </a:r>
            <a:r>
              <a:rPr lang="en-US" sz="3600" kern="10" dirty="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 </a:t>
            </a:r>
            <a:r>
              <a:rPr lang="en-US" sz="3600" kern="10" dirty="0" err="1">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Em</a:t>
            </a:r>
            <a:r>
              <a:rPr lang="en-US" sz="3600" kern="10" dirty="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 HS </a:t>
            </a:r>
            <a:r>
              <a:rPr lang="en-US" sz="3600" kern="10" dirty="0" err="1">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Dồi</a:t>
            </a:r>
            <a:r>
              <a:rPr lang="en-US" sz="3600" kern="10" dirty="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 </a:t>
            </a:r>
            <a:r>
              <a:rPr lang="en-US" sz="3600" kern="10" dirty="0" err="1">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Dào</a:t>
            </a:r>
            <a:r>
              <a:rPr lang="en-US" sz="3600" kern="10" dirty="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 </a:t>
            </a:r>
            <a:r>
              <a:rPr lang="en-US" sz="3600" kern="10" dirty="0" err="1">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Sức</a:t>
            </a:r>
            <a:r>
              <a:rPr lang="en-US" sz="3600" kern="10" dirty="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 </a:t>
            </a:r>
            <a:r>
              <a:rPr lang="en-US" sz="3600" kern="10" dirty="0" err="1">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Khỏe</a:t>
            </a:r>
            <a:endParaRPr lang="en-US" sz="3600" kern="10" dirty="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endParaRPr>
          </a:p>
        </p:txBody>
      </p:sp>
      <p:pic>
        <p:nvPicPr>
          <p:cNvPr id="37897" name="Picture 10" descr="POINSET2"/>
          <p:cNvPicPr>
            <a:picLocks noChangeAspect="1" noChangeArrowheads="1"/>
          </p:cNvPicPr>
          <p:nvPr/>
        </p:nvPicPr>
        <p:blipFill>
          <a:blip r:embed="rId5"/>
          <a:srcRect/>
          <a:stretch>
            <a:fillRect/>
          </a:stretch>
        </p:blipFill>
        <p:spPr bwMode="auto">
          <a:xfrm flipH="1">
            <a:off x="7696200" y="0"/>
            <a:ext cx="1447800" cy="1593850"/>
          </a:xfrm>
          <a:prstGeom prst="rect">
            <a:avLst/>
          </a:prstGeom>
          <a:noFill/>
          <a:ln w="9525">
            <a:noFill/>
            <a:miter lim="800000"/>
            <a:headEnd/>
            <a:tailEnd/>
          </a:ln>
        </p:spPr>
      </p:pic>
      <p:pic>
        <p:nvPicPr>
          <p:cNvPr id="37898" name="Picture 11" descr="j0301252"/>
          <p:cNvPicPr>
            <a:picLocks noChangeAspect="1" noChangeArrowheads="1"/>
          </p:cNvPicPr>
          <p:nvPr/>
        </p:nvPicPr>
        <p:blipFill>
          <a:blip r:embed="rId9"/>
          <a:srcRect/>
          <a:stretch>
            <a:fillRect/>
          </a:stretch>
        </p:blipFill>
        <p:spPr bwMode="auto">
          <a:xfrm>
            <a:off x="1676400" y="4727575"/>
            <a:ext cx="1830388" cy="1565275"/>
          </a:xfrm>
          <a:prstGeom prst="rect">
            <a:avLst/>
          </a:prstGeom>
          <a:noFill/>
          <a:ln w="9525">
            <a:noFill/>
            <a:miter lim="800000"/>
            <a:headEnd/>
            <a:tailEnd/>
          </a:ln>
        </p:spPr>
      </p:pic>
      <p:pic>
        <p:nvPicPr>
          <p:cNvPr id="37899" name="Picture 12" descr="j0186348"/>
          <p:cNvPicPr>
            <a:picLocks noChangeAspect="1" noChangeArrowheads="1"/>
          </p:cNvPicPr>
          <p:nvPr/>
        </p:nvPicPr>
        <p:blipFill>
          <a:blip r:embed="rId10"/>
          <a:srcRect/>
          <a:stretch>
            <a:fillRect/>
          </a:stretch>
        </p:blipFill>
        <p:spPr bwMode="auto">
          <a:xfrm>
            <a:off x="6248400" y="4384675"/>
            <a:ext cx="1289050" cy="1809750"/>
          </a:xfrm>
          <a:prstGeom prst="rect">
            <a:avLst/>
          </a:prstGeom>
          <a:noFill/>
          <a:ln w="9525">
            <a:noFill/>
            <a:miter lim="800000"/>
            <a:headEnd/>
            <a:tailEnd/>
          </a:ln>
        </p:spPr>
      </p:pic>
      <p:pic>
        <p:nvPicPr>
          <p:cNvPr id="37900" name="Picture 2" descr="Theme235744"/>
          <p:cNvPicPr>
            <a:picLocks noChangeAspect="1" noChangeArrowheads="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13" name="WordArt 5"/>
          <p:cNvSpPr>
            <a:spLocks noChangeArrowheads="1" noChangeShapeType="1" noTextEdit="1"/>
          </p:cNvSpPr>
          <p:nvPr/>
        </p:nvSpPr>
        <p:spPr bwMode="auto">
          <a:xfrm>
            <a:off x="533400" y="1066800"/>
            <a:ext cx="7391400" cy="2438400"/>
          </a:xfrm>
          <a:prstGeom prst="rect">
            <a:avLst/>
          </a:prstGeom>
          <a:extLst>
            <a:ext uri="{AF507438-7753-43E0-B8FC-AC1667EBCBE1}"/>
          </a:extLst>
        </p:spPr>
        <p:txBody>
          <a:bodyPr wrap="none" lIns="91374" tIns="45687" rIns="91374" bIns="45687"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defRPr/>
            </a:pPr>
            <a:r>
              <a:rPr lang="en-US" sz="3600" kern="10" dirty="0" err="1">
                <a:ln w="9525">
                  <a:round/>
                  <a:headEnd/>
                  <a:tailEnd/>
                </a:ln>
                <a:gradFill rotWithShape="0">
                  <a:gsLst>
                    <a:gs pos="0">
                      <a:srgbClr val="FFE701"/>
                    </a:gs>
                    <a:gs pos="100000">
                      <a:srgbClr val="FE3E02"/>
                    </a:gs>
                  </a:gsLst>
                  <a:lin ang="5400000" scaled="1"/>
                </a:gradFill>
                <a:latin typeface="Times New Roman"/>
                <a:cs typeface="Times New Roman"/>
              </a:rPr>
              <a:t>Chúc</a:t>
            </a:r>
            <a:r>
              <a:rPr lang="en-US" sz="3600" kern="10" dirty="0">
                <a:ln w="9525">
                  <a:round/>
                  <a:headEnd/>
                  <a:tailEnd/>
                </a:ln>
                <a:gradFill rotWithShape="0">
                  <a:gsLst>
                    <a:gs pos="0">
                      <a:srgbClr val="FFE701"/>
                    </a:gs>
                    <a:gs pos="100000">
                      <a:srgbClr val="FE3E02"/>
                    </a:gs>
                  </a:gsLst>
                  <a:lin ang="5400000" scaled="1"/>
                </a:gradFill>
                <a:latin typeface="Times New Roman"/>
                <a:cs typeface="Times New Roman"/>
              </a:rPr>
              <a:t> </a:t>
            </a:r>
            <a:r>
              <a:rPr lang="en-US" sz="3600" kern="10" dirty="0" err="1">
                <a:ln w="9525">
                  <a:round/>
                  <a:headEnd/>
                  <a:tailEnd/>
                </a:ln>
                <a:gradFill rotWithShape="0">
                  <a:gsLst>
                    <a:gs pos="0">
                      <a:srgbClr val="FFE701"/>
                    </a:gs>
                    <a:gs pos="100000">
                      <a:srgbClr val="FE3E02"/>
                    </a:gs>
                  </a:gsLst>
                  <a:lin ang="5400000" scaled="1"/>
                </a:gradFill>
                <a:latin typeface="Times New Roman"/>
                <a:cs typeface="Times New Roman"/>
              </a:rPr>
              <a:t>thầy</a:t>
            </a:r>
            <a:r>
              <a:rPr lang="en-US" sz="3600" kern="10" dirty="0">
                <a:ln w="9525">
                  <a:round/>
                  <a:headEnd/>
                  <a:tailEnd/>
                </a:ln>
                <a:gradFill rotWithShape="0">
                  <a:gsLst>
                    <a:gs pos="0">
                      <a:srgbClr val="FFE701"/>
                    </a:gs>
                    <a:gs pos="100000">
                      <a:srgbClr val="FE3E02"/>
                    </a:gs>
                  </a:gsLst>
                  <a:lin ang="5400000" scaled="1"/>
                </a:gradFill>
                <a:latin typeface="Times New Roman"/>
                <a:cs typeface="Times New Roman"/>
              </a:rPr>
              <a:t> </a:t>
            </a:r>
            <a:r>
              <a:rPr lang="en-US" sz="3600" kern="10" dirty="0" err="1">
                <a:ln w="9525">
                  <a:round/>
                  <a:headEnd/>
                  <a:tailEnd/>
                </a:ln>
                <a:gradFill rotWithShape="0">
                  <a:gsLst>
                    <a:gs pos="0">
                      <a:srgbClr val="FFE701"/>
                    </a:gs>
                    <a:gs pos="100000">
                      <a:srgbClr val="FE3E02"/>
                    </a:gs>
                  </a:gsLst>
                  <a:lin ang="5400000" scaled="1"/>
                </a:gradFill>
                <a:latin typeface="Times New Roman"/>
                <a:cs typeface="Times New Roman"/>
              </a:rPr>
              <a:t>cô</a:t>
            </a:r>
            <a:r>
              <a:rPr lang="en-US" sz="3600" kern="10" dirty="0">
                <a:ln w="9525">
                  <a:round/>
                  <a:headEnd/>
                  <a:tailEnd/>
                </a:ln>
                <a:gradFill rotWithShape="0">
                  <a:gsLst>
                    <a:gs pos="0">
                      <a:srgbClr val="FFE701"/>
                    </a:gs>
                    <a:gs pos="100000">
                      <a:srgbClr val="FE3E02"/>
                    </a:gs>
                  </a:gsLst>
                  <a:lin ang="5400000" scaled="1"/>
                </a:gradFill>
                <a:latin typeface="Times New Roman"/>
                <a:cs typeface="Times New Roman"/>
              </a:rPr>
              <a:t> </a:t>
            </a:r>
            <a:r>
              <a:rPr lang="en-US" sz="3600" kern="10" dirty="0" err="1">
                <a:ln w="9525">
                  <a:round/>
                  <a:headEnd/>
                  <a:tailEnd/>
                </a:ln>
                <a:gradFill rotWithShape="0">
                  <a:gsLst>
                    <a:gs pos="0">
                      <a:srgbClr val="FFE701"/>
                    </a:gs>
                    <a:gs pos="100000">
                      <a:srgbClr val="FE3E02"/>
                    </a:gs>
                  </a:gsLst>
                  <a:lin ang="5400000" scaled="1"/>
                </a:gradFill>
                <a:latin typeface="Times New Roman"/>
                <a:cs typeface="Times New Roman"/>
              </a:rPr>
              <a:t>mạnhkhoẻ</a:t>
            </a:r>
            <a:r>
              <a:rPr lang="en-US" sz="3600" kern="10" dirty="0">
                <a:ln w="9525">
                  <a:round/>
                  <a:headEnd/>
                  <a:tailEnd/>
                </a:ln>
                <a:gradFill rotWithShape="0">
                  <a:gsLst>
                    <a:gs pos="0">
                      <a:srgbClr val="FFE701"/>
                    </a:gs>
                    <a:gs pos="100000">
                      <a:srgbClr val="FE3E02"/>
                    </a:gs>
                  </a:gsLst>
                  <a:lin ang="5400000" scaled="1"/>
                </a:gradFill>
                <a:latin typeface="Times New Roman"/>
                <a:cs typeface="Times New Roman"/>
              </a:rPr>
              <a:t> </a:t>
            </a:r>
          </a:p>
        </p:txBody>
      </p:sp>
      <p:sp>
        <p:nvSpPr>
          <p:cNvPr id="14" name="WordArt 6"/>
          <p:cNvSpPr>
            <a:spLocks noChangeArrowheads="1" noChangeShapeType="1" noTextEdit="1"/>
          </p:cNvSpPr>
          <p:nvPr/>
        </p:nvSpPr>
        <p:spPr bwMode="auto">
          <a:xfrm>
            <a:off x="1143000" y="4587081"/>
            <a:ext cx="7543800" cy="1143000"/>
          </a:xfrm>
          <a:prstGeom prst="rect">
            <a:avLst/>
          </a:prstGeom>
          <a:extLst>
            <a:ext uri="{91240B29-F687-4F45-9708-019B960494DF}"/>
          </a:extLst>
        </p:spPr>
        <p:txBody>
          <a:bodyPr wrap="none" lIns="91374" tIns="45687" rIns="91374" bIns="45687" fromWordArt="1">
            <a:prstTxWarp prst="textPlain">
              <a:avLst>
                <a:gd name="adj" fmla="val 50000"/>
              </a:avLst>
            </a:prstTxWarp>
          </a:bodyPr>
          <a:lstStyle/>
          <a:p>
            <a:pPr>
              <a:defRPr/>
            </a:pPr>
            <a:r>
              <a:rPr lang="pt-BR" sz="3600" kern="10" dirty="0">
                <a:solidFill>
                  <a:srgbClr val="FF0000"/>
                </a:solidFill>
                <a:effectLst>
                  <a:outerShdw dist="35921" dir="2700000" algn="ctr" rotWithShape="0">
                    <a:srgbClr val="C0C0C0">
                      <a:alpha val="80000"/>
                    </a:srgbClr>
                  </a:outerShdw>
                </a:effectLst>
                <a:latin typeface="Times New Roman"/>
                <a:cs typeface="Times New Roman"/>
              </a:rPr>
              <a:t>Các em ngoan, học tốt</a:t>
            </a:r>
            <a:endParaRPr lang="en-US" sz="3600" kern="10" dirty="0">
              <a:solidFill>
                <a:srgbClr val="FF0000"/>
              </a:solidFill>
              <a:effectLst>
                <a:outerShdw dist="35921" dir="2700000" algn="ctr" rotWithShape="0">
                  <a:srgbClr val="C0C0C0">
                    <a:alpha val="80000"/>
                  </a:srgbClr>
                </a:outerShdw>
              </a:effectLst>
              <a:latin typeface="Times New Roman"/>
              <a:cs typeface="Times New Roman"/>
            </a:endParaRPr>
          </a:p>
        </p:txBody>
      </p:sp>
      <p:pic>
        <p:nvPicPr>
          <p:cNvPr id="37903" name="Picture 22" descr="671690"/>
          <p:cNvPicPr>
            <a:picLocks noChangeAspect="1" noChangeArrowheads="1" noCrop="1"/>
          </p:cNvPicPr>
          <p:nvPr/>
        </p:nvPicPr>
        <p:blipFill>
          <a:blip r:embed="rId12"/>
          <a:srcRect/>
          <a:stretch>
            <a:fillRect/>
          </a:stretch>
        </p:blipFill>
        <p:spPr bwMode="auto">
          <a:xfrm>
            <a:off x="7848600" y="76200"/>
            <a:ext cx="1219200" cy="1219200"/>
          </a:xfrm>
          <a:prstGeom prst="rect">
            <a:avLst/>
          </a:prstGeom>
          <a:noFill/>
          <a:ln w="9525">
            <a:noFill/>
            <a:miter lim="800000"/>
            <a:headEnd/>
            <a:tailEnd/>
          </a:ln>
        </p:spPr>
      </p:pic>
      <p:pic>
        <p:nvPicPr>
          <p:cNvPr id="37904" name="Picture 22" descr="671690"/>
          <p:cNvPicPr>
            <a:picLocks noChangeAspect="1" noChangeArrowheads="1" noCrop="1"/>
          </p:cNvPicPr>
          <p:nvPr/>
        </p:nvPicPr>
        <p:blipFill>
          <a:blip r:embed="rId12"/>
          <a:srcRect/>
          <a:stretch>
            <a:fillRect/>
          </a:stretch>
        </p:blipFill>
        <p:spPr bwMode="auto">
          <a:xfrm>
            <a:off x="76200" y="76200"/>
            <a:ext cx="1219200" cy="1219200"/>
          </a:xfrm>
          <a:prstGeom prst="rect">
            <a:avLst/>
          </a:prstGeom>
          <a:noFill/>
          <a:ln w="9525">
            <a:noFill/>
            <a:miter lim="800000"/>
            <a:headEnd/>
            <a:tailEnd/>
          </a:ln>
        </p:spPr>
      </p:pic>
    </p:spTree>
  </p:cSld>
  <p:clrMapOvr>
    <a:masterClrMapping/>
  </p:clrMapOvr>
  <p:transition spd="med">
    <p:newsflash/>
    <p:sndAc>
      <p:stSnd>
        <p:snd r:embed="rId3" name="APPLAUSE.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75+ hình nền powerpoint chuyên nghiệp chất lượng full hd cực đẹp"/>
          <p:cNvPicPr>
            <a:picLocks noChangeAspect="1" noChangeArrowheads="1"/>
          </p:cNvPicPr>
          <p:nvPr/>
        </p:nvPicPr>
        <p:blipFill>
          <a:blip r:embed="rId2"/>
          <a:srcRect/>
          <a:stretch>
            <a:fillRect/>
          </a:stretch>
        </p:blipFill>
        <p:spPr bwMode="auto">
          <a:xfrm>
            <a:off x="-1" y="0"/>
            <a:ext cx="9211733" cy="6858000"/>
          </a:xfrm>
          <a:prstGeom prst="rect">
            <a:avLst/>
          </a:prstGeom>
          <a:noFill/>
        </p:spPr>
      </p:pic>
      <p:sp>
        <p:nvSpPr>
          <p:cNvPr id="16" name="Rectangle 15"/>
          <p:cNvSpPr/>
          <p:nvPr/>
        </p:nvSpPr>
        <p:spPr>
          <a:xfrm>
            <a:off x="0" y="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5. Viết báo cáo. Thảo luận và trình bày báo cáo khi được yêu cầu.</a:t>
            </a:r>
            <a:endParaRPr lang="en-US" sz="3600" dirty="0">
              <a:latin typeface="Times New Roman" pitchFamily="18" charset="0"/>
              <a:cs typeface="Times New Roman" pitchFamily="18" charset="0"/>
            </a:endParaRPr>
          </a:p>
        </p:txBody>
      </p:sp>
      <p:sp>
        <p:nvSpPr>
          <p:cNvPr id="17" name="Rectangle 16"/>
          <p:cNvSpPr/>
          <p:nvPr/>
        </p:nvSpPr>
        <p:spPr>
          <a:xfrm>
            <a:off x="0" y="1143000"/>
            <a:ext cx="7620000" cy="646331"/>
          </a:xfrm>
          <a:prstGeom prst="rect">
            <a:avLst/>
          </a:prstGeom>
        </p:spPr>
        <p:txBody>
          <a:bodyPr wrap="square">
            <a:spAutoFit/>
          </a:bodyPr>
          <a:lstStyle/>
          <a:p>
            <a:r>
              <a:rPr lang="vi-VN" sz="3600" dirty="0" smtClean="0">
                <a:solidFill>
                  <a:srgbClr val="C00000"/>
                </a:solidFill>
                <a:latin typeface="Times New Roman" pitchFamily="18" charset="0"/>
                <a:cs typeface="Times New Roman" pitchFamily="18" charset="0"/>
              </a:rPr>
              <a:t>Ví dụ: </a:t>
            </a:r>
            <a:r>
              <a:rPr lang="vi-VN" sz="3600" dirty="0" smtClean="0">
                <a:latin typeface="Times New Roman" pitchFamily="18" charset="0"/>
                <a:cs typeface="Times New Roman" pitchFamily="18" charset="0"/>
              </a:rPr>
              <a:t>Bước 1. Đề xuất vấn đề</a:t>
            </a:r>
            <a:endParaRPr lang="vi-VN" sz="3600" dirty="0">
              <a:latin typeface="Times New Roman" pitchFamily="18" charset="0"/>
              <a:cs typeface="Times New Roman" pitchFamily="18" charset="0"/>
            </a:endParaRPr>
          </a:p>
        </p:txBody>
      </p:sp>
      <p:pic>
        <p:nvPicPr>
          <p:cNvPr id="52226" name="Picture 2" descr="Lực ma sát trượt, lực ma sát nghỉ, lực ma sát lăn | VẬT LÝ PHỔ THÔNG"/>
          <p:cNvPicPr>
            <a:picLocks noChangeAspect="1" noChangeArrowheads="1"/>
          </p:cNvPicPr>
          <p:nvPr/>
        </p:nvPicPr>
        <p:blipFill>
          <a:blip r:embed="rId3"/>
          <a:srcRect/>
          <a:stretch>
            <a:fillRect/>
          </a:stretch>
        </p:blipFill>
        <p:spPr bwMode="auto">
          <a:xfrm>
            <a:off x="2133600" y="1828800"/>
            <a:ext cx="4762500" cy="3181350"/>
          </a:xfrm>
          <a:prstGeom prst="rect">
            <a:avLst/>
          </a:prstGeom>
          <a:noFill/>
        </p:spPr>
      </p:pic>
      <p:sp>
        <p:nvSpPr>
          <p:cNvPr id="18" name="Rectangle 17"/>
          <p:cNvSpPr/>
          <p:nvPr/>
        </p:nvSpPr>
        <p:spPr>
          <a:xfrm>
            <a:off x="0" y="5105400"/>
            <a:ext cx="9144000" cy="1754326"/>
          </a:xfrm>
          <a:prstGeom prst="rect">
            <a:avLst/>
          </a:prstGeom>
        </p:spPr>
        <p:txBody>
          <a:bodyPr wrap="square">
            <a:spAutoFit/>
          </a:bodyPr>
          <a:lstStyle/>
          <a:p>
            <a:r>
              <a:rPr lang="vi-VN" sz="3600" dirty="0" smtClean="0">
                <a:solidFill>
                  <a:srgbClr val="C00000"/>
                </a:solidFill>
                <a:latin typeface="Times New Roman" pitchFamily="18" charset="0"/>
                <a:cs typeface="Times New Roman" pitchFamily="18" charset="0"/>
              </a:rPr>
              <a:t>Tìm hiểu mối quan hệ giữa độ lớn của lực ma sát trượt và diện tích tiếp xúc của vật với mặt phẳng trên đó vật chuyển động</a:t>
            </a:r>
            <a:endParaRPr lang="vi-VN"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plus(in)">
                                      <p:cBhvr>
                                        <p:cTn id="7" dur="2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4)">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52226"/>
                                        </p:tgtEl>
                                        <p:attrNameLst>
                                          <p:attrName>style.visibility</p:attrName>
                                        </p:attrNameLst>
                                      </p:cBhvr>
                                      <p:to>
                                        <p:strVal val="visible"/>
                                      </p:to>
                                    </p:set>
                                    <p:animEffect transition="in" filter="plus(in)">
                                      <p:cBhvr>
                                        <p:cTn id="17" dur="2000"/>
                                        <p:tgtEl>
                                          <p:spTgt spid="5222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4)">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b="1" dirty="0" smtClean="0">
                <a:latin typeface="Times New Roman" pitchFamily="18" charset="0"/>
                <a:cs typeface="Times New Roman" pitchFamily="18" charset="0"/>
              </a:rPr>
              <a:t>Bước 2.Đưa ra dự đoán khoa học để giải quyết vấn đề </a:t>
            </a:r>
            <a:endParaRPr lang="en-US" sz="3200" b="1" dirty="0"/>
          </a:p>
        </p:txBody>
      </p:sp>
      <p:pic>
        <p:nvPicPr>
          <p:cNvPr id="72706" name="Picture 2" descr="Giày Cao Gót Mũi Nhọn Phong Cách Hàn Quốc 2020 Cho Nữ - Giày đế xuồng nữ  Thương hiệu NO BRAND | TheGioiSneaker.com"/>
          <p:cNvPicPr>
            <a:picLocks noChangeAspect="1" noChangeArrowheads="1"/>
          </p:cNvPicPr>
          <p:nvPr/>
        </p:nvPicPr>
        <p:blipFill>
          <a:blip r:embed="rId2"/>
          <a:srcRect/>
          <a:stretch>
            <a:fillRect/>
          </a:stretch>
        </p:blipFill>
        <p:spPr bwMode="auto">
          <a:xfrm>
            <a:off x="914400" y="1219200"/>
            <a:ext cx="2971800" cy="2143125"/>
          </a:xfrm>
          <a:prstGeom prst="rect">
            <a:avLst/>
          </a:prstGeom>
          <a:noFill/>
        </p:spPr>
      </p:pic>
      <p:pic>
        <p:nvPicPr>
          <p:cNvPr id="72710" name="Picture 6" descr="Sự sáng tạo – Yếu tố giúp Gucci ghi điểm tuyệt đối trong &quot;cuộc đua giày  street style&quot;"/>
          <p:cNvPicPr>
            <a:picLocks noChangeAspect="1" noChangeArrowheads="1"/>
          </p:cNvPicPr>
          <p:nvPr/>
        </p:nvPicPr>
        <p:blipFill>
          <a:blip r:embed="rId3" cstate="print"/>
          <a:srcRect/>
          <a:stretch>
            <a:fillRect/>
          </a:stretch>
        </p:blipFill>
        <p:spPr bwMode="auto">
          <a:xfrm>
            <a:off x="4419600" y="990600"/>
            <a:ext cx="4343400" cy="2286000"/>
          </a:xfrm>
          <a:prstGeom prst="rect">
            <a:avLst/>
          </a:prstGeom>
          <a:noFill/>
        </p:spPr>
      </p:pic>
      <p:sp>
        <p:nvSpPr>
          <p:cNvPr id="8" name="Rectangle 7"/>
          <p:cNvSpPr/>
          <p:nvPr/>
        </p:nvSpPr>
        <p:spPr>
          <a:xfrm>
            <a:off x="0" y="3429000"/>
            <a:ext cx="9144000" cy="584775"/>
          </a:xfrm>
          <a:prstGeom prst="rect">
            <a:avLst/>
          </a:prstGeom>
        </p:spPr>
        <p:txBody>
          <a:bodyPr wrap="square">
            <a:spAutoFit/>
          </a:bodyPr>
          <a:lstStyle/>
          <a:p>
            <a:r>
              <a:rPr lang="vi-VN" sz="3200" dirty="0" smtClean="0">
                <a:latin typeface="Times New Roman" pitchFamily="18" charset="0"/>
                <a:cs typeface="Times New Roman" pitchFamily="18" charset="0"/>
              </a:rPr>
              <a:t>Đi giày đế hẹp dễ bị trượt ngã hơn đi giày đế rộng </a:t>
            </a:r>
            <a:endParaRPr lang="en-US" sz="3200" dirty="0"/>
          </a:p>
        </p:txBody>
      </p:sp>
      <p:sp>
        <p:nvSpPr>
          <p:cNvPr id="9" name="Rectangle 8"/>
          <p:cNvSpPr/>
          <p:nvPr/>
        </p:nvSpPr>
        <p:spPr>
          <a:xfrm>
            <a:off x="0" y="40386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độ lớn của lực ma sát trượt phụ thuộc vào diện tích tiếp xúc của vật, </a:t>
            </a:r>
            <a:r>
              <a:rPr lang="vi-VN" sz="3200" dirty="0" smtClean="0">
                <a:solidFill>
                  <a:srgbClr val="C00000"/>
                </a:solidFill>
                <a:latin typeface="Times New Roman" pitchFamily="18" charset="0"/>
                <a:cs typeface="Times New Roman" pitchFamily="18" charset="0"/>
              </a:rPr>
              <a:t>diện tích tiếp xúc càng lớn thì lực ma sát càng mạnh </a:t>
            </a:r>
            <a:endParaRPr lang="en-US" sz="3200" dirty="0">
              <a:solidFill>
                <a:srgbClr val="C00000"/>
              </a:solidFill>
            </a:endParaRPr>
          </a:p>
        </p:txBody>
      </p:sp>
      <p:sp>
        <p:nvSpPr>
          <p:cNvPr id="10" name="Rectangle 9"/>
          <p:cNvSpPr/>
          <p:nvPr/>
        </p:nvSpPr>
        <p:spPr>
          <a:xfrm>
            <a:off x="228600" y="5638800"/>
            <a:ext cx="7242688" cy="584775"/>
          </a:xfrm>
          <a:prstGeom prst="rect">
            <a:avLst/>
          </a:prstGeom>
        </p:spPr>
        <p:txBody>
          <a:bodyPr wrap="none">
            <a:spAutoFit/>
          </a:bodyPr>
          <a:lstStyle/>
          <a:p>
            <a:r>
              <a:rPr lang="vi-VN" sz="3200" b="1" dirty="0" smtClean="0">
                <a:latin typeface="Times New Roman" pitchFamily="18" charset="0"/>
                <a:cs typeface="Times New Roman" pitchFamily="18" charset="0"/>
              </a:rPr>
              <a:t>Bước 3. Lập kế hoạch kiểm tra dự đoán </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72706"/>
                                        </p:tgtEl>
                                        <p:attrNameLst>
                                          <p:attrName>style.visibility</p:attrName>
                                        </p:attrNameLst>
                                      </p:cBhvr>
                                      <p:to>
                                        <p:strVal val="visible"/>
                                      </p:to>
                                    </p:set>
                                    <p:anim calcmode="lin" valueType="num">
                                      <p:cBhvr additive="base">
                                        <p:cTn id="12" dur="5000" fill="hold"/>
                                        <p:tgtEl>
                                          <p:spTgt spid="72706"/>
                                        </p:tgtEl>
                                        <p:attrNameLst>
                                          <p:attrName>ppt_x</p:attrName>
                                        </p:attrNameLst>
                                      </p:cBhvr>
                                      <p:tavLst>
                                        <p:tav tm="0">
                                          <p:val>
                                            <p:strVal val="#ppt_x"/>
                                          </p:val>
                                        </p:tav>
                                        <p:tav tm="100000">
                                          <p:val>
                                            <p:strVal val="#ppt_x"/>
                                          </p:val>
                                        </p:tav>
                                      </p:tavLst>
                                    </p:anim>
                                    <p:anim calcmode="lin" valueType="num">
                                      <p:cBhvr additive="base">
                                        <p:cTn id="13" dur="5000" fill="hold"/>
                                        <p:tgtEl>
                                          <p:spTgt spid="7270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72710"/>
                                        </p:tgtEl>
                                        <p:attrNameLst>
                                          <p:attrName>style.visibility</p:attrName>
                                        </p:attrNameLst>
                                      </p:cBhvr>
                                      <p:to>
                                        <p:strVal val="visible"/>
                                      </p:to>
                                    </p:set>
                                    <p:anim calcmode="lin" valueType="num">
                                      <p:cBhvr additive="base">
                                        <p:cTn id="18" dur="5000" fill="hold"/>
                                        <p:tgtEl>
                                          <p:spTgt spid="72710"/>
                                        </p:tgtEl>
                                        <p:attrNameLst>
                                          <p:attrName>ppt_x</p:attrName>
                                        </p:attrNameLst>
                                      </p:cBhvr>
                                      <p:tavLst>
                                        <p:tav tm="0">
                                          <p:val>
                                            <p:strVal val="#ppt_x"/>
                                          </p:val>
                                        </p:tav>
                                        <p:tav tm="100000">
                                          <p:val>
                                            <p:strVal val="#ppt_x"/>
                                          </p:val>
                                        </p:tav>
                                      </p:tavLst>
                                    </p:anim>
                                    <p:anim calcmode="lin" valueType="num">
                                      <p:cBhvr additive="base">
                                        <p:cTn id="19" dur="5000" fill="hold"/>
                                        <p:tgtEl>
                                          <p:spTgt spid="727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blinds(horizontal)">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trips(down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999+ Hình nền slide Powerpoint vừa đẹp vừa chuyên nghiệp"/>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73732" name="Picture 4" descr="Củng cố kiến thức"/>
          <p:cNvPicPr>
            <a:picLocks noChangeAspect="1" noChangeArrowheads="1"/>
          </p:cNvPicPr>
          <p:nvPr/>
        </p:nvPicPr>
        <p:blipFill>
          <a:blip r:embed="rId3"/>
          <a:srcRect/>
          <a:stretch>
            <a:fillRect/>
          </a:stretch>
        </p:blipFill>
        <p:spPr bwMode="auto">
          <a:xfrm>
            <a:off x="1905000" y="2057400"/>
            <a:ext cx="4876800" cy="2527443"/>
          </a:xfrm>
          <a:prstGeom prst="rect">
            <a:avLst/>
          </a:prstGeom>
          <a:noFill/>
        </p:spPr>
      </p:pic>
      <p:sp>
        <p:nvSpPr>
          <p:cNvPr id="6" name="Rectangle 5"/>
          <p:cNvSpPr/>
          <p:nvPr/>
        </p:nvSpPr>
        <p:spPr>
          <a:xfrm>
            <a:off x="0" y="48006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Dùng lực kế để đo lực ma sát trượt của cùng một vật chuyển động trên mặt bàn với những mặt tiếp xúc có diện tích khác nhau.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100+ hình nền powerpoint hồng - hinhanhsieudep.ne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1"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Bước 4.Tiến hành thí nghiệm kiểm tra dự đoán và rút ra kết luận</a:t>
            </a:r>
            <a:endParaRPr lang="en-US" sz="3200" dirty="0"/>
          </a:p>
        </p:txBody>
      </p:sp>
      <p:pic>
        <p:nvPicPr>
          <p:cNvPr id="74756" name="Picture 4" descr="https://o.rada.vn/data/image/2022/08/10/Khoa-hoc-tu-nhien-7-9.jpg"/>
          <p:cNvPicPr>
            <a:picLocks noChangeAspect="1" noChangeArrowheads="1"/>
          </p:cNvPicPr>
          <p:nvPr/>
        </p:nvPicPr>
        <p:blipFill>
          <a:blip r:embed="rId3"/>
          <a:srcRect/>
          <a:stretch>
            <a:fillRect/>
          </a:stretch>
        </p:blipFill>
        <p:spPr bwMode="auto">
          <a:xfrm>
            <a:off x="0" y="1066800"/>
            <a:ext cx="9144000" cy="579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4756"/>
                                        </p:tgtEl>
                                        <p:attrNameLst>
                                          <p:attrName>style.visibility</p:attrName>
                                        </p:attrNameLst>
                                      </p:cBhvr>
                                      <p:to>
                                        <p:strVal val="visible"/>
                                      </p:to>
                                    </p:set>
                                    <p:animEffect transition="in" filter="checkerboard(across)">
                                      <p:cBhvr>
                                        <p:cTn id="12" dur="5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TotalTime>
  <Words>4090</Words>
  <Application>Microsoft Office PowerPoint</Application>
  <PresentationFormat>On-screen Show (4:3)</PresentationFormat>
  <Paragraphs>325</Paragraphs>
  <Slides>52</Slides>
  <Notes>9</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128</cp:revision>
  <dcterms:created xsi:type="dcterms:W3CDTF">2022-03-14T13:17:54Z</dcterms:created>
  <dcterms:modified xsi:type="dcterms:W3CDTF">2022-09-14T09:33:57Z</dcterms:modified>
</cp:coreProperties>
</file>