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56" r:id="rId3"/>
    <p:sldId id="258" r:id="rId4"/>
    <p:sldId id="259" r:id="rId5"/>
    <p:sldId id="260" r:id="rId6"/>
    <p:sldId id="263" r:id="rId7"/>
    <p:sldId id="264" r:id="rId8"/>
    <p:sldId id="265" r:id="rId9"/>
  </p:sldIdLst>
  <p:sldSz cx="18288000" cy="10287000"/>
  <p:notesSz cx="6858000" cy="9144000"/>
  <p:embeddedFontLst>
    <p:embeddedFont>
      <p:font typeface="#9Slide03 Arima Madurai Bold" panose="00000800000000000000" pitchFamily="2" charset="0"/>
      <p:bold r:id="rId10"/>
    </p:embeddedFont>
    <p:embeddedFont>
      <p:font typeface="#9Slide03 BoosterNextFYBlack" panose="02000A03000000020004" pitchFamily="2" charset="0"/>
      <p:regular r:id="rId11"/>
    </p:embeddedFont>
    <p:embeddedFont>
      <p:font typeface="#9Slide03 SVNNexa Rust Sans Bla" panose="020B0606040200020203" pitchFamily="34" charset="0"/>
      <p:bold r:id="rId12"/>
    </p:embeddedFont>
    <p:embeddedFont>
      <p:font typeface="#9Slide05 SVNCookie" panose="020B0606040200020203" pitchFamily="34" charset="0"/>
      <p:regular r:id="rId13"/>
    </p:embeddedFont>
    <p:embeddedFont>
      <p:font typeface="#9Slide05 SVNKitten" pitchFamily="2" charset="0"/>
      <p:regular r:id="rId14"/>
    </p:embeddedFont>
    <p:embeddedFont>
      <p:font typeface="#9Slide07 Bungee Inline" pitchFamily="2" charset="0"/>
      <p:regular r:id="rId15"/>
    </p:embeddedFont>
    <p:embeddedFont>
      <p:font typeface="#9Slide07 SVNUT Triumph Press" panose="00000500000000000000" pitchFamily="2" charset="0"/>
      <p:boldItalic r:id="rId16"/>
    </p:embeddedFont>
    <p:embeddedFont>
      <p:font typeface="Calibri" panose="020F0502020204030204" pitchFamily="34" charset="0"/>
      <p:regular r:id="rId17"/>
      <p:bold r:id="rId18"/>
      <p:italic r:id="rId19"/>
      <p:boldItalic r:id="rId20"/>
    </p:embeddedFont>
    <p:embeddedFont>
      <p:font typeface="อีฟดอวอิ้ง Bold" panose="020B0604020202020204" charset="-3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FAE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9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svg"/><Relationship Id="rId20" Type="http://schemas.openxmlformats.org/officeDocument/2006/relationships/image" Target="../media/image19.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19" Type="http://schemas.openxmlformats.org/officeDocument/2006/relationships/image" Target="../media/image18.pn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5.svg"/><Relationship Id="rId3" Type="http://schemas.openxmlformats.org/officeDocument/2006/relationships/image" Target="../media/image2.png"/><Relationship Id="rId21" Type="http://schemas.openxmlformats.org/officeDocument/2006/relationships/image" Target="../media/image12.png"/><Relationship Id="rId7" Type="http://schemas.openxmlformats.org/officeDocument/2006/relationships/image" Target="../media/image22.png"/><Relationship Id="rId12" Type="http://schemas.openxmlformats.org/officeDocument/2006/relationships/image" Target="../media/image9.svg"/><Relationship Id="rId17" Type="http://schemas.openxmlformats.org/officeDocument/2006/relationships/image" Target="../media/image28.png"/><Relationship Id="rId25" Type="http://schemas.openxmlformats.org/officeDocument/2006/relationships/image" Target="../media/image34.png"/><Relationship Id="rId2" Type="http://schemas.openxmlformats.org/officeDocument/2006/relationships/image" Target="../media/image1.png"/><Relationship Id="rId16" Type="http://schemas.openxmlformats.org/officeDocument/2006/relationships/image" Target="../media/image27.svg"/><Relationship Id="rId20" Type="http://schemas.openxmlformats.org/officeDocument/2006/relationships/image" Target="../media/image31.svg"/><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8.png"/><Relationship Id="rId24" Type="http://schemas.openxmlformats.org/officeDocument/2006/relationships/image" Target="../media/image33.svg"/><Relationship Id="rId5" Type="http://schemas.openxmlformats.org/officeDocument/2006/relationships/image" Target="../media/image20.png"/><Relationship Id="rId15" Type="http://schemas.openxmlformats.org/officeDocument/2006/relationships/image" Target="../media/image26.png"/><Relationship Id="rId23" Type="http://schemas.openxmlformats.org/officeDocument/2006/relationships/image" Target="../media/image32.png"/><Relationship Id="rId10" Type="http://schemas.openxmlformats.org/officeDocument/2006/relationships/image" Target="../media/image7.svg"/><Relationship Id="rId19" Type="http://schemas.openxmlformats.org/officeDocument/2006/relationships/image" Target="../media/image30.png"/><Relationship Id="rId4" Type="http://schemas.openxmlformats.org/officeDocument/2006/relationships/image" Target="../media/image3.svg"/><Relationship Id="rId9" Type="http://schemas.openxmlformats.org/officeDocument/2006/relationships/image" Target="../media/image6.png"/><Relationship Id="rId14" Type="http://schemas.openxmlformats.org/officeDocument/2006/relationships/image" Target="../media/image25.svg"/><Relationship Id="rId22" Type="http://schemas.openxmlformats.org/officeDocument/2006/relationships/image" Target="../media/image13.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7.svg"/><Relationship Id="rId18" Type="http://schemas.openxmlformats.org/officeDocument/2006/relationships/image" Target="../media/image12.png"/><Relationship Id="rId3" Type="http://schemas.openxmlformats.org/officeDocument/2006/relationships/image" Target="../media/image3.svg"/><Relationship Id="rId21" Type="http://schemas.openxmlformats.org/officeDocument/2006/relationships/image" Target="../media/image41.svg"/><Relationship Id="rId7" Type="http://schemas.openxmlformats.org/officeDocument/2006/relationships/image" Target="../media/image7.svg"/><Relationship Id="rId12" Type="http://schemas.openxmlformats.org/officeDocument/2006/relationships/image" Target="../media/image36.png"/><Relationship Id="rId17" Type="http://schemas.openxmlformats.org/officeDocument/2006/relationships/image" Target="../media/image15.sv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13.sv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svg"/><Relationship Id="rId18" Type="http://schemas.openxmlformats.org/officeDocument/2006/relationships/image" Target="../media/image30.png"/><Relationship Id="rId26" Type="http://schemas.openxmlformats.org/officeDocument/2006/relationships/image" Target="../media/image40.png"/><Relationship Id="rId3" Type="http://schemas.openxmlformats.org/officeDocument/2006/relationships/image" Target="../media/image3.svg"/><Relationship Id="rId21" Type="http://schemas.openxmlformats.org/officeDocument/2006/relationships/image" Target="../media/image43.svg"/><Relationship Id="rId7" Type="http://schemas.openxmlformats.org/officeDocument/2006/relationships/image" Target="../media/image7.svg"/><Relationship Id="rId12" Type="http://schemas.openxmlformats.org/officeDocument/2006/relationships/image" Target="../media/image32.png"/><Relationship Id="rId17" Type="http://schemas.openxmlformats.org/officeDocument/2006/relationships/image" Target="../media/image35.svg"/><Relationship Id="rId25" Type="http://schemas.openxmlformats.org/officeDocument/2006/relationships/image" Target="../media/image13.svg"/><Relationship Id="rId2" Type="http://schemas.openxmlformats.org/officeDocument/2006/relationships/image" Target="../media/image2.png"/><Relationship Id="rId16" Type="http://schemas.openxmlformats.org/officeDocument/2006/relationships/image" Target="../media/image34.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24" Type="http://schemas.openxmlformats.org/officeDocument/2006/relationships/image" Target="../media/image12.png"/><Relationship Id="rId5" Type="http://schemas.openxmlformats.org/officeDocument/2006/relationships/image" Target="../media/image21.svg"/><Relationship Id="rId15" Type="http://schemas.openxmlformats.org/officeDocument/2006/relationships/image" Target="../media/image37.svg"/><Relationship Id="rId23" Type="http://schemas.openxmlformats.org/officeDocument/2006/relationships/image" Target="../media/image15.svg"/><Relationship Id="rId10" Type="http://schemas.openxmlformats.org/officeDocument/2006/relationships/image" Target="../media/image26.png"/><Relationship Id="rId19" Type="http://schemas.openxmlformats.org/officeDocument/2006/relationships/image" Target="../media/image31.sv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36.png"/><Relationship Id="rId22" Type="http://schemas.openxmlformats.org/officeDocument/2006/relationships/image" Target="../media/image14.png"/><Relationship Id="rId27" Type="http://schemas.openxmlformats.org/officeDocument/2006/relationships/image" Target="../media/image41.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3.svg"/><Relationship Id="rId18" Type="http://schemas.openxmlformats.org/officeDocument/2006/relationships/image" Target="../media/image40.png"/><Relationship Id="rId3" Type="http://schemas.openxmlformats.org/officeDocument/2006/relationships/image" Target="../media/image3.svg"/><Relationship Id="rId21" Type="http://schemas.openxmlformats.org/officeDocument/2006/relationships/image" Target="../media/image12.png"/><Relationship Id="rId7" Type="http://schemas.openxmlformats.org/officeDocument/2006/relationships/image" Target="../media/image7.svg"/><Relationship Id="rId12" Type="http://schemas.openxmlformats.org/officeDocument/2006/relationships/image" Target="../media/image32.png"/><Relationship Id="rId17" Type="http://schemas.openxmlformats.org/officeDocument/2006/relationships/image" Target="../media/image15.svg"/><Relationship Id="rId2" Type="http://schemas.openxmlformats.org/officeDocument/2006/relationships/image" Target="../media/image2.png"/><Relationship Id="rId16" Type="http://schemas.openxmlformats.org/officeDocument/2006/relationships/image" Target="../media/image14.png"/><Relationship Id="rId20" Type="http://schemas.openxmlformats.org/officeDocument/2006/relationships/hyperlink" Target="https://hoc10.vn/doc-sach/ngu-van-8-tap-1/1/412/116/"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5.svg"/><Relationship Id="rId10" Type="http://schemas.openxmlformats.org/officeDocument/2006/relationships/image" Target="../media/image26.png"/><Relationship Id="rId19" Type="http://schemas.openxmlformats.org/officeDocument/2006/relationships/image" Target="../media/image41.svg"/><Relationship Id="rId4" Type="http://schemas.openxmlformats.org/officeDocument/2006/relationships/image" Target="../media/image20.png"/><Relationship Id="rId9" Type="http://schemas.openxmlformats.org/officeDocument/2006/relationships/image" Target="../media/image9.svg"/><Relationship Id="rId14" Type="http://schemas.openxmlformats.org/officeDocument/2006/relationships/image" Target="../media/image34.png"/><Relationship Id="rId22"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46.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45.svg"/><Relationship Id="rId2" Type="http://schemas.openxmlformats.org/officeDocument/2006/relationships/image" Target="../media/image2.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47.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45.svg"/><Relationship Id="rId2" Type="http://schemas.openxmlformats.org/officeDocument/2006/relationships/image" Target="../media/image2.png"/><Relationship Id="rId16"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3.svg"/><Relationship Id="rId5" Type="http://schemas.openxmlformats.org/officeDocument/2006/relationships/image" Target="../media/image49.svg"/><Relationship Id="rId15" Type="http://schemas.openxmlformats.org/officeDocument/2006/relationships/image" Target="../media/image55.sv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51.svg"/><Relationship Id="rId14" Type="http://schemas.openxmlformats.org/officeDocument/2006/relationships/image" Target="../media/image54.png"/></Relationships>
</file>

<file path=ppt/slides/_rels/slide8.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5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56.pn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a:off x="2086437" y="1901173"/>
            <a:ext cx="13906322" cy="6885699"/>
          </a:xfrm>
          <a:custGeom>
            <a:avLst/>
            <a:gdLst/>
            <a:ahLst/>
            <a:cxnLst/>
            <a:rect l="l" t="t" r="r" b="b"/>
            <a:pathLst>
              <a:path w="13906322" h="7161756">
                <a:moveTo>
                  <a:pt x="0" y="0"/>
                </a:moveTo>
                <a:lnTo>
                  <a:pt x="13906322" y="0"/>
                </a:lnTo>
                <a:lnTo>
                  <a:pt x="13906322" y="7161756"/>
                </a:lnTo>
                <a:lnTo>
                  <a:pt x="0" y="7161756"/>
                </a:lnTo>
                <a:lnTo>
                  <a:pt x="0" y="0"/>
                </a:lnTo>
                <a:close/>
              </a:path>
            </a:pathLst>
          </a:custGeom>
          <a:blipFill>
            <a:blip r:embed="rId2"/>
            <a:stretch>
              <a:fillRect/>
            </a:stretch>
          </a:blipFill>
        </p:spPr>
        <p:txBody>
          <a:bodyPr/>
          <a:lstStyle/>
          <a:p>
            <a:endParaRPr lang="en-US"/>
          </a:p>
        </p:txBody>
      </p:sp>
      <p:sp>
        <p:nvSpPr>
          <p:cNvPr id="3" name="Freeform 3"/>
          <p:cNvSpPr/>
          <p:nvPr/>
        </p:nvSpPr>
        <p:spPr>
          <a:xfrm rot="4632356">
            <a:off x="-4468737" y="5830126"/>
            <a:ext cx="7914977" cy="6856349"/>
          </a:xfrm>
          <a:custGeom>
            <a:avLst/>
            <a:gdLst/>
            <a:ahLst/>
            <a:cxnLst/>
            <a:rect l="l" t="t" r="r" b="b"/>
            <a:pathLst>
              <a:path w="7914977" h="6856349">
                <a:moveTo>
                  <a:pt x="0" y="0"/>
                </a:moveTo>
                <a:lnTo>
                  <a:pt x="7914977" y="0"/>
                </a:lnTo>
                <a:lnTo>
                  <a:pt x="7914977" y="6856348"/>
                </a:lnTo>
                <a:lnTo>
                  <a:pt x="0" y="6856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3012840">
            <a:off x="-3104348" y="8903598"/>
            <a:ext cx="6322255" cy="4238545"/>
          </a:xfrm>
          <a:custGeom>
            <a:avLst/>
            <a:gdLst/>
            <a:ahLst/>
            <a:cxnLst/>
            <a:rect l="l" t="t" r="r" b="b"/>
            <a:pathLst>
              <a:path w="6322255" h="4238545">
                <a:moveTo>
                  <a:pt x="0" y="0"/>
                </a:moveTo>
                <a:lnTo>
                  <a:pt x="6322255" y="0"/>
                </a:lnTo>
                <a:lnTo>
                  <a:pt x="6322255" y="4238546"/>
                </a:lnTo>
                <a:lnTo>
                  <a:pt x="0" y="4238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5321012">
            <a:off x="14117338" y="-4380843"/>
            <a:ext cx="7215869" cy="8552141"/>
          </a:xfrm>
          <a:custGeom>
            <a:avLst/>
            <a:gdLst/>
            <a:ahLst/>
            <a:cxnLst/>
            <a:rect l="l" t="t" r="r" b="b"/>
            <a:pathLst>
              <a:path w="7215869" h="8552141">
                <a:moveTo>
                  <a:pt x="0" y="0"/>
                </a:moveTo>
                <a:lnTo>
                  <a:pt x="7215869" y="0"/>
                </a:lnTo>
                <a:lnTo>
                  <a:pt x="7215869" y="8552140"/>
                </a:lnTo>
                <a:lnTo>
                  <a:pt x="0" y="85521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8470971">
            <a:off x="16050570" y="8634425"/>
            <a:ext cx="2417460" cy="2335870"/>
          </a:xfrm>
          <a:custGeom>
            <a:avLst/>
            <a:gdLst/>
            <a:ahLst/>
            <a:cxnLst/>
            <a:rect l="l" t="t" r="r" b="b"/>
            <a:pathLst>
              <a:path w="2417460" h="2335870">
                <a:moveTo>
                  <a:pt x="0" y="0"/>
                </a:moveTo>
                <a:lnTo>
                  <a:pt x="2417460" y="0"/>
                </a:lnTo>
                <a:lnTo>
                  <a:pt x="2417460" y="2335870"/>
                </a:lnTo>
                <a:lnTo>
                  <a:pt x="0" y="23358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91082">
            <a:off x="15267963" y="-267559"/>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7401551">
            <a:off x="11017075" y="7552909"/>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rot="-4714611">
            <a:off x="-133636" y="-240171"/>
            <a:ext cx="2324673" cy="3179040"/>
          </a:xfrm>
          <a:custGeom>
            <a:avLst/>
            <a:gdLst/>
            <a:ahLst/>
            <a:cxnLst/>
            <a:rect l="l" t="t" r="r" b="b"/>
            <a:pathLst>
              <a:path w="2324673" h="3179040">
                <a:moveTo>
                  <a:pt x="0" y="0"/>
                </a:moveTo>
                <a:lnTo>
                  <a:pt x="2324672" y="0"/>
                </a:lnTo>
                <a:lnTo>
                  <a:pt x="2324672" y="3179039"/>
                </a:lnTo>
                <a:lnTo>
                  <a:pt x="0" y="317903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TextBox 10"/>
          <p:cNvSpPr txBox="1"/>
          <p:nvPr/>
        </p:nvSpPr>
        <p:spPr>
          <a:xfrm>
            <a:off x="3068085" y="3225375"/>
            <a:ext cx="11983365" cy="2183290"/>
          </a:xfrm>
          <a:prstGeom prst="rect">
            <a:avLst/>
          </a:prstGeom>
        </p:spPr>
        <p:txBody>
          <a:bodyPr wrap="square" lIns="0" tIns="0" rIns="0" bIns="0" rtlCol="0" anchor="t">
            <a:spAutoFit/>
          </a:bodyPr>
          <a:lstStyle/>
          <a:p>
            <a:pPr algn="ctr">
              <a:lnSpc>
                <a:spcPts val="18719"/>
              </a:lnSpc>
            </a:pPr>
            <a:r>
              <a:rPr lang="en-US" sz="10000" dirty="0">
                <a:solidFill>
                  <a:srgbClr val="A84200"/>
                </a:solidFill>
                <a:latin typeface="#9Slide07 Bungee Inline" pitchFamily="2" charset="0"/>
              </a:rPr>
              <a:t>AI </a:t>
            </a:r>
            <a:r>
              <a:rPr lang="en-US" sz="10000" dirty="0" err="1">
                <a:solidFill>
                  <a:srgbClr val="A84200"/>
                </a:solidFill>
                <a:latin typeface="#9Slide07 Bungee Inline" pitchFamily="2" charset="0"/>
              </a:rPr>
              <a:t>NHANH</a:t>
            </a:r>
            <a:r>
              <a:rPr lang="en-US" sz="10000" dirty="0">
                <a:solidFill>
                  <a:srgbClr val="A84200"/>
                </a:solidFill>
                <a:latin typeface="#9Slide07 Bungee Inline" pitchFamily="2" charset="0"/>
              </a:rPr>
              <a:t> </a:t>
            </a:r>
            <a:r>
              <a:rPr lang="en-US" sz="10000" dirty="0" err="1">
                <a:solidFill>
                  <a:srgbClr val="A84200"/>
                </a:solidFill>
                <a:latin typeface="#9Slide07 Bungee Inline" pitchFamily="2" charset="0"/>
              </a:rPr>
              <a:t>HƠN</a:t>
            </a:r>
            <a:endParaRPr lang="en-US" sz="10000" dirty="0">
              <a:solidFill>
                <a:srgbClr val="A84200"/>
              </a:solidFill>
              <a:latin typeface="#9Slide07 Bungee Inline" pitchFamily="2" charset="0"/>
            </a:endParaRPr>
          </a:p>
        </p:txBody>
      </p:sp>
      <p:sp>
        <p:nvSpPr>
          <p:cNvPr id="11" name="Freeform 11"/>
          <p:cNvSpPr/>
          <p:nvPr/>
        </p:nvSpPr>
        <p:spPr>
          <a:xfrm rot="-2765262">
            <a:off x="2987873" y="3454873"/>
            <a:ext cx="1705112" cy="816322"/>
          </a:xfrm>
          <a:custGeom>
            <a:avLst/>
            <a:gdLst/>
            <a:ahLst/>
            <a:cxnLst/>
            <a:rect l="l" t="t" r="r" b="b"/>
            <a:pathLst>
              <a:path w="1705112" h="816322">
                <a:moveTo>
                  <a:pt x="0" y="0"/>
                </a:moveTo>
                <a:lnTo>
                  <a:pt x="1705112" y="0"/>
                </a:lnTo>
                <a:lnTo>
                  <a:pt x="1705112" y="816323"/>
                </a:lnTo>
                <a:lnTo>
                  <a:pt x="0" y="81632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2" name="Freeform 12"/>
          <p:cNvSpPr/>
          <p:nvPr/>
        </p:nvSpPr>
        <p:spPr>
          <a:xfrm>
            <a:off x="829695" y="6868007"/>
            <a:ext cx="3974487" cy="2942776"/>
          </a:xfrm>
          <a:custGeom>
            <a:avLst/>
            <a:gdLst/>
            <a:ahLst/>
            <a:cxnLst/>
            <a:rect l="l" t="t" r="r" b="b"/>
            <a:pathLst>
              <a:path w="3974487" h="2942776">
                <a:moveTo>
                  <a:pt x="0" y="0"/>
                </a:moveTo>
                <a:lnTo>
                  <a:pt x="3974487" y="0"/>
                </a:lnTo>
                <a:lnTo>
                  <a:pt x="3974487" y="2942776"/>
                </a:lnTo>
                <a:lnTo>
                  <a:pt x="0" y="294277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3" name="Freeform 13"/>
          <p:cNvSpPr/>
          <p:nvPr/>
        </p:nvSpPr>
        <p:spPr>
          <a:xfrm rot="10154264">
            <a:off x="14083865" y="3612668"/>
            <a:ext cx="2672690" cy="4067505"/>
          </a:xfrm>
          <a:custGeom>
            <a:avLst/>
            <a:gdLst/>
            <a:ahLst/>
            <a:cxnLst/>
            <a:rect l="l" t="t" r="r" b="b"/>
            <a:pathLst>
              <a:path w="2672690" h="4067505">
                <a:moveTo>
                  <a:pt x="0" y="0"/>
                </a:moveTo>
                <a:lnTo>
                  <a:pt x="2672690" y="0"/>
                </a:lnTo>
                <a:lnTo>
                  <a:pt x="2672690" y="4067505"/>
                </a:lnTo>
                <a:lnTo>
                  <a:pt x="0" y="4067505"/>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4" name="TextBox 10">
            <a:extLst>
              <a:ext uri="{FF2B5EF4-FFF2-40B4-BE49-F238E27FC236}">
                <a16:creationId xmlns:a16="http://schemas.microsoft.com/office/drawing/2014/main" id="{9A155FD3-B055-A1E5-6BC0-C21EDD439016}"/>
              </a:ext>
            </a:extLst>
          </p:cNvPr>
          <p:cNvSpPr txBox="1"/>
          <p:nvPr/>
        </p:nvSpPr>
        <p:spPr>
          <a:xfrm>
            <a:off x="3436846" y="1534364"/>
            <a:ext cx="11093183" cy="2135521"/>
          </a:xfrm>
          <a:prstGeom prst="rect">
            <a:avLst/>
          </a:prstGeom>
        </p:spPr>
        <p:txBody>
          <a:bodyPr wrap="square" lIns="0" tIns="0" rIns="0" bIns="0" rtlCol="0" anchor="t">
            <a:spAutoFit/>
          </a:bodyPr>
          <a:lstStyle/>
          <a:p>
            <a:pPr algn="ctr">
              <a:lnSpc>
                <a:spcPts val="18719"/>
              </a:lnSpc>
            </a:pPr>
            <a:r>
              <a:rPr lang="en-US" sz="9600" dirty="0" err="1">
                <a:solidFill>
                  <a:srgbClr val="A84200"/>
                </a:solidFill>
                <a:latin typeface="#9Slide07 SVNUT Triumph Press" panose="00000500000000000000" pitchFamily="2" charset="0"/>
              </a:rPr>
              <a:t>Trò</a:t>
            </a:r>
            <a:r>
              <a:rPr lang="en-US" sz="9600" dirty="0">
                <a:solidFill>
                  <a:srgbClr val="A84200"/>
                </a:solidFill>
                <a:latin typeface="#9Slide07 SVNUT Triumph Press" panose="00000500000000000000" pitchFamily="2" charset="0"/>
              </a:rPr>
              <a:t> </a:t>
            </a:r>
            <a:r>
              <a:rPr lang="en-US" sz="9600" dirty="0" err="1">
                <a:solidFill>
                  <a:srgbClr val="A84200"/>
                </a:solidFill>
                <a:latin typeface="#9Slide07 SVNUT Triumph Press" panose="00000500000000000000" pitchFamily="2" charset="0"/>
              </a:rPr>
              <a:t>chơi</a:t>
            </a:r>
            <a:endParaRPr lang="en-US" sz="9600" dirty="0">
              <a:solidFill>
                <a:srgbClr val="A84200"/>
              </a:solidFill>
              <a:latin typeface="#9Slide07 SVNUT Triumph Press" panose="00000500000000000000" pitchFamily="2" charset="0"/>
            </a:endParaRPr>
          </a:p>
        </p:txBody>
      </p:sp>
      <p:sp>
        <p:nvSpPr>
          <p:cNvPr id="16" name="TextBox 15">
            <a:extLst>
              <a:ext uri="{FF2B5EF4-FFF2-40B4-BE49-F238E27FC236}">
                <a16:creationId xmlns:a16="http://schemas.microsoft.com/office/drawing/2014/main" id="{6E794F6D-FA4C-9C84-28E7-944781A9F4E6}"/>
              </a:ext>
            </a:extLst>
          </p:cNvPr>
          <p:cNvSpPr txBox="1"/>
          <p:nvPr/>
        </p:nvSpPr>
        <p:spPr>
          <a:xfrm>
            <a:off x="3648848" y="5206523"/>
            <a:ext cx="10990303" cy="2308324"/>
          </a:xfrm>
          <a:prstGeom prst="rect">
            <a:avLst/>
          </a:prstGeom>
          <a:noFill/>
        </p:spPr>
        <p:txBody>
          <a:bodyPr wrap="square">
            <a:spAutoFit/>
          </a:bodyPr>
          <a:lstStyle/>
          <a:p>
            <a:pPr marL="0" marR="0" indent="457200" algn="ctr">
              <a:spcBef>
                <a:spcPts val="500"/>
              </a:spcBef>
              <a:spcAft>
                <a:spcPts val="500"/>
              </a:spcAft>
            </a:pPr>
            <a:r>
              <a:rPr lang="en-US" sz="3600" dirty="0">
                <a:effectLst/>
                <a:latin typeface="#9Slide05 SVNCookie" panose="020B0606040200020203" pitchFamily="34" charset="0"/>
                <a:ea typeface="Times New Roman" panose="02020603050405020304" pitchFamily="18" charset="0"/>
              </a:rPr>
              <a:t>Trong </a:t>
            </a:r>
            <a:r>
              <a:rPr lang="en-US" sz="3600" dirty="0" err="1">
                <a:effectLst/>
                <a:latin typeface="#9Slide05 SVNCookie" panose="020B0606040200020203" pitchFamily="34" charset="0"/>
                <a:ea typeface="Times New Roman" panose="02020603050405020304" pitchFamily="18" charset="0"/>
              </a:rPr>
              <a:t>thời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gian</a:t>
            </a:r>
            <a:r>
              <a:rPr lang="en-US" sz="3600" dirty="0">
                <a:effectLst/>
                <a:latin typeface="#9Slide05 SVNCookie" panose="020B0606040200020203" pitchFamily="34" charset="0"/>
                <a:ea typeface="Times New Roman" panose="02020603050405020304" pitchFamily="18" charset="0"/>
              </a:rPr>
              <a:t> 3 </a:t>
            </a:r>
            <a:r>
              <a:rPr lang="en-US" sz="3600" dirty="0" err="1">
                <a:effectLst/>
                <a:latin typeface="#9Slide05 SVNCookie" panose="020B0606040200020203" pitchFamily="34" charset="0"/>
                <a:ea typeface="Times New Roman" panose="02020603050405020304" pitchFamily="18" charset="0"/>
              </a:rPr>
              <a:t>phút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thành</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viên</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của</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các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đội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sẽ</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lần</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lượt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viết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các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từ</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Hán</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Việt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và</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nghĩa</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tương</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ứng</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lên</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bảng</a:t>
            </a:r>
            <a:r>
              <a:rPr lang="en-US" sz="3600" dirty="0">
                <a:effectLst/>
                <a:latin typeface="#9Slide05 SVNCookie" panose="020B0606040200020203" pitchFamily="34" charset="0"/>
                <a:ea typeface="Times New Roman" panose="02020603050405020304" pitchFamily="18" charset="0"/>
              </a:rPr>
              <a:t> (VD: </a:t>
            </a:r>
            <a:r>
              <a:rPr lang="en-US" sz="3600" dirty="0" err="1">
                <a:effectLst/>
                <a:latin typeface="#9Slide05 SVNCookie" panose="020B0606040200020203" pitchFamily="34" charset="0"/>
                <a:ea typeface="Times New Roman" panose="02020603050405020304" pitchFamily="18" charset="0"/>
              </a:rPr>
              <a:t>quốc</a:t>
            </a:r>
            <a:r>
              <a:rPr lang="en-US" sz="3600" dirty="0">
                <a:effectLst/>
                <a:latin typeface="#9Slide05 SVNCookie" panose="020B0606040200020203" pitchFamily="34" charset="0"/>
                <a:ea typeface="Times New Roman" panose="02020603050405020304" pitchFamily="18" charset="0"/>
              </a:rPr>
              <a:t> – </a:t>
            </a:r>
            <a:r>
              <a:rPr lang="en-US" sz="3600" dirty="0" err="1">
                <a:effectLst/>
                <a:latin typeface="#9Slide05 SVNCookie" panose="020B0606040200020203" pitchFamily="34" charset="0"/>
                <a:ea typeface="Times New Roman" panose="02020603050405020304" pitchFamily="18" charset="0"/>
              </a:rPr>
              <a:t>nước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giang</a:t>
            </a:r>
            <a:r>
              <a:rPr lang="en-US" sz="3600" dirty="0">
                <a:effectLst/>
                <a:latin typeface="#9Slide05 SVNCookie" panose="020B0606040200020203" pitchFamily="34" charset="0"/>
                <a:ea typeface="Times New Roman" panose="02020603050405020304" pitchFamily="18" charset="0"/>
              </a:rPr>
              <a:t> – </a:t>
            </a:r>
            <a:r>
              <a:rPr lang="en-US" sz="3600" dirty="0" err="1">
                <a:effectLst/>
                <a:latin typeface="#9Slide05 SVNCookie" panose="020B0606040200020203" pitchFamily="34" charset="0"/>
                <a:ea typeface="Times New Roman" panose="02020603050405020304" pitchFamily="18" charset="0"/>
              </a:rPr>
              <a:t>sông</a:t>
            </a:r>
            <a:r>
              <a:rPr lang="en-US" sz="3600" dirty="0">
                <a:effectLst/>
                <a:latin typeface="#9Slide05 SVNCookie" panose="020B0606040200020203" pitchFamily="34" charset="0"/>
                <a:ea typeface="Times New Roman" panose="02020603050405020304" pitchFamily="18" charset="0"/>
              </a:rPr>
              <a:t>,…).</a:t>
            </a:r>
            <a:r>
              <a:rPr lang="en-US" sz="3200" dirty="0">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Kết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thúc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thời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gian</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đội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nào</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viết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đúng</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được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nhiều</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từ</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nhất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không</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tính</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các</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từ</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viết</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sai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lỗi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chính</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tả</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sẽ</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là</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đội</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thắng</a:t>
            </a:r>
            <a:r>
              <a:rPr lang="en-US" sz="3600" dirty="0">
                <a:effectLst/>
                <a:latin typeface="#9Slide05 SVNCookie" panose="020B0606040200020203" pitchFamily="34" charset="0"/>
                <a:ea typeface="Times New Roman" panose="02020603050405020304" pitchFamily="18" charset="0"/>
              </a:rPr>
              <a:t> </a:t>
            </a:r>
            <a:r>
              <a:rPr lang="en-US" sz="3600" dirty="0" err="1">
                <a:effectLst/>
                <a:latin typeface="#9Slide05 SVNCookie" panose="020B0606040200020203" pitchFamily="34" charset="0"/>
                <a:ea typeface="Times New Roman" panose="02020603050405020304" pitchFamily="18" charset="0"/>
              </a:rPr>
              <a:t>cuộc</a:t>
            </a:r>
            <a:r>
              <a:rPr lang="en-US" sz="3600" dirty="0">
                <a:effectLst/>
                <a:latin typeface="#9Slide05 SVNCookie" panose="020B0606040200020203" pitchFamily="34" charset="0"/>
                <a:ea typeface="Times New Roman" panose="02020603050405020304" pitchFamily="18" charset="0"/>
              </a:rPr>
              <a:t>.</a:t>
            </a:r>
            <a:endParaRPr lang="en-US" sz="3200" dirty="0">
              <a:effectLst/>
              <a:latin typeface="#9Slide05 SVNCookie" panose="020B0606040200020203" pitchFamily="34" charset="0"/>
              <a:ea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a:off x="3352978" y="1730103"/>
            <a:ext cx="11582044" cy="5964753"/>
          </a:xfrm>
          <a:custGeom>
            <a:avLst/>
            <a:gdLst/>
            <a:ahLst/>
            <a:cxnLst/>
            <a:rect l="l" t="t" r="r" b="b"/>
            <a:pathLst>
              <a:path w="11582044" h="5964753">
                <a:moveTo>
                  <a:pt x="0" y="0"/>
                </a:moveTo>
                <a:lnTo>
                  <a:pt x="11582044" y="0"/>
                </a:lnTo>
                <a:lnTo>
                  <a:pt x="11582044" y="5964753"/>
                </a:lnTo>
                <a:lnTo>
                  <a:pt x="0" y="5964753"/>
                </a:lnTo>
                <a:lnTo>
                  <a:pt x="0" y="0"/>
                </a:lnTo>
                <a:close/>
              </a:path>
            </a:pathLst>
          </a:custGeom>
          <a:blipFill>
            <a:blip r:embed="rId2"/>
            <a:stretch>
              <a:fillRect/>
            </a:stretch>
          </a:blipFill>
        </p:spPr>
        <p:txBody>
          <a:bodyPr/>
          <a:lstStyle/>
          <a:p>
            <a:endParaRPr lang="en-US" dirty="0"/>
          </a:p>
        </p:txBody>
      </p:sp>
      <p:sp>
        <p:nvSpPr>
          <p:cNvPr id="3" name="Freeform 3"/>
          <p:cNvSpPr/>
          <p:nvPr/>
        </p:nvSpPr>
        <p:spPr>
          <a:xfrm rot="3765355">
            <a:off x="-2520484" y="6150691"/>
            <a:ext cx="7914977" cy="6856349"/>
          </a:xfrm>
          <a:custGeom>
            <a:avLst/>
            <a:gdLst/>
            <a:ahLst/>
            <a:cxnLst/>
            <a:rect l="l" t="t" r="r" b="b"/>
            <a:pathLst>
              <a:path w="7914977" h="6856349">
                <a:moveTo>
                  <a:pt x="0" y="0"/>
                </a:moveTo>
                <a:lnTo>
                  <a:pt x="7914977" y="0"/>
                </a:lnTo>
                <a:lnTo>
                  <a:pt x="7914977" y="6856349"/>
                </a:lnTo>
                <a:lnTo>
                  <a:pt x="0" y="68563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6801016">
            <a:off x="-1591514" y="7822231"/>
            <a:ext cx="5240428" cy="3513270"/>
          </a:xfrm>
          <a:custGeom>
            <a:avLst/>
            <a:gdLst/>
            <a:ahLst/>
            <a:cxnLst/>
            <a:rect l="l" t="t" r="r" b="b"/>
            <a:pathLst>
              <a:path w="5240428" h="3513270">
                <a:moveTo>
                  <a:pt x="0" y="0"/>
                </a:moveTo>
                <a:lnTo>
                  <a:pt x="5240428" y="0"/>
                </a:lnTo>
                <a:lnTo>
                  <a:pt x="5240428" y="3513270"/>
                </a:lnTo>
                <a:lnTo>
                  <a:pt x="0" y="35132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1221642" y="4398694"/>
            <a:ext cx="2755471" cy="4435366"/>
          </a:xfrm>
          <a:custGeom>
            <a:avLst/>
            <a:gdLst/>
            <a:ahLst/>
            <a:cxnLst/>
            <a:rect l="l" t="t" r="r" b="b"/>
            <a:pathLst>
              <a:path w="2755471" h="4435366">
                <a:moveTo>
                  <a:pt x="0" y="0"/>
                </a:moveTo>
                <a:lnTo>
                  <a:pt x="2755471" y="0"/>
                </a:lnTo>
                <a:lnTo>
                  <a:pt x="2755471" y="4435366"/>
                </a:lnTo>
                <a:lnTo>
                  <a:pt x="0" y="443536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5534068">
            <a:off x="12639779" y="-4276070"/>
            <a:ext cx="7215869" cy="8552141"/>
          </a:xfrm>
          <a:custGeom>
            <a:avLst/>
            <a:gdLst/>
            <a:ahLst/>
            <a:cxnLst/>
            <a:rect l="l" t="t" r="r" b="b"/>
            <a:pathLst>
              <a:path w="7215869" h="8552141">
                <a:moveTo>
                  <a:pt x="0" y="0"/>
                </a:moveTo>
                <a:lnTo>
                  <a:pt x="7215869" y="0"/>
                </a:lnTo>
                <a:lnTo>
                  <a:pt x="7215869" y="8552140"/>
                </a:lnTo>
                <a:lnTo>
                  <a:pt x="0" y="855214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a:off x="16794448" y="2257458"/>
            <a:ext cx="1918563" cy="1853811"/>
          </a:xfrm>
          <a:custGeom>
            <a:avLst/>
            <a:gdLst/>
            <a:ahLst/>
            <a:cxnLst/>
            <a:rect l="l" t="t" r="r" b="b"/>
            <a:pathLst>
              <a:path w="1918563" h="1853811">
                <a:moveTo>
                  <a:pt x="0" y="0"/>
                </a:moveTo>
                <a:lnTo>
                  <a:pt x="1918562" y="0"/>
                </a:lnTo>
                <a:lnTo>
                  <a:pt x="1918562" y="1853811"/>
                </a:lnTo>
                <a:lnTo>
                  <a:pt x="0" y="185381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2868773" flipH="1">
            <a:off x="12255810" y="5981313"/>
            <a:ext cx="910283" cy="2435539"/>
          </a:xfrm>
          <a:custGeom>
            <a:avLst/>
            <a:gdLst/>
            <a:ahLst/>
            <a:cxnLst/>
            <a:rect l="l" t="t" r="r" b="b"/>
            <a:pathLst>
              <a:path w="910283" h="2435539">
                <a:moveTo>
                  <a:pt x="910283" y="0"/>
                </a:moveTo>
                <a:lnTo>
                  <a:pt x="0" y="0"/>
                </a:lnTo>
                <a:lnTo>
                  <a:pt x="0" y="2435540"/>
                </a:lnTo>
                <a:lnTo>
                  <a:pt x="910283" y="2435540"/>
                </a:lnTo>
                <a:lnTo>
                  <a:pt x="910283"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grpSp>
        <p:nvGrpSpPr>
          <p:cNvPr id="9" name="Group 9"/>
          <p:cNvGrpSpPr/>
          <p:nvPr/>
        </p:nvGrpSpPr>
        <p:grpSpPr>
          <a:xfrm>
            <a:off x="6882947" y="7651684"/>
            <a:ext cx="4522106" cy="702437"/>
            <a:chOff x="0" y="0"/>
            <a:chExt cx="1682379" cy="261331"/>
          </a:xfrm>
        </p:grpSpPr>
        <p:sp>
          <p:nvSpPr>
            <p:cNvPr id="10" name="Freeform 10"/>
            <p:cNvSpPr/>
            <p:nvPr/>
          </p:nvSpPr>
          <p:spPr>
            <a:xfrm>
              <a:off x="0" y="0"/>
              <a:ext cx="1682379" cy="261331"/>
            </a:xfrm>
            <a:custGeom>
              <a:avLst/>
              <a:gdLst/>
              <a:ahLst/>
              <a:cxnLst/>
              <a:rect l="l" t="t" r="r" b="b"/>
              <a:pathLst>
                <a:path w="1682379" h="261331">
                  <a:moveTo>
                    <a:pt x="87313" y="0"/>
                  </a:moveTo>
                  <a:lnTo>
                    <a:pt x="1595066" y="0"/>
                  </a:lnTo>
                  <a:cubicBezTo>
                    <a:pt x="1618223" y="0"/>
                    <a:pt x="1640431" y="9199"/>
                    <a:pt x="1656806" y="25573"/>
                  </a:cubicBezTo>
                  <a:cubicBezTo>
                    <a:pt x="1673180" y="41948"/>
                    <a:pt x="1682379" y="64156"/>
                    <a:pt x="1682379" y="87313"/>
                  </a:cubicBezTo>
                  <a:lnTo>
                    <a:pt x="1682379" y="174018"/>
                  </a:lnTo>
                  <a:cubicBezTo>
                    <a:pt x="1682379" y="197174"/>
                    <a:pt x="1673180" y="219383"/>
                    <a:pt x="1656806" y="235757"/>
                  </a:cubicBezTo>
                  <a:cubicBezTo>
                    <a:pt x="1640431" y="252132"/>
                    <a:pt x="1618223" y="261331"/>
                    <a:pt x="1595066" y="261331"/>
                  </a:cubicBezTo>
                  <a:lnTo>
                    <a:pt x="87313" y="261331"/>
                  </a:lnTo>
                  <a:cubicBezTo>
                    <a:pt x="64156" y="261331"/>
                    <a:pt x="41948" y="252132"/>
                    <a:pt x="25573" y="235757"/>
                  </a:cubicBezTo>
                  <a:cubicBezTo>
                    <a:pt x="9199" y="219383"/>
                    <a:pt x="0" y="197174"/>
                    <a:pt x="0" y="174018"/>
                  </a:cubicBezTo>
                  <a:lnTo>
                    <a:pt x="0" y="87313"/>
                  </a:lnTo>
                  <a:cubicBezTo>
                    <a:pt x="0" y="64156"/>
                    <a:pt x="9199" y="41948"/>
                    <a:pt x="25573" y="25573"/>
                  </a:cubicBezTo>
                  <a:cubicBezTo>
                    <a:pt x="41948" y="9199"/>
                    <a:pt x="64156" y="0"/>
                    <a:pt x="87313" y="0"/>
                  </a:cubicBezTo>
                  <a:close/>
                </a:path>
              </a:pathLst>
            </a:custGeom>
            <a:solidFill>
              <a:srgbClr val="000000">
                <a:alpha val="0"/>
              </a:srgbClr>
            </a:solidFill>
            <a:ln w="38100">
              <a:solidFill>
                <a:srgbClr val="A84200"/>
              </a:solidFill>
            </a:ln>
          </p:spPr>
          <p:txBody>
            <a:bodyPr/>
            <a:lstStyle/>
            <a:p>
              <a:endParaRPr lang="en-US"/>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4239263" y="-1361457"/>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3" name="Freeform 13"/>
          <p:cNvSpPr/>
          <p:nvPr/>
        </p:nvSpPr>
        <p:spPr>
          <a:xfrm>
            <a:off x="14659006" y="5143500"/>
            <a:ext cx="1809835" cy="3313200"/>
          </a:xfrm>
          <a:custGeom>
            <a:avLst/>
            <a:gdLst/>
            <a:ahLst/>
            <a:cxnLst/>
            <a:rect l="l" t="t" r="r" b="b"/>
            <a:pathLst>
              <a:path w="1809835" h="3313200">
                <a:moveTo>
                  <a:pt x="0" y="0"/>
                </a:moveTo>
                <a:lnTo>
                  <a:pt x="1809836" y="0"/>
                </a:lnTo>
                <a:lnTo>
                  <a:pt x="1809836" y="3313200"/>
                </a:lnTo>
                <a:lnTo>
                  <a:pt x="0" y="33132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4" name="TextBox 14"/>
          <p:cNvSpPr txBox="1"/>
          <p:nvPr/>
        </p:nvSpPr>
        <p:spPr>
          <a:xfrm>
            <a:off x="3396427" y="3566747"/>
            <a:ext cx="10820065" cy="2539157"/>
          </a:xfrm>
          <a:prstGeom prst="rect">
            <a:avLst/>
          </a:prstGeom>
        </p:spPr>
        <p:txBody>
          <a:bodyPr lIns="0" tIns="0" rIns="0" bIns="0" rtlCol="0" anchor="t">
            <a:spAutoFit/>
          </a:bodyPr>
          <a:lstStyle/>
          <a:p>
            <a:pPr marL="0" marR="0" algn="ctr">
              <a:spcBef>
                <a:spcPts val="0"/>
              </a:spcBef>
              <a:spcAft>
                <a:spcPts val="600"/>
              </a:spcAft>
            </a:pPr>
            <a:r>
              <a:rPr lang="en-US" sz="8000" b="1" dirty="0" err="1">
                <a:solidFill>
                  <a:schemeClr val="accent6">
                    <a:lumMod val="50000"/>
                  </a:schemeClr>
                </a:solidFill>
                <a:effectLst/>
                <a:latin typeface="#9Slide05 SVNKitten" pitchFamily="2" charset="0"/>
                <a:ea typeface="Times New Roman" panose="02020603050405020304" pitchFamily="18" charset="0"/>
              </a:rPr>
              <a:t>Từ</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Hán</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Việt</a:t>
            </a:r>
            <a:endParaRPr lang="en-US" sz="8000" b="1" dirty="0">
              <a:solidFill>
                <a:schemeClr val="accent6">
                  <a:lumMod val="50000"/>
                </a:schemeClr>
              </a:solidFill>
              <a:latin typeface="#9Slide05 SVNKitten" pitchFamily="2" charset="0"/>
              <a:ea typeface="Times New Roman" panose="02020603050405020304" pitchFamily="18" charset="0"/>
            </a:endParaRPr>
          </a:p>
          <a:p>
            <a:pPr marL="0" marR="0" algn="ctr">
              <a:spcBef>
                <a:spcPts val="0"/>
              </a:spcBef>
              <a:spcAft>
                <a:spcPts val="600"/>
              </a:spcAft>
            </a:pPr>
            <a:r>
              <a:rPr lang="en-US" sz="8000" b="1" dirty="0" err="1">
                <a:solidFill>
                  <a:schemeClr val="accent6">
                    <a:lumMod val="50000"/>
                  </a:schemeClr>
                </a:solidFill>
                <a:effectLst/>
                <a:latin typeface="#9Slide05 SVNKitten" pitchFamily="2" charset="0"/>
                <a:ea typeface="Times New Roman" panose="02020603050405020304" pitchFamily="18" charset="0"/>
              </a:rPr>
              <a:t>và</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thành</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ngữ</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tục</a:t>
            </a:r>
            <a:r>
              <a:rPr lang="en-US" sz="8000" b="1" dirty="0">
                <a:solidFill>
                  <a:schemeClr val="accent6">
                    <a:lumMod val="50000"/>
                  </a:schemeClr>
                </a:solidFill>
                <a:effectLst/>
                <a:latin typeface="#9Slide05 SVNKitten" pitchFamily="2" charset="0"/>
                <a:ea typeface="Times New Roman" panose="02020603050405020304" pitchFamily="18" charset="0"/>
              </a:rPr>
              <a:t> </a:t>
            </a:r>
            <a:r>
              <a:rPr lang="en-US" sz="8000" b="1" dirty="0" err="1">
                <a:solidFill>
                  <a:schemeClr val="accent6">
                    <a:lumMod val="50000"/>
                  </a:schemeClr>
                </a:solidFill>
                <a:effectLst/>
                <a:latin typeface="#9Slide05 SVNKitten" pitchFamily="2" charset="0"/>
                <a:ea typeface="Times New Roman" panose="02020603050405020304" pitchFamily="18" charset="0"/>
              </a:rPr>
              <a:t>ngữ</a:t>
            </a:r>
            <a:endParaRPr lang="en-US" sz="8000" dirty="0">
              <a:solidFill>
                <a:schemeClr val="accent6">
                  <a:lumMod val="50000"/>
                </a:schemeClr>
              </a:solidFill>
              <a:effectLst/>
              <a:latin typeface="#9Slide05 SVNKitten" pitchFamily="2" charset="0"/>
              <a:ea typeface="Times New Roman" panose="02020603050405020304" pitchFamily="18" charset="0"/>
            </a:endParaRPr>
          </a:p>
        </p:txBody>
      </p:sp>
      <p:sp>
        <p:nvSpPr>
          <p:cNvPr id="15" name="Freeform 15"/>
          <p:cNvSpPr/>
          <p:nvPr/>
        </p:nvSpPr>
        <p:spPr>
          <a:xfrm>
            <a:off x="12497394" y="1851925"/>
            <a:ext cx="3483739" cy="901417"/>
          </a:xfrm>
          <a:custGeom>
            <a:avLst/>
            <a:gdLst/>
            <a:ahLst/>
            <a:cxnLst/>
            <a:rect l="l" t="t" r="r" b="b"/>
            <a:pathLst>
              <a:path w="3483739" h="901417">
                <a:moveTo>
                  <a:pt x="0" y="0"/>
                </a:moveTo>
                <a:lnTo>
                  <a:pt x="3483739" y="0"/>
                </a:lnTo>
                <a:lnTo>
                  <a:pt x="3483739" y="901418"/>
                </a:lnTo>
                <a:lnTo>
                  <a:pt x="0" y="90141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16" name="Freeform 16"/>
          <p:cNvSpPr/>
          <p:nvPr/>
        </p:nvSpPr>
        <p:spPr>
          <a:xfrm rot="-2390374">
            <a:off x="4502638" y="1636235"/>
            <a:ext cx="2294773" cy="1098623"/>
          </a:xfrm>
          <a:custGeom>
            <a:avLst/>
            <a:gdLst/>
            <a:ahLst/>
            <a:cxnLst/>
            <a:rect l="l" t="t" r="r" b="b"/>
            <a:pathLst>
              <a:path w="2294773" h="1098623">
                <a:moveTo>
                  <a:pt x="0" y="0"/>
                </a:moveTo>
                <a:lnTo>
                  <a:pt x="2294774" y="0"/>
                </a:lnTo>
                <a:lnTo>
                  <a:pt x="2294774" y="1098622"/>
                </a:lnTo>
                <a:lnTo>
                  <a:pt x="0" y="109862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7" name="Freeform 17"/>
          <p:cNvSpPr/>
          <p:nvPr/>
        </p:nvSpPr>
        <p:spPr>
          <a:xfrm>
            <a:off x="-1191516" y="-344275"/>
            <a:ext cx="3342753" cy="3097618"/>
          </a:xfrm>
          <a:custGeom>
            <a:avLst/>
            <a:gdLst/>
            <a:ahLst/>
            <a:cxnLst/>
            <a:rect l="l" t="t" r="r" b="b"/>
            <a:pathLst>
              <a:path w="3342753" h="3097618">
                <a:moveTo>
                  <a:pt x="0" y="0"/>
                </a:moveTo>
                <a:lnTo>
                  <a:pt x="3342753" y="0"/>
                </a:lnTo>
                <a:lnTo>
                  <a:pt x="3342753" y="3097618"/>
                </a:lnTo>
                <a:lnTo>
                  <a:pt x="0" y="3097618"/>
                </a:lnTo>
                <a:lnTo>
                  <a:pt x="0" y="0"/>
                </a:lnTo>
                <a:close/>
              </a:path>
            </a:pathLst>
          </a:custGeom>
          <a:blipFill>
            <a:blip r:embed="rId23">
              <a:extLst>
                <a:ext uri="{96DAC541-7B7A-43D3-8B79-37D633B846F1}">
                  <asvg:svgBlip xmlns:asvg="http://schemas.microsoft.com/office/drawing/2016/SVG/main" r:embed="rId24"/>
                </a:ext>
              </a:extLst>
            </a:blip>
            <a:stretch>
              <a:fillRect/>
            </a:stretch>
          </a:blipFill>
        </p:spPr>
        <p:txBody>
          <a:bodyPr/>
          <a:lstStyle/>
          <a:p>
            <a:endParaRPr lang="en-US"/>
          </a:p>
        </p:txBody>
      </p:sp>
      <p:sp>
        <p:nvSpPr>
          <p:cNvPr id="18" name="Freeform 18"/>
          <p:cNvSpPr/>
          <p:nvPr/>
        </p:nvSpPr>
        <p:spPr>
          <a:xfrm rot="8985073">
            <a:off x="15430500" y="8818450"/>
            <a:ext cx="3657600" cy="1552956"/>
          </a:xfrm>
          <a:custGeom>
            <a:avLst/>
            <a:gdLst/>
            <a:ahLst/>
            <a:cxnLst/>
            <a:rect l="l" t="t" r="r" b="b"/>
            <a:pathLst>
              <a:path w="3657600" h="1552956">
                <a:moveTo>
                  <a:pt x="0" y="0"/>
                </a:moveTo>
                <a:lnTo>
                  <a:pt x="3657600" y="0"/>
                </a:lnTo>
                <a:lnTo>
                  <a:pt x="3657600" y="1552956"/>
                </a:lnTo>
                <a:lnTo>
                  <a:pt x="0" y="1552956"/>
                </a:lnTo>
                <a:lnTo>
                  <a:pt x="0" y="0"/>
                </a:lnTo>
                <a:close/>
              </a:path>
            </a:pathLst>
          </a:custGeom>
          <a:blipFill>
            <a:blip r:embed="rId25">
              <a:extLst>
                <a:ext uri="{96DAC541-7B7A-43D3-8B79-37D633B846F1}">
                  <asvg:svgBlip xmlns:asvg="http://schemas.microsoft.com/office/drawing/2016/SVG/main" r:embed="rId26"/>
                </a:ext>
              </a:extLst>
            </a:blip>
            <a:stretch>
              <a:fillRect/>
            </a:stretch>
          </a:blipFill>
        </p:spPr>
        <p:txBody>
          <a:bodyPr/>
          <a:lstStyle/>
          <a:p>
            <a:endParaRPr lang="en-US"/>
          </a:p>
        </p:txBody>
      </p:sp>
      <p:sp>
        <p:nvSpPr>
          <p:cNvPr id="19" name="TextBox 19"/>
          <p:cNvSpPr txBox="1"/>
          <p:nvPr/>
        </p:nvSpPr>
        <p:spPr>
          <a:xfrm>
            <a:off x="6973067" y="7674097"/>
            <a:ext cx="4238261" cy="641779"/>
          </a:xfrm>
          <a:prstGeom prst="rect">
            <a:avLst/>
          </a:prstGeom>
        </p:spPr>
        <p:txBody>
          <a:bodyPr wrap="square" lIns="0" tIns="0" rIns="0" bIns="0" rtlCol="0" anchor="t">
            <a:spAutoFit/>
          </a:bodyPr>
          <a:lstStyle/>
          <a:p>
            <a:pPr algn="ctr">
              <a:lnSpc>
                <a:spcPts val="5153"/>
              </a:lnSpc>
            </a:pPr>
            <a:r>
              <a:rPr lang="en-US" sz="3681" dirty="0" err="1">
                <a:solidFill>
                  <a:srgbClr val="A84200"/>
                </a:solidFill>
                <a:latin typeface="อีฟดอวอิ้ง Bold"/>
              </a:rPr>
              <a:t>Giáo</a:t>
            </a:r>
            <a:r>
              <a:rPr lang="en-US" sz="3681" dirty="0">
                <a:solidFill>
                  <a:srgbClr val="A84200"/>
                </a:solidFill>
                <a:latin typeface="อีฟดอวอิ้ง Bold"/>
              </a:rPr>
              <a:t> </a:t>
            </a:r>
            <a:r>
              <a:rPr lang="en-US" sz="3681" dirty="0" err="1">
                <a:solidFill>
                  <a:srgbClr val="A84200"/>
                </a:solidFill>
                <a:latin typeface="อีฟดอวอิ้ง Bold"/>
              </a:rPr>
              <a:t>viên</a:t>
            </a:r>
            <a:r>
              <a:rPr lang="en-US" sz="3681" dirty="0">
                <a:solidFill>
                  <a:srgbClr val="A84200"/>
                </a:solidFill>
                <a:latin typeface="อีฟดอวอิ้ง Bold"/>
              </a:rPr>
              <a:t>: </a:t>
            </a:r>
            <a:r>
              <a:rPr lang="en-US" sz="3681" dirty="0" err="1">
                <a:solidFill>
                  <a:srgbClr val="A84200"/>
                </a:solidFill>
                <a:latin typeface="อีฟดอวอิ้ง Bold"/>
              </a:rPr>
              <a:t>Nhóm</a:t>
            </a:r>
            <a:r>
              <a:rPr lang="en-US" sz="3681" dirty="0">
                <a:solidFill>
                  <a:srgbClr val="A84200"/>
                </a:solidFill>
                <a:latin typeface="อีฟดอวอิ้ง Bold"/>
              </a:rPr>
              <a:t> </a:t>
            </a:r>
            <a:r>
              <a:rPr lang="en-US" sz="3681" dirty="0" err="1">
                <a:solidFill>
                  <a:srgbClr val="A84200"/>
                </a:solidFill>
                <a:latin typeface="อีฟดอวอิ้ง Bold"/>
              </a:rPr>
              <a:t>3H</a:t>
            </a:r>
            <a:endParaRPr lang="en-US" sz="3681" dirty="0">
              <a:solidFill>
                <a:srgbClr val="A84200"/>
              </a:solidFill>
              <a:latin typeface="อีฟดอวอิ้ง Bold"/>
            </a:endParaRPr>
          </a:p>
        </p:txBody>
      </p:sp>
      <p:sp>
        <p:nvSpPr>
          <p:cNvPr id="21" name="TextBox 20">
            <a:extLst>
              <a:ext uri="{FF2B5EF4-FFF2-40B4-BE49-F238E27FC236}">
                <a16:creationId xmlns:a16="http://schemas.microsoft.com/office/drawing/2014/main" id="{E392BBE2-E947-BA08-E738-2E347B5162B1}"/>
              </a:ext>
            </a:extLst>
          </p:cNvPr>
          <p:cNvSpPr txBox="1"/>
          <p:nvPr/>
        </p:nvSpPr>
        <p:spPr>
          <a:xfrm>
            <a:off x="2606914" y="2822562"/>
            <a:ext cx="12052092" cy="523220"/>
          </a:xfrm>
          <a:prstGeom prst="rect">
            <a:avLst/>
          </a:prstGeom>
          <a:noFill/>
        </p:spPr>
        <p:txBody>
          <a:bodyPr wrap="square">
            <a:spAutoFit/>
          </a:bodyPr>
          <a:lstStyle/>
          <a:p>
            <a:pPr marL="0" marR="0" algn="ctr">
              <a:spcBef>
                <a:spcPts val="600"/>
              </a:spcBef>
              <a:spcAft>
                <a:spcPts val="0"/>
              </a:spcAft>
            </a:pPr>
            <a:r>
              <a:rPr lang="en-US" sz="2800" b="1" dirty="0" err="1">
                <a:solidFill>
                  <a:schemeClr val="accent6">
                    <a:lumMod val="50000"/>
                  </a:schemeClr>
                </a:solidFill>
                <a:effectLst/>
                <a:latin typeface="#9Slide03 SVNNexa Rust Sans Bla" panose="020B0606040200020203" pitchFamily="34" charset="0"/>
                <a:ea typeface="Times New Roman" panose="02020603050405020304" pitchFamily="18" charset="0"/>
              </a:rPr>
              <a:t>THỰC</a:t>
            </a:r>
            <a:r>
              <a:rPr lang="en-US" sz="2800" b="1" dirty="0">
                <a:solidFill>
                  <a:schemeClr val="accent6">
                    <a:lumMod val="50000"/>
                  </a:schemeClr>
                </a:solidFill>
                <a:effectLst/>
                <a:latin typeface="#9Slide03 SVNNexa Rust Sans Bla" panose="020B0606040200020203" pitchFamily="34" charset="0"/>
                <a:ea typeface="Times New Roman" panose="02020603050405020304" pitchFamily="18" charset="0"/>
              </a:rPr>
              <a:t> </a:t>
            </a:r>
            <a:r>
              <a:rPr lang="en-US" sz="2800" b="1" dirty="0" err="1">
                <a:solidFill>
                  <a:schemeClr val="accent6">
                    <a:lumMod val="50000"/>
                  </a:schemeClr>
                </a:solidFill>
                <a:effectLst/>
                <a:latin typeface="#9Slide03 SVNNexa Rust Sans Bla" panose="020B0606040200020203" pitchFamily="34" charset="0"/>
                <a:ea typeface="Times New Roman" panose="02020603050405020304" pitchFamily="18" charset="0"/>
              </a:rPr>
              <a:t>HÀNH</a:t>
            </a:r>
            <a:r>
              <a:rPr lang="en-US" sz="2800" b="1" dirty="0">
                <a:solidFill>
                  <a:schemeClr val="accent6">
                    <a:lumMod val="50000"/>
                  </a:schemeClr>
                </a:solidFill>
                <a:effectLst/>
                <a:latin typeface="#9Slide03 SVNNexa Rust Sans Bla" panose="020B0606040200020203" pitchFamily="34" charset="0"/>
                <a:ea typeface="Times New Roman" panose="02020603050405020304" pitchFamily="18" charset="0"/>
              </a:rPr>
              <a:t> </a:t>
            </a:r>
            <a:r>
              <a:rPr lang="en-US" sz="2800" b="1" dirty="0" err="1">
                <a:solidFill>
                  <a:schemeClr val="accent6">
                    <a:lumMod val="50000"/>
                  </a:schemeClr>
                </a:solidFill>
                <a:effectLst/>
                <a:latin typeface="#9Slide03 SVNNexa Rust Sans Bla" panose="020B0606040200020203" pitchFamily="34" charset="0"/>
                <a:ea typeface="Times New Roman" panose="02020603050405020304" pitchFamily="18" charset="0"/>
              </a:rPr>
              <a:t>TIẾNG</a:t>
            </a:r>
            <a:r>
              <a:rPr lang="en-US" sz="2800" b="1" dirty="0">
                <a:solidFill>
                  <a:schemeClr val="accent6">
                    <a:lumMod val="50000"/>
                  </a:schemeClr>
                </a:solidFill>
                <a:effectLst/>
                <a:latin typeface="#9Slide03 SVNNexa Rust Sans Bla" panose="020B0606040200020203" pitchFamily="34" charset="0"/>
                <a:ea typeface="Times New Roman" panose="02020603050405020304" pitchFamily="18" charset="0"/>
              </a:rPr>
              <a:t> </a:t>
            </a:r>
            <a:r>
              <a:rPr lang="en-US" sz="2800" b="1" dirty="0" err="1">
                <a:solidFill>
                  <a:schemeClr val="accent6">
                    <a:lumMod val="50000"/>
                  </a:schemeClr>
                </a:solidFill>
                <a:effectLst/>
                <a:latin typeface="#9Slide03 SVNNexa Rust Sans Bla" panose="020B0606040200020203" pitchFamily="34" charset="0"/>
                <a:ea typeface="Times New Roman" panose="02020603050405020304" pitchFamily="18" charset="0"/>
              </a:rPr>
              <a:t>VIỆT</a:t>
            </a:r>
            <a:endParaRPr lang="en-US" sz="2800" dirty="0">
              <a:solidFill>
                <a:schemeClr val="accent6">
                  <a:lumMod val="50000"/>
                </a:schemeClr>
              </a:solidFill>
              <a:effectLst/>
              <a:latin typeface="#9Slide03 SVNNexa Rust Sans Bla" panose="020B0606040200020203" pitchFamily="34" charset="0"/>
              <a:ea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3" name="Freeform 3"/>
          <p:cNvSpPr/>
          <p:nvPr/>
        </p:nvSpPr>
        <p:spPr>
          <a:xfrm rot="-7369302">
            <a:off x="-3384780" y="6858826"/>
            <a:ext cx="7914977" cy="6856349"/>
          </a:xfrm>
          <a:custGeom>
            <a:avLst/>
            <a:gdLst/>
            <a:ahLst/>
            <a:cxnLst/>
            <a:rect l="l" t="t" r="r" b="b"/>
            <a:pathLst>
              <a:path w="7914977" h="6856349">
                <a:moveTo>
                  <a:pt x="0" y="0"/>
                </a:moveTo>
                <a:lnTo>
                  <a:pt x="7914977" y="0"/>
                </a:lnTo>
                <a:lnTo>
                  <a:pt x="7914977" y="6856348"/>
                </a:lnTo>
                <a:lnTo>
                  <a:pt x="0" y="6856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833221">
            <a:off x="-1424800" y="8015413"/>
            <a:ext cx="5240428" cy="3513270"/>
          </a:xfrm>
          <a:custGeom>
            <a:avLst/>
            <a:gdLst/>
            <a:ahLst/>
            <a:cxnLst/>
            <a:rect l="l" t="t" r="r" b="b"/>
            <a:pathLst>
              <a:path w="5240428" h="3513270">
                <a:moveTo>
                  <a:pt x="0" y="0"/>
                </a:moveTo>
                <a:lnTo>
                  <a:pt x="5240428" y="0"/>
                </a:lnTo>
                <a:lnTo>
                  <a:pt x="5240428" y="3513270"/>
                </a:lnTo>
                <a:lnTo>
                  <a:pt x="0" y="3513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6004055">
            <a:off x="13596841" y="-3481123"/>
            <a:ext cx="5874395" cy="6962246"/>
          </a:xfrm>
          <a:custGeom>
            <a:avLst/>
            <a:gdLst/>
            <a:ahLst/>
            <a:cxnLst/>
            <a:rect l="l" t="t" r="r" b="b"/>
            <a:pathLst>
              <a:path w="5874395" h="6962246">
                <a:moveTo>
                  <a:pt x="0" y="0"/>
                </a:moveTo>
                <a:lnTo>
                  <a:pt x="5874395" y="0"/>
                </a:lnTo>
                <a:lnTo>
                  <a:pt x="5874395" y="6962246"/>
                </a:lnTo>
                <a:lnTo>
                  <a:pt x="0" y="69622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16849280" y="2573600"/>
            <a:ext cx="1918563" cy="1853811"/>
          </a:xfrm>
          <a:custGeom>
            <a:avLst/>
            <a:gdLst/>
            <a:ahLst/>
            <a:cxnLst/>
            <a:rect l="l" t="t" r="r" b="b"/>
            <a:pathLst>
              <a:path w="1918563" h="1853811">
                <a:moveTo>
                  <a:pt x="0" y="0"/>
                </a:moveTo>
                <a:lnTo>
                  <a:pt x="1918562" y="0"/>
                </a:lnTo>
                <a:lnTo>
                  <a:pt x="1918562" y="1853811"/>
                </a:lnTo>
                <a:lnTo>
                  <a:pt x="0" y="1853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399123">
            <a:off x="14428060" y="-1235930"/>
            <a:ext cx="4842440" cy="3298912"/>
          </a:xfrm>
          <a:custGeom>
            <a:avLst/>
            <a:gdLst/>
            <a:ahLst/>
            <a:cxnLst/>
            <a:rect l="l" t="t" r="r" b="b"/>
            <a:pathLst>
              <a:path w="4842440" h="3298912">
                <a:moveTo>
                  <a:pt x="0" y="0"/>
                </a:moveTo>
                <a:lnTo>
                  <a:pt x="4842440" y="0"/>
                </a:lnTo>
                <a:lnTo>
                  <a:pt x="4842440" y="3298912"/>
                </a:lnTo>
                <a:lnTo>
                  <a:pt x="0" y="32989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a:off x="5277866" y="2554951"/>
            <a:ext cx="7315200" cy="1563624"/>
          </a:xfrm>
          <a:custGeom>
            <a:avLst/>
            <a:gdLst/>
            <a:ahLst/>
            <a:cxnLst/>
            <a:rect l="l" t="t" r="r" b="b"/>
            <a:pathLst>
              <a:path w="7315200" h="1563624">
                <a:moveTo>
                  <a:pt x="0" y="0"/>
                </a:moveTo>
                <a:lnTo>
                  <a:pt x="7315200" y="0"/>
                </a:lnTo>
                <a:lnTo>
                  <a:pt x="7315200" y="1563624"/>
                </a:lnTo>
                <a:lnTo>
                  <a:pt x="0" y="156362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a:off x="14002240" y="2573600"/>
            <a:ext cx="1300972" cy="1284710"/>
          </a:xfrm>
          <a:custGeom>
            <a:avLst/>
            <a:gdLst/>
            <a:ahLst/>
            <a:cxnLst/>
            <a:rect l="l" t="t" r="r" b="b"/>
            <a:pathLst>
              <a:path w="1300972" h="1284710">
                <a:moveTo>
                  <a:pt x="0" y="0"/>
                </a:moveTo>
                <a:lnTo>
                  <a:pt x="1300971" y="0"/>
                </a:lnTo>
                <a:lnTo>
                  <a:pt x="1300971" y="1284710"/>
                </a:lnTo>
                <a:lnTo>
                  <a:pt x="0" y="12847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rot="-1371589">
            <a:off x="-818722" y="5002276"/>
            <a:ext cx="2092976" cy="2862189"/>
          </a:xfrm>
          <a:custGeom>
            <a:avLst/>
            <a:gdLst/>
            <a:ahLst/>
            <a:cxnLst/>
            <a:rect l="l" t="t" r="r" b="b"/>
            <a:pathLst>
              <a:path w="2092976" h="2862189">
                <a:moveTo>
                  <a:pt x="0" y="0"/>
                </a:moveTo>
                <a:lnTo>
                  <a:pt x="2092976" y="0"/>
                </a:lnTo>
                <a:lnTo>
                  <a:pt x="2092976" y="2862190"/>
                </a:lnTo>
                <a:lnTo>
                  <a:pt x="0" y="286219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rot="8980302">
            <a:off x="16396101" y="9097711"/>
            <a:ext cx="1702710" cy="815173"/>
          </a:xfrm>
          <a:custGeom>
            <a:avLst/>
            <a:gdLst/>
            <a:ahLst/>
            <a:cxnLst/>
            <a:rect l="l" t="t" r="r" b="b"/>
            <a:pathLst>
              <a:path w="1702710" h="815173">
                <a:moveTo>
                  <a:pt x="0" y="0"/>
                </a:moveTo>
                <a:lnTo>
                  <a:pt x="1702710" y="0"/>
                </a:lnTo>
                <a:lnTo>
                  <a:pt x="1702710" y="815173"/>
                </a:lnTo>
                <a:lnTo>
                  <a:pt x="0" y="815173"/>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5" name="Freeform 25"/>
          <p:cNvSpPr/>
          <p:nvPr/>
        </p:nvSpPr>
        <p:spPr>
          <a:xfrm rot="-2041990">
            <a:off x="344059" y="1218195"/>
            <a:ext cx="1702710" cy="815173"/>
          </a:xfrm>
          <a:custGeom>
            <a:avLst/>
            <a:gdLst/>
            <a:ahLst/>
            <a:cxnLst/>
            <a:rect l="l" t="t" r="r" b="b"/>
            <a:pathLst>
              <a:path w="1702710" h="815173">
                <a:moveTo>
                  <a:pt x="0" y="0"/>
                </a:moveTo>
                <a:lnTo>
                  <a:pt x="1702710" y="0"/>
                </a:lnTo>
                <a:lnTo>
                  <a:pt x="1702710" y="815172"/>
                </a:lnTo>
                <a:lnTo>
                  <a:pt x="0" y="81517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6" name="Freeform 26"/>
          <p:cNvSpPr/>
          <p:nvPr/>
        </p:nvSpPr>
        <p:spPr>
          <a:xfrm>
            <a:off x="2561629" y="8736711"/>
            <a:ext cx="1300972" cy="1284710"/>
          </a:xfrm>
          <a:custGeom>
            <a:avLst/>
            <a:gdLst/>
            <a:ahLst/>
            <a:cxnLst/>
            <a:rect l="l" t="t" r="r" b="b"/>
            <a:pathLst>
              <a:path w="1300972" h="1284710">
                <a:moveTo>
                  <a:pt x="0" y="0"/>
                </a:moveTo>
                <a:lnTo>
                  <a:pt x="1300971" y="0"/>
                </a:lnTo>
                <a:lnTo>
                  <a:pt x="1300971" y="1284710"/>
                </a:lnTo>
                <a:lnTo>
                  <a:pt x="0" y="128471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5" name="Freeform 23">
            <a:extLst>
              <a:ext uri="{FF2B5EF4-FFF2-40B4-BE49-F238E27FC236}">
                <a16:creationId xmlns:a16="http://schemas.microsoft.com/office/drawing/2014/main" id="{B4550B0B-8421-0542-EA59-7D98762929C8}"/>
              </a:ext>
            </a:extLst>
          </p:cNvPr>
          <p:cNvSpPr/>
          <p:nvPr/>
        </p:nvSpPr>
        <p:spPr>
          <a:xfrm>
            <a:off x="4724400" y="391626"/>
            <a:ext cx="6342291" cy="1414901"/>
          </a:xfrm>
          <a:custGeom>
            <a:avLst/>
            <a:gdLst/>
            <a:ahLst/>
            <a:cxnLst/>
            <a:rect l="l" t="t" r="r" b="b"/>
            <a:pathLst>
              <a:path w="8446880" h="1805521">
                <a:moveTo>
                  <a:pt x="0" y="0"/>
                </a:moveTo>
                <a:lnTo>
                  <a:pt x="8446879" y="0"/>
                </a:lnTo>
                <a:lnTo>
                  <a:pt x="8446879" y="1805520"/>
                </a:lnTo>
                <a:lnTo>
                  <a:pt x="0" y="180552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36" name="TextBox 24">
            <a:extLst>
              <a:ext uri="{FF2B5EF4-FFF2-40B4-BE49-F238E27FC236}">
                <a16:creationId xmlns:a16="http://schemas.microsoft.com/office/drawing/2014/main" id="{8536EE1D-D510-D2FC-74B9-3792CBA3FFC5}"/>
              </a:ext>
            </a:extLst>
          </p:cNvPr>
          <p:cNvSpPr txBox="1"/>
          <p:nvPr/>
        </p:nvSpPr>
        <p:spPr>
          <a:xfrm>
            <a:off x="4457809" y="544405"/>
            <a:ext cx="7510301" cy="1109341"/>
          </a:xfrm>
          <a:prstGeom prst="rect">
            <a:avLst/>
          </a:prstGeom>
        </p:spPr>
        <p:txBody>
          <a:bodyPr lIns="0" tIns="0" rIns="0" bIns="0" rtlCol="0" anchor="t">
            <a:spAutoFit/>
          </a:bodyPr>
          <a:lstStyle/>
          <a:p>
            <a:pPr algn="ctr">
              <a:lnSpc>
                <a:spcPts val="8508"/>
              </a:lnSpc>
            </a:pPr>
            <a:r>
              <a:rPr lang="en-US" sz="6600" dirty="0" err="1">
                <a:solidFill>
                  <a:srgbClr val="A84200"/>
                </a:solidFill>
                <a:latin typeface="#9Slide05 SVNKitten" pitchFamily="2" charset="0"/>
              </a:rPr>
              <a:t>Bài</a:t>
            </a:r>
            <a:r>
              <a:rPr lang="en-US" sz="6600" dirty="0">
                <a:solidFill>
                  <a:srgbClr val="A84200"/>
                </a:solidFill>
                <a:latin typeface="#9Slide05 SVNKitten" pitchFamily="2" charset="0"/>
              </a:rPr>
              <a:t> </a:t>
            </a:r>
            <a:r>
              <a:rPr lang="en-US" sz="6600" dirty="0" err="1">
                <a:solidFill>
                  <a:srgbClr val="A84200"/>
                </a:solidFill>
                <a:latin typeface="#9Slide05 SVNKitten" pitchFamily="2" charset="0"/>
              </a:rPr>
              <a:t>tập</a:t>
            </a:r>
            <a:r>
              <a:rPr lang="en-US" sz="6600" dirty="0">
                <a:solidFill>
                  <a:srgbClr val="A84200"/>
                </a:solidFill>
                <a:latin typeface="#9Slide05 SVNKitten" pitchFamily="2" charset="0"/>
              </a:rPr>
              <a:t> 1</a:t>
            </a:r>
          </a:p>
        </p:txBody>
      </p:sp>
      <p:graphicFrame>
        <p:nvGraphicFramePr>
          <p:cNvPr id="37" name="Table 36">
            <a:extLst>
              <a:ext uri="{FF2B5EF4-FFF2-40B4-BE49-F238E27FC236}">
                <a16:creationId xmlns:a16="http://schemas.microsoft.com/office/drawing/2014/main" id="{74C20102-C0E0-60FB-0AE6-8E2FF60B4589}"/>
              </a:ext>
            </a:extLst>
          </p:cNvPr>
          <p:cNvGraphicFramePr>
            <a:graphicFrameLocks noGrp="1"/>
          </p:cNvGraphicFramePr>
          <p:nvPr>
            <p:extLst>
              <p:ext uri="{D42A27DB-BD31-4B8C-83A1-F6EECF244321}">
                <p14:modId xmlns:p14="http://schemas.microsoft.com/office/powerpoint/2010/main" val="2605475813"/>
              </p:ext>
            </p:extLst>
          </p:nvPr>
        </p:nvGraphicFramePr>
        <p:xfrm>
          <a:off x="971149" y="1959306"/>
          <a:ext cx="16345702" cy="7294286"/>
        </p:xfrm>
        <a:graphic>
          <a:graphicData uri="http://schemas.openxmlformats.org/drawingml/2006/table">
            <a:tbl>
              <a:tblPr firstRow="1" firstCol="1" bandRow="1">
                <a:tableStyleId>{5C22544A-7EE6-4342-B048-85BDC9FD1C3A}</a:tableStyleId>
              </a:tblPr>
              <a:tblGrid>
                <a:gridCol w="2153051">
                  <a:extLst>
                    <a:ext uri="{9D8B030D-6E8A-4147-A177-3AD203B41FA5}">
                      <a16:colId xmlns:a16="http://schemas.microsoft.com/office/drawing/2014/main" val="1959132560"/>
                    </a:ext>
                  </a:extLst>
                </a:gridCol>
                <a:gridCol w="8839200">
                  <a:extLst>
                    <a:ext uri="{9D8B030D-6E8A-4147-A177-3AD203B41FA5}">
                      <a16:colId xmlns:a16="http://schemas.microsoft.com/office/drawing/2014/main" val="2196403030"/>
                    </a:ext>
                  </a:extLst>
                </a:gridCol>
                <a:gridCol w="5353451">
                  <a:extLst>
                    <a:ext uri="{9D8B030D-6E8A-4147-A177-3AD203B41FA5}">
                      <a16:colId xmlns:a16="http://schemas.microsoft.com/office/drawing/2014/main" val="2901852729"/>
                    </a:ext>
                  </a:extLst>
                </a:gridCol>
              </a:tblGrid>
              <a:tr h="974394">
                <a:tc>
                  <a:txBody>
                    <a:bodyPr/>
                    <a:lstStyle/>
                    <a:p>
                      <a:pPr marL="0" marR="0" algn="ctr">
                        <a:spcBef>
                          <a:spcPts val="600"/>
                        </a:spcBef>
                        <a:spcAft>
                          <a:spcPts val="60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Từ</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ghép</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Hán</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Việt</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indent="-13335" algn="ctr">
                        <a:spcBef>
                          <a:spcPts val="600"/>
                        </a:spcBef>
                        <a:spcAft>
                          <a:spcPts val="60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Nghĩa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của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các</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yếu</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tố</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tạo</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nên</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từ</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ctr">
                        <a:spcBef>
                          <a:spcPts val="600"/>
                        </a:spcBef>
                        <a:spcAft>
                          <a:spcPts val="60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Nghĩa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của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từ</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3145587481"/>
                  </a:ext>
                </a:extLst>
              </a:tr>
              <a:tr h="1216846">
                <a:tc>
                  <a:txBody>
                    <a:bodyPr/>
                    <a:lstStyle/>
                    <a:p>
                      <a:pPr marL="0" marR="0" algn="ctr">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1596957105"/>
                  </a:ext>
                </a:extLst>
              </a:tr>
              <a:tr h="1170165">
                <a:tc>
                  <a:txBody>
                    <a:bodyPr/>
                    <a:lstStyle/>
                    <a:p>
                      <a:pPr marL="0" marR="0" algn="ctr">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2935643477"/>
                  </a:ext>
                </a:extLst>
              </a:tr>
              <a:tr h="1295400">
                <a:tc>
                  <a:txBody>
                    <a:bodyPr/>
                    <a:lstStyle/>
                    <a:p>
                      <a:pPr marL="0" marR="0" algn="ctr">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3215394388"/>
                  </a:ext>
                </a:extLst>
              </a:tr>
              <a:tr h="1295400">
                <a:tc>
                  <a:txBody>
                    <a:bodyPr/>
                    <a:lstStyle/>
                    <a:p>
                      <a:pPr marL="0" marR="0" algn="ctr">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1347915776"/>
                  </a:ext>
                </a:extLst>
              </a:tr>
              <a:tr h="1342081">
                <a:tc>
                  <a:txBody>
                    <a:bodyPr/>
                    <a:lstStyle/>
                    <a:p>
                      <a:pPr marL="0" marR="0" algn="ctr">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tc>
                  <a:txBody>
                    <a:bodyPr/>
                    <a:lstStyle/>
                    <a:p>
                      <a:pPr marL="0" marR="0" algn="just">
                        <a:spcBef>
                          <a:spcPts val="300"/>
                        </a:spcBef>
                        <a:spcAft>
                          <a:spcPts val="3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8959" marR="48959" marT="0" marB="0" anchor="ctr">
                    <a:solidFill>
                      <a:schemeClr val="accent4">
                        <a:lumMod val="40000"/>
                        <a:lumOff val="60000"/>
                      </a:schemeClr>
                    </a:solidFill>
                  </a:tcPr>
                </a:tc>
                <a:extLst>
                  <a:ext uri="{0D108BD9-81ED-4DB2-BD59-A6C34878D82A}">
                    <a16:rowId xmlns:a16="http://schemas.microsoft.com/office/drawing/2014/main" val="1090903467"/>
                  </a:ext>
                </a:extLst>
              </a:tr>
            </a:tbl>
          </a:graphicData>
        </a:graphic>
      </p:graphicFrame>
      <p:sp>
        <p:nvSpPr>
          <p:cNvPr id="34" name="Freeform 7">
            <a:extLst>
              <a:ext uri="{FF2B5EF4-FFF2-40B4-BE49-F238E27FC236}">
                <a16:creationId xmlns:a16="http://schemas.microsoft.com/office/drawing/2014/main" id="{CAF5D80C-33D2-36CE-D844-3BFE01CB4D50}"/>
              </a:ext>
            </a:extLst>
          </p:cNvPr>
          <p:cNvSpPr/>
          <p:nvPr/>
        </p:nvSpPr>
        <p:spPr>
          <a:xfrm rot="5585187">
            <a:off x="10481064" y="900519"/>
            <a:ext cx="1206147" cy="614767"/>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1">
            <a:extLst>
              <a:ext uri="{FF2B5EF4-FFF2-40B4-BE49-F238E27FC236}">
                <a16:creationId xmlns:a16="http://schemas.microsoft.com/office/drawing/2014/main" id="{9721ECB3-5285-A117-814E-67F95DDB6D21}"/>
              </a:ext>
            </a:extLst>
          </p:cNvPr>
          <p:cNvSpPr txBox="1"/>
          <p:nvPr/>
        </p:nvSpPr>
        <p:spPr>
          <a:xfrm>
            <a:off x="1031645" y="3328433"/>
            <a:ext cx="1972455" cy="523220"/>
          </a:xfrm>
          <a:prstGeom prst="rect">
            <a:avLst/>
          </a:prstGeom>
          <a:noFill/>
        </p:spPr>
        <p:txBody>
          <a:bodyPr wrap="square">
            <a:spAutoFit/>
          </a:bodyPr>
          <a:lstStyle/>
          <a:p>
            <a:pPr marL="0" marR="0" algn="ctr">
              <a:spcBef>
                <a:spcPts val="300"/>
              </a:spcBef>
              <a:spcAft>
                <a:spcPts val="3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Trung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thần</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4" name="TextBox 13">
            <a:extLst>
              <a:ext uri="{FF2B5EF4-FFF2-40B4-BE49-F238E27FC236}">
                <a16:creationId xmlns:a16="http://schemas.microsoft.com/office/drawing/2014/main" id="{88CC790E-F45D-9281-778B-E660F6771AAB}"/>
              </a:ext>
            </a:extLst>
          </p:cNvPr>
          <p:cNvSpPr txBox="1"/>
          <p:nvPr/>
        </p:nvSpPr>
        <p:spPr>
          <a:xfrm>
            <a:off x="1263991" y="4456431"/>
            <a:ext cx="1507761" cy="523220"/>
          </a:xfrm>
          <a:prstGeom prst="rect">
            <a:avLst/>
          </a:prstGeom>
          <a:noFill/>
        </p:spPr>
        <p:txBody>
          <a:bodyPr wrap="square">
            <a:spAutoFit/>
          </a:bodyPr>
          <a:lstStyle/>
          <a:p>
            <a:pPr marL="0" marR="0" algn="ctr">
              <a:spcBef>
                <a:spcPts val="300"/>
              </a:spcBef>
              <a:spcAft>
                <a:spcPts val="3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Nghĩa</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sĩ</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9F7183DE-D59C-1653-5948-97A3D6AFCB75}"/>
              </a:ext>
            </a:extLst>
          </p:cNvPr>
          <p:cNvSpPr txBox="1"/>
          <p:nvPr/>
        </p:nvSpPr>
        <p:spPr>
          <a:xfrm>
            <a:off x="1163745" y="5702584"/>
            <a:ext cx="1736361" cy="523220"/>
          </a:xfrm>
          <a:prstGeom prst="rect">
            <a:avLst/>
          </a:prstGeom>
          <a:noFill/>
        </p:spPr>
        <p:txBody>
          <a:bodyPr wrap="square">
            <a:spAutoFit/>
          </a:bodyPr>
          <a:lstStyle/>
          <a:p>
            <a:pPr marL="0" marR="0" algn="ctr">
              <a:spcBef>
                <a:spcPts val="300"/>
              </a:spcBef>
              <a:spcAft>
                <a:spcPts val="3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Lưu</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danh</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8" name="TextBox 17">
            <a:extLst>
              <a:ext uri="{FF2B5EF4-FFF2-40B4-BE49-F238E27FC236}">
                <a16:creationId xmlns:a16="http://schemas.microsoft.com/office/drawing/2014/main" id="{628214C4-AC3D-D473-18FC-0F877377D62B}"/>
              </a:ext>
            </a:extLst>
          </p:cNvPr>
          <p:cNvSpPr txBox="1"/>
          <p:nvPr/>
        </p:nvSpPr>
        <p:spPr>
          <a:xfrm>
            <a:off x="1172438" y="7063089"/>
            <a:ext cx="1727668" cy="523220"/>
          </a:xfrm>
          <a:prstGeom prst="rect">
            <a:avLst/>
          </a:prstGeom>
          <a:noFill/>
        </p:spPr>
        <p:txBody>
          <a:bodyPr wrap="square">
            <a:spAutoFit/>
          </a:bodyPr>
          <a:lstStyle/>
          <a:p>
            <a:pPr marL="0" marR="0" algn="ctr">
              <a:spcBef>
                <a:spcPts val="300"/>
              </a:spcBef>
              <a:spcAft>
                <a:spcPts val="3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Binh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thư</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0" name="TextBox 19">
            <a:extLst>
              <a:ext uri="{FF2B5EF4-FFF2-40B4-BE49-F238E27FC236}">
                <a16:creationId xmlns:a16="http://schemas.microsoft.com/office/drawing/2014/main" id="{713043B7-1424-4499-6A57-F77296006ECE}"/>
              </a:ext>
            </a:extLst>
          </p:cNvPr>
          <p:cNvSpPr txBox="1"/>
          <p:nvPr/>
        </p:nvSpPr>
        <p:spPr>
          <a:xfrm>
            <a:off x="1149690" y="8364755"/>
            <a:ext cx="1736361" cy="523220"/>
          </a:xfrm>
          <a:prstGeom prst="rect">
            <a:avLst/>
          </a:prstGeom>
          <a:noFill/>
        </p:spPr>
        <p:txBody>
          <a:bodyPr wrap="square">
            <a:spAutoFit/>
          </a:bodyPr>
          <a:lstStyle/>
          <a:p>
            <a:pPr marL="0" marR="0" algn="ctr">
              <a:spcBef>
                <a:spcPts val="300"/>
              </a:spcBef>
              <a:spcAft>
                <a:spcPts val="3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Yếu</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lược</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E75CAA32-CB34-079F-8680-E07DF95E3544}"/>
              </a:ext>
            </a:extLst>
          </p:cNvPr>
          <p:cNvSpPr txBox="1"/>
          <p:nvPr/>
        </p:nvSpPr>
        <p:spPr>
          <a:xfrm>
            <a:off x="3212115" y="3123906"/>
            <a:ext cx="8661703" cy="1031051"/>
          </a:xfrm>
          <a:prstGeom prst="rect">
            <a:avLst/>
          </a:prstGeom>
          <a:noFill/>
        </p:spPr>
        <p:txBody>
          <a:bodyPr wrap="square">
            <a:spAutoFit/>
          </a:bodyPr>
          <a:lstStyle/>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trung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hết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lòng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ngay</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thẳng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lòng</a:t>
            </a:r>
            <a:r>
              <a:rPr lang="en-US" sz="2800" dirty="0">
                <a:solidFill>
                  <a:schemeClr val="tx1"/>
                </a:solidFill>
                <a:effectLst/>
                <a:latin typeface="#9Slide03 Arima Madurai Bold" panose="00000800000000000000" pitchFamily="2" charset="0"/>
                <a:cs typeface="#9Slide03 Arima Madurai Bold" panose="00000800000000000000" pitchFamily="2" charset="0"/>
              </a:rPr>
              <a:t> 1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dạ</a:t>
            </a:r>
            <a:endParaRPr lang="en-US" sz="28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thần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bề</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tôi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nhà</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vua</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139BA234-F599-C46E-5883-3CCB953BE886}"/>
              </a:ext>
            </a:extLst>
          </p:cNvPr>
          <p:cNvSpPr txBox="1"/>
          <p:nvPr/>
        </p:nvSpPr>
        <p:spPr>
          <a:xfrm>
            <a:off x="3193161" y="4307736"/>
            <a:ext cx="8661703" cy="1031051"/>
          </a:xfrm>
          <a:prstGeom prst="rect">
            <a:avLst/>
          </a:prstGeom>
          <a:noFill/>
        </p:spPr>
        <p:txBody>
          <a:bodyPr wrap="square">
            <a:spAutoFit/>
          </a:bodyPr>
          <a:lstStyle/>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nghĩa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lẽ</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phải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làm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khuôn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phép</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cho</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cách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xử</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thế</a:t>
            </a:r>
            <a:endParaRPr lang="en-US" sz="28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sĩ</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theo</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cách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gọi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tôn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trọng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quý</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mến</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8" name="TextBox 27">
            <a:extLst>
              <a:ext uri="{FF2B5EF4-FFF2-40B4-BE49-F238E27FC236}">
                <a16:creationId xmlns:a16="http://schemas.microsoft.com/office/drawing/2014/main" id="{BC5E770A-7B05-C863-0559-11E9DE062F10}"/>
              </a:ext>
            </a:extLst>
          </p:cNvPr>
          <p:cNvSpPr txBox="1"/>
          <p:nvPr/>
        </p:nvSpPr>
        <p:spPr>
          <a:xfrm>
            <a:off x="3185630" y="5552162"/>
            <a:ext cx="8661702" cy="1031051"/>
          </a:xfrm>
          <a:prstGeom prst="rect">
            <a:avLst/>
          </a:prstGeom>
          <a:noFill/>
        </p:spPr>
        <p:txBody>
          <a:bodyPr wrap="square">
            <a:spAutoFit/>
          </a:bodyPr>
          <a:lstStyle/>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lưu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giữ</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để</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về</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sau</a:t>
            </a:r>
            <a:endParaRPr lang="en-US" sz="28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danh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tên</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 name="TextBox 29">
            <a:extLst>
              <a:ext uri="{FF2B5EF4-FFF2-40B4-BE49-F238E27FC236}">
                <a16:creationId xmlns:a16="http://schemas.microsoft.com/office/drawing/2014/main" id="{30C01006-39F0-E60E-C516-7322AEE945AA}"/>
              </a:ext>
            </a:extLst>
          </p:cNvPr>
          <p:cNvSpPr txBox="1"/>
          <p:nvPr/>
        </p:nvSpPr>
        <p:spPr>
          <a:xfrm>
            <a:off x="3212116" y="6809173"/>
            <a:ext cx="8661702" cy="1031051"/>
          </a:xfrm>
          <a:prstGeom prst="rect">
            <a:avLst/>
          </a:prstGeom>
          <a:noFill/>
        </p:spPr>
        <p:txBody>
          <a:bodyPr wrap="square">
            <a:spAutoFit/>
          </a:bodyPr>
          <a:lstStyle/>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binh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lính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đội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sự</a:t>
            </a:r>
            <a:endParaRPr lang="en-US" sz="28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thư</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sách</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2" name="TextBox 31">
            <a:extLst>
              <a:ext uri="{FF2B5EF4-FFF2-40B4-BE49-F238E27FC236}">
                <a16:creationId xmlns:a16="http://schemas.microsoft.com/office/drawing/2014/main" id="{79881093-0EC5-49B8-730D-BE8486971D60}"/>
              </a:ext>
            </a:extLst>
          </p:cNvPr>
          <p:cNvSpPr txBox="1"/>
          <p:nvPr/>
        </p:nvSpPr>
        <p:spPr>
          <a:xfrm>
            <a:off x="3159948" y="8085647"/>
            <a:ext cx="8661701" cy="1031051"/>
          </a:xfrm>
          <a:prstGeom prst="rect">
            <a:avLst/>
          </a:prstGeom>
          <a:noFill/>
        </p:spPr>
        <p:txBody>
          <a:bodyPr wrap="square">
            <a:spAutoFit/>
          </a:bodyPr>
          <a:lstStyle/>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yếu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quan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trọng</a:t>
            </a:r>
            <a:endParaRPr lang="en-US" sz="2800" dirty="0">
              <a:solidFill>
                <a:schemeClr val="tx1"/>
              </a:solidFill>
              <a:effectLst/>
              <a:latin typeface="#9Slide03 Arima Madurai Bold" panose="00000800000000000000" pitchFamily="2" charset="0"/>
              <a:cs typeface="#9Slide03 Arima Madurai Bold" panose="00000800000000000000" pitchFamily="2" charset="0"/>
            </a:endParaRPr>
          </a:p>
          <a:p>
            <a:pPr marL="0" marR="0" algn="just">
              <a:spcBef>
                <a:spcPts val="300"/>
              </a:spcBef>
              <a:spcAft>
                <a:spcPts val="3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lược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đơn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giản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khái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quát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tóm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tắt</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8" name="TextBox 37">
            <a:extLst>
              <a:ext uri="{FF2B5EF4-FFF2-40B4-BE49-F238E27FC236}">
                <a16:creationId xmlns:a16="http://schemas.microsoft.com/office/drawing/2014/main" id="{B102371C-C441-9415-D931-6C4D6EC53A28}"/>
              </a:ext>
            </a:extLst>
          </p:cNvPr>
          <p:cNvSpPr txBox="1"/>
          <p:nvPr/>
        </p:nvSpPr>
        <p:spPr>
          <a:xfrm>
            <a:off x="12081833" y="3327816"/>
            <a:ext cx="5174522" cy="523220"/>
          </a:xfrm>
          <a:prstGeom prst="rect">
            <a:avLst/>
          </a:prstGeom>
          <a:noFill/>
        </p:spPr>
        <p:txBody>
          <a:bodyPr wrap="square">
            <a:spAutoFit/>
          </a:bodyPr>
          <a:lstStyle/>
          <a:p>
            <a:pPr marL="0" marR="0" algn="just">
              <a:spcBef>
                <a:spcPts val="300"/>
              </a:spcBef>
              <a:spcAft>
                <a:spcPts val="3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Bề</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tôi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trung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thành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với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vua</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0" name="TextBox 39">
            <a:extLst>
              <a:ext uri="{FF2B5EF4-FFF2-40B4-BE49-F238E27FC236}">
                <a16:creationId xmlns:a16="http://schemas.microsoft.com/office/drawing/2014/main" id="{F5D4FE91-558D-AF93-ADE1-28FC67720E6E}"/>
              </a:ext>
            </a:extLst>
          </p:cNvPr>
          <p:cNvSpPr txBox="1"/>
          <p:nvPr/>
        </p:nvSpPr>
        <p:spPr>
          <a:xfrm>
            <a:off x="12052276" y="4327558"/>
            <a:ext cx="5174522" cy="954107"/>
          </a:xfrm>
          <a:prstGeom prst="rect">
            <a:avLst/>
          </a:prstGeom>
          <a:noFill/>
        </p:spPr>
        <p:txBody>
          <a:bodyPr wrap="square">
            <a:spAutoFit/>
          </a:bodyPr>
          <a:lstStyle/>
          <a:p>
            <a:pPr marL="0" marR="0" algn="just">
              <a:spcBef>
                <a:spcPts val="300"/>
              </a:spcBef>
              <a:spcAft>
                <a:spcPts val="3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nghĩa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khí</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dám</a:t>
            </a:r>
            <a:r>
              <a:rPr lang="en-US" sz="2800" dirty="0">
                <a:solidFill>
                  <a:schemeClr val="tx1"/>
                </a:solidFill>
                <a:effectLst/>
                <a:latin typeface="#9Slide03 Arima Madurai Bold" panose="00000800000000000000" pitchFamily="2" charset="0"/>
                <a:cs typeface="#9Slide03 Arima Madurai Bold" panose="00000800000000000000" pitchFamily="2" charset="0"/>
              </a:rPr>
              <a:t> hi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sinh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vì</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nghĩa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lớn</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2" name="TextBox 41">
            <a:extLst>
              <a:ext uri="{FF2B5EF4-FFF2-40B4-BE49-F238E27FC236}">
                <a16:creationId xmlns:a16="http://schemas.microsoft.com/office/drawing/2014/main" id="{C3D150F6-EC3C-B7A4-EF7D-01A23FFBE322}"/>
              </a:ext>
            </a:extLst>
          </p:cNvPr>
          <p:cNvSpPr txBox="1"/>
          <p:nvPr/>
        </p:nvSpPr>
        <p:spPr>
          <a:xfrm>
            <a:off x="12020021" y="5552162"/>
            <a:ext cx="5089161" cy="954107"/>
          </a:xfrm>
          <a:prstGeom prst="rect">
            <a:avLst/>
          </a:prstGeom>
          <a:noFill/>
        </p:spPr>
        <p:txBody>
          <a:bodyPr wrap="square">
            <a:spAutoFit/>
          </a:bodyPr>
          <a:lstStyle/>
          <a:p>
            <a:pPr marL="0" marR="0" algn="just">
              <a:spcBef>
                <a:spcPts val="300"/>
              </a:spcBef>
              <a:spcAft>
                <a:spcPts val="3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Để</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tên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tuổi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tiếng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thơm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về</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sau</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4" name="TextBox 43">
            <a:extLst>
              <a:ext uri="{FF2B5EF4-FFF2-40B4-BE49-F238E27FC236}">
                <a16:creationId xmlns:a16="http://schemas.microsoft.com/office/drawing/2014/main" id="{65AA3715-A9FF-5394-5185-5D90AF1877F8}"/>
              </a:ext>
            </a:extLst>
          </p:cNvPr>
          <p:cNvSpPr txBox="1"/>
          <p:nvPr/>
        </p:nvSpPr>
        <p:spPr>
          <a:xfrm>
            <a:off x="12052276" y="6823186"/>
            <a:ext cx="5174522" cy="954107"/>
          </a:xfrm>
          <a:prstGeom prst="rect">
            <a:avLst/>
          </a:prstGeom>
          <a:noFill/>
        </p:spPr>
        <p:txBody>
          <a:bodyPr wrap="square">
            <a:spAutoFit/>
          </a:bodyPr>
          <a:lstStyle/>
          <a:p>
            <a:pPr marL="0" marR="0" algn="just">
              <a:spcBef>
                <a:spcPts val="300"/>
              </a:spcBef>
              <a:spcAft>
                <a:spcPts val="3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Sách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viết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về</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pháp</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đánh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trận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cổ</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6" name="TextBox 45">
            <a:extLst>
              <a:ext uri="{FF2B5EF4-FFF2-40B4-BE49-F238E27FC236}">
                <a16:creationId xmlns:a16="http://schemas.microsoft.com/office/drawing/2014/main" id="{4B232C80-8E13-DFE2-BA73-04E341C0EA83}"/>
              </a:ext>
            </a:extLst>
          </p:cNvPr>
          <p:cNvSpPr txBox="1"/>
          <p:nvPr/>
        </p:nvSpPr>
        <p:spPr>
          <a:xfrm>
            <a:off x="12028079" y="8082853"/>
            <a:ext cx="5174522" cy="954107"/>
          </a:xfrm>
          <a:prstGeom prst="rect">
            <a:avLst/>
          </a:prstGeom>
          <a:noFill/>
        </p:spPr>
        <p:txBody>
          <a:bodyPr wrap="square">
            <a:spAutoFit/>
          </a:bodyPr>
          <a:lstStyle/>
          <a:p>
            <a:pPr marL="0" marR="0" algn="just">
              <a:spcBef>
                <a:spcPts val="300"/>
              </a:spcBef>
              <a:spcAft>
                <a:spcPts val="3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Tóm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tắt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những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điều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quan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trọng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cần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thiết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nhất</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animEffect transition="in" filter="fade">
                                      <p:cBhvr>
                                        <p:cTn id="22" dur="500"/>
                                        <p:tgtEl>
                                          <p:spTgt spid="3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animEffect transition="in" filter="fade">
                                      <p:cBhvr>
                                        <p:cTn id="32" dur="500"/>
                                        <p:tgtEl>
                                          <p:spTgt spid="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xEl>
                                              <p:pRg st="1" end="1"/>
                                            </p:txEl>
                                          </p:spTgt>
                                        </p:tgtEl>
                                        <p:attrNameLst>
                                          <p:attrName>style.visibility</p:attrName>
                                        </p:attrNameLst>
                                      </p:cBhvr>
                                      <p:to>
                                        <p:strVal val="visible"/>
                                      </p:to>
                                    </p:set>
                                    <p:animEffect transition="in" filter="fade">
                                      <p:cBhvr>
                                        <p:cTn id="37" dur="500"/>
                                        <p:tgtEl>
                                          <p:spTgt spid="2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0">
                                            <p:txEl>
                                              <p:pRg st="0" end="0"/>
                                            </p:txEl>
                                          </p:spTgt>
                                        </p:tgtEl>
                                        <p:attrNameLst>
                                          <p:attrName>style.visibility</p:attrName>
                                        </p:attrNameLst>
                                      </p:cBhvr>
                                      <p:to>
                                        <p:strVal val="visible"/>
                                      </p:to>
                                    </p:set>
                                    <p:animEffect transition="in" filter="fade">
                                      <p:cBhvr>
                                        <p:cTn id="42" dur="500"/>
                                        <p:tgtEl>
                                          <p:spTgt spid="4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Effect transition="in" filter="fade">
                                      <p:cBhvr>
                                        <p:cTn id="47" dur="500"/>
                                        <p:tgtEl>
                                          <p:spTgt spid="16">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
                                            <p:txEl>
                                              <p:pRg st="1" end="1"/>
                                            </p:txEl>
                                          </p:spTgt>
                                        </p:tgtEl>
                                        <p:attrNameLst>
                                          <p:attrName>style.visibility</p:attrName>
                                        </p:attrNameLst>
                                      </p:cBhvr>
                                      <p:to>
                                        <p:strVal val="visible"/>
                                      </p:to>
                                    </p:set>
                                    <p:animEffect transition="in" filter="fade">
                                      <p:cBhvr>
                                        <p:cTn id="57" dur="500"/>
                                        <p:tgtEl>
                                          <p:spTgt spid="2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2">
                                            <p:txEl>
                                              <p:pRg st="0" end="0"/>
                                            </p:txEl>
                                          </p:spTgt>
                                        </p:tgtEl>
                                        <p:attrNameLst>
                                          <p:attrName>style.visibility</p:attrName>
                                        </p:attrNameLst>
                                      </p:cBhvr>
                                      <p:to>
                                        <p:strVal val="visible"/>
                                      </p:to>
                                    </p:set>
                                    <p:animEffect transition="in" filter="fade">
                                      <p:cBhvr>
                                        <p:cTn id="62" dur="500"/>
                                        <p:tgtEl>
                                          <p:spTgt spid="4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8">
                                            <p:txEl>
                                              <p:pRg st="0" end="0"/>
                                            </p:txEl>
                                          </p:spTgt>
                                        </p:tgtEl>
                                        <p:attrNameLst>
                                          <p:attrName>style.visibility</p:attrName>
                                        </p:attrNameLst>
                                      </p:cBhvr>
                                      <p:to>
                                        <p:strVal val="visible"/>
                                      </p:to>
                                    </p:set>
                                    <p:animEffect transition="in" filter="fade">
                                      <p:cBhvr>
                                        <p:cTn id="67" dur="500"/>
                                        <p:tgtEl>
                                          <p:spTgt spid="18">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fade">
                                      <p:cBhvr>
                                        <p:cTn id="72" dur="500"/>
                                        <p:tgtEl>
                                          <p:spTgt spid="30">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0">
                                            <p:txEl>
                                              <p:pRg st="1" end="1"/>
                                            </p:txEl>
                                          </p:spTgt>
                                        </p:tgtEl>
                                        <p:attrNameLst>
                                          <p:attrName>style.visibility</p:attrName>
                                        </p:attrNameLst>
                                      </p:cBhvr>
                                      <p:to>
                                        <p:strVal val="visible"/>
                                      </p:to>
                                    </p:set>
                                    <p:animEffect transition="in" filter="fade">
                                      <p:cBhvr>
                                        <p:cTn id="77" dur="500"/>
                                        <p:tgtEl>
                                          <p:spTgt spid="30">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4">
                                            <p:txEl>
                                              <p:pRg st="0" end="0"/>
                                            </p:txEl>
                                          </p:spTgt>
                                        </p:tgtEl>
                                        <p:attrNameLst>
                                          <p:attrName>style.visibility</p:attrName>
                                        </p:attrNameLst>
                                      </p:cBhvr>
                                      <p:to>
                                        <p:strVal val="visible"/>
                                      </p:to>
                                    </p:set>
                                    <p:animEffect transition="in" filter="fade">
                                      <p:cBhvr>
                                        <p:cTn id="82" dur="500"/>
                                        <p:tgtEl>
                                          <p:spTgt spid="44">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Effect transition="in" filter="fade">
                                      <p:cBhvr>
                                        <p:cTn id="87" dur="500"/>
                                        <p:tgtEl>
                                          <p:spTgt spid="20">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2">
                                            <p:txEl>
                                              <p:pRg st="0" end="0"/>
                                            </p:txEl>
                                          </p:spTgt>
                                        </p:tgtEl>
                                        <p:attrNameLst>
                                          <p:attrName>style.visibility</p:attrName>
                                        </p:attrNameLst>
                                      </p:cBhvr>
                                      <p:to>
                                        <p:strVal val="visible"/>
                                      </p:to>
                                    </p:set>
                                    <p:animEffect transition="in" filter="fade">
                                      <p:cBhvr>
                                        <p:cTn id="92" dur="500"/>
                                        <p:tgtEl>
                                          <p:spTgt spid="32">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xEl>
                                              <p:pRg st="1" end="1"/>
                                            </p:txEl>
                                          </p:spTgt>
                                        </p:tgtEl>
                                        <p:attrNameLst>
                                          <p:attrName>style.visibility</p:attrName>
                                        </p:attrNameLst>
                                      </p:cBhvr>
                                      <p:to>
                                        <p:strVal val="visible"/>
                                      </p:to>
                                    </p:set>
                                    <p:animEffect transition="in" filter="fade">
                                      <p:cBhvr>
                                        <p:cTn id="97" dur="500"/>
                                        <p:tgtEl>
                                          <p:spTgt spid="32">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46">
                                            <p:txEl>
                                              <p:pRg st="0" end="0"/>
                                            </p:txEl>
                                          </p:spTgt>
                                        </p:tgtEl>
                                        <p:attrNameLst>
                                          <p:attrName>style.visibility</p:attrName>
                                        </p:attrNameLst>
                                      </p:cBhvr>
                                      <p:to>
                                        <p:strVal val="visible"/>
                                      </p:to>
                                    </p:set>
                                    <p:animEffect transition="in" filter="fade">
                                      <p:cBhvr>
                                        <p:cTn id="102"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3" name="Freeform 3"/>
          <p:cNvSpPr/>
          <p:nvPr/>
        </p:nvSpPr>
        <p:spPr>
          <a:xfrm rot="10164761">
            <a:off x="-2928788" y="-2721918"/>
            <a:ext cx="7914977" cy="6856349"/>
          </a:xfrm>
          <a:custGeom>
            <a:avLst/>
            <a:gdLst/>
            <a:ahLst/>
            <a:cxnLst/>
            <a:rect l="l" t="t" r="r" b="b"/>
            <a:pathLst>
              <a:path w="7914977" h="6856349">
                <a:moveTo>
                  <a:pt x="0" y="0"/>
                </a:moveTo>
                <a:lnTo>
                  <a:pt x="7914976" y="0"/>
                </a:lnTo>
                <a:lnTo>
                  <a:pt x="7914976" y="6856349"/>
                </a:lnTo>
                <a:lnTo>
                  <a:pt x="0" y="68563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401609">
            <a:off x="-1474478" y="-1441550"/>
            <a:ext cx="5240428" cy="3513270"/>
          </a:xfrm>
          <a:custGeom>
            <a:avLst/>
            <a:gdLst/>
            <a:ahLst/>
            <a:cxnLst/>
            <a:rect l="l" t="t" r="r" b="b"/>
            <a:pathLst>
              <a:path w="5240428" h="3513270">
                <a:moveTo>
                  <a:pt x="0" y="0"/>
                </a:moveTo>
                <a:lnTo>
                  <a:pt x="5240427" y="0"/>
                </a:lnTo>
                <a:lnTo>
                  <a:pt x="5240427" y="3513270"/>
                </a:lnTo>
                <a:lnTo>
                  <a:pt x="0" y="3513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449291">
            <a:off x="14459776" y="5267269"/>
            <a:ext cx="7215869" cy="8552141"/>
          </a:xfrm>
          <a:custGeom>
            <a:avLst/>
            <a:gdLst/>
            <a:ahLst/>
            <a:cxnLst/>
            <a:rect l="l" t="t" r="r" b="b"/>
            <a:pathLst>
              <a:path w="7215869" h="8552141">
                <a:moveTo>
                  <a:pt x="0" y="0"/>
                </a:moveTo>
                <a:lnTo>
                  <a:pt x="7215869" y="0"/>
                </a:lnTo>
                <a:lnTo>
                  <a:pt x="7215869" y="8552141"/>
                </a:lnTo>
                <a:lnTo>
                  <a:pt x="0" y="85521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2038769">
            <a:off x="13505113" y="8807825"/>
            <a:ext cx="1918563" cy="1853811"/>
          </a:xfrm>
          <a:custGeom>
            <a:avLst/>
            <a:gdLst/>
            <a:ahLst/>
            <a:cxnLst/>
            <a:rect l="l" t="t" r="r" b="b"/>
            <a:pathLst>
              <a:path w="1918563" h="1853811">
                <a:moveTo>
                  <a:pt x="0" y="0"/>
                </a:moveTo>
                <a:lnTo>
                  <a:pt x="1918563" y="0"/>
                </a:lnTo>
                <a:lnTo>
                  <a:pt x="1918563" y="1853811"/>
                </a:lnTo>
                <a:lnTo>
                  <a:pt x="0" y="1853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6685011">
            <a:off x="13077124" y="8632976"/>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9" name="Freeform 9"/>
          <p:cNvSpPr/>
          <p:nvPr/>
        </p:nvSpPr>
        <p:spPr>
          <a:xfrm rot="3156357">
            <a:off x="15866080" y="-1548809"/>
            <a:ext cx="3342753" cy="3097618"/>
          </a:xfrm>
          <a:custGeom>
            <a:avLst/>
            <a:gdLst/>
            <a:ahLst/>
            <a:cxnLst/>
            <a:rect l="l" t="t" r="r" b="b"/>
            <a:pathLst>
              <a:path w="3342753" h="3097618">
                <a:moveTo>
                  <a:pt x="0" y="0"/>
                </a:moveTo>
                <a:lnTo>
                  <a:pt x="3342753" y="0"/>
                </a:lnTo>
                <a:lnTo>
                  <a:pt x="3342753" y="3097618"/>
                </a:lnTo>
                <a:lnTo>
                  <a:pt x="0" y="30976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0" name="Freeform 10"/>
          <p:cNvSpPr/>
          <p:nvPr/>
        </p:nvSpPr>
        <p:spPr>
          <a:xfrm>
            <a:off x="5125466" y="2402551"/>
            <a:ext cx="7315200" cy="1563624"/>
          </a:xfrm>
          <a:custGeom>
            <a:avLst/>
            <a:gdLst/>
            <a:ahLst/>
            <a:cxnLst/>
            <a:rect l="l" t="t" r="r" b="b"/>
            <a:pathLst>
              <a:path w="7315200" h="1563624">
                <a:moveTo>
                  <a:pt x="0" y="0"/>
                </a:moveTo>
                <a:lnTo>
                  <a:pt x="7315200" y="0"/>
                </a:lnTo>
                <a:lnTo>
                  <a:pt x="7315200" y="1563624"/>
                </a:lnTo>
                <a:lnTo>
                  <a:pt x="0" y="156362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1" name="Freeform 11"/>
          <p:cNvSpPr/>
          <p:nvPr/>
        </p:nvSpPr>
        <p:spPr>
          <a:xfrm rot="-7836810">
            <a:off x="-1088156" y="8571764"/>
            <a:ext cx="3657600" cy="1552956"/>
          </a:xfrm>
          <a:custGeom>
            <a:avLst/>
            <a:gdLst/>
            <a:ahLst/>
            <a:cxnLst/>
            <a:rect l="l" t="t" r="r" b="b"/>
            <a:pathLst>
              <a:path w="3657600" h="1552956">
                <a:moveTo>
                  <a:pt x="0" y="0"/>
                </a:moveTo>
                <a:lnTo>
                  <a:pt x="3657600" y="0"/>
                </a:lnTo>
                <a:lnTo>
                  <a:pt x="3657600" y="1552956"/>
                </a:lnTo>
                <a:lnTo>
                  <a:pt x="0" y="155295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2" name="Freeform 12"/>
          <p:cNvSpPr/>
          <p:nvPr/>
        </p:nvSpPr>
        <p:spPr>
          <a:xfrm rot="-3909602">
            <a:off x="-441910" y="8258797"/>
            <a:ext cx="3175292" cy="822930"/>
          </a:xfrm>
          <a:custGeom>
            <a:avLst/>
            <a:gdLst/>
            <a:ahLst/>
            <a:cxnLst/>
            <a:rect l="l" t="t" r="r" b="b"/>
            <a:pathLst>
              <a:path w="3175292" h="822930">
                <a:moveTo>
                  <a:pt x="0" y="0"/>
                </a:moveTo>
                <a:lnTo>
                  <a:pt x="3175292" y="0"/>
                </a:lnTo>
                <a:lnTo>
                  <a:pt x="3175292" y="822930"/>
                </a:lnTo>
                <a:lnTo>
                  <a:pt x="0" y="82293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3" name="Freeform 13"/>
          <p:cNvSpPr/>
          <p:nvPr/>
        </p:nvSpPr>
        <p:spPr>
          <a:xfrm>
            <a:off x="15495923" y="3500087"/>
            <a:ext cx="2041534" cy="2606213"/>
          </a:xfrm>
          <a:custGeom>
            <a:avLst/>
            <a:gdLst/>
            <a:ahLst/>
            <a:cxnLst/>
            <a:rect l="l" t="t" r="r" b="b"/>
            <a:pathLst>
              <a:path w="2041534" h="2606213">
                <a:moveTo>
                  <a:pt x="0" y="0"/>
                </a:moveTo>
                <a:lnTo>
                  <a:pt x="2041534" y="0"/>
                </a:lnTo>
                <a:lnTo>
                  <a:pt x="2041534" y="2606213"/>
                </a:lnTo>
                <a:lnTo>
                  <a:pt x="0" y="260621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4" name="Freeform 14"/>
          <p:cNvSpPr/>
          <p:nvPr/>
        </p:nvSpPr>
        <p:spPr>
          <a:xfrm rot="-4714611">
            <a:off x="3378430" y="-1109260"/>
            <a:ext cx="2092976" cy="2862189"/>
          </a:xfrm>
          <a:custGeom>
            <a:avLst/>
            <a:gdLst/>
            <a:ahLst/>
            <a:cxnLst/>
            <a:rect l="l" t="t" r="r" b="b"/>
            <a:pathLst>
              <a:path w="2092976" h="2862189">
                <a:moveTo>
                  <a:pt x="0" y="0"/>
                </a:moveTo>
                <a:lnTo>
                  <a:pt x="2092976" y="0"/>
                </a:lnTo>
                <a:lnTo>
                  <a:pt x="2092976" y="2862190"/>
                </a:lnTo>
                <a:lnTo>
                  <a:pt x="0" y="2862190"/>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17" name="Freeform 7">
            <a:extLst>
              <a:ext uri="{FF2B5EF4-FFF2-40B4-BE49-F238E27FC236}">
                <a16:creationId xmlns:a16="http://schemas.microsoft.com/office/drawing/2014/main" id="{53497DF8-F067-F9A5-C1B2-1F5772195341}"/>
              </a:ext>
            </a:extLst>
          </p:cNvPr>
          <p:cNvSpPr/>
          <p:nvPr/>
        </p:nvSpPr>
        <p:spPr>
          <a:xfrm rot="5585187">
            <a:off x="11078041" y="952445"/>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18" name="Freeform 23">
            <a:extLst>
              <a:ext uri="{FF2B5EF4-FFF2-40B4-BE49-F238E27FC236}">
                <a16:creationId xmlns:a16="http://schemas.microsoft.com/office/drawing/2014/main" id="{D810D93B-C8B7-A455-8D16-137372ACC6FF}"/>
              </a:ext>
            </a:extLst>
          </p:cNvPr>
          <p:cNvSpPr/>
          <p:nvPr/>
        </p:nvSpPr>
        <p:spPr>
          <a:xfrm>
            <a:off x="5887466" y="303648"/>
            <a:ext cx="5791200" cy="1393229"/>
          </a:xfrm>
          <a:custGeom>
            <a:avLst/>
            <a:gdLst/>
            <a:ahLst/>
            <a:cxnLst/>
            <a:rect l="l" t="t" r="r" b="b"/>
            <a:pathLst>
              <a:path w="8446880" h="1805521">
                <a:moveTo>
                  <a:pt x="0" y="0"/>
                </a:moveTo>
                <a:lnTo>
                  <a:pt x="8446879" y="0"/>
                </a:lnTo>
                <a:lnTo>
                  <a:pt x="8446879" y="1805520"/>
                </a:lnTo>
                <a:lnTo>
                  <a:pt x="0" y="1805520"/>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19" name="TextBox 24">
            <a:extLst>
              <a:ext uri="{FF2B5EF4-FFF2-40B4-BE49-F238E27FC236}">
                <a16:creationId xmlns:a16="http://schemas.microsoft.com/office/drawing/2014/main" id="{CC6672C2-47BF-0F5B-CB8C-2272F3F80A09}"/>
              </a:ext>
            </a:extLst>
          </p:cNvPr>
          <p:cNvSpPr txBox="1"/>
          <p:nvPr/>
        </p:nvSpPr>
        <p:spPr>
          <a:xfrm>
            <a:off x="6290380" y="380955"/>
            <a:ext cx="4985372" cy="1068241"/>
          </a:xfrm>
          <a:prstGeom prst="rect">
            <a:avLst/>
          </a:prstGeom>
        </p:spPr>
        <p:txBody>
          <a:bodyPr wrap="square" lIns="0" tIns="0" rIns="0" bIns="0" rtlCol="0" anchor="t">
            <a:spAutoFit/>
          </a:bodyPr>
          <a:lstStyle>
            <a:defPPr>
              <a:defRPr lang="en-US"/>
            </a:defPPr>
            <a:lvl1pPr algn="ctr">
              <a:lnSpc>
                <a:spcPts val="8508"/>
              </a:lnSpc>
              <a:defRPr sz="6600">
                <a:solidFill>
                  <a:srgbClr val="A84200"/>
                </a:solidFill>
                <a:latin typeface="#9Slide05 SVNKitten" pitchFamily="2" charset="0"/>
              </a:defRPr>
            </a:lvl1pPr>
          </a:lstStyle>
          <a:p>
            <a:r>
              <a:rPr lang="en-US" dirty="0" err="1"/>
              <a:t>Bài</a:t>
            </a:r>
            <a:r>
              <a:rPr lang="en-US" dirty="0"/>
              <a:t> </a:t>
            </a:r>
            <a:r>
              <a:rPr lang="en-US" dirty="0" err="1"/>
              <a:t>tập</a:t>
            </a:r>
            <a:r>
              <a:rPr lang="en-US" dirty="0"/>
              <a:t> 2</a:t>
            </a:r>
          </a:p>
        </p:txBody>
      </p:sp>
      <p:graphicFrame>
        <p:nvGraphicFramePr>
          <p:cNvPr id="20" name="Table 19">
            <a:extLst>
              <a:ext uri="{FF2B5EF4-FFF2-40B4-BE49-F238E27FC236}">
                <a16:creationId xmlns:a16="http://schemas.microsoft.com/office/drawing/2014/main" id="{CD1E64E4-4DFB-DE5B-40DB-29B9F5A4A102}"/>
              </a:ext>
            </a:extLst>
          </p:cNvPr>
          <p:cNvGraphicFramePr>
            <a:graphicFrameLocks noGrp="1"/>
          </p:cNvGraphicFramePr>
          <p:nvPr>
            <p:extLst>
              <p:ext uri="{D42A27DB-BD31-4B8C-83A1-F6EECF244321}">
                <p14:modId xmlns:p14="http://schemas.microsoft.com/office/powerpoint/2010/main" val="3971733538"/>
              </p:ext>
            </p:extLst>
          </p:nvPr>
        </p:nvGraphicFramePr>
        <p:xfrm>
          <a:off x="1229279" y="2159412"/>
          <a:ext cx="15829442" cy="7330198"/>
        </p:xfrm>
        <a:graphic>
          <a:graphicData uri="http://schemas.openxmlformats.org/drawingml/2006/table">
            <a:tbl>
              <a:tblPr firstRow="1" firstCol="1" bandRow="1">
                <a:tableStyleId>{5C22544A-7EE6-4342-B048-85BDC9FD1C3A}</a:tableStyleId>
              </a:tblPr>
              <a:tblGrid>
                <a:gridCol w="3964297">
                  <a:extLst>
                    <a:ext uri="{9D8B030D-6E8A-4147-A177-3AD203B41FA5}">
                      <a16:colId xmlns:a16="http://schemas.microsoft.com/office/drawing/2014/main" val="300105287"/>
                    </a:ext>
                  </a:extLst>
                </a:gridCol>
                <a:gridCol w="5388145">
                  <a:extLst>
                    <a:ext uri="{9D8B030D-6E8A-4147-A177-3AD203B41FA5}">
                      <a16:colId xmlns:a16="http://schemas.microsoft.com/office/drawing/2014/main" val="3540561597"/>
                    </a:ext>
                  </a:extLst>
                </a:gridCol>
                <a:gridCol w="6477000">
                  <a:extLst>
                    <a:ext uri="{9D8B030D-6E8A-4147-A177-3AD203B41FA5}">
                      <a16:colId xmlns:a16="http://schemas.microsoft.com/office/drawing/2014/main" val="1917523511"/>
                    </a:ext>
                  </a:extLst>
                </a:gridCol>
              </a:tblGrid>
              <a:tr h="1267703">
                <a:tc>
                  <a:txBody>
                    <a:bodyPr/>
                    <a:lstStyle/>
                    <a:p>
                      <a:pPr marL="0" marR="0" algn="ctr">
                        <a:spcBef>
                          <a:spcPts val="600"/>
                        </a:spcBef>
                        <a:spcAft>
                          <a:spcPts val="600"/>
                        </a:spcAft>
                      </a:pPr>
                      <a:r>
                        <a:rPr lang="en-US" sz="2800" dirty="0">
                          <a:solidFill>
                            <a:schemeClr val="tx1"/>
                          </a:solidFill>
                          <a:effectLst/>
                          <a:latin typeface="#9Slide03 BoosterNextFYBlack" panose="02000A03000000020004" pitchFamily="2" charset="0"/>
                          <a:cs typeface="#9Slide03 Arima Madurai Bold" panose="00000800000000000000" pitchFamily="2" charset="0"/>
                        </a:rPr>
                        <a:t>Thành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ngữ</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Hán</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Việt</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indent="-13335" algn="ctr">
                        <a:spcBef>
                          <a:spcPts val="0"/>
                        </a:spcBef>
                        <a:spcAft>
                          <a:spcPts val="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Nghĩa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của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các</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yếu</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tố</a:t>
                      </a:r>
                      <a:endParaRPr lang="en-US" sz="2800" dirty="0">
                        <a:solidFill>
                          <a:schemeClr val="tx1"/>
                        </a:solidFill>
                        <a:effectLst/>
                        <a:latin typeface="#9Slide03 BoosterNextFYBlack" panose="02000A03000000020004" pitchFamily="2" charset="0"/>
                        <a:cs typeface="#9Slide03 Arima Madurai Bold" panose="00000800000000000000" pitchFamily="2" charset="0"/>
                      </a:endParaRPr>
                    </a:p>
                    <a:p>
                      <a:pPr marL="0" marR="0" indent="-13335" algn="ctr">
                        <a:spcBef>
                          <a:spcPts val="0"/>
                        </a:spcBef>
                        <a:spcAft>
                          <a:spcPts val="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tạo</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nên</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thành</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ngữ</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ctr">
                        <a:spcBef>
                          <a:spcPts val="600"/>
                        </a:spcBef>
                        <a:spcAft>
                          <a:spcPts val="600"/>
                        </a:spcAft>
                      </a:pPr>
                      <a:r>
                        <a:rPr lang="en-US" sz="2800" dirty="0" err="1">
                          <a:solidFill>
                            <a:schemeClr val="tx1"/>
                          </a:solidFill>
                          <a:effectLst/>
                          <a:latin typeface="#9Slide03 BoosterNextFYBlack" panose="02000A03000000020004" pitchFamily="2" charset="0"/>
                          <a:cs typeface="#9Slide03 Arima Madurai Bold" panose="00000800000000000000" pitchFamily="2" charset="0"/>
                        </a:rPr>
                        <a:t>Nghĩa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của</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thành</a:t>
                      </a:r>
                      <a:r>
                        <a:rPr lang="en-US" sz="2800" dirty="0">
                          <a:solidFill>
                            <a:schemeClr val="tx1"/>
                          </a:solidFill>
                          <a:effectLst/>
                          <a:latin typeface="#9Slide03 BoosterNextFYBlack" panose="02000A03000000020004" pitchFamily="2" charset="0"/>
                          <a:cs typeface="#9Slide03 Arima Madurai Bold" panose="00000800000000000000" pitchFamily="2" charset="0"/>
                        </a:rPr>
                        <a:t> </a:t>
                      </a:r>
                      <a:r>
                        <a:rPr lang="en-US" sz="2800" dirty="0" err="1">
                          <a:solidFill>
                            <a:schemeClr val="tx1"/>
                          </a:solidFill>
                          <a:effectLst/>
                          <a:latin typeface="#9Slide03 BoosterNextFYBlack" panose="02000A03000000020004" pitchFamily="2" charset="0"/>
                          <a:cs typeface="#9Slide03 Arima Madurai Bold" panose="00000800000000000000" pitchFamily="2" charset="0"/>
                        </a:rPr>
                        <a:t>ngữ</a:t>
                      </a:r>
                      <a:endParaRPr lang="en-US" sz="2800" dirty="0">
                        <a:solidFill>
                          <a:schemeClr val="tx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extLst>
                  <a:ext uri="{0D108BD9-81ED-4DB2-BD59-A6C34878D82A}">
                    <a16:rowId xmlns:a16="http://schemas.microsoft.com/office/drawing/2014/main" val="3448079914"/>
                  </a:ext>
                </a:extLst>
              </a:tr>
              <a:tr h="1260884">
                <a:tc>
                  <a:txBody>
                    <a:bodyPr/>
                    <a:lstStyle/>
                    <a:p>
                      <a:pPr marL="0" marR="0" algn="l">
                        <a:spcBef>
                          <a:spcPts val="600"/>
                        </a:spcBef>
                        <a:spcAft>
                          <a:spcPts val="600"/>
                        </a:spcAft>
                      </a:pP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extLst>
                  <a:ext uri="{0D108BD9-81ED-4DB2-BD59-A6C34878D82A}">
                    <a16:rowId xmlns:a16="http://schemas.microsoft.com/office/drawing/2014/main" val="2371434085"/>
                  </a:ext>
                </a:extLst>
              </a:tr>
              <a:tr h="1600537">
                <a:tc>
                  <a:txBody>
                    <a:bodyPr/>
                    <a:lstStyle/>
                    <a:p>
                      <a:pPr marL="0" marR="0" algn="l">
                        <a:spcBef>
                          <a:spcPts val="600"/>
                        </a:spcBef>
                        <a:spcAft>
                          <a:spcPts val="600"/>
                        </a:spcAft>
                      </a:pP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extLst>
                  <a:ext uri="{0D108BD9-81ED-4DB2-BD59-A6C34878D82A}">
                    <a16:rowId xmlns:a16="http://schemas.microsoft.com/office/drawing/2014/main" val="285588725"/>
                  </a:ext>
                </a:extLst>
              </a:tr>
              <a:tr h="1600537">
                <a:tc>
                  <a:txBody>
                    <a:bodyPr/>
                    <a:lstStyle/>
                    <a:p>
                      <a:pPr marL="0" marR="0" algn="l">
                        <a:spcBef>
                          <a:spcPts val="600"/>
                        </a:spcBef>
                        <a:spcAft>
                          <a:spcPts val="600"/>
                        </a:spcAft>
                      </a:pP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extLst>
                  <a:ext uri="{0D108BD9-81ED-4DB2-BD59-A6C34878D82A}">
                    <a16:rowId xmlns:a16="http://schemas.microsoft.com/office/drawing/2014/main" val="2776300227"/>
                  </a:ext>
                </a:extLst>
              </a:tr>
              <a:tr h="1600537">
                <a:tc>
                  <a:txBody>
                    <a:bodyPr/>
                    <a:lstStyle/>
                    <a:p>
                      <a:pPr marL="0" marR="0" algn="l">
                        <a:spcBef>
                          <a:spcPts val="600"/>
                        </a:spcBef>
                        <a:spcAft>
                          <a:spcPts val="600"/>
                        </a:spcAft>
                      </a:pP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tc>
                  <a:txBody>
                    <a:bodyPr/>
                    <a:lstStyle/>
                    <a:p>
                      <a:pPr marL="0" marR="0" algn="just">
                        <a:spcBef>
                          <a:spcPts val="600"/>
                        </a:spcBef>
                        <a:spcAft>
                          <a:spcPts val="600"/>
                        </a:spcAft>
                      </a:pP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43519" marR="43519" marT="0" marB="0" anchor="ctr">
                    <a:solidFill>
                      <a:schemeClr val="accent3">
                        <a:lumMod val="60000"/>
                        <a:lumOff val="40000"/>
                      </a:schemeClr>
                    </a:solidFill>
                  </a:tcPr>
                </a:tc>
                <a:extLst>
                  <a:ext uri="{0D108BD9-81ED-4DB2-BD59-A6C34878D82A}">
                    <a16:rowId xmlns:a16="http://schemas.microsoft.com/office/drawing/2014/main" val="3690860844"/>
                  </a:ext>
                </a:extLst>
              </a:tr>
            </a:tbl>
          </a:graphicData>
        </a:graphic>
      </p:graphicFrame>
      <p:sp>
        <p:nvSpPr>
          <p:cNvPr id="8" name="TextBox 7">
            <a:extLst>
              <a:ext uri="{FF2B5EF4-FFF2-40B4-BE49-F238E27FC236}">
                <a16:creationId xmlns:a16="http://schemas.microsoft.com/office/drawing/2014/main" id="{CF47E947-43BE-C72E-66EE-C7B5BCCEB52E}"/>
              </a:ext>
            </a:extLst>
          </p:cNvPr>
          <p:cNvSpPr txBox="1"/>
          <p:nvPr/>
        </p:nvSpPr>
        <p:spPr>
          <a:xfrm>
            <a:off x="1291888" y="3917312"/>
            <a:ext cx="3721001" cy="523220"/>
          </a:xfrm>
          <a:prstGeom prst="rect">
            <a:avLst/>
          </a:prstGeom>
          <a:noFill/>
        </p:spPr>
        <p:txBody>
          <a:bodyPr wrap="square">
            <a:spAutoFit/>
          </a:bodyPr>
          <a:lstStyle/>
          <a:p>
            <a:pPr marL="0" marR="0" algn="l">
              <a:spcBef>
                <a:spcPts val="600"/>
              </a:spcBef>
              <a:spcAft>
                <a:spcPts val="6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Bách</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niên</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giai</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lão</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16" name="TextBox 15">
            <a:extLst>
              <a:ext uri="{FF2B5EF4-FFF2-40B4-BE49-F238E27FC236}">
                <a16:creationId xmlns:a16="http://schemas.microsoft.com/office/drawing/2014/main" id="{1E3E0C0F-0556-41FD-6B69-9D86AED2465C}"/>
              </a:ext>
            </a:extLst>
          </p:cNvPr>
          <p:cNvSpPr txBox="1"/>
          <p:nvPr/>
        </p:nvSpPr>
        <p:spPr>
          <a:xfrm>
            <a:off x="1260508" y="5201063"/>
            <a:ext cx="3924918" cy="523220"/>
          </a:xfrm>
          <a:prstGeom prst="rect">
            <a:avLst/>
          </a:prstGeom>
          <a:noFill/>
        </p:spPr>
        <p:txBody>
          <a:bodyPr wrap="square">
            <a:spAutoFit/>
          </a:bodyPr>
          <a:lstStyle/>
          <a:p>
            <a:pPr marL="0" marR="0" algn="l">
              <a:spcBef>
                <a:spcPts val="600"/>
              </a:spcBef>
              <a:spcAft>
                <a:spcPts val="6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Danh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chính</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ngôn</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thuận</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2" name="TextBox 21">
            <a:extLst>
              <a:ext uri="{FF2B5EF4-FFF2-40B4-BE49-F238E27FC236}">
                <a16:creationId xmlns:a16="http://schemas.microsoft.com/office/drawing/2014/main" id="{234B2549-2B60-BAC3-51AD-FAAE5A400EC4}"/>
              </a:ext>
            </a:extLst>
          </p:cNvPr>
          <p:cNvSpPr txBox="1"/>
          <p:nvPr/>
        </p:nvSpPr>
        <p:spPr>
          <a:xfrm>
            <a:off x="1229279" y="6884792"/>
            <a:ext cx="3783610" cy="523220"/>
          </a:xfrm>
          <a:prstGeom prst="rect">
            <a:avLst/>
          </a:prstGeom>
          <a:noFill/>
        </p:spPr>
        <p:txBody>
          <a:bodyPr wrap="square">
            <a:spAutoFit/>
          </a:bodyPr>
          <a:lstStyle/>
          <a:p>
            <a:pPr marL="0" marR="0" algn="l">
              <a:spcBef>
                <a:spcPts val="600"/>
              </a:spcBef>
              <a:spcAft>
                <a:spcPts val="6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Chiêu</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binh</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mãi</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mã</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4" name="TextBox 23">
            <a:extLst>
              <a:ext uri="{FF2B5EF4-FFF2-40B4-BE49-F238E27FC236}">
                <a16:creationId xmlns:a16="http://schemas.microsoft.com/office/drawing/2014/main" id="{E6A96502-8B32-EE22-9F62-3743B067258C}"/>
              </a:ext>
            </a:extLst>
          </p:cNvPr>
          <p:cNvSpPr txBox="1"/>
          <p:nvPr/>
        </p:nvSpPr>
        <p:spPr>
          <a:xfrm>
            <a:off x="1291888" y="8429966"/>
            <a:ext cx="3703957" cy="523220"/>
          </a:xfrm>
          <a:prstGeom prst="rect">
            <a:avLst/>
          </a:prstGeom>
          <a:noFill/>
        </p:spPr>
        <p:txBody>
          <a:bodyPr wrap="square">
            <a:spAutoFit/>
          </a:bodyPr>
          <a:lstStyle/>
          <a:p>
            <a:pPr marL="0" marR="0" algn="l">
              <a:spcBef>
                <a:spcPts val="600"/>
              </a:spcBef>
              <a:spcAft>
                <a:spcPts val="6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Trung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ái</a:t>
            </a:r>
            <a:r>
              <a:rPr lang="en-US" sz="2800" i="1"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quốc</a:t>
            </a:r>
            <a:endParaRPr lang="en-US" sz="2800" i="1"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6" name="TextBox 25">
            <a:extLst>
              <a:ext uri="{FF2B5EF4-FFF2-40B4-BE49-F238E27FC236}">
                <a16:creationId xmlns:a16="http://schemas.microsoft.com/office/drawing/2014/main" id="{6CAF0B8D-B8CB-605C-B1FE-5BBD29ED4042}"/>
              </a:ext>
            </a:extLst>
          </p:cNvPr>
          <p:cNvSpPr txBox="1"/>
          <p:nvPr/>
        </p:nvSpPr>
        <p:spPr>
          <a:xfrm>
            <a:off x="5230320" y="3636228"/>
            <a:ext cx="5330174" cy="954107"/>
          </a:xfrm>
          <a:prstGeom prst="rect">
            <a:avLst/>
          </a:prstGeom>
          <a:noFill/>
        </p:spPr>
        <p:txBody>
          <a:bodyPr wrap="square">
            <a:spAutoFit/>
          </a:bodyPr>
          <a:lstStyle/>
          <a:p>
            <a:pPr marL="0" marR="0" algn="just">
              <a:spcBef>
                <a:spcPts val="600"/>
              </a:spcBef>
              <a:spcAft>
                <a:spcPts val="6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Bách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trăm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niên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năm</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giai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đều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cùng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lão</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già</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yếu</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28" name="TextBox 27">
            <a:extLst>
              <a:ext uri="{FF2B5EF4-FFF2-40B4-BE49-F238E27FC236}">
                <a16:creationId xmlns:a16="http://schemas.microsoft.com/office/drawing/2014/main" id="{7A86BEE3-3ADE-DE1B-EB13-07C622298BFF}"/>
              </a:ext>
            </a:extLst>
          </p:cNvPr>
          <p:cNvSpPr txBox="1"/>
          <p:nvPr/>
        </p:nvSpPr>
        <p:spPr>
          <a:xfrm>
            <a:off x="5243868" y="4830641"/>
            <a:ext cx="5271656" cy="1384995"/>
          </a:xfrm>
          <a:prstGeom prst="rect">
            <a:avLst/>
          </a:prstGeom>
          <a:noFill/>
        </p:spPr>
        <p:txBody>
          <a:bodyPr wrap="square">
            <a:spAutoFit/>
          </a:bodyPr>
          <a:lstStyle/>
          <a:p>
            <a:pPr marL="0" marR="0" algn="just">
              <a:spcBef>
                <a:spcPts val="600"/>
              </a:spcBef>
              <a:spcAft>
                <a:spcPts val="6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Danh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tên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chính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ngay</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thẳng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đúng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đắn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ngôn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nói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thuận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đồng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tình</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0" name="TextBox 29">
            <a:extLst>
              <a:ext uri="{FF2B5EF4-FFF2-40B4-BE49-F238E27FC236}">
                <a16:creationId xmlns:a16="http://schemas.microsoft.com/office/drawing/2014/main" id="{493F2599-F301-8496-DF0A-FF195F421015}"/>
              </a:ext>
            </a:extLst>
          </p:cNvPr>
          <p:cNvSpPr txBox="1"/>
          <p:nvPr/>
        </p:nvSpPr>
        <p:spPr>
          <a:xfrm>
            <a:off x="5208365" y="6434616"/>
            <a:ext cx="5307159" cy="1384995"/>
          </a:xfrm>
          <a:prstGeom prst="rect">
            <a:avLst/>
          </a:prstGeom>
          <a:noFill/>
        </p:spPr>
        <p:txBody>
          <a:bodyPr wrap="square">
            <a:spAutoFit/>
          </a:bodyPr>
          <a:lstStyle/>
          <a:p>
            <a:pPr marL="0" marR="0" algn="just">
              <a:spcBef>
                <a:spcPts val="600"/>
              </a:spcBef>
              <a:spcAft>
                <a:spcPts val="600"/>
              </a:spcAft>
            </a:pP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Chiêu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nạp</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tuyển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binh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binh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lính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đôi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mãi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mua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mã</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ngựa</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2" name="TextBox 31">
            <a:extLst>
              <a:ext uri="{FF2B5EF4-FFF2-40B4-BE49-F238E27FC236}">
                <a16:creationId xmlns:a16="http://schemas.microsoft.com/office/drawing/2014/main" id="{87B128B3-A2D2-B434-A5BA-7DF4D1930EED}"/>
              </a:ext>
            </a:extLst>
          </p:cNvPr>
          <p:cNvSpPr txBox="1"/>
          <p:nvPr/>
        </p:nvSpPr>
        <p:spPr>
          <a:xfrm>
            <a:off x="5185426" y="8005092"/>
            <a:ext cx="5307159" cy="1384995"/>
          </a:xfrm>
          <a:prstGeom prst="rect">
            <a:avLst/>
          </a:prstGeom>
          <a:noFill/>
        </p:spPr>
        <p:txBody>
          <a:bodyPr wrap="square">
            <a:spAutoFit/>
          </a:bodyPr>
          <a:lstStyle/>
          <a:p>
            <a:pPr marL="0" marR="0" algn="just">
              <a:spcBef>
                <a:spcPts val="600"/>
              </a:spcBef>
              <a:spcAft>
                <a:spcPts val="600"/>
              </a:spcAft>
            </a:pPr>
            <a:r>
              <a:rPr lang="en-US" sz="2800" i="1" dirty="0">
                <a:solidFill>
                  <a:schemeClr val="tx1"/>
                </a:solidFill>
                <a:effectLst/>
                <a:latin typeface="#9Slide03 Arima Madurai Bold" panose="00000800000000000000" pitchFamily="2" charset="0"/>
                <a:cs typeface="#9Slide03 Arima Madurai Bold" panose="00000800000000000000" pitchFamily="2" charset="0"/>
              </a:rPr>
              <a:t>Trung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ngay</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thẳng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lòng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dạ</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quân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vua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ái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yêu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i="1" dirty="0" err="1">
                <a:solidFill>
                  <a:schemeClr val="tx1"/>
                </a:solidFill>
                <a:effectLst/>
                <a:latin typeface="#9Slide03 Arima Madurai Bold" panose="00000800000000000000" pitchFamily="2" charset="0"/>
                <a:cs typeface="#9Slide03 Arima Madurai Bold" panose="00000800000000000000" pitchFamily="2" charset="0"/>
              </a:rPr>
              <a:t>quốc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nước</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4" name="TextBox 33">
            <a:extLst>
              <a:ext uri="{FF2B5EF4-FFF2-40B4-BE49-F238E27FC236}">
                <a16:creationId xmlns:a16="http://schemas.microsoft.com/office/drawing/2014/main" id="{525FBD2C-1DA1-EE47-B346-28F32C432738}"/>
              </a:ext>
            </a:extLst>
          </p:cNvPr>
          <p:cNvSpPr txBox="1"/>
          <p:nvPr/>
        </p:nvSpPr>
        <p:spPr>
          <a:xfrm>
            <a:off x="10636312" y="3676555"/>
            <a:ext cx="6359800" cy="954107"/>
          </a:xfrm>
          <a:prstGeom prst="rect">
            <a:avLst/>
          </a:prstGeom>
          <a:noFill/>
        </p:spPr>
        <p:txBody>
          <a:bodyPr wrap="square">
            <a:spAutoFit/>
          </a:bodyPr>
          <a:lstStyle/>
          <a:p>
            <a:pPr marL="0" marR="0" algn="just">
              <a:spcBef>
                <a:spcPts val="600"/>
              </a:spcBef>
              <a:spcAft>
                <a:spcPts val="600"/>
              </a:spcAft>
            </a:pPr>
            <a:r>
              <a:rPr lang="en-US" sz="2800" dirty="0">
                <a:solidFill>
                  <a:schemeClr val="tx1"/>
                </a:solidFill>
                <a:effectLst/>
                <a:latin typeface="#9Slide03 Arima Madurai Bold" panose="00000800000000000000" pitchFamily="2" charset="0"/>
                <a:cs typeface="#9Slide03 Arima Madurai Bold" panose="00000800000000000000" pitchFamily="2" charset="0"/>
              </a:rPr>
              <a:t>Hai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vợ</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chồng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sống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hòa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thuân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hạnh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phúc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mãi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đến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già</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6" name="TextBox 35">
            <a:extLst>
              <a:ext uri="{FF2B5EF4-FFF2-40B4-BE49-F238E27FC236}">
                <a16:creationId xmlns:a16="http://schemas.microsoft.com/office/drawing/2014/main" id="{76A0D613-EE4E-D58E-442A-87D2809F6D09}"/>
              </a:ext>
            </a:extLst>
          </p:cNvPr>
          <p:cNvSpPr txBox="1"/>
          <p:nvPr/>
        </p:nvSpPr>
        <p:spPr>
          <a:xfrm>
            <a:off x="10636312" y="4822746"/>
            <a:ext cx="6359800" cy="1384995"/>
          </a:xfrm>
          <a:prstGeom prst="rect">
            <a:avLst/>
          </a:prstGeom>
          <a:noFill/>
        </p:spPr>
        <p:txBody>
          <a:bodyPr wrap="square">
            <a:spAutoFit/>
          </a:bodyPr>
          <a:lstStyle/>
          <a:p>
            <a:pPr marL="0" marR="0" algn="just">
              <a:spcBef>
                <a:spcPts val="600"/>
              </a:spcBef>
              <a:spcAft>
                <a:spcPts val="6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Có</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danh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nghĩa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chính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đáng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được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pháp</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luật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hoặc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đông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đảo</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mọi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người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thừa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nhận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thì</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lời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nói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dễ</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được</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nghe</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theo</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38" name="TextBox 37">
            <a:extLst>
              <a:ext uri="{FF2B5EF4-FFF2-40B4-BE49-F238E27FC236}">
                <a16:creationId xmlns:a16="http://schemas.microsoft.com/office/drawing/2014/main" id="{7F19D3AC-F613-162D-9061-CE9CFAA0EAAB}"/>
              </a:ext>
            </a:extLst>
          </p:cNvPr>
          <p:cNvSpPr txBox="1"/>
          <p:nvPr/>
        </p:nvSpPr>
        <p:spPr>
          <a:xfrm>
            <a:off x="10636312" y="6650059"/>
            <a:ext cx="6359800" cy="954107"/>
          </a:xfrm>
          <a:prstGeom prst="rect">
            <a:avLst/>
          </a:prstGeom>
          <a:noFill/>
        </p:spPr>
        <p:txBody>
          <a:bodyPr wrap="square">
            <a:spAutoFit/>
          </a:bodyPr>
          <a:lstStyle/>
          <a:p>
            <a:pPr marL="0" marR="0" algn="just">
              <a:spcBef>
                <a:spcPts val="600"/>
              </a:spcBef>
              <a:spcAft>
                <a:spcPts val="6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Tuyển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binh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lính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mua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ngựa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chiến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để</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chuẩn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bị</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chiến</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tranh</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
        <p:nvSpPr>
          <p:cNvPr id="40" name="TextBox 39">
            <a:extLst>
              <a:ext uri="{FF2B5EF4-FFF2-40B4-BE49-F238E27FC236}">
                <a16:creationId xmlns:a16="http://schemas.microsoft.com/office/drawing/2014/main" id="{4AEAA237-C563-7EC5-F7E9-1ADFCF3CD05C}"/>
              </a:ext>
            </a:extLst>
          </p:cNvPr>
          <p:cNvSpPr txBox="1"/>
          <p:nvPr/>
        </p:nvSpPr>
        <p:spPr>
          <a:xfrm>
            <a:off x="10682062" y="8157179"/>
            <a:ext cx="6314050" cy="954107"/>
          </a:xfrm>
          <a:prstGeom prst="rect">
            <a:avLst/>
          </a:prstGeom>
          <a:noFill/>
        </p:spPr>
        <p:txBody>
          <a:bodyPr wrap="square">
            <a:spAutoFit/>
          </a:bodyPr>
          <a:lstStyle/>
          <a:p>
            <a:pPr marL="0" marR="0" algn="just">
              <a:spcBef>
                <a:spcPts val="600"/>
              </a:spcBef>
              <a:spcAft>
                <a:spcPts val="600"/>
              </a:spcAft>
            </a:pP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lòng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một</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dạ</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trung</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thành</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với</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nhà</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vua</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yêu</a:t>
            </a:r>
            <a:r>
              <a:rPr lang="en-US" sz="2800" dirty="0">
                <a:solidFill>
                  <a:schemeClr val="tx1"/>
                </a:solidFill>
                <a:effectLst/>
                <a:latin typeface="#9Slide03 Arima Madurai Bold" panose="00000800000000000000" pitchFamily="2" charset="0"/>
                <a:cs typeface="#9Slide03 Arima Madurai Bold" panose="00000800000000000000" pitchFamily="2" charset="0"/>
              </a:rPr>
              <a:t> </a:t>
            </a:r>
            <a:r>
              <a:rPr lang="en-US" sz="2800" dirty="0" err="1">
                <a:solidFill>
                  <a:schemeClr val="tx1"/>
                </a:solidFill>
                <a:effectLst/>
                <a:latin typeface="#9Slide03 Arima Madurai Bold" panose="00000800000000000000" pitchFamily="2" charset="0"/>
                <a:cs typeface="#9Slide03 Arima Madurai Bold" panose="00000800000000000000" pitchFamily="2" charset="0"/>
              </a:rPr>
              <a:t>nước</a:t>
            </a:r>
            <a:endParaRPr lang="en-US" sz="2800" dirty="0">
              <a:solidFill>
                <a:schemeClr val="tx1"/>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0" end="0"/>
                                            </p:txEl>
                                          </p:spTgt>
                                        </p:tgtEl>
                                        <p:attrNameLst>
                                          <p:attrName>style.visibility</p:attrName>
                                        </p:attrNameLst>
                                      </p:cBhvr>
                                      <p:to>
                                        <p:strVal val="visible"/>
                                      </p:to>
                                    </p:set>
                                    <p:animEffect transition="in" filter="fade">
                                      <p:cBhvr>
                                        <p:cTn id="22" dur="500"/>
                                        <p:tgtEl>
                                          <p:spTgt spid="1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xEl>
                                              <p:pRg st="0" end="0"/>
                                            </p:txEl>
                                          </p:spTgt>
                                        </p:tgtEl>
                                        <p:attrNameLst>
                                          <p:attrName>style.visibility</p:attrName>
                                        </p:attrNameLst>
                                      </p:cBhvr>
                                      <p:to>
                                        <p:strVal val="visible"/>
                                      </p:to>
                                    </p:set>
                                    <p:animEffect transition="in" filter="fade">
                                      <p:cBhvr>
                                        <p:cTn id="27" dur="500"/>
                                        <p:tgtEl>
                                          <p:spTgt spid="2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xEl>
                                              <p:pRg st="0" end="0"/>
                                            </p:txEl>
                                          </p:spTgt>
                                        </p:tgtEl>
                                        <p:attrNameLst>
                                          <p:attrName>style.visibility</p:attrName>
                                        </p:attrNameLst>
                                      </p:cBhvr>
                                      <p:to>
                                        <p:strVal val="visible"/>
                                      </p:to>
                                    </p:set>
                                    <p:animEffect transition="in" filter="fade">
                                      <p:cBhvr>
                                        <p:cTn id="32" dur="500"/>
                                        <p:tgtEl>
                                          <p:spTgt spid="3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fade">
                                      <p:cBhvr>
                                        <p:cTn id="42" dur="500"/>
                                        <p:tgtEl>
                                          <p:spTgt spid="3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8">
                                            <p:txEl>
                                              <p:pRg st="0" end="0"/>
                                            </p:txEl>
                                          </p:spTgt>
                                        </p:tgtEl>
                                        <p:attrNameLst>
                                          <p:attrName>style.visibility</p:attrName>
                                        </p:attrNameLst>
                                      </p:cBhvr>
                                      <p:to>
                                        <p:strVal val="visible"/>
                                      </p:to>
                                    </p:set>
                                    <p:animEffect transition="in" filter="fade">
                                      <p:cBhvr>
                                        <p:cTn id="47" dur="500"/>
                                        <p:tgtEl>
                                          <p:spTgt spid="3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fade">
                                      <p:cBhvr>
                                        <p:cTn id="52" dur="500"/>
                                        <p:tgtEl>
                                          <p:spTgt spid="2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xEl>
                                              <p:pRg st="0" end="0"/>
                                            </p:txEl>
                                          </p:spTgt>
                                        </p:tgtEl>
                                        <p:attrNameLst>
                                          <p:attrName>style.visibility</p:attrName>
                                        </p:attrNameLst>
                                      </p:cBhvr>
                                      <p:to>
                                        <p:strVal val="visible"/>
                                      </p:to>
                                    </p:set>
                                    <p:animEffect transition="in" filter="fade">
                                      <p:cBhvr>
                                        <p:cTn id="57" dur="500"/>
                                        <p:tgtEl>
                                          <p:spTgt spid="3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rot="10164761">
            <a:off x="-2928788" y="-2721918"/>
            <a:ext cx="7914977" cy="6856349"/>
          </a:xfrm>
          <a:custGeom>
            <a:avLst/>
            <a:gdLst/>
            <a:ahLst/>
            <a:cxnLst/>
            <a:rect l="l" t="t" r="r" b="b"/>
            <a:pathLst>
              <a:path w="7914977" h="6856349">
                <a:moveTo>
                  <a:pt x="0" y="0"/>
                </a:moveTo>
                <a:lnTo>
                  <a:pt x="7914976" y="0"/>
                </a:lnTo>
                <a:lnTo>
                  <a:pt x="7914976" y="6856349"/>
                </a:lnTo>
                <a:lnTo>
                  <a:pt x="0" y="68563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8419513">
            <a:off x="-2049465" y="-2262327"/>
            <a:ext cx="5240428" cy="3513270"/>
          </a:xfrm>
          <a:custGeom>
            <a:avLst/>
            <a:gdLst/>
            <a:ahLst/>
            <a:cxnLst/>
            <a:rect l="l" t="t" r="r" b="b"/>
            <a:pathLst>
              <a:path w="5240428" h="3513270">
                <a:moveTo>
                  <a:pt x="0" y="0"/>
                </a:moveTo>
                <a:lnTo>
                  <a:pt x="5240428" y="0"/>
                </a:lnTo>
                <a:lnTo>
                  <a:pt x="5240428" y="3513270"/>
                </a:lnTo>
                <a:lnTo>
                  <a:pt x="0" y="35132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785138">
            <a:off x="13485355" y="-3976227"/>
            <a:ext cx="7215869" cy="8552141"/>
          </a:xfrm>
          <a:custGeom>
            <a:avLst/>
            <a:gdLst/>
            <a:ahLst/>
            <a:cxnLst/>
            <a:rect l="l" t="t" r="r" b="b"/>
            <a:pathLst>
              <a:path w="7215869" h="8552141">
                <a:moveTo>
                  <a:pt x="0" y="0"/>
                </a:moveTo>
                <a:lnTo>
                  <a:pt x="7215869" y="0"/>
                </a:lnTo>
                <a:lnTo>
                  <a:pt x="7215869" y="8552141"/>
                </a:lnTo>
                <a:lnTo>
                  <a:pt x="0" y="85521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4195659">
            <a:off x="16645072" y="2816450"/>
            <a:ext cx="1918563" cy="1853811"/>
          </a:xfrm>
          <a:custGeom>
            <a:avLst/>
            <a:gdLst/>
            <a:ahLst/>
            <a:cxnLst/>
            <a:rect l="l" t="t" r="r" b="b"/>
            <a:pathLst>
              <a:path w="1918563" h="1853811">
                <a:moveTo>
                  <a:pt x="0" y="0"/>
                </a:moveTo>
                <a:lnTo>
                  <a:pt x="1918563" y="0"/>
                </a:lnTo>
                <a:lnTo>
                  <a:pt x="1918563" y="1853811"/>
                </a:lnTo>
                <a:lnTo>
                  <a:pt x="0" y="185381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450581">
            <a:off x="15119515" y="-128638"/>
            <a:ext cx="6040073" cy="4114800"/>
          </a:xfrm>
          <a:custGeom>
            <a:avLst/>
            <a:gdLst/>
            <a:ahLst/>
            <a:cxnLst/>
            <a:rect l="l" t="t" r="r" b="b"/>
            <a:pathLst>
              <a:path w="6040073" h="4114800">
                <a:moveTo>
                  <a:pt x="0" y="0"/>
                </a:moveTo>
                <a:lnTo>
                  <a:pt x="6040073" y="0"/>
                </a:lnTo>
                <a:lnTo>
                  <a:pt x="6040073"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Freeform 8"/>
          <p:cNvSpPr/>
          <p:nvPr/>
        </p:nvSpPr>
        <p:spPr>
          <a:xfrm rot="9069038">
            <a:off x="15932977" y="8068749"/>
            <a:ext cx="3342753" cy="3097618"/>
          </a:xfrm>
          <a:custGeom>
            <a:avLst/>
            <a:gdLst/>
            <a:ahLst/>
            <a:cxnLst/>
            <a:rect l="l" t="t" r="r" b="b"/>
            <a:pathLst>
              <a:path w="3342753" h="3097618">
                <a:moveTo>
                  <a:pt x="0" y="0"/>
                </a:moveTo>
                <a:lnTo>
                  <a:pt x="3342753" y="0"/>
                </a:lnTo>
                <a:lnTo>
                  <a:pt x="3342753" y="3097618"/>
                </a:lnTo>
                <a:lnTo>
                  <a:pt x="0" y="309761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 name="Freeform 9"/>
          <p:cNvSpPr/>
          <p:nvPr/>
        </p:nvSpPr>
        <p:spPr>
          <a:xfrm rot="-7836810">
            <a:off x="-1088156" y="8571764"/>
            <a:ext cx="3657600" cy="1552956"/>
          </a:xfrm>
          <a:custGeom>
            <a:avLst/>
            <a:gdLst/>
            <a:ahLst/>
            <a:cxnLst/>
            <a:rect l="l" t="t" r="r" b="b"/>
            <a:pathLst>
              <a:path w="3657600" h="1552956">
                <a:moveTo>
                  <a:pt x="0" y="0"/>
                </a:moveTo>
                <a:lnTo>
                  <a:pt x="3657600" y="0"/>
                </a:lnTo>
                <a:lnTo>
                  <a:pt x="3657600" y="1552956"/>
                </a:lnTo>
                <a:lnTo>
                  <a:pt x="0" y="155295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0" name="Freeform 10"/>
          <p:cNvSpPr/>
          <p:nvPr/>
        </p:nvSpPr>
        <p:spPr>
          <a:xfrm rot="-4714611">
            <a:off x="-475739" y="1622930"/>
            <a:ext cx="2092976" cy="2862189"/>
          </a:xfrm>
          <a:custGeom>
            <a:avLst/>
            <a:gdLst/>
            <a:ahLst/>
            <a:cxnLst/>
            <a:rect l="l" t="t" r="r" b="b"/>
            <a:pathLst>
              <a:path w="2092976" h="2862189">
                <a:moveTo>
                  <a:pt x="0" y="0"/>
                </a:moveTo>
                <a:lnTo>
                  <a:pt x="2092976" y="0"/>
                </a:lnTo>
                <a:lnTo>
                  <a:pt x="2092976" y="2862189"/>
                </a:lnTo>
                <a:lnTo>
                  <a:pt x="0" y="2862189"/>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23" name="Freeform 23"/>
          <p:cNvSpPr/>
          <p:nvPr/>
        </p:nvSpPr>
        <p:spPr>
          <a:xfrm>
            <a:off x="5847334" y="1322455"/>
            <a:ext cx="6249993" cy="1805521"/>
          </a:xfrm>
          <a:custGeom>
            <a:avLst/>
            <a:gdLst/>
            <a:ahLst/>
            <a:cxnLst/>
            <a:rect l="l" t="t" r="r" b="b"/>
            <a:pathLst>
              <a:path w="8446880" h="1805521">
                <a:moveTo>
                  <a:pt x="0" y="0"/>
                </a:moveTo>
                <a:lnTo>
                  <a:pt x="8446879" y="0"/>
                </a:lnTo>
                <a:lnTo>
                  <a:pt x="8446879" y="1805520"/>
                </a:lnTo>
                <a:lnTo>
                  <a:pt x="0" y="1805520"/>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24" name="TextBox 24"/>
          <p:cNvSpPr txBox="1"/>
          <p:nvPr/>
        </p:nvSpPr>
        <p:spPr>
          <a:xfrm>
            <a:off x="5388850" y="1742357"/>
            <a:ext cx="7510301" cy="1109341"/>
          </a:xfrm>
          <a:prstGeom prst="rect">
            <a:avLst/>
          </a:prstGeom>
        </p:spPr>
        <p:txBody>
          <a:bodyPr lIns="0" tIns="0" rIns="0" bIns="0" rtlCol="0" anchor="t">
            <a:spAutoFit/>
          </a:bodyPr>
          <a:lstStyle>
            <a:defPPr>
              <a:defRPr lang="en-US"/>
            </a:defPPr>
            <a:lvl1pPr algn="ctr">
              <a:lnSpc>
                <a:spcPts val="8508"/>
              </a:lnSpc>
              <a:defRPr sz="6600">
                <a:solidFill>
                  <a:srgbClr val="A84200"/>
                </a:solidFill>
                <a:latin typeface="#9Slide05 SVNKitten" pitchFamily="2" charset="0"/>
              </a:defRPr>
            </a:lvl1pPr>
          </a:lstStyle>
          <a:p>
            <a:r>
              <a:rPr lang="en-US" dirty="0" err="1"/>
              <a:t>Bài</a:t>
            </a:r>
            <a:r>
              <a:rPr lang="en-US" dirty="0"/>
              <a:t> </a:t>
            </a:r>
            <a:r>
              <a:rPr lang="en-US" dirty="0" err="1"/>
              <a:t>tập</a:t>
            </a:r>
            <a:r>
              <a:rPr lang="en-US" dirty="0"/>
              <a:t> 3</a:t>
            </a:r>
          </a:p>
        </p:txBody>
      </p:sp>
      <p:sp>
        <p:nvSpPr>
          <p:cNvPr id="30" name="TextBox 29">
            <a:extLst>
              <a:ext uri="{FF2B5EF4-FFF2-40B4-BE49-F238E27FC236}">
                <a16:creationId xmlns:a16="http://schemas.microsoft.com/office/drawing/2014/main" id="{39738011-F43B-7680-223E-3F9FB3463ECB}"/>
              </a:ext>
            </a:extLst>
          </p:cNvPr>
          <p:cNvSpPr txBox="1"/>
          <p:nvPr/>
        </p:nvSpPr>
        <p:spPr>
          <a:xfrm>
            <a:off x="2818151" y="3817708"/>
            <a:ext cx="12621718" cy="1323439"/>
          </a:xfrm>
          <a:prstGeom prst="rect">
            <a:avLst/>
          </a:prstGeom>
          <a:noFill/>
        </p:spPr>
        <p:txBody>
          <a:bodyPr wrap="square">
            <a:spAutoFit/>
          </a:bodyPr>
          <a:lstStyle/>
          <a:p>
            <a:pPr algn="ctr"/>
            <a:r>
              <a:rPr lang="en-US" sz="4000" dirty="0">
                <a:hlinkClick r:id="rId20"/>
              </a:rPr>
              <a:t>https://</a:t>
            </a:r>
            <a:r>
              <a:rPr lang="en-US" sz="4000" dirty="0" err="1">
                <a:hlinkClick r:id="rId20"/>
              </a:rPr>
              <a:t>hoc10.vn</a:t>
            </a:r>
            <a:r>
              <a:rPr lang="en-US" sz="4000" dirty="0">
                <a:hlinkClick r:id="rId20"/>
              </a:rPr>
              <a:t>/doc-</a:t>
            </a:r>
            <a:r>
              <a:rPr lang="en-US" sz="4000" dirty="0" err="1">
                <a:hlinkClick r:id="rId20"/>
              </a:rPr>
              <a:t>sach</a:t>
            </a:r>
            <a:r>
              <a:rPr lang="en-US" sz="4000" dirty="0">
                <a:hlinkClick r:id="rId20"/>
              </a:rPr>
              <a:t>/</a:t>
            </a:r>
            <a:r>
              <a:rPr lang="en-US" sz="4000" dirty="0" err="1">
                <a:hlinkClick r:id="rId20"/>
              </a:rPr>
              <a:t>ngu</a:t>
            </a:r>
            <a:r>
              <a:rPr lang="en-US" sz="4000" dirty="0">
                <a:hlinkClick r:id="rId20"/>
              </a:rPr>
              <a:t>-van-8-tap-1/1/412/116/</a:t>
            </a:r>
            <a:endParaRPr lang="en-US" sz="4000" dirty="0"/>
          </a:p>
          <a:p>
            <a:pPr algn="ctr"/>
            <a:endParaRPr lang="en-US" sz="4000" dirty="0"/>
          </a:p>
        </p:txBody>
      </p:sp>
      <p:sp>
        <p:nvSpPr>
          <p:cNvPr id="7" name="Freeform 7"/>
          <p:cNvSpPr/>
          <p:nvPr/>
        </p:nvSpPr>
        <p:spPr>
          <a:xfrm rot="5585187">
            <a:off x="11199027" y="1846519"/>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rot="4632356">
            <a:off x="-4468737" y="5830126"/>
            <a:ext cx="7914977" cy="6856349"/>
          </a:xfrm>
          <a:custGeom>
            <a:avLst/>
            <a:gdLst/>
            <a:ahLst/>
            <a:cxnLst/>
            <a:rect l="l" t="t" r="r" b="b"/>
            <a:pathLst>
              <a:path w="7914977" h="6856349">
                <a:moveTo>
                  <a:pt x="0" y="0"/>
                </a:moveTo>
                <a:lnTo>
                  <a:pt x="7914977" y="0"/>
                </a:lnTo>
                <a:lnTo>
                  <a:pt x="7914977" y="6856348"/>
                </a:lnTo>
                <a:lnTo>
                  <a:pt x="0" y="6856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012840">
            <a:off x="-3104348" y="8903598"/>
            <a:ext cx="6322255" cy="4238545"/>
          </a:xfrm>
          <a:custGeom>
            <a:avLst/>
            <a:gdLst/>
            <a:ahLst/>
            <a:cxnLst/>
            <a:rect l="l" t="t" r="r" b="b"/>
            <a:pathLst>
              <a:path w="6322255" h="4238545">
                <a:moveTo>
                  <a:pt x="0" y="0"/>
                </a:moveTo>
                <a:lnTo>
                  <a:pt x="6322255" y="0"/>
                </a:lnTo>
                <a:lnTo>
                  <a:pt x="6322255" y="4238546"/>
                </a:lnTo>
                <a:lnTo>
                  <a:pt x="0" y="4238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5321012">
            <a:off x="14117338" y="-4380843"/>
            <a:ext cx="7215869" cy="8552141"/>
          </a:xfrm>
          <a:custGeom>
            <a:avLst/>
            <a:gdLst/>
            <a:ahLst/>
            <a:cxnLst/>
            <a:rect l="l" t="t" r="r" b="b"/>
            <a:pathLst>
              <a:path w="7215869" h="8552141">
                <a:moveTo>
                  <a:pt x="0" y="0"/>
                </a:moveTo>
                <a:lnTo>
                  <a:pt x="7215869" y="0"/>
                </a:lnTo>
                <a:lnTo>
                  <a:pt x="7215869" y="8552140"/>
                </a:lnTo>
                <a:lnTo>
                  <a:pt x="0" y="85521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8470971">
            <a:off x="16087064" y="8810512"/>
            <a:ext cx="2417460" cy="2335870"/>
          </a:xfrm>
          <a:custGeom>
            <a:avLst/>
            <a:gdLst/>
            <a:ahLst/>
            <a:cxnLst/>
            <a:rect l="l" t="t" r="r" b="b"/>
            <a:pathLst>
              <a:path w="2417460" h="2335870">
                <a:moveTo>
                  <a:pt x="0" y="0"/>
                </a:moveTo>
                <a:lnTo>
                  <a:pt x="2417459" y="0"/>
                </a:lnTo>
                <a:lnTo>
                  <a:pt x="2417459" y="2335871"/>
                </a:lnTo>
                <a:lnTo>
                  <a:pt x="0" y="2335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1291082">
            <a:off x="15267963" y="-267559"/>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5585187">
            <a:off x="11095460" y="1157689"/>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4714611">
            <a:off x="-537528" y="-641090"/>
            <a:ext cx="2324673" cy="3179040"/>
          </a:xfrm>
          <a:custGeom>
            <a:avLst/>
            <a:gdLst/>
            <a:ahLst/>
            <a:cxnLst/>
            <a:rect l="l" t="t" r="r" b="b"/>
            <a:pathLst>
              <a:path w="2324673" h="3179040">
                <a:moveTo>
                  <a:pt x="0" y="0"/>
                </a:moveTo>
                <a:lnTo>
                  <a:pt x="2324672" y="0"/>
                </a:lnTo>
                <a:lnTo>
                  <a:pt x="2324672" y="3179040"/>
                </a:lnTo>
                <a:lnTo>
                  <a:pt x="0" y="31790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a:off x="5895718" y="597031"/>
            <a:ext cx="5818666" cy="1805521"/>
          </a:xfrm>
          <a:custGeom>
            <a:avLst/>
            <a:gdLst/>
            <a:ahLst/>
            <a:cxnLst/>
            <a:rect l="l" t="t" r="r" b="b"/>
            <a:pathLst>
              <a:path w="8446880" h="1805521">
                <a:moveTo>
                  <a:pt x="0" y="0"/>
                </a:moveTo>
                <a:lnTo>
                  <a:pt x="8446880" y="0"/>
                </a:lnTo>
                <a:lnTo>
                  <a:pt x="8446880" y="1805520"/>
                </a:lnTo>
                <a:lnTo>
                  <a:pt x="0" y="18055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1" name="Freeform 11"/>
          <p:cNvSpPr/>
          <p:nvPr/>
        </p:nvSpPr>
        <p:spPr>
          <a:xfrm>
            <a:off x="402386" y="1120741"/>
            <a:ext cx="2126120" cy="1756707"/>
          </a:xfrm>
          <a:custGeom>
            <a:avLst/>
            <a:gdLst/>
            <a:ahLst/>
            <a:cxnLst/>
            <a:rect l="l" t="t" r="r" b="b"/>
            <a:pathLst>
              <a:path w="2126120" h="1756707">
                <a:moveTo>
                  <a:pt x="0" y="0"/>
                </a:moveTo>
                <a:lnTo>
                  <a:pt x="2126120" y="0"/>
                </a:lnTo>
                <a:lnTo>
                  <a:pt x="2126120" y="1756707"/>
                </a:lnTo>
                <a:lnTo>
                  <a:pt x="0" y="1756707"/>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2" name="TextBox 12"/>
          <p:cNvSpPr txBox="1"/>
          <p:nvPr/>
        </p:nvSpPr>
        <p:spPr>
          <a:xfrm>
            <a:off x="6080867" y="978096"/>
            <a:ext cx="5633517" cy="1109341"/>
          </a:xfrm>
          <a:prstGeom prst="rect">
            <a:avLst/>
          </a:prstGeom>
        </p:spPr>
        <p:txBody>
          <a:bodyPr lIns="0" tIns="0" rIns="0" bIns="0" rtlCol="0" anchor="t">
            <a:spAutoFit/>
          </a:bodyPr>
          <a:lstStyle>
            <a:defPPr>
              <a:defRPr lang="en-US"/>
            </a:defPPr>
            <a:lvl1pPr algn="ctr">
              <a:lnSpc>
                <a:spcPts val="8508"/>
              </a:lnSpc>
              <a:defRPr sz="6600">
                <a:solidFill>
                  <a:srgbClr val="A84200"/>
                </a:solidFill>
                <a:latin typeface="#9Slide05 SVNKitten" pitchFamily="2" charset="0"/>
              </a:defRPr>
            </a:lvl1pPr>
          </a:lstStyle>
          <a:p>
            <a:r>
              <a:rPr lang="en-US" dirty="0" err="1"/>
              <a:t>Bài</a:t>
            </a:r>
            <a:r>
              <a:rPr lang="en-US" dirty="0"/>
              <a:t> </a:t>
            </a:r>
            <a:r>
              <a:rPr lang="en-US" dirty="0" err="1"/>
              <a:t>tập</a:t>
            </a:r>
            <a:r>
              <a:rPr lang="en-US" dirty="0"/>
              <a:t> 4</a:t>
            </a:r>
          </a:p>
        </p:txBody>
      </p:sp>
      <p:sp>
        <p:nvSpPr>
          <p:cNvPr id="14" name="TextBox 13">
            <a:extLst>
              <a:ext uri="{FF2B5EF4-FFF2-40B4-BE49-F238E27FC236}">
                <a16:creationId xmlns:a16="http://schemas.microsoft.com/office/drawing/2014/main" id="{A777D960-209B-1368-69B7-5477548FCB70}"/>
              </a:ext>
            </a:extLst>
          </p:cNvPr>
          <p:cNvSpPr txBox="1"/>
          <p:nvPr/>
        </p:nvSpPr>
        <p:spPr>
          <a:xfrm>
            <a:off x="3200397" y="2572387"/>
            <a:ext cx="11887201" cy="1384995"/>
          </a:xfrm>
          <a:prstGeom prst="rect">
            <a:avLst/>
          </a:prstGeom>
          <a:noFill/>
        </p:spPr>
        <p:txBody>
          <a:bodyPr wrap="square">
            <a:spAutoFit/>
          </a:bodyPr>
          <a:lstStyle/>
          <a:p>
            <a:pPr algn="ctr"/>
            <a:r>
              <a:rPr lang="en-US" sz="2800" kern="0" dirty="0" err="1">
                <a:latin typeface="#9Slide03 BoosterNextFYBlack" panose="02000A03000000020004" pitchFamily="2" charset="0"/>
                <a:ea typeface="Times New Roman" panose="02020603050405020304" pitchFamily="18" charset="0"/>
              </a:rPr>
              <a:t>V</a:t>
            </a:r>
            <a:r>
              <a:rPr lang="en-US" sz="2800" kern="0" dirty="0" err="1">
                <a:effectLst/>
                <a:latin typeface="#9Slide03 BoosterNextFYBlack" panose="02000A03000000020004" pitchFamily="2" charset="0"/>
                <a:ea typeface="Times New Roman" panose="02020603050405020304" pitchFamily="18" charset="0"/>
              </a:rPr>
              <a:t>iết</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đoạn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văn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nêu</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cảm</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nghĩ</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sau</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khi</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học</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văn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bản</a:t>
            </a:r>
            <a:r>
              <a:rPr lang="en-US" sz="2800" kern="0" dirty="0">
                <a:effectLst/>
                <a:latin typeface="#9Slide03 BoosterNextFYBlack" panose="02000A03000000020004" pitchFamily="2" charset="0"/>
                <a:ea typeface="Times New Roman" panose="02020603050405020304" pitchFamily="18" charset="0"/>
              </a:rPr>
              <a:t> </a:t>
            </a:r>
            <a:r>
              <a:rPr lang="en-US" sz="2800" i="1" kern="0" dirty="0" err="1">
                <a:effectLst/>
                <a:latin typeface="#9Slide03 BoosterNextFYBlack" panose="02000A03000000020004" pitchFamily="2" charset="0"/>
                <a:ea typeface="Times New Roman" panose="02020603050405020304" pitchFamily="18" charset="0"/>
              </a:rPr>
              <a:t>Hịch</a:t>
            </a:r>
            <a:r>
              <a:rPr lang="en-US" sz="2800" i="1" kern="0" dirty="0">
                <a:effectLst/>
                <a:latin typeface="#9Slide03 BoosterNextFYBlack" panose="02000A03000000020004" pitchFamily="2" charset="0"/>
                <a:ea typeface="Times New Roman" panose="02020603050405020304" pitchFamily="18" charset="0"/>
              </a:rPr>
              <a:t> </a:t>
            </a:r>
            <a:r>
              <a:rPr lang="en-US" sz="2800" i="1" kern="0" dirty="0" err="1">
                <a:effectLst/>
                <a:latin typeface="#9Slide03 BoosterNextFYBlack" panose="02000A03000000020004" pitchFamily="2" charset="0"/>
                <a:ea typeface="Times New Roman" panose="02020603050405020304" pitchFamily="18" charset="0"/>
              </a:rPr>
              <a:t>tướng</a:t>
            </a:r>
            <a:r>
              <a:rPr lang="en-US" sz="2800" i="1" kern="0" dirty="0">
                <a:effectLst/>
                <a:latin typeface="#9Slide03 BoosterNextFYBlack" panose="02000A03000000020004" pitchFamily="2" charset="0"/>
                <a:ea typeface="Times New Roman" panose="02020603050405020304" pitchFamily="18" charset="0"/>
              </a:rPr>
              <a:t> </a:t>
            </a:r>
            <a:r>
              <a:rPr lang="en-US" sz="2800" i="1" kern="0" dirty="0" err="1">
                <a:effectLst/>
                <a:latin typeface="#9Slide03 BoosterNextFYBlack" panose="02000A03000000020004" pitchFamily="2" charset="0"/>
                <a:ea typeface="Times New Roman" panose="02020603050405020304" pitchFamily="18" charset="0"/>
              </a:rPr>
              <a:t>sĩ</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của</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Trần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Quốc</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Tuấn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trong</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đó</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có</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sử</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dụng</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ít</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nhất</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hai</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từ</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Hán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Việt</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chỉ</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ra</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nghĩa</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của</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hai</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từ</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Hán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Việt</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được</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sử</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dụng</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trong</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đoạn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văn</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đã</a:t>
            </a:r>
            <a:r>
              <a:rPr lang="en-US" sz="2800" kern="0" dirty="0">
                <a:effectLst/>
                <a:latin typeface="#9Slide03 BoosterNextFYBlack" panose="02000A03000000020004" pitchFamily="2" charset="0"/>
                <a:ea typeface="Times New Roman" panose="02020603050405020304" pitchFamily="18" charset="0"/>
              </a:rPr>
              <a:t> </a:t>
            </a:r>
            <a:r>
              <a:rPr lang="en-US" sz="2800" kern="0" dirty="0" err="1">
                <a:effectLst/>
                <a:latin typeface="#9Slide03 BoosterNextFYBlack" panose="02000A03000000020004" pitchFamily="2" charset="0"/>
                <a:ea typeface="Times New Roman" panose="02020603050405020304" pitchFamily="18" charset="0"/>
              </a:rPr>
              <a:t>viết</a:t>
            </a:r>
            <a:r>
              <a:rPr lang="en-US" sz="2800" kern="0" dirty="0">
                <a:effectLst/>
                <a:latin typeface="#9Slide03 BoosterNextFYBlack" panose="02000A03000000020004" pitchFamily="2" charset="0"/>
                <a:ea typeface="Times New Roman" panose="02020603050405020304" pitchFamily="18" charset="0"/>
              </a:rPr>
              <a:t>.</a:t>
            </a:r>
            <a:endParaRPr lang="en-US" sz="2800" dirty="0">
              <a:latin typeface="#9Slide03 BoosterNextFYBlack" panose="02000A03000000020004" pitchFamily="2" charset="0"/>
            </a:endParaRPr>
          </a:p>
        </p:txBody>
      </p:sp>
      <p:sp>
        <p:nvSpPr>
          <p:cNvPr id="17" name="TextBox 16">
            <a:extLst>
              <a:ext uri="{FF2B5EF4-FFF2-40B4-BE49-F238E27FC236}">
                <a16:creationId xmlns:a16="http://schemas.microsoft.com/office/drawing/2014/main" id="{C3D75A82-900B-D1D2-3BC1-712DC84C0D0A}"/>
              </a:ext>
            </a:extLst>
          </p:cNvPr>
          <p:cNvSpPr txBox="1"/>
          <p:nvPr/>
        </p:nvSpPr>
        <p:spPr>
          <a:xfrm>
            <a:off x="1219199" y="4538004"/>
            <a:ext cx="15849599" cy="4770537"/>
          </a:xfrm>
          <a:prstGeom prst="rect">
            <a:avLst/>
          </a:prstGeom>
          <a:solidFill>
            <a:schemeClr val="accent6">
              <a:lumMod val="60000"/>
              <a:lumOff val="40000"/>
            </a:schemeClr>
          </a:solidFill>
        </p:spPr>
        <p:txBody>
          <a:bodyPr wrap="square">
            <a:spAutoFit/>
          </a:bodyPr>
          <a:lstStyle/>
          <a:p>
            <a:pPr marL="0" marR="0" algn="just">
              <a:spcBef>
                <a:spcPts val="1200"/>
              </a:spcBef>
              <a:spcAft>
                <a:spcPts val="1200"/>
              </a:spcAft>
            </a:pP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1.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hình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thức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đoạn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từ</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5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đến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7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dòng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1200"/>
              </a:spcBef>
              <a:spcAft>
                <a:spcPts val="1200"/>
              </a:spcAft>
            </a:pP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2.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Phương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thức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Biểu</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cảm</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1200"/>
              </a:spcBef>
              <a:spcAft>
                <a:spcPts val="1200"/>
              </a:spcAft>
            </a:pP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3.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Nội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dung:</a:t>
            </a:r>
            <a:r>
              <a:rPr lang="en-US" sz="3200" b="1"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Cảm</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xúc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suy</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nghĩ</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sau</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học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văn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Hịch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tướng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sĩ</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có</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thể</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trình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bày</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cảm</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xúc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Trần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Quốc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Tuấn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các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tướng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sĩ</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tinh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thần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nước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thời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đại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nhà</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Trần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tội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ác</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quân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Mông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Nguyên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bài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hịch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1200"/>
              </a:spcBef>
              <a:spcAft>
                <a:spcPts val="1200"/>
              </a:spcAft>
            </a:pP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4.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Sử</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dụng</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ít</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nhất</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2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từ</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Hán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Việt</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chỉ</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rõ</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và</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giải</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thích</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nghĩa</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của</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2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từ</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Hán</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Việt</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đó</a:t>
            </a:r>
            <a:r>
              <a:rPr lang="en-US" sz="32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1200"/>
              </a:spcBef>
              <a:spcAft>
                <a:spcPts val="1200"/>
              </a:spcAft>
            </a:pP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5.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Đảm</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bảo</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các</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yêu</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cầu</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về</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chính</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tả</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ngữ</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pháp</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diễn</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3200" spc="-20" dirty="0" err="1">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đạt</a:t>
            </a:r>
            <a:r>
              <a:rPr lang="en-US" sz="3200" spc="-2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rPr>
              <a:t>.</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rot="10132517">
            <a:off x="-2334009" y="-3933866"/>
            <a:ext cx="7914977" cy="6856349"/>
          </a:xfrm>
          <a:custGeom>
            <a:avLst/>
            <a:gdLst/>
            <a:ahLst/>
            <a:cxnLst/>
            <a:rect l="l" t="t" r="r" b="b"/>
            <a:pathLst>
              <a:path w="7914977" h="6856349">
                <a:moveTo>
                  <a:pt x="0" y="0"/>
                </a:moveTo>
                <a:lnTo>
                  <a:pt x="7914977" y="0"/>
                </a:lnTo>
                <a:lnTo>
                  <a:pt x="7914977" y="6856348"/>
                </a:lnTo>
                <a:lnTo>
                  <a:pt x="0" y="68563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3012840">
            <a:off x="-2715037" y="7859175"/>
            <a:ext cx="6322255" cy="4238545"/>
          </a:xfrm>
          <a:custGeom>
            <a:avLst/>
            <a:gdLst/>
            <a:ahLst/>
            <a:cxnLst/>
            <a:rect l="l" t="t" r="r" b="b"/>
            <a:pathLst>
              <a:path w="6322255" h="4238545">
                <a:moveTo>
                  <a:pt x="0" y="0"/>
                </a:moveTo>
                <a:lnTo>
                  <a:pt x="6322256" y="0"/>
                </a:lnTo>
                <a:lnTo>
                  <a:pt x="6322256" y="4238545"/>
                </a:lnTo>
                <a:lnTo>
                  <a:pt x="0" y="4238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rot="925733">
            <a:off x="14000013" y="5702377"/>
            <a:ext cx="7215869" cy="8552141"/>
          </a:xfrm>
          <a:custGeom>
            <a:avLst/>
            <a:gdLst/>
            <a:ahLst/>
            <a:cxnLst/>
            <a:rect l="l" t="t" r="r" b="b"/>
            <a:pathLst>
              <a:path w="7215869" h="8552141">
                <a:moveTo>
                  <a:pt x="0" y="0"/>
                </a:moveTo>
                <a:lnTo>
                  <a:pt x="7215868" y="0"/>
                </a:lnTo>
                <a:lnTo>
                  <a:pt x="7215868" y="8552141"/>
                </a:lnTo>
                <a:lnTo>
                  <a:pt x="0" y="85521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rot="-8470971">
            <a:off x="16087064" y="8810512"/>
            <a:ext cx="2417460" cy="2335870"/>
          </a:xfrm>
          <a:custGeom>
            <a:avLst/>
            <a:gdLst/>
            <a:ahLst/>
            <a:cxnLst/>
            <a:rect l="l" t="t" r="r" b="b"/>
            <a:pathLst>
              <a:path w="2417460" h="2335870">
                <a:moveTo>
                  <a:pt x="0" y="0"/>
                </a:moveTo>
                <a:lnTo>
                  <a:pt x="2417459" y="0"/>
                </a:lnTo>
                <a:lnTo>
                  <a:pt x="2417459" y="2335871"/>
                </a:lnTo>
                <a:lnTo>
                  <a:pt x="0" y="233587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rot="-8099999">
            <a:off x="13782005" y="-1709970"/>
            <a:ext cx="6682829" cy="4552677"/>
          </a:xfrm>
          <a:custGeom>
            <a:avLst/>
            <a:gdLst/>
            <a:ahLst/>
            <a:cxnLst/>
            <a:rect l="l" t="t" r="r" b="b"/>
            <a:pathLst>
              <a:path w="6682829" h="4552677">
                <a:moveTo>
                  <a:pt x="0" y="0"/>
                </a:moveTo>
                <a:lnTo>
                  <a:pt x="6682829" y="0"/>
                </a:lnTo>
                <a:lnTo>
                  <a:pt x="6682829" y="4552677"/>
                </a:lnTo>
                <a:lnTo>
                  <a:pt x="0" y="455267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rot="5585187">
            <a:off x="11843492" y="790763"/>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rot="-4714611">
            <a:off x="-537528" y="-641090"/>
            <a:ext cx="2324673" cy="3179040"/>
          </a:xfrm>
          <a:custGeom>
            <a:avLst/>
            <a:gdLst/>
            <a:ahLst/>
            <a:cxnLst/>
            <a:rect l="l" t="t" r="r" b="b"/>
            <a:pathLst>
              <a:path w="2324673" h="3179040">
                <a:moveTo>
                  <a:pt x="0" y="0"/>
                </a:moveTo>
                <a:lnTo>
                  <a:pt x="2324672" y="0"/>
                </a:lnTo>
                <a:lnTo>
                  <a:pt x="2324672" y="3179040"/>
                </a:lnTo>
                <a:lnTo>
                  <a:pt x="0" y="317904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Freeform 9"/>
          <p:cNvSpPr/>
          <p:nvPr/>
        </p:nvSpPr>
        <p:spPr>
          <a:xfrm>
            <a:off x="4170713" y="266700"/>
            <a:ext cx="8446880" cy="1805521"/>
          </a:xfrm>
          <a:custGeom>
            <a:avLst/>
            <a:gdLst/>
            <a:ahLst/>
            <a:cxnLst/>
            <a:rect l="l" t="t" r="r" b="b"/>
            <a:pathLst>
              <a:path w="8446880" h="1805521">
                <a:moveTo>
                  <a:pt x="0" y="0"/>
                </a:moveTo>
                <a:lnTo>
                  <a:pt x="8446880" y="0"/>
                </a:lnTo>
                <a:lnTo>
                  <a:pt x="8446880" y="1805520"/>
                </a:lnTo>
                <a:lnTo>
                  <a:pt x="0" y="1805520"/>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7" name="TextBox 17"/>
          <p:cNvSpPr txBox="1"/>
          <p:nvPr/>
        </p:nvSpPr>
        <p:spPr>
          <a:xfrm>
            <a:off x="4545731" y="643364"/>
            <a:ext cx="7696844" cy="1151790"/>
          </a:xfrm>
          <a:prstGeom prst="rect">
            <a:avLst/>
          </a:prstGeom>
        </p:spPr>
        <p:txBody>
          <a:bodyPr lIns="0" tIns="0" rIns="0" bIns="0" rtlCol="0" anchor="t">
            <a:spAutoFit/>
          </a:bodyPr>
          <a:lstStyle>
            <a:defPPr>
              <a:defRPr lang="en-US"/>
            </a:defPPr>
            <a:lvl1pPr algn="ctr">
              <a:lnSpc>
                <a:spcPts val="8508"/>
              </a:lnSpc>
              <a:defRPr sz="6600">
                <a:solidFill>
                  <a:srgbClr val="A84200"/>
                </a:solidFill>
                <a:latin typeface="#9Slide05 SVNKitten" pitchFamily="2" charset="0"/>
              </a:defRPr>
            </a:lvl1pPr>
          </a:lstStyle>
          <a:p>
            <a:r>
              <a:rPr lang="en-US" sz="8800" dirty="0" err="1"/>
              <a:t>Bảng</a:t>
            </a:r>
            <a:r>
              <a:rPr lang="en-US" sz="8800" dirty="0"/>
              <a:t> </a:t>
            </a:r>
            <a:r>
              <a:rPr lang="en-US" sz="8800" dirty="0" err="1"/>
              <a:t>kiểm</a:t>
            </a:r>
            <a:endParaRPr lang="en-US" sz="8800" dirty="0"/>
          </a:p>
        </p:txBody>
      </p:sp>
      <p:graphicFrame>
        <p:nvGraphicFramePr>
          <p:cNvPr id="20" name="Table 19">
            <a:extLst>
              <a:ext uri="{FF2B5EF4-FFF2-40B4-BE49-F238E27FC236}">
                <a16:creationId xmlns:a16="http://schemas.microsoft.com/office/drawing/2014/main" id="{717BDF79-2A6D-C9A1-E571-52A9BAE2D995}"/>
              </a:ext>
            </a:extLst>
          </p:cNvPr>
          <p:cNvGraphicFramePr>
            <a:graphicFrameLocks noGrp="1"/>
          </p:cNvGraphicFramePr>
          <p:nvPr>
            <p:extLst>
              <p:ext uri="{D42A27DB-BD31-4B8C-83A1-F6EECF244321}">
                <p14:modId xmlns:p14="http://schemas.microsoft.com/office/powerpoint/2010/main" val="2960407729"/>
              </p:ext>
            </p:extLst>
          </p:nvPr>
        </p:nvGraphicFramePr>
        <p:xfrm>
          <a:off x="1143000" y="2461480"/>
          <a:ext cx="16001999" cy="6761849"/>
        </p:xfrm>
        <a:graphic>
          <a:graphicData uri="http://schemas.openxmlformats.org/drawingml/2006/table">
            <a:tbl>
              <a:tblPr firstRow="1" firstCol="1" bandRow="1">
                <a:tableStyleId>{21E4AEA4-8DFA-4A89-87EB-49C32662AFE0}</a:tableStyleId>
              </a:tblPr>
              <a:tblGrid>
                <a:gridCol w="8990592">
                  <a:extLst>
                    <a:ext uri="{9D8B030D-6E8A-4147-A177-3AD203B41FA5}">
                      <a16:colId xmlns:a16="http://schemas.microsoft.com/office/drawing/2014/main" val="2337184678"/>
                    </a:ext>
                  </a:extLst>
                </a:gridCol>
                <a:gridCol w="2028116">
                  <a:extLst>
                    <a:ext uri="{9D8B030D-6E8A-4147-A177-3AD203B41FA5}">
                      <a16:colId xmlns:a16="http://schemas.microsoft.com/office/drawing/2014/main" val="2683258406"/>
                    </a:ext>
                  </a:extLst>
                </a:gridCol>
                <a:gridCol w="2270075">
                  <a:extLst>
                    <a:ext uri="{9D8B030D-6E8A-4147-A177-3AD203B41FA5}">
                      <a16:colId xmlns:a16="http://schemas.microsoft.com/office/drawing/2014/main" val="1932837520"/>
                    </a:ext>
                  </a:extLst>
                </a:gridCol>
                <a:gridCol w="2713216">
                  <a:extLst>
                    <a:ext uri="{9D8B030D-6E8A-4147-A177-3AD203B41FA5}">
                      <a16:colId xmlns:a16="http://schemas.microsoft.com/office/drawing/2014/main" val="2496154620"/>
                    </a:ext>
                  </a:extLst>
                </a:gridCol>
              </a:tblGrid>
              <a:tr h="1310420">
                <a:tc gridSpan="4">
                  <a:txBody>
                    <a:bodyPr/>
                    <a:lstStyle/>
                    <a:p>
                      <a:pPr marL="0" marR="0" algn="ctr">
                        <a:spcBef>
                          <a:spcPts val="0"/>
                        </a:spcBef>
                        <a:spcAft>
                          <a:spcPts val="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Đoạn</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văn</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nêu</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cảm</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nghĩ</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sau</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khi</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học</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văn</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bản</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p>
                    <a:p>
                      <a:pPr marL="0" marR="0" algn="ctr">
                        <a:spcBef>
                          <a:spcPts val="0"/>
                        </a:spcBef>
                        <a:spcAft>
                          <a:spcPts val="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Hịch</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tướng</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sĩ</a:t>
                      </a:r>
                      <a:r>
                        <a:rPr lang="en-US" sz="3200" dirty="0">
                          <a:solidFill>
                            <a:schemeClr val="bg1"/>
                          </a:solidFill>
                          <a:effectLst/>
                          <a:latin typeface="#9Slide03 BoosterNextFYBlack" panose="02000A03000000020004" pitchFamily="2" charset="0"/>
                          <a:cs typeface="#9Slide03 Arima Madurai Bold" panose="00000800000000000000" pitchFamily="2" charset="0"/>
                        </a:rPr>
                        <a:t> –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Trần</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Quốc</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Tuấn</a:t>
                      </a:r>
                      <a:endParaRPr lang="en-US" sz="32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C0504D"/>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7219263"/>
                  </a:ext>
                </a:extLst>
              </a:tr>
              <a:tr h="838200">
                <a:tc>
                  <a:txBody>
                    <a:bodyPr/>
                    <a:lstStyle/>
                    <a:p>
                      <a:pPr marL="0" marR="0" algn="ctr">
                        <a:spcBef>
                          <a:spcPts val="500"/>
                        </a:spcBef>
                        <a:spcAft>
                          <a:spcPts val="50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Yêu</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cầu</a:t>
                      </a:r>
                      <a:endParaRPr lang="en-US" sz="32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C0504D"/>
                    </a:solidFill>
                  </a:tcPr>
                </a:tc>
                <a:tc>
                  <a:txBody>
                    <a:bodyPr/>
                    <a:lstStyle/>
                    <a:p>
                      <a:pPr marL="0" marR="0" algn="ctr">
                        <a:spcBef>
                          <a:spcPts val="500"/>
                        </a:spcBef>
                        <a:spcAft>
                          <a:spcPts val="50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Đạt</a:t>
                      </a:r>
                      <a:endParaRPr lang="en-US" sz="32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C0504D"/>
                    </a:solidFill>
                  </a:tcPr>
                </a:tc>
                <a:tc>
                  <a:txBody>
                    <a:bodyPr/>
                    <a:lstStyle/>
                    <a:p>
                      <a:pPr marL="0" marR="0" algn="ctr">
                        <a:spcBef>
                          <a:spcPts val="500"/>
                        </a:spcBef>
                        <a:spcAft>
                          <a:spcPts val="50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Chưa</a:t>
                      </a:r>
                      <a:r>
                        <a:rPr lang="en-US" sz="3200" dirty="0">
                          <a:solidFill>
                            <a:schemeClr val="bg1"/>
                          </a:solidFill>
                          <a:effectLst/>
                          <a:latin typeface="#9Slide03 BoosterNextFYBlack" panose="02000A03000000020004" pitchFamily="2" charset="0"/>
                          <a:cs typeface="#9Slide03 Arima Madurai Bold" panose="00000800000000000000" pitchFamily="2" charset="0"/>
                        </a:rPr>
                        <a:t> </a:t>
                      </a:r>
                      <a:r>
                        <a:rPr lang="en-US" sz="3200" dirty="0" err="1">
                          <a:solidFill>
                            <a:schemeClr val="bg1"/>
                          </a:solidFill>
                          <a:effectLst/>
                          <a:latin typeface="#9Slide03 BoosterNextFYBlack" panose="02000A03000000020004" pitchFamily="2" charset="0"/>
                          <a:cs typeface="#9Slide03 Arima Madurai Bold" panose="00000800000000000000" pitchFamily="2" charset="0"/>
                        </a:rPr>
                        <a:t>đạt</a:t>
                      </a:r>
                      <a:endParaRPr lang="en-US" sz="32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C0504D"/>
                    </a:solidFill>
                  </a:tcPr>
                </a:tc>
                <a:tc>
                  <a:txBody>
                    <a:bodyPr/>
                    <a:lstStyle/>
                    <a:p>
                      <a:pPr marL="0" marR="0" algn="ctr">
                        <a:spcBef>
                          <a:spcPts val="500"/>
                        </a:spcBef>
                        <a:spcAft>
                          <a:spcPts val="500"/>
                        </a:spcAft>
                      </a:pPr>
                      <a:r>
                        <a:rPr lang="en-US" sz="3200" dirty="0" err="1">
                          <a:solidFill>
                            <a:schemeClr val="bg1"/>
                          </a:solidFill>
                          <a:effectLst/>
                          <a:latin typeface="#9Slide03 BoosterNextFYBlack" panose="02000A03000000020004" pitchFamily="2" charset="0"/>
                          <a:cs typeface="#9Slide03 Arima Madurai Bold" panose="00000800000000000000" pitchFamily="2" charset="0"/>
                        </a:rPr>
                        <a:t>Góp</a:t>
                      </a:r>
                      <a:r>
                        <a:rPr lang="en-US" sz="3200" dirty="0">
                          <a:solidFill>
                            <a:schemeClr val="bg1"/>
                          </a:solidFill>
                          <a:effectLst/>
                          <a:latin typeface="#9Slide03 BoosterNextFYBlack" panose="02000A03000000020004" pitchFamily="2" charset="0"/>
                          <a:cs typeface="#9Slide03 Arima Madurai Bold" panose="00000800000000000000" pitchFamily="2" charset="0"/>
                        </a:rPr>
                        <a:t> ý</a:t>
                      </a:r>
                      <a:endParaRPr lang="en-US" sz="3200" dirty="0">
                        <a:solidFill>
                          <a:schemeClr val="bg1"/>
                        </a:solidFill>
                        <a:effectLst/>
                        <a:latin typeface="#9Slide03 BoosterNextFYBlack" panose="02000A03000000020004" pitchFamily="2" charset="0"/>
                        <a:ea typeface="Times New Roman" panose="02020603050405020304" pitchFamily="18" charset="0"/>
                        <a:cs typeface="#9Slide03 Arima Madurai Bold" panose="00000800000000000000" pitchFamily="2" charset="0"/>
                      </a:endParaRPr>
                    </a:p>
                  </a:txBody>
                  <a:tcPr marL="68580" marR="68580" marT="0" marB="0" anchor="ctr">
                    <a:solidFill>
                      <a:srgbClr val="C0504D"/>
                    </a:solidFill>
                  </a:tcPr>
                </a:tc>
                <a:extLst>
                  <a:ext uri="{0D108BD9-81ED-4DB2-BD59-A6C34878D82A}">
                    <a16:rowId xmlns:a16="http://schemas.microsoft.com/office/drawing/2014/main" val="1949897730"/>
                  </a:ext>
                </a:extLst>
              </a:tr>
              <a:tr h="709728">
                <a:tc>
                  <a:txBody>
                    <a:bodyPr/>
                    <a:lstStyle/>
                    <a:p>
                      <a:pPr marL="0" marR="0" algn="just">
                        <a:spcBef>
                          <a:spcPts val="500"/>
                        </a:spcBef>
                        <a:spcAft>
                          <a:spcPts val="500"/>
                        </a:spcAft>
                      </a:pPr>
                      <a:r>
                        <a:rPr lang="en-US" sz="2800" dirty="0">
                          <a:effectLst/>
                          <a:latin typeface="#9Slide03 Arima Madurai Bold" panose="00000800000000000000" pitchFamily="2" charset="0"/>
                          <a:cs typeface="#9Slide03 Arima Madurai Bold" panose="00000800000000000000" pitchFamily="2" charset="0"/>
                        </a:rPr>
                        <a:t>1. </a:t>
                      </a:r>
                      <a:r>
                        <a:rPr lang="en-US" sz="2800" dirty="0" err="1">
                          <a:effectLst/>
                          <a:latin typeface="#9Slide03 Arima Madurai Bold" panose="00000800000000000000" pitchFamily="2" charset="0"/>
                          <a:cs typeface="#9Slide03 Arima Madurai Bold" panose="00000800000000000000" pitchFamily="2" charset="0"/>
                        </a:rPr>
                        <a:t>Đảm</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bảo</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hình</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thức</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đoạn</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văn</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extLst>
                  <a:ext uri="{0D108BD9-81ED-4DB2-BD59-A6C34878D82A}">
                    <a16:rowId xmlns:a16="http://schemas.microsoft.com/office/drawing/2014/main" val="2716565408"/>
                  </a:ext>
                </a:extLst>
              </a:tr>
              <a:tr h="709728">
                <a:tc>
                  <a:txBody>
                    <a:bodyPr/>
                    <a:lstStyle/>
                    <a:p>
                      <a:pPr marL="0" marR="0" algn="just">
                        <a:spcBef>
                          <a:spcPts val="500"/>
                        </a:spcBef>
                        <a:spcAft>
                          <a:spcPts val="500"/>
                        </a:spcAft>
                      </a:pPr>
                      <a:r>
                        <a:rPr lang="en-US" sz="2800" dirty="0">
                          <a:effectLst/>
                          <a:latin typeface="#9Slide03 Arima Madurai Bold" panose="00000800000000000000" pitchFamily="2" charset="0"/>
                          <a:cs typeface="#9Slide03 Arima Madurai Bold" panose="00000800000000000000" pitchFamily="2" charset="0"/>
                        </a:rPr>
                        <a:t>2. </a:t>
                      </a:r>
                      <a:r>
                        <a:rPr lang="en-US" sz="2800" dirty="0" err="1">
                          <a:effectLst/>
                          <a:latin typeface="#9Slide03 Arima Madurai Bold" panose="00000800000000000000" pitchFamily="2" charset="0"/>
                          <a:cs typeface="#9Slide03 Arima Madurai Bold" panose="00000800000000000000" pitchFamily="2" charset="0"/>
                        </a:rPr>
                        <a:t>Đúng</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phương</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thức</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biểu</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cảm</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extLst>
                  <a:ext uri="{0D108BD9-81ED-4DB2-BD59-A6C34878D82A}">
                    <a16:rowId xmlns:a16="http://schemas.microsoft.com/office/drawing/2014/main" val="1390870510"/>
                  </a:ext>
                </a:extLst>
              </a:tr>
              <a:tr h="1064591">
                <a:tc>
                  <a:txBody>
                    <a:bodyPr/>
                    <a:lstStyle/>
                    <a:p>
                      <a:pPr marL="0" marR="0" algn="just">
                        <a:spcBef>
                          <a:spcPts val="500"/>
                        </a:spcBef>
                        <a:spcAft>
                          <a:spcPts val="500"/>
                        </a:spcAft>
                      </a:pPr>
                      <a:r>
                        <a:rPr lang="en-US" sz="2800" dirty="0">
                          <a:effectLst/>
                          <a:latin typeface="#9Slide03 Arima Madurai Bold" panose="00000800000000000000" pitchFamily="2" charset="0"/>
                          <a:cs typeface="#9Slide03 Arima Madurai Bold" panose="00000800000000000000" pitchFamily="2" charset="0"/>
                        </a:rPr>
                        <a:t>3. </a:t>
                      </a:r>
                      <a:r>
                        <a:rPr lang="en-US" sz="2800" dirty="0" err="1">
                          <a:effectLst/>
                          <a:latin typeface="#9Slide03 Arima Madurai Bold" panose="00000800000000000000" pitchFamily="2" charset="0"/>
                          <a:cs typeface="#9Slide03 Arima Madurai Bold" panose="00000800000000000000" pitchFamily="2" charset="0"/>
                        </a:rPr>
                        <a:t>Nội</a:t>
                      </a:r>
                      <a:r>
                        <a:rPr lang="en-US" sz="2800" dirty="0">
                          <a:effectLst/>
                          <a:latin typeface="#9Slide03 Arima Madurai Bold" panose="00000800000000000000" pitchFamily="2" charset="0"/>
                          <a:cs typeface="#9Slide03 Arima Madurai Bold" panose="00000800000000000000" pitchFamily="2" charset="0"/>
                        </a:rPr>
                        <a:t> dung: </a:t>
                      </a:r>
                      <a:r>
                        <a:rPr lang="en-US" sz="2800" dirty="0" err="1">
                          <a:effectLst/>
                          <a:latin typeface="#9Slide03 Arima Madurai Bold" panose="00000800000000000000" pitchFamily="2" charset="0"/>
                          <a:cs typeface="#9Slide03 Arima Madurai Bold" panose="00000800000000000000" pitchFamily="2" charset="0"/>
                        </a:rPr>
                        <a:t>Trình</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bày</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cảm</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xúc</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suy</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nghĩ</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về</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một</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đối</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tượng</a:t>
                      </a:r>
                      <a:r>
                        <a:rPr lang="en-US" sz="2800" dirty="0">
                          <a:effectLst/>
                          <a:latin typeface="#9Slide03 Arima Madurai Bold" panose="00000800000000000000" pitchFamily="2" charset="0"/>
                          <a:cs typeface="#9Slide03 Arima Madurai Bold" panose="00000800000000000000" pitchFamily="2" charset="0"/>
                        </a:rPr>
                        <a:t>/</a:t>
                      </a:r>
                      <a:r>
                        <a:rPr lang="en-US" sz="2800" dirty="0" err="1">
                          <a:effectLst/>
                          <a:latin typeface="#9Slide03 Arima Madurai Bold" panose="00000800000000000000" pitchFamily="2" charset="0"/>
                          <a:cs typeface="#9Slide03 Arima Madurai Bold" panose="00000800000000000000" pitchFamily="2" charset="0"/>
                        </a:rPr>
                        <a:t>sự</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việc</a:t>
                      </a:r>
                      <a:r>
                        <a:rPr lang="en-US" sz="2800" dirty="0">
                          <a:effectLst/>
                          <a:latin typeface="#9Slide03 Arima Madurai Bold" panose="00000800000000000000" pitchFamily="2" charset="0"/>
                          <a:cs typeface="#9Slide03 Arima Madurai Bold" panose="00000800000000000000" pitchFamily="2" charset="0"/>
                        </a:rPr>
                        <a:t>/</a:t>
                      </a:r>
                      <a:r>
                        <a:rPr lang="en-US" sz="2800" dirty="0" err="1">
                          <a:effectLst/>
                          <a:latin typeface="#9Slide03 Arima Madurai Bold" panose="00000800000000000000" pitchFamily="2" charset="0"/>
                          <a:cs typeface="#9Slide03 Arima Madurai Bold" panose="00000800000000000000" pitchFamily="2" charset="0"/>
                        </a:rPr>
                        <a:t>bài</a:t>
                      </a:r>
                      <a:r>
                        <a:rPr lang="en-US" sz="2800" dirty="0">
                          <a:effectLst/>
                          <a:latin typeface="#9Slide03 Arima Madurai Bold" panose="00000800000000000000" pitchFamily="2" charset="0"/>
                          <a:cs typeface="#9Slide03 Arima Madurai Bold" panose="00000800000000000000" pitchFamily="2" charset="0"/>
                        </a:rPr>
                        <a:t> </a:t>
                      </a:r>
                      <a:r>
                        <a:rPr lang="en-US" sz="2800" dirty="0" err="1">
                          <a:effectLst/>
                          <a:latin typeface="#9Slide03 Arima Madurai Bold" panose="00000800000000000000" pitchFamily="2" charset="0"/>
                          <a:cs typeface="#9Slide03 Arima Madurai Bold" panose="00000800000000000000" pitchFamily="2" charset="0"/>
                        </a:rPr>
                        <a:t>hịch</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extLst>
                  <a:ext uri="{0D108BD9-81ED-4DB2-BD59-A6C34878D82A}">
                    <a16:rowId xmlns:a16="http://schemas.microsoft.com/office/drawing/2014/main" val="1954694371"/>
                  </a:ext>
                </a:extLst>
              </a:tr>
              <a:tr h="1064591">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4. Sử dụng và giải nghĩa đúng ít nhất 2 từ Hán Việt trong đoạn văn</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extLst>
                  <a:ext uri="{0D108BD9-81ED-4DB2-BD59-A6C34878D82A}">
                    <a16:rowId xmlns:a16="http://schemas.microsoft.com/office/drawing/2014/main" val="686294630"/>
                  </a:ext>
                </a:extLst>
              </a:tr>
              <a:tr h="1064591">
                <a:tc>
                  <a:txBody>
                    <a:bodyPr/>
                    <a:lstStyle/>
                    <a:p>
                      <a:pPr marL="0" marR="0" algn="just">
                        <a:spcBef>
                          <a:spcPts val="500"/>
                        </a:spcBef>
                        <a:spcAft>
                          <a:spcPts val="500"/>
                        </a:spcAft>
                      </a:pPr>
                      <a:r>
                        <a:rPr lang="en-US" sz="2800" spc="-20">
                          <a:effectLst/>
                          <a:latin typeface="#9Slide03 Arima Madurai Bold" panose="00000800000000000000" pitchFamily="2" charset="0"/>
                          <a:cs typeface="#9Slide03 Arima Madurai Bold" panose="00000800000000000000" pitchFamily="2" charset="0"/>
                        </a:rPr>
                        <a:t>4. Không mắc quá 5 lỗi chính tả, dùng từ, ngữ pháp trong đoạn văn</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nchor="ctr"/>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a:effectLst/>
                          <a:latin typeface="#9Slide03 Arima Madurai Bold" panose="00000800000000000000" pitchFamily="2" charset="0"/>
                          <a:cs typeface="#9Slide03 Arima Madurai Bold" panose="00000800000000000000" pitchFamily="2" charset="0"/>
                        </a:rPr>
                        <a:t> </a:t>
                      </a:r>
                      <a:endParaRPr lang="en-US" sz="280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tc>
                  <a:txBody>
                    <a:bodyPr/>
                    <a:lstStyle/>
                    <a:p>
                      <a:pPr marL="0" marR="0" algn="just">
                        <a:spcBef>
                          <a:spcPts val="500"/>
                        </a:spcBef>
                        <a:spcAft>
                          <a:spcPts val="500"/>
                        </a:spcAft>
                      </a:pPr>
                      <a:r>
                        <a:rPr lang="en-US" sz="2800" dirty="0">
                          <a:effectLst/>
                          <a:latin typeface="#9Slide03 Arima Madurai Bold" panose="00000800000000000000" pitchFamily="2" charset="0"/>
                          <a:cs typeface="#9Slide03 Arima Madurai Bold" panose="00000800000000000000" pitchFamily="2" charset="0"/>
                        </a:rPr>
                        <a:t> </a:t>
                      </a:r>
                      <a:endParaRPr lang="en-US" sz="28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68580" marR="68580" marT="0" marB="0"/>
                </a:tc>
                <a:extLst>
                  <a:ext uri="{0D108BD9-81ED-4DB2-BD59-A6C34878D82A}">
                    <a16:rowId xmlns:a16="http://schemas.microsoft.com/office/drawing/2014/main" val="152742522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E8CF"/>
        </a:solidFill>
        <a:effectLst/>
      </p:bgPr>
    </p:bg>
    <p:spTree>
      <p:nvGrpSpPr>
        <p:cNvPr id="1" name=""/>
        <p:cNvGrpSpPr/>
        <p:nvPr/>
      </p:nvGrpSpPr>
      <p:grpSpPr>
        <a:xfrm>
          <a:off x="0" y="0"/>
          <a:ext cx="0" cy="0"/>
          <a:chOff x="0" y="0"/>
          <a:chExt cx="0" cy="0"/>
        </a:xfrm>
      </p:grpSpPr>
      <p:sp>
        <p:nvSpPr>
          <p:cNvPr id="2" name="Freeform 2"/>
          <p:cNvSpPr/>
          <p:nvPr/>
        </p:nvSpPr>
        <p:spPr>
          <a:xfrm>
            <a:off x="1295400" y="1078055"/>
            <a:ext cx="15290655" cy="8794738"/>
          </a:xfrm>
          <a:custGeom>
            <a:avLst/>
            <a:gdLst/>
            <a:ahLst/>
            <a:cxnLst/>
            <a:rect l="l" t="t" r="r" b="b"/>
            <a:pathLst>
              <a:path w="13906322" h="7161756">
                <a:moveTo>
                  <a:pt x="0" y="0"/>
                </a:moveTo>
                <a:lnTo>
                  <a:pt x="13906322" y="0"/>
                </a:lnTo>
                <a:lnTo>
                  <a:pt x="13906322" y="7161756"/>
                </a:lnTo>
                <a:lnTo>
                  <a:pt x="0" y="7161756"/>
                </a:lnTo>
                <a:lnTo>
                  <a:pt x="0" y="0"/>
                </a:lnTo>
                <a:close/>
              </a:path>
            </a:pathLst>
          </a:custGeom>
          <a:blipFill>
            <a:blip r:embed="rId2"/>
            <a:stretch>
              <a:fillRect/>
            </a:stretch>
          </a:blipFill>
        </p:spPr>
        <p:txBody>
          <a:bodyPr/>
          <a:lstStyle/>
          <a:p>
            <a:endParaRPr lang="en-US"/>
          </a:p>
        </p:txBody>
      </p:sp>
      <p:sp>
        <p:nvSpPr>
          <p:cNvPr id="3" name="Freeform 3"/>
          <p:cNvSpPr/>
          <p:nvPr/>
        </p:nvSpPr>
        <p:spPr>
          <a:xfrm rot="4632356">
            <a:off x="-4468737" y="5830126"/>
            <a:ext cx="7914977" cy="6856349"/>
          </a:xfrm>
          <a:custGeom>
            <a:avLst/>
            <a:gdLst/>
            <a:ahLst/>
            <a:cxnLst/>
            <a:rect l="l" t="t" r="r" b="b"/>
            <a:pathLst>
              <a:path w="7914977" h="6856349">
                <a:moveTo>
                  <a:pt x="0" y="0"/>
                </a:moveTo>
                <a:lnTo>
                  <a:pt x="7914977" y="0"/>
                </a:lnTo>
                <a:lnTo>
                  <a:pt x="7914977" y="6856348"/>
                </a:lnTo>
                <a:lnTo>
                  <a:pt x="0" y="685634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rot="3012840">
            <a:off x="-3104348" y="8903598"/>
            <a:ext cx="6322255" cy="4238545"/>
          </a:xfrm>
          <a:custGeom>
            <a:avLst/>
            <a:gdLst/>
            <a:ahLst/>
            <a:cxnLst/>
            <a:rect l="l" t="t" r="r" b="b"/>
            <a:pathLst>
              <a:path w="6322255" h="4238545">
                <a:moveTo>
                  <a:pt x="0" y="0"/>
                </a:moveTo>
                <a:lnTo>
                  <a:pt x="6322255" y="0"/>
                </a:lnTo>
                <a:lnTo>
                  <a:pt x="6322255" y="4238546"/>
                </a:lnTo>
                <a:lnTo>
                  <a:pt x="0" y="423854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5321012">
            <a:off x="14117338" y="-4380843"/>
            <a:ext cx="7215869" cy="8552141"/>
          </a:xfrm>
          <a:custGeom>
            <a:avLst/>
            <a:gdLst/>
            <a:ahLst/>
            <a:cxnLst/>
            <a:rect l="l" t="t" r="r" b="b"/>
            <a:pathLst>
              <a:path w="7215869" h="8552141">
                <a:moveTo>
                  <a:pt x="0" y="0"/>
                </a:moveTo>
                <a:lnTo>
                  <a:pt x="7215869" y="0"/>
                </a:lnTo>
                <a:lnTo>
                  <a:pt x="7215869" y="8552140"/>
                </a:lnTo>
                <a:lnTo>
                  <a:pt x="0" y="855214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Freeform 6"/>
          <p:cNvSpPr/>
          <p:nvPr/>
        </p:nvSpPr>
        <p:spPr>
          <a:xfrm rot="-8470971">
            <a:off x="12690638" y="-732156"/>
            <a:ext cx="2417460" cy="2335870"/>
          </a:xfrm>
          <a:custGeom>
            <a:avLst/>
            <a:gdLst/>
            <a:ahLst/>
            <a:cxnLst/>
            <a:rect l="l" t="t" r="r" b="b"/>
            <a:pathLst>
              <a:path w="2417460" h="2335870">
                <a:moveTo>
                  <a:pt x="0" y="0"/>
                </a:moveTo>
                <a:lnTo>
                  <a:pt x="2417460" y="0"/>
                </a:lnTo>
                <a:lnTo>
                  <a:pt x="2417460" y="2335871"/>
                </a:lnTo>
                <a:lnTo>
                  <a:pt x="0" y="23358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 name="Freeform 7"/>
          <p:cNvSpPr/>
          <p:nvPr/>
        </p:nvSpPr>
        <p:spPr>
          <a:xfrm rot="1291082">
            <a:off x="15267963" y="-267559"/>
            <a:ext cx="6040073" cy="4114800"/>
          </a:xfrm>
          <a:custGeom>
            <a:avLst/>
            <a:gdLst/>
            <a:ahLst/>
            <a:cxnLst/>
            <a:rect l="l" t="t" r="r" b="b"/>
            <a:pathLst>
              <a:path w="6040073" h="4114800">
                <a:moveTo>
                  <a:pt x="0" y="0"/>
                </a:moveTo>
                <a:lnTo>
                  <a:pt x="6040074" y="0"/>
                </a:lnTo>
                <a:lnTo>
                  <a:pt x="6040074" y="4114800"/>
                </a:lnTo>
                <a:lnTo>
                  <a:pt x="0" y="41148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 name="Freeform 8"/>
          <p:cNvSpPr/>
          <p:nvPr/>
        </p:nvSpPr>
        <p:spPr>
          <a:xfrm rot="5585187">
            <a:off x="11894216" y="2344602"/>
            <a:ext cx="1705112" cy="816322"/>
          </a:xfrm>
          <a:custGeom>
            <a:avLst/>
            <a:gdLst/>
            <a:ahLst/>
            <a:cxnLst/>
            <a:rect l="l" t="t" r="r" b="b"/>
            <a:pathLst>
              <a:path w="1705112" h="816322">
                <a:moveTo>
                  <a:pt x="0" y="0"/>
                </a:moveTo>
                <a:lnTo>
                  <a:pt x="1705112" y="0"/>
                </a:lnTo>
                <a:lnTo>
                  <a:pt x="1705112" y="816322"/>
                </a:lnTo>
                <a:lnTo>
                  <a:pt x="0" y="8163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9" name="Freeform 9"/>
          <p:cNvSpPr/>
          <p:nvPr/>
        </p:nvSpPr>
        <p:spPr>
          <a:xfrm rot="-4714611">
            <a:off x="3021461" y="8697480"/>
            <a:ext cx="2324673" cy="3179040"/>
          </a:xfrm>
          <a:custGeom>
            <a:avLst/>
            <a:gdLst/>
            <a:ahLst/>
            <a:cxnLst/>
            <a:rect l="l" t="t" r="r" b="b"/>
            <a:pathLst>
              <a:path w="2324673" h="3179040">
                <a:moveTo>
                  <a:pt x="0" y="0"/>
                </a:moveTo>
                <a:lnTo>
                  <a:pt x="2324673" y="0"/>
                </a:lnTo>
                <a:lnTo>
                  <a:pt x="2324673" y="3179040"/>
                </a:lnTo>
                <a:lnTo>
                  <a:pt x="0" y="317904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0" name="Freeform 10"/>
          <p:cNvSpPr/>
          <p:nvPr/>
        </p:nvSpPr>
        <p:spPr>
          <a:xfrm>
            <a:off x="4221437" y="1559953"/>
            <a:ext cx="8446880" cy="1805521"/>
          </a:xfrm>
          <a:custGeom>
            <a:avLst/>
            <a:gdLst/>
            <a:ahLst/>
            <a:cxnLst/>
            <a:rect l="l" t="t" r="r" b="b"/>
            <a:pathLst>
              <a:path w="8446880" h="1805521">
                <a:moveTo>
                  <a:pt x="0" y="0"/>
                </a:moveTo>
                <a:lnTo>
                  <a:pt x="8446880" y="0"/>
                </a:lnTo>
                <a:lnTo>
                  <a:pt x="8446880" y="1805520"/>
                </a:lnTo>
                <a:lnTo>
                  <a:pt x="0" y="180552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3" name="TextBox 13"/>
          <p:cNvSpPr txBox="1"/>
          <p:nvPr/>
        </p:nvSpPr>
        <p:spPr>
          <a:xfrm>
            <a:off x="5791200" y="1879467"/>
            <a:ext cx="5633517" cy="1090042"/>
          </a:xfrm>
          <a:prstGeom prst="rect">
            <a:avLst/>
          </a:prstGeom>
        </p:spPr>
        <p:txBody>
          <a:bodyPr lIns="0" tIns="0" rIns="0" bIns="0" rtlCol="0" anchor="t">
            <a:spAutoFit/>
          </a:bodyPr>
          <a:lstStyle>
            <a:defPPr>
              <a:defRPr lang="en-US"/>
            </a:defPPr>
            <a:lvl1pPr algn="ctr">
              <a:lnSpc>
                <a:spcPts val="8508"/>
              </a:lnSpc>
              <a:defRPr sz="6600">
                <a:solidFill>
                  <a:srgbClr val="A84200"/>
                </a:solidFill>
                <a:latin typeface="#9Slide05 SVNKitten" pitchFamily="2" charset="0"/>
              </a:defRPr>
            </a:lvl1pPr>
          </a:lstStyle>
          <a:p>
            <a:r>
              <a:rPr lang="en-US" dirty="0" err="1"/>
              <a:t>Đoạn</a:t>
            </a:r>
            <a:r>
              <a:rPr lang="en-US" dirty="0"/>
              <a:t> </a:t>
            </a:r>
            <a:r>
              <a:rPr lang="en-US" dirty="0" err="1"/>
              <a:t>văn</a:t>
            </a:r>
            <a:r>
              <a:rPr lang="en-US" dirty="0"/>
              <a:t> </a:t>
            </a:r>
            <a:r>
              <a:rPr lang="en-US" dirty="0" err="1"/>
              <a:t>mẫu</a:t>
            </a:r>
            <a:endParaRPr lang="en-US" dirty="0"/>
          </a:p>
        </p:txBody>
      </p:sp>
      <p:sp>
        <p:nvSpPr>
          <p:cNvPr id="16" name="TextBox 15">
            <a:extLst>
              <a:ext uri="{FF2B5EF4-FFF2-40B4-BE49-F238E27FC236}">
                <a16:creationId xmlns:a16="http://schemas.microsoft.com/office/drawing/2014/main" id="{856149A8-A2C0-81BE-4B14-79F83B8ACED0}"/>
              </a:ext>
            </a:extLst>
          </p:cNvPr>
          <p:cNvSpPr txBox="1"/>
          <p:nvPr/>
        </p:nvSpPr>
        <p:spPr>
          <a:xfrm>
            <a:off x="1843354" y="3619775"/>
            <a:ext cx="14234846" cy="5016758"/>
          </a:xfrm>
          <a:prstGeom prst="rect">
            <a:avLst/>
          </a:prstGeom>
          <a:noFill/>
        </p:spPr>
        <p:txBody>
          <a:bodyPr wrap="square">
            <a:spAutoFit/>
          </a:bodyPr>
          <a:lstStyle/>
          <a:p>
            <a:pPr marL="0" marR="0" indent="180340" algn="just">
              <a:spcBef>
                <a:spcPts val="600"/>
              </a:spcBef>
              <a:spcAft>
                <a:spcPts val="600"/>
              </a:spcAft>
            </a:pPr>
            <a:r>
              <a:rPr lang="en-US"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“Hịch tướng sĩ của Trần Quốc Tuấn là một trong những văn bản nghị luận có giá trị đặc sắc về nội dung và nghệ thuật. Về nội dung, văn bản này đã thể hiện lòng yêu nước, căm thù giặc sâu sắc của tác giả; có tác dụng động viên, khích lệ mạnh mẽ tinh thần, ý chí chiến đấu của các tướng sĩ. Về nghệ thuật, với cách lập luận chặt chẽ, đầy sức thuyết phục (lí lẽ sắc bén, bằng chứng rõ ràng) và lời văn giàu cảm xúc, Hịch tướng sĩ thật sự là một trong những văn bản mẫu mực của văn nghị luận trung đại.”. </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indent="180340" algn="r">
              <a:spcBef>
                <a:spcPts val="600"/>
              </a:spcBef>
              <a:spcAft>
                <a:spcPts val="600"/>
              </a:spcAft>
            </a:pPr>
            <a:r>
              <a:rPr lang="vi-VN"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(S</a:t>
            </a:r>
            <a:r>
              <a:rPr lang="en-US" sz="2800" i="1" dirty="0" err="1">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GV</a:t>
            </a:r>
            <a:r>
              <a:rPr lang="vi-VN"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Cánh Diều)</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Xác</a:t>
            </a: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định</a:t>
            </a: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en-US" sz="2800" dirty="0" err="1">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và</a:t>
            </a: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c</a:t>
            </a:r>
            <a:r>
              <a:rPr lang="vi-VN"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hỉ ra nghĩa của hai từ Hán Việt được sử dụng trong đoạn văn. </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khích lệ</a:t>
            </a:r>
            <a:r>
              <a:rPr lang="vi-VN"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tác động đến tinh thần, làm hăng hái, hưng phấn thêm lên; </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0" algn="just">
              <a:spcBef>
                <a:spcPts val="600"/>
              </a:spcBef>
              <a:spcAft>
                <a:spcPts val="600"/>
              </a:spcAft>
            </a:pPr>
            <a:r>
              <a:rPr lang="en-US"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a:t>
            </a:r>
            <a:r>
              <a:rPr lang="vi-VN" sz="2800" i="1"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trung đại</a:t>
            </a:r>
            <a:r>
              <a:rPr lang="vi-VN" sz="2800" dirty="0">
                <a:solidFill>
                  <a:srgbClr val="000000"/>
                </a:solidFill>
                <a:effectLst/>
                <a:latin typeface="#9Slide03 Arima Madurai Bold" panose="00000800000000000000" pitchFamily="2" charset="0"/>
                <a:ea typeface="Times New Roman" panose="02020603050405020304" pitchFamily="18" charset="0"/>
                <a:cs typeface="#9Slide03 Arima Madurai Bold" panose="00000800000000000000" pitchFamily="2" charset="0"/>
              </a:rPr>
              <a:t>: thời đại giữa cổ đại và cận đại (về cơ bản, tương ứng với thời phong kiến).</a:t>
            </a:r>
            <a:endParaRPr lang="en-US" sz="24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928</Words>
  <Application>Microsoft Office PowerPoint</Application>
  <PresentationFormat>Custom</PresentationFormat>
  <Paragraphs>90</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#9Slide07 SVNUT Triumph Press</vt:lpstr>
      <vt:lpstr>อีฟดอวอิ้ง Bold</vt:lpstr>
      <vt:lpstr>Calibri</vt:lpstr>
      <vt:lpstr>Arial</vt:lpstr>
      <vt:lpstr>#9Slide03 BoosterNextFYBlack</vt:lpstr>
      <vt:lpstr>#9Slide03 SVNNexa Rust Sans Bla</vt:lpstr>
      <vt:lpstr>#9Slide05 SVNCookie</vt:lpstr>
      <vt:lpstr>#9Slide03 Arima Madurai Bold</vt:lpstr>
      <vt:lpstr>#9Slide05 SVNKitten</vt:lpstr>
      <vt:lpstr>#9Slide07 Bungee Inline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trinhngoctran.tn</cp:lastModifiedBy>
  <cp:revision>5</cp:revision>
  <dcterms:created xsi:type="dcterms:W3CDTF">2006-08-16T00:00:00Z</dcterms:created>
  <dcterms:modified xsi:type="dcterms:W3CDTF">2023-10-13T15:13:07Z</dcterms:modified>
  <dc:identifier>DAFoGu4RHcM</dc:identifier>
</cp:coreProperties>
</file>