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78" r:id="rId3"/>
    <p:sldId id="276" r:id="rId4"/>
    <p:sldId id="257" r:id="rId5"/>
    <p:sldId id="258" r:id="rId6"/>
    <p:sldId id="279" r:id="rId7"/>
    <p:sldId id="280" r:id="rId8"/>
    <p:sldId id="283" r:id="rId9"/>
    <p:sldId id="292" r:id="rId10"/>
    <p:sldId id="284" r:id="rId11"/>
    <p:sldId id="267" r:id="rId12"/>
    <p:sldId id="262" r:id="rId13"/>
    <p:sldId id="288" r:id="rId14"/>
    <p:sldId id="287" r:id="rId15"/>
    <p:sldId id="264" r:id="rId16"/>
    <p:sldId id="289" r:id="rId17"/>
    <p:sldId id="266" r:id="rId18"/>
    <p:sldId id="290" r:id="rId19"/>
    <p:sldId id="291" r:id="rId20"/>
    <p:sldId id="271" r:id="rId21"/>
  </p:sldIdLst>
  <p:sldSz cx="18288000" cy="10287000"/>
  <p:notesSz cx="6858000" cy="9144000"/>
  <p:embeddedFontLst>
    <p:embeddedFont>
      <p:font typeface="#9Slide03 Arima Madurai Bold" panose="00000800000000000000" pitchFamily="2" charset="0"/>
      <p:bold r:id="rId22"/>
    </p:embeddedFont>
    <p:embeddedFont>
      <p:font typeface="#9Slide03 BoosterNextFYBlack" panose="02000A03000000020004" pitchFamily="2" charset="0"/>
      <p:regular r:id="rId23"/>
    </p:embeddedFont>
    <p:embeddedFont>
      <p:font typeface="#9Slide03 Montserrat Black" panose="00000A00000000000000" pitchFamily="2" charset="0"/>
      <p:bold r:id="rId24"/>
    </p:embeddedFont>
    <p:embeddedFont>
      <p:font typeface="#9Slide05 Amtenar" panose="02000000000000000000" pitchFamily="2" charset="0"/>
      <p:regular r:id="rId25"/>
    </p:embeddedFont>
    <p:embeddedFont>
      <p:font typeface="#9Slide05 Brannboll Ny" panose="02000000000000000000" pitchFamily="2" charset="0"/>
      <p:regular r:id="rId26"/>
    </p:embeddedFont>
    <p:embeddedFont>
      <p:font typeface="Calibri" panose="020F050202020403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A8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294341-3A6D-4C92-900E-F021F8F12505}" type="doc">
      <dgm:prSet loTypeId="urn:microsoft.com/office/officeart/2005/8/layout/process1" loCatId="process" qsTypeId="urn:microsoft.com/office/officeart/2005/8/quickstyle/simple1" qsCatId="simple" csTypeId="urn:microsoft.com/office/officeart/2005/8/colors/colorful1" csCatId="colorful" phldr="1"/>
      <dgm:spPr/>
    </dgm:pt>
    <dgm:pt modelId="{72EFC591-F9E1-4EB2-9BAE-5384332CA67C}">
      <dgm:prSet phldrT="[Text]" custT="1"/>
      <dgm:spPr/>
      <dgm:t>
        <a:bodyPr/>
        <a:lstStyle/>
        <a:p>
          <a:pPr>
            <a:buClrTx/>
            <a:buSzTx/>
            <a:buFontTx/>
            <a:buNone/>
          </a:pPr>
          <a:r>
            <a:rPr kumimoji="0" lang="pt-BR" sz="2400" b="0" i="0" u="none" strike="noStrike" cap="none" spc="0" normalizeH="0" baseline="0" noProof="0" dirty="0">
              <a:ln/>
              <a:effectLst/>
              <a:uLnTx/>
              <a:uFillTx/>
              <a:latin typeface="#9Slide03 Arima Madurai Bold" panose="00000800000000000000" pitchFamily="2" charset="0"/>
              <a:ea typeface="+mn-ea"/>
              <a:cs typeface="#9Slide03 Arima Madurai Bold" panose="00000800000000000000" pitchFamily="2" charset="0"/>
            </a:rPr>
            <a:t>(1) Ông Nha - Chủ tịch xã phát biểu về việc đổi tên cho xã với mục đích đưa xã Hùng Tâm thành một xã tiên tiến giàu có, văn minh của toàn huyện, toàn tỉnh và có thể toàn quốc.</a:t>
          </a:r>
          <a:endParaRPr lang="en-US" sz="2400" dirty="0"/>
        </a:p>
      </dgm:t>
    </dgm:pt>
    <dgm:pt modelId="{F0CCC5E3-54C3-4C4C-92E6-2093DC20B562}" type="parTrans" cxnId="{35634163-186B-46D8-97FA-087B6BABFE46}">
      <dgm:prSet/>
      <dgm:spPr/>
      <dgm:t>
        <a:bodyPr/>
        <a:lstStyle/>
        <a:p>
          <a:endParaRPr lang="en-US"/>
        </a:p>
      </dgm:t>
    </dgm:pt>
    <dgm:pt modelId="{C93C4103-CC5D-47F7-9873-D15898757468}" type="sibTrans" cxnId="{35634163-186B-46D8-97FA-087B6BABFE46}">
      <dgm:prSet/>
      <dgm:spPr/>
      <dgm:t>
        <a:bodyPr/>
        <a:lstStyle/>
        <a:p>
          <a:endParaRPr lang="en-US"/>
        </a:p>
      </dgm:t>
    </dgm:pt>
    <dgm:pt modelId="{89CDD4F2-C8B5-4F7D-A74E-8A23D8F7713B}">
      <dgm:prSet phldrT="[Text]" custT="1"/>
      <dgm:spPr/>
      <dgm:t>
        <a:bodyPr/>
        <a:lstStyle/>
        <a:p>
          <a:pPr>
            <a:buClrTx/>
            <a:buSzTx/>
            <a:buFontTx/>
            <a:buNone/>
          </a:pPr>
          <a:r>
            <a:rPr kumimoji="0" lang="pt-BR" sz="2400" b="0" i="0" u="none" strike="noStrike" cap="none" spc="0" normalizeH="0" baseline="0" noProof="0" dirty="0">
              <a:ln/>
              <a:effectLst/>
              <a:uLnTx/>
              <a:uFillTx/>
              <a:latin typeface="#9Slide03 Arima Madurai Bold" panose="00000800000000000000" pitchFamily="2" charset="0"/>
              <a:ea typeface="+mn-ea"/>
              <a:cs typeface="#9Slide03 Arima Madurai Bold" panose="00000800000000000000" pitchFamily="2" charset="0"/>
            </a:rPr>
            <a:t>(2) Ông Văn Sửu tuyên đọc danh sách những người được bổ nhiệm vào các chức trách mới trong cơ cấu của Liên hợp xã. Tất cả mọi người đều được bổ nhiệm những chức danh mới với nhiều tên gọi hiện đại, khác hẳn với tên gọi cũ.</a:t>
          </a:r>
          <a:endParaRPr lang="en-US" sz="2400" dirty="0"/>
        </a:p>
      </dgm:t>
    </dgm:pt>
    <dgm:pt modelId="{5056BAD3-A7C2-4B2F-88F6-5CFF64D08643}" type="parTrans" cxnId="{C4464ECD-4AD5-4003-96C1-C305E1B2852D}">
      <dgm:prSet/>
      <dgm:spPr/>
      <dgm:t>
        <a:bodyPr/>
        <a:lstStyle/>
        <a:p>
          <a:endParaRPr lang="en-US"/>
        </a:p>
      </dgm:t>
    </dgm:pt>
    <dgm:pt modelId="{81D0397D-B3B3-4D07-9E08-960C7348477D}" type="sibTrans" cxnId="{C4464ECD-4AD5-4003-96C1-C305E1B2852D}">
      <dgm:prSet/>
      <dgm:spPr/>
      <dgm:t>
        <a:bodyPr/>
        <a:lstStyle/>
        <a:p>
          <a:endParaRPr lang="en-US"/>
        </a:p>
      </dgm:t>
    </dgm:pt>
    <dgm:pt modelId="{EE5AF360-76F3-40DB-A33C-C27A34D0EA69}">
      <dgm:prSet phldrT="[Text]" custT="1"/>
      <dgm:spPr/>
      <dgm:t>
        <a:bodyPr/>
        <a:lstStyle/>
        <a:p>
          <a:pPr>
            <a:buClrTx/>
            <a:buSzTx/>
            <a:buFontTx/>
            <a:buNone/>
          </a:pPr>
          <a:r>
            <a:rPr kumimoji="0" lang="pt-BR" sz="2400" b="0" i="0" u="none" strike="noStrike" cap="none" spc="0" normalizeH="0" baseline="0" noProof="0" dirty="0">
              <a:ln/>
              <a:effectLst/>
              <a:uLnTx/>
              <a:uFillTx/>
              <a:latin typeface="#9Slide03 Arima Madurai Bold" panose="00000800000000000000" pitchFamily="2" charset="0"/>
              <a:ea typeface="+mn-ea"/>
              <a:cs typeface="#9Slide03 Arima Madurai Bold" panose="00000800000000000000" pitchFamily="2" charset="0"/>
            </a:rPr>
            <a:t>(3) Cuộc đối thoại của ông Sửu, ông Nha và ông Độp, bà Độp về việc bổ nhiệm chức danh và đổi tên công việc cho ông Độp.</a:t>
          </a:r>
          <a:endParaRPr lang="en-US" sz="2400" dirty="0"/>
        </a:p>
      </dgm:t>
    </dgm:pt>
    <dgm:pt modelId="{A9EA7405-FFF3-46B7-A94C-9835898F1A7F}" type="parTrans" cxnId="{906EA538-1F37-42DE-8DFD-B18E82824007}">
      <dgm:prSet/>
      <dgm:spPr/>
      <dgm:t>
        <a:bodyPr/>
        <a:lstStyle/>
        <a:p>
          <a:endParaRPr lang="en-US"/>
        </a:p>
      </dgm:t>
    </dgm:pt>
    <dgm:pt modelId="{F0FFC1D5-F91E-4172-B180-B6FBDE245684}" type="sibTrans" cxnId="{906EA538-1F37-42DE-8DFD-B18E82824007}">
      <dgm:prSet/>
      <dgm:spPr/>
      <dgm:t>
        <a:bodyPr/>
        <a:lstStyle/>
        <a:p>
          <a:endParaRPr lang="en-US"/>
        </a:p>
      </dgm:t>
    </dgm:pt>
    <dgm:pt modelId="{6B1D6AA4-D751-4562-BEB9-CBB56C79FB96}">
      <dgm:prSet phldrT="[Text]" custT="1"/>
      <dgm:spPr/>
      <dgm:t>
        <a:bodyPr/>
        <a:lstStyle/>
        <a:p>
          <a:pPr>
            <a:buClrTx/>
            <a:buSzTx/>
            <a:buFontTx/>
            <a:buNone/>
          </a:pPr>
          <a:r>
            <a:rPr kumimoji="0" lang="pt-BR" sz="2400" b="0" i="0" u="none" strike="noStrike" cap="none" spc="0" normalizeH="0" baseline="0" noProof="0" dirty="0">
              <a:ln/>
              <a:effectLst/>
              <a:uLnTx/>
              <a:uFillTx/>
              <a:latin typeface="#9Slide03 Arima Madurai Bold" panose="00000800000000000000" pitchFamily="2" charset="0"/>
              <a:ea typeface="+mn-ea"/>
              <a:cs typeface="#9Slide03 Arima Madurai Bold" panose="00000800000000000000" pitchFamily="2" charset="0"/>
            </a:rPr>
            <a:t>(4) Cuộc đối thoại giữa ông Nha, ông Sửu và ông Thình về việc đổi tên Trung tâm công nghệ và trưởng ban ngoại giao cho ông Thình. </a:t>
          </a:r>
          <a:endParaRPr lang="en-US" sz="2400" dirty="0"/>
        </a:p>
      </dgm:t>
    </dgm:pt>
    <dgm:pt modelId="{8528794F-88F6-49FD-BBE0-87256C9B26CA}" type="parTrans" cxnId="{BAC38F7D-1F9B-4DF6-B6AB-EACB251DB706}">
      <dgm:prSet/>
      <dgm:spPr/>
      <dgm:t>
        <a:bodyPr/>
        <a:lstStyle/>
        <a:p>
          <a:endParaRPr lang="en-US"/>
        </a:p>
      </dgm:t>
    </dgm:pt>
    <dgm:pt modelId="{BD23C2FD-1192-45E0-9A44-614B0ADA2BAD}" type="sibTrans" cxnId="{BAC38F7D-1F9B-4DF6-B6AB-EACB251DB706}">
      <dgm:prSet/>
      <dgm:spPr/>
      <dgm:t>
        <a:bodyPr/>
        <a:lstStyle/>
        <a:p>
          <a:endParaRPr lang="en-US"/>
        </a:p>
      </dgm:t>
    </dgm:pt>
    <dgm:pt modelId="{2F05885C-5B24-4CE7-95B2-592254BB3644}" type="pres">
      <dgm:prSet presAssocID="{76294341-3A6D-4C92-900E-F021F8F12505}" presName="Name0" presStyleCnt="0">
        <dgm:presLayoutVars>
          <dgm:dir/>
          <dgm:resizeHandles val="exact"/>
        </dgm:presLayoutVars>
      </dgm:prSet>
      <dgm:spPr/>
    </dgm:pt>
    <dgm:pt modelId="{6B63249D-BF81-4D8E-8960-12F4AFD7424A}" type="pres">
      <dgm:prSet presAssocID="{72EFC591-F9E1-4EB2-9BAE-5384332CA67C}" presName="node" presStyleLbl="node1" presStyleIdx="0" presStyleCnt="4" custScaleX="142164" custScaleY="100336">
        <dgm:presLayoutVars>
          <dgm:bulletEnabled val="1"/>
        </dgm:presLayoutVars>
      </dgm:prSet>
      <dgm:spPr/>
    </dgm:pt>
    <dgm:pt modelId="{86BCBC42-C17A-4723-B1C9-33D80D34853F}" type="pres">
      <dgm:prSet presAssocID="{C93C4103-CC5D-47F7-9873-D15898757468}" presName="sibTrans" presStyleLbl="sibTrans2D1" presStyleIdx="0" presStyleCnt="3"/>
      <dgm:spPr/>
    </dgm:pt>
    <dgm:pt modelId="{61A18A84-6122-4D2A-8A34-206118A9A58E}" type="pres">
      <dgm:prSet presAssocID="{C93C4103-CC5D-47F7-9873-D15898757468}" presName="connectorText" presStyleLbl="sibTrans2D1" presStyleIdx="0" presStyleCnt="3"/>
      <dgm:spPr/>
    </dgm:pt>
    <dgm:pt modelId="{EE78337C-2B29-47F4-8122-F23EF4771DF5}" type="pres">
      <dgm:prSet presAssocID="{89CDD4F2-C8B5-4F7D-A74E-8A23D8F7713B}" presName="node" presStyleLbl="node1" presStyleIdx="1" presStyleCnt="4" custScaleX="201786" custScaleY="92467">
        <dgm:presLayoutVars>
          <dgm:bulletEnabled val="1"/>
        </dgm:presLayoutVars>
      </dgm:prSet>
      <dgm:spPr/>
    </dgm:pt>
    <dgm:pt modelId="{E115BC2C-E70D-4AB6-BC89-D71BF0217BCA}" type="pres">
      <dgm:prSet presAssocID="{81D0397D-B3B3-4D07-9E08-960C7348477D}" presName="sibTrans" presStyleLbl="sibTrans2D1" presStyleIdx="1" presStyleCnt="3"/>
      <dgm:spPr/>
    </dgm:pt>
    <dgm:pt modelId="{1604F1D3-2C0E-4463-9731-0627810FFE70}" type="pres">
      <dgm:prSet presAssocID="{81D0397D-B3B3-4D07-9E08-960C7348477D}" presName="connectorText" presStyleLbl="sibTrans2D1" presStyleIdx="1" presStyleCnt="3"/>
      <dgm:spPr/>
    </dgm:pt>
    <dgm:pt modelId="{154B2079-916F-452D-A7A5-59066F1BE5B4}" type="pres">
      <dgm:prSet presAssocID="{EE5AF360-76F3-40DB-A33C-C27A34D0EA69}" presName="node" presStyleLbl="node1" presStyleIdx="2" presStyleCnt="4" custScaleX="127843" custScaleY="97874">
        <dgm:presLayoutVars>
          <dgm:bulletEnabled val="1"/>
        </dgm:presLayoutVars>
      </dgm:prSet>
      <dgm:spPr/>
    </dgm:pt>
    <dgm:pt modelId="{4BE5357F-79CF-458C-9FF9-AD11EDB3915F}" type="pres">
      <dgm:prSet presAssocID="{F0FFC1D5-F91E-4172-B180-B6FBDE245684}" presName="sibTrans" presStyleLbl="sibTrans2D1" presStyleIdx="2" presStyleCnt="3"/>
      <dgm:spPr/>
    </dgm:pt>
    <dgm:pt modelId="{06E58EDA-CCC0-462A-8D1D-A50E788F8AAA}" type="pres">
      <dgm:prSet presAssocID="{F0FFC1D5-F91E-4172-B180-B6FBDE245684}" presName="connectorText" presStyleLbl="sibTrans2D1" presStyleIdx="2" presStyleCnt="3"/>
      <dgm:spPr/>
    </dgm:pt>
    <dgm:pt modelId="{8618AA78-FA05-4AC0-A898-6A9F126C7DD7}" type="pres">
      <dgm:prSet presAssocID="{6B1D6AA4-D751-4562-BEB9-CBB56C79FB96}" presName="node" presStyleLbl="node1" presStyleIdx="3" presStyleCnt="4" custScaleX="127428" custScaleY="96172">
        <dgm:presLayoutVars>
          <dgm:bulletEnabled val="1"/>
        </dgm:presLayoutVars>
      </dgm:prSet>
      <dgm:spPr/>
    </dgm:pt>
  </dgm:ptLst>
  <dgm:cxnLst>
    <dgm:cxn modelId="{50A31B2A-DEBB-4F17-93A9-4A034EA10A24}" type="presOf" srcId="{C93C4103-CC5D-47F7-9873-D15898757468}" destId="{61A18A84-6122-4D2A-8A34-206118A9A58E}" srcOrd="1" destOrd="0" presId="urn:microsoft.com/office/officeart/2005/8/layout/process1"/>
    <dgm:cxn modelId="{46EB602A-7A5D-4AF6-A557-FE858B925D0A}" type="presOf" srcId="{EE5AF360-76F3-40DB-A33C-C27A34D0EA69}" destId="{154B2079-916F-452D-A7A5-59066F1BE5B4}" srcOrd="0" destOrd="0" presId="urn:microsoft.com/office/officeart/2005/8/layout/process1"/>
    <dgm:cxn modelId="{9919C02B-2FD1-4734-81BF-113635559D94}" type="presOf" srcId="{76294341-3A6D-4C92-900E-F021F8F12505}" destId="{2F05885C-5B24-4CE7-95B2-592254BB3644}" srcOrd="0" destOrd="0" presId="urn:microsoft.com/office/officeart/2005/8/layout/process1"/>
    <dgm:cxn modelId="{E7569C2C-AC81-4C62-BCB0-05C6686F9954}" type="presOf" srcId="{F0FFC1D5-F91E-4172-B180-B6FBDE245684}" destId="{06E58EDA-CCC0-462A-8D1D-A50E788F8AAA}" srcOrd="1" destOrd="0" presId="urn:microsoft.com/office/officeart/2005/8/layout/process1"/>
    <dgm:cxn modelId="{8CBCE52D-7C2D-4E3C-87BB-71C0211D4AA4}" type="presOf" srcId="{C93C4103-CC5D-47F7-9873-D15898757468}" destId="{86BCBC42-C17A-4723-B1C9-33D80D34853F}" srcOrd="0" destOrd="0" presId="urn:microsoft.com/office/officeart/2005/8/layout/process1"/>
    <dgm:cxn modelId="{906EA538-1F37-42DE-8DFD-B18E82824007}" srcId="{76294341-3A6D-4C92-900E-F021F8F12505}" destId="{EE5AF360-76F3-40DB-A33C-C27A34D0EA69}" srcOrd="2" destOrd="0" parTransId="{A9EA7405-FFF3-46B7-A94C-9835898F1A7F}" sibTransId="{F0FFC1D5-F91E-4172-B180-B6FBDE245684}"/>
    <dgm:cxn modelId="{426D1839-A464-45C5-B048-C5E51EB88356}" type="presOf" srcId="{72EFC591-F9E1-4EB2-9BAE-5384332CA67C}" destId="{6B63249D-BF81-4D8E-8960-12F4AFD7424A}" srcOrd="0" destOrd="0" presId="urn:microsoft.com/office/officeart/2005/8/layout/process1"/>
    <dgm:cxn modelId="{E8EFEA3A-7F4B-4017-9DE5-A253AB232AB0}" type="presOf" srcId="{81D0397D-B3B3-4D07-9E08-960C7348477D}" destId="{1604F1D3-2C0E-4463-9731-0627810FFE70}" srcOrd="1" destOrd="0" presId="urn:microsoft.com/office/officeart/2005/8/layout/process1"/>
    <dgm:cxn modelId="{35634163-186B-46D8-97FA-087B6BABFE46}" srcId="{76294341-3A6D-4C92-900E-F021F8F12505}" destId="{72EFC591-F9E1-4EB2-9BAE-5384332CA67C}" srcOrd="0" destOrd="0" parTransId="{F0CCC5E3-54C3-4C4C-92E6-2093DC20B562}" sibTransId="{C93C4103-CC5D-47F7-9873-D15898757468}"/>
    <dgm:cxn modelId="{FF914B57-A14F-4B34-964B-96FE0E83CBEC}" type="presOf" srcId="{81D0397D-B3B3-4D07-9E08-960C7348477D}" destId="{E115BC2C-E70D-4AB6-BC89-D71BF0217BCA}" srcOrd="0" destOrd="0" presId="urn:microsoft.com/office/officeart/2005/8/layout/process1"/>
    <dgm:cxn modelId="{FD2FA57C-224F-491D-BF50-170884D81931}" type="presOf" srcId="{6B1D6AA4-D751-4562-BEB9-CBB56C79FB96}" destId="{8618AA78-FA05-4AC0-A898-6A9F126C7DD7}" srcOrd="0" destOrd="0" presId="urn:microsoft.com/office/officeart/2005/8/layout/process1"/>
    <dgm:cxn modelId="{BAC38F7D-1F9B-4DF6-B6AB-EACB251DB706}" srcId="{76294341-3A6D-4C92-900E-F021F8F12505}" destId="{6B1D6AA4-D751-4562-BEB9-CBB56C79FB96}" srcOrd="3" destOrd="0" parTransId="{8528794F-88F6-49FD-BBE0-87256C9B26CA}" sibTransId="{BD23C2FD-1192-45E0-9A44-614B0ADA2BAD}"/>
    <dgm:cxn modelId="{BB61577F-EFFD-4BB0-9722-C6DA55A78354}" type="presOf" srcId="{F0FFC1D5-F91E-4172-B180-B6FBDE245684}" destId="{4BE5357F-79CF-458C-9FF9-AD11EDB3915F}" srcOrd="0" destOrd="0" presId="urn:microsoft.com/office/officeart/2005/8/layout/process1"/>
    <dgm:cxn modelId="{C4464ECD-4AD5-4003-96C1-C305E1B2852D}" srcId="{76294341-3A6D-4C92-900E-F021F8F12505}" destId="{89CDD4F2-C8B5-4F7D-A74E-8A23D8F7713B}" srcOrd="1" destOrd="0" parTransId="{5056BAD3-A7C2-4B2F-88F6-5CFF64D08643}" sibTransId="{81D0397D-B3B3-4D07-9E08-960C7348477D}"/>
    <dgm:cxn modelId="{1B6244FE-70B0-4F98-8602-3F8596E64770}" type="presOf" srcId="{89CDD4F2-C8B5-4F7D-A74E-8A23D8F7713B}" destId="{EE78337C-2B29-47F4-8122-F23EF4771DF5}" srcOrd="0" destOrd="0" presId="urn:microsoft.com/office/officeart/2005/8/layout/process1"/>
    <dgm:cxn modelId="{AA62FE95-ED45-4A06-8762-A59579BE7C3D}" type="presParOf" srcId="{2F05885C-5B24-4CE7-95B2-592254BB3644}" destId="{6B63249D-BF81-4D8E-8960-12F4AFD7424A}" srcOrd="0" destOrd="0" presId="urn:microsoft.com/office/officeart/2005/8/layout/process1"/>
    <dgm:cxn modelId="{2E60280B-A19E-4DA1-BC32-FEAB9CBD2156}" type="presParOf" srcId="{2F05885C-5B24-4CE7-95B2-592254BB3644}" destId="{86BCBC42-C17A-4723-B1C9-33D80D34853F}" srcOrd="1" destOrd="0" presId="urn:microsoft.com/office/officeart/2005/8/layout/process1"/>
    <dgm:cxn modelId="{42BD699C-E046-4A72-9744-987213B2CDDD}" type="presParOf" srcId="{86BCBC42-C17A-4723-B1C9-33D80D34853F}" destId="{61A18A84-6122-4D2A-8A34-206118A9A58E}" srcOrd="0" destOrd="0" presId="urn:microsoft.com/office/officeart/2005/8/layout/process1"/>
    <dgm:cxn modelId="{93F2C8B3-DE19-442A-B1BF-884D9124C209}" type="presParOf" srcId="{2F05885C-5B24-4CE7-95B2-592254BB3644}" destId="{EE78337C-2B29-47F4-8122-F23EF4771DF5}" srcOrd="2" destOrd="0" presId="urn:microsoft.com/office/officeart/2005/8/layout/process1"/>
    <dgm:cxn modelId="{FC39146A-BF5E-4497-B60B-3408052BB1C4}" type="presParOf" srcId="{2F05885C-5B24-4CE7-95B2-592254BB3644}" destId="{E115BC2C-E70D-4AB6-BC89-D71BF0217BCA}" srcOrd="3" destOrd="0" presId="urn:microsoft.com/office/officeart/2005/8/layout/process1"/>
    <dgm:cxn modelId="{88E0DED3-7519-43F0-92B7-9BE40C6EDC21}" type="presParOf" srcId="{E115BC2C-E70D-4AB6-BC89-D71BF0217BCA}" destId="{1604F1D3-2C0E-4463-9731-0627810FFE70}" srcOrd="0" destOrd="0" presId="urn:microsoft.com/office/officeart/2005/8/layout/process1"/>
    <dgm:cxn modelId="{45B7AB46-7A81-44A1-8C51-A95602D8A35D}" type="presParOf" srcId="{2F05885C-5B24-4CE7-95B2-592254BB3644}" destId="{154B2079-916F-452D-A7A5-59066F1BE5B4}" srcOrd="4" destOrd="0" presId="urn:microsoft.com/office/officeart/2005/8/layout/process1"/>
    <dgm:cxn modelId="{A328DCFA-B082-4360-9828-A07AE773D761}" type="presParOf" srcId="{2F05885C-5B24-4CE7-95B2-592254BB3644}" destId="{4BE5357F-79CF-458C-9FF9-AD11EDB3915F}" srcOrd="5" destOrd="0" presId="urn:microsoft.com/office/officeart/2005/8/layout/process1"/>
    <dgm:cxn modelId="{F1E1DD85-5CAB-4A0A-B4C0-025776BFCE48}" type="presParOf" srcId="{4BE5357F-79CF-458C-9FF9-AD11EDB3915F}" destId="{06E58EDA-CCC0-462A-8D1D-A50E788F8AAA}" srcOrd="0" destOrd="0" presId="urn:microsoft.com/office/officeart/2005/8/layout/process1"/>
    <dgm:cxn modelId="{1DEDE0F4-4760-42E7-873C-B64F4BD6B861}" type="presParOf" srcId="{2F05885C-5B24-4CE7-95B2-592254BB3644}" destId="{8618AA78-FA05-4AC0-A898-6A9F126C7DD7}"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3249D-BF81-4D8E-8960-12F4AFD7424A}">
      <dsp:nvSpPr>
        <dsp:cNvPr id="0" name=""/>
        <dsp:cNvSpPr/>
      </dsp:nvSpPr>
      <dsp:spPr>
        <a:xfrm>
          <a:off x="15563" y="406387"/>
          <a:ext cx="3297281" cy="414022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Tx/>
            <a:buSzTx/>
            <a:buFontTx/>
            <a:buNone/>
          </a:pPr>
          <a:r>
            <a:rPr kumimoji="0" lang="pt-BR" sz="2400" b="0" i="0" u="none" strike="noStrike" kern="1200" cap="none" spc="0" normalizeH="0" baseline="0" noProof="0" dirty="0">
              <a:ln/>
              <a:effectLst/>
              <a:uLnTx/>
              <a:uFillTx/>
              <a:latin typeface="#9Slide03 Arima Madurai Bold" panose="00000800000000000000" pitchFamily="2" charset="0"/>
              <a:ea typeface="+mn-ea"/>
              <a:cs typeface="#9Slide03 Arima Madurai Bold" panose="00000800000000000000" pitchFamily="2" charset="0"/>
            </a:rPr>
            <a:t>(1) Ông Nha - Chủ tịch xã phát biểu về việc đổi tên cho xã với mục đích đưa xã Hùng Tâm thành một xã tiên tiến giàu có, văn minh của toàn huyện, toàn tỉnh và có thể toàn quốc.</a:t>
          </a:r>
          <a:endParaRPr lang="en-US" sz="2400" kern="1200" dirty="0"/>
        </a:p>
      </dsp:txBody>
      <dsp:txXfrm>
        <a:off x="112137" y="502961"/>
        <a:ext cx="3104133" cy="3947078"/>
      </dsp:txXfrm>
    </dsp:sp>
    <dsp:sp modelId="{86BCBC42-C17A-4723-B1C9-33D80D34853F}">
      <dsp:nvSpPr>
        <dsp:cNvPr id="0" name=""/>
        <dsp:cNvSpPr/>
      </dsp:nvSpPr>
      <dsp:spPr>
        <a:xfrm>
          <a:off x="3544779" y="2188901"/>
          <a:ext cx="491702" cy="57519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3544779" y="2303941"/>
        <a:ext cx="344191" cy="345118"/>
      </dsp:txXfrm>
    </dsp:sp>
    <dsp:sp modelId="{EE78337C-2B29-47F4-8122-F23EF4771DF5}">
      <dsp:nvSpPr>
        <dsp:cNvPr id="0" name=""/>
        <dsp:cNvSpPr/>
      </dsp:nvSpPr>
      <dsp:spPr>
        <a:xfrm>
          <a:off x="4240585" y="568538"/>
          <a:ext cx="4680124" cy="381592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Tx/>
            <a:buSzTx/>
            <a:buFontTx/>
            <a:buNone/>
          </a:pPr>
          <a:r>
            <a:rPr kumimoji="0" lang="pt-BR" sz="2400" b="0" i="0" u="none" strike="noStrike" kern="1200" cap="none" spc="0" normalizeH="0" baseline="0" noProof="0" dirty="0">
              <a:ln/>
              <a:effectLst/>
              <a:uLnTx/>
              <a:uFillTx/>
              <a:latin typeface="#9Slide03 Arima Madurai Bold" panose="00000800000000000000" pitchFamily="2" charset="0"/>
              <a:ea typeface="+mn-ea"/>
              <a:cs typeface="#9Slide03 Arima Madurai Bold" panose="00000800000000000000" pitchFamily="2" charset="0"/>
            </a:rPr>
            <a:t>(2) Ông Văn Sửu tuyên đọc danh sách những người được bổ nhiệm vào các chức trách mới trong cơ cấu của Liên hợp xã. Tất cả mọi người đều được bổ nhiệm những chức danh mới với nhiều tên gọi hiện đại, khác hẳn với tên gọi cũ.</a:t>
          </a:r>
          <a:endParaRPr lang="en-US" sz="2400" kern="1200" dirty="0"/>
        </a:p>
      </dsp:txBody>
      <dsp:txXfrm>
        <a:off x="4352350" y="680303"/>
        <a:ext cx="4456594" cy="3592393"/>
      </dsp:txXfrm>
    </dsp:sp>
    <dsp:sp modelId="{E115BC2C-E70D-4AB6-BC89-D71BF0217BCA}">
      <dsp:nvSpPr>
        <dsp:cNvPr id="0" name=""/>
        <dsp:cNvSpPr/>
      </dsp:nvSpPr>
      <dsp:spPr>
        <a:xfrm>
          <a:off x="9152644" y="2188901"/>
          <a:ext cx="491702" cy="57519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152644" y="2303941"/>
        <a:ext cx="344191" cy="345118"/>
      </dsp:txXfrm>
    </dsp:sp>
    <dsp:sp modelId="{154B2079-916F-452D-A7A5-59066F1BE5B4}">
      <dsp:nvSpPr>
        <dsp:cNvPr id="0" name=""/>
        <dsp:cNvSpPr/>
      </dsp:nvSpPr>
      <dsp:spPr>
        <a:xfrm>
          <a:off x="9848449" y="456970"/>
          <a:ext cx="2965127" cy="403905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Tx/>
            <a:buSzTx/>
            <a:buFontTx/>
            <a:buNone/>
          </a:pPr>
          <a:r>
            <a:rPr kumimoji="0" lang="pt-BR" sz="2400" b="0" i="0" u="none" strike="noStrike" kern="1200" cap="none" spc="0" normalizeH="0" baseline="0" noProof="0" dirty="0">
              <a:ln/>
              <a:effectLst/>
              <a:uLnTx/>
              <a:uFillTx/>
              <a:latin typeface="#9Slide03 Arima Madurai Bold" panose="00000800000000000000" pitchFamily="2" charset="0"/>
              <a:ea typeface="+mn-ea"/>
              <a:cs typeface="#9Slide03 Arima Madurai Bold" panose="00000800000000000000" pitchFamily="2" charset="0"/>
            </a:rPr>
            <a:t>(3) Cuộc đối thoại của ông Sửu, ông Nha và ông Độp, bà Độp về việc bổ nhiệm chức danh và đổi tên công việc cho ông Độp.</a:t>
          </a:r>
          <a:endParaRPr lang="en-US" sz="2400" kern="1200" dirty="0"/>
        </a:p>
      </dsp:txBody>
      <dsp:txXfrm>
        <a:off x="9935295" y="543816"/>
        <a:ext cx="2791435" cy="3865367"/>
      </dsp:txXfrm>
    </dsp:sp>
    <dsp:sp modelId="{4BE5357F-79CF-458C-9FF9-AD11EDB3915F}">
      <dsp:nvSpPr>
        <dsp:cNvPr id="0" name=""/>
        <dsp:cNvSpPr/>
      </dsp:nvSpPr>
      <dsp:spPr>
        <a:xfrm>
          <a:off x="13045511" y="2188901"/>
          <a:ext cx="491702" cy="57519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13045511" y="2303941"/>
        <a:ext cx="344191" cy="345118"/>
      </dsp:txXfrm>
    </dsp:sp>
    <dsp:sp modelId="{8618AA78-FA05-4AC0-A898-6A9F126C7DD7}">
      <dsp:nvSpPr>
        <dsp:cNvPr id="0" name=""/>
        <dsp:cNvSpPr/>
      </dsp:nvSpPr>
      <dsp:spPr>
        <a:xfrm>
          <a:off x="13741316" y="492089"/>
          <a:ext cx="2955501" cy="3968821"/>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Tx/>
            <a:buSzTx/>
            <a:buFontTx/>
            <a:buNone/>
          </a:pPr>
          <a:r>
            <a:rPr kumimoji="0" lang="pt-BR" sz="2400" b="0" i="0" u="none" strike="noStrike" kern="1200" cap="none" spc="0" normalizeH="0" baseline="0" noProof="0" dirty="0">
              <a:ln/>
              <a:effectLst/>
              <a:uLnTx/>
              <a:uFillTx/>
              <a:latin typeface="#9Slide03 Arima Madurai Bold" panose="00000800000000000000" pitchFamily="2" charset="0"/>
              <a:ea typeface="+mn-ea"/>
              <a:cs typeface="#9Slide03 Arima Madurai Bold" panose="00000800000000000000" pitchFamily="2" charset="0"/>
            </a:rPr>
            <a:t>(4) Cuộc đối thoại giữa ông Nha, ông Sửu và ông Thình về việc đổi tên Trung tâm công nghệ và trưởng ban ngoại giao cho ông Thình. </a:t>
          </a:r>
          <a:endParaRPr lang="en-US" sz="2400" kern="1200" dirty="0"/>
        </a:p>
      </dsp:txBody>
      <dsp:txXfrm>
        <a:off x="13827880" y="578653"/>
        <a:ext cx="2782373" cy="379569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hyperlink" Target="B4.1.%20PHT%201,2%20-%20IN%20-%20Nh&#243;m%203H1K.pdf" TargetMode="External"/><Relationship Id="rId5" Type="http://schemas.openxmlformats.org/officeDocument/2006/relationships/image" Target="../media/image21.sv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hyperlink" Target="B4.1.%20PHT%201,2%20-%20IN%20-%20Nh&#243;m%203H1K.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1.sv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svg"/><Relationship Id="rId7" Type="http://schemas.openxmlformats.org/officeDocument/2006/relationships/diagramColors" Target="../diagrams/colors1.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grpSp>
        <p:nvGrpSpPr>
          <p:cNvPr id="2" name="Group 2"/>
          <p:cNvGrpSpPr/>
          <p:nvPr/>
        </p:nvGrpSpPr>
        <p:grpSpPr>
          <a:xfrm>
            <a:off x="0" y="7992151"/>
            <a:ext cx="18288000" cy="2294849"/>
            <a:chOff x="0" y="0"/>
            <a:chExt cx="6186311" cy="776282"/>
          </a:xfrm>
        </p:grpSpPr>
        <p:sp>
          <p:nvSpPr>
            <p:cNvPr id="3" name="Freeform 3"/>
            <p:cNvSpPr/>
            <p:nvPr/>
          </p:nvSpPr>
          <p:spPr>
            <a:xfrm>
              <a:off x="0" y="0"/>
              <a:ext cx="6186311" cy="776282"/>
            </a:xfrm>
            <a:custGeom>
              <a:avLst/>
              <a:gdLst/>
              <a:ahLst/>
              <a:cxnLst/>
              <a:rect l="l" t="t" r="r" b="b"/>
              <a:pathLst>
                <a:path w="6186311" h="776282">
                  <a:moveTo>
                    <a:pt x="0" y="0"/>
                  </a:moveTo>
                  <a:lnTo>
                    <a:pt x="6186311" y="0"/>
                  </a:lnTo>
                  <a:lnTo>
                    <a:pt x="6186311" y="776282"/>
                  </a:lnTo>
                  <a:lnTo>
                    <a:pt x="0" y="776282"/>
                  </a:lnTo>
                  <a:close/>
                </a:path>
              </a:pathLst>
            </a:custGeom>
            <a:solidFill>
              <a:srgbClr val="C8A888"/>
            </a:solidFill>
          </p:spPr>
          <p:txBody>
            <a:bodyPr/>
            <a:lstStyle/>
            <a:p>
              <a:endParaRPr lang="en-US"/>
            </a:p>
          </p:txBody>
        </p:sp>
      </p:grpSp>
      <p:sp>
        <p:nvSpPr>
          <p:cNvPr id="4" name="Freeform 4"/>
          <p:cNvSpPr/>
          <p:nvPr/>
        </p:nvSpPr>
        <p:spPr>
          <a:xfrm>
            <a:off x="9365539" y="-1879430"/>
            <a:ext cx="4837564" cy="4954675"/>
          </a:xfrm>
          <a:custGeom>
            <a:avLst/>
            <a:gdLst/>
            <a:ahLst/>
            <a:cxnLst/>
            <a:rect l="l" t="t" r="r" b="b"/>
            <a:pathLst>
              <a:path w="4837564" h="4954675">
                <a:moveTo>
                  <a:pt x="0" y="0"/>
                </a:moveTo>
                <a:lnTo>
                  <a:pt x="4837564" y="0"/>
                </a:lnTo>
                <a:lnTo>
                  <a:pt x="4837564" y="4954675"/>
                </a:lnTo>
                <a:lnTo>
                  <a:pt x="0" y="4954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H="1">
            <a:off x="13727850" y="0"/>
            <a:ext cx="4788131" cy="10287000"/>
          </a:xfrm>
          <a:custGeom>
            <a:avLst/>
            <a:gdLst/>
            <a:ahLst/>
            <a:cxnLst/>
            <a:rect l="l" t="t" r="r" b="b"/>
            <a:pathLst>
              <a:path w="4788131" h="10287000">
                <a:moveTo>
                  <a:pt x="4788131" y="0"/>
                </a:moveTo>
                <a:lnTo>
                  <a:pt x="0" y="0"/>
                </a:lnTo>
                <a:lnTo>
                  <a:pt x="0" y="10287000"/>
                </a:lnTo>
                <a:lnTo>
                  <a:pt x="4788131" y="10287000"/>
                </a:lnTo>
                <a:lnTo>
                  <a:pt x="478813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4084897" y="-1879430"/>
            <a:ext cx="4837564" cy="4954675"/>
          </a:xfrm>
          <a:custGeom>
            <a:avLst/>
            <a:gdLst/>
            <a:ahLst/>
            <a:cxnLst/>
            <a:rect l="l" t="t" r="r" b="b"/>
            <a:pathLst>
              <a:path w="4837564" h="4954675">
                <a:moveTo>
                  <a:pt x="0" y="0"/>
                </a:moveTo>
                <a:lnTo>
                  <a:pt x="4837564" y="0"/>
                </a:lnTo>
                <a:lnTo>
                  <a:pt x="4837564" y="4954675"/>
                </a:lnTo>
                <a:lnTo>
                  <a:pt x="0" y="4954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227981" y="0"/>
            <a:ext cx="4788131" cy="10287000"/>
          </a:xfrm>
          <a:custGeom>
            <a:avLst/>
            <a:gdLst/>
            <a:ahLst/>
            <a:cxnLst/>
            <a:rect l="l" t="t" r="r" b="b"/>
            <a:pathLst>
              <a:path w="4788131" h="10287000">
                <a:moveTo>
                  <a:pt x="0" y="0"/>
                </a:moveTo>
                <a:lnTo>
                  <a:pt x="4788131" y="0"/>
                </a:lnTo>
                <a:lnTo>
                  <a:pt x="4788131"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4445618" y="3871704"/>
            <a:ext cx="9426261" cy="1661993"/>
          </a:xfrm>
          <a:prstGeom prst="rect">
            <a:avLst/>
          </a:prstGeom>
        </p:spPr>
        <p:txBody>
          <a:bodyPr lIns="0" tIns="0" rIns="0" bIns="0" rtlCol="0" anchor="t">
            <a:spAutoFit/>
          </a:bodyPr>
          <a:lstStyle/>
          <a:p>
            <a:pPr algn="ct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em</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đã</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từng</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đọc</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truyện</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hoặc</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vở</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kịch</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nào</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viết</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về</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bệnh</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sĩ</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diện</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chưa</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Hãy</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nhớ</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lại</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kể</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tên</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truyện</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hoặc</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vở</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kịch</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mà</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em</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biết</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3600" dirty="0">
              <a:solidFill>
                <a:schemeClr val="bg1"/>
              </a:solidFill>
              <a:latin typeface="#9Slide03 Arima Madurai Bold" panose="00000800000000000000" pitchFamily="2" charset="0"/>
              <a:cs typeface="#9Slide03 Arima Madurai Bold" panose="00000800000000000000" pitchFamily="2" charset="0"/>
            </a:endParaRPr>
          </a:p>
        </p:txBody>
      </p:sp>
      <p:sp>
        <p:nvSpPr>
          <p:cNvPr id="9" name="Freeform 9"/>
          <p:cNvSpPr/>
          <p:nvPr/>
        </p:nvSpPr>
        <p:spPr>
          <a:xfrm>
            <a:off x="7091054" y="288836"/>
            <a:ext cx="4105892" cy="1940967"/>
          </a:xfrm>
          <a:custGeom>
            <a:avLst/>
            <a:gdLst/>
            <a:ahLst/>
            <a:cxnLst/>
            <a:rect l="l" t="t" r="r" b="b"/>
            <a:pathLst>
              <a:path w="4105892" h="1940967">
                <a:moveTo>
                  <a:pt x="0" y="0"/>
                </a:moveTo>
                <a:lnTo>
                  <a:pt x="4105892" y="0"/>
                </a:lnTo>
                <a:lnTo>
                  <a:pt x="4105892" y="1940967"/>
                </a:lnTo>
                <a:lnTo>
                  <a:pt x="0" y="19409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flipH="1">
            <a:off x="1306055" y="3075245"/>
            <a:ext cx="2807692" cy="6251946"/>
          </a:xfrm>
          <a:custGeom>
            <a:avLst/>
            <a:gdLst/>
            <a:ahLst/>
            <a:cxnLst/>
            <a:rect l="l" t="t" r="r" b="b"/>
            <a:pathLst>
              <a:path w="2807692" h="6251946">
                <a:moveTo>
                  <a:pt x="2807692" y="0"/>
                </a:moveTo>
                <a:lnTo>
                  <a:pt x="0" y="0"/>
                </a:lnTo>
                <a:lnTo>
                  <a:pt x="0" y="6251946"/>
                </a:lnTo>
                <a:lnTo>
                  <a:pt x="2807692" y="6251946"/>
                </a:lnTo>
                <a:lnTo>
                  <a:pt x="280769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14232095" y="3454046"/>
            <a:ext cx="3182809" cy="6251946"/>
          </a:xfrm>
          <a:custGeom>
            <a:avLst/>
            <a:gdLst/>
            <a:ahLst/>
            <a:cxnLst/>
            <a:rect l="l" t="t" r="r" b="b"/>
            <a:pathLst>
              <a:path w="3182809" h="6251946">
                <a:moveTo>
                  <a:pt x="0" y="0"/>
                </a:moveTo>
                <a:lnTo>
                  <a:pt x="3182808" y="0"/>
                </a:lnTo>
                <a:lnTo>
                  <a:pt x="3182808" y="6251945"/>
                </a:lnTo>
                <a:lnTo>
                  <a:pt x="0" y="62519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12019C32-9912-10AD-6307-41159C4999AE}"/>
              </a:ext>
            </a:extLst>
          </p:cNvPr>
          <p:cNvSpPr txBox="1"/>
          <p:nvPr/>
        </p:nvSpPr>
        <p:spPr>
          <a:xfrm>
            <a:off x="9121856" y="3494116"/>
            <a:ext cx="8224964" cy="2385060"/>
          </a:xfrm>
          <a:prstGeom prst="rect">
            <a:avLst/>
          </a:prstGeom>
        </p:spPr>
        <p:txBody>
          <a:bodyPr vert="horz" lIns="91440" tIns="45720" rIns="91440" bIns="45720" rtlCol="0" anchor="b">
            <a:normAutofit fontScale="92500"/>
          </a:bodyPr>
          <a:lstStyle/>
          <a:p>
            <a:pPr marR="0" lvl="0" algn="ctr" defTabSz="914400" rtl="0" eaLnBrk="1" fontAlgn="auto" latinLnBrk="0" hangingPunct="1">
              <a:lnSpc>
                <a:spcPct val="90000"/>
              </a:lnSpc>
              <a:spcBef>
                <a:spcPct val="0"/>
              </a:spcBef>
              <a:spcAft>
                <a:spcPts val="600"/>
              </a:spcAft>
              <a:buClrTx/>
              <a:buSzTx/>
              <a:tabLst/>
              <a:defRPr/>
            </a:pPr>
            <a:r>
              <a:rPr kumimoji="0" lang="en-US" sz="8000" b="0" i="0" u="none" strike="noStrike" kern="1200" cap="none" spc="0" normalizeH="0" baseline="0" noProof="0" dirty="0">
                <a:ln>
                  <a:noFill/>
                </a:ln>
                <a:solidFill>
                  <a:prstClr val="black"/>
                </a:solidFill>
                <a:effectLst/>
                <a:uLnTx/>
                <a:uFillTx/>
                <a:latin typeface="#9Slide03 Montserrat Black" panose="00000A00000000000000" pitchFamily="2" charset="0"/>
                <a:ea typeface="+mn-ea"/>
                <a:cs typeface="+mn-cs"/>
              </a:rPr>
              <a:t>II. </a:t>
            </a:r>
            <a:r>
              <a:rPr kumimoji="0" lang="en-US" sz="8000" b="0" i="0" u="none" strike="noStrike" kern="1200" cap="none" spc="0" normalizeH="0" baseline="0" noProof="0" dirty="0" err="1">
                <a:ln>
                  <a:noFill/>
                </a:ln>
                <a:solidFill>
                  <a:prstClr val="black"/>
                </a:solidFill>
                <a:effectLst/>
                <a:uLnTx/>
                <a:uFillTx/>
                <a:latin typeface="#9Slide03 Montserrat Black" panose="00000A00000000000000" pitchFamily="2" charset="0"/>
                <a:ea typeface="+mn-ea"/>
                <a:cs typeface="+mn-cs"/>
              </a:rPr>
              <a:t>Đọc</a:t>
            </a:r>
            <a:r>
              <a:rPr kumimoji="0" lang="en-US" sz="8000" b="0" i="0" u="none" strike="noStrike" kern="1200" cap="none" spc="0" normalizeH="0" baseline="0" noProof="0" dirty="0">
                <a:ln>
                  <a:noFill/>
                </a:ln>
                <a:solidFill>
                  <a:prstClr val="black"/>
                </a:solidFill>
                <a:effectLst/>
                <a:uLnTx/>
                <a:uFillTx/>
                <a:latin typeface="#9Slide03 Montserrat Black" panose="00000A00000000000000" pitchFamily="2" charset="0"/>
                <a:ea typeface="+mn-ea"/>
                <a:cs typeface="+mn-cs"/>
              </a:rPr>
              <a:t> </a:t>
            </a:r>
            <a:r>
              <a:rPr kumimoji="0" lang="en-US" sz="8000" b="0" i="0" u="none" strike="noStrike" kern="1200" cap="none" spc="0" normalizeH="0" baseline="0" noProof="0" dirty="0" err="1">
                <a:ln>
                  <a:noFill/>
                </a:ln>
                <a:solidFill>
                  <a:prstClr val="black"/>
                </a:solidFill>
                <a:effectLst/>
                <a:uLnTx/>
                <a:uFillTx/>
                <a:latin typeface="#9Slide03 Montserrat Black" panose="00000A00000000000000" pitchFamily="2" charset="0"/>
                <a:ea typeface="+mn-ea"/>
                <a:cs typeface="+mn-cs"/>
              </a:rPr>
              <a:t>và</a:t>
            </a:r>
            <a:endParaRPr kumimoji="0" lang="en-US" sz="8000" b="0" i="0" u="none" strike="noStrike" kern="1200" cap="none" spc="0" normalizeH="0" baseline="0" noProof="0" dirty="0">
              <a:ln>
                <a:noFill/>
              </a:ln>
              <a:solidFill>
                <a:prstClr val="black"/>
              </a:solidFill>
              <a:effectLst/>
              <a:uLnTx/>
              <a:uFillTx/>
              <a:latin typeface="#9Slide03 Montserrat Black" panose="00000A00000000000000" pitchFamily="2" charset="0"/>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9Slide03 Montserrat Black" panose="00000A00000000000000" pitchFamily="2" charset="0"/>
                <a:ea typeface="+mn-ea"/>
                <a:cs typeface="+mn-cs"/>
              </a:rPr>
              <a:t>tìm</a:t>
            </a:r>
            <a:r>
              <a:rPr kumimoji="0" lang="en-US" sz="8000" b="0" i="0" u="none" strike="noStrike" kern="1200" cap="none" spc="0" normalizeH="0" baseline="0" noProof="0" dirty="0">
                <a:ln>
                  <a:noFill/>
                </a:ln>
                <a:solidFill>
                  <a:prstClr val="black"/>
                </a:solidFill>
                <a:effectLst/>
                <a:uLnTx/>
                <a:uFillTx/>
                <a:latin typeface="#9Slide03 Montserrat Black" panose="00000A00000000000000" pitchFamily="2" charset="0"/>
                <a:ea typeface="+mn-ea"/>
                <a:cs typeface="+mn-cs"/>
              </a:rPr>
              <a:t> </a:t>
            </a:r>
            <a:r>
              <a:rPr kumimoji="0" lang="en-US" sz="8000" b="0" i="0" u="none" strike="noStrike" kern="1200" cap="none" spc="0" normalizeH="0" baseline="0" noProof="0" dirty="0" err="1">
                <a:ln>
                  <a:noFill/>
                </a:ln>
                <a:solidFill>
                  <a:prstClr val="black"/>
                </a:solidFill>
                <a:effectLst/>
                <a:uLnTx/>
                <a:uFillTx/>
                <a:latin typeface="#9Slide03 Montserrat Black" panose="00000A00000000000000" pitchFamily="2" charset="0"/>
                <a:ea typeface="+mn-ea"/>
                <a:cs typeface="+mn-cs"/>
              </a:rPr>
              <a:t>hiểu</a:t>
            </a:r>
            <a:r>
              <a:rPr kumimoji="0" lang="en-US" sz="8000" b="0" i="0" u="none" strike="noStrike" kern="1200" cap="none" spc="0" normalizeH="0" baseline="0" noProof="0" dirty="0">
                <a:ln>
                  <a:noFill/>
                </a:ln>
                <a:solidFill>
                  <a:prstClr val="black"/>
                </a:solidFill>
                <a:effectLst/>
                <a:uLnTx/>
                <a:uFillTx/>
                <a:latin typeface="#9Slide03 Montserrat Black" panose="00000A00000000000000" pitchFamily="2" charset="0"/>
                <a:ea typeface="+mn-ea"/>
                <a:cs typeface="+mn-cs"/>
              </a:rPr>
              <a:t> chi </a:t>
            </a:r>
            <a:r>
              <a:rPr kumimoji="0" lang="en-US" sz="8000" b="0" i="0" u="none" strike="noStrike" kern="1200" cap="none" spc="0" normalizeH="0" baseline="0" noProof="0" dirty="0" err="1">
                <a:ln>
                  <a:noFill/>
                </a:ln>
                <a:solidFill>
                  <a:prstClr val="black"/>
                </a:solidFill>
                <a:effectLst/>
                <a:uLnTx/>
                <a:uFillTx/>
                <a:latin typeface="#9Slide03 Montserrat Black" panose="00000A00000000000000" pitchFamily="2" charset="0"/>
                <a:ea typeface="+mn-ea"/>
                <a:cs typeface="+mn-cs"/>
              </a:rPr>
              <a:t>tiết</a:t>
            </a:r>
            <a:endParaRPr kumimoji="0" lang="en-US" sz="8000" b="0" i="0" u="none" strike="noStrike" kern="1200" cap="none" spc="0" normalizeH="0" baseline="0" noProof="0" dirty="0">
              <a:ln>
                <a:noFill/>
              </a:ln>
              <a:solidFill>
                <a:prstClr val="black"/>
              </a:solidFill>
              <a:effectLst/>
              <a:uLnTx/>
              <a:uFillTx/>
              <a:latin typeface="#9Slide03 Montserrat Black" panose="00000A00000000000000" pitchFamily="2" charset="0"/>
              <a:ea typeface="+mn-ea"/>
              <a:cs typeface="+mn-cs"/>
            </a:endParaRPr>
          </a:p>
        </p:txBody>
      </p:sp>
      <p:pic>
        <p:nvPicPr>
          <p:cNvPr id="3" name="Picture 2" descr="A group of people on stage&#10;&#10;Description automatically generated">
            <a:extLst>
              <a:ext uri="{FF2B5EF4-FFF2-40B4-BE49-F238E27FC236}">
                <a16:creationId xmlns:a16="http://schemas.microsoft.com/office/drawing/2014/main" id="{EA029EFC-5FCA-9568-E230-174561CB28CD}"/>
              </a:ext>
            </a:extLst>
          </p:cNvPr>
          <p:cNvPicPr>
            <a:picLocks noChangeAspect="1"/>
          </p:cNvPicPr>
          <p:nvPr/>
        </p:nvPicPr>
        <p:blipFill rotWithShape="1">
          <a:blip r:embed="rId2">
            <a:extLst>
              <a:ext uri="{28A0092B-C50C-407E-A947-70E740481C1C}">
                <a14:useLocalDpi xmlns:a14="http://schemas.microsoft.com/office/drawing/2010/main" val="0"/>
              </a:ext>
            </a:extLst>
          </a:blip>
          <a:srcRect l="5671" r="15363" b="-1"/>
          <a:stretch/>
        </p:blipFill>
        <p:spPr>
          <a:xfrm>
            <a:off x="1300036" y="1825452"/>
            <a:ext cx="7005764" cy="5722389"/>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sp>
        <p:nvSpPr>
          <p:cNvPr id="20" name="sketchy line">
            <a:extLst>
              <a:ext uri="{FF2B5EF4-FFF2-40B4-BE49-F238E27FC236}">
                <a16:creationId xmlns:a16="http://schemas.microsoft.com/office/drawing/2014/main" id="{3F9B0603-37C5-4312-AE4D-A3D015475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8298" y="6613900"/>
            <a:ext cx="5212080" cy="27432"/>
          </a:xfrm>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 name="connsiteX0" fmla="*/ 0 w 5212080"/>
              <a:gd name="connsiteY0" fmla="*/ 0 h 27432"/>
              <a:gd name="connsiteX1" fmla="*/ 547268 w 5212080"/>
              <a:gd name="connsiteY1" fmla="*/ 0 h 27432"/>
              <a:gd name="connsiteX2" fmla="*/ 1303020 w 5212080"/>
              <a:gd name="connsiteY2" fmla="*/ 0 h 27432"/>
              <a:gd name="connsiteX3" fmla="*/ 1798168 w 5212080"/>
              <a:gd name="connsiteY3" fmla="*/ 0 h 27432"/>
              <a:gd name="connsiteX4" fmla="*/ 2293315 w 5212080"/>
              <a:gd name="connsiteY4" fmla="*/ 0 h 27432"/>
              <a:gd name="connsiteX5" fmla="*/ 2944825 w 5212080"/>
              <a:gd name="connsiteY5" fmla="*/ 0 h 27432"/>
              <a:gd name="connsiteX6" fmla="*/ 3544214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456328 w 5212080"/>
              <a:gd name="connsiteY10" fmla="*/ 27432 h 27432"/>
              <a:gd name="connsiteX11" fmla="*/ 3856939 w 5212080"/>
              <a:gd name="connsiteY11" fmla="*/ 27432 h 27432"/>
              <a:gd name="connsiteX12" fmla="*/ 3257550 w 5212080"/>
              <a:gd name="connsiteY12" fmla="*/ 27432 h 27432"/>
              <a:gd name="connsiteX13" fmla="*/ 2710282 w 5212080"/>
              <a:gd name="connsiteY13" fmla="*/ 27432 h 27432"/>
              <a:gd name="connsiteX14" fmla="*/ 2110892 w 5212080"/>
              <a:gd name="connsiteY14" fmla="*/ 27432 h 27432"/>
              <a:gd name="connsiteX15" fmla="*/ 1615745 w 5212080"/>
              <a:gd name="connsiteY15" fmla="*/ 27432 h 27432"/>
              <a:gd name="connsiteX16" fmla="*/ 1016356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96474" y="-27007"/>
                  <a:pt x="292400" y="26529"/>
                  <a:pt x="599389" y="0"/>
                </a:cubicBezTo>
                <a:cubicBezTo>
                  <a:pt x="892517" y="-381"/>
                  <a:pt x="919817" y="-23813"/>
                  <a:pt x="1198778" y="0"/>
                </a:cubicBezTo>
                <a:cubicBezTo>
                  <a:pt x="1501801" y="44010"/>
                  <a:pt x="1733115" y="-18100"/>
                  <a:pt x="1954530" y="0"/>
                </a:cubicBezTo>
                <a:cubicBezTo>
                  <a:pt x="2150845" y="11235"/>
                  <a:pt x="2239613" y="-6014"/>
                  <a:pt x="2501798" y="0"/>
                </a:cubicBezTo>
                <a:cubicBezTo>
                  <a:pt x="2758063" y="19983"/>
                  <a:pt x="2850561" y="14043"/>
                  <a:pt x="3049067" y="0"/>
                </a:cubicBezTo>
                <a:cubicBezTo>
                  <a:pt x="3207556" y="-14393"/>
                  <a:pt x="3477530" y="-19753"/>
                  <a:pt x="3700577" y="0"/>
                </a:cubicBezTo>
                <a:cubicBezTo>
                  <a:pt x="3929215" y="7084"/>
                  <a:pt x="4069702" y="-22784"/>
                  <a:pt x="4247845" y="0"/>
                </a:cubicBezTo>
                <a:cubicBezTo>
                  <a:pt x="4443198" y="41703"/>
                  <a:pt x="4663267" y="-1065"/>
                  <a:pt x="5212080" y="0"/>
                </a:cubicBezTo>
                <a:cubicBezTo>
                  <a:pt x="5212814" y="8195"/>
                  <a:pt x="5212075" y="20831"/>
                  <a:pt x="5212080" y="27432"/>
                </a:cubicBezTo>
                <a:cubicBezTo>
                  <a:pt x="4999632" y="35182"/>
                  <a:pt x="4933665" y="30939"/>
                  <a:pt x="4664812" y="27432"/>
                </a:cubicBezTo>
                <a:cubicBezTo>
                  <a:pt x="4396025" y="21575"/>
                  <a:pt x="4377951" y="39956"/>
                  <a:pt x="4117543" y="27432"/>
                </a:cubicBezTo>
                <a:cubicBezTo>
                  <a:pt x="3861056" y="-6090"/>
                  <a:pt x="3784297" y="37016"/>
                  <a:pt x="3466033" y="27432"/>
                </a:cubicBezTo>
                <a:cubicBezTo>
                  <a:pt x="3158876" y="21999"/>
                  <a:pt x="3143400" y="53247"/>
                  <a:pt x="2918765" y="27432"/>
                </a:cubicBezTo>
                <a:cubicBezTo>
                  <a:pt x="2689439" y="-16416"/>
                  <a:pt x="2531374" y="16832"/>
                  <a:pt x="2423617" y="27432"/>
                </a:cubicBezTo>
                <a:cubicBezTo>
                  <a:pt x="2303792" y="-11864"/>
                  <a:pt x="2078859" y="41493"/>
                  <a:pt x="1772107" y="27432"/>
                </a:cubicBezTo>
                <a:cubicBezTo>
                  <a:pt x="1531795" y="-4315"/>
                  <a:pt x="1305394" y="21270"/>
                  <a:pt x="1120597" y="27432"/>
                </a:cubicBezTo>
                <a:cubicBezTo>
                  <a:pt x="908196" y="-10128"/>
                  <a:pt x="346466" y="12797"/>
                  <a:pt x="0" y="27432"/>
                </a:cubicBezTo>
                <a:cubicBezTo>
                  <a:pt x="-1863" y="23160"/>
                  <a:pt x="-1394" y="9117"/>
                  <a:pt x="0" y="0"/>
                </a:cubicBezTo>
                <a:close/>
              </a:path>
              <a:path w="5212080" h="27432" stroke="0" extrusionOk="0">
                <a:moveTo>
                  <a:pt x="0" y="0"/>
                </a:moveTo>
                <a:cubicBezTo>
                  <a:pt x="229720" y="17728"/>
                  <a:pt x="357156" y="16601"/>
                  <a:pt x="547268" y="0"/>
                </a:cubicBezTo>
                <a:cubicBezTo>
                  <a:pt x="720661" y="-22161"/>
                  <a:pt x="937335" y="-38607"/>
                  <a:pt x="1303020" y="0"/>
                </a:cubicBezTo>
                <a:cubicBezTo>
                  <a:pt x="1666909" y="29361"/>
                  <a:pt x="1613761" y="13702"/>
                  <a:pt x="1798168" y="0"/>
                </a:cubicBezTo>
                <a:cubicBezTo>
                  <a:pt x="1974664" y="-10556"/>
                  <a:pt x="2075524" y="-6507"/>
                  <a:pt x="2293315" y="0"/>
                </a:cubicBezTo>
                <a:cubicBezTo>
                  <a:pt x="2524269" y="1327"/>
                  <a:pt x="2752851" y="-6500"/>
                  <a:pt x="2944825" y="0"/>
                </a:cubicBezTo>
                <a:cubicBezTo>
                  <a:pt x="3150173" y="44448"/>
                  <a:pt x="3302355" y="36314"/>
                  <a:pt x="3544214" y="0"/>
                </a:cubicBezTo>
                <a:cubicBezTo>
                  <a:pt x="3766434" y="-15289"/>
                  <a:pt x="4038482" y="22269"/>
                  <a:pt x="4247845" y="0"/>
                </a:cubicBezTo>
                <a:cubicBezTo>
                  <a:pt x="4412536" y="-568"/>
                  <a:pt x="4774768" y="95275"/>
                  <a:pt x="5212080" y="0"/>
                </a:cubicBezTo>
                <a:cubicBezTo>
                  <a:pt x="5212934" y="6861"/>
                  <a:pt x="5210625" y="20290"/>
                  <a:pt x="5212080" y="27432"/>
                </a:cubicBezTo>
                <a:cubicBezTo>
                  <a:pt x="4889320" y="61929"/>
                  <a:pt x="4629135" y="58125"/>
                  <a:pt x="4456328" y="27432"/>
                </a:cubicBezTo>
                <a:cubicBezTo>
                  <a:pt x="4296817" y="-12820"/>
                  <a:pt x="4029504" y="38852"/>
                  <a:pt x="3856939" y="27432"/>
                </a:cubicBezTo>
                <a:cubicBezTo>
                  <a:pt x="3652830" y="2368"/>
                  <a:pt x="3514725" y="-5800"/>
                  <a:pt x="3257550" y="27432"/>
                </a:cubicBezTo>
                <a:cubicBezTo>
                  <a:pt x="3009808" y="40464"/>
                  <a:pt x="2851605" y="32802"/>
                  <a:pt x="2710282" y="27432"/>
                </a:cubicBezTo>
                <a:cubicBezTo>
                  <a:pt x="2550285" y="-2690"/>
                  <a:pt x="2362912" y="50136"/>
                  <a:pt x="2110892" y="27432"/>
                </a:cubicBezTo>
                <a:cubicBezTo>
                  <a:pt x="1871487" y="5556"/>
                  <a:pt x="1825567" y="48260"/>
                  <a:pt x="1615745" y="27432"/>
                </a:cubicBezTo>
                <a:cubicBezTo>
                  <a:pt x="1404625" y="25056"/>
                  <a:pt x="1224002" y="56693"/>
                  <a:pt x="1016356" y="27432"/>
                </a:cubicBezTo>
                <a:cubicBezTo>
                  <a:pt x="840146" y="-29891"/>
                  <a:pt x="354393" y="34807"/>
                  <a:pt x="0" y="27432"/>
                </a:cubicBezTo>
                <a:cubicBezTo>
                  <a:pt x="-950" y="19940"/>
                  <a:pt x="-1338" y="5279"/>
                  <a:pt x="0" y="0"/>
                </a:cubicBezTo>
                <a:close/>
              </a:path>
              <a:path w="5212080" h="27432" fill="none" stroke="0" extrusionOk="0">
                <a:moveTo>
                  <a:pt x="0" y="0"/>
                </a:moveTo>
                <a:cubicBezTo>
                  <a:pt x="153327" y="-47686"/>
                  <a:pt x="305404" y="11447"/>
                  <a:pt x="599389" y="0"/>
                </a:cubicBezTo>
                <a:cubicBezTo>
                  <a:pt x="895186" y="-9887"/>
                  <a:pt x="915628" y="-24497"/>
                  <a:pt x="1198778" y="0"/>
                </a:cubicBezTo>
                <a:cubicBezTo>
                  <a:pt x="1479436" y="16436"/>
                  <a:pt x="1739997" y="23836"/>
                  <a:pt x="1954530" y="0"/>
                </a:cubicBezTo>
                <a:cubicBezTo>
                  <a:pt x="2148745" y="39892"/>
                  <a:pt x="2229461" y="-15416"/>
                  <a:pt x="2501798" y="0"/>
                </a:cubicBezTo>
                <a:cubicBezTo>
                  <a:pt x="2752471" y="19418"/>
                  <a:pt x="2830752" y="26869"/>
                  <a:pt x="3049067" y="0"/>
                </a:cubicBezTo>
                <a:cubicBezTo>
                  <a:pt x="3279293" y="-14744"/>
                  <a:pt x="3462053" y="-18627"/>
                  <a:pt x="3700577" y="0"/>
                </a:cubicBezTo>
                <a:cubicBezTo>
                  <a:pt x="3915072" y="30719"/>
                  <a:pt x="4036026" y="-5275"/>
                  <a:pt x="4247845" y="0"/>
                </a:cubicBezTo>
                <a:cubicBezTo>
                  <a:pt x="4502648" y="48766"/>
                  <a:pt x="4790306" y="-4755"/>
                  <a:pt x="5212080" y="0"/>
                </a:cubicBezTo>
                <a:cubicBezTo>
                  <a:pt x="5213105" y="8856"/>
                  <a:pt x="5210361" y="21150"/>
                  <a:pt x="5212080" y="27432"/>
                </a:cubicBezTo>
                <a:cubicBezTo>
                  <a:pt x="4996137" y="35599"/>
                  <a:pt x="4928148" y="45023"/>
                  <a:pt x="4664812" y="27432"/>
                </a:cubicBezTo>
                <a:cubicBezTo>
                  <a:pt x="4397951" y="14322"/>
                  <a:pt x="4373546" y="48128"/>
                  <a:pt x="4117543" y="27432"/>
                </a:cubicBezTo>
                <a:cubicBezTo>
                  <a:pt x="3857009" y="-2743"/>
                  <a:pt x="3755441" y="23918"/>
                  <a:pt x="3466033" y="27432"/>
                </a:cubicBezTo>
                <a:cubicBezTo>
                  <a:pt x="3161482" y="21872"/>
                  <a:pt x="3134629" y="50980"/>
                  <a:pt x="2918765" y="27432"/>
                </a:cubicBezTo>
                <a:cubicBezTo>
                  <a:pt x="2696535" y="-3872"/>
                  <a:pt x="2538830" y="-4112"/>
                  <a:pt x="2423617" y="27432"/>
                </a:cubicBezTo>
                <a:cubicBezTo>
                  <a:pt x="2293007" y="50120"/>
                  <a:pt x="2078028" y="8275"/>
                  <a:pt x="1772107" y="27432"/>
                </a:cubicBezTo>
                <a:cubicBezTo>
                  <a:pt x="1526682" y="45050"/>
                  <a:pt x="1323857" y="16313"/>
                  <a:pt x="1120597" y="27432"/>
                </a:cubicBezTo>
                <a:cubicBezTo>
                  <a:pt x="936514" y="147399"/>
                  <a:pt x="504592" y="-48589"/>
                  <a:pt x="0" y="27432"/>
                </a:cubicBezTo>
                <a:cubicBezTo>
                  <a:pt x="-1240" y="20554"/>
                  <a:pt x="-2351" y="807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128838" y="-11329"/>
                          <a:pt x="306779" y="5198"/>
                          <a:pt x="599389" y="0"/>
                        </a:cubicBezTo>
                        <a:cubicBezTo>
                          <a:pt x="891999" y="-5198"/>
                          <a:pt x="916635" y="-24425"/>
                          <a:pt x="1198778" y="0"/>
                        </a:cubicBezTo>
                        <a:cubicBezTo>
                          <a:pt x="1480921" y="24425"/>
                          <a:pt x="1761605" y="-17440"/>
                          <a:pt x="1954530" y="0"/>
                        </a:cubicBezTo>
                        <a:cubicBezTo>
                          <a:pt x="2147455" y="17440"/>
                          <a:pt x="2239112" y="-16223"/>
                          <a:pt x="2501798" y="0"/>
                        </a:cubicBezTo>
                        <a:cubicBezTo>
                          <a:pt x="2764484" y="16223"/>
                          <a:pt x="2838074" y="12987"/>
                          <a:pt x="3049067" y="0"/>
                        </a:cubicBezTo>
                        <a:cubicBezTo>
                          <a:pt x="3260060" y="-12987"/>
                          <a:pt x="3470388" y="-15138"/>
                          <a:pt x="3700577" y="0"/>
                        </a:cubicBezTo>
                        <a:cubicBezTo>
                          <a:pt x="3930766" y="15138"/>
                          <a:pt x="4052672" y="-14938"/>
                          <a:pt x="4247845" y="0"/>
                        </a:cubicBezTo>
                        <a:cubicBezTo>
                          <a:pt x="4443018" y="14938"/>
                          <a:pt x="4730158" y="-1623"/>
                          <a:pt x="5212080" y="0"/>
                        </a:cubicBezTo>
                        <a:cubicBezTo>
                          <a:pt x="5212790" y="9050"/>
                          <a:pt x="5211442" y="21151"/>
                          <a:pt x="5212080" y="27432"/>
                        </a:cubicBezTo>
                        <a:cubicBezTo>
                          <a:pt x="4991075" y="27722"/>
                          <a:pt x="4932008" y="37429"/>
                          <a:pt x="4664812" y="27432"/>
                        </a:cubicBezTo>
                        <a:cubicBezTo>
                          <a:pt x="4397616" y="17435"/>
                          <a:pt x="4374940" y="47585"/>
                          <a:pt x="4117543" y="27432"/>
                        </a:cubicBezTo>
                        <a:cubicBezTo>
                          <a:pt x="3860146" y="7279"/>
                          <a:pt x="3773367" y="36569"/>
                          <a:pt x="3466033" y="27432"/>
                        </a:cubicBezTo>
                        <a:cubicBezTo>
                          <a:pt x="3158699" y="18296"/>
                          <a:pt x="3137854" y="54523"/>
                          <a:pt x="2918765" y="27432"/>
                        </a:cubicBezTo>
                        <a:cubicBezTo>
                          <a:pt x="2699676" y="341"/>
                          <a:pt x="2536311" y="13149"/>
                          <a:pt x="2423617" y="27432"/>
                        </a:cubicBezTo>
                        <a:cubicBezTo>
                          <a:pt x="2310923" y="41715"/>
                          <a:pt x="2021228" y="23141"/>
                          <a:pt x="1772107" y="27432"/>
                        </a:cubicBezTo>
                        <a:cubicBezTo>
                          <a:pt x="1522986" y="31724"/>
                          <a:pt x="1317107" y="20364"/>
                          <a:pt x="1120597" y="27432"/>
                        </a:cubicBezTo>
                        <a:cubicBezTo>
                          <a:pt x="924087" y="34501"/>
                          <a:pt x="454536" y="8495"/>
                          <a:pt x="0" y="27432"/>
                        </a:cubicBezTo>
                        <a:cubicBezTo>
                          <a:pt x="-1228" y="21145"/>
                          <a:pt x="-815" y="8816"/>
                          <a:pt x="0" y="0"/>
                        </a:cubicBezTo>
                        <a:close/>
                      </a:path>
                      <a:path w="5212080" h="27432" stroke="0" extrusionOk="0">
                        <a:moveTo>
                          <a:pt x="0" y="0"/>
                        </a:moveTo>
                        <a:cubicBezTo>
                          <a:pt x="233695" y="-764"/>
                          <a:pt x="364103" y="24957"/>
                          <a:pt x="547268" y="0"/>
                        </a:cubicBezTo>
                        <a:cubicBezTo>
                          <a:pt x="730433" y="-24957"/>
                          <a:pt x="937737" y="-21107"/>
                          <a:pt x="1303020" y="0"/>
                        </a:cubicBezTo>
                        <a:cubicBezTo>
                          <a:pt x="1668303" y="21107"/>
                          <a:pt x="1620404" y="13071"/>
                          <a:pt x="1798168" y="0"/>
                        </a:cubicBezTo>
                        <a:cubicBezTo>
                          <a:pt x="1975932" y="-13071"/>
                          <a:pt x="2090998" y="4232"/>
                          <a:pt x="2293315" y="0"/>
                        </a:cubicBezTo>
                        <a:cubicBezTo>
                          <a:pt x="2495632" y="-4232"/>
                          <a:pt x="2738710" y="-17332"/>
                          <a:pt x="2944825" y="0"/>
                        </a:cubicBezTo>
                        <a:cubicBezTo>
                          <a:pt x="3150940" y="17332"/>
                          <a:pt x="3308101" y="26665"/>
                          <a:pt x="3544214" y="0"/>
                        </a:cubicBezTo>
                        <a:cubicBezTo>
                          <a:pt x="3780327" y="-26665"/>
                          <a:pt x="4028425" y="-24303"/>
                          <a:pt x="4247845" y="0"/>
                        </a:cubicBezTo>
                        <a:cubicBezTo>
                          <a:pt x="4467265" y="24303"/>
                          <a:pt x="4779418" y="33057"/>
                          <a:pt x="5212080" y="0"/>
                        </a:cubicBezTo>
                        <a:cubicBezTo>
                          <a:pt x="5212137" y="6776"/>
                          <a:pt x="5210915" y="20935"/>
                          <a:pt x="5212080" y="27432"/>
                        </a:cubicBezTo>
                        <a:cubicBezTo>
                          <a:pt x="4921467" y="60248"/>
                          <a:pt x="4631077" y="62273"/>
                          <a:pt x="4456328" y="27432"/>
                        </a:cubicBezTo>
                        <a:cubicBezTo>
                          <a:pt x="4281579" y="-7409"/>
                          <a:pt x="4048724" y="47667"/>
                          <a:pt x="3856939" y="27432"/>
                        </a:cubicBezTo>
                        <a:cubicBezTo>
                          <a:pt x="3665154" y="7197"/>
                          <a:pt x="3498754" y="15866"/>
                          <a:pt x="3257550" y="27432"/>
                        </a:cubicBezTo>
                        <a:cubicBezTo>
                          <a:pt x="3016346" y="38998"/>
                          <a:pt x="2854089" y="39360"/>
                          <a:pt x="2710282" y="27432"/>
                        </a:cubicBezTo>
                        <a:cubicBezTo>
                          <a:pt x="2566475" y="15504"/>
                          <a:pt x="2336282" y="56792"/>
                          <a:pt x="2110892" y="27432"/>
                        </a:cubicBezTo>
                        <a:cubicBezTo>
                          <a:pt x="1885502" y="-1928"/>
                          <a:pt x="1825148" y="42061"/>
                          <a:pt x="1615745" y="27432"/>
                        </a:cubicBezTo>
                        <a:cubicBezTo>
                          <a:pt x="1406342" y="12803"/>
                          <a:pt x="1193655" y="44031"/>
                          <a:pt x="1016356" y="27432"/>
                        </a:cubicBezTo>
                        <a:cubicBezTo>
                          <a:pt x="839057" y="10833"/>
                          <a:pt x="292902" y="7819"/>
                          <a:pt x="0" y="27432"/>
                        </a:cubicBezTo>
                        <a:cubicBezTo>
                          <a:pt x="-234" y="21031"/>
                          <a:pt x="-921" y="632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30329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grpSp>
        <p:nvGrpSpPr>
          <p:cNvPr id="3" name="Group 3"/>
          <p:cNvGrpSpPr/>
          <p:nvPr/>
        </p:nvGrpSpPr>
        <p:grpSpPr>
          <a:xfrm>
            <a:off x="0" y="9791700"/>
            <a:ext cx="18288000" cy="495300"/>
            <a:chOff x="0" y="0"/>
            <a:chExt cx="6186311" cy="429650"/>
          </a:xfrm>
        </p:grpSpPr>
        <p:sp>
          <p:nvSpPr>
            <p:cNvPr id="4" name="Freeform 4"/>
            <p:cNvSpPr/>
            <p:nvPr/>
          </p:nvSpPr>
          <p:spPr>
            <a:xfrm>
              <a:off x="0" y="0"/>
              <a:ext cx="6186311" cy="429650"/>
            </a:xfrm>
            <a:custGeom>
              <a:avLst/>
              <a:gdLst/>
              <a:ahLst/>
              <a:cxnLst/>
              <a:rect l="l" t="t" r="r" b="b"/>
              <a:pathLst>
                <a:path w="6186311" h="429650">
                  <a:moveTo>
                    <a:pt x="0" y="0"/>
                  </a:moveTo>
                  <a:lnTo>
                    <a:pt x="6186311" y="0"/>
                  </a:lnTo>
                  <a:lnTo>
                    <a:pt x="6186311" y="429650"/>
                  </a:lnTo>
                  <a:lnTo>
                    <a:pt x="0" y="429650"/>
                  </a:lnTo>
                  <a:close/>
                </a:path>
              </a:pathLst>
            </a:custGeom>
            <a:solidFill>
              <a:srgbClr val="C8A888"/>
            </a:solidFill>
          </p:spPr>
          <p:txBody>
            <a:bodyPr/>
            <a:lstStyle/>
            <a:p>
              <a:endParaRPr lang="en-US"/>
            </a:p>
          </p:txBody>
        </p:sp>
      </p:grpSp>
      <p:sp>
        <p:nvSpPr>
          <p:cNvPr id="5" name="Freeform 5"/>
          <p:cNvSpPr/>
          <p:nvPr/>
        </p:nvSpPr>
        <p:spPr>
          <a:xfrm>
            <a:off x="16391638" y="0"/>
            <a:ext cx="3792724" cy="8788761"/>
          </a:xfrm>
          <a:custGeom>
            <a:avLst/>
            <a:gdLst/>
            <a:ahLst/>
            <a:cxnLst/>
            <a:rect l="l" t="t" r="r" b="b"/>
            <a:pathLst>
              <a:path w="5556875" h="10020595">
                <a:moveTo>
                  <a:pt x="0" y="0"/>
                </a:moveTo>
                <a:lnTo>
                  <a:pt x="5556875" y="0"/>
                </a:lnTo>
                <a:lnTo>
                  <a:pt x="5556875" y="10020594"/>
                </a:lnTo>
                <a:lnTo>
                  <a:pt x="0" y="100205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4430511" y="-13424"/>
            <a:ext cx="2790689" cy="2998647"/>
          </a:xfrm>
          <a:custGeom>
            <a:avLst/>
            <a:gdLst/>
            <a:ahLst/>
            <a:cxnLst/>
            <a:rect l="l" t="t" r="r" b="b"/>
            <a:pathLst>
              <a:path w="4739039" h="4661491">
                <a:moveTo>
                  <a:pt x="0" y="0"/>
                </a:moveTo>
                <a:lnTo>
                  <a:pt x="4739039" y="0"/>
                </a:lnTo>
                <a:lnTo>
                  <a:pt x="4739039" y="4661491"/>
                </a:lnTo>
                <a:lnTo>
                  <a:pt x="0" y="46614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9419BFF4-9C5C-AD2A-F159-AB6322FDAFEC}"/>
              </a:ext>
            </a:extLst>
          </p:cNvPr>
          <p:cNvSpPr txBox="1"/>
          <p:nvPr/>
        </p:nvSpPr>
        <p:spPr>
          <a:xfrm>
            <a:off x="1066800" y="647700"/>
            <a:ext cx="10618838" cy="584775"/>
          </a:xfrm>
          <a:prstGeom prst="rect">
            <a:avLst/>
          </a:prstGeom>
          <a:noFill/>
        </p:spPr>
        <p:txBody>
          <a:bodyPr wrap="square">
            <a:spAutoFit/>
          </a:bodyPr>
          <a:lstStyle/>
          <a:p>
            <a:pPr marL="0" marR="0">
              <a:spcBef>
                <a:spcPts val="600"/>
              </a:spcBef>
              <a:spcAft>
                <a:spcPts val="600"/>
              </a:spcAft>
            </a:pPr>
            <a:r>
              <a:rPr lang="en-US" sz="3200" b="1" dirty="0">
                <a:solidFill>
                  <a:schemeClr val="bg1"/>
                </a:solidFill>
                <a:effectLst/>
                <a:latin typeface="#9Slide03 BoosterNextFYBlack" panose="02000A03000000020004" pitchFamily="2" charset="0"/>
                <a:ea typeface="Times New Roman" panose="02020603050405020304" pitchFamily="18" charset="0"/>
              </a:rPr>
              <a:t>1. </a:t>
            </a:r>
            <a:r>
              <a:rPr lang="en-US" sz="3200" b="1" dirty="0" err="1">
                <a:solidFill>
                  <a:schemeClr val="bg1"/>
                </a:solidFill>
                <a:effectLst/>
                <a:latin typeface="#9Slide03 BoosterNextFYBlack" panose="02000A03000000020004" pitchFamily="2" charset="0"/>
                <a:ea typeface="Times New Roman" panose="02020603050405020304" pitchFamily="18" charset="0"/>
              </a:rPr>
              <a:t>Nhân</a:t>
            </a:r>
            <a:r>
              <a:rPr lang="en-US" sz="3200" b="1" dirty="0">
                <a:solidFill>
                  <a:schemeClr val="bg1"/>
                </a:solidFill>
                <a:effectLst/>
                <a:latin typeface="#9Slide03 BoosterNextFYBlack" panose="02000A03000000020004" pitchFamily="2" charset="0"/>
                <a:ea typeface="Times New Roman" panose="02020603050405020304" pitchFamily="18" charset="0"/>
              </a:rPr>
              <a:t> </a:t>
            </a:r>
            <a:r>
              <a:rPr lang="en-US" sz="3200" b="1" dirty="0" err="1">
                <a:solidFill>
                  <a:schemeClr val="bg1"/>
                </a:solidFill>
                <a:effectLst/>
                <a:latin typeface="#9Slide03 BoosterNextFYBlack" panose="02000A03000000020004" pitchFamily="2" charset="0"/>
                <a:ea typeface="Times New Roman" panose="02020603050405020304" pitchFamily="18" charset="0"/>
              </a:rPr>
              <a:t>vật</a:t>
            </a:r>
            <a:r>
              <a:rPr lang="en-US" sz="3200" b="1" dirty="0">
                <a:solidFill>
                  <a:schemeClr val="bg1"/>
                </a:solidFill>
                <a:effectLst/>
                <a:latin typeface="#9Slide03 BoosterNextFYBlack" panose="02000A03000000020004" pitchFamily="2" charset="0"/>
                <a:ea typeface="Times New Roman" panose="02020603050405020304" pitchFamily="18" charset="0"/>
              </a:rPr>
              <a:t> </a:t>
            </a:r>
            <a:r>
              <a:rPr lang="en-US" sz="3200" b="1" dirty="0" err="1">
                <a:solidFill>
                  <a:schemeClr val="bg1"/>
                </a:solidFill>
                <a:effectLst/>
                <a:latin typeface="#9Slide03 BoosterNextFYBlack" panose="02000A03000000020004" pitchFamily="2" charset="0"/>
                <a:ea typeface="Times New Roman" panose="02020603050405020304" pitchFamily="18" charset="0"/>
              </a:rPr>
              <a:t>ông</a:t>
            </a:r>
            <a:r>
              <a:rPr lang="en-US" sz="3200" b="1" dirty="0">
                <a:solidFill>
                  <a:schemeClr val="bg1"/>
                </a:solidFill>
                <a:effectLst/>
                <a:latin typeface="#9Slide03 BoosterNextFYBlack" panose="02000A03000000020004" pitchFamily="2" charset="0"/>
                <a:ea typeface="Times New Roman" panose="02020603050405020304" pitchFamily="18" charset="0"/>
              </a:rPr>
              <a:t> </a:t>
            </a:r>
            <a:r>
              <a:rPr lang="en-US" sz="3200" b="1" dirty="0" err="1">
                <a:solidFill>
                  <a:schemeClr val="bg1"/>
                </a:solidFill>
                <a:effectLst/>
                <a:latin typeface="#9Slide03 BoosterNextFYBlack" panose="02000A03000000020004" pitchFamily="2" charset="0"/>
                <a:ea typeface="Times New Roman" panose="02020603050405020304" pitchFamily="18" charset="0"/>
              </a:rPr>
              <a:t>Nha</a:t>
            </a:r>
            <a:r>
              <a:rPr lang="en-US" sz="3200" b="1" dirty="0">
                <a:solidFill>
                  <a:schemeClr val="bg1"/>
                </a:solidFill>
                <a:effectLst/>
                <a:latin typeface="#9Slide03 BoosterNextFYBlack" panose="02000A03000000020004" pitchFamily="2" charset="0"/>
                <a:ea typeface="Times New Roman" panose="02020603050405020304" pitchFamily="18" charset="0"/>
              </a:rPr>
              <a:t> - </a:t>
            </a:r>
            <a:r>
              <a:rPr lang="en-US" sz="3200" b="1" dirty="0" err="1">
                <a:solidFill>
                  <a:schemeClr val="bg1"/>
                </a:solidFill>
                <a:effectLst/>
                <a:latin typeface="#9Slide03 BoosterNextFYBlack" panose="02000A03000000020004" pitchFamily="2" charset="0"/>
                <a:ea typeface="Times New Roman" panose="02020603050405020304" pitchFamily="18" charset="0"/>
              </a:rPr>
              <a:t>chủ</a:t>
            </a:r>
            <a:r>
              <a:rPr lang="en-US" sz="3200" b="1" dirty="0">
                <a:solidFill>
                  <a:schemeClr val="bg1"/>
                </a:solidFill>
                <a:effectLst/>
                <a:latin typeface="#9Slide03 BoosterNextFYBlack" panose="02000A03000000020004" pitchFamily="2" charset="0"/>
                <a:ea typeface="Times New Roman" panose="02020603050405020304" pitchFamily="18" charset="0"/>
              </a:rPr>
              <a:t> </a:t>
            </a:r>
            <a:r>
              <a:rPr lang="en-US" sz="3200" b="1" dirty="0" err="1">
                <a:solidFill>
                  <a:schemeClr val="bg1"/>
                </a:solidFill>
                <a:effectLst/>
                <a:latin typeface="#9Slide03 BoosterNextFYBlack" panose="02000A03000000020004" pitchFamily="2" charset="0"/>
                <a:ea typeface="Times New Roman" panose="02020603050405020304" pitchFamily="18" charset="0"/>
              </a:rPr>
              <a:t>tịch</a:t>
            </a:r>
            <a:r>
              <a:rPr lang="en-US" sz="3200" b="1" dirty="0">
                <a:solidFill>
                  <a:schemeClr val="bg1"/>
                </a:solidFill>
                <a:effectLst/>
                <a:latin typeface="#9Slide03 BoosterNextFYBlack" panose="02000A03000000020004" pitchFamily="2" charset="0"/>
                <a:ea typeface="Times New Roman" panose="02020603050405020304" pitchFamily="18" charset="0"/>
              </a:rPr>
              <a:t> </a:t>
            </a:r>
            <a:r>
              <a:rPr lang="en-US" sz="3200" b="1" dirty="0" err="1">
                <a:solidFill>
                  <a:schemeClr val="bg1"/>
                </a:solidFill>
                <a:effectLst/>
                <a:latin typeface="#9Slide03 BoosterNextFYBlack" panose="02000A03000000020004" pitchFamily="2" charset="0"/>
                <a:ea typeface="Times New Roman" panose="02020603050405020304" pitchFamily="18" charset="0"/>
              </a:rPr>
              <a:t>xã</a:t>
            </a:r>
            <a:endParaRPr lang="en-US" sz="2800" dirty="0">
              <a:solidFill>
                <a:schemeClr val="bg1"/>
              </a:solidFill>
              <a:effectLst/>
              <a:latin typeface="#9Slide03 BoosterNextFYBlack" panose="02000A03000000020004" pitchFamily="2" charset="0"/>
              <a:ea typeface="Times New Roman" panose="02020603050405020304" pitchFamily="18" charset="0"/>
            </a:endParaRPr>
          </a:p>
        </p:txBody>
      </p:sp>
      <p:graphicFrame>
        <p:nvGraphicFramePr>
          <p:cNvPr id="2" name="Table 1">
            <a:extLst>
              <a:ext uri="{FF2B5EF4-FFF2-40B4-BE49-F238E27FC236}">
                <a16:creationId xmlns:a16="http://schemas.microsoft.com/office/drawing/2014/main" id="{F8320EAC-2805-98C1-090A-B73337588F19}"/>
              </a:ext>
            </a:extLst>
          </p:cNvPr>
          <p:cNvGraphicFramePr>
            <a:graphicFrameLocks noGrp="1"/>
          </p:cNvGraphicFramePr>
          <p:nvPr>
            <p:extLst>
              <p:ext uri="{D42A27DB-BD31-4B8C-83A1-F6EECF244321}">
                <p14:modId xmlns:p14="http://schemas.microsoft.com/office/powerpoint/2010/main" val="2858532630"/>
              </p:ext>
            </p:extLst>
          </p:nvPr>
        </p:nvGraphicFramePr>
        <p:xfrm>
          <a:off x="746262" y="2235414"/>
          <a:ext cx="16459200" cy="7296022"/>
        </p:xfrm>
        <a:graphic>
          <a:graphicData uri="http://schemas.openxmlformats.org/drawingml/2006/table">
            <a:tbl>
              <a:tblPr firstRow="1" firstCol="1" bandRow="1">
                <a:tableStyleId>{5C22544A-7EE6-4342-B048-85BDC9FD1C3A}</a:tableStyleId>
              </a:tblPr>
              <a:tblGrid>
                <a:gridCol w="1345223">
                  <a:extLst>
                    <a:ext uri="{9D8B030D-6E8A-4147-A177-3AD203B41FA5}">
                      <a16:colId xmlns:a16="http://schemas.microsoft.com/office/drawing/2014/main" val="1179157865"/>
                    </a:ext>
                  </a:extLst>
                </a:gridCol>
                <a:gridCol w="11869615">
                  <a:extLst>
                    <a:ext uri="{9D8B030D-6E8A-4147-A177-3AD203B41FA5}">
                      <a16:colId xmlns:a16="http://schemas.microsoft.com/office/drawing/2014/main" val="293813202"/>
                    </a:ext>
                  </a:extLst>
                </a:gridCol>
                <a:gridCol w="3244362">
                  <a:extLst>
                    <a:ext uri="{9D8B030D-6E8A-4147-A177-3AD203B41FA5}">
                      <a16:colId xmlns:a16="http://schemas.microsoft.com/office/drawing/2014/main" val="3546321285"/>
                    </a:ext>
                  </a:extLst>
                </a:gridCol>
              </a:tblGrid>
              <a:tr h="772134">
                <a:tc gridSpan="2">
                  <a:txBody>
                    <a:bodyPr/>
                    <a:lstStyle/>
                    <a:p>
                      <a:pPr marL="0" marR="0" algn="ctr">
                        <a:spcBef>
                          <a:spcPts val="600"/>
                        </a:spcBef>
                        <a:spcAft>
                          <a:spcPts val="600"/>
                        </a:spcAft>
                      </a:pPr>
                      <a:r>
                        <a:rPr lang="de-DE" sz="2600" dirty="0">
                          <a:effectLst/>
                          <a:latin typeface="#9Slide03 BoosterNextFYBlack" panose="02000A03000000020004" pitchFamily="2" charset="0"/>
                          <a:cs typeface="#9Slide03 Arima Madurai Bold" panose="00000800000000000000" pitchFamily="2" charset="0"/>
                        </a:rPr>
                        <a:t>Nhân vật ông Nha</a:t>
                      </a:r>
                      <a:endParaRPr lang="en-US" sz="26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52492" marR="52492" marT="0" marB="0" anchor="ctr">
                    <a:solidFill>
                      <a:schemeClr val="accent5">
                        <a:lumMod val="75000"/>
                      </a:schemeClr>
                    </a:solidFill>
                  </a:tcPr>
                </a:tc>
                <a:tc hMerge="1">
                  <a:txBody>
                    <a:bodyPr/>
                    <a:lstStyle/>
                    <a:p>
                      <a:endParaRPr lang="en-US"/>
                    </a:p>
                  </a:txBody>
                  <a:tcPr/>
                </a:tc>
                <a:tc>
                  <a:txBody>
                    <a:bodyPr/>
                    <a:lstStyle/>
                    <a:p>
                      <a:pPr marL="0" marR="0" algn="ctr">
                        <a:spcBef>
                          <a:spcPts val="600"/>
                        </a:spcBef>
                        <a:spcAft>
                          <a:spcPts val="600"/>
                        </a:spcAft>
                      </a:pPr>
                      <a:r>
                        <a:rPr lang="de-DE" sz="2600" dirty="0">
                          <a:effectLst/>
                          <a:latin typeface="#9Slide03 BoosterNextFYBlack" panose="02000A03000000020004" pitchFamily="2" charset="0"/>
                          <a:cs typeface="#9Slide03 Arima Madurai Bold" panose="00000800000000000000" pitchFamily="2" charset="0"/>
                        </a:rPr>
                        <a:t>Nhận xét</a:t>
                      </a:r>
                      <a:endParaRPr lang="en-US" sz="26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52492" marR="52492" marT="0" marB="0" anchor="ctr">
                    <a:solidFill>
                      <a:schemeClr val="accent5">
                        <a:lumMod val="75000"/>
                      </a:schemeClr>
                    </a:solidFill>
                  </a:tcPr>
                </a:tc>
                <a:extLst>
                  <a:ext uri="{0D108BD9-81ED-4DB2-BD59-A6C34878D82A}">
                    <a16:rowId xmlns:a16="http://schemas.microsoft.com/office/drawing/2014/main" val="32482074"/>
                  </a:ext>
                </a:extLst>
              </a:tr>
              <a:tr h="4104666">
                <a:tc>
                  <a:txBody>
                    <a:bodyPr/>
                    <a:lstStyle/>
                    <a:p>
                      <a:pPr marL="0" marR="0" algn="ctr">
                        <a:spcBef>
                          <a:spcPts val="600"/>
                        </a:spcBef>
                        <a:spcAft>
                          <a:spcPts val="600"/>
                        </a:spcAft>
                      </a:pPr>
                      <a:r>
                        <a:rPr lang="de-DE" sz="2600" dirty="0">
                          <a:effectLst/>
                          <a:latin typeface="#9Slide03 Arima Madurai Bold" panose="00000800000000000000" pitchFamily="2" charset="0"/>
                          <a:cs typeface="#9Slide03 Arima Madurai Bold" panose="00000800000000000000" pitchFamily="2" charset="0"/>
                        </a:rPr>
                        <a:t>Lời thoại</a:t>
                      </a:r>
                      <a:endPar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2492" marR="52492" marT="0" marB="0" anchor="ctr">
                    <a:solidFill>
                      <a:schemeClr val="accent5">
                        <a:lumMod val="75000"/>
                      </a:schemeClr>
                    </a:solidFill>
                  </a:tcPr>
                </a:tc>
                <a:tc>
                  <a:txBody>
                    <a:bodyPr/>
                    <a:lstStyle/>
                    <a:p>
                      <a:pPr marL="0" marR="0" algn="just">
                        <a:spcBef>
                          <a:spcPts val="600"/>
                        </a:spcBef>
                        <a:spcAft>
                          <a:spcPts val="600"/>
                        </a:spcAft>
                      </a:pPr>
                      <a:endParaRPr lang="en-US" sz="2600" i="1" dirty="0">
                        <a:effectLst/>
                        <a:latin typeface="#9Slide03 Arima Madurai Bold" panose="00000800000000000000" pitchFamily="2" charset="0"/>
                        <a:cs typeface="#9Slide03 Arima Madurai Bold" panose="00000800000000000000" pitchFamily="2" charset="0"/>
                      </a:endParaRPr>
                    </a:p>
                  </a:txBody>
                  <a:tcPr marL="52492" marR="52492" marT="0" marB="0" anchor="ctr">
                    <a:solidFill>
                      <a:schemeClr val="accent5">
                        <a:lumMod val="60000"/>
                        <a:lumOff val="40000"/>
                      </a:schemeClr>
                    </a:solidFill>
                  </a:tcPr>
                </a:tc>
                <a:tc rowSpan="2">
                  <a:txBody>
                    <a:bodyPr/>
                    <a:lstStyle/>
                    <a:p>
                      <a:pPr marL="0" marR="0" algn="just">
                        <a:spcBef>
                          <a:spcPts val="600"/>
                        </a:spcBef>
                        <a:spcAft>
                          <a:spcPts val="600"/>
                        </a:spcAft>
                      </a:pPr>
                      <a:endPar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2492" marR="52492" marT="0" marB="0" anchor="ctr">
                    <a:solidFill>
                      <a:schemeClr val="accent5">
                        <a:lumMod val="60000"/>
                        <a:lumOff val="40000"/>
                      </a:schemeClr>
                    </a:solidFill>
                  </a:tcPr>
                </a:tc>
                <a:extLst>
                  <a:ext uri="{0D108BD9-81ED-4DB2-BD59-A6C34878D82A}">
                    <a16:rowId xmlns:a16="http://schemas.microsoft.com/office/drawing/2014/main" val="3692733719"/>
                  </a:ext>
                </a:extLst>
              </a:tr>
              <a:tr h="2419222">
                <a:tc>
                  <a:txBody>
                    <a:bodyPr/>
                    <a:lstStyle/>
                    <a:p>
                      <a:pPr marL="0" marR="0" algn="ctr">
                        <a:spcBef>
                          <a:spcPts val="600"/>
                        </a:spcBef>
                        <a:spcAft>
                          <a:spcPts val="600"/>
                        </a:spcAft>
                      </a:pPr>
                      <a:r>
                        <a:rPr lang="de-DE" sz="2600" dirty="0">
                          <a:effectLst/>
                          <a:latin typeface="#9Slide03 Arima Madurai Bold" panose="00000800000000000000" pitchFamily="2" charset="0"/>
                          <a:cs typeface="#9Slide03 Arima Madurai Bold" panose="00000800000000000000" pitchFamily="2" charset="0"/>
                        </a:rPr>
                        <a:t>Hành động</a:t>
                      </a:r>
                      <a:endPar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2492" marR="52492" marT="0" marB="0" anchor="ctr">
                    <a:solidFill>
                      <a:schemeClr val="accent5">
                        <a:lumMod val="75000"/>
                      </a:schemeClr>
                    </a:solidFill>
                  </a:tcPr>
                </a:tc>
                <a:tc>
                  <a:txBody>
                    <a:bodyPr/>
                    <a:lstStyle/>
                    <a:p>
                      <a:pPr marL="0" marR="0" algn="just">
                        <a:spcBef>
                          <a:spcPts val="600"/>
                        </a:spcBef>
                        <a:spcAft>
                          <a:spcPts val="600"/>
                        </a:spcAft>
                      </a:pPr>
                      <a:endPar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2492" marR="52492" marT="0" marB="0" anchor="ctr">
                    <a:solidFill>
                      <a:schemeClr val="accent5">
                        <a:lumMod val="60000"/>
                        <a:lumOff val="40000"/>
                      </a:schemeClr>
                    </a:solidFill>
                  </a:tcPr>
                </a:tc>
                <a:tc vMerge="1">
                  <a:txBody>
                    <a:bodyPr/>
                    <a:lstStyle/>
                    <a:p>
                      <a:endParaRPr lang="en-US"/>
                    </a:p>
                  </a:txBody>
                  <a:tcPr/>
                </a:tc>
                <a:extLst>
                  <a:ext uri="{0D108BD9-81ED-4DB2-BD59-A6C34878D82A}">
                    <a16:rowId xmlns:a16="http://schemas.microsoft.com/office/drawing/2014/main" val="325774203"/>
                  </a:ext>
                </a:extLst>
              </a:tr>
            </a:tbl>
          </a:graphicData>
        </a:graphic>
      </p:graphicFrame>
      <p:sp>
        <p:nvSpPr>
          <p:cNvPr id="9" name="TextBox 8">
            <a:hlinkClick r:id="rId6" action="ppaction://hlinkfile"/>
            <a:extLst>
              <a:ext uri="{FF2B5EF4-FFF2-40B4-BE49-F238E27FC236}">
                <a16:creationId xmlns:a16="http://schemas.microsoft.com/office/drawing/2014/main" id="{F51AC239-C43E-502A-9CD4-A679A57F6B13}"/>
              </a:ext>
            </a:extLst>
          </p:cNvPr>
          <p:cNvSpPr txBox="1"/>
          <p:nvPr/>
        </p:nvSpPr>
        <p:spPr>
          <a:xfrm>
            <a:off x="5829300" y="1284356"/>
            <a:ext cx="6629400" cy="584775"/>
          </a:xfrm>
          <a:prstGeom prst="rect">
            <a:avLst/>
          </a:prstGeom>
          <a:noFill/>
        </p:spPr>
        <p:txBody>
          <a:bodyPr wrap="square" rtlCol="0">
            <a:spAutoFit/>
          </a:bodyPr>
          <a:lstStyle/>
          <a:p>
            <a:pPr algn="ctr"/>
            <a:r>
              <a:rPr lang="en-US" sz="3200" b="1" u="sng" dirty="0" err="1">
                <a:solidFill>
                  <a:schemeClr val="bg1"/>
                </a:solidFill>
              </a:rPr>
              <a:t>PHIẾU</a:t>
            </a:r>
            <a:r>
              <a:rPr lang="en-US" sz="3200" b="1" u="sng" dirty="0">
                <a:solidFill>
                  <a:schemeClr val="bg1"/>
                </a:solidFill>
              </a:rPr>
              <a:t> </a:t>
            </a:r>
            <a:r>
              <a:rPr lang="en-US" sz="3200" b="1" u="sng" dirty="0" err="1">
                <a:solidFill>
                  <a:schemeClr val="bg1"/>
                </a:solidFill>
              </a:rPr>
              <a:t>HỌC</a:t>
            </a:r>
            <a:r>
              <a:rPr lang="en-US" sz="3200" b="1" u="sng" dirty="0">
                <a:solidFill>
                  <a:schemeClr val="bg1"/>
                </a:solidFill>
              </a:rPr>
              <a:t> </a:t>
            </a:r>
            <a:r>
              <a:rPr lang="en-US" sz="3200" b="1" u="sng" dirty="0" err="1">
                <a:solidFill>
                  <a:schemeClr val="bg1"/>
                </a:solidFill>
              </a:rPr>
              <a:t>TẬP</a:t>
            </a:r>
            <a:r>
              <a:rPr lang="en-US" sz="3200" b="1" u="sng" dirty="0">
                <a:solidFill>
                  <a:schemeClr val="bg1"/>
                </a:solidFill>
              </a:rPr>
              <a:t> </a:t>
            </a:r>
            <a:r>
              <a:rPr lang="en-US" sz="3200" b="1" u="sng" dirty="0" err="1">
                <a:solidFill>
                  <a:schemeClr val="bg1"/>
                </a:solidFill>
              </a:rPr>
              <a:t>SỐ</a:t>
            </a:r>
            <a:r>
              <a:rPr lang="en-US" sz="3200" b="1" u="sng" dirty="0">
                <a:solidFill>
                  <a:schemeClr val="bg1"/>
                </a:solidFill>
              </a:rPr>
              <a:t> 01</a:t>
            </a:r>
          </a:p>
        </p:txBody>
      </p:sp>
      <p:sp>
        <p:nvSpPr>
          <p:cNvPr id="11" name="TextBox 10">
            <a:extLst>
              <a:ext uri="{FF2B5EF4-FFF2-40B4-BE49-F238E27FC236}">
                <a16:creationId xmlns:a16="http://schemas.microsoft.com/office/drawing/2014/main" id="{9208E65E-9349-0899-9604-00A7B92AB7D0}"/>
              </a:ext>
            </a:extLst>
          </p:cNvPr>
          <p:cNvSpPr txBox="1"/>
          <p:nvPr/>
        </p:nvSpPr>
        <p:spPr>
          <a:xfrm>
            <a:off x="2133600" y="3142952"/>
            <a:ext cx="11775851" cy="4001095"/>
          </a:xfrm>
          <a:prstGeom prst="rect">
            <a:avLst/>
          </a:prstGeom>
          <a:noFill/>
        </p:spPr>
        <p:txBody>
          <a:bodyPr wrap="square">
            <a:spAutoFit/>
          </a:bodyPr>
          <a:lstStyle/>
          <a:p>
            <a:pPr marL="0" marR="0" algn="just">
              <a:spcBef>
                <a:spcPts val="600"/>
              </a:spcBef>
              <a:spcAft>
                <a:spcPts val="600"/>
              </a:spcAft>
            </a:pPr>
            <a:r>
              <a:rPr lang="de-DE" sz="2600" i="1" dirty="0">
                <a:effectLst/>
                <a:latin typeface="#9Slide03 Arima Madurai Bold" panose="00000800000000000000" pitchFamily="2" charset="0"/>
                <a:cs typeface="#9Slide03 Arima Madurai Bold" panose="00000800000000000000" pitchFamily="2" charset="0"/>
              </a:rPr>
              <a:t>- Thưa các đồng chí đại diện Dân, Chính, Đảng,..., thay mặt cán bộ nhân dân phố Cà nói riêng và toàn xã Cà Hạ nói chung. Từ hôm nay, nói cụ thể hơn là từ giờ phút này,... lịch sử xã ta mở sang một trang mới... tôi xin long trọng tuyên bố kế hoạch xây dựng cách tân, toàn diện và triệt để, rộng lớn và phong phú, mới mẻ và khoa học: Hợp tác xã Cà Hạ từ nay [...] Đề nghị vỗ tay!</a:t>
            </a:r>
            <a:endParaRPr lang="en-US" sz="2600" i="1" dirty="0">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de-DE" sz="2600" i="1" dirty="0">
                <a:effectLst/>
                <a:latin typeface="#9Slide03 Arima Madurai Bold" panose="00000800000000000000" pitchFamily="2" charset="0"/>
                <a:cs typeface="#9Slide03 Arima Madurai Bold" panose="00000800000000000000" pitchFamily="2" charset="0"/>
              </a:rPr>
              <a:t>- Có cái tên nào đẹp tai không nhỉ, chứ “hoạn lợn”... nghe nó thô thiển làm sao ấy? Chú nghĩ giùm tôi!</a:t>
            </a:r>
            <a:endParaRPr lang="en-US" sz="2600" i="1" dirty="0">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de-DE" sz="2600" i="1" dirty="0">
                <a:effectLst/>
                <a:latin typeface="#9Slide03 Arima Madurai Bold" panose="00000800000000000000" pitchFamily="2" charset="0"/>
                <a:cs typeface="#9Slide03 Arima Madurai Bold" panose="00000800000000000000" pitchFamily="2" charset="0"/>
              </a:rPr>
              <a:t>- Như Nguyễn Trãi phò Lê Lợi, chú lắm chữ nghĩa, giỏi. Riêng cái khoản đặt tên quan trọng lắm chứ!... Cũng như Cà Hạ đổi là Hùng Tâm vậy.</a:t>
            </a:r>
            <a:endParaRPr lang="en-US" sz="2600" i="1" dirty="0">
              <a:effectLst/>
              <a:latin typeface="#9Slide03 Arima Madurai Bold" panose="00000800000000000000" pitchFamily="2" charset="0"/>
              <a:cs typeface="#9Slide03 Arima Madurai Bold" panose="00000800000000000000" pitchFamily="2" charset="0"/>
            </a:endParaRPr>
          </a:p>
        </p:txBody>
      </p:sp>
      <p:sp>
        <p:nvSpPr>
          <p:cNvPr id="13" name="TextBox 12">
            <a:extLst>
              <a:ext uri="{FF2B5EF4-FFF2-40B4-BE49-F238E27FC236}">
                <a16:creationId xmlns:a16="http://schemas.microsoft.com/office/drawing/2014/main" id="{92DB90DB-7A01-CC70-D8E9-5912636AAEB3}"/>
              </a:ext>
            </a:extLst>
          </p:cNvPr>
          <p:cNvSpPr txBox="1"/>
          <p:nvPr/>
        </p:nvSpPr>
        <p:spPr>
          <a:xfrm>
            <a:off x="2133599" y="7284667"/>
            <a:ext cx="11775851" cy="2246769"/>
          </a:xfrm>
          <a:prstGeom prst="rect">
            <a:avLst/>
          </a:prstGeom>
          <a:noFill/>
        </p:spPr>
        <p:txBody>
          <a:bodyPr wrap="square">
            <a:spAutoFit/>
          </a:bodyPr>
          <a:lstStyle/>
          <a:p>
            <a:pPr marL="0" marR="0" algn="just">
              <a:spcBef>
                <a:spcPts val="600"/>
              </a:spcBef>
              <a:spcAft>
                <a:spcPts val="600"/>
              </a:spcAft>
            </a:pPr>
            <a:r>
              <a:rPr lang="de-DE" sz="2600" dirty="0">
                <a:effectLst/>
                <a:latin typeface="#9Slide03 Arima Madurai Bold" panose="00000800000000000000" pitchFamily="2" charset="0"/>
                <a:cs typeface="#9Slide03 Arima Madurai Bold" panose="00000800000000000000" pitchFamily="2" charset="0"/>
              </a:rPr>
              <a:t>- Trang trí cuộc họp và chuẩn bị: nhiều cờ quạt, khẩu hiệu, áp phích, bản đồ, nổi bật những dòng chữ lớn: “</a:t>
            </a:r>
            <a:r>
              <a:rPr lang="de-DE" sz="2600" i="1" dirty="0">
                <a:effectLst/>
                <a:latin typeface="#9Slide03 Arima Madurai Bold" panose="00000800000000000000" pitchFamily="2" charset="0"/>
                <a:cs typeface="#9Slide03 Arima Madurai Bold" panose="00000800000000000000" pitchFamily="2" charset="0"/>
              </a:rPr>
              <a:t>Hùng Tâm vươn lên giàu mạnh hạnh phúc</a:t>
            </a:r>
            <a:r>
              <a:rPr lang="de-DE" sz="2600" dirty="0">
                <a:effectLst/>
                <a:latin typeface="#9Slide03 Arima Madurai Bold" panose="00000800000000000000" pitchFamily="2" charset="0"/>
                <a:cs typeface="#9Slide03 Arima Madurai Bold" panose="00000800000000000000" pitchFamily="2" charset="0"/>
              </a:rPr>
              <a:t>” và “</a:t>
            </a:r>
            <a:r>
              <a:rPr lang="de-DE" sz="2600" i="1" dirty="0">
                <a:effectLst/>
                <a:latin typeface="#9Slide03 Arima Madurai Bold" panose="00000800000000000000" pitchFamily="2" charset="0"/>
                <a:cs typeface="#9Slide03 Arima Madurai Bold" panose="00000800000000000000" pitchFamily="2" charset="0"/>
              </a:rPr>
              <a:t>Thay trời đổi đất sắp đặt Hùng Tâm</a:t>
            </a:r>
            <a:r>
              <a:rPr lang="de-DE" sz="2600" dirty="0">
                <a:effectLst/>
                <a:latin typeface="#9Slide03 Arima Madurai Bold" panose="00000800000000000000" pitchFamily="2" charset="0"/>
                <a:cs typeface="#9Slide03 Arima Madurai Bold" panose="00000800000000000000" pitchFamily="2" charset="0"/>
              </a:rPr>
              <a:t>”...pháo nổ...tiếng nhạc rầm rộ…đứng bên chiếc bàn có phủ vải hoa và đặt mi-crô, vẻ quan trọng..</a:t>
            </a:r>
            <a:endParaRPr lang="en-US" sz="2600" dirty="0">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de-DE" sz="2600" dirty="0">
                <a:effectLst/>
                <a:latin typeface="#9Slide03 Arima Madurai Bold" panose="00000800000000000000" pitchFamily="2" charset="0"/>
                <a:cs typeface="#9Slide03 Arima Madurai Bold" panose="00000800000000000000" pitchFamily="2" charset="0"/>
              </a:rPr>
              <a:t>- Phát biểu, mời phát biểu, trao đổi, quán triệt tinh thần mọi người...</a:t>
            </a:r>
            <a:endPar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5" name="TextBox 14">
            <a:extLst>
              <a:ext uri="{FF2B5EF4-FFF2-40B4-BE49-F238E27FC236}">
                <a16:creationId xmlns:a16="http://schemas.microsoft.com/office/drawing/2014/main" id="{ED646300-590A-2E9B-C1A3-62D10D92D2F9}"/>
              </a:ext>
            </a:extLst>
          </p:cNvPr>
          <p:cNvSpPr txBox="1"/>
          <p:nvPr/>
        </p:nvSpPr>
        <p:spPr>
          <a:xfrm>
            <a:off x="14060927" y="3231968"/>
            <a:ext cx="2943895" cy="6170920"/>
          </a:xfrm>
          <a:prstGeom prst="rect">
            <a:avLst/>
          </a:prstGeom>
          <a:noFill/>
        </p:spPr>
        <p:txBody>
          <a:bodyPr wrap="square">
            <a:spAutoFit/>
          </a:bodyPr>
          <a:lstStyle/>
          <a:p>
            <a:pPr marL="0" marR="0" algn="just">
              <a:spcBef>
                <a:spcPts val="600"/>
              </a:spcBef>
              <a:spcAft>
                <a:spcPts val="600"/>
              </a:spcAft>
            </a:pPr>
            <a:r>
              <a:rPr lang="de-DE" sz="2500" dirty="0">
                <a:effectLst/>
                <a:latin typeface="#9Slide03 Arima Madurai Bold" panose="00000800000000000000" pitchFamily="2" charset="0"/>
                <a:cs typeface="#9Slide03 Arima Madurai Bold" panose="00000800000000000000" pitchFamily="2" charset="0"/>
              </a:rPr>
              <a:t>- Những lời nói rất dài dòng, văn hoa, sáo rỗng.</a:t>
            </a:r>
            <a:endParaRPr lang="en-US" sz="2500" dirty="0">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de-DE" sz="2500" dirty="0">
                <a:effectLst/>
                <a:latin typeface="#9Slide03 Arima Madurai Bold" panose="00000800000000000000" pitchFamily="2" charset="0"/>
                <a:cs typeface="#9Slide03 Arima Madurai Bold" panose="00000800000000000000" pitchFamily="2" charset="0"/>
              </a:rPr>
              <a:t>- Hành động khoa trương, màu mè.</a:t>
            </a:r>
            <a:endParaRPr lang="en-US" sz="2500" dirty="0">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de-DE" sz="2500" dirty="0">
                <a:effectLst/>
                <a:latin typeface="#9Slide03 Arima Madurai Bold" panose="00000800000000000000" pitchFamily="2" charset="0"/>
                <a:cs typeface="#9Slide03 Arima Madurai Bold" panose="00000800000000000000" pitchFamily="2" charset="0"/>
                <a:sym typeface="Wingdings" panose="05000000000000000000" pitchFamily="2" charset="2"/>
              </a:rPr>
              <a:t></a:t>
            </a:r>
            <a:r>
              <a:rPr lang="de-DE" sz="2500" dirty="0">
                <a:effectLst/>
                <a:latin typeface="#9Slide03 Arima Madurai Bold" panose="00000800000000000000" pitchFamily="2" charset="0"/>
                <a:cs typeface="#9Slide03 Arima Madurai Bold" panose="00000800000000000000" pitchFamily="2" charset="0"/>
              </a:rPr>
              <a:t> là nhân vật tiêu biểu cho kiểu người chuộng hư danh, háo danh, “bệnh” hình thức,... không chú trọng nội dung, chất lượng công việc,... - một căn bệnh rất phổ biến trong xã hội. </a:t>
            </a:r>
            <a:endPar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fade">
                                      <p:cBhvr>
                                        <p:cTn id="16" dur="500"/>
                                        <p:tgtEl>
                                          <p:spTgt spid="1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500"/>
                                        <p:tgtEl>
                                          <p:spTgt spid="1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fade">
                                      <p:cBhvr>
                                        <p:cTn id="26" dur="500"/>
                                        <p:tgtEl>
                                          <p:spTgt spid="1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xEl>
                                              <p:pRg st="1" end="1"/>
                                            </p:txEl>
                                          </p:spTgt>
                                        </p:tgtEl>
                                        <p:attrNameLst>
                                          <p:attrName>style.visibility</p:attrName>
                                        </p:attrNameLst>
                                      </p:cBhvr>
                                      <p:to>
                                        <p:strVal val="visible"/>
                                      </p:to>
                                    </p:set>
                                    <p:animEffect transition="in" filter="fade">
                                      <p:cBhvr>
                                        <p:cTn id="31" dur="500"/>
                                        <p:tgtEl>
                                          <p:spTgt spid="1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fade">
                                      <p:cBhvr>
                                        <p:cTn id="36" dur="500"/>
                                        <p:tgtEl>
                                          <p:spTgt spid="15">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
                                            <p:txEl>
                                              <p:pRg st="1" end="1"/>
                                            </p:txEl>
                                          </p:spTgt>
                                        </p:tgtEl>
                                        <p:attrNameLst>
                                          <p:attrName>style.visibility</p:attrName>
                                        </p:attrNameLst>
                                      </p:cBhvr>
                                      <p:to>
                                        <p:strVal val="visible"/>
                                      </p:to>
                                    </p:set>
                                    <p:animEffect transition="in" filter="fade">
                                      <p:cBhvr>
                                        <p:cTn id="41" dur="500"/>
                                        <p:tgtEl>
                                          <p:spTgt spid="15">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5">
                                            <p:txEl>
                                              <p:pRg st="2" end="2"/>
                                            </p:txEl>
                                          </p:spTgt>
                                        </p:tgtEl>
                                        <p:attrNameLst>
                                          <p:attrName>style.visibility</p:attrName>
                                        </p:attrNameLst>
                                      </p:cBhvr>
                                      <p:to>
                                        <p:strVal val="visible"/>
                                      </p:to>
                                    </p:set>
                                    <p:animEffect transition="in" filter="fade">
                                      <p:cBhvr>
                                        <p:cTn id="46"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sp>
        <p:nvSpPr>
          <p:cNvPr id="4" name="Freeform 4"/>
          <p:cNvSpPr/>
          <p:nvPr/>
        </p:nvSpPr>
        <p:spPr>
          <a:xfrm rot="5400000">
            <a:off x="2682599" y="5915237"/>
            <a:ext cx="1264202" cy="7543800"/>
          </a:xfrm>
          <a:custGeom>
            <a:avLst/>
            <a:gdLst/>
            <a:ahLst/>
            <a:cxnLst/>
            <a:rect l="l" t="t" r="r" b="b"/>
            <a:pathLst>
              <a:path w="2016774" h="10637104">
                <a:moveTo>
                  <a:pt x="0" y="0"/>
                </a:moveTo>
                <a:lnTo>
                  <a:pt x="2016774" y="0"/>
                </a:lnTo>
                <a:lnTo>
                  <a:pt x="2016774" y="10637104"/>
                </a:lnTo>
                <a:lnTo>
                  <a:pt x="0" y="10637104"/>
                </a:lnTo>
                <a:lnTo>
                  <a:pt x="0" y="0"/>
                </a:lnTo>
                <a:close/>
              </a:path>
            </a:pathLst>
          </a:custGeom>
          <a:blipFill>
            <a:blip r:embed="rId2">
              <a:extLst>
                <a:ext uri="{96DAC541-7B7A-43D3-8B79-37D633B846F1}">
                  <asvg:svgBlip xmlns:asvg="http://schemas.microsoft.com/office/drawing/2016/SVG/main" r:embed="rId3"/>
                </a:ext>
              </a:extLst>
            </a:blip>
            <a:stretch>
              <a:fillRect r="-619820"/>
            </a:stretch>
          </a:blipFill>
        </p:spPr>
        <p:txBody>
          <a:bodyPr/>
          <a:lstStyle/>
          <a:p>
            <a:endParaRPr lang="en-US"/>
          </a:p>
        </p:txBody>
      </p:sp>
      <p:sp>
        <p:nvSpPr>
          <p:cNvPr id="10" name="Freeform 4">
            <a:extLst>
              <a:ext uri="{FF2B5EF4-FFF2-40B4-BE49-F238E27FC236}">
                <a16:creationId xmlns:a16="http://schemas.microsoft.com/office/drawing/2014/main" id="{B96BDD51-E78D-447F-B901-D760D9EC6E94}"/>
              </a:ext>
            </a:extLst>
          </p:cNvPr>
          <p:cNvSpPr/>
          <p:nvPr/>
        </p:nvSpPr>
        <p:spPr>
          <a:xfrm rot="5400000">
            <a:off x="9701792" y="5882999"/>
            <a:ext cx="1264202" cy="7543800"/>
          </a:xfrm>
          <a:custGeom>
            <a:avLst/>
            <a:gdLst/>
            <a:ahLst/>
            <a:cxnLst/>
            <a:rect l="l" t="t" r="r" b="b"/>
            <a:pathLst>
              <a:path w="2016774" h="10637104">
                <a:moveTo>
                  <a:pt x="0" y="0"/>
                </a:moveTo>
                <a:lnTo>
                  <a:pt x="2016774" y="0"/>
                </a:lnTo>
                <a:lnTo>
                  <a:pt x="2016774" y="10637104"/>
                </a:lnTo>
                <a:lnTo>
                  <a:pt x="0" y="10637104"/>
                </a:lnTo>
                <a:lnTo>
                  <a:pt x="0" y="0"/>
                </a:lnTo>
                <a:close/>
              </a:path>
            </a:pathLst>
          </a:custGeom>
          <a:blipFill>
            <a:blip r:embed="rId2">
              <a:extLst>
                <a:ext uri="{96DAC541-7B7A-43D3-8B79-37D633B846F1}">
                  <asvg:svgBlip xmlns:asvg="http://schemas.microsoft.com/office/drawing/2016/SVG/main" r:embed="rId3"/>
                </a:ext>
              </a:extLst>
            </a:blip>
            <a:stretch>
              <a:fillRect r="-619820"/>
            </a:stretch>
          </a:blipFill>
        </p:spPr>
        <p:txBody>
          <a:bodyPr/>
          <a:lstStyle/>
          <a:p>
            <a:endParaRPr lang="en-US"/>
          </a:p>
        </p:txBody>
      </p:sp>
      <p:sp>
        <p:nvSpPr>
          <p:cNvPr id="11" name="Freeform 4">
            <a:extLst>
              <a:ext uri="{FF2B5EF4-FFF2-40B4-BE49-F238E27FC236}">
                <a16:creationId xmlns:a16="http://schemas.microsoft.com/office/drawing/2014/main" id="{915CF867-EEF1-D5E4-68D1-B51B342560AC}"/>
              </a:ext>
            </a:extLst>
          </p:cNvPr>
          <p:cNvSpPr/>
          <p:nvPr/>
        </p:nvSpPr>
        <p:spPr>
          <a:xfrm rot="16200000">
            <a:off x="14352924" y="5938683"/>
            <a:ext cx="1264202" cy="7543800"/>
          </a:xfrm>
          <a:custGeom>
            <a:avLst/>
            <a:gdLst/>
            <a:ahLst/>
            <a:cxnLst/>
            <a:rect l="l" t="t" r="r" b="b"/>
            <a:pathLst>
              <a:path w="2016774" h="10637104">
                <a:moveTo>
                  <a:pt x="0" y="0"/>
                </a:moveTo>
                <a:lnTo>
                  <a:pt x="2016774" y="0"/>
                </a:lnTo>
                <a:lnTo>
                  <a:pt x="2016774" y="10637104"/>
                </a:lnTo>
                <a:lnTo>
                  <a:pt x="0" y="10637104"/>
                </a:lnTo>
                <a:lnTo>
                  <a:pt x="0" y="0"/>
                </a:lnTo>
                <a:close/>
              </a:path>
            </a:pathLst>
          </a:custGeom>
          <a:blipFill>
            <a:blip r:embed="rId2">
              <a:extLst>
                <a:ext uri="{96DAC541-7B7A-43D3-8B79-37D633B846F1}">
                  <asvg:svgBlip xmlns:asvg="http://schemas.microsoft.com/office/drawing/2016/SVG/main" r:embed="rId3"/>
                </a:ext>
              </a:extLst>
            </a:blip>
            <a:stretch>
              <a:fillRect r="-619820"/>
            </a:stretch>
          </a:blipFill>
        </p:spPr>
        <p:txBody>
          <a:bodyPr/>
          <a:lstStyle/>
          <a:p>
            <a:endParaRPr lang="en-US"/>
          </a:p>
        </p:txBody>
      </p:sp>
      <p:sp>
        <p:nvSpPr>
          <p:cNvPr id="2" name="TextBox 1">
            <a:hlinkClick r:id="rId4" action="ppaction://hlinkfile"/>
            <a:extLst>
              <a:ext uri="{FF2B5EF4-FFF2-40B4-BE49-F238E27FC236}">
                <a16:creationId xmlns:a16="http://schemas.microsoft.com/office/drawing/2014/main" id="{AE384E83-A2A8-C1F9-7329-3C7777069A61}"/>
              </a:ext>
            </a:extLst>
          </p:cNvPr>
          <p:cNvSpPr txBox="1"/>
          <p:nvPr/>
        </p:nvSpPr>
        <p:spPr>
          <a:xfrm>
            <a:off x="5334000" y="1498781"/>
            <a:ext cx="6629400" cy="646331"/>
          </a:xfrm>
          <a:prstGeom prst="rect">
            <a:avLst/>
          </a:prstGeom>
          <a:noFill/>
        </p:spPr>
        <p:txBody>
          <a:bodyPr wrap="square" rtlCol="0">
            <a:spAutoFit/>
          </a:bodyPr>
          <a:lstStyle/>
          <a:p>
            <a:pPr algn="ctr"/>
            <a:r>
              <a:rPr lang="en-US" sz="3600" b="1" u="sng" dirty="0" err="1">
                <a:solidFill>
                  <a:srgbClr val="0070C0"/>
                </a:solidFill>
              </a:rPr>
              <a:t>PHIẾU</a:t>
            </a:r>
            <a:r>
              <a:rPr lang="en-US" sz="3600" b="1" u="sng" dirty="0">
                <a:solidFill>
                  <a:srgbClr val="0070C0"/>
                </a:solidFill>
              </a:rPr>
              <a:t> </a:t>
            </a:r>
            <a:r>
              <a:rPr lang="en-US" sz="3600" b="1" u="sng" dirty="0" err="1">
                <a:solidFill>
                  <a:srgbClr val="0070C0"/>
                </a:solidFill>
              </a:rPr>
              <a:t>HỌC</a:t>
            </a:r>
            <a:r>
              <a:rPr lang="en-US" sz="3600" b="1" u="sng" dirty="0">
                <a:solidFill>
                  <a:srgbClr val="0070C0"/>
                </a:solidFill>
              </a:rPr>
              <a:t> </a:t>
            </a:r>
            <a:r>
              <a:rPr lang="en-US" sz="3600" b="1" u="sng" dirty="0" err="1">
                <a:solidFill>
                  <a:srgbClr val="0070C0"/>
                </a:solidFill>
              </a:rPr>
              <a:t>TẬP</a:t>
            </a:r>
            <a:r>
              <a:rPr lang="en-US" sz="3600" b="1" u="sng" dirty="0">
                <a:solidFill>
                  <a:srgbClr val="0070C0"/>
                </a:solidFill>
              </a:rPr>
              <a:t> </a:t>
            </a:r>
            <a:r>
              <a:rPr lang="en-US" sz="3600" b="1" u="sng" dirty="0" err="1">
                <a:solidFill>
                  <a:srgbClr val="0070C0"/>
                </a:solidFill>
              </a:rPr>
              <a:t>SỐ</a:t>
            </a:r>
            <a:r>
              <a:rPr lang="en-US" sz="3600" b="1" u="sng" dirty="0">
                <a:solidFill>
                  <a:srgbClr val="0070C0"/>
                </a:solidFill>
              </a:rPr>
              <a:t> 02</a:t>
            </a:r>
          </a:p>
        </p:txBody>
      </p:sp>
      <p:graphicFrame>
        <p:nvGraphicFramePr>
          <p:cNvPr id="3" name="Table 2">
            <a:extLst>
              <a:ext uri="{FF2B5EF4-FFF2-40B4-BE49-F238E27FC236}">
                <a16:creationId xmlns:a16="http://schemas.microsoft.com/office/drawing/2014/main" id="{C62197FA-BC16-371E-3161-CE70539E50EC}"/>
              </a:ext>
            </a:extLst>
          </p:cNvPr>
          <p:cNvGraphicFramePr>
            <a:graphicFrameLocks noGrp="1"/>
          </p:cNvGraphicFramePr>
          <p:nvPr>
            <p:extLst>
              <p:ext uri="{D42A27DB-BD31-4B8C-83A1-F6EECF244321}">
                <p14:modId xmlns:p14="http://schemas.microsoft.com/office/powerpoint/2010/main" val="3294022311"/>
              </p:ext>
            </p:extLst>
          </p:nvPr>
        </p:nvGraphicFramePr>
        <p:xfrm>
          <a:off x="1143000" y="2353078"/>
          <a:ext cx="16002000" cy="6435141"/>
        </p:xfrm>
        <a:graphic>
          <a:graphicData uri="http://schemas.openxmlformats.org/drawingml/2006/table">
            <a:tbl>
              <a:tblPr firstRow="1" firstCol="1" bandRow="1">
                <a:tableStyleId>{5C22544A-7EE6-4342-B048-85BDC9FD1C3A}</a:tableStyleId>
              </a:tblPr>
              <a:tblGrid>
                <a:gridCol w="2229403">
                  <a:extLst>
                    <a:ext uri="{9D8B030D-6E8A-4147-A177-3AD203B41FA5}">
                      <a16:colId xmlns:a16="http://schemas.microsoft.com/office/drawing/2014/main" val="2628148658"/>
                    </a:ext>
                  </a:extLst>
                </a:gridCol>
                <a:gridCol w="13772597">
                  <a:extLst>
                    <a:ext uri="{9D8B030D-6E8A-4147-A177-3AD203B41FA5}">
                      <a16:colId xmlns:a16="http://schemas.microsoft.com/office/drawing/2014/main" val="4048507204"/>
                    </a:ext>
                  </a:extLst>
                </a:gridCol>
              </a:tblGrid>
              <a:tr h="784407">
                <a:tc>
                  <a:txBody>
                    <a:bodyPr/>
                    <a:lstStyle/>
                    <a:p>
                      <a:pPr marL="0" marR="30480" algn="ctr">
                        <a:spcBef>
                          <a:spcPts val="600"/>
                        </a:spcBef>
                        <a:spcAft>
                          <a:spcPts val="600"/>
                        </a:spcAft>
                      </a:pPr>
                      <a:r>
                        <a:rPr lang="de-DE" sz="3200" dirty="0">
                          <a:effectLst/>
                          <a:latin typeface="#9Slide03 BoosterNextFYBlack" panose="02000A03000000020004" pitchFamily="2" charset="0"/>
                          <a:cs typeface="#9Slide03 Arima Madurai Bold" panose="00000800000000000000" pitchFamily="2" charset="0"/>
                        </a:rPr>
                        <a:t>Nội dung</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solidFill>
                      <a:schemeClr val="accent2">
                        <a:lumMod val="75000"/>
                      </a:schemeClr>
                    </a:solidFill>
                  </a:tcPr>
                </a:tc>
                <a:tc>
                  <a:txBody>
                    <a:bodyPr/>
                    <a:lstStyle/>
                    <a:p>
                      <a:pPr marL="0" marR="30480" algn="ctr">
                        <a:spcBef>
                          <a:spcPts val="600"/>
                        </a:spcBef>
                        <a:spcAft>
                          <a:spcPts val="600"/>
                        </a:spcAft>
                      </a:pPr>
                      <a:r>
                        <a:rPr lang="de-DE" sz="3200" dirty="0">
                          <a:effectLst/>
                          <a:latin typeface="#9Slide03 BoosterNextFYBlack" panose="02000A03000000020004" pitchFamily="2" charset="0"/>
                          <a:cs typeface="#9Slide03 Arima Madurai Bold" panose="00000800000000000000" pitchFamily="2" charset="0"/>
                        </a:rPr>
                        <a:t>Biểu hiện - tác dụng</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solidFill>
                      <a:schemeClr val="accent2">
                        <a:lumMod val="75000"/>
                      </a:schemeClr>
                    </a:solidFill>
                  </a:tcPr>
                </a:tc>
                <a:extLst>
                  <a:ext uri="{0D108BD9-81ED-4DB2-BD59-A6C34878D82A}">
                    <a16:rowId xmlns:a16="http://schemas.microsoft.com/office/drawing/2014/main" val="2348173068"/>
                  </a:ext>
                </a:extLst>
              </a:tr>
              <a:tr h="5650734">
                <a:tc>
                  <a:txBody>
                    <a:bodyPr/>
                    <a:lstStyle/>
                    <a:p>
                      <a:pPr marL="0" marR="30480" algn="ctr">
                        <a:spcBef>
                          <a:spcPts val="600"/>
                        </a:spcBef>
                        <a:spcAft>
                          <a:spcPts val="600"/>
                        </a:spcAft>
                      </a:pPr>
                      <a:r>
                        <a:rPr lang="de-DE" sz="3200" dirty="0">
                          <a:effectLst/>
                          <a:latin typeface="#9Slide03 Arima Madurai Bold" panose="00000800000000000000" pitchFamily="2" charset="0"/>
                          <a:cs typeface="#9Slide03 Arima Madurai Bold" panose="00000800000000000000" pitchFamily="2" charset="0"/>
                        </a:rPr>
                        <a:t>1. Cách trình bày kịch bản </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solidFill>
                      <a:schemeClr val="accent2">
                        <a:lumMod val="75000"/>
                      </a:schemeClr>
                    </a:solidFill>
                  </a:tcPr>
                </a:tc>
                <a:tc>
                  <a:txBody>
                    <a:bodyPr/>
                    <a:lstStyle/>
                    <a:p>
                      <a:pPr marL="0" marR="30480" algn="just">
                        <a:spcBef>
                          <a:spcPts val="600"/>
                        </a:spcBef>
                        <a:spcAft>
                          <a:spcPts val="600"/>
                        </a:spcAft>
                      </a:pP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solidFill>
                      <a:schemeClr val="accent2">
                        <a:lumMod val="60000"/>
                        <a:lumOff val="40000"/>
                      </a:schemeClr>
                    </a:solidFill>
                  </a:tcPr>
                </a:tc>
                <a:extLst>
                  <a:ext uri="{0D108BD9-81ED-4DB2-BD59-A6C34878D82A}">
                    <a16:rowId xmlns:a16="http://schemas.microsoft.com/office/drawing/2014/main" val="2832822135"/>
                  </a:ext>
                </a:extLst>
              </a:tr>
            </a:tbl>
          </a:graphicData>
        </a:graphic>
      </p:graphicFrame>
      <p:sp>
        <p:nvSpPr>
          <p:cNvPr id="5" name="TextBox 4">
            <a:extLst>
              <a:ext uri="{FF2B5EF4-FFF2-40B4-BE49-F238E27FC236}">
                <a16:creationId xmlns:a16="http://schemas.microsoft.com/office/drawing/2014/main" id="{579E0CD8-5223-BEFE-734F-4CE70586BDB7}"/>
              </a:ext>
            </a:extLst>
          </p:cNvPr>
          <p:cNvSpPr txBox="1"/>
          <p:nvPr/>
        </p:nvSpPr>
        <p:spPr>
          <a:xfrm>
            <a:off x="1143000" y="636547"/>
            <a:ext cx="14097000" cy="584775"/>
          </a:xfrm>
          <a:prstGeom prst="rect">
            <a:avLst/>
          </a:prstGeom>
          <a:noFill/>
        </p:spPr>
        <p:txBody>
          <a:bodyPr wrap="square">
            <a:spAutoFit/>
          </a:bodyPr>
          <a:lstStyle>
            <a:defPPr>
              <a:defRPr lang="en-US"/>
            </a:defPPr>
            <a:lvl1pPr marR="0">
              <a:spcBef>
                <a:spcPts val="600"/>
              </a:spcBef>
              <a:spcAft>
                <a:spcPts val="600"/>
              </a:spcAft>
              <a:defRPr sz="3200" b="1">
                <a:solidFill>
                  <a:schemeClr val="bg1"/>
                </a:solidFill>
                <a:effectLst/>
                <a:latin typeface="#9Slide03 BoosterNextFYBlack" panose="02000A03000000020004" pitchFamily="2" charset="0"/>
                <a:ea typeface="Times New Roman" panose="02020603050405020304" pitchFamily="18" charset="0"/>
              </a:defRPr>
            </a:lvl1pPr>
          </a:lstStyle>
          <a:p>
            <a:r>
              <a:rPr lang="de-DE" dirty="0">
                <a:solidFill>
                  <a:schemeClr val="tx1"/>
                </a:solidFill>
              </a:rPr>
              <a:t>2. Một số đặc điểm hài kịch trong đoạn trích </a:t>
            </a:r>
            <a:r>
              <a:rPr lang="pt-BR" dirty="0">
                <a:solidFill>
                  <a:schemeClr val="tx1"/>
                </a:solidFill>
              </a:rPr>
              <a:t>“Đổi tên cho xã”</a:t>
            </a:r>
            <a:endParaRPr lang="en-US" dirty="0">
              <a:solidFill>
                <a:schemeClr val="tx1"/>
              </a:solidFill>
            </a:endParaRPr>
          </a:p>
        </p:txBody>
      </p:sp>
      <p:sp>
        <p:nvSpPr>
          <p:cNvPr id="7" name="TextBox 6">
            <a:extLst>
              <a:ext uri="{FF2B5EF4-FFF2-40B4-BE49-F238E27FC236}">
                <a16:creationId xmlns:a16="http://schemas.microsoft.com/office/drawing/2014/main" id="{5CC95132-3A9B-6A56-5175-883114117B95}"/>
              </a:ext>
            </a:extLst>
          </p:cNvPr>
          <p:cNvSpPr txBox="1"/>
          <p:nvPr/>
        </p:nvSpPr>
        <p:spPr>
          <a:xfrm>
            <a:off x="3531201" y="3435144"/>
            <a:ext cx="13487400" cy="5016758"/>
          </a:xfrm>
          <a:prstGeom prst="rect">
            <a:avLst/>
          </a:prstGeom>
          <a:noFill/>
        </p:spPr>
        <p:txBody>
          <a:bodyPr wrap="square">
            <a:spAutoFit/>
          </a:bodyPr>
          <a:lstStyle/>
          <a:p>
            <a:pPr marL="0" marR="30480" algn="just">
              <a:spcBef>
                <a:spcPts val="600"/>
              </a:spcBef>
              <a:spcAft>
                <a:spcPts val="600"/>
              </a:spcAft>
            </a:pPr>
            <a:r>
              <a:rPr lang="de-DE" sz="3000" dirty="0">
                <a:effectLst/>
                <a:latin typeface="#9Slide03 Arima Madurai Bold" panose="00000800000000000000" pitchFamily="2" charset="0"/>
                <a:cs typeface="#9Slide03 Arima Madurai Bold" panose="00000800000000000000" pitchFamily="2" charset="0"/>
              </a:rPr>
              <a:t>- Chủ yếu nêu tên hệ thống nhân vật và lời thoại của mỗi nhân vật.</a:t>
            </a:r>
            <a:endParaRPr lang="en-US" sz="3000" dirty="0">
              <a:effectLst/>
              <a:latin typeface="#9Slide03 Arima Madurai Bold" panose="00000800000000000000" pitchFamily="2" charset="0"/>
              <a:cs typeface="#9Slide03 Arima Madurai Bold" panose="00000800000000000000" pitchFamily="2" charset="0"/>
            </a:endParaRPr>
          </a:p>
          <a:p>
            <a:pPr marL="0" marR="30480" algn="just">
              <a:spcBef>
                <a:spcPts val="600"/>
              </a:spcBef>
              <a:spcAft>
                <a:spcPts val="600"/>
              </a:spcAft>
            </a:pPr>
            <a:r>
              <a:rPr lang="de-DE" sz="3000" dirty="0">
                <a:effectLst/>
                <a:latin typeface="#9Slide03 Arima Madurai Bold" panose="00000800000000000000" pitchFamily="2" charset="0"/>
                <a:cs typeface="#9Slide03 Arima Madurai Bold" panose="00000800000000000000" pitchFamily="2" charset="0"/>
              </a:rPr>
              <a:t>- Các chỉ dẫn sân khấu (lời của tác giả kịch bản chỉ dẫn về bối cảnh, ánh sáng, đạo cụ, trang phục, hành động,... của các nhân vật trên sân khấu). Ví dụ: đoạn mở đầu (in nghiêng) trong văn bản này: Phố Cà. Trụ sở Uỷ ban xã, một căn phòng rộng được trang trí bởi nhiều cờ quạt, ....Hùng Tâm”. </a:t>
            </a:r>
          </a:p>
          <a:p>
            <a:pPr marL="0" marR="30480" algn="just">
              <a:spcBef>
                <a:spcPts val="600"/>
              </a:spcBef>
              <a:spcAft>
                <a:spcPts val="600"/>
              </a:spcAft>
            </a:pPr>
            <a:r>
              <a:rPr lang="de-DE" sz="3000" dirty="0">
                <a:effectLst/>
                <a:latin typeface="#9Slide03 Arima Madurai Bold" panose="00000800000000000000" pitchFamily="2" charset="0"/>
                <a:cs typeface="#9Slide03 Arima Madurai Bold" panose="00000800000000000000" pitchFamily="2" charset="0"/>
                <a:sym typeface="Wingdings" panose="05000000000000000000" pitchFamily="2" charset="2"/>
              </a:rPr>
              <a:t></a:t>
            </a:r>
            <a:r>
              <a:rPr lang="de-DE" sz="3000" dirty="0">
                <a:effectLst/>
                <a:latin typeface="#9Slide03 Arima Madurai Bold" panose="00000800000000000000" pitchFamily="2" charset="0"/>
                <a:cs typeface="#9Slide03 Arima Madurai Bold" panose="00000800000000000000" pitchFamily="2" charset="0"/>
              </a:rPr>
              <a:t> Giúp người đọc hình dung ra bối cảnh không gian trụ sở Uỷ ban xã ở phố Cà với những trang trí hình thức loè loẹt, âm thanh (pháo nổ) ầm ĩ, huyên náo và đông đảo nhân dân trong xã chuẩn bị cho buổi lễ đổi tên,... Đồng thời cho thấy tính chất hài kịch thể hiện ở nội dung các khẩu hiệu được treo, hình thức tổ chức, bài trí cuộc họp, tên các xã viên,..</a:t>
            </a:r>
            <a:endParaRPr lang="en-US" sz="3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wipe(left)">
                                      <p:cBhvr>
                                        <p:cTn id="2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sp>
        <p:nvSpPr>
          <p:cNvPr id="4" name="Freeform 4"/>
          <p:cNvSpPr/>
          <p:nvPr/>
        </p:nvSpPr>
        <p:spPr>
          <a:xfrm rot="5400000">
            <a:off x="2682599" y="5915237"/>
            <a:ext cx="1264202" cy="7543800"/>
          </a:xfrm>
          <a:custGeom>
            <a:avLst/>
            <a:gdLst/>
            <a:ahLst/>
            <a:cxnLst/>
            <a:rect l="l" t="t" r="r" b="b"/>
            <a:pathLst>
              <a:path w="2016774" h="10637104">
                <a:moveTo>
                  <a:pt x="0" y="0"/>
                </a:moveTo>
                <a:lnTo>
                  <a:pt x="2016774" y="0"/>
                </a:lnTo>
                <a:lnTo>
                  <a:pt x="2016774" y="10637104"/>
                </a:lnTo>
                <a:lnTo>
                  <a:pt x="0" y="10637104"/>
                </a:lnTo>
                <a:lnTo>
                  <a:pt x="0" y="0"/>
                </a:lnTo>
                <a:close/>
              </a:path>
            </a:pathLst>
          </a:custGeom>
          <a:blipFill>
            <a:blip r:embed="rId2">
              <a:extLst>
                <a:ext uri="{96DAC541-7B7A-43D3-8B79-37D633B846F1}">
                  <asvg:svgBlip xmlns:asvg="http://schemas.microsoft.com/office/drawing/2016/SVG/main" r:embed="rId3"/>
                </a:ext>
              </a:extLst>
            </a:blip>
            <a:stretch>
              <a:fillRect r="-6198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4">
            <a:extLst>
              <a:ext uri="{FF2B5EF4-FFF2-40B4-BE49-F238E27FC236}">
                <a16:creationId xmlns:a16="http://schemas.microsoft.com/office/drawing/2014/main" id="{B96BDD51-E78D-447F-B901-D760D9EC6E94}"/>
              </a:ext>
            </a:extLst>
          </p:cNvPr>
          <p:cNvSpPr/>
          <p:nvPr/>
        </p:nvSpPr>
        <p:spPr>
          <a:xfrm rot="5400000">
            <a:off x="9701792" y="5882999"/>
            <a:ext cx="1264202" cy="7543800"/>
          </a:xfrm>
          <a:custGeom>
            <a:avLst/>
            <a:gdLst/>
            <a:ahLst/>
            <a:cxnLst/>
            <a:rect l="l" t="t" r="r" b="b"/>
            <a:pathLst>
              <a:path w="2016774" h="10637104">
                <a:moveTo>
                  <a:pt x="0" y="0"/>
                </a:moveTo>
                <a:lnTo>
                  <a:pt x="2016774" y="0"/>
                </a:lnTo>
                <a:lnTo>
                  <a:pt x="2016774" y="10637104"/>
                </a:lnTo>
                <a:lnTo>
                  <a:pt x="0" y="10637104"/>
                </a:lnTo>
                <a:lnTo>
                  <a:pt x="0" y="0"/>
                </a:lnTo>
                <a:close/>
              </a:path>
            </a:pathLst>
          </a:custGeom>
          <a:blipFill>
            <a:blip r:embed="rId2">
              <a:extLst>
                <a:ext uri="{96DAC541-7B7A-43D3-8B79-37D633B846F1}">
                  <asvg:svgBlip xmlns:asvg="http://schemas.microsoft.com/office/drawing/2016/SVG/main" r:embed="rId3"/>
                </a:ext>
              </a:extLst>
            </a:blip>
            <a:stretch>
              <a:fillRect r="-6198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4">
            <a:extLst>
              <a:ext uri="{FF2B5EF4-FFF2-40B4-BE49-F238E27FC236}">
                <a16:creationId xmlns:a16="http://schemas.microsoft.com/office/drawing/2014/main" id="{915CF867-EEF1-D5E4-68D1-B51B342560AC}"/>
              </a:ext>
            </a:extLst>
          </p:cNvPr>
          <p:cNvSpPr/>
          <p:nvPr/>
        </p:nvSpPr>
        <p:spPr>
          <a:xfrm rot="16200000">
            <a:off x="14352924" y="5938683"/>
            <a:ext cx="1264202" cy="7543800"/>
          </a:xfrm>
          <a:custGeom>
            <a:avLst/>
            <a:gdLst/>
            <a:ahLst/>
            <a:cxnLst/>
            <a:rect l="l" t="t" r="r" b="b"/>
            <a:pathLst>
              <a:path w="2016774" h="10637104">
                <a:moveTo>
                  <a:pt x="0" y="0"/>
                </a:moveTo>
                <a:lnTo>
                  <a:pt x="2016774" y="0"/>
                </a:lnTo>
                <a:lnTo>
                  <a:pt x="2016774" y="10637104"/>
                </a:lnTo>
                <a:lnTo>
                  <a:pt x="0" y="10637104"/>
                </a:lnTo>
                <a:lnTo>
                  <a:pt x="0" y="0"/>
                </a:lnTo>
                <a:close/>
              </a:path>
            </a:pathLst>
          </a:custGeom>
          <a:blipFill>
            <a:blip r:embed="rId2">
              <a:extLst>
                <a:ext uri="{96DAC541-7B7A-43D3-8B79-37D633B846F1}">
                  <asvg:svgBlip xmlns:asvg="http://schemas.microsoft.com/office/drawing/2016/SVG/main" r:embed="rId3"/>
                </a:ext>
              </a:extLst>
            </a:blip>
            <a:stretch>
              <a:fillRect r="-6198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5F0E8C9F-BAD0-CAF5-AE83-D0B67F6E6A3F}"/>
              </a:ext>
            </a:extLst>
          </p:cNvPr>
          <p:cNvGraphicFramePr>
            <a:graphicFrameLocks noGrp="1"/>
          </p:cNvGraphicFramePr>
          <p:nvPr>
            <p:extLst>
              <p:ext uri="{D42A27DB-BD31-4B8C-83A1-F6EECF244321}">
                <p14:modId xmlns:p14="http://schemas.microsoft.com/office/powerpoint/2010/main" val="2131806782"/>
              </p:ext>
            </p:extLst>
          </p:nvPr>
        </p:nvGraphicFramePr>
        <p:xfrm>
          <a:off x="914400" y="1933085"/>
          <a:ext cx="15849600" cy="6420830"/>
        </p:xfrm>
        <a:graphic>
          <a:graphicData uri="http://schemas.openxmlformats.org/drawingml/2006/table">
            <a:tbl>
              <a:tblPr firstRow="1" firstCol="1" bandRow="1">
                <a:tableStyleId>{5C22544A-7EE6-4342-B048-85BDC9FD1C3A}</a:tableStyleId>
              </a:tblPr>
              <a:tblGrid>
                <a:gridCol w="2208168">
                  <a:extLst>
                    <a:ext uri="{9D8B030D-6E8A-4147-A177-3AD203B41FA5}">
                      <a16:colId xmlns:a16="http://schemas.microsoft.com/office/drawing/2014/main" val="4132960359"/>
                    </a:ext>
                  </a:extLst>
                </a:gridCol>
                <a:gridCol w="13641432">
                  <a:extLst>
                    <a:ext uri="{9D8B030D-6E8A-4147-A177-3AD203B41FA5}">
                      <a16:colId xmlns:a16="http://schemas.microsoft.com/office/drawing/2014/main" val="1431077225"/>
                    </a:ext>
                  </a:extLst>
                </a:gridCol>
              </a:tblGrid>
              <a:tr h="982633">
                <a:tc>
                  <a:txBody>
                    <a:bodyPr/>
                    <a:lstStyle/>
                    <a:p>
                      <a:pPr marL="0" marR="30480" algn="ctr">
                        <a:spcBef>
                          <a:spcPts val="600"/>
                        </a:spcBef>
                        <a:spcAft>
                          <a:spcPts val="600"/>
                        </a:spcAft>
                      </a:pPr>
                      <a:r>
                        <a:rPr lang="de-DE" sz="3200" dirty="0">
                          <a:effectLst/>
                          <a:latin typeface="#9Slide03 BoosterNextFYBlack" panose="02000A03000000020004" pitchFamily="2" charset="0"/>
                          <a:cs typeface="#9Slide03 Arima Madurai Bold" panose="00000800000000000000" pitchFamily="2" charset="0"/>
                        </a:rPr>
                        <a:t>Nội dung</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31047" marR="31047" marT="0" marB="0" anchor="ctr">
                    <a:solidFill>
                      <a:schemeClr val="accent2">
                        <a:lumMod val="75000"/>
                      </a:schemeClr>
                    </a:solidFill>
                  </a:tcPr>
                </a:tc>
                <a:tc>
                  <a:txBody>
                    <a:bodyPr/>
                    <a:lstStyle/>
                    <a:p>
                      <a:pPr marL="0" marR="30480" algn="ctr">
                        <a:spcBef>
                          <a:spcPts val="600"/>
                        </a:spcBef>
                        <a:spcAft>
                          <a:spcPts val="600"/>
                        </a:spcAft>
                      </a:pPr>
                      <a:r>
                        <a:rPr lang="de-DE" sz="3200" dirty="0">
                          <a:effectLst/>
                          <a:latin typeface="#9Slide03 BoosterNextFYBlack" panose="02000A03000000020004" pitchFamily="2" charset="0"/>
                          <a:cs typeface="#9Slide03 Arima Madurai Bold" panose="00000800000000000000" pitchFamily="2" charset="0"/>
                        </a:rPr>
                        <a:t>Biểu hiện - tác dụng</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31047" marR="31047" marT="0" marB="0" anchor="ctr">
                    <a:solidFill>
                      <a:schemeClr val="accent2">
                        <a:lumMod val="75000"/>
                      </a:schemeClr>
                    </a:solidFill>
                  </a:tcPr>
                </a:tc>
                <a:extLst>
                  <a:ext uri="{0D108BD9-81ED-4DB2-BD59-A6C34878D82A}">
                    <a16:rowId xmlns:a16="http://schemas.microsoft.com/office/drawing/2014/main" val="2963010927"/>
                  </a:ext>
                </a:extLst>
              </a:tr>
              <a:tr h="5438197">
                <a:tc>
                  <a:txBody>
                    <a:bodyPr/>
                    <a:lstStyle/>
                    <a:p>
                      <a:pPr marL="0" marR="30480" algn="ctr">
                        <a:spcBef>
                          <a:spcPts val="600"/>
                        </a:spcBef>
                        <a:spcAft>
                          <a:spcPts val="600"/>
                        </a:spcAft>
                      </a:pPr>
                      <a:r>
                        <a:rPr lang="de-DE" sz="3200" dirty="0">
                          <a:effectLst/>
                          <a:latin typeface="#9Slide03 Arima Madurai Bold" panose="00000800000000000000" pitchFamily="2" charset="0"/>
                          <a:cs typeface="#9Slide03 Arima Madurai Bold" panose="00000800000000000000" pitchFamily="2" charset="0"/>
                        </a:rPr>
                        <a:t>2. Thủ pháp trào phúng </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31047" marR="31047" marT="0" marB="0" anchor="ctr">
                    <a:solidFill>
                      <a:schemeClr val="accent2">
                        <a:lumMod val="75000"/>
                      </a:schemeClr>
                    </a:solidFill>
                  </a:tcPr>
                </a:tc>
                <a:tc>
                  <a:txBody>
                    <a:bodyPr/>
                    <a:lstStyle/>
                    <a:p>
                      <a:pPr marL="0" marR="30480" algn="just">
                        <a:spcBef>
                          <a:spcPts val="600"/>
                        </a:spcBef>
                        <a:spcAft>
                          <a:spcPts val="600"/>
                        </a:spcAft>
                      </a:pP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31047" marR="31047" marT="0" marB="0" anchor="ctr">
                    <a:solidFill>
                      <a:schemeClr val="accent2">
                        <a:lumMod val="60000"/>
                        <a:lumOff val="40000"/>
                      </a:schemeClr>
                    </a:solidFill>
                  </a:tcPr>
                </a:tc>
                <a:extLst>
                  <a:ext uri="{0D108BD9-81ED-4DB2-BD59-A6C34878D82A}">
                    <a16:rowId xmlns:a16="http://schemas.microsoft.com/office/drawing/2014/main" val="2912466023"/>
                  </a:ext>
                </a:extLst>
              </a:tr>
            </a:tbl>
          </a:graphicData>
        </a:graphic>
      </p:graphicFrame>
      <p:sp>
        <p:nvSpPr>
          <p:cNvPr id="3" name="TextBox 2">
            <a:extLst>
              <a:ext uri="{FF2B5EF4-FFF2-40B4-BE49-F238E27FC236}">
                <a16:creationId xmlns:a16="http://schemas.microsoft.com/office/drawing/2014/main" id="{89444843-FC2E-A07B-D8A6-159607898779}"/>
              </a:ext>
            </a:extLst>
          </p:cNvPr>
          <p:cNvSpPr txBox="1"/>
          <p:nvPr/>
        </p:nvSpPr>
        <p:spPr>
          <a:xfrm>
            <a:off x="1143000" y="636547"/>
            <a:ext cx="14097000" cy="584775"/>
          </a:xfrm>
          <a:prstGeom prst="rect">
            <a:avLst/>
          </a:prstGeom>
          <a:noFill/>
        </p:spPr>
        <p:txBody>
          <a:bodyPr wrap="square">
            <a:spAutoFit/>
          </a:bodyPr>
          <a:lstStyle>
            <a:defPPr>
              <a:defRPr lang="en-US"/>
            </a:defPPr>
            <a:lvl1pPr marR="0">
              <a:spcBef>
                <a:spcPts val="600"/>
              </a:spcBef>
              <a:spcAft>
                <a:spcPts val="600"/>
              </a:spcAft>
              <a:defRPr sz="3200" b="1">
                <a:solidFill>
                  <a:schemeClr val="bg1"/>
                </a:solidFill>
                <a:effectLst/>
                <a:latin typeface="#9Slide03 BoosterNextFYBlack" panose="02000A03000000020004" pitchFamily="2" charset="0"/>
                <a:ea typeface="Times New Roman" panose="02020603050405020304" pitchFamily="18" charset="0"/>
              </a:defRPr>
            </a:lvl1pPr>
          </a:lstStyle>
          <a:p>
            <a:r>
              <a:rPr lang="de-DE" dirty="0">
                <a:solidFill>
                  <a:schemeClr val="tx1"/>
                </a:solidFill>
              </a:rPr>
              <a:t>2. Một số đặc điểm hài kịch trong đoạn trích </a:t>
            </a:r>
            <a:r>
              <a:rPr lang="pt-BR" dirty="0">
                <a:solidFill>
                  <a:schemeClr val="tx1"/>
                </a:solidFill>
              </a:rPr>
              <a:t>“Đổi tên cho xã”</a:t>
            </a:r>
            <a:endParaRPr lang="en-US" dirty="0">
              <a:solidFill>
                <a:schemeClr val="tx1"/>
              </a:solidFill>
            </a:endParaRPr>
          </a:p>
        </p:txBody>
      </p:sp>
      <p:sp>
        <p:nvSpPr>
          <p:cNvPr id="6" name="TextBox 5">
            <a:extLst>
              <a:ext uri="{FF2B5EF4-FFF2-40B4-BE49-F238E27FC236}">
                <a16:creationId xmlns:a16="http://schemas.microsoft.com/office/drawing/2014/main" id="{91AB96CF-B1CC-23B9-E8D7-9954A4DC3EFF}"/>
              </a:ext>
            </a:extLst>
          </p:cNvPr>
          <p:cNvSpPr txBox="1"/>
          <p:nvPr/>
        </p:nvSpPr>
        <p:spPr>
          <a:xfrm>
            <a:off x="3200400" y="3014820"/>
            <a:ext cx="13411200" cy="5324535"/>
          </a:xfrm>
          <a:prstGeom prst="rect">
            <a:avLst/>
          </a:prstGeom>
          <a:noFill/>
        </p:spPr>
        <p:txBody>
          <a:bodyPr wrap="square">
            <a:spAutoFit/>
          </a:bodyPr>
          <a:lstStyle/>
          <a:p>
            <a:pPr marL="0" marR="30480" algn="just">
              <a:spcBef>
                <a:spcPts val="600"/>
              </a:spcBef>
              <a:spcAft>
                <a:spcPts val="600"/>
              </a:spcAft>
            </a:pPr>
            <a:r>
              <a:rPr lang="de-DE" sz="3200" dirty="0">
                <a:effectLst/>
                <a:latin typeface="#9Slide03 Arima Madurai Bold" panose="00000800000000000000" pitchFamily="2" charset="0"/>
                <a:cs typeface="#9Slide03 Arima Madurai Bold" panose="00000800000000000000" pitchFamily="2" charset="0"/>
              </a:rPr>
              <a:t>- Sự việc đổi tên xã và tên các tổ, đội, ngành nghề truyền thống thành hiện đại đều được dùng thủ pháp phóng đại: Chủ nhiệm Trung tâm Công nghệ kiêm Trưởng ban Ngoại vụ của Liên hợp xã, Chủ nhiệm Trung tâm Xây dựng và kiến thiết cơ bản, Chủ nhiệm Trung tâm Điều phối nhân lực và sản xuất nông nghiệp, Trung tâm Triệt sản gia súc...</a:t>
            </a:r>
            <a:endParaRPr lang="en-US" sz="3200" dirty="0">
              <a:effectLst/>
              <a:latin typeface="#9Slide03 Arima Madurai Bold" panose="00000800000000000000" pitchFamily="2" charset="0"/>
              <a:cs typeface="#9Slide03 Arima Madurai Bold" panose="00000800000000000000" pitchFamily="2" charset="0"/>
            </a:endParaRPr>
          </a:p>
          <a:p>
            <a:pPr marL="0" marR="30480" algn="just">
              <a:spcBef>
                <a:spcPts val="600"/>
              </a:spcBef>
              <a:spcAft>
                <a:spcPts val="600"/>
              </a:spcAft>
            </a:pPr>
            <a:r>
              <a:rPr lang="de-DE" sz="3200" dirty="0">
                <a:effectLst/>
                <a:latin typeface="#9Slide03 Arima Madurai Bold" panose="00000800000000000000" pitchFamily="2" charset="0"/>
                <a:cs typeface="#9Slide03 Arima Madurai Bold" panose="00000800000000000000" pitchFamily="2" charset="0"/>
              </a:rPr>
              <a:t>- Tên các nhân vật được gọi trong đoạn kịch: Ông Thình, bà Độp, ông Độp...</a:t>
            </a:r>
            <a:endParaRPr lang="en-US" sz="3200" dirty="0">
              <a:effectLst/>
              <a:latin typeface="#9Slide03 Arima Madurai Bold" panose="00000800000000000000" pitchFamily="2" charset="0"/>
              <a:cs typeface="#9Slide03 Arima Madurai Bold" panose="00000800000000000000" pitchFamily="2" charset="0"/>
            </a:endParaRPr>
          </a:p>
          <a:p>
            <a:pPr marL="0" marR="30480" algn="just">
              <a:spcBef>
                <a:spcPts val="600"/>
              </a:spcBef>
              <a:spcAft>
                <a:spcPts val="600"/>
              </a:spcAft>
            </a:pPr>
            <a:r>
              <a:rPr lang="de-DE" sz="3200" dirty="0">
                <a:effectLst/>
                <a:latin typeface="#9Slide03 Arima Madurai Bold" panose="00000800000000000000" pitchFamily="2" charset="0"/>
                <a:cs typeface="#9Slide03 Arima Madurai Bold" panose="00000800000000000000" pitchFamily="2" charset="0"/>
                <a:sym typeface="Wingdings" panose="05000000000000000000" pitchFamily="2" charset="2"/>
              </a:rPr>
              <a:t></a:t>
            </a:r>
            <a:r>
              <a:rPr lang="de-DE" sz="3200" dirty="0">
                <a:effectLst/>
                <a:latin typeface="#9Slide03 Arima Madurai Bold" panose="00000800000000000000" pitchFamily="2" charset="0"/>
                <a:cs typeface="#9Slide03 Arima Madurai Bold" panose="00000800000000000000" pitchFamily="2" charset="0"/>
              </a:rPr>
              <a:t> Các tên trong ủy ban xã được đổi mới và cả tên nhân vật cũng được sáng tạo nhằm tăng thêm tính chất, mức độ của sự lố bịch, hài hước nhằm tạo tiếng cười châm biếm, mỉa mai.</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157411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sp>
        <p:nvSpPr>
          <p:cNvPr id="4" name="Freeform 4"/>
          <p:cNvSpPr/>
          <p:nvPr/>
        </p:nvSpPr>
        <p:spPr>
          <a:xfrm rot="5400000">
            <a:off x="2682599" y="5915237"/>
            <a:ext cx="1264202" cy="7543800"/>
          </a:xfrm>
          <a:custGeom>
            <a:avLst/>
            <a:gdLst/>
            <a:ahLst/>
            <a:cxnLst/>
            <a:rect l="l" t="t" r="r" b="b"/>
            <a:pathLst>
              <a:path w="2016774" h="10637104">
                <a:moveTo>
                  <a:pt x="0" y="0"/>
                </a:moveTo>
                <a:lnTo>
                  <a:pt x="2016774" y="0"/>
                </a:lnTo>
                <a:lnTo>
                  <a:pt x="2016774" y="10637104"/>
                </a:lnTo>
                <a:lnTo>
                  <a:pt x="0" y="10637104"/>
                </a:lnTo>
                <a:lnTo>
                  <a:pt x="0" y="0"/>
                </a:lnTo>
                <a:close/>
              </a:path>
            </a:pathLst>
          </a:custGeom>
          <a:blipFill>
            <a:blip r:embed="rId2">
              <a:extLst>
                <a:ext uri="{96DAC541-7B7A-43D3-8B79-37D633B846F1}">
                  <asvg:svgBlip xmlns:asvg="http://schemas.microsoft.com/office/drawing/2016/SVG/main" r:embed="rId3"/>
                </a:ext>
              </a:extLst>
            </a:blip>
            <a:stretch>
              <a:fillRect r="-6198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ED2A8298-BFF7-40A5-C5B1-CE573234DA50}"/>
              </a:ext>
            </a:extLst>
          </p:cNvPr>
          <p:cNvSpPr txBox="1"/>
          <p:nvPr/>
        </p:nvSpPr>
        <p:spPr>
          <a:xfrm>
            <a:off x="1447800" y="647700"/>
            <a:ext cx="13639800" cy="584775"/>
          </a:xfrm>
          <a:prstGeom prst="rect">
            <a:avLst/>
          </a:prstGeom>
          <a:noFill/>
        </p:spPr>
        <p:txBody>
          <a:bodyPr wrap="square">
            <a:spAutoFit/>
          </a:bodyPr>
          <a:lstStyle>
            <a:defPPr>
              <a:defRPr lang="en-US"/>
            </a:defPPr>
            <a:lvl1pPr marR="0">
              <a:spcBef>
                <a:spcPts val="600"/>
              </a:spcBef>
              <a:spcAft>
                <a:spcPts val="600"/>
              </a:spcAft>
              <a:defRPr sz="3200" b="1">
                <a:effectLst/>
                <a:latin typeface="#9Slide03 BoosterNextFYBlack" panose="02000A03000000020004" pitchFamily="2" charset="0"/>
                <a:ea typeface="Times New Roman" panose="02020603050405020304" pitchFamily="18" charset="0"/>
              </a:defRPr>
            </a:lvl1pPr>
          </a:lstStyle>
          <a:p>
            <a:r>
              <a:rPr lang="de-DE" dirty="0"/>
              <a:t>2. Một số đặc điểm hài kịch trong đoạn trích </a:t>
            </a:r>
            <a:r>
              <a:rPr lang="pt-BR" dirty="0"/>
              <a:t>“Đổi tên cho xã”</a:t>
            </a:r>
            <a:endParaRPr lang="en-US" dirty="0"/>
          </a:p>
        </p:txBody>
      </p:sp>
      <p:sp>
        <p:nvSpPr>
          <p:cNvPr id="10" name="Freeform 4">
            <a:extLst>
              <a:ext uri="{FF2B5EF4-FFF2-40B4-BE49-F238E27FC236}">
                <a16:creationId xmlns:a16="http://schemas.microsoft.com/office/drawing/2014/main" id="{B96BDD51-E78D-447F-B901-D760D9EC6E94}"/>
              </a:ext>
            </a:extLst>
          </p:cNvPr>
          <p:cNvSpPr/>
          <p:nvPr/>
        </p:nvSpPr>
        <p:spPr>
          <a:xfrm rot="5400000">
            <a:off x="9701792" y="5882999"/>
            <a:ext cx="1264202" cy="7543800"/>
          </a:xfrm>
          <a:custGeom>
            <a:avLst/>
            <a:gdLst/>
            <a:ahLst/>
            <a:cxnLst/>
            <a:rect l="l" t="t" r="r" b="b"/>
            <a:pathLst>
              <a:path w="2016774" h="10637104">
                <a:moveTo>
                  <a:pt x="0" y="0"/>
                </a:moveTo>
                <a:lnTo>
                  <a:pt x="2016774" y="0"/>
                </a:lnTo>
                <a:lnTo>
                  <a:pt x="2016774" y="10637104"/>
                </a:lnTo>
                <a:lnTo>
                  <a:pt x="0" y="10637104"/>
                </a:lnTo>
                <a:lnTo>
                  <a:pt x="0" y="0"/>
                </a:lnTo>
                <a:close/>
              </a:path>
            </a:pathLst>
          </a:custGeom>
          <a:blipFill>
            <a:blip r:embed="rId2">
              <a:extLst>
                <a:ext uri="{96DAC541-7B7A-43D3-8B79-37D633B846F1}">
                  <asvg:svgBlip xmlns:asvg="http://schemas.microsoft.com/office/drawing/2016/SVG/main" r:embed="rId3"/>
                </a:ext>
              </a:extLst>
            </a:blip>
            <a:stretch>
              <a:fillRect r="-6198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4">
            <a:extLst>
              <a:ext uri="{FF2B5EF4-FFF2-40B4-BE49-F238E27FC236}">
                <a16:creationId xmlns:a16="http://schemas.microsoft.com/office/drawing/2014/main" id="{915CF867-EEF1-D5E4-68D1-B51B342560AC}"/>
              </a:ext>
            </a:extLst>
          </p:cNvPr>
          <p:cNvSpPr/>
          <p:nvPr/>
        </p:nvSpPr>
        <p:spPr>
          <a:xfrm rot="16200000">
            <a:off x="14352924" y="5938683"/>
            <a:ext cx="1264202" cy="7543800"/>
          </a:xfrm>
          <a:custGeom>
            <a:avLst/>
            <a:gdLst/>
            <a:ahLst/>
            <a:cxnLst/>
            <a:rect l="l" t="t" r="r" b="b"/>
            <a:pathLst>
              <a:path w="2016774" h="10637104">
                <a:moveTo>
                  <a:pt x="0" y="0"/>
                </a:moveTo>
                <a:lnTo>
                  <a:pt x="2016774" y="0"/>
                </a:lnTo>
                <a:lnTo>
                  <a:pt x="2016774" y="10637104"/>
                </a:lnTo>
                <a:lnTo>
                  <a:pt x="0" y="10637104"/>
                </a:lnTo>
                <a:lnTo>
                  <a:pt x="0" y="0"/>
                </a:lnTo>
                <a:close/>
              </a:path>
            </a:pathLst>
          </a:custGeom>
          <a:blipFill>
            <a:blip r:embed="rId2">
              <a:extLst>
                <a:ext uri="{96DAC541-7B7A-43D3-8B79-37D633B846F1}">
                  <asvg:svgBlip xmlns:asvg="http://schemas.microsoft.com/office/drawing/2016/SVG/main" r:embed="rId3"/>
                </a:ext>
              </a:extLst>
            </a:blip>
            <a:stretch>
              <a:fillRect r="-6198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937D2CB6-F677-7EE9-47BB-C292E932874F}"/>
              </a:ext>
            </a:extLst>
          </p:cNvPr>
          <p:cNvGraphicFramePr>
            <a:graphicFrameLocks noGrp="1"/>
          </p:cNvGraphicFramePr>
          <p:nvPr>
            <p:extLst>
              <p:ext uri="{D42A27DB-BD31-4B8C-83A1-F6EECF244321}">
                <p14:modId xmlns:p14="http://schemas.microsoft.com/office/powerpoint/2010/main" val="531031527"/>
              </p:ext>
            </p:extLst>
          </p:nvPr>
        </p:nvGraphicFramePr>
        <p:xfrm>
          <a:off x="838200" y="1541551"/>
          <a:ext cx="16383000" cy="6885311"/>
        </p:xfrm>
        <a:graphic>
          <a:graphicData uri="http://schemas.openxmlformats.org/drawingml/2006/table">
            <a:tbl>
              <a:tblPr firstRow="1" firstCol="1" bandRow="1">
                <a:tableStyleId>{5C22544A-7EE6-4342-B048-85BDC9FD1C3A}</a:tableStyleId>
              </a:tblPr>
              <a:tblGrid>
                <a:gridCol w="2282481">
                  <a:extLst>
                    <a:ext uri="{9D8B030D-6E8A-4147-A177-3AD203B41FA5}">
                      <a16:colId xmlns:a16="http://schemas.microsoft.com/office/drawing/2014/main" val="4132960359"/>
                    </a:ext>
                  </a:extLst>
                </a:gridCol>
                <a:gridCol w="14100519">
                  <a:extLst>
                    <a:ext uri="{9D8B030D-6E8A-4147-A177-3AD203B41FA5}">
                      <a16:colId xmlns:a16="http://schemas.microsoft.com/office/drawing/2014/main" val="1431077225"/>
                    </a:ext>
                  </a:extLst>
                </a:gridCol>
              </a:tblGrid>
              <a:tr h="934949">
                <a:tc>
                  <a:txBody>
                    <a:bodyPr/>
                    <a:lstStyle/>
                    <a:p>
                      <a:pPr marL="0" marR="30480" algn="ctr">
                        <a:spcBef>
                          <a:spcPts val="600"/>
                        </a:spcBef>
                        <a:spcAft>
                          <a:spcPts val="600"/>
                        </a:spcAft>
                      </a:pPr>
                      <a:r>
                        <a:rPr lang="de-DE" sz="3200" dirty="0">
                          <a:effectLst/>
                          <a:latin typeface="#9Slide03 BoosterNextFYBlack" panose="02000A03000000020004" pitchFamily="2" charset="0"/>
                          <a:cs typeface="#9Slide03 Arima Madurai Bold" panose="00000800000000000000" pitchFamily="2" charset="0"/>
                        </a:rPr>
                        <a:t>Nội dung</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31047" marR="31047" marT="0" marB="0" anchor="ctr">
                    <a:solidFill>
                      <a:schemeClr val="accent2">
                        <a:lumMod val="75000"/>
                      </a:schemeClr>
                    </a:solidFill>
                  </a:tcPr>
                </a:tc>
                <a:tc>
                  <a:txBody>
                    <a:bodyPr/>
                    <a:lstStyle/>
                    <a:p>
                      <a:pPr marL="0" marR="30480" algn="ctr">
                        <a:spcBef>
                          <a:spcPts val="600"/>
                        </a:spcBef>
                        <a:spcAft>
                          <a:spcPts val="600"/>
                        </a:spcAft>
                      </a:pPr>
                      <a:r>
                        <a:rPr lang="de-DE" sz="3200" dirty="0">
                          <a:effectLst/>
                          <a:latin typeface="#9Slide03 BoosterNextFYBlack" panose="02000A03000000020004" pitchFamily="2" charset="0"/>
                          <a:cs typeface="#9Slide03 Arima Madurai Bold" panose="00000800000000000000" pitchFamily="2" charset="0"/>
                        </a:rPr>
                        <a:t>Biểu hiện - tác dụng</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31047" marR="31047" marT="0" marB="0" anchor="ctr">
                    <a:solidFill>
                      <a:schemeClr val="accent2">
                        <a:lumMod val="75000"/>
                      </a:schemeClr>
                    </a:solidFill>
                  </a:tcPr>
                </a:tc>
                <a:extLst>
                  <a:ext uri="{0D108BD9-81ED-4DB2-BD59-A6C34878D82A}">
                    <a16:rowId xmlns:a16="http://schemas.microsoft.com/office/drawing/2014/main" val="2963010927"/>
                  </a:ext>
                </a:extLst>
              </a:tr>
              <a:tr h="5950362">
                <a:tc>
                  <a:txBody>
                    <a:bodyPr/>
                    <a:lstStyle/>
                    <a:p>
                      <a:pPr marL="0" marR="30480" algn="ctr">
                        <a:spcBef>
                          <a:spcPts val="600"/>
                        </a:spcBef>
                        <a:spcAft>
                          <a:spcPts val="600"/>
                        </a:spcAft>
                      </a:pPr>
                      <a:r>
                        <a:rPr lang="de-DE" sz="3200" dirty="0">
                          <a:effectLst/>
                          <a:latin typeface="#9Slide03 Arima Madurai Bold" panose="00000800000000000000" pitchFamily="2" charset="0"/>
                          <a:cs typeface="#9Slide03 Arima Madurai Bold" panose="00000800000000000000" pitchFamily="2" charset="0"/>
                        </a:rPr>
                        <a:t>3. Nội dung chủ đề</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31047" marR="31047" marT="0" marB="0" anchor="ctr">
                    <a:solidFill>
                      <a:schemeClr val="accent2">
                        <a:lumMod val="75000"/>
                      </a:schemeClr>
                    </a:solidFill>
                  </a:tcPr>
                </a:tc>
                <a:tc>
                  <a:txBody>
                    <a:bodyPr/>
                    <a:lstStyle/>
                    <a:p>
                      <a:pPr marL="0" marR="30480" algn="just">
                        <a:spcBef>
                          <a:spcPts val="600"/>
                        </a:spcBef>
                        <a:spcAft>
                          <a:spcPts val="600"/>
                        </a:spcAft>
                      </a:pP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31047" marR="31047" marT="0" marB="0" anchor="ctr">
                    <a:solidFill>
                      <a:schemeClr val="accent2">
                        <a:lumMod val="60000"/>
                        <a:lumOff val="40000"/>
                      </a:schemeClr>
                    </a:solidFill>
                  </a:tcPr>
                </a:tc>
                <a:extLst>
                  <a:ext uri="{0D108BD9-81ED-4DB2-BD59-A6C34878D82A}">
                    <a16:rowId xmlns:a16="http://schemas.microsoft.com/office/drawing/2014/main" val="3457950203"/>
                  </a:ext>
                </a:extLst>
              </a:tr>
            </a:tbl>
          </a:graphicData>
        </a:graphic>
      </p:graphicFrame>
      <p:sp>
        <p:nvSpPr>
          <p:cNvPr id="5" name="TextBox 4">
            <a:extLst>
              <a:ext uri="{FF2B5EF4-FFF2-40B4-BE49-F238E27FC236}">
                <a16:creationId xmlns:a16="http://schemas.microsoft.com/office/drawing/2014/main" id="{4EBDEEC7-D09D-F22F-C44B-1345B28A1A0B}"/>
              </a:ext>
            </a:extLst>
          </p:cNvPr>
          <p:cNvSpPr txBox="1"/>
          <p:nvPr/>
        </p:nvSpPr>
        <p:spPr>
          <a:xfrm>
            <a:off x="3229896" y="2918952"/>
            <a:ext cx="13868400" cy="5170646"/>
          </a:xfrm>
          <a:prstGeom prst="rect">
            <a:avLst/>
          </a:prstGeom>
          <a:noFill/>
        </p:spPr>
        <p:txBody>
          <a:bodyPr wrap="square">
            <a:spAutoFit/>
          </a:bodyPr>
          <a:lstStyle/>
          <a:p>
            <a:pPr marL="0" marR="30480" algn="just">
              <a:spcBef>
                <a:spcPts val="600"/>
              </a:spcBef>
              <a:spcAft>
                <a:spcPts val="600"/>
              </a:spcAft>
            </a:pPr>
            <a:r>
              <a:rPr lang="de-DE" sz="3200" dirty="0">
                <a:effectLst/>
                <a:latin typeface="#9Slide03 Arima Madurai Bold" panose="00000800000000000000" pitchFamily="2" charset="0"/>
                <a:cs typeface="#9Slide03 Arima Madurai Bold" panose="00000800000000000000" pitchFamily="2" charset="0"/>
              </a:rPr>
              <a:t>- Nội dung đoạn trích kể về câu chuyện đổi tên của một xã: từ tên xã Cà Hạ đổi tên thành xã Hùng Tâm cho đến tên các tổ, đội, các bộ phận, ngành nghề trong xã, tất cả đều được đổi tên mới sao cho hùng tráng, mới mẻ, tiên tiến,... Nhưng chỉ là đổi tên bên ngoài, mọi việc bên trong vẫn như cũ.</a:t>
            </a:r>
            <a:endParaRPr lang="en-US" sz="3200" dirty="0">
              <a:effectLst/>
              <a:latin typeface="#9Slide03 Arima Madurai Bold" panose="00000800000000000000" pitchFamily="2" charset="0"/>
              <a:cs typeface="#9Slide03 Arima Madurai Bold" panose="00000800000000000000" pitchFamily="2" charset="0"/>
            </a:endParaRPr>
          </a:p>
          <a:p>
            <a:pPr marL="0" marR="30480" algn="just">
              <a:spcBef>
                <a:spcPts val="600"/>
              </a:spcBef>
              <a:spcAft>
                <a:spcPts val="600"/>
              </a:spcAft>
            </a:pPr>
            <a:r>
              <a:rPr lang="de-DE" sz="3200" dirty="0">
                <a:effectLst/>
                <a:latin typeface="#9Slide03 Arima Madurai Bold" panose="00000800000000000000" pitchFamily="2" charset="0"/>
                <a:cs typeface="#9Slide03 Arima Madurai Bold" panose="00000800000000000000" pitchFamily="2" charset="0"/>
                <a:sym typeface="Wingdings" panose="05000000000000000000" pitchFamily="2" charset="2"/>
              </a:rPr>
              <a:t></a:t>
            </a:r>
            <a:r>
              <a:rPr lang="de-DE" sz="3200" dirty="0">
                <a:effectLst/>
                <a:latin typeface="#9Slide03 Arima Madurai Bold" panose="00000800000000000000" pitchFamily="2" charset="0"/>
                <a:cs typeface="#9Slide03 Arima Madurai Bold" panose="00000800000000000000" pitchFamily="2" charset="0"/>
              </a:rPr>
              <a:t> Nội dung đoạn trích Đổi tên cho xã liên quan mật thiết với tên vở kịch Bệnh sĩ. Nội dung nói về một làng quê nghèo mang tên Cà Hạ. Người dân ở đây hiền lành, chân chất nhưng ông Toàn Nha (chủ tịch xã) lại háo danh, thích “sĩ diện”. Lẽ ra phải đổi mới cách làm ăn để cuộc sống người dân được no đủ thì ông Nha lại chỉ quan tâm đến việc đặt ra những cái tên sang trọng và hiện đại.</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365214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2" name="Freeform 2"/>
          <p:cNvSpPr/>
          <p:nvPr/>
        </p:nvSpPr>
        <p:spPr>
          <a:xfrm rot="-1743551">
            <a:off x="12436488" y="3694575"/>
            <a:ext cx="5419616" cy="3980139"/>
          </a:xfrm>
          <a:custGeom>
            <a:avLst/>
            <a:gdLst/>
            <a:ahLst/>
            <a:cxnLst/>
            <a:rect l="l" t="t" r="r" b="b"/>
            <a:pathLst>
              <a:path w="10242174" h="7337121">
                <a:moveTo>
                  <a:pt x="0" y="0"/>
                </a:moveTo>
                <a:lnTo>
                  <a:pt x="10242175" y="0"/>
                </a:lnTo>
                <a:lnTo>
                  <a:pt x="10242175" y="7337122"/>
                </a:lnTo>
                <a:lnTo>
                  <a:pt x="0" y="73371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839E6C04-2BB9-323C-4845-F285944C446F}"/>
              </a:ext>
            </a:extLst>
          </p:cNvPr>
          <p:cNvSpPr txBox="1"/>
          <p:nvPr/>
        </p:nvSpPr>
        <p:spPr>
          <a:xfrm>
            <a:off x="1371600" y="3543300"/>
            <a:ext cx="9906000" cy="4708981"/>
          </a:xfrm>
          <a:prstGeom prst="rect">
            <a:avLst/>
          </a:prstGeom>
          <a:noFill/>
        </p:spPr>
        <p:txBody>
          <a:bodyPr wrap="square">
            <a:spAutoFit/>
          </a:bodyPr>
          <a:lstStyle/>
          <a:p>
            <a:pPr marL="0" marR="0" algn="just">
              <a:spcBef>
                <a:spcPts val="1200"/>
              </a:spcBef>
              <a:spcAft>
                <a:spcPts val="1200"/>
              </a:spcAft>
            </a:pP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cảnh</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đổi</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tên</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cho</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xã</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đoạn</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trích</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muốn</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dùng</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tiếng</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cười</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để</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phê</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phán</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thói</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háo</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danh</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thích</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khoa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trương</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bệnh</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thành</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tích</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chỉ</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toàn</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nói</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mà</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không</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làm</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36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lgn="just">
              <a:spcBef>
                <a:spcPts val="1200"/>
              </a:spcBef>
              <a:spcAft>
                <a:spcPts val="1200"/>
              </a:spcAft>
            </a:pP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Điều</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đó</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vẫn</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còn</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ý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nghĩa</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với</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cuộc</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sống</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ngày</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nay,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vì</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bệnh</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thành</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tích</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tính</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khoe</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khoang</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thời</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nào</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cũng</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4000" dirty="0">
              <a:solidFill>
                <a:schemeClr val="bg1"/>
              </a:solidFill>
              <a:latin typeface="#9Slide03 Arima Madurai Bold" panose="00000800000000000000" pitchFamily="2" charset="0"/>
              <a:cs typeface="#9Slide03 Arima Madurai Bold" panose="00000800000000000000" pitchFamily="2" charset="0"/>
            </a:endParaRPr>
          </a:p>
        </p:txBody>
      </p:sp>
      <p:sp>
        <p:nvSpPr>
          <p:cNvPr id="5" name="TextBox 4">
            <a:extLst>
              <a:ext uri="{FF2B5EF4-FFF2-40B4-BE49-F238E27FC236}">
                <a16:creationId xmlns:a16="http://schemas.microsoft.com/office/drawing/2014/main" id="{EB9D43E7-E36D-1012-F136-D1BDE7CBE46A}"/>
              </a:ext>
            </a:extLst>
          </p:cNvPr>
          <p:cNvSpPr txBox="1"/>
          <p:nvPr/>
        </p:nvSpPr>
        <p:spPr>
          <a:xfrm>
            <a:off x="990600" y="1326833"/>
            <a:ext cx="12649200" cy="707886"/>
          </a:xfrm>
          <a:prstGeom prst="rect">
            <a:avLst/>
          </a:prstGeom>
          <a:noFill/>
        </p:spPr>
        <p:txBody>
          <a:bodyPr wrap="square">
            <a:spAutoFit/>
          </a:bodyPr>
          <a:lstStyle/>
          <a:p>
            <a:pPr marL="0" marR="0" algn="just">
              <a:spcBef>
                <a:spcPts val="600"/>
              </a:spcBef>
              <a:spcAft>
                <a:spcPts val="600"/>
              </a:spcAft>
            </a:pPr>
            <a:r>
              <a:rPr lang="en-US" sz="4000" b="1" dirty="0">
                <a:solidFill>
                  <a:schemeClr val="bg1"/>
                </a:solidFill>
                <a:effectLst/>
                <a:latin typeface="#9Slide03 BoosterNextFYBlack" panose="02000A03000000020004" pitchFamily="2" charset="0"/>
                <a:ea typeface="Times New Roman" panose="02020603050405020304" pitchFamily="18" charset="0"/>
              </a:rPr>
              <a:t>3. Ý </a:t>
            </a:r>
            <a:r>
              <a:rPr lang="en-US" sz="4000" b="1" dirty="0" err="1">
                <a:solidFill>
                  <a:schemeClr val="bg1"/>
                </a:solidFill>
                <a:effectLst/>
                <a:latin typeface="#9Slide03 BoosterNextFYBlack" panose="02000A03000000020004" pitchFamily="2" charset="0"/>
                <a:ea typeface="Times New Roman" panose="02020603050405020304" pitchFamily="18" charset="0"/>
              </a:rPr>
              <a:t>nghĩa</a:t>
            </a:r>
            <a:r>
              <a:rPr lang="en-US" sz="4000" b="1" dirty="0">
                <a:solidFill>
                  <a:schemeClr val="bg1"/>
                </a:solidFill>
                <a:effectLst/>
                <a:latin typeface="#9Slide03 BoosterNextFYBlack" panose="02000A03000000020004" pitchFamily="2" charset="0"/>
                <a:ea typeface="Times New Roman" panose="02020603050405020304" pitchFamily="18" charset="0"/>
              </a:rPr>
              <a:t> </a:t>
            </a:r>
            <a:r>
              <a:rPr lang="en-US" sz="4000" b="1" dirty="0" err="1">
                <a:solidFill>
                  <a:schemeClr val="bg1"/>
                </a:solidFill>
                <a:effectLst/>
                <a:latin typeface="#9Slide03 BoosterNextFYBlack" panose="02000A03000000020004" pitchFamily="2" charset="0"/>
                <a:ea typeface="Times New Roman" panose="02020603050405020304" pitchFamily="18" charset="0"/>
              </a:rPr>
              <a:t>tư</a:t>
            </a:r>
            <a:r>
              <a:rPr lang="en-US" sz="4000" b="1" dirty="0">
                <a:solidFill>
                  <a:schemeClr val="bg1"/>
                </a:solidFill>
                <a:effectLst/>
                <a:latin typeface="#9Slide03 BoosterNextFYBlack" panose="02000A03000000020004" pitchFamily="2" charset="0"/>
                <a:ea typeface="Times New Roman" panose="02020603050405020304" pitchFamily="18" charset="0"/>
              </a:rPr>
              <a:t> </a:t>
            </a:r>
            <a:r>
              <a:rPr lang="en-US" sz="4000" b="1" dirty="0" err="1">
                <a:solidFill>
                  <a:schemeClr val="bg1"/>
                </a:solidFill>
                <a:effectLst/>
                <a:latin typeface="#9Slide03 BoosterNextFYBlack" panose="02000A03000000020004" pitchFamily="2" charset="0"/>
                <a:ea typeface="Times New Roman" panose="02020603050405020304" pitchFamily="18" charset="0"/>
              </a:rPr>
              <a:t>tưởng</a:t>
            </a:r>
            <a:r>
              <a:rPr lang="en-US" sz="4000" b="1" dirty="0">
                <a:solidFill>
                  <a:schemeClr val="bg1"/>
                </a:solidFill>
                <a:effectLst/>
                <a:latin typeface="#9Slide03 BoosterNextFYBlack" panose="02000A03000000020004" pitchFamily="2" charset="0"/>
                <a:ea typeface="Times New Roman" panose="02020603050405020304" pitchFamily="18" charset="0"/>
              </a:rPr>
              <a:t> </a:t>
            </a:r>
            <a:r>
              <a:rPr lang="en-US" sz="4000" b="1" dirty="0" err="1">
                <a:solidFill>
                  <a:schemeClr val="bg1"/>
                </a:solidFill>
                <a:effectLst/>
                <a:latin typeface="#9Slide03 BoosterNextFYBlack" panose="02000A03000000020004" pitchFamily="2" charset="0"/>
                <a:ea typeface="Times New Roman" panose="02020603050405020304" pitchFamily="18" charset="0"/>
              </a:rPr>
              <a:t>của</a:t>
            </a:r>
            <a:r>
              <a:rPr lang="en-US" sz="4000" b="1" dirty="0">
                <a:solidFill>
                  <a:schemeClr val="bg1"/>
                </a:solidFill>
                <a:effectLst/>
                <a:latin typeface="#9Slide03 BoosterNextFYBlack" panose="02000A03000000020004" pitchFamily="2" charset="0"/>
                <a:ea typeface="Times New Roman" panose="02020603050405020304" pitchFamily="18" charset="0"/>
              </a:rPr>
              <a:t> </a:t>
            </a:r>
            <a:r>
              <a:rPr lang="en-US" sz="4000" b="1" dirty="0" err="1">
                <a:solidFill>
                  <a:schemeClr val="bg1"/>
                </a:solidFill>
                <a:effectLst/>
                <a:latin typeface="#9Slide03 BoosterNextFYBlack" panose="02000A03000000020004" pitchFamily="2" charset="0"/>
                <a:ea typeface="Times New Roman" panose="02020603050405020304" pitchFamily="18" charset="0"/>
              </a:rPr>
              <a:t>đoạn</a:t>
            </a:r>
            <a:r>
              <a:rPr lang="en-US" sz="4000" b="1" dirty="0">
                <a:solidFill>
                  <a:schemeClr val="bg1"/>
                </a:solidFill>
                <a:effectLst/>
                <a:latin typeface="#9Slide03 BoosterNextFYBlack" panose="02000A03000000020004" pitchFamily="2" charset="0"/>
                <a:ea typeface="Times New Roman" panose="02020603050405020304" pitchFamily="18" charset="0"/>
              </a:rPr>
              <a:t> </a:t>
            </a:r>
            <a:r>
              <a:rPr lang="en-US" sz="4000" b="1" dirty="0" err="1">
                <a:solidFill>
                  <a:schemeClr val="bg1"/>
                </a:solidFill>
                <a:effectLst/>
                <a:latin typeface="#9Slide03 BoosterNextFYBlack" panose="02000A03000000020004" pitchFamily="2" charset="0"/>
                <a:ea typeface="Times New Roman" panose="02020603050405020304" pitchFamily="18" charset="0"/>
              </a:rPr>
              <a:t>trích</a:t>
            </a:r>
            <a:r>
              <a:rPr lang="en-US" sz="4000" b="1" dirty="0">
                <a:solidFill>
                  <a:schemeClr val="bg1"/>
                </a:solidFill>
                <a:effectLst/>
                <a:latin typeface="#9Slide03 BoosterNextFYBlack" panose="02000A03000000020004" pitchFamily="2" charset="0"/>
                <a:ea typeface="Times New Roman" panose="02020603050405020304" pitchFamily="18" charset="0"/>
              </a:rPr>
              <a:t> </a:t>
            </a:r>
            <a:r>
              <a:rPr lang="pt-BR" sz="4000" b="1" i="1" dirty="0">
                <a:solidFill>
                  <a:schemeClr val="bg1"/>
                </a:solidFill>
                <a:effectLst/>
                <a:latin typeface="#9Slide03 BoosterNextFYBlack" panose="02000A03000000020004" pitchFamily="2" charset="0"/>
                <a:ea typeface="Times New Roman" panose="02020603050405020304" pitchFamily="18" charset="0"/>
              </a:rPr>
              <a:t>“Đổi tên cho xã”</a:t>
            </a:r>
            <a:endParaRPr lang="en-US" sz="3600" dirty="0">
              <a:solidFill>
                <a:schemeClr val="bg1"/>
              </a:solidFill>
              <a:effectLst/>
              <a:latin typeface="#9Slide03 BoosterNextFYBlack" panose="02000A03000000020004" pitchFamily="2"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019C32-9912-10AD-6307-41159C4999AE}"/>
              </a:ext>
            </a:extLst>
          </p:cNvPr>
          <p:cNvSpPr txBox="1"/>
          <p:nvPr/>
        </p:nvSpPr>
        <p:spPr>
          <a:xfrm>
            <a:off x="9121856" y="3494116"/>
            <a:ext cx="8224964" cy="2385060"/>
          </a:xfrm>
          <a:prstGeom prst="rect">
            <a:avLst/>
          </a:prstGeom>
        </p:spPr>
        <p:txBody>
          <a:bodyPr vert="horz" lIns="91440" tIns="45720" rIns="91440" bIns="45720" rtlCol="0" anchor="b">
            <a:normAutofit/>
          </a:bodyPr>
          <a:lstStyle/>
          <a:p>
            <a:pPr marR="0" lvl="0" algn="ctr" defTabSz="914400" rtl="0" eaLnBrk="1" fontAlgn="auto" latinLnBrk="0" hangingPunct="1">
              <a:lnSpc>
                <a:spcPct val="90000"/>
              </a:lnSpc>
              <a:spcBef>
                <a:spcPct val="0"/>
              </a:spcBef>
              <a:spcAft>
                <a:spcPts val="600"/>
              </a:spcAft>
              <a:buClrTx/>
              <a:buSzTx/>
              <a:tabLst/>
              <a:defRPr/>
            </a:pPr>
            <a:r>
              <a:rPr kumimoji="0" lang="en-US" sz="8000" b="0" i="0" u="none" strike="noStrike" kern="1200" cap="none" spc="0" normalizeH="0" baseline="0" noProof="0" dirty="0">
                <a:ln>
                  <a:noFill/>
                </a:ln>
                <a:solidFill>
                  <a:prstClr val="black"/>
                </a:solidFill>
                <a:effectLst/>
                <a:uLnTx/>
                <a:uFillTx/>
                <a:latin typeface="#9Slide03 Montserrat Black" panose="00000A00000000000000" pitchFamily="2" charset="0"/>
                <a:ea typeface="+mn-ea"/>
                <a:cs typeface="+mn-cs"/>
              </a:rPr>
              <a:t>III. </a:t>
            </a:r>
            <a:r>
              <a:rPr kumimoji="0" lang="en-US" sz="8000" b="0" i="0" u="none" strike="noStrike" kern="1200" cap="none" spc="0" normalizeH="0" baseline="0" noProof="0" dirty="0" err="1">
                <a:ln>
                  <a:noFill/>
                </a:ln>
                <a:solidFill>
                  <a:prstClr val="black"/>
                </a:solidFill>
                <a:effectLst/>
                <a:uLnTx/>
                <a:uFillTx/>
                <a:latin typeface="#9Slide03 Montserrat Black" panose="00000A00000000000000" pitchFamily="2" charset="0"/>
                <a:ea typeface="+mn-ea"/>
                <a:cs typeface="+mn-cs"/>
              </a:rPr>
              <a:t>Tổng</a:t>
            </a:r>
            <a:r>
              <a:rPr kumimoji="0" lang="en-US" sz="8000" b="0" i="0" u="none" strike="noStrike" kern="1200" cap="none" spc="0" normalizeH="0" baseline="0" noProof="0" dirty="0">
                <a:ln>
                  <a:noFill/>
                </a:ln>
                <a:solidFill>
                  <a:prstClr val="black"/>
                </a:solidFill>
                <a:effectLst/>
                <a:uLnTx/>
                <a:uFillTx/>
                <a:latin typeface="#9Slide03 Montserrat Black" panose="00000A00000000000000" pitchFamily="2" charset="0"/>
                <a:ea typeface="+mn-ea"/>
                <a:cs typeface="+mn-cs"/>
              </a:rPr>
              <a:t> </a:t>
            </a:r>
            <a:r>
              <a:rPr kumimoji="0" lang="en-US" sz="8000" b="0" i="0" u="none" strike="noStrike" kern="1200" cap="none" spc="0" normalizeH="0" baseline="0" noProof="0" dirty="0" err="1">
                <a:ln>
                  <a:noFill/>
                </a:ln>
                <a:solidFill>
                  <a:prstClr val="black"/>
                </a:solidFill>
                <a:effectLst/>
                <a:uLnTx/>
                <a:uFillTx/>
                <a:latin typeface="#9Slide03 Montserrat Black" panose="00000A00000000000000" pitchFamily="2" charset="0"/>
                <a:ea typeface="+mn-ea"/>
                <a:cs typeface="+mn-cs"/>
              </a:rPr>
              <a:t>kết</a:t>
            </a:r>
            <a:endParaRPr kumimoji="0" lang="en-US" sz="8000" b="0" i="0" u="none" strike="noStrike" kern="1200" cap="none" spc="0" normalizeH="0" baseline="0" noProof="0" dirty="0">
              <a:ln>
                <a:noFill/>
              </a:ln>
              <a:solidFill>
                <a:prstClr val="black"/>
              </a:solidFill>
              <a:effectLst/>
              <a:uLnTx/>
              <a:uFillTx/>
              <a:latin typeface="#9Slide03 Montserrat Black" panose="00000A00000000000000" pitchFamily="2" charset="0"/>
              <a:ea typeface="+mn-ea"/>
              <a:cs typeface="+mn-cs"/>
            </a:endParaRPr>
          </a:p>
        </p:txBody>
      </p:sp>
      <p:pic>
        <p:nvPicPr>
          <p:cNvPr id="3" name="Picture 2" descr="A group of people on stage&#10;&#10;Description automatically generated">
            <a:extLst>
              <a:ext uri="{FF2B5EF4-FFF2-40B4-BE49-F238E27FC236}">
                <a16:creationId xmlns:a16="http://schemas.microsoft.com/office/drawing/2014/main" id="{EA029EFC-5FCA-9568-E230-174561CB28CD}"/>
              </a:ext>
            </a:extLst>
          </p:cNvPr>
          <p:cNvPicPr>
            <a:picLocks noChangeAspect="1"/>
          </p:cNvPicPr>
          <p:nvPr/>
        </p:nvPicPr>
        <p:blipFill rotWithShape="1">
          <a:blip r:embed="rId2">
            <a:extLst>
              <a:ext uri="{28A0092B-C50C-407E-A947-70E740481C1C}">
                <a14:useLocalDpi xmlns:a14="http://schemas.microsoft.com/office/drawing/2010/main" val="0"/>
              </a:ext>
            </a:extLst>
          </a:blip>
          <a:srcRect l="5671" r="15363" b="-1"/>
          <a:stretch/>
        </p:blipFill>
        <p:spPr>
          <a:xfrm>
            <a:off x="1300036" y="1825452"/>
            <a:ext cx="7005764" cy="5722389"/>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spTree>
    <p:extLst>
      <p:ext uri="{BB962C8B-B14F-4D97-AF65-F5344CB8AC3E}">
        <p14:creationId xmlns:p14="http://schemas.microsoft.com/office/powerpoint/2010/main" val="2581520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2" name="Freeform 2"/>
          <p:cNvSpPr/>
          <p:nvPr/>
        </p:nvSpPr>
        <p:spPr>
          <a:xfrm rot="-2445240">
            <a:off x="15720794" y="2440164"/>
            <a:ext cx="11684508" cy="6267145"/>
          </a:xfrm>
          <a:custGeom>
            <a:avLst/>
            <a:gdLst/>
            <a:ahLst/>
            <a:cxnLst/>
            <a:rect l="l" t="t" r="r" b="b"/>
            <a:pathLst>
              <a:path w="11684508" h="6267145">
                <a:moveTo>
                  <a:pt x="0" y="0"/>
                </a:moveTo>
                <a:lnTo>
                  <a:pt x="11684508" y="0"/>
                </a:lnTo>
                <a:lnTo>
                  <a:pt x="11684508" y="6267146"/>
                </a:lnTo>
                <a:lnTo>
                  <a:pt x="0" y="62671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26470" y="3850578"/>
            <a:ext cx="6382072" cy="3446319"/>
          </a:xfrm>
          <a:custGeom>
            <a:avLst/>
            <a:gdLst/>
            <a:ahLst/>
            <a:cxnLst/>
            <a:rect l="l" t="t" r="r" b="b"/>
            <a:pathLst>
              <a:path w="6382072" h="3446319">
                <a:moveTo>
                  <a:pt x="0" y="0"/>
                </a:moveTo>
                <a:lnTo>
                  <a:pt x="6382072" y="0"/>
                </a:lnTo>
                <a:lnTo>
                  <a:pt x="6382072" y="3446318"/>
                </a:lnTo>
                <a:lnTo>
                  <a:pt x="0" y="34463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2008495" y="1278880"/>
            <a:ext cx="14271009" cy="940707"/>
          </a:xfrm>
          <a:prstGeom prst="rect">
            <a:avLst/>
          </a:prstGeom>
        </p:spPr>
        <p:txBody>
          <a:bodyPr lIns="0" tIns="0" rIns="0" bIns="0" rtlCol="0" anchor="t">
            <a:spAutoFit/>
          </a:bodyPr>
          <a:lstStyle/>
          <a:p>
            <a:pPr algn="ctr">
              <a:lnSpc>
                <a:spcPts val="7059"/>
              </a:lnSpc>
            </a:pPr>
            <a:r>
              <a:rPr lang="en-US" sz="8022" dirty="0" err="1">
                <a:solidFill>
                  <a:srgbClr val="D1B266"/>
                </a:solidFill>
                <a:latin typeface="#9Slide03 BoosterNextFYBlack" panose="02000A03000000020004" pitchFamily="2" charset="0"/>
              </a:rPr>
              <a:t>Tổng</a:t>
            </a:r>
            <a:r>
              <a:rPr lang="en-US" sz="8022" dirty="0">
                <a:solidFill>
                  <a:srgbClr val="D1B266"/>
                </a:solidFill>
                <a:latin typeface="#9Slide03 BoosterNextFYBlack" panose="02000A03000000020004" pitchFamily="2" charset="0"/>
              </a:rPr>
              <a:t> </a:t>
            </a:r>
            <a:r>
              <a:rPr lang="en-US" sz="8022" dirty="0" err="1">
                <a:solidFill>
                  <a:srgbClr val="D1B266"/>
                </a:solidFill>
                <a:latin typeface="#9Slide03 BoosterNextFYBlack" panose="02000A03000000020004" pitchFamily="2" charset="0"/>
              </a:rPr>
              <a:t>kết</a:t>
            </a:r>
            <a:endParaRPr lang="en-US" sz="8022" dirty="0">
              <a:solidFill>
                <a:srgbClr val="D1B266"/>
              </a:solidFill>
              <a:latin typeface="#9Slide03 BoosterNextFYBlack" panose="02000A03000000020004" pitchFamily="2" charset="0"/>
            </a:endParaRPr>
          </a:p>
        </p:txBody>
      </p:sp>
      <p:sp>
        <p:nvSpPr>
          <p:cNvPr id="5" name="TextBox 5"/>
          <p:cNvSpPr txBox="1"/>
          <p:nvPr/>
        </p:nvSpPr>
        <p:spPr>
          <a:xfrm>
            <a:off x="1784153" y="7543111"/>
            <a:ext cx="6206900" cy="637226"/>
          </a:xfrm>
          <a:prstGeom prst="rect">
            <a:avLst/>
          </a:prstGeom>
        </p:spPr>
        <p:txBody>
          <a:bodyPr lIns="0" tIns="0" rIns="0" bIns="0" rtlCol="0" anchor="t">
            <a:spAutoFit/>
          </a:bodyPr>
          <a:lstStyle/>
          <a:p>
            <a:pPr algn="ctr">
              <a:lnSpc>
                <a:spcPts val="5286"/>
              </a:lnSpc>
            </a:pPr>
            <a:r>
              <a:rPr lang="en-US" sz="4400" dirty="0" err="1">
                <a:solidFill>
                  <a:srgbClr val="D1B266"/>
                </a:solidFill>
                <a:latin typeface="#9Slide03 BoosterNextFYBlack" panose="02000A03000000020004" pitchFamily="2" charset="0"/>
              </a:rPr>
              <a:t>Nội</a:t>
            </a:r>
            <a:r>
              <a:rPr lang="en-US" sz="4400" dirty="0">
                <a:solidFill>
                  <a:srgbClr val="D1B266"/>
                </a:solidFill>
                <a:latin typeface="#9Slide03 BoosterNextFYBlack" panose="02000A03000000020004" pitchFamily="2" charset="0"/>
              </a:rPr>
              <a:t> dung</a:t>
            </a:r>
          </a:p>
        </p:txBody>
      </p:sp>
      <p:sp>
        <p:nvSpPr>
          <p:cNvPr id="6" name="Freeform 6"/>
          <p:cNvSpPr/>
          <p:nvPr/>
        </p:nvSpPr>
        <p:spPr>
          <a:xfrm rot="-2445240">
            <a:off x="-7496004" y="-429299"/>
            <a:ext cx="11684508" cy="6267145"/>
          </a:xfrm>
          <a:custGeom>
            <a:avLst/>
            <a:gdLst/>
            <a:ahLst/>
            <a:cxnLst/>
            <a:rect l="l" t="t" r="r" b="b"/>
            <a:pathLst>
              <a:path w="11684508" h="6267145">
                <a:moveTo>
                  <a:pt x="0" y="0"/>
                </a:moveTo>
                <a:lnTo>
                  <a:pt x="11684508" y="0"/>
                </a:lnTo>
                <a:lnTo>
                  <a:pt x="11684508" y="6267145"/>
                </a:lnTo>
                <a:lnTo>
                  <a:pt x="0" y="62671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9539767" y="3850578"/>
            <a:ext cx="6382072" cy="3446319"/>
          </a:xfrm>
          <a:custGeom>
            <a:avLst/>
            <a:gdLst/>
            <a:ahLst/>
            <a:cxnLst/>
            <a:rect l="l" t="t" r="r" b="b"/>
            <a:pathLst>
              <a:path w="6382072" h="3446319">
                <a:moveTo>
                  <a:pt x="0" y="0"/>
                </a:moveTo>
                <a:lnTo>
                  <a:pt x="6382072" y="0"/>
                </a:lnTo>
                <a:lnTo>
                  <a:pt x="6382072" y="3446318"/>
                </a:lnTo>
                <a:lnTo>
                  <a:pt x="0" y="34463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9912900" y="7439556"/>
            <a:ext cx="6206900" cy="637226"/>
          </a:xfrm>
          <a:prstGeom prst="rect">
            <a:avLst/>
          </a:prstGeom>
        </p:spPr>
        <p:txBody>
          <a:bodyPr lIns="0" tIns="0" rIns="0" bIns="0" rtlCol="0" anchor="t">
            <a:spAutoFit/>
          </a:bodyPr>
          <a:lstStyle/>
          <a:p>
            <a:pPr algn="ctr">
              <a:lnSpc>
                <a:spcPts val="5286"/>
              </a:lnSpc>
            </a:pPr>
            <a:r>
              <a:rPr lang="en-US" sz="4400" dirty="0" err="1">
                <a:solidFill>
                  <a:srgbClr val="D1B266"/>
                </a:solidFill>
                <a:latin typeface="#9Slide03 BoosterNextFYBlack" panose="02000A03000000020004" pitchFamily="2" charset="0"/>
              </a:rPr>
              <a:t>Nghệ</a:t>
            </a:r>
            <a:r>
              <a:rPr lang="en-US" sz="4400" dirty="0">
                <a:solidFill>
                  <a:srgbClr val="D1B266"/>
                </a:solidFill>
                <a:latin typeface="#9Slide03 BoosterNextFYBlack" panose="02000A03000000020004" pitchFamily="2" charset="0"/>
              </a:rPr>
              <a:t> </a:t>
            </a:r>
            <a:r>
              <a:rPr lang="en-US" sz="4400" dirty="0" err="1">
                <a:solidFill>
                  <a:srgbClr val="D1B266"/>
                </a:solidFill>
                <a:latin typeface="#9Slide03 BoosterNextFYBlack" panose="02000A03000000020004" pitchFamily="2" charset="0"/>
              </a:rPr>
              <a:t>thuật</a:t>
            </a:r>
            <a:endParaRPr lang="en-US" sz="4400" dirty="0">
              <a:solidFill>
                <a:srgbClr val="D1B266"/>
              </a:solidFill>
              <a:latin typeface="#9Slide03 BoosterNextFYBlack" panose="02000A03000000020004" pitchFamily="2" charset="0"/>
            </a:endParaRPr>
          </a:p>
        </p:txBody>
      </p:sp>
      <p:sp>
        <p:nvSpPr>
          <p:cNvPr id="9" name="TextBox 9"/>
          <p:cNvSpPr txBox="1"/>
          <p:nvPr/>
        </p:nvSpPr>
        <p:spPr>
          <a:xfrm>
            <a:off x="1927781" y="4311850"/>
            <a:ext cx="5779449" cy="2769989"/>
          </a:xfrm>
          <a:prstGeom prst="rect">
            <a:avLst/>
          </a:prstGeom>
        </p:spPr>
        <p:txBody>
          <a:bodyPr lIns="0" tIns="0" rIns="0" bIns="0" rtlCol="0" anchor="t">
            <a:spAutoFit/>
          </a:bodyPr>
          <a:lstStyle/>
          <a:p>
            <a:pPr marL="0" marR="0" algn="just">
              <a:spcBef>
                <a:spcPts val="600"/>
              </a:spcBef>
              <a:spcAft>
                <a:spcPts val="600"/>
              </a:spcAft>
            </a:pP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Qua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cảnh</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đổi</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tên</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cho</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xã</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Cà</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Hạ</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tác</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giả</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đã</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phê</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phán</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bệnh</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háo</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danh</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hình</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thức</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trong</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mỗi</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con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mỗi</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tập</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thể</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p>
        </p:txBody>
      </p:sp>
      <p:sp>
        <p:nvSpPr>
          <p:cNvPr id="10" name="TextBox 10"/>
          <p:cNvSpPr txBox="1"/>
          <p:nvPr/>
        </p:nvSpPr>
        <p:spPr>
          <a:xfrm>
            <a:off x="9973913" y="4311850"/>
            <a:ext cx="5513779" cy="2462213"/>
          </a:xfrm>
          <a:prstGeom prst="rect">
            <a:avLst/>
          </a:prstGeom>
        </p:spPr>
        <p:txBody>
          <a:bodyPr wrap="square" lIns="0" tIns="0" rIns="0" bIns="0" rtlCol="0" anchor="t">
            <a:spAutoFit/>
          </a:bodyPr>
          <a:lstStyle/>
          <a:p>
            <a:pPr marL="0" marR="0" algn="just">
              <a:spcBef>
                <a:spcPts val="600"/>
              </a:spcBef>
              <a:spcAft>
                <a:spcPts val="600"/>
              </a:spcAft>
            </a:pP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Sử</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dụng</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thành</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công</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thủ</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pháp</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phóng</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đại</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xây</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dựng</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nhân</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vật</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mang</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tính</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cách</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tiêu</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biểu</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tạo</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nên</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tiếng</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cười</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châm</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biếm</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hài</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hước</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sâu</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sắc</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giàu</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ý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nghĩa</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animBg="1"/>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2" name="Freeform 2"/>
          <p:cNvSpPr/>
          <p:nvPr/>
        </p:nvSpPr>
        <p:spPr>
          <a:xfrm rot="-2445240">
            <a:off x="16173802" y="3306113"/>
            <a:ext cx="11684508" cy="6267145"/>
          </a:xfrm>
          <a:custGeom>
            <a:avLst/>
            <a:gdLst/>
            <a:ahLst/>
            <a:cxnLst/>
            <a:rect l="l" t="t" r="r" b="b"/>
            <a:pathLst>
              <a:path w="11684508" h="6267145">
                <a:moveTo>
                  <a:pt x="0" y="0"/>
                </a:moveTo>
                <a:lnTo>
                  <a:pt x="11684508" y="0"/>
                </a:lnTo>
                <a:lnTo>
                  <a:pt x="11684508" y="6267146"/>
                </a:lnTo>
                <a:lnTo>
                  <a:pt x="0" y="62671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2008495" y="1031765"/>
            <a:ext cx="14271009" cy="839332"/>
          </a:xfrm>
          <a:prstGeom prst="rect">
            <a:avLst/>
          </a:prstGeom>
        </p:spPr>
        <p:txBody>
          <a:bodyPr lIns="0" tIns="0" rIns="0" bIns="0" rtlCol="0" anchor="t">
            <a:spAutoFit/>
          </a:bodyPr>
          <a:lstStyle/>
          <a:p>
            <a:pPr marL="0" marR="0" lvl="0" indent="0" algn="ctr" defTabSz="914400" rtl="0" eaLnBrk="1" fontAlgn="auto" latinLnBrk="0" hangingPunct="1">
              <a:lnSpc>
                <a:spcPts val="7059"/>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D1B266"/>
                </a:solidFill>
                <a:effectLst/>
                <a:uLnTx/>
                <a:uFillTx/>
                <a:latin typeface="#9Slide03 BoosterNextFYBlack" panose="02000A03000000020004" pitchFamily="2" charset="0"/>
              </a:rPr>
              <a:t>Kĩ</a:t>
            </a:r>
            <a:r>
              <a:rPr kumimoji="0" lang="en-US" sz="5400" b="0" i="0" u="none" strike="noStrike" kern="1200" cap="none" spc="0" normalizeH="0" baseline="0" noProof="0" dirty="0">
                <a:ln>
                  <a:noFill/>
                </a:ln>
                <a:solidFill>
                  <a:srgbClr val="D1B266"/>
                </a:solidFill>
                <a:effectLst/>
                <a:uLnTx/>
                <a:uFillTx/>
                <a:latin typeface="#9Slide03 BoosterNextFYBlack" panose="02000A03000000020004" pitchFamily="2" charset="0"/>
              </a:rPr>
              <a:t> </a:t>
            </a:r>
            <a:r>
              <a:rPr kumimoji="0" lang="en-US" sz="5400" b="0" i="0" u="none" strike="noStrike" kern="1200" cap="none" spc="0" normalizeH="0" baseline="0" noProof="0" dirty="0" err="1">
                <a:ln>
                  <a:noFill/>
                </a:ln>
                <a:solidFill>
                  <a:srgbClr val="D1B266"/>
                </a:solidFill>
                <a:effectLst/>
                <a:uLnTx/>
                <a:uFillTx/>
                <a:latin typeface="#9Slide03 BoosterNextFYBlack" panose="02000A03000000020004" pitchFamily="2" charset="0"/>
              </a:rPr>
              <a:t>năng</a:t>
            </a:r>
            <a:r>
              <a:rPr kumimoji="0" lang="en-US" sz="5400" b="0" i="0" u="none" strike="noStrike" kern="1200" cap="none" spc="0" normalizeH="0" baseline="0" noProof="0" dirty="0">
                <a:ln>
                  <a:noFill/>
                </a:ln>
                <a:solidFill>
                  <a:srgbClr val="D1B266"/>
                </a:solidFill>
                <a:effectLst/>
                <a:uLnTx/>
                <a:uFillTx/>
                <a:latin typeface="#9Slide03 BoosterNextFYBlack" panose="02000A03000000020004" pitchFamily="2" charset="0"/>
              </a:rPr>
              <a:t> </a:t>
            </a:r>
            <a:r>
              <a:rPr kumimoji="0" lang="en-US" sz="5400" b="0" i="0" u="none" strike="noStrike" kern="1200" cap="none" spc="0" normalizeH="0" baseline="0" noProof="0" dirty="0" err="1">
                <a:ln>
                  <a:noFill/>
                </a:ln>
                <a:solidFill>
                  <a:srgbClr val="D1B266"/>
                </a:solidFill>
                <a:effectLst/>
                <a:uLnTx/>
                <a:uFillTx/>
                <a:latin typeface="#9Slide03 BoosterNextFYBlack" panose="02000A03000000020004" pitchFamily="2" charset="0"/>
              </a:rPr>
              <a:t>đọc</a:t>
            </a:r>
            <a:r>
              <a:rPr kumimoji="0" lang="en-US" sz="5400" b="0" i="0" u="none" strike="noStrike" kern="1200" cap="none" spc="0" normalizeH="0" baseline="0" noProof="0" dirty="0">
                <a:ln>
                  <a:noFill/>
                </a:ln>
                <a:solidFill>
                  <a:srgbClr val="D1B266"/>
                </a:solidFill>
                <a:effectLst/>
                <a:uLnTx/>
                <a:uFillTx/>
                <a:latin typeface="#9Slide03 BoosterNextFYBlack" panose="02000A03000000020004" pitchFamily="2" charset="0"/>
              </a:rPr>
              <a:t> </a:t>
            </a:r>
            <a:r>
              <a:rPr kumimoji="0" lang="en-US" sz="5400" b="0" i="0" u="none" strike="noStrike" kern="1200" cap="none" spc="0" normalizeH="0" baseline="0" noProof="0" dirty="0" err="1">
                <a:ln>
                  <a:noFill/>
                </a:ln>
                <a:solidFill>
                  <a:srgbClr val="D1B266"/>
                </a:solidFill>
                <a:effectLst/>
                <a:uLnTx/>
                <a:uFillTx/>
                <a:latin typeface="#9Slide03 BoosterNextFYBlack" panose="02000A03000000020004" pitchFamily="2" charset="0"/>
              </a:rPr>
              <a:t>hiểu</a:t>
            </a:r>
            <a:r>
              <a:rPr kumimoji="0" lang="en-US" sz="5400" b="0" i="0" u="none" strike="noStrike" kern="1200" cap="none" spc="0" normalizeH="0" baseline="0" noProof="0" dirty="0">
                <a:ln>
                  <a:noFill/>
                </a:ln>
                <a:solidFill>
                  <a:srgbClr val="D1B266"/>
                </a:solidFill>
                <a:effectLst/>
                <a:uLnTx/>
                <a:uFillTx/>
                <a:latin typeface="#9Slide03 BoosterNextFYBlack" panose="02000A03000000020004" pitchFamily="2" charset="0"/>
              </a:rPr>
              <a:t> </a:t>
            </a:r>
            <a:r>
              <a:rPr kumimoji="0" lang="en-US" sz="5400" b="0" i="0" u="none" strike="noStrike" kern="1200" cap="none" spc="0" normalizeH="0" baseline="0" noProof="0" dirty="0" err="1">
                <a:ln>
                  <a:noFill/>
                </a:ln>
                <a:solidFill>
                  <a:srgbClr val="D1B266"/>
                </a:solidFill>
                <a:effectLst/>
                <a:uLnTx/>
                <a:uFillTx/>
                <a:latin typeface="#9Slide03 BoosterNextFYBlack" panose="02000A03000000020004" pitchFamily="2" charset="0"/>
              </a:rPr>
              <a:t>văn</a:t>
            </a:r>
            <a:r>
              <a:rPr kumimoji="0" lang="en-US" sz="5400" b="0" i="0" u="none" strike="noStrike" kern="1200" cap="none" spc="0" normalizeH="0" baseline="0" noProof="0" dirty="0">
                <a:ln>
                  <a:noFill/>
                </a:ln>
                <a:solidFill>
                  <a:srgbClr val="D1B266"/>
                </a:solidFill>
                <a:effectLst/>
                <a:uLnTx/>
                <a:uFillTx/>
                <a:latin typeface="#9Slide03 BoosterNextFYBlack" panose="02000A03000000020004" pitchFamily="2" charset="0"/>
              </a:rPr>
              <a:t> </a:t>
            </a:r>
            <a:r>
              <a:rPr kumimoji="0" lang="en-US" sz="5400" b="0" i="0" u="none" strike="noStrike" kern="1200" cap="none" spc="0" normalizeH="0" baseline="0" noProof="0" dirty="0" err="1">
                <a:ln>
                  <a:noFill/>
                </a:ln>
                <a:solidFill>
                  <a:srgbClr val="D1B266"/>
                </a:solidFill>
                <a:effectLst/>
                <a:uLnTx/>
                <a:uFillTx/>
                <a:latin typeface="#9Slide03 BoosterNextFYBlack" panose="02000A03000000020004" pitchFamily="2" charset="0"/>
              </a:rPr>
              <a:t>bản</a:t>
            </a:r>
            <a:r>
              <a:rPr kumimoji="0" lang="en-US" sz="5400" b="0" i="0" u="none" strike="noStrike" kern="1200" cap="none" spc="0" normalizeH="0" baseline="0" noProof="0" dirty="0">
                <a:ln>
                  <a:noFill/>
                </a:ln>
                <a:solidFill>
                  <a:srgbClr val="D1B266"/>
                </a:solidFill>
                <a:effectLst/>
                <a:uLnTx/>
                <a:uFillTx/>
                <a:latin typeface="#9Slide03 BoosterNextFYBlack" panose="02000A03000000020004" pitchFamily="2" charset="0"/>
              </a:rPr>
              <a:t> </a:t>
            </a:r>
            <a:r>
              <a:rPr kumimoji="0" lang="en-US" sz="5400" b="0" i="0" u="none" strike="noStrike" kern="1200" cap="none" spc="0" normalizeH="0" baseline="0" noProof="0" dirty="0" err="1">
                <a:ln>
                  <a:noFill/>
                </a:ln>
                <a:solidFill>
                  <a:srgbClr val="D1B266"/>
                </a:solidFill>
                <a:effectLst/>
                <a:uLnTx/>
                <a:uFillTx/>
                <a:latin typeface="#9Slide03 BoosterNextFYBlack" panose="02000A03000000020004" pitchFamily="2" charset="0"/>
              </a:rPr>
              <a:t>kịch</a:t>
            </a:r>
            <a:endParaRPr kumimoji="0" lang="en-US" sz="5400" b="0" i="0" u="none" strike="noStrike" kern="1200" cap="none" spc="0" normalizeH="0" baseline="0" noProof="0" dirty="0">
              <a:ln>
                <a:noFill/>
              </a:ln>
              <a:solidFill>
                <a:srgbClr val="D1B266"/>
              </a:solidFill>
              <a:effectLst/>
              <a:uLnTx/>
              <a:uFillTx/>
              <a:latin typeface="#9Slide03 BoosterNextFYBlack" panose="02000A03000000020004" pitchFamily="2" charset="0"/>
            </a:endParaRPr>
          </a:p>
        </p:txBody>
      </p:sp>
      <p:sp>
        <p:nvSpPr>
          <p:cNvPr id="6" name="Freeform 6"/>
          <p:cNvSpPr/>
          <p:nvPr/>
        </p:nvSpPr>
        <p:spPr>
          <a:xfrm rot="-2445240">
            <a:off x="-7496004" y="-429299"/>
            <a:ext cx="11684508" cy="6267145"/>
          </a:xfrm>
          <a:custGeom>
            <a:avLst/>
            <a:gdLst/>
            <a:ahLst/>
            <a:cxnLst/>
            <a:rect l="l" t="t" r="r" b="b"/>
            <a:pathLst>
              <a:path w="11684508" h="6267145">
                <a:moveTo>
                  <a:pt x="0" y="0"/>
                </a:moveTo>
                <a:lnTo>
                  <a:pt x="11684508" y="0"/>
                </a:lnTo>
                <a:lnTo>
                  <a:pt x="11684508" y="6267145"/>
                </a:lnTo>
                <a:lnTo>
                  <a:pt x="0" y="6267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371600" y="2623959"/>
            <a:ext cx="15240000" cy="6432980"/>
          </a:xfrm>
          <a:custGeom>
            <a:avLst/>
            <a:gdLst/>
            <a:ahLst/>
            <a:cxnLst/>
            <a:rect l="l" t="t" r="r" b="b"/>
            <a:pathLst>
              <a:path w="6382072" h="3446319">
                <a:moveTo>
                  <a:pt x="0" y="0"/>
                </a:moveTo>
                <a:lnTo>
                  <a:pt x="6382072" y="0"/>
                </a:lnTo>
                <a:lnTo>
                  <a:pt x="6382072" y="3446318"/>
                </a:lnTo>
                <a:lnTo>
                  <a:pt x="0" y="34463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EB7671E-60F3-0CA0-EFCE-42ABB34D11C5}"/>
              </a:ext>
            </a:extLst>
          </p:cNvPr>
          <p:cNvSpPr txBox="1"/>
          <p:nvPr/>
        </p:nvSpPr>
        <p:spPr>
          <a:xfrm>
            <a:off x="2286000" y="3265739"/>
            <a:ext cx="13182599" cy="5139869"/>
          </a:xfrm>
          <a:prstGeom prst="rect">
            <a:avLst/>
          </a:prstGeom>
          <a:noFill/>
        </p:spPr>
        <p:txBody>
          <a:bodyPr wrap="square">
            <a:spAutoFit/>
          </a:bodyPr>
          <a:lstStyle/>
          <a:p>
            <a:pPr marL="0" marR="0" algn="just">
              <a:spcBef>
                <a:spcPts val="1200"/>
              </a:spcBef>
              <a:spcAft>
                <a:spcPts val="1200"/>
              </a:spcAft>
            </a:pPr>
            <a:r>
              <a:rPr lang="pt-BR"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Tóm tắt nội dung văn bản (Văn bản kể lại sự việc gì? Sự việc ấy xảy ra trong bối cảnh nào? Cốt truyện có gì đặc biệt?...). </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1200"/>
              </a:spcBef>
              <a:spcAft>
                <a:spcPts val="1200"/>
              </a:spcAft>
            </a:pPr>
            <a:r>
              <a:rPr lang="pt-BR"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Tìm hiểu một số đặc điểm của hài kịch qua các phương diện: xung đột, nhân vật, hành động, lời thoại, thủ pháp trào phúng,...để hiểu được chủ đề, mục đích và ý nghĩa của tiếng cười phê phán trong văn bản.</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spcBef>
                <a:spcPts val="1200"/>
              </a:spcBef>
              <a:spcAft>
                <a:spcPts val="1200"/>
              </a:spcAft>
            </a:pPr>
            <a:r>
              <a:rPr lang="pt-BR" sz="3600" kern="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Liên hệ, kết nối với kinh nghiệm của bản thân để hiểu sâu hơn về nội dung văn bản.</a:t>
            </a:r>
            <a:endParaRPr lang="en-US" sz="3600" dirty="0">
              <a:latin typeface="#9Slide03 Arima Madurai Bold" panose="00000800000000000000" pitchFamily="2" charset="0"/>
              <a:cs typeface="#9Slide03 Arima Madurai Bold" panose="00000800000000000000" pitchFamily="2" charset="0"/>
            </a:endParaRPr>
          </a:p>
        </p:txBody>
      </p:sp>
    </p:spTree>
    <p:extLst>
      <p:ext uri="{BB962C8B-B14F-4D97-AF65-F5344CB8AC3E}">
        <p14:creationId xmlns:p14="http://schemas.microsoft.com/office/powerpoint/2010/main" val="272093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019C32-9912-10AD-6307-41159C4999AE}"/>
              </a:ext>
            </a:extLst>
          </p:cNvPr>
          <p:cNvSpPr txBox="1"/>
          <p:nvPr/>
        </p:nvSpPr>
        <p:spPr>
          <a:xfrm>
            <a:off x="9121856" y="3494116"/>
            <a:ext cx="8224964" cy="238506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9Slide03 Montserrat Black" panose="00000A00000000000000" pitchFamily="2" charset="0"/>
                <a:ea typeface="+mn-ea"/>
                <a:cs typeface="+mn-cs"/>
              </a:rPr>
              <a:t>IV. </a:t>
            </a:r>
            <a:r>
              <a:rPr kumimoji="0" lang="en-US" sz="8000" b="0" i="0" u="none" strike="noStrike" kern="1200" cap="none" spc="0" normalizeH="0" baseline="0" noProof="0" dirty="0" err="1">
                <a:ln>
                  <a:noFill/>
                </a:ln>
                <a:solidFill>
                  <a:prstClr val="black"/>
                </a:solidFill>
                <a:effectLst/>
                <a:uLnTx/>
                <a:uFillTx/>
                <a:latin typeface="#9Slide03 Montserrat Black" panose="00000A00000000000000" pitchFamily="2" charset="0"/>
                <a:ea typeface="+mn-ea"/>
                <a:cs typeface="+mn-cs"/>
              </a:rPr>
              <a:t>Luyện</a:t>
            </a:r>
            <a:r>
              <a:rPr kumimoji="0" lang="en-US" sz="8000" b="0" i="0" u="none" strike="noStrike" kern="1200" cap="none" spc="0" normalizeH="0" baseline="0" noProof="0" dirty="0">
                <a:ln>
                  <a:noFill/>
                </a:ln>
                <a:solidFill>
                  <a:prstClr val="black"/>
                </a:solidFill>
                <a:effectLst/>
                <a:uLnTx/>
                <a:uFillTx/>
                <a:latin typeface="#9Slide03 Montserrat Black" panose="00000A00000000000000" pitchFamily="2" charset="0"/>
                <a:ea typeface="+mn-ea"/>
                <a:cs typeface="+mn-cs"/>
              </a:rPr>
              <a:t> </a:t>
            </a:r>
            <a:r>
              <a:rPr kumimoji="0" lang="en-US" sz="8000" b="0" i="0" u="none" strike="noStrike" kern="1200" cap="none" spc="0" normalizeH="0" baseline="0" noProof="0" dirty="0" err="1">
                <a:ln>
                  <a:noFill/>
                </a:ln>
                <a:solidFill>
                  <a:prstClr val="black"/>
                </a:solidFill>
                <a:effectLst/>
                <a:uLnTx/>
                <a:uFillTx/>
                <a:latin typeface="#9Slide03 Montserrat Black" panose="00000A00000000000000" pitchFamily="2" charset="0"/>
                <a:ea typeface="+mn-ea"/>
                <a:cs typeface="+mn-cs"/>
              </a:rPr>
              <a:t>tập</a:t>
            </a:r>
            <a:r>
              <a:rPr kumimoji="0" lang="en-US" sz="8000" b="0" i="0" u="none" strike="noStrike" kern="1200" cap="none" spc="0" normalizeH="0" baseline="0" noProof="0" dirty="0">
                <a:ln>
                  <a:noFill/>
                </a:ln>
                <a:solidFill>
                  <a:prstClr val="black"/>
                </a:solidFill>
                <a:effectLst/>
                <a:uLnTx/>
                <a:uFillTx/>
                <a:latin typeface="#9Slide03 Montserrat Black" panose="00000A00000000000000" pitchFamily="2" charset="0"/>
                <a:ea typeface="+mn-ea"/>
                <a:cs typeface="+mn-cs"/>
              </a:rPr>
              <a:t>, </a:t>
            </a:r>
            <a:r>
              <a:rPr kumimoji="0" lang="en-US" sz="8000" b="0" i="0" u="none" strike="noStrike" kern="1200" cap="none" spc="0" normalizeH="0" baseline="0" noProof="0" dirty="0" err="1">
                <a:ln>
                  <a:noFill/>
                </a:ln>
                <a:solidFill>
                  <a:prstClr val="black"/>
                </a:solidFill>
                <a:effectLst/>
                <a:uLnTx/>
                <a:uFillTx/>
                <a:latin typeface="#9Slide03 Montserrat Black" panose="00000A00000000000000" pitchFamily="2" charset="0"/>
                <a:ea typeface="+mn-ea"/>
                <a:cs typeface="+mn-cs"/>
              </a:rPr>
              <a:t>vận</a:t>
            </a:r>
            <a:r>
              <a:rPr kumimoji="0" lang="en-US" sz="8000" b="0" i="0" u="none" strike="noStrike" kern="1200" cap="none" spc="0" normalizeH="0" baseline="0" noProof="0" dirty="0">
                <a:ln>
                  <a:noFill/>
                </a:ln>
                <a:solidFill>
                  <a:prstClr val="black"/>
                </a:solidFill>
                <a:effectLst/>
                <a:uLnTx/>
                <a:uFillTx/>
                <a:latin typeface="#9Slide03 Montserrat Black" panose="00000A00000000000000" pitchFamily="2" charset="0"/>
                <a:ea typeface="+mn-ea"/>
                <a:cs typeface="+mn-cs"/>
              </a:rPr>
              <a:t> </a:t>
            </a:r>
            <a:r>
              <a:rPr kumimoji="0" lang="en-US" sz="8000" b="0" i="0" u="none" strike="noStrike" kern="1200" cap="none" spc="0" normalizeH="0" baseline="0" noProof="0" dirty="0" err="1">
                <a:ln>
                  <a:noFill/>
                </a:ln>
                <a:solidFill>
                  <a:prstClr val="black"/>
                </a:solidFill>
                <a:effectLst/>
                <a:uLnTx/>
                <a:uFillTx/>
                <a:latin typeface="#9Slide03 Montserrat Black" panose="00000A00000000000000" pitchFamily="2" charset="0"/>
                <a:ea typeface="+mn-ea"/>
                <a:cs typeface="+mn-cs"/>
              </a:rPr>
              <a:t>dụng</a:t>
            </a:r>
            <a:endParaRPr kumimoji="0" lang="en-US" sz="8000" b="0" i="0" u="none" strike="noStrike" kern="1200" cap="none" spc="0" normalizeH="0" baseline="0" noProof="0" dirty="0">
              <a:ln>
                <a:noFill/>
              </a:ln>
              <a:solidFill>
                <a:prstClr val="black"/>
              </a:solidFill>
              <a:effectLst/>
              <a:uLnTx/>
              <a:uFillTx/>
              <a:latin typeface="#9Slide03 Montserrat Black" panose="00000A00000000000000" pitchFamily="2" charset="0"/>
              <a:ea typeface="+mn-ea"/>
              <a:cs typeface="+mn-cs"/>
            </a:endParaRPr>
          </a:p>
        </p:txBody>
      </p:sp>
      <p:pic>
        <p:nvPicPr>
          <p:cNvPr id="3" name="Picture 2" descr="A group of people on stage&#10;&#10;Description automatically generated">
            <a:extLst>
              <a:ext uri="{FF2B5EF4-FFF2-40B4-BE49-F238E27FC236}">
                <a16:creationId xmlns:a16="http://schemas.microsoft.com/office/drawing/2014/main" id="{EA029EFC-5FCA-9568-E230-174561CB28CD}"/>
              </a:ext>
            </a:extLst>
          </p:cNvPr>
          <p:cNvPicPr>
            <a:picLocks noChangeAspect="1"/>
          </p:cNvPicPr>
          <p:nvPr/>
        </p:nvPicPr>
        <p:blipFill rotWithShape="1">
          <a:blip r:embed="rId2">
            <a:extLst>
              <a:ext uri="{28A0092B-C50C-407E-A947-70E740481C1C}">
                <a14:useLocalDpi xmlns:a14="http://schemas.microsoft.com/office/drawing/2010/main" val="0"/>
              </a:ext>
            </a:extLst>
          </a:blip>
          <a:srcRect l="5671" r="15363" b="-1"/>
          <a:stretch/>
        </p:blipFill>
        <p:spPr>
          <a:xfrm>
            <a:off x="1300036" y="1825452"/>
            <a:ext cx="7005764" cy="5722389"/>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spTree>
    <p:extLst>
      <p:ext uri="{BB962C8B-B14F-4D97-AF65-F5344CB8AC3E}">
        <p14:creationId xmlns:p14="http://schemas.microsoft.com/office/powerpoint/2010/main" val="2566276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E61B563-A4B2-5783-81AF-A2A053D747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028344"/>
            <a:ext cx="18288000" cy="2279034"/>
            <a:chOff x="0" y="-29768"/>
            <a:chExt cx="12202174" cy="1519356"/>
          </a:xfrm>
        </p:grpSpPr>
        <p:sp>
          <p:nvSpPr>
            <p:cNvPr id="10" name="Rectangle 9">
              <a:extLst>
                <a:ext uri="{FF2B5EF4-FFF2-40B4-BE49-F238E27FC236}">
                  <a16:creationId xmlns:a16="http://schemas.microsoft.com/office/drawing/2014/main" id="{40633BBC-8C60-7DC4-F0CC-CE3225109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CC98078-F2A2-725C-ED61-320B63B695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289101" y="-1429602"/>
              <a:ext cx="1507122" cy="4319024"/>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1CD4C03-24F0-57A9-530E-8F2ABABDC5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80884" y="-2910652"/>
              <a:ext cx="1519356" cy="7281123"/>
            </a:xfrm>
            <a:prstGeom prst="rect">
              <a:avLst/>
            </a:prstGeom>
            <a:gradFill>
              <a:gsLst>
                <a:gs pos="29000">
                  <a:schemeClr val="accent5">
                    <a:lumMod val="60000"/>
                    <a:lumOff val="40000"/>
                    <a:alpha val="0"/>
                  </a:schemeClr>
                </a:gs>
                <a:gs pos="100000">
                  <a:schemeClr val="accent5">
                    <a:lumMod val="75000"/>
                    <a:alpha val="7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4BE1962A-1AFB-44B9-6FF5-176976AC4A5E}"/>
              </a:ext>
            </a:extLst>
          </p:cNvPr>
          <p:cNvSpPr txBox="1"/>
          <p:nvPr/>
        </p:nvSpPr>
        <p:spPr>
          <a:xfrm>
            <a:off x="3160086" y="8323240"/>
            <a:ext cx="10386039" cy="1370962"/>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11000" dirty="0" err="1">
                <a:solidFill>
                  <a:srgbClr val="FFFFFF"/>
                </a:solidFill>
                <a:latin typeface="#9Slide05 Brannboll Ny" panose="02000000000000000000" pitchFamily="2" charset="0"/>
                <a:ea typeface="+mj-ea"/>
                <a:cs typeface="+mj-cs"/>
              </a:rPr>
              <a:t>Đổi</a:t>
            </a:r>
            <a:r>
              <a:rPr lang="en-US" sz="11000" dirty="0">
                <a:solidFill>
                  <a:srgbClr val="FFFFFF"/>
                </a:solidFill>
                <a:latin typeface="#9Slide05 Brannboll Ny" panose="02000000000000000000" pitchFamily="2" charset="0"/>
                <a:ea typeface="+mj-ea"/>
                <a:cs typeface="+mj-cs"/>
              </a:rPr>
              <a:t>  </a:t>
            </a:r>
            <a:r>
              <a:rPr lang="en-US" sz="11000" dirty="0" err="1">
                <a:solidFill>
                  <a:srgbClr val="FFFFFF"/>
                </a:solidFill>
                <a:latin typeface="#9Slide05 Brannboll Ny" panose="02000000000000000000" pitchFamily="2" charset="0"/>
                <a:ea typeface="+mj-ea"/>
                <a:cs typeface="+mj-cs"/>
              </a:rPr>
              <a:t>tên</a:t>
            </a:r>
            <a:r>
              <a:rPr lang="en-US" sz="11000" dirty="0">
                <a:solidFill>
                  <a:srgbClr val="FFFFFF"/>
                </a:solidFill>
                <a:latin typeface="#9Slide05 Brannboll Ny" panose="02000000000000000000" pitchFamily="2" charset="0"/>
                <a:ea typeface="+mj-ea"/>
                <a:cs typeface="+mj-cs"/>
              </a:rPr>
              <a:t> </a:t>
            </a:r>
            <a:r>
              <a:rPr lang="en-US" sz="11000" dirty="0" err="1">
                <a:solidFill>
                  <a:srgbClr val="FFFFFF"/>
                </a:solidFill>
                <a:latin typeface="#9Slide05 Brannboll Ny" panose="02000000000000000000" pitchFamily="2" charset="0"/>
                <a:ea typeface="+mj-ea"/>
                <a:cs typeface="+mj-cs"/>
              </a:rPr>
              <a:t>cho</a:t>
            </a:r>
            <a:r>
              <a:rPr lang="en-US" sz="11000" dirty="0">
                <a:solidFill>
                  <a:srgbClr val="FFFFFF"/>
                </a:solidFill>
                <a:latin typeface="#9Slide05 Brannboll Ny" panose="02000000000000000000" pitchFamily="2" charset="0"/>
                <a:ea typeface="+mj-ea"/>
                <a:cs typeface="+mj-cs"/>
              </a:rPr>
              <a:t> </a:t>
            </a:r>
            <a:r>
              <a:rPr lang="en-US" sz="11000" dirty="0" err="1">
                <a:solidFill>
                  <a:srgbClr val="FFFFFF"/>
                </a:solidFill>
                <a:latin typeface="#9Slide05 Brannboll Ny" panose="02000000000000000000" pitchFamily="2" charset="0"/>
                <a:ea typeface="+mj-ea"/>
                <a:cs typeface="+mj-cs"/>
              </a:rPr>
              <a:t>xã</a:t>
            </a:r>
            <a:endParaRPr lang="en-US" sz="11000" dirty="0">
              <a:solidFill>
                <a:srgbClr val="FFFFFF"/>
              </a:solidFill>
              <a:latin typeface="#9Slide05 Brannboll Ny" panose="02000000000000000000" pitchFamily="2" charset="0"/>
              <a:ea typeface="+mj-ea"/>
              <a:cs typeface="+mj-cs"/>
            </a:endParaRPr>
          </a:p>
        </p:txBody>
      </p:sp>
      <p:pic>
        <p:nvPicPr>
          <p:cNvPr id="3" name="Picture 2" descr="A group of people on stage&#10;&#10;Description automatically generated">
            <a:extLst>
              <a:ext uri="{FF2B5EF4-FFF2-40B4-BE49-F238E27FC236}">
                <a16:creationId xmlns:a16="http://schemas.microsoft.com/office/drawing/2014/main" id="{30BCD8B0-4977-C0F6-5A52-ED655FD477C1}"/>
              </a:ext>
            </a:extLst>
          </p:cNvPr>
          <p:cNvPicPr>
            <a:picLocks noChangeAspect="1"/>
          </p:cNvPicPr>
          <p:nvPr/>
        </p:nvPicPr>
        <p:blipFill rotWithShape="1">
          <a:blip r:embed="rId2">
            <a:extLst>
              <a:ext uri="{28A0092B-C50C-407E-A947-70E740481C1C}">
                <a14:useLocalDpi xmlns:a14="http://schemas.microsoft.com/office/drawing/2010/main" val="0"/>
              </a:ext>
            </a:extLst>
          </a:blip>
          <a:srcRect t="14688" b="4762"/>
          <a:stretch/>
        </p:blipFill>
        <p:spPr>
          <a:xfrm>
            <a:off x="1" y="10"/>
            <a:ext cx="18287997" cy="8028332"/>
          </a:xfrm>
          <a:prstGeom prst="rect">
            <a:avLst/>
          </a:prstGeom>
        </p:spPr>
      </p:pic>
      <p:sp>
        <p:nvSpPr>
          <p:cNvPr id="6" name="TextBox 5">
            <a:extLst>
              <a:ext uri="{FF2B5EF4-FFF2-40B4-BE49-F238E27FC236}">
                <a16:creationId xmlns:a16="http://schemas.microsoft.com/office/drawing/2014/main" id="{C9022050-5744-3F11-70D5-A0239B1B4E61}"/>
              </a:ext>
            </a:extLst>
          </p:cNvPr>
          <p:cNvSpPr txBox="1"/>
          <p:nvPr/>
        </p:nvSpPr>
        <p:spPr>
          <a:xfrm>
            <a:off x="12292040" y="9473406"/>
            <a:ext cx="9144000" cy="774636"/>
          </a:xfrm>
          <a:prstGeom prst="rect">
            <a:avLst/>
          </a:prstGeom>
          <a:noFill/>
        </p:spPr>
        <p:txBody>
          <a:bodyPr wrap="square">
            <a:spAutoFit/>
          </a:bodyPr>
          <a:lstStyle/>
          <a:p>
            <a:pPr>
              <a:lnSpc>
                <a:spcPct val="90000"/>
              </a:lnSpc>
              <a:spcBef>
                <a:spcPct val="0"/>
              </a:spcBef>
              <a:spcAft>
                <a:spcPts val="600"/>
              </a:spcAft>
            </a:pPr>
            <a:r>
              <a:rPr lang="en-US" sz="4800" dirty="0" err="1">
                <a:solidFill>
                  <a:srgbClr val="FFFFFF"/>
                </a:solidFill>
                <a:latin typeface="#9Slide05 Amtenar" panose="02000000000000000000" pitchFamily="2" charset="0"/>
                <a:ea typeface="#9Slide05 Amtenar" panose="02000000000000000000" pitchFamily="2" charset="0"/>
                <a:cs typeface="+mj-cs"/>
              </a:rPr>
              <a:t>Lưu</a:t>
            </a:r>
            <a:r>
              <a:rPr lang="en-US" sz="4800" dirty="0">
                <a:solidFill>
                  <a:srgbClr val="FFFFFF"/>
                </a:solidFill>
                <a:latin typeface="#9Slide05 Amtenar" panose="02000000000000000000" pitchFamily="2" charset="0"/>
                <a:ea typeface="#9Slide05 Amtenar" panose="02000000000000000000" pitchFamily="2" charset="0"/>
                <a:cs typeface="+mj-cs"/>
              </a:rPr>
              <a:t> Quang Vũ</a:t>
            </a:r>
          </a:p>
        </p:txBody>
      </p:sp>
    </p:spTree>
    <p:extLst>
      <p:ext uri="{BB962C8B-B14F-4D97-AF65-F5344CB8AC3E}">
        <p14:creationId xmlns:p14="http://schemas.microsoft.com/office/powerpoint/2010/main" val="3970570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56E18C0-1D0D-A8E2-9993-317BE932C11A}"/>
              </a:ext>
            </a:extLst>
          </p:cNvPr>
          <p:cNvSpPr/>
          <p:nvPr/>
        </p:nvSpPr>
        <p:spPr>
          <a:xfrm>
            <a:off x="3193339" y="3430675"/>
            <a:ext cx="12344400" cy="3048000"/>
          </a:xfrm>
          <a:prstGeom prst="roundRect">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0" y="8751040"/>
            <a:ext cx="18288000" cy="1535960"/>
            <a:chOff x="0" y="0"/>
            <a:chExt cx="6186311" cy="519572"/>
          </a:xfrm>
        </p:grpSpPr>
        <p:sp>
          <p:nvSpPr>
            <p:cNvPr id="3" name="Freeform 3"/>
            <p:cNvSpPr/>
            <p:nvPr/>
          </p:nvSpPr>
          <p:spPr>
            <a:xfrm>
              <a:off x="0" y="0"/>
              <a:ext cx="6186311" cy="519572"/>
            </a:xfrm>
            <a:custGeom>
              <a:avLst/>
              <a:gdLst/>
              <a:ahLst/>
              <a:cxnLst/>
              <a:rect l="l" t="t" r="r" b="b"/>
              <a:pathLst>
                <a:path w="6186311" h="519572">
                  <a:moveTo>
                    <a:pt x="0" y="0"/>
                  </a:moveTo>
                  <a:lnTo>
                    <a:pt x="6186311" y="0"/>
                  </a:lnTo>
                  <a:lnTo>
                    <a:pt x="6186311" y="519572"/>
                  </a:lnTo>
                  <a:lnTo>
                    <a:pt x="0" y="519572"/>
                  </a:lnTo>
                  <a:close/>
                </a:path>
              </a:pathLst>
            </a:custGeom>
            <a:solidFill>
              <a:srgbClr val="1F222B"/>
            </a:solidFill>
          </p:spPr>
          <p:txBody>
            <a:bodyPr/>
            <a:lstStyle/>
            <a:p>
              <a:endParaRPr lang="en-US"/>
            </a:p>
          </p:txBody>
        </p:sp>
      </p:grpSp>
      <p:sp>
        <p:nvSpPr>
          <p:cNvPr id="4" name="Freeform 4"/>
          <p:cNvSpPr/>
          <p:nvPr/>
        </p:nvSpPr>
        <p:spPr>
          <a:xfrm>
            <a:off x="9365539" y="-2216714"/>
            <a:ext cx="4837564" cy="4954675"/>
          </a:xfrm>
          <a:custGeom>
            <a:avLst/>
            <a:gdLst/>
            <a:ahLst/>
            <a:cxnLst/>
            <a:rect l="l" t="t" r="r" b="b"/>
            <a:pathLst>
              <a:path w="4837564" h="4954675">
                <a:moveTo>
                  <a:pt x="0" y="0"/>
                </a:moveTo>
                <a:lnTo>
                  <a:pt x="4837564" y="0"/>
                </a:lnTo>
                <a:lnTo>
                  <a:pt x="4837564" y="4954675"/>
                </a:lnTo>
                <a:lnTo>
                  <a:pt x="0" y="4954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4084897" y="-2216714"/>
            <a:ext cx="4837564" cy="4954675"/>
          </a:xfrm>
          <a:custGeom>
            <a:avLst/>
            <a:gdLst/>
            <a:ahLst/>
            <a:cxnLst/>
            <a:rect l="l" t="t" r="r" b="b"/>
            <a:pathLst>
              <a:path w="4837564" h="4954675">
                <a:moveTo>
                  <a:pt x="0" y="0"/>
                </a:moveTo>
                <a:lnTo>
                  <a:pt x="4837564" y="0"/>
                </a:lnTo>
                <a:lnTo>
                  <a:pt x="4837564" y="4954675"/>
                </a:lnTo>
                <a:lnTo>
                  <a:pt x="0" y="4954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3727850" y="0"/>
            <a:ext cx="4788131" cy="10287000"/>
          </a:xfrm>
          <a:custGeom>
            <a:avLst/>
            <a:gdLst/>
            <a:ahLst/>
            <a:cxnLst/>
            <a:rect l="l" t="t" r="r" b="b"/>
            <a:pathLst>
              <a:path w="4788131" h="10287000">
                <a:moveTo>
                  <a:pt x="4788131" y="0"/>
                </a:moveTo>
                <a:lnTo>
                  <a:pt x="0" y="0"/>
                </a:lnTo>
                <a:lnTo>
                  <a:pt x="0" y="10287000"/>
                </a:lnTo>
                <a:lnTo>
                  <a:pt x="4788131" y="10287000"/>
                </a:lnTo>
                <a:lnTo>
                  <a:pt x="478813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227981" y="0"/>
            <a:ext cx="4788131" cy="10287000"/>
          </a:xfrm>
          <a:custGeom>
            <a:avLst/>
            <a:gdLst/>
            <a:ahLst/>
            <a:cxnLst/>
            <a:rect l="l" t="t" r="r" b="b"/>
            <a:pathLst>
              <a:path w="4788131" h="10287000">
                <a:moveTo>
                  <a:pt x="0" y="0"/>
                </a:moveTo>
                <a:lnTo>
                  <a:pt x="4788131" y="0"/>
                </a:lnTo>
                <a:lnTo>
                  <a:pt x="4788131"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711816" y="5430792"/>
            <a:ext cx="2908538" cy="4610074"/>
          </a:xfrm>
          <a:custGeom>
            <a:avLst/>
            <a:gdLst/>
            <a:ahLst/>
            <a:cxnLst/>
            <a:rect l="l" t="t" r="r" b="b"/>
            <a:pathLst>
              <a:path w="2908538" h="4610074">
                <a:moveTo>
                  <a:pt x="0" y="0"/>
                </a:moveTo>
                <a:lnTo>
                  <a:pt x="2908538" y="0"/>
                </a:lnTo>
                <a:lnTo>
                  <a:pt x="2908538" y="4610074"/>
                </a:lnTo>
                <a:lnTo>
                  <a:pt x="0" y="46100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3526769" y="3769735"/>
            <a:ext cx="11209883" cy="2369880"/>
          </a:xfrm>
          <a:prstGeom prst="rect">
            <a:avLst/>
          </a:prstGeom>
        </p:spPr>
        <p:txBody>
          <a:bodyPr lIns="0" tIns="0" rIns="0" bIns="0" rtlCol="0" anchor="t">
            <a:spAutoFit/>
          </a:bodyPr>
          <a:lstStyle/>
          <a:p>
            <a:pPr marL="0" marR="0" indent="457200" algn="just">
              <a:spcBef>
                <a:spcPts val="600"/>
              </a:spcBef>
              <a:spcAft>
                <a:spcPts val="600"/>
              </a:spcAft>
            </a:pPr>
            <a:r>
              <a:rPr lang="pt-BR" sz="3600" spc="-1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(1) Câu thoại/đoạn thoại nào trong đoạn trích khiến em thấy buồn cười nhất?Vì sao?</a:t>
            </a:r>
            <a:endPar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indent="457200" algn="just">
              <a:spcBef>
                <a:spcPts val="600"/>
              </a:spcBef>
              <a:spcAft>
                <a:spcPts val="600"/>
              </a:spcAft>
            </a:pPr>
            <a:r>
              <a:rPr lang="pt-BR" sz="3600" spc="-1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(2) Bằng trải nghiệm của bản thân, em hãy nêu một số ý nói về tác hại của “bệnh sĩ” trong cuộc sống.</a:t>
            </a:r>
            <a:endPar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2019C32-9912-10AD-6307-41159C4999AE}"/>
              </a:ext>
            </a:extLst>
          </p:cNvPr>
          <p:cNvSpPr txBox="1"/>
          <p:nvPr/>
        </p:nvSpPr>
        <p:spPr>
          <a:xfrm>
            <a:off x="8763000" y="3390900"/>
            <a:ext cx="8224964" cy="2385060"/>
          </a:xfrm>
          <a:prstGeom prst="rect">
            <a:avLst/>
          </a:prstGeom>
        </p:spPr>
        <p:txBody>
          <a:bodyPr vert="horz" lIns="91440" tIns="45720" rIns="91440" bIns="45720" rtlCol="0" anchor="b">
            <a:normAutofit/>
          </a:bodyPr>
          <a:lstStyle/>
          <a:p>
            <a:pPr marL="1143000" indent="-1143000" algn="ctr">
              <a:lnSpc>
                <a:spcPct val="90000"/>
              </a:lnSpc>
              <a:spcBef>
                <a:spcPct val="0"/>
              </a:spcBef>
              <a:spcAft>
                <a:spcPts val="600"/>
              </a:spcAft>
              <a:buAutoNum type="romanUcPeriod"/>
            </a:pPr>
            <a:r>
              <a:rPr lang="en-US" sz="7200" dirty="0" err="1">
                <a:latin typeface="#9Slide03 Montserrat Black" panose="00000A00000000000000" pitchFamily="2" charset="0"/>
                <a:ea typeface="+mj-ea"/>
                <a:cs typeface="+mj-cs"/>
              </a:rPr>
              <a:t>Đọc</a:t>
            </a:r>
            <a:r>
              <a:rPr lang="en-US" sz="7200" dirty="0">
                <a:latin typeface="#9Slide03 Montserrat Black" panose="00000A00000000000000" pitchFamily="2" charset="0"/>
                <a:ea typeface="+mj-ea"/>
                <a:cs typeface="+mj-cs"/>
              </a:rPr>
              <a:t> </a:t>
            </a:r>
            <a:r>
              <a:rPr lang="en-US" sz="7200" dirty="0" err="1">
                <a:latin typeface="#9Slide03 Montserrat Black" panose="00000A00000000000000" pitchFamily="2" charset="0"/>
                <a:ea typeface="+mj-ea"/>
                <a:cs typeface="+mj-cs"/>
              </a:rPr>
              <a:t>và</a:t>
            </a:r>
            <a:endParaRPr lang="en-US" sz="7200" dirty="0">
              <a:latin typeface="#9Slide03 Montserrat Black" panose="00000A00000000000000" pitchFamily="2" charset="0"/>
              <a:ea typeface="+mj-ea"/>
              <a:cs typeface="+mj-cs"/>
            </a:endParaRPr>
          </a:p>
          <a:p>
            <a:pPr algn="ctr">
              <a:lnSpc>
                <a:spcPct val="90000"/>
              </a:lnSpc>
              <a:spcBef>
                <a:spcPct val="0"/>
              </a:spcBef>
              <a:spcAft>
                <a:spcPts val="600"/>
              </a:spcAft>
            </a:pPr>
            <a:r>
              <a:rPr lang="en-US" sz="7200" dirty="0" err="1">
                <a:latin typeface="#9Slide03 Montserrat Black" panose="00000A00000000000000" pitchFamily="2" charset="0"/>
                <a:ea typeface="+mj-ea"/>
                <a:cs typeface="+mj-cs"/>
              </a:rPr>
              <a:t>tìm</a:t>
            </a:r>
            <a:r>
              <a:rPr lang="en-US" sz="7200" dirty="0">
                <a:latin typeface="#9Slide03 Montserrat Black" panose="00000A00000000000000" pitchFamily="2" charset="0"/>
                <a:ea typeface="+mj-ea"/>
                <a:cs typeface="+mj-cs"/>
              </a:rPr>
              <a:t> </a:t>
            </a:r>
            <a:r>
              <a:rPr lang="en-US" sz="7200" dirty="0" err="1">
                <a:latin typeface="#9Slide03 Montserrat Black" panose="00000A00000000000000" pitchFamily="2" charset="0"/>
                <a:ea typeface="+mj-ea"/>
                <a:cs typeface="+mj-cs"/>
              </a:rPr>
              <a:t>hiểu</a:t>
            </a:r>
            <a:r>
              <a:rPr lang="en-US" sz="7200" dirty="0">
                <a:latin typeface="#9Slide03 Montserrat Black" panose="00000A00000000000000" pitchFamily="2" charset="0"/>
                <a:ea typeface="+mj-ea"/>
                <a:cs typeface="+mj-cs"/>
              </a:rPr>
              <a:t> </a:t>
            </a:r>
            <a:r>
              <a:rPr lang="en-US" sz="7200" dirty="0" err="1">
                <a:latin typeface="#9Slide03 Montserrat Black" panose="00000A00000000000000" pitchFamily="2" charset="0"/>
                <a:ea typeface="+mj-ea"/>
                <a:cs typeface="+mj-cs"/>
              </a:rPr>
              <a:t>chung</a:t>
            </a:r>
            <a:endParaRPr lang="en-US" sz="7200" dirty="0">
              <a:latin typeface="#9Slide03 Montserrat Black" panose="00000A00000000000000" pitchFamily="2" charset="0"/>
              <a:ea typeface="+mj-ea"/>
              <a:cs typeface="+mj-cs"/>
            </a:endParaRPr>
          </a:p>
        </p:txBody>
      </p:sp>
      <p:pic>
        <p:nvPicPr>
          <p:cNvPr id="3" name="Picture 2" descr="A group of people on stage&#10;&#10;Description automatically generated">
            <a:extLst>
              <a:ext uri="{FF2B5EF4-FFF2-40B4-BE49-F238E27FC236}">
                <a16:creationId xmlns:a16="http://schemas.microsoft.com/office/drawing/2014/main" id="{EA029EFC-5FCA-9568-E230-174561CB28CD}"/>
              </a:ext>
            </a:extLst>
          </p:cNvPr>
          <p:cNvPicPr>
            <a:picLocks noChangeAspect="1"/>
          </p:cNvPicPr>
          <p:nvPr/>
        </p:nvPicPr>
        <p:blipFill rotWithShape="1">
          <a:blip r:embed="rId2">
            <a:extLst>
              <a:ext uri="{28A0092B-C50C-407E-A947-70E740481C1C}">
                <a14:useLocalDpi xmlns:a14="http://schemas.microsoft.com/office/drawing/2010/main" val="0"/>
              </a:ext>
            </a:extLst>
          </a:blip>
          <a:srcRect l="5671" r="15363" b="-1"/>
          <a:stretch/>
        </p:blipFill>
        <p:spPr>
          <a:xfrm>
            <a:off x="1300036" y="1825452"/>
            <a:ext cx="7005764" cy="5722389"/>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sp>
        <p:nvSpPr>
          <p:cNvPr id="20" name="sketchy line">
            <a:extLst>
              <a:ext uri="{FF2B5EF4-FFF2-40B4-BE49-F238E27FC236}">
                <a16:creationId xmlns:a16="http://schemas.microsoft.com/office/drawing/2014/main" id="{3F9B0603-37C5-4312-AE4D-A3D015475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8298" y="6613900"/>
            <a:ext cx="5212080" cy="27432"/>
          </a:xfrm>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 name="connsiteX0" fmla="*/ 0 w 5212080"/>
              <a:gd name="connsiteY0" fmla="*/ 0 h 27432"/>
              <a:gd name="connsiteX1" fmla="*/ 547268 w 5212080"/>
              <a:gd name="connsiteY1" fmla="*/ 0 h 27432"/>
              <a:gd name="connsiteX2" fmla="*/ 1303020 w 5212080"/>
              <a:gd name="connsiteY2" fmla="*/ 0 h 27432"/>
              <a:gd name="connsiteX3" fmla="*/ 1798168 w 5212080"/>
              <a:gd name="connsiteY3" fmla="*/ 0 h 27432"/>
              <a:gd name="connsiteX4" fmla="*/ 2293315 w 5212080"/>
              <a:gd name="connsiteY4" fmla="*/ 0 h 27432"/>
              <a:gd name="connsiteX5" fmla="*/ 2944825 w 5212080"/>
              <a:gd name="connsiteY5" fmla="*/ 0 h 27432"/>
              <a:gd name="connsiteX6" fmla="*/ 3544214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456328 w 5212080"/>
              <a:gd name="connsiteY10" fmla="*/ 27432 h 27432"/>
              <a:gd name="connsiteX11" fmla="*/ 3856939 w 5212080"/>
              <a:gd name="connsiteY11" fmla="*/ 27432 h 27432"/>
              <a:gd name="connsiteX12" fmla="*/ 3257550 w 5212080"/>
              <a:gd name="connsiteY12" fmla="*/ 27432 h 27432"/>
              <a:gd name="connsiteX13" fmla="*/ 2710282 w 5212080"/>
              <a:gd name="connsiteY13" fmla="*/ 27432 h 27432"/>
              <a:gd name="connsiteX14" fmla="*/ 2110892 w 5212080"/>
              <a:gd name="connsiteY14" fmla="*/ 27432 h 27432"/>
              <a:gd name="connsiteX15" fmla="*/ 1615745 w 5212080"/>
              <a:gd name="connsiteY15" fmla="*/ 27432 h 27432"/>
              <a:gd name="connsiteX16" fmla="*/ 1016356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96474" y="-27007"/>
                  <a:pt x="292400" y="26529"/>
                  <a:pt x="599389" y="0"/>
                </a:cubicBezTo>
                <a:cubicBezTo>
                  <a:pt x="892517" y="-381"/>
                  <a:pt x="919817" y="-23813"/>
                  <a:pt x="1198778" y="0"/>
                </a:cubicBezTo>
                <a:cubicBezTo>
                  <a:pt x="1501801" y="44010"/>
                  <a:pt x="1733115" y="-18100"/>
                  <a:pt x="1954530" y="0"/>
                </a:cubicBezTo>
                <a:cubicBezTo>
                  <a:pt x="2150845" y="11235"/>
                  <a:pt x="2239613" y="-6014"/>
                  <a:pt x="2501798" y="0"/>
                </a:cubicBezTo>
                <a:cubicBezTo>
                  <a:pt x="2758063" y="19983"/>
                  <a:pt x="2850561" y="14043"/>
                  <a:pt x="3049067" y="0"/>
                </a:cubicBezTo>
                <a:cubicBezTo>
                  <a:pt x="3207556" y="-14393"/>
                  <a:pt x="3477530" y="-19753"/>
                  <a:pt x="3700577" y="0"/>
                </a:cubicBezTo>
                <a:cubicBezTo>
                  <a:pt x="3929215" y="7084"/>
                  <a:pt x="4069702" y="-22784"/>
                  <a:pt x="4247845" y="0"/>
                </a:cubicBezTo>
                <a:cubicBezTo>
                  <a:pt x="4443198" y="41703"/>
                  <a:pt x="4663267" y="-1065"/>
                  <a:pt x="5212080" y="0"/>
                </a:cubicBezTo>
                <a:cubicBezTo>
                  <a:pt x="5212814" y="8195"/>
                  <a:pt x="5212075" y="20831"/>
                  <a:pt x="5212080" y="27432"/>
                </a:cubicBezTo>
                <a:cubicBezTo>
                  <a:pt x="4999632" y="35182"/>
                  <a:pt x="4933665" y="30939"/>
                  <a:pt x="4664812" y="27432"/>
                </a:cubicBezTo>
                <a:cubicBezTo>
                  <a:pt x="4396025" y="21575"/>
                  <a:pt x="4377951" y="39956"/>
                  <a:pt x="4117543" y="27432"/>
                </a:cubicBezTo>
                <a:cubicBezTo>
                  <a:pt x="3861056" y="-6090"/>
                  <a:pt x="3784297" y="37016"/>
                  <a:pt x="3466033" y="27432"/>
                </a:cubicBezTo>
                <a:cubicBezTo>
                  <a:pt x="3158876" y="21999"/>
                  <a:pt x="3143400" y="53247"/>
                  <a:pt x="2918765" y="27432"/>
                </a:cubicBezTo>
                <a:cubicBezTo>
                  <a:pt x="2689439" y="-16416"/>
                  <a:pt x="2531374" y="16832"/>
                  <a:pt x="2423617" y="27432"/>
                </a:cubicBezTo>
                <a:cubicBezTo>
                  <a:pt x="2303792" y="-11864"/>
                  <a:pt x="2078859" y="41493"/>
                  <a:pt x="1772107" y="27432"/>
                </a:cubicBezTo>
                <a:cubicBezTo>
                  <a:pt x="1531795" y="-4315"/>
                  <a:pt x="1305394" y="21270"/>
                  <a:pt x="1120597" y="27432"/>
                </a:cubicBezTo>
                <a:cubicBezTo>
                  <a:pt x="908196" y="-10128"/>
                  <a:pt x="346466" y="12797"/>
                  <a:pt x="0" y="27432"/>
                </a:cubicBezTo>
                <a:cubicBezTo>
                  <a:pt x="-1863" y="23160"/>
                  <a:pt x="-1394" y="9117"/>
                  <a:pt x="0" y="0"/>
                </a:cubicBezTo>
                <a:close/>
              </a:path>
              <a:path w="5212080" h="27432" stroke="0" extrusionOk="0">
                <a:moveTo>
                  <a:pt x="0" y="0"/>
                </a:moveTo>
                <a:cubicBezTo>
                  <a:pt x="229720" y="17728"/>
                  <a:pt x="357156" y="16601"/>
                  <a:pt x="547268" y="0"/>
                </a:cubicBezTo>
                <a:cubicBezTo>
                  <a:pt x="720661" y="-22161"/>
                  <a:pt x="937335" y="-38607"/>
                  <a:pt x="1303020" y="0"/>
                </a:cubicBezTo>
                <a:cubicBezTo>
                  <a:pt x="1666909" y="29361"/>
                  <a:pt x="1613761" y="13702"/>
                  <a:pt x="1798168" y="0"/>
                </a:cubicBezTo>
                <a:cubicBezTo>
                  <a:pt x="1974664" y="-10556"/>
                  <a:pt x="2075524" y="-6507"/>
                  <a:pt x="2293315" y="0"/>
                </a:cubicBezTo>
                <a:cubicBezTo>
                  <a:pt x="2524269" y="1327"/>
                  <a:pt x="2752851" y="-6500"/>
                  <a:pt x="2944825" y="0"/>
                </a:cubicBezTo>
                <a:cubicBezTo>
                  <a:pt x="3150173" y="44448"/>
                  <a:pt x="3302355" y="36314"/>
                  <a:pt x="3544214" y="0"/>
                </a:cubicBezTo>
                <a:cubicBezTo>
                  <a:pt x="3766434" y="-15289"/>
                  <a:pt x="4038482" y="22269"/>
                  <a:pt x="4247845" y="0"/>
                </a:cubicBezTo>
                <a:cubicBezTo>
                  <a:pt x="4412536" y="-568"/>
                  <a:pt x="4774768" y="95275"/>
                  <a:pt x="5212080" y="0"/>
                </a:cubicBezTo>
                <a:cubicBezTo>
                  <a:pt x="5212934" y="6861"/>
                  <a:pt x="5210625" y="20290"/>
                  <a:pt x="5212080" y="27432"/>
                </a:cubicBezTo>
                <a:cubicBezTo>
                  <a:pt x="4889320" y="61929"/>
                  <a:pt x="4629135" y="58125"/>
                  <a:pt x="4456328" y="27432"/>
                </a:cubicBezTo>
                <a:cubicBezTo>
                  <a:pt x="4296817" y="-12820"/>
                  <a:pt x="4029504" y="38852"/>
                  <a:pt x="3856939" y="27432"/>
                </a:cubicBezTo>
                <a:cubicBezTo>
                  <a:pt x="3652830" y="2368"/>
                  <a:pt x="3514725" y="-5800"/>
                  <a:pt x="3257550" y="27432"/>
                </a:cubicBezTo>
                <a:cubicBezTo>
                  <a:pt x="3009808" y="40464"/>
                  <a:pt x="2851605" y="32802"/>
                  <a:pt x="2710282" y="27432"/>
                </a:cubicBezTo>
                <a:cubicBezTo>
                  <a:pt x="2550285" y="-2690"/>
                  <a:pt x="2362912" y="50136"/>
                  <a:pt x="2110892" y="27432"/>
                </a:cubicBezTo>
                <a:cubicBezTo>
                  <a:pt x="1871487" y="5556"/>
                  <a:pt x="1825567" y="48260"/>
                  <a:pt x="1615745" y="27432"/>
                </a:cubicBezTo>
                <a:cubicBezTo>
                  <a:pt x="1404625" y="25056"/>
                  <a:pt x="1224002" y="56693"/>
                  <a:pt x="1016356" y="27432"/>
                </a:cubicBezTo>
                <a:cubicBezTo>
                  <a:pt x="840146" y="-29891"/>
                  <a:pt x="354393" y="34807"/>
                  <a:pt x="0" y="27432"/>
                </a:cubicBezTo>
                <a:cubicBezTo>
                  <a:pt x="-950" y="19940"/>
                  <a:pt x="-1338" y="5279"/>
                  <a:pt x="0" y="0"/>
                </a:cubicBezTo>
                <a:close/>
              </a:path>
              <a:path w="5212080" h="27432" fill="none" stroke="0" extrusionOk="0">
                <a:moveTo>
                  <a:pt x="0" y="0"/>
                </a:moveTo>
                <a:cubicBezTo>
                  <a:pt x="153327" y="-47686"/>
                  <a:pt x="305404" y="11447"/>
                  <a:pt x="599389" y="0"/>
                </a:cubicBezTo>
                <a:cubicBezTo>
                  <a:pt x="895186" y="-9887"/>
                  <a:pt x="915628" y="-24497"/>
                  <a:pt x="1198778" y="0"/>
                </a:cubicBezTo>
                <a:cubicBezTo>
                  <a:pt x="1479436" y="16436"/>
                  <a:pt x="1739997" y="23836"/>
                  <a:pt x="1954530" y="0"/>
                </a:cubicBezTo>
                <a:cubicBezTo>
                  <a:pt x="2148745" y="39892"/>
                  <a:pt x="2229461" y="-15416"/>
                  <a:pt x="2501798" y="0"/>
                </a:cubicBezTo>
                <a:cubicBezTo>
                  <a:pt x="2752471" y="19418"/>
                  <a:pt x="2830752" y="26869"/>
                  <a:pt x="3049067" y="0"/>
                </a:cubicBezTo>
                <a:cubicBezTo>
                  <a:pt x="3279293" y="-14744"/>
                  <a:pt x="3462053" y="-18627"/>
                  <a:pt x="3700577" y="0"/>
                </a:cubicBezTo>
                <a:cubicBezTo>
                  <a:pt x="3915072" y="30719"/>
                  <a:pt x="4036026" y="-5275"/>
                  <a:pt x="4247845" y="0"/>
                </a:cubicBezTo>
                <a:cubicBezTo>
                  <a:pt x="4502648" y="48766"/>
                  <a:pt x="4790306" y="-4755"/>
                  <a:pt x="5212080" y="0"/>
                </a:cubicBezTo>
                <a:cubicBezTo>
                  <a:pt x="5213105" y="8856"/>
                  <a:pt x="5210361" y="21150"/>
                  <a:pt x="5212080" y="27432"/>
                </a:cubicBezTo>
                <a:cubicBezTo>
                  <a:pt x="4996137" y="35599"/>
                  <a:pt x="4928148" y="45023"/>
                  <a:pt x="4664812" y="27432"/>
                </a:cubicBezTo>
                <a:cubicBezTo>
                  <a:pt x="4397951" y="14322"/>
                  <a:pt x="4373546" y="48128"/>
                  <a:pt x="4117543" y="27432"/>
                </a:cubicBezTo>
                <a:cubicBezTo>
                  <a:pt x="3857009" y="-2743"/>
                  <a:pt x="3755441" y="23918"/>
                  <a:pt x="3466033" y="27432"/>
                </a:cubicBezTo>
                <a:cubicBezTo>
                  <a:pt x="3161482" y="21872"/>
                  <a:pt x="3134629" y="50980"/>
                  <a:pt x="2918765" y="27432"/>
                </a:cubicBezTo>
                <a:cubicBezTo>
                  <a:pt x="2696535" y="-3872"/>
                  <a:pt x="2538830" y="-4112"/>
                  <a:pt x="2423617" y="27432"/>
                </a:cubicBezTo>
                <a:cubicBezTo>
                  <a:pt x="2293007" y="50120"/>
                  <a:pt x="2078028" y="8275"/>
                  <a:pt x="1772107" y="27432"/>
                </a:cubicBezTo>
                <a:cubicBezTo>
                  <a:pt x="1526682" y="45050"/>
                  <a:pt x="1323857" y="16313"/>
                  <a:pt x="1120597" y="27432"/>
                </a:cubicBezTo>
                <a:cubicBezTo>
                  <a:pt x="936514" y="147399"/>
                  <a:pt x="504592" y="-48589"/>
                  <a:pt x="0" y="27432"/>
                </a:cubicBezTo>
                <a:cubicBezTo>
                  <a:pt x="-1240" y="20554"/>
                  <a:pt x="-2351" y="807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128838" y="-11329"/>
                          <a:pt x="306779" y="5198"/>
                          <a:pt x="599389" y="0"/>
                        </a:cubicBezTo>
                        <a:cubicBezTo>
                          <a:pt x="891999" y="-5198"/>
                          <a:pt x="916635" y="-24425"/>
                          <a:pt x="1198778" y="0"/>
                        </a:cubicBezTo>
                        <a:cubicBezTo>
                          <a:pt x="1480921" y="24425"/>
                          <a:pt x="1761605" y="-17440"/>
                          <a:pt x="1954530" y="0"/>
                        </a:cubicBezTo>
                        <a:cubicBezTo>
                          <a:pt x="2147455" y="17440"/>
                          <a:pt x="2239112" y="-16223"/>
                          <a:pt x="2501798" y="0"/>
                        </a:cubicBezTo>
                        <a:cubicBezTo>
                          <a:pt x="2764484" y="16223"/>
                          <a:pt x="2838074" y="12987"/>
                          <a:pt x="3049067" y="0"/>
                        </a:cubicBezTo>
                        <a:cubicBezTo>
                          <a:pt x="3260060" y="-12987"/>
                          <a:pt x="3470388" y="-15138"/>
                          <a:pt x="3700577" y="0"/>
                        </a:cubicBezTo>
                        <a:cubicBezTo>
                          <a:pt x="3930766" y="15138"/>
                          <a:pt x="4052672" y="-14938"/>
                          <a:pt x="4247845" y="0"/>
                        </a:cubicBezTo>
                        <a:cubicBezTo>
                          <a:pt x="4443018" y="14938"/>
                          <a:pt x="4730158" y="-1623"/>
                          <a:pt x="5212080" y="0"/>
                        </a:cubicBezTo>
                        <a:cubicBezTo>
                          <a:pt x="5212790" y="9050"/>
                          <a:pt x="5211442" y="21151"/>
                          <a:pt x="5212080" y="27432"/>
                        </a:cubicBezTo>
                        <a:cubicBezTo>
                          <a:pt x="4991075" y="27722"/>
                          <a:pt x="4932008" y="37429"/>
                          <a:pt x="4664812" y="27432"/>
                        </a:cubicBezTo>
                        <a:cubicBezTo>
                          <a:pt x="4397616" y="17435"/>
                          <a:pt x="4374940" y="47585"/>
                          <a:pt x="4117543" y="27432"/>
                        </a:cubicBezTo>
                        <a:cubicBezTo>
                          <a:pt x="3860146" y="7279"/>
                          <a:pt x="3773367" y="36569"/>
                          <a:pt x="3466033" y="27432"/>
                        </a:cubicBezTo>
                        <a:cubicBezTo>
                          <a:pt x="3158699" y="18296"/>
                          <a:pt x="3137854" y="54523"/>
                          <a:pt x="2918765" y="27432"/>
                        </a:cubicBezTo>
                        <a:cubicBezTo>
                          <a:pt x="2699676" y="341"/>
                          <a:pt x="2536311" y="13149"/>
                          <a:pt x="2423617" y="27432"/>
                        </a:cubicBezTo>
                        <a:cubicBezTo>
                          <a:pt x="2310923" y="41715"/>
                          <a:pt x="2021228" y="23141"/>
                          <a:pt x="1772107" y="27432"/>
                        </a:cubicBezTo>
                        <a:cubicBezTo>
                          <a:pt x="1522986" y="31724"/>
                          <a:pt x="1317107" y="20364"/>
                          <a:pt x="1120597" y="27432"/>
                        </a:cubicBezTo>
                        <a:cubicBezTo>
                          <a:pt x="924087" y="34501"/>
                          <a:pt x="454536" y="8495"/>
                          <a:pt x="0" y="27432"/>
                        </a:cubicBezTo>
                        <a:cubicBezTo>
                          <a:pt x="-1228" y="21145"/>
                          <a:pt x="-815" y="8816"/>
                          <a:pt x="0" y="0"/>
                        </a:cubicBezTo>
                        <a:close/>
                      </a:path>
                      <a:path w="5212080" h="27432" stroke="0" extrusionOk="0">
                        <a:moveTo>
                          <a:pt x="0" y="0"/>
                        </a:moveTo>
                        <a:cubicBezTo>
                          <a:pt x="233695" y="-764"/>
                          <a:pt x="364103" y="24957"/>
                          <a:pt x="547268" y="0"/>
                        </a:cubicBezTo>
                        <a:cubicBezTo>
                          <a:pt x="730433" y="-24957"/>
                          <a:pt x="937737" y="-21107"/>
                          <a:pt x="1303020" y="0"/>
                        </a:cubicBezTo>
                        <a:cubicBezTo>
                          <a:pt x="1668303" y="21107"/>
                          <a:pt x="1620404" y="13071"/>
                          <a:pt x="1798168" y="0"/>
                        </a:cubicBezTo>
                        <a:cubicBezTo>
                          <a:pt x="1975932" y="-13071"/>
                          <a:pt x="2090998" y="4232"/>
                          <a:pt x="2293315" y="0"/>
                        </a:cubicBezTo>
                        <a:cubicBezTo>
                          <a:pt x="2495632" y="-4232"/>
                          <a:pt x="2738710" y="-17332"/>
                          <a:pt x="2944825" y="0"/>
                        </a:cubicBezTo>
                        <a:cubicBezTo>
                          <a:pt x="3150940" y="17332"/>
                          <a:pt x="3308101" y="26665"/>
                          <a:pt x="3544214" y="0"/>
                        </a:cubicBezTo>
                        <a:cubicBezTo>
                          <a:pt x="3780327" y="-26665"/>
                          <a:pt x="4028425" y="-24303"/>
                          <a:pt x="4247845" y="0"/>
                        </a:cubicBezTo>
                        <a:cubicBezTo>
                          <a:pt x="4467265" y="24303"/>
                          <a:pt x="4779418" y="33057"/>
                          <a:pt x="5212080" y="0"/>
                        </a:cubicBezTo>
                        <a:cubicBezTo>
                          <a:pt x="5212137" y="6776"/>
                          <a:pt x="5210915" y="20935"/>
                          <a:pt x="5212080" y="27432"/>
                        </a:cubicBezTo>
                        <a:cubicBezTo>
                          <a:pt x="4921467" y="60248"/>
                          <a:pt x="4631077" y="62273"/>
                          <a:pt x="4456328" y="27432"/>
                        </a:cubicBezTo>
                        <a:cubicBezTo>
                          <a:pt x="4281579" y="-7409"/>
                          <a:pt x="4048724" y="47667"/>
                          <a:pt x="3856939" y="27432"/>
                        </a:cubicBezTo>
                        <a:cubicBezTo>
                          <a:pt x="3665154" y="7197"/>
                          <a:pt x="3498754" y="15866"/>
                          <a:pt x="3257550" y="27432"/>
                        </a:cubicBezTo>
                        <a:cubicBezTo>
                          <a:pt x="3016346" y="38998"/>
                          <a:pt x="2854089" y="39360"/>
                          <a:pt x="2710282" y="27432"/>
                        </a:cubicBezTo>
                        <a:cubicBezTo>
                          <a:pt x="2566475" y="15504"/>
                          <a:pt x="2336282" y="56792"/>
                          <a:pt x="2110892" y="27432"/>
                        </a:cubicBezTo>
                        <a:cubicBezTo>
                          <a:pt x="1885502" y="-1928"/>
                          <a:pt x="1825148" y="42061"/>
                          <a:pt x="1615745" y="27432"/>
                        </a:cubicBezTo>
                        <a:cubicBezTo>
                          <a:pt x="1406342" y="12803"/>
                          <a:pt x="1193655" y="44031"/>
                          <a:pt x="1016356" y="27432"/>
                        </a:cubicBezTo>
                        <a:cubicBezTo>
                          <a:pt x="839057" y="10833"/>
                          <a:pt x="292902" y="7819"/>
                          <a:pt x="0" y="27432"/>
                        </a:cubicBezTo>
                        <a:cubicBezTo>
                          <a:pt x="-234" y="21031"/>
                          <a:pt x="-921" y="632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3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sp>
        <p:nvSpPr>
          <p:cNvPr id="3" name="Freeform 3"/>
          <p:cNvSpPr/>
          <p:nvPr/>
        </p:nvSpPr>
        <p:spPr>
          <a:xfrm>
            <a:off x="12796894"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491106"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814682"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78ACB34D-50AC-EA83-438B-E08C06127BA1}"/>
              </a:ext>
            </a:extLst>
          </p:cNvPr>
          <p:cNvSpPr txBox="1"/>
          <p:nvPr/>
        </p:nvSpPr>
        <p:spPr>
          <a:xfrm>
            <a:off x="1143000" y="3309486"/>
            <a:ext cx="9220200" cy="4031873"/>
          </a:xfrm>
          <a:prstGeom prst="rect">
            <a:avLst/>
          </a:prstGeom>
          <a:noFill/>
        </p:spPr>
        <p:txBody>
          <a:bodyPr wrap="square">
            <a:spAutoFit/>
          </a:bodyPr>
          <a:lstStyle/>
          <a:p>
            <a:pPr marL="0" marR="0" algn="just">
              <a:spcBef>
                <a:spcPts val="1200"/>
              </a:spcBef>
              <a:spcAft>
                <a:spcPts val="1200"/>
              </a:spcAft>
            </a:pPr>
            <a:r>
              <a:rPr lang="pt-BR"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Lưu Quang Vũ (1948 - 1988), sinh tại tỉnh Phú Thọ.</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1200"/>
              </a:spcBef>
              <a:spcAft>
                <a:spcPts val="1200"/>
              </a:spcAft>
            </a:pPr>
            <a:r>
              <a:rPr lang="pt-BR"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Ông là nhà thơ, nhà văn, nhà soạn kịch. </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1200"/>
              </a:spcBef>
              <a:spcAft>
                <a:spcPts val="1200"/>
              </a:spcAft>
            </a:pPr>
            <a:r>
              <a:rPr lang="pt-BR"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Các tác phẩm kịch của ông luôn mang giá trị nhân văn và là bài học sâu sắc trong cuộc sống.</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pic>
        <p:nvPicPr>
          <p:cNvPr id="12" name="Picture 11" descr="A close-up of a person&#10;&#10;Description automatically generated">
            <a:extLst>
              <a:ext uri="{FF2B5EF4-FFF2-40B4-BE49-F238E27FC236}">
                <a16:creationId xmlns:a16="http://schemas.microsoft.com/office/drawing/2014/main" id="{6CFCE615-8961-E569-0C77-D26EC8D944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39506" y="1608777"/>
            <a:ext cx="5405494" cy="7069446"/>
          </a:xfrm>
          <a:prstGeom prst="rect">
            <a:avLst/>
          </a:prstGeom>
        </p:spPr>
      </p:pic>
      <p:sp>
        <p:nvSpPr>
          <p:cNvPr id="14" name="TextBox 13">
            <a:extLst>
              <a:ext uri="{FF2B5EF4-FFF2-40B4-BE49-F238E27FC236}">
                <a16:creationId xmlns:a16="http://schemas.microsoft.com/office/drawing/2014/main" id="{B33EC516-8297-6F77-1DED-08EBEA1E10AD}"/>
              </a:ext>
            </a:extLst>
          </p:cNvPr>
          <p:cNvSpPr txBox="1"/>
          <p:nvPr/>
        </p:nvSpPr>
        <p:spPr>
          <a:xfrm>
            <a:off x="1059216" y="1715453"/>
            <a:ext cx="10958052" cy="707886"/>
          </a:xfrm>
          <a:prstGeom prst="rect">
            <a:avLst/>
          </a:prstGeom>
          <a:noFill/>
        </p:spPr>
        <p:txBody>
          <a:bodyPr wrap="square">
            <a:spAutoFit/>
          </a:bodyPr>
          <a:lstStyle/>
          <a:p>
            <a:pPr marL="0" marR="0" algn="just">
              <a:spcBef>
                <a:spcPts val="600"/>
              </a:spcBef>
              <a:spcAft>
                <a:spcPts val="600"/>
              </a:spcAft>
            </a:pPr>
            <a:r>
              <a:rPr lang="en-US" sz="4000" b="1" dirty="0">
                <a:effectLst/>
                <a:latin typeface="#9Slide03 BoosterNextFYBlack" panose="02000A03000000020004" pitchFamily="2" charset="0"/>
                <a:ea typeface="Times New Roman" panose="02020603050405020304" pitchFamily="18" charset="0"/>
              </a:rPr>
              <a:t>1. </a:t>
            </a:r>
            <a:r>
              <a:rPr lang="en-US" sz="4000" b="1" dirty="0" err="1">
                <a:effectLst/>
                <a:latin typeface="#9Slide03 BoosterNextFYBlack" panose="02000A03000000020004" pitchFamily="2" charset="0"/>
                <a:ea typeface="Times New Roman" panose="02020603050405020304" pitchFamily="18" charset="0"/>
              </a:rPr>
              <a:t>Tác</a:t>
            </a:r>
            <a:r>
              <a:rPr lang="en-US" sz="4000" b="1" dirty="0">
                <a:effectLst/>
                <a:latin typeface="#9Slide03 BoosterNextFYBlack" panose="02000A03000000020004" pitchFamily="2" charset="0"/>
                <a:ea typeface="Times New Roman" panose="02020603050405020304" pitchFamily="18" charset="0"/>
              </a:rPr>
              <a:t> </a:t>
            </a:r>
            <a:r>
              <a:rPr lang="en-US" sz="4000" b="1" dirty="0" err="1">
                <a:effectLst/>
                <a:latin typeface="#9Slide03 BoosterNextFYBlack" panose="02000A03000000020004" pitchFamily="2" charset="0"/>
                <a:ea typeface="Times New Roman" panose="02020603050405020304" pitchFamily="18" charset="0"/>
              </a:rPr>
              <a:t>giả</a:t>
            </a:r>
            <a:endParaRPr lang="en-US" sz="3600" dirty="0">
              <a:effectLst/>
              <a:latin typeface="#9Slide03 BoosterNextFYBlack" panose="02000A03000000020004" pitchFamily="2"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49ED6ED4-D5B8-3228-8BAC-551A3EB9DDB2}"/>
              </a:ext>
            </a:extLst>
          </p:cNvPr>
          <p:cNvSpPr/>
          <p:nvPr/>
        </p:nvSpPr>
        <p:spPr>
          <a:xfrm>
            <a:off x="12115800" y="3151982"/>
            <a:ext cx="4648200" cy="5257800"/>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00EDA9A7-9C99-86CE-871D-566D206AF3B7}"/>
              </a:ext>
            </a:extLst>
          </p:cNvPr>
          <p:cNvSpPr/>
          <p:nvPr/>
        </p:nvSpPr>
        <p:spPr>
          <a:xfrm>
            <a:off x="6734887" y="3151982"/>
            <a:ext cx="4648200" cy="5257800"/>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E39D321-A07F-6BE4-2C4F-381981A1A30E}"/>
              </a:ext>
            </a:extLst>
          </p:cNvPr>
          <p:cNvSpPr/>
          <p:nvPr/>
        </p:nvSpPr>
        <p:spPr>
          <a:xfrm>
            <a:off x="1353974" y="3151982"/>
            <a:ext cx="4648200" cy="5257800"/>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0" y="9715500"/>
            <a:ext cx="18288000" cy="571500"/>
            <a:chOff x="0" y="0"/>
            <a:chExt cx="6186311" cy="776282"/>
          </a:xfrm>
        </p:grpSpPr>
        <p:sp>
          <p:nvSpPr>
            <p:cNvPr id="3" name="Freeform 3"/>
            <p:cNvSpPr/>
            <p:nvPr/>
          </p:nvSpPr>
          <p:spPr>
            <a:xfrm>
              <a:off x="0" y="0"/>
              <a:ext cx="6186311" cy="776282"/>
            </a:xfrm>
            <a:custGeom>
              <a:avLst/>
              <a:gdLst/>
              <a:ahLst/>
              <a:cxnLst/>
              <a:rect l="l" t="t" r="r" b="b"/>
              <a:pathLst>
                <a:path w="6186311" h="776282">
                  <a:moveTo>
                    <a:pt x="0" y="0"/>
                  </a:moveTo>
                  <a:lnTo>
                    <a:pt x="6186311" y="0"/>
                  </a:lnTo>
                  <a:lnTo>
                    <a:pt x="6186311" y="776282"/>
                  </a:lnTo>
                  <a:lnTo>
                    <a:pt x="0" y="776282"/>
                  </a:lnTo>
                  <a:close/>
                </a:path>
              </a:pathLst>
            </a:custGeom>
            <a:solidFill>
              <a:srgbClr val="C8A888"/>
            </a:solidFill>
          </p:spPr>
          <p:txBody>
            <a:bodyPr/>
            <a:lstStyle/>
            <a:p>
              <a:endParaRPr lang="en-US"/>
            </a:p>
          </p:txBody>
        </p:sp>
      </p:grpSp>
      <p:sp>
        <p:nvSpPr>
          <p:cNvPr id="7" name="Freeform 7"/>
          <p:cNvSpPr/>
          <p:nvPr/>
        </p:nvSpPr>
        <p:spPr>
          <a:xfrm>
            <a:off x="12796894"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5491106"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814682"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05519710-67E6-6925-6C26-673319F1B9EB}"/>
              </a:ext>
            </a:extLst>
          </p:cNvPr>
          <p:cNvSpPr txBox="1"/>
          <p:nvPr/>
        </p:nvSpPr>
        <p:spPr>
          <a:xfrm>
            <a:off x="7115325" y="3907252"/>
            <a:ext cx="3887324" cy="2862322"/>
          </a:xfrm>
          <a:prstGeom prst="rect">
            <a:avLst/>
          </a:prstGeom>
          <a:noFill/>
        </p:spPr>
        <p:txBody>
          <a:bodyPr wrap="square">
            <a:spAutoFit/>
          </a:bodyPr>
          <a:lstStyle/>
          <a:p>
            <a:pPr marL="0" marR="0" algn="just">
              <a:spcBef>
                <a:spcPts val="600"/>
              </a:spcBef>
              <a:spcAft>
                <a:spcPts val="600"/>
              </a:spcAft>
            </a:pPr>
            <a:r>
              <a:rPr lang="pt-BR" sz="36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(2) Nêu những từ ngữ, hình ảnh, biểu tượng,... khó, cần chú ý và giải thích.</a:t>
            </a:r>
            <a:endParaRPr lang="en-US" sz="36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6" name="TextBox 5">
            <a:extLst>
              <a:ext uri="{FF2B5EF4-FFF2-40B4-BE49-F238E27FC236}">
                <a16:creationId xmlns:a16="http://schemas.microsoft.com/office/drawing/2014/main" id="{8F5D6B2C-0A8F-1C6A-73B8-A4276871E45F}"/>
              </a:ext>
            </a:extLst>
          </p:cNvPr>
          <p:cNvSpPr txBox="1"/>
          <p:nvPr/>
        </p:nvSpPr>
        <p:spPr>
          <a:xfrm>
            <a:off x="1851627" y="3881120"/>
            <a:ext cx="3652894" cy="3970318"/>
          </a:xfrm>
          <a:prstGeom prst="rect">
            <a:avLst/>
          </a:prstGeom>
          <a:noFill/>
        </p:spPr>
        <p:txBody>
          <a:bodyPr wrap="square">
            <a:spAutoFit/>
          </a:bodyPr>
          <a:lstStyle/>
          <a:p>
            <a:pPr marL="0" marR="0" algn="just">
              <a:spcBef>
                <a:spcPts val="600"/>
              </a:spcBef>
              <a:spcAft>
                <a:spcPts val="600"/>
              </a:spcAft>
            </a:pPr>
            <a:r>
              <a:rPr lang="pt-BR" sz="36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(1) Chia sẻ quá trình tự đọc văn bản ở nhà (cách đọc thành tiếng, cách khám phá văn bản theo các gợi ý đọc)</a:t>
            </a:r>
            <a:endParaRPr lang="en-US" sz="36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1" name="TextBox 10">
            <a:extLst>
              <a:ext uri="{FF2B5EF4-FFF2-40B4-BE49-F238E27FC236}">
                <a16:creationId xmlns:a16="http://schemas.microsoft.com/office/drawing/2014/main" id="{0C5D397E-DBD2-7FBF-173A-8827A01F989C}"/>
              </a:ext>
            </a:extLst>
          </p:cNvPr>
          <p:cNvSpPr txBox="1"/>
          <p:nvPr/>
        </p:nvSpPr>
        <p:spPr>
          <a:xfrm>
            <a:off x="12434015" y="3907252"/>
            <a:ext cx="3802626" cy="2308324"/>
          </a:xfrm>
          <a:prstGeom prst="rect">
            <a:avLst/>
          </a:prstGeom>
          <a:noFill/>
        </p:spPr>
        <p:txBody>
          <a:bodyPr wrap="square">
            <a:spAutoFit/>
          </a:bodyPr>
          <a:lstStyle/>
          <a:p>
            <a:pPr marL="0" marR="0" algn="just">
              <a:spcBef>
                <a:spcPts val="600"/>
              </a:spcBef>
              <a:spcAft>
                <a:spcPts val="600"/>
              </a:spcAft>
            </a:pPr>
            <a:r>
              <a:rPr lang="pt-BR" sz="36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(3) Cần lưu ý những kĩ năng nào khi đọc hiểu văn bản hài kịch?</a:t>
            </a:r>
            <a:endParaRPr lang="en-US" sz="36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5" name="TextBox 14">
            <a:extLst>
              <a:ext uri="{FF2B5EF4-FFF2-40B4-BE49-F238E27FC236}">
                <a16:creationId xmlns:a16="http://schemas.microsoft.com/office/drawing/2014/main" id="{3563B488-5A90-5FD2-F1B2-D5C10C01AE4A}"/>
              </a:ext>
            </a:extLst>
          </p:cNvPr>
          <p:cNvSpPr txBox="1"/>
          <p:nvPr/>
        </p:nvSpPr>
        <p:spPr>
          <a:xfrm>
            <a:off x="3664974" y="1866900"/>
            <a:ext cx="10958052" cy="707886"/>
          </a:xfrm>
          <a:prstGeom prst="rect">
            <a:avLst/>
          </a:prstGeom>
          <a:noFill/>
        </p:spPr>
        <p:txBody>
          <a:bodyPr wrap="square">
            <a:spAutoFit/>
          </a:bodyPr>
          <a:lstStyle/>
          <a:p>
            <a:pPr marL="0" marR="0" algn="ctr">
              <a:spcBef>
                <a:spcPts val="600"/>
              </a:spcBef>
              <a:spcAft>
                <a:spcPts val="600"/>
              </a:spcAft>
            </a:pPr>
            <a:r>
              <a:rPr lang="pt-BR" sz="4000" b="1" dirty="0">
                <a:solidFill>
                  <a:schemeClr val="bg1"/>
                </a:solidFill>
                <a:effectLst/>
                <a:latin typeface="#9Slide03 BoosterNextFYBlack" panose="02000A03000000020004" pitchFamily="2" charset="0"/>
                <a:ea typeface="Times New Roman" panose="02020603050405020304" pitchFamily="18" charset="0"/>
              </a:rPr>
              <a:t>2. Văn bản</a:t>
            </a:r>
            <a:endParaRPr lang="en-US" sz="3600" dirty="0">
              <a:solidFill>
                <a:schemeClr val="bg1"/>
              </a:solidFill>
              <a:effectLst/>
              <a:latin typeface="#9Slide03 BoosterNextFYBlack" panose="02000A03000000020004" pitchFamily="2"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 grpId="0" animBg="1"/>
      <p:bldP spid="5" grpId="0"/>
      <p:bldP spid="6"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0" y="9715500"/>
            <a:ext cx="18288000" cy="571500"/>
            <a:chOff x="0" y="0"/>
            <a:chExt cx="6186311" cy="776282"/>
          </a:xfrm>
        </p:grpSpPr>
        <p:sp>
          <p:nvSpPr>
            <p:cNvPr id="3" name="Freeform 3"/>
            <p:cNvSpPr/>
            <p:nvPr/>
          </p:nvSpPr>
          <p:spPr>
            <a:xfrm>
              <a:off x="0" y="0"/>
              <a:ext cx="6186311" cy="776282"/>
            </a:xfrm>
            <a:custGeom>
              <a:avLst/>
              <a:gdLst/>
              <a:ahLst/>
              <a:cxnLst/>
              <a:rect l="l" t="t" r="r" b="b"/>
              <a:pathLst>
                <a:path w="6186311" h="776282">
                  <a:moveTo>
                    <a:pt x="0" y="0"/>
                  </a:moveTo>
                  <a:lnTo>
                    <a:pt x="6186311" y="0"/>
                  </a:lnTo>
                  <a:lnTo>
                    <a:pt x="6186311" y="776282"/>
                  </a:lnTo>
                  <a:lnTo>
                    <a:pt x="0" y="776282"/>
                  </a:lnTo>
                  <a:close/>
                </a:path>
              </a:pathLst>
            </a:custGeom>
            <a:solidFill>
              <a:srgbClr val="C8A88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2796894"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5491106"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814682"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63753A0-2E74-1D21-CD23-4B3148E8B6AC}"/>
              </a:ext>
            </a:extLst>
          </p:cNvPr>
          <p:cNvSpPr txBox="1"/>
          <p:nvPr/>
        </p:nvSpPr>
        <p:spPr>
          <a:xfrm>
            <a:off x="3664974" y="1866900"/>
            <a:ext cx="10958052" cy="707886"/>
          </a:xfrm>
          <a:prstGeom prst="rect">
            <a:avLst/>
          </a:prstGeom>
          <a:noFill/>
        </p:spPr>
        <p:txBody>
          <a:bodyPr wrap="square">
            <a:spAutoFit/>
          </a:bodyPr>
          <a:lstStyle/>
          <a:p>
            <a:pPr marL="0" marR="0" algn="ctr">
              <a:spcBef>
                <a:spcPts val="600"/>
              </a:spcBef>
              <a:spcAft>
                <a:spcPts val="600"/>
              </a:spcAft>
            </a:pPr>
            <a:r>
              <a:rPr lang="pt-BR" sz="4000" b="1" dirty="0">
                <a:solidFill>
                  <a:schemeClr val="bg1"/>
                </a:solidFill>
                <a:effectLst/>
                <a:latin typeface="#9Slide03 BoosterNextFYBlack" panose="02000A03000000020004" pitchFamily="2" charset="0"/>
                <a:ea typeface="Times New Roman" panose="02020603050405020304" pitchFamily="18" charset="0"/>
              </a:rPr>
              <a:t>a. Đọc và giải thích từ khó</a:t>
            </a:r>
            <a:endParaRPr lang="en-US" sz="3600" dirty="0">
              <a:solidFill>
                <a:schemeClr val="bg1"/>
              </a:solidFill>
              <a:effectLst/>
              <a:latin typeface="#9Slide03 BoosterNextFYBlack" panose="02000A03000000020004" pitchFamily="2" charset="0"/>
              <a:ea typeface="Times New Roman" panose="02020603050405020304" pitchFamily="18" charset="0"/>
            </a:endParaRPr>
          </a:p>
        </p:txBody>
      </p:sp>
      <p:sp>
        <p:nvSpPr>
          <p:cNvPr id="11" name="TextBox 10">
            <a:extLst>
              <a:ext uri="{FF2B5EF4-FFF2-40B4-BE49-F238E27FC236}">
                <a16:creationId xmlns:a16="http://schemas.microsoft.com/office/drawing/2014/main" id="{6522509D-E1AA-0079-A97E-C44995BEFD0F}"/>
              </a:ext>
            </a:extLst>
          </p:cNvPr>
          <p:cNvSpPr txBox="1"/>
          <p:nvPr/>
        </p:nvSpPr>
        <p:spPr>
          <a:xfrm>
            <a:off x="1638300" y="3620222"/>
            <a:ext cx="15011400" cy="3785652"/>
          </a:xfrm>
          <a:prstGeom prst="rect">
            <a:avLst/>
          </a:prstGeom>
          <a:noFill/>
        </p:spPr>
        <p:txBody>
          <a:bodyPr wrap="square">
            <a:spAutoFit/>
          </a:bodyPr>
          <a:lstStyle/>
          <a:p>
            <a:pPr marL="0" marR="0" algn="just">
              <a:spcBef>
                <a:spcPts val="1200"/>
              </a:spcBef>
              <a:spcAft>
                <a:spcPts val="1200"/>
              </a:spcAft>
            </a:pP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Hợp</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tác</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xã</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là</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một</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mô</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hình</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tổ</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chức</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kinh</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tế</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phổ</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biến</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từ</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lâu</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và</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được</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khuyến</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khích</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phát</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triển</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ở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Việt</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Nam,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tồn</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tại</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song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hành</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cùng</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với</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các</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loại</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hình</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Doanh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nghiệp</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tại</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Việt</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Nam.</a:t>
            </a:r>
            <a:endParaRPr lang="en-US" sz="36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1200"/>
              </a:spcBef>
              <a:spcAft>
                <a:spcPts val="1200"/>
              </a:spcAft>
            </a:pPr>
            <a:r>
              <a:rPr lang="pt-BR"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Manh mún: tủn mủn, nhỏ nhặt và rời rạc. </a:t>
            </a:r>
            <a:endParaRPr lang="en-US" sz="36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1200"/>
              </a:spcBef>
              <a:spcAft>
                <a:spcPts val="1200"/>
              </a:spcAft>
            </a:pPr>
            <a:r>
              <a:rPr lang="pt-BR"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Kiến thiết: xây dựng theo quy mô lớn.</a:t>
            </a:r>
            <a:endParaRPr lang="en-US" sz="36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257039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0" y="9867900"/>
            <a:ext cx="18288000" cy="419100"/>
            <a:chOff x="0" y="0"/>
            <a:chExt cx="6186311" cy="776282"/>
          </a:xfrm>
        </p:grpSpPr>
        <p:sp>
          <p:nvSpPr>
            <p:cNvPr id="3" name="Freeform 3"/>
            <p:cNvSpPr/>
            <p:nvPr/>
          </p:nvSpPr>
          <p:spPr>
            <a:xfrm>
              <a:off x="0" y="0"/>
              <a:ext cx="6186311" cy="776282"/>
            </a:xfrm>
            <a:custGeom>
              <a:avLst/>
              <a:gdLst/>
              <a:ahLst/>
              <a:cxnLst/>
              <a:rect l="l" t="t" r="r" b="b"/>
              <a:pathLst>
                <a:path w="6186311" h="776282">
                  <a:moveTo>
                    <a:pt x="0" y="0"/>
                  </a:moveTo>
                  <a:lnTo>
                    <a:pt x="6186311" y="0"/>
                  </a:lnTo>
                  <a:lnTo>
                    <a:pt x="6186311" y="776282"/>
                  </a:lnTo>
                  <a:lnTo>
                    <a:pt x="0" y="776282"/>
                  </a:lnTo>
                  <a:close/>
                </a:path>
              </a:pathLst>
            </a:custGeom>
            <a:solidFill>
              <a:srgbClr val="C8A88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2796894"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5491106"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814682"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D5D4BE50-D6AF-3843-C2F4-23D767B762D0}"/>
              </a:ext>
            </a:extLst>
          </p:cNvPr>
          <p:cNvSpPr txBox="1"/>
          <p:nvPr/>
        </p:nvSpPr>
        <p:spPr>
          <a:xfrm>
            <a:off x="819150" y="2444733"/>
            <a:ext cx="16649700" cy="6586418"/>
          </a:xfrm>
          <a:prstGeom prst="rect">
            <a:avLst/>
          </a:prstGeom>
          <a:noFill/>
        </p:spPr>
        <p:txBody>
          <a:bodyPr wrap="square">
            <a:spAutoFit/>
          </a:bodyPr>
          <a:lstStyle>
            <a:defPPr>
              <a:defRPr lang="en-US"/>
            </a:defPPr>
            <a:lvl1pPr marR="0" algn="just">
              <a:spcBef>
                <a:spcPts val="1200"/>
              </a:spcBef>
              <a:spcAft>
                <a:spcPts val="1200"/>
              </a:spcAft>
              <a:defRPr sz="4000">
                <a:solidFill>
                  <a:schemeClr val="bg1"/>
                </a:solidFill>
                <a:effectLst/>
                <a:latin typeface="#9Slide03 Arima Madurai Bold" panose="00000800000000000000" pitchFamily="2" charset="0"/>
                <a:cs typeface="#9Slide03 Arima Madurai Bold" panose="00000800000000000000" pitchFamily="2" charset="0"/>
              </a:defRPr>
            </a:lvl1pPr>
          </a:lstStyle>
          <a:p>
            <a:pPr>
              <a:spcBef>
                <a:spcPts val="600"/>
              </a:spcBef>
              <a:spcAft>
                <a:spcPts val="600"/>
              </a:spcAft>
            </a:pPr>
            <a:r>
              <a:rPr lang="pt-BR" sz="3200" dirty="0"/>
              <a:t>* Thể loại Hài kịch</a:t>
            </a:r>
            <a:endParaRPr lang="en-US" sz="3200" dirty="0"/>
          </a:p>
          <a:p>
            <a:pPr>
              <a:spcBef>
                <a:spcPts val="600"/>
              </a:spcBef>
              <a:spcAft>
                <a:spcPts val="600"/>
              </a:spcAft>
            </a:pPr>
            <a:r>
              <a:rPr lang="pt-BR" sz="3200" dirty="0"/>
              <a:t>- Khái niệm: là thể loại kịch dùng tiếng cười để châm biếm, đả kích, phê phán những thói hư tật xấu, cái lố bịch, lỗi thời,... trong đời sống. </a:t>
            </a:r>
            <a:endParaRPr lang="en-US" sz="3200" dirty="0"/>
          </a:p>
          <a:p>
            <a:pPr>
              <a:spcBef>
                <a:spcPts val="600"/>
              </a:spcBef>
              <a:spcAft>
                <a:spcPts val="600"/>
              </a:spcAft>
            </a:pPr>
            <a:r>
              <a:rPr lang="pt-BR" sz="3200" dirty="0"/>
              <a:t>- Các yếu tố đặc trưng: </a:t>
            </a:r>
            <a:endParaRPr lang="en-US" sz="3200" dirty="0"/>
          </a:p>
          <a:p>
            <a:pPr>
              <a:spcBef>
                <a:spcPts val="600"/>
              </a:spcBef>
              <a:spcAft>
                <a:spcPts val="600"/>
              </a:spcAft>
            </a:pPr>
            <a:r>
              <a:rPr lang="pt-BR" sz="3200" dirty="0"/>
              <a:t>+ Xung đột: thường là sự mâu thuẫn giữa cái xấu (cái thấp hèn) với cái tốt (cái đẹp, cái cao cả)</a:t>
            </a:r>
            <a:endParaRPr lang="en-US" sz="3200" dirty="0"/>
          </a:p>
          <a:p>
            <a:pPr>
              <a:spcBef>
                <a:spcPts val="600"/>
              </a:spcBef>
              <a:spcAft>
                <a:spcPts val="600"/>
              </a:spcAft>
            </a:pPr>
            <a:r>
              <a:rPr lang="pt-BR" sz="3200" dirty="0"/>
              <a:t>+ Nhân vật: thường có sự không tương xứng giữa thực chất bên trong và hình thức bên ngoài, giữa suy nghĩ và hành động, lời nói và việc làm nên thường trở nên lố bịch, hài hước.</a:t>
            </a:r>
            <a:endParaRPr lang="en-US" sz="3200" dirty="0"/>
          </a:p>
          <a:p>
            <a:pPr>
              <a:spcBef>
                <a:spcPts val="600"/>
              </a:spcBef>
              <a:spcAft>
                <a:spcPts val="600"/>
              </a:spcAft>
            </a:pPr>
            <a:r>
              <a:rPr lang="pt-BR" sz="3200" dirty="0"/>
              <a:t>+ Hành động: thường tương phản, mâu thuẫn với phẩm chất, tính cách nhân vật. </a:t>
            </a:r>
            <a:endParaRPr lang="en-US" sz="3200" dirty="0"/>
          </a:p>
          <a:p>
            <a:pPr>
              <a:spcBef>
                <a:spcPts val="600"/>
              </a:spcBef>
              <a:spcAft>
                <a:spcPts val="600"/>
              </a:spcAft>
            </a:pPr>
            <a:r>
              <a:rPr lang="pt-BR" sz="3200" dirty="0"/>
              <a:t>+ Lời thoại: thường là ngôn ngữ hài hước, gây cười.</a:t>
            </a:r>
            <a:endParaRPr lang="en-US" sz="3200" dirty="0"/>
          </a:p>
          <a:p>
            <a:pPr>
              <a:spcBef>
                <a:spcPts val="600"/>
              </a:spcBef>
              <a:spcAft>
                <a:spcPts val="600"/>
              </a:spcAft>
            </a:pPr>
            <a:r>
              <a:rPr lang="pt-BR" sz="3200" dirty="0"/>
              <a:t>+ Thủ pháp trào phúng: chủ yếu là nghệ thuật phóng đại (nói quá, cường điệu).</a:t>
            </a:r>
            <a:endParaRPr lang="en-US" sz="3200" dirty="0"/>
          </a:p>
        </p:txBody>
      </p:sp>
      <p:sp>
        <p:nvSpPr>
          <p:cNvPr id="6" name="TextBox 5">
            <a:extLst>
              <a:ext uri="{FF2B5EF4-FFF2-40B4-BE49-F238E27FC236}">
                <a16:creationId xmlns:a16="http://schemas.microsoft.com/office/drawing/2014/main" id="{CA0DD854-7EF5-80EA-1060-88ED2AFC5F7D}"/>
              </a:ext>
            </a:extLst>
          </p:cNvPr>
          <p:cNvSpPr txBox="1"/>
          <p:nvPr/>
        </p:nvSpPr>
        <p:spPr>
          <a:xfrm>
            <a:off x="4114800" y="1417338"/>
            <a:ext cx="10958052" cy="707886"/>
          </a:xfrm>
          <a:prstGeom prst="rect">
            <a:avLst/>
          </a:prstGeom>
          <a:noFill/>
        </p:spPr>
        <p:txBody>
          <a:bodyPr wrap="square">
            <a:spAutoFit/>
          </a:bodyPr>
          <a:lstStyle>
            <a:defPPr>
              <a:defRPr lang="en-US"/>
            </a:defPPr>
            <a:lvl1pPr marR="0" algn="ctr">
              <a:spcBef>
                <a:spcPts val="600"/>
              </a:spcBef>
              <a:spcAft>
                <a:spcPts val="600"/>
              </a:spcAft>
              <a:defRPr sz="4000" b="1">
                <a:solidFill>
                  <a:schemeClr val="bg1"/>
                </a:solidFill>
                <a:effectLst/>
                <a:latin typeface="#9Slide03 BoosterNextFYBlack" panose="02000A03000000020004" pitchFamily="2" charset="0"/>
                <a:ea typeface="Times New Roman" panose="02020603050405020304" pitchFamily="18" charset="0"/>
              </a:defRPr>
            </a:lvl1pPr>
          </a:lstStyle>
          <a:p>
            <a:r>
              <a:rPr lang="pt-BR" dirty="0"/>
              <a:t>b. Tìm hiểu chung </a:t>
            </a:r>
            <a:endParaRPr lang="en-US" dirty="0"/>
          </a:p>
        </p:txBody>
      </p:sp>
    </p:spTree>
    <p:extLst>
      <p:ext uri="{BB962C8B-B14F-4D97-AF65-F5344CB8AC3E}">
        <p14:creationId xmlns:p14="http://schemas.microsoft.com/office/powerpoint/2010/main" val="424903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0" y="9715500"/>
            <a:ext cx="18288000" cy="571500"/>
            <a:chOff x="0" y="0"/>
            <a:chExt cx="6186311" cy="776282"/>
          </a:xfrm>
        </p:grpSpPr>
        <p:sp>
          <p:nvSpPr>
            <p:cNvPr id="3" name="Freeform 3"/>
            <p:cNvSpPr/>
            <p:nvPr/>
          </p:nvSpPr>
          <p:spPr>
            <a:xfrm>
              <a:off x="0" y="0"/>
              <a:ext cx="6186311" cy="776282"/>
            </a:xfrm>
            <a:custGeom>
              <a:avLst/>
              <a:gdLst/>
              <a:ahLst/>
              <a:cxnLst/>
              <a:rect l="l" t="t" r="r" b="b"/>
              <a:pathLst>
                <a:path w="6186311" h="776282">
                  <a:moveTo>
                    <a:pt x="0" y="0"/>
                  </a:moveTo>
                  <a:lnTo>
                    <a:pt x="6186311" y="0"/>
                  </a:lnTo>
                  <a:lnTo>
                    <a:pt x="6186311" y="776282"/>
                  </a:lnTo>
                  <a:lnTo>
                    <a:pt x="0" y="776282"/>
                  </a:lnTo>
                  <a:close/>
                </a:path>
              </a:pathLst>
            </a:custGeom>
            <a:solidFill>
              <a:srgbClr val="C8A88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2796894"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5491106"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814682"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56976AC5-34FC-C33E-BADF-04CFBAC416FD}"/>
              </a:ext>
            </a:extLst>
          </p:cNvPr>
          <p:cNvSpPr txBox="1"/>
          <p:nvPr/>
        </p:nvSpPr>
        <p:spPr>
          <a:xfrm>
            <a:off x="1524000" y="3086100"/>
            <a:ext cx="15773400" cy="5201424"/>
          </a:xfrm>
          <a:prstGeom prst="rect">
            <a:avLst/>
          </a:prstGeom>
          <a:noFill/>
        </p:spPr>
        <p:txBody>
          <a:bodyPr wrap="square">
            <a:spAutoFit/>
          </a:bodyPr>
          <a:lstStyle>
            <a:defPPr>
              <a:defRPr lang="en-US"/>
            </a:defPPr>
            <a:lvl1pPr marR="0" algn="just">
              <a:spcBef>
                <a:spcPts val="600"/>
              </a:spcBef>
              <a:spcAft>
                <a:spcPts val="600"/>
              </a:spcAft>
              <a:defRPr sz="3200">
                <a:solidFill>
                  <a:schemeClr val="bg1"/>
                </a:solidFill>
                <a:effectLst/>
                <a:latin typeface="#9Slide03 Arima Madurai Bold" panose="00000800000000000000" pitchFamily="2" charset="0"/>
                <a:cs typeface="#9Slide03 Arima Madurai Bold" panose="00000800000000000000" pitchFamily="2" charset="0"/>
              </a:defRPr>
            </a:lvl1pPr>
          </a:lstStyle>
          <a:p>
            <a:pPr>
              <a:spcBef>
                <a:spcPts val="1200"/>
              </a:spcBef>
              <a:spcAft>
                <a:spcPts val="1200"/>
              </a:spcAft>
            </a:pPr>
            <a:r>
              <a:rPr lang="pt-BR" sz="3600" dirty="0"/>
              <a:t>* Vở kịch “Bệnh sĩ”</a:t>
            </a:r>
            <a:endParaRPr lang="en-US" sz="3600" dirty="0"/>
          </a:p>
          <a:p>
            <a:pPr>
              <a:spcBef>
                <a:spcPts val="1200"/>
              </a:spcBef>
              <a:spcAft>
                <a:spcPts val="1200"/>
              </a:spcAft>
            </a:pPr>
            <a:r>
              <a:rPr lang="pt-BR" sz="3600" dirty="0"/>
              <a:t>- Hoàn cảnh sáng tác: năm 1988, khi đất nước ta đang bước vào thời kì đổi mới.</a:t>
            </a:r>
          </a:p>
          <a:p>
            <a:pPr>
              <a:spcBef>
                <a:spcPts val="1200"/>
              </a:spcBef>
              <a:spcAft>
                <a:spcPts val="1200"/>
              </a:spcAft>
            </a:pPr>
            <a:r>
              <a:rPr lang="pt-BR" sz="3600" dirty="0"/>
              <a:t>*Đoạn trích “Đổi tên cho xã”</a:t>
            </a:r>
            <a:endParaRPr lang="en-US" sz="3600" dirty="0"/>
          </a:p>
          <a:p>
            <a:pPr>
              <a:spcBef>
                <a:spcPts val="1200"/>
              </a:spcBef>
              <a:spcAft>
                <a:spcPts val="1200"/>
              </a:spcAft>
            </a:pPr>
            <a:r>
              <a:rPr lang="pt-BR" sz="3600" dirty="0"/>
              <a:t>- Nhân vật: Ông Nha - chủ tịch xã (nhân vật chính), Văn Sửu, ông Độp, bà Độp, ông Thình.</a:t>
            </a:r>
            <a:endParaRPr lang="en-US" sz="3600" dirty="0"/>
          </a:p>
          <a:p>
            <a:pPr>
              <a:spcBef>
                <a:spcPts val="1200"/>
              </a:spcBef>
              <a:spcAft>
                <a:spcPts val="1200"/>
              </a:spcAft>
            </a:pPr>
            <a:r>
              <a:rPr lang="pt-BR" sz="3600" dirty="0"/>
              <a:t>-  Bối cảnh: Lễ đổi tên xã Cà Hạ thành xã Hùng Tâm tại trụ sở UBND xã.</a:t>
            </a:r>
            <a:endParaRPr lang="en-US" sz="3600" dirty="0"/>
          </a:p>
        </p:txBody>
      </p:sp>
      <p:sp>
        <p:nvSpPr>
          <p:cNvPr id="4" name="TextBox 3">
            <a:extLst>
              <a:ext uri="{FF2B5EF4-FFF2-40B4-BE49-F238E27FC236}">
                <a16:creationId xmlns:a16="http://schemas.microsoft.com/office/drawing/2014/main" id="{4F547355-CAA3-3BE5-14A4-971E3E228D26}"/>
              </a:ext>
            </a:extLst>
          </p:cNvPr>
          <p:cNvSpPr txBox="1"/>
          <p:nvPr/>
        </p:nvSpPr>
        <p:spPr>
          <a:xfrm>
            <a:off x="4114800" y="1417338"/>
            <a:ext cx="10958052" cy="707886"/>
          </a:xfrm>
          <a:prstGeom prst="rect">
            <a:avLst/>
          </a:prstGeom>
          <a:noFill/>
        </p:spPr>
        <p:txBody>
          <a:bodyPr wrap="square">
            <a:spAutoFit/>
          </a:bodyPr>
          <a:lstStyle>
            <a:defPPr>
              <a:defRPr lang="en-US"/>
            </a:defPPr>
            <a:lvl1pPr marR="0" algn="ctr">
              <a:spcBef>
                <a:spcPts val="600"/>
              </a:spcBef>
              <a:spcAft>
                <a:spcPts val="600"/>
              </a:spcAft>
              <a:defRPr sz="4000" b="1">
                <a:solidFill>
                  <a:schemeClr val="bg1"/>
                </a:solidFill>
                <a:effectLst/>
                <a:latin typeface="#9Slide03 BoosterNextFYBlack" panose="02000A03000000020004" pitchFamily="2" charset="0"/>
                <a:ea typeface="Times New Roman" panose="02020603050405020304" pitchFamily="18" charset="0"/>
              </a:defRPr>
            </a:lvl1pPr>
          </a:lstStyle>
          <a:p>
            <a:r>
              <a:rPr lang="pt-BR" dirty="0"/>
              <a:t>b. Tìm hiểu chung </a:t>
            </a:r>
            <a:endParaRPr lang="en-US" dirty="0"/>
          </a:p>
        </p:txBody>
      </p:sp>
    </p:spTree>
    <p:extLst>
      <p:ext uri="{BB962C8B-B14F-4D97-AF65-F5344CB8AC3E}">
        <p14:creationId xmlns:p14="http://schemas.microsoft.com/office/powerpoint/2010/main" val="271600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0" y="9715500"/>
            <a:ext cx="18288000" cy="571500"/>
            <a:chOff x="0" y="0"/>
            <a:chExt cx="6186311" cy="776282"/>
          </a:xfrm>
        </p:grpSpPr>
        <p:sp>
          <p:nvSpPr>
            <p:cNvPr id="3" name="Freeform 3"/>
            <p:cNvSpPr/>
            <p:nvPr/>
          </p:nvSpPr>
          <p:spPr>
            <a:xfrm>
              <a:off x="0" y="0"/>
              <a:ext cx="6186311" cy="776282"/>
            </a:xfrm>
            <a:custGeom>
              <a:avLst/>
              <a:gdLst/>
              <a:ahLst/>
              <a:cxnLst/>
              <a:rect l="l" t="t" r="r" b="b"/>
              <a:pathLst>
                <a:path w="6186311" h="776282">
                  <a:moveTo>
                    <a:pt x="0" y="0"/>
                  </a:moveTo>
                  <a:lnTo>
                    <a:pt x="6186311" y="0"/>
                  </a:lnTo>
                  <a:lnTo>
                    <a:pt x="6186311" y="776282"/>
                  </a:lnTo>
                  <a:lnTo>
                    <a:pt x="0" y="776282"/>
                  </a:lnTo>
                  <a:close/>
                </a:path>
              </a:pathLst>
            </a:custGeom>
            <a:solidFill>
              <a:srgbClr val="C8A88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2796894"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5491106"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814682"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56976AC5-34FC-C33E-BADF-04CFBAC416FD}"/>
              </a:ext>
            </a:extLst>
          </p:cNvPr>
          <p:cNvSpPr txBox="1"/>
          <p:nvPr/>
        </p:nvSpPr>
        <p:spPr>
          <a:xfrm>
            <a:off x="914400" y="2728555"/>
            <a:ext cx="16459200" cy="584775"/>
          </a:xfrm>
          <a:prstGeom prst="rect">
            <a:avLst/>
          </a:prstGeom>
          <a:noFill/>
        </p:spPr>
        <p:txBody>
          <a:bodyPr wrap="square">
            <a:spAutoFit/>
          </a:bodyPr>
          <a:lstStyle>
            <a:defPPr>
              <a:defRPr lang="en-US"/>
            </a:defPPr>
            <a:lvl1pPr marR="0" algn="just">
              <a:spcBef>
                <a:spcPts val="600"/>
              </a:spcBef>
              <a:spcAft>
                <a:spcPts val="600"/>
              </a:spcAft>
              <a:defRPr sz="3200">
                <a:solidFill>
                  <a:schemeClr val="bg1"/>
                </a:solidFill>
                <a:effectLst/>
                <a:latin typeface="#9Slide03 Arima Madurai Bold" panose="00000800000000000000" pitchFamily="2" charset="0"/>
                <a:cs typeface="#9Slide03 Arima Madurai Bold" panose="00000800000000000000" pitchFamily="2" charset="0"/>
              </a:defRPr>
            </a:lvl1p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pt-BR" b="0" i="0" u="none" strike="noStrike" kern="1200" cap="none" spc="0" normalizeH="0" baseline="0" noProof="0" dirty="0">
                <a:ln>
                  <a:noFill/>
                </a:ln>
                <a:solidFill>
                  <a:prstClr val="white"/>
                </a:solidFill>
                <a:effectLst/>
                <a:uLnTx/>
                <a:uFillTx/>
                <a:latin typeface="#9Slide03 Arima Madurai Bold" panose="00000800000000000000" pitchFamily="2" charset="0"/>
                <a:ea typeface="+mn-ea"/>
                <a:cs typeface="#9Slide03 Arima Madurai Bold" panose="00000800000000000000" pitchFamily="2" charset="0"/>
              </a:rPr>
              <a:t>- Diễn biến chính: </a:t>
            </a:r>
            <a:endParaRPr kumimoji="0" lang="en-US" b="0" i="0" u="none" strike="noStrike" kern="1200" cap="none" spc="0" normalizeH="0" baseline="0" noProof="0" dirty="0">
              <a:ln>
                <a:noFill/>
              </a:ln>
              <a:solidFill>
                <a:prstClr val="white"/>
              </a:solidFill>
              <a:effectLst/>
              <a:uLnTx/>
              <a:uFillTx/>
              <a:latin typeface="#9Slide03 Arima Madurai Bold" panose="00000800000000000000" pitchFamily="2" charset="0"/>
              <a:ea typeface="+mn-ea"/>
              <a:cs typeface="#9Slide03 Arima Madurai Bold" panose="00000800000000000000" pitchFamily="2" charset="0"/>
            </a:endParaRPr>
          </a:p>
        </p:txBody>
      </p:sp>
      <p:sp>
        <p:nvSpPr>
          <p:cNvPr id="4" name="TextBox 3">
            <a:extLst>
              <a:ext uri="{FF2B5EF4-FFF2-40B4-BE49-F238E27FC236}">
                <a16:creationId xmlns:a16="http://schemas.microsoft.com/office/drawing/2014/main" id="{53043515-0C17-EDA2-9535-C3292844F248}"/>
              </a:ext>
            </a:extLst>
          </p:cNvPr>
          <p:cNvSpPr txBox="1"/>
          <p:nvPr/>
        </p:nvSpPr>
        <p:spPr>
          <a:xfrm>
            <a:off x="4114800" y="1638299"/>
            <a:ext cx="10958052" cy="707886"/>
          </a:xfrm>
          <a:prstGeom prst="rect">
            <a:avLst/>
          </a:prstGeom>
          <a:noFill/>
        </p:spPr>
        <p:txBody>
          <a:bodyPr wrap="square">
            <a:spAutoFit/>
          </a:bodyPr>
          <a:lstStyle>
            <a:defPPr>
              <a:defRPr lang="en-US"/>
            </a:defPPr>
            <a:lvl1pPr marR="0" algn="ctr">
              <a:spcBef>
                <a:spcPts val="600"/>
              </a:spcBef>
              <a:spcAft>
                <a:spcPts val="600"/>
              </a:spcAft>
              <a:defRPr sz="4000" b="1">
                <a:solidFill>
                  <a:schemeClr val="bg1"/>
                </a:solidFill>
                <a:effectLst/>
                <a:latin typeface="#9Slide03 BoosterNextFYBlack" panose="02000A03000000020004" pitchFamily="2" charset="0"/>
                <a:ea typeface="Times New Roman" panose="02020603050405020304" pitchFamily="18" charset="0"/>
              </a:defRPr>
            </a:lvl1pPr>
          </a:lstStyle>
          <a:p>
            <a:r>
              <a:rPr lang="pt-BR" dirty="0"/>
              <a:t>b. Tìm hiểu chung </a:t>
            </a:r>
            <a:endParaRPr lang="en-US" dirty="0"/>
          </a:p>
        </p:txBody>
      </p:sp>
      <p:graphicFrame>
        <p:nvGraphicFramePr>
          <p:cNvPr id="6" name="Diagram 5">
            <a:extLst>
              <a:ext uri="{FF2B5EF4-FFF2-40B4-BE49-F238E27FC236}">
                <a16:creationId xmlns:a16="http://schemas.microsoft.com/office/drawing/2014/main" id="{C395E58B-098F-8C08-6F20-DAE4BB4A23FB}"/>
              </a:ext>
            </a:extLst>
          </p:cNvPr>
          <p:cNvGraphicFramePr/>
          <p:nvPr>
            <p:extLst>
              <p:ext uri="{D42A27DB-BD31-4B8C-83A1-F6EECF244321}">
                <p14:modId xmlns:p14="http://schemas.microsoft.com/office/powerpoint/2010/main" val="1845947281"/>
              </p:ext>
            </p:extLst>
          </p:nvPr>
        </p:nvGraphicFramePr>
        <p:xfrm>
          <a:off x="787809" y="3695700"/>
          <a:ext cx="16712382" cy="49530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085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TotalTime>
  <Words>1975</Words>
  <Application>Microsoft Office PowerPoint</Application>
  <PresentationFormat>Custom</PresentationFormat>
  <Paragraphs>91</Paragraphs>
  <Slides>20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#9Slide05 Brannboll Ny</vt:lpstr>
      <vt:lpstr>#9Slide03 Montserrat Black</vt:lpstr>
      <vt:lpstr>Calibri</vt:lpstr>
      <vt:lpstr>Arial</vt:lpstr>
      <vt:lpstr>#9Slide05 Amtenar</vt:lpstr>
      <vt:lpstr>#9Slide03 BoosterNextFYBlack</vt:lpstr>
      <vt:lpstr>#9Slide03 Arima Madurai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sao của Hài Kịch</dc:title>
  <cp:lastModifiedBy>trinhngoctran.tn</cp:lastModifiedBy>
  <cp:revision>11</cp:revision>
  <dcterms:created xsi:type="dcterms:W3CDTF">2006-08-16T00:00:00Z</dcterms:created>
  <dcterms:modified xsi:type="dcterms:W3CDTF">2023-10-13T14:53:16Z</dcterms:modified>
  <dc:identifier>DAFwPv3z2Lw</dc:identifier>
</cp:coreProperties>
</file>