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63" r:id="rId4"/>
    <p:sldId id="259" r:id="rId5"/>
    <p:sldId id="268" r:id="rId6"/>
    <p:sldId id="275" r:id="rId7"/>
    <p:sldId id="273" r:id="rId8"/>
    <p:sldId id="274" r:id="rId9"/>
    <p:sldId id="271" r:id="rId10"/>
    <p:sldId id="270" r:id="rId11"/>
    <p:sldId id="269" r:id="rId12"/>
    <p:sldId id="266" r:id="rId13"/>
  </p:sldIdLst>
  <p:sldSz cx="18288000" cy="10287000"/>
  <p:notesSz cx="6858000" cy="9144000"/>
  <p:embeddedFontLst>
    <p:embeddedFont>
      <p:font typeface="#9Slide03 Arima Madurai Bold" pitchFamily="2" charset="77"/>
      <p:bold r:id="rId15"/>
    </p:embeddedFont>
    <p:embeddedFont>
      <p:font typeface="#9Slide03 Arima Madurai ExtraBo" pitchFamily="2" charset="77"/>
      <p:bold r:id="rId16"/>
    </p:embeddedFont>
    <p:embeddedFont>
      <p:font typeface="#9Slide03 BoosterNextFYBlack" panose="02000A03000000020004" pitchFamily="2" charset="77"/>
      <p:regular r:id="rId17"/>
    </p:embeddedFont>
    <p:embeddedFont>
      <p:font typeface="#9Slide04 Yeseva One" pitchFamily="2" charset="77"/>
      <p:regular r:id="rId18"/>
    </p:embeddedFont>
    <p:embeddedFont>
      <p:font typeface="#9Slide05 Silk Script" panose="02040603050506020204" pitchFamily="18" charset="0"/>
      <p:regular r:id="rId19"/>
      <p:bold r:id="rId20"/>
      <p:italic r:id="rId21"/>
      <p:boldItalic r:id="rId22"/>
    </p:embeddedFont>
    <p:embeddedFont>
      <p:font typeface="#9Slide05 Thunder" panose="02000000000000000000" pitchFamily="2" charset="77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Dancing Script Bold" panose="03080800040507000D00" pitchFamily="66" charset="77"/>
      <p:regular r:id="rId28"/>
      <p:bold r:id="rId29"/>
    </p:embeddedFont>
    <p:embeddedFont>
      <p:font typeface="Muli Regular" pitchFamily="2" charset="77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6" autoAdjust="0"/>
  </p:normalViewPr>
  <p:slideViewPr>
    <p:cSldViewPr>
      <p:cViewPr varScale="1">
        <p:scale>
          <a:sx n="68" d="100"/>
          <a:sy n="68" d="100"/>
        </p:scale>
        <p:origin x="90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4EF17-3C00-4153-9F79-F5543FE1BB4B}" type="datetimeFigureOut">
              <a:rPr lang="en-US" smtClean="0"/>
              <a:t>10/4/23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4B580-EAE2-4260-AC3A-9E0D3AB0BA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1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04B580-EAE2-4260-AC3A-9E0D3AB0BA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01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4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55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1072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53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985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04B580-EAE2-4260-AC3A-9E0D3AB0BA2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90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49.png"/><Relationship Id="rId26" Type="http://schemas.openxmlformats.org/officeDocument/2006/relationships/image" Target="../media/image55.png"/><Relationship Id="rId3" Type="http://schemas.openxmlformats.org/officeDocument/2006/relationships/image" Target="../media/image38.svg"/><Relationship Id="rId21" Type="http://schemas.openxmlformats.org/officeDocument/2006/relationships/image" Target="../media/image35.svg"/><Relationship Id="rId7" Type="http://schemas.openxmlformats.org/officeDocument/2006/relationships/image" Target="../media/image42.svg"/><Relationship Id="rId12" Type="http://schemas.openxmlformats.org/officeDocument/2006/relationships/image" Target="../media/image26.png"/><Relationship Id="rId17" Type="http://schemas.openxmlformats.org/officeDocument/2006/relationships/image" Target="../media/image22.svg"/><Relationship Id="rId25" Type="http://schemas.openxmlformats.org/officeDocument/2006/relationships/image" Target="../media/image54.svg"/><Relationship Id="rId33" Type="http://schemas.openxmlformats.org/officeDocument/2006/relationships/image" Target="../media/image60.svg"/><Relationship Id="rId2" Type="http://schemas.openxmlformats.org/officeDocument/2006/relationships/image" Target="../media/image37.png"/><Relationship Id="rId16" Type="http://schemas.openxmlformats.org/officeDocument/2006/relationships/image" Target="../media/image21.png"/><Relationship Id="rId20" Type="http://schemas.openxmlformats.org/officeDocument/2006/relationships/image" Target="../media/image34.png"/><Relationship Id="rId29" Type="http://schemas.openxmlformats.org/officeDocument/2006/relationships/image" Target="../media/image2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24" Type="http://schemas.openxmlformats.org/officeDocument/2006/relationships/image" Target="../media/image53.png"/><Relationship Id="rId32" Type="http://schemas.openxmlformats.org/officeDocument/2006/relationships/image" Target="../media/image59.png"/><Relationship Id="rId5" Type="http://schemas.openxmlformats.org/officeDocument/2006/relationships/image" Target="../media/image40.svg"/><Relationship Id="rId15" Type="http://schemas.openxmlformats.org/officeDocument/2006/relationships/image" Target="../media/image48.svg"/><Relationship Id="rId23" Type="http://schemas.openxmlformats.org/officeDocument/2006/relationships/image" Target="../media/image52.svg"/><Relationship Id="rId28" Type="http://schemas.openxmlformats.org/officeDocument/2006/relationships/image" Target="../media/image28.png"/><Relationship Id="rId10" Type="http://schemas.openxmlformats.org/officeDocument/2006/relationships/image" Target="../media/image45.png"/><Relationship Id="rId19" Type="http://schemas.openxmlformats.org/officeDocument/2006/relationships/image" Target="../media/image50.svg"/><Relationship Id="rId31" Type="http://schemas.openxmlformats.org/officeDocument/2006/relationships/image" Target="../media/image58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7.png"/><Relationship Id="rId22" Type="http://schemas.openxmlformats.org/officeDocument/2006/relationships/image" Target="../media/image51.png"/><Relationship Id="rId27" Type="http://schemas.openxmlformats.org/officeDocument/2006/relationships/image" Target="../media/image56.svg"/><Relationship Id="rId30" Type="http://schemas.openxmlformats.org/officeDocument/2006/relationships/image" Target="../media/image57.png"/><Relationship Id="rId8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6.sv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16.sv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16.svg"/><Relationship Id="rId4" Type="http://schemas.openxmlformats.org/officeDocument/2006/relationships/image" Target="../media/image31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87129" y="7274918"/>
            <a:ext cx="8513741" cy="184109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38201" y="4190035"/>
            <a:ext cx="1642109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Viết bài văn kể lại một sự việc có thật</a:t>
            </a:r>
          </a:p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80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liên quan đến nhân vật hoặc sự kiện lịch sử</a:t>
            </a:r>
            <a:endParaRPr lang="en-US" sz="164200" dirty="0">
              <a:solidFill>
                <a:schemeClr val="bg1"/>
              </a:solidFill>
              <a:latin typeface="Dancing Script Bold" panose="020B0604020202020204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799637">
            <a:off x="2646737" y="1047703"/>
            <a:ext cx="1211882" cy="13446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6372100" y="1032285"/>
            <a:ext cx="398896" cy="137550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276569" y="7132634"/>
            <a:ext cx="1477338" cy="212566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0800000">
            <a:off x="15259334" y="5831115"/>
            <a:ext cx="793689" cy="761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2B083C1-087D-652D-E0B9-8113C9B067A9}"/>
              </a:ext>
            </a:extLst>
          </p:cNvPr>
          <p:cNvSpPr txBox="1"/>
          <p:nvPr/>
        </p:nvSpPr>
        <p:spPr>
          <a:xfrm>
            <a:off x="5181600" y="2399871"/>
            <a:ext cx="9144000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nl-NL" sz="4800" b="1" dirty="0" err="1">
                <a:solidFill>
                  <a:schemeClr val="bg1"/>
                </a:solidFill>
                <a:effectLst/>
                <a:latin typeface="#9Slide05 Silk Script" panose="02040603050506020204" pitchFamily="18" charset="0"/>
                <a:ea typeface="Calibri" panose="020F0502020204030204" pitchFamily="34" charset="0"/>
              </a:rPr>
              <a:t>Tiết</a:t>
            </a:r>
            <a:r>
              <a:rPr lang="nl-NL" sz="4800" b="1" dirty="0">
                <a:solidFill>
                  <a:schemeClr val="bg1"/>
                </a:solidFill>
                <a:effectLst/>
                <a:latin typeface="#9Slide05 Silk Script" panose="02040603050506020204" pitchFamily="18" charset="0"/>
                <a:ea typeface="Calibri" panose="020F0502020204030204" pitchFamily="34" charset="0"/>
              </a:rPr>
              <a:t> 11 + 12 + 13:</a:t>
            </a:r>
          </a:p>
          <a:p>
            <a:pPr marL="0" marR="0" algn="ctr">
              <a:spcBef>
                <a:spcPts val="600"/>
              </a:spcBef>
              <a:spcAft>
                <a:spcPts val="600"/>
              </a:spcAft>
            </a:pPr>
            <a:r>
              <a:rPr lang="nl-NL" sz="4800" b="1" dirty="0" err="1">
                <a:solidFill>
                  <a:schemeClr val="bg1"/>
                </a:solidFill>
                <a:effectLst/>
                <a:latin typeface="#9Slide05 Silk Script" panose="02040603050506020204" pitchFamily="18" charset="0"/>
                <a:ea typeface="Calibri" panose="020F0502020204030204" pitchFamily="34" charset="0"/>
              </a:rPr>
              <a:t>Viết</a:t>
            </a:r>
            <a:endParaRPr lang="en-US" sz="4800" dirty="0">
              <a:solidFill>
                <a:schemeClr val="bg1"/>
              </a:solidFill>
              <a:effectLst/>
              <a:latin typeface="#9Slide05 Silk Script" panose="020406030505060202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9329639-C74D-BDA3-D16D-9CC91E2E15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62230"/>
              </p:ext>
            </p:extLst>
          </p:nvPr>
        </p:nvGraphicFramePr>
        <p:xfrm>
          <a:off x="665957" y="495301"/>
          <a:ext cx="17215000" cy="9301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9536">
                  <a:extLst>
                    <a:ext uri="{9D8B030D-6E8A-4147-A177-3AD203B41FA5}">
                      <a16:colId xmlns:a16="http://schemas.microsoft.com/office/drawing/2014/main" val="2188068958"/>
                    </a:ext>
                  </a:extLst>
                </a:gridCol>
                <a:gridCol w="8245464">
                  <a:extLst>
                    <a:ext uri="{9D8B030D-6E8A-4147-A177-3AD203B41FA5}">
                      <a16:colId xmlns:a16="http://schemas.microsoft.com/office/drawing/2014/main" val="3321531533"/>
                    </a:ext>
                  </a:extLst>
                </a:gridCol>
              </a:tblGrid>
              <a:tr h="91439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 HỌC TẬP SỐ 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dàn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69126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đã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chuẩn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bị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ở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HS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113271"/>
                  </a:ext>
                </a:extLst>
              </a:tr>
              <a:tr h="99060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Tên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chọn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……………………………………………………………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muốn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vì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……………………………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73590"/>
                  </a:ext>
                </a:extLst>
              </a:tr>
              <a:tr h="55564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gồm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Ai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……………………………………………………………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8135449"/>
                  </a:ext>
                </a:extLst>
              </a:tr>
              <a:tr h="178978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Diễn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biến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gồm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SV1:……………………...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SV2: ……………………..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SV3:……………………...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Những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hình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ảnh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em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thêm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……………………………………………………………………………………………</a:t>
                      </a: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585490"/>
                  </a:ext>
                </a:extLst>
              </a:tr>
              <a:tr h="55564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truyện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……………………………………………………………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864655"/>
                  </a:ext>
                </a:extLst>
              </a:tr>
              <a:tr h="4517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phiếu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lập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dàn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mẫu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168802"/>
                  </a:ext>
                </a:extLst>
              </a:tr>
              <a:tr h="9849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Giới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thiệu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cs typeface="#9Slide03 Arima Madurai Bold" panose="00000800000000000000" pitchFamily="2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lí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do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lựa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chọn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945140"/>
                  </a:ext>
                </a:extLst>
              </a:tr>
              <a:tr h="16423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Lần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lượt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SV1: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SV2: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SV3: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………….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984994"/>
                  </a:ext>
                </a:extLst>
              </a:tr>
              <a:tr h="6289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400"/>
                        </a:spcBef>
                        <a:spcAft>
                          <a:spcPts val="40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25103" marR="2510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709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167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54C100-D323-9584-36BE-2A2D27B93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521673"/>
              </p:ext>
            </p:extLst>
          </p:nvPr>
        </p:nvGraphicFramePr>
        <p:xfrm>
          <a:off x="665958" y="668957"/>
          <a:ext cx="17214999" cy="8989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35516">
                  <a:extLst>
                    <a:ext uri="{9D8B030D-6E8A-4147-A177-3AD203B41FA5}">
                      <a16:colId xmlns:a16="http://schemas.microsoft.com/office/drawing/2014/main" val="4024243534"/>
                    </a:ext>
                  </a:extLst>
                </a:gridCol>
                <a:gridCol w="2127862">
                  <a:extLst>
                    <a:ext uri="{9D8B030D-6E8A-4147-A177-3AD203B41FA5}">
                      <a16:colId xmlns:a16="http://schemas.microsoft.com/office/drawing/2014/main" val="2973843582"/>
                    </a:ext>
                  </a:extLst>
                </a:gridCol>
                <a:gridCol w="2130821">
                  <a:extLst>
                    <a:ext uri="{9D8B030D-6E8A-4147-A177-3AD203B41FA5}">
                      <a16:colId xmlns:a16="http://schemas.microsoft.com/office/drawing/2014/main" val="3890897910"/>
                    </a:ext>
                  </a:extLst>
                </a:gridCol>
                <a:gridCol w="3720800">
                  <a:extLst>
                    <a:ext uri="{9D8B030D-6E8A-4147-A177-3AD203B41FA5}">
                      <a16:colId xmlns:a16="http://schemas.microsoft.com/office/drawing/2014/main" val="1202270838"/>
                    </a:ext>
                  </a:extLst>
                </a:gridCol>
              </a:tblGrid>
              <a:tr h="1448974">
                <a:tc gridSpan="4">
                  <a:txBody>
                    <a:bodyPr/>
                    <a:lstStyle/>
                    <a:p>
                      <a:pPr marL="91440" marR="18288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BẢNG KIỂM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800" spc="-20" dirty="0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20" dirty="0" err="1"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932693"/>
                  </a:ext>
                </a:extLst>
              </a:tr>
              <a:tr h="12713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đạt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4445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Nhận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xét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góp</a:t>
                      </a: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ý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27818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Đảm bảo hình thức, cấu trúc bài văn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260175071"/>
                  </a:ext>
                </a:extLst>
              </a:tr>
              <a:tr h="9274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</a:p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800" spc="-3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spc="-3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672665730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Lựa chọn và sử dụng ngôi kể phù hợp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3613872441"/>
                  </a:ext>
                </a:extLst>
              </a:tr>
              <a:tr h="90939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4. Diễn biến sự việc được kể lại theo một trình tự hợp lí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2892930819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5. Sử dụng hiệu quả yếu tố miêu tả trong bài văn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402229090"/>
                  </a:ext>
                </a:extLst>
              </a:tr>
              <a:tr h="89936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6.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Nêu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xúc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suy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nghĩ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về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1042304805"/>
                  </a:ext>
                </a:extLst>
              </a:tr>
              <a:tr h="8321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7.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Đảm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pháp</a:t>
                      </a: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tc>
                  <a:txBody>
                    <a:bodyPr/>
                    <a:lstStyle/>
                    <a:p>
                      <a:pPr marL="91440" marR="182880"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800" dirty="0"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51692" marR="51692" marT="0" marB="0" anchor="ctr"/>
                </a:tc>
                <a:extLst>
                  <a:ext uri="{0D108BD9-81ED-4DB2-BD59-A6C34878D82A}">
                    <a16:rowId xmlns:a16="http://schemas.microsoft.com/office/drawing/2014/main" val="908528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84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392002" y="1802652"/>
            <a:ext cx="5330539" cy="1730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9"/>
              </a:lnSpc>
            </a:pPr>
            <a:r>
              <a:rPr lang="en-US" sz="12999" dirty="0">
                <a:solidFill>
                  <a:srgbClr val="000000"/>
                </a:solidFill>
                <a:latin typeface="Dancing Script Bold"/>
              </a:rPr>
              <a:t>Trang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92002" y="3073924"/>
            <a:ext cx="5330539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Tài</a:t>
            </a:r>
            <a:r>
              <a:rPr lang="en-US" sz="80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nguyên</a:t>
            </a:r>
            <a:endParaRPr lang="en-US" sz="8000" dirty="0">
              <a:solidFill>
                <a:srgbClr val="000000"/>
              </a:solidFill>
              <a:latin typeface="Muli Regular"/>
            </a:endParaRPr>
          </a:p>
          <a:p>
            <a:pPr>
              <a:lnSpc>
                <a:spcPts val="9600"/>
              </a:lnSpc>
            </a:pP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giáo</a:t>
            </a:r>
            <a:r>
              <a:rPr lang="en-US" sz="8000" dirty="0">
                <a:solidFill>
                  <a:srgbClr val="000000"/>
                </a:solidFill>
                <a:latin typeface="Muli Regular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Muli Regular"/>
              </a:rPr>
              <a:t>viên</a:t>
            </a:r>
            <a:endParaRPr lang="en-US" sz="8000" dirty="0">
              <a:solidFill>
                <a:srgbClr val="000000"/>
              </a:solidFill>
              <a:latin typeface="Muli Regular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19619" y="4515794"/>
            <a:ext cx="2753963" cy="2753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475477" y="4559901"/>
            <a:ext cx="3110250" cy="6531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75477" y="1503157"/>
            <a:ext cx="1906537" cy="163962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492835" y="1344855"/>
            <a:ext cx="862508" cy="8280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96600" y="1325757"/>
            <a:ext cx="1322849" cy="22421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720113" y="5778402"/>
            <a:ext cx="913522" cy="13144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400000">
            <a:off x="13235796" y="2895853"/>
            <a:ext cx="310735" cy="10715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570737" y="3708128"/>
            <a:ext cx="3014990" cy="28642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4374335" y="5778402"/>
            <a:ext cx="2199247" cy="11765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078673" y="7969786"/>
            <a:ext cx="2068832" cy="71374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2693379" y="5695332"/>
            <a:ext cx="651447" cy="148056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4592544" y="7882497"/>
            <a:ext cx="2277760" cy="88832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8570737" y="7658171"/>
            <a:ext cx="1062898" cy="13369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355343" y="4242266"/>
            <a:ext cx="861208" cy="82245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10663143" y="5770706"/>
            <a:ext cx="1000727" cy="11842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3466163" y="1291851"/>
            <a:ext cx="619617" cy="68846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612332" y="6144083"/>
            <a:ext cx="13063336" cy="2792920"/>
            <a:chOff x="0" y="0"/>
            <a:chExt cx="2673486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2678566" cy="608440"/>
            </a:xfrm>
            <a:custGeom>
              <a:avLst/>
              <a:gdLst/>
              <a:ahLst/>
              <a:cxnLst/>
              <a:rect l="l" t="t" r="r" b="b"/>
              <a:pathLst>
                <a:path w="2678566" h="608440">
                  <a:moveTo>
                    <a:pt x="2674756" y="492632"/>
                  </a:moveTo>
                  <a:cubicBezTo>
                    <a:pt x="2674756" y="469873"/>
                    <a:pt x="2678566" y="446727"/>
                    <a:pt x="2672216" y="423967"/>
                  </a:cubicBezTo>
                  <a:cubicBezTo>
                    <a:pt x="2664596" y="408923"/>
                    <a:pt x="2653166" y="112274"/>
                    <a:pt x="2653166" y="97229"/>
                  </a:cubicBezTo>
                  <a:cubicBezTo>
                    <a:pt x="2650626" y="86814"/>
                    <a:pt x="2649356" y="76013"/>
                    <a:pt x="2646816" y="54610"/>
                  </a:cubicBezTo>
                  <a:cubicBezTo>
                    <a:pt x="2646816" y="44450"/>
                    <a:pt x="2645546" y="34290"/>
                    <a:pt x="2644276" y="21590"/>
                  </a:cubicBezTo>
                  <a:cubicBezTo>
                    <a:pt x="2634116" y="19050"/>
                    <a:pt x="2625226" y="17780"/>
                    <a:pt x="2615066" y="16510"/>
                  </a:cubicBezTo>
                  <a:cubicBezTo>
                    <a:pt x="2604114" y="15240"/>
                    <a:pt x="2591880" y="16510"/>
                    <a:pt x="2581684" y="16510"/>
                  </a:cubicBezTo>
                  <a:cubicBezTo>
                    <a:pt x="2530707" y="13970"/>
                    <a:pt x="2479730" y="8890"/>
                    <a:pt x="2428753" y="7620"/>
                  </a:cubicBezTo>
                  <a:cubicBezTo>
                    <a:pt x="2332916" y="5080"/>
                    <a:pt x="2235040" y="3810"/>
                    <a:pt x="2139203" y="2540"/>
                  </a:cubicBezTo>
                  <a:cubicBezTo>
                    <a:pt x="2104539" y="2540"/>
                    <a:pt x="2067836" y="0"/>
                    <a:pt x="2033171" y="0"/>
                  </a:cubicBezTo>
                  <a:cubicBezTo>
                    <a:pt x="1949569" y="0"/>
                    <a:pt x="1868006" y="1270"/>
                    <a:pt x="1784403" y="1270"/>
                  </a:cubicBezTo>
                  <a:cubicBezTo>
                    <a:pt x="1735465" y="1270"/>
                    <a:pt x="1686527" y="3810"/>
                    <a:pt x="1635550" y="3810"/>
                  </a:cubicBezTo>
                  <a:cubicBezTo>
                    <a:pt x="1584573" y="5080"/>
                    <a:pt x="660869" y="7620"/>
                    <a:pt x="609892" y="7620"/>
                  </a:cubicBezTo>
                  <a:cubicBezTo>
                    <a:pt x="569111" y="7620"/>
                    <a:pt x="528329" y="6350"/>
                    <a:pt x="487547" y="7620"/>
                  </a:cubicBezTo>
                  <a:cubicBezTo>
                    <a:pt x="450844" y="8890"/>
                    <a:pt x="412101" y="11430"/>
                    <a:pt x="375398" y="12700"/>
                  </a:cubicBezTo>
                  <a:cubicBezTo>
                    <a:pt x="336655" y="15240"/>
                    <a:pt x="297913" y="16510"/>
                    <a:pt x="261209" y="19050"/>
                  </a:cubicBezTo>
                  <a:cubicBezTo>
                    <a:pt x="206154" y="21590"/>
                    <a:pt x="149060" y="24130"/>
                    <a:pt x="94004" y="27940"/>
                  </a:cubicBezTo>
                  <a:cubicBezTo>
                    <a:pt x="6137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10317" y="597010"/>
                    <a:pt x="175568" y="597010"/>
                    <a:pt x="242857" y="598280"/>
                  </a:cubicBezTo>
                  <a:cubicBezTo>
                    <a:pt x="279561" y="599550"/>
                    <a:pt x="316264" y="600820"/>
                    <a:pt x="350929" y="602090"/>
                  </a:cubicBezTo>
                  <a:cubicBezTo>
                    <a:pt x="412101" y="603360"/>
                    <a:pt x="471235" y="603360"/>
                    <a:pt x="532407" y="604630"/>
                  </a:cubicBezTo>
                  <a:cubicBezTo>
                    <a:pt x="556876" y="604630"/>
                    <a:pt x="579306" y="604630"/>
                    <a:pt x="603775" y="603360"/>
                  </a:cubicBezTo>
                  <a:cubicBezTo>
                    <a:pt x="613970" y="603360"/>
                    <a:pt x="626205" y="602090"/>
                    <a:pt x="636400" y="602090"/>
                  </a:cubicBezTo>
                  <a:cubicBezTo>
                    <a:pt x="677182" y="603360"/>
                    <a:pt x="1492815" y="594470"/>
                    <a:pt x="1533596" y="595740"/>
                  </a:cubicBezTo>
                  <a:cubicBezTo>
                    <a:pt x="1590690" y="597010"/>
                    <a:pt x="1747700" y="597010"/>
                    <a:pt x="1804794" y="597010"/>
                  </a:cubicBezTo>
                  <a:cubicBezTo>
                    <a:pt x="1827224" y="597010"/>
                    <a:pt x="1847615" y="595740"/>
                    <a:pt x="1870045" y="595740"/>
                  </a:cubicBezTo>
                  <a:cubicBezTo>
                    <a:pt x="1906748" y="597010"/>
                    <a:pt x="1943452" y="598280"/>
                    <a:pt x="1980155" y="599550"/>
                  </a:cubicBezTo>
                  <a:cubicBezTo>
                    <a:pt x="2059679" y="602090"/>
                    <a:pt x="2137164" y="599550"/>
                    <a:pt x="2216689" y="603360"/>
                  </a:cubicBezTo>
                  <a:cubicBezTo>
                    <a:pt x="2349229" y="608440"/>
                    <a:pt x="2483808" y="602090"/>
                    <a:pt x="2615066" y="607170"/>
                  </a:cubicBezTo>
                  <a:cubicBezTo>
                    <a:pt x="2635386" y="608440"/>
                    <a:pt x="2655706" y="607170"/>
                    <a:pt x="2678566" y="607170"/>
                  </a:cubicBezTo>
                  <a:cubicBezTo>
                    <a:pt x="2678566" y="583040"/>
                    <a:pt x="2678566" y="570340"/>
                    <a:pt x="2678566" y="550882"/>
                  </a:cubicBezTo>
                  <a:cubicBezTo>
                    <a:pt x="2677296" y="531208"/>
                    <a:pt x="2674756" y="512692"/>
                    <a:pt x="267475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6324600" y="3336670"/>
            <a:ext cx="10895843" cy="2012042"/>
            <a:chOff x="0" y="0"/>
            <a:chExt cx="267348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2678566" cy="608440"/>
            </a:xfrm>
            <a:custGeom>
              <a:avLst/>
              <a:gdLst/>
              <a:ahLst/>
              <a:cxnLst/>
              <a:rect l="l" t="t" r="r" b="b"/>
              <a:pathLst>
                <a:path w="2678566" h="608440">
                  <a:moveTo>
                    <a:pt x="2674756" y="492632"/>
                  </a:moveTo>
                  <a:cubicBezTo>
                    <a:pt x="2674756" y="469873"/>
                    <a:pt x="2678566" y="446727"/>
                    <a:pt x="2672216" y="423967"/>
                  </a:cubicBezTo>
                  <a:cubicBezTo>
                    <a:pt x="2664596" y="408923"/>
                    <a:pt x="2653166" y="112274"/>
                    <a:pt x="2653166" y="97229"/>
                  </a:cubicBezTo>
                  <a:cubicBezTo>
                    <a:pt x="2650626" y="86814"/>
                    <a:pt x="2649356" y="76013"/>
                    <a:pt x="2646816" y="54610"/>
                  </a:cubicBezTo>
                  <a:cubicBezTo>
                    <a:pt x="2646816" y="44450"/>
                    <a:pt x="2645546" y="34290"/>
                    <a:pt x="2644276" y="21590"/>
                  </a:cubicBezTo>
                  <a:cubicBezTo>
                    <a:pt x="2634116" y="19050"/>
                    <a:pt x="2625226" y="17780"/>
                    <a:pt x="2615066" y="16510"/>
                  </a:cubicBezTo>
                  <a:cubicBezTo>
                    <a:pt x="2604114" y="15240"/>
                    <a:pt x="2591880" y="16510"/>
                    <a:pt x="2581684" y="16510"/>
                  </a:cubicBezTo>
                  <a:cubicBezTo>
                    <a:pt x="2530707" y="13970"/>
                    <a:pt x="2479730" y="8890"/>
                    <a:pt x="2428753" y="7620"/>
                  </a:cubicBezTo>
                  <a:cubicBezTo>
                    <a:pt x="2332916" y="5080"/>
                    <a:pt x="2235040" y="3810"/>
                    <a:pt x="2139203" y="2540"/>
                  </a:cubicBezTo>
                  <a:cubicBezTo>
                    <a:pt x="2104539" y="2540"/>
                    <a:pt x="2067836" y="0"/>
                    <a:pt x="2033171" y="0"/>
                  </a:cubicBezTo>
                  <a:cubicBezTo>
                    <a:pt x="1949569" y="0"/>
                    <a:pt x="1868006" y="1270"/>
                    <a:pt x="1784403" y="1270"/>
                  </a:cubicBezTo>
                  <a:cubicBezTo>
                    <a:pt x="1735465" y="1270"/>
                    <a:pt x="1686527" y="3810"/>
                    <a:pt x="1635550" y="3810"/>
                  </a:cubicBezTo>
                  <a:cubicBezTo>
                    <a:pt x="1584573" y="5080"/>
                    <a:pt x="660869" y="7620"/>
                    <a:pt x="609892" y="7620"/>
                  </a:cubicBezTo>
                  <a:cubicBezTo>
                    <a:pt x="569111" y="7620"/>
                    <a:pt x="528329" y="6350"/>
                    <a:pt x="487547" y="7620"/>
                  </a:cubicBezTo>
                  <a:cubicBezTo>
                    <a:pt x="450844" y="8890"/>
                    <a:pt x="412101" y="11430"/>
                    <a:pt x="375398" y="12700"/>
                  </a:cubicBezTo>
                  <a:cubicBezTo>
                    <a:pt x="336655" y="15240"/>
                    <a:pt x="297913" y="16510"/>
                    <a:pt x="261209" y="19050"/>
                  </a:cubicBezTo>
                  <a:cubicBezTo>
                    <a:pt x="206154" y="21590"/>
                    <a:pt x="149060" y="24130"/>
                    <a:pt x="94004" y="27940"/>
                  </a:cubicBezTo>
                  <a:cubicBezTo>
                    <a:pt x="6137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10317" y="597010"/>
                    <a:pt x="175568" y="597010"/>
                    <a:pt x="242857" y="598280"/>
                  </a:cubicBezTo>
                  <a:cubicBezTo>
                    <a:pt x="279561" y="599550"/>
                    <a:pt x="316264" y="600820"/>
                    <a:pt x="350929" y="602090"/>
                  </a:cubicBezTo>
                  <a:cubicBezTo>
                    <a:pt x="412101" y="603360"/>
                    <a:pt x="471235" y="603360"/>
                    <a:pt x="532407" y="604630"/>
                  </a:cubicBezTo>
                  <a:cubicBezTo>
                    <a:pt x="556876" y="604630"/>
                    <a:pt x="579306" y="604630"/>
                    <a:pt x="603775" y="603360"/>
                  </a:cubicBezTo>
                  <a:cubicBezTo>
                    <a:pt x="613970" y="603360"/>
                    <a:pt x="626205" y="602090"/>
                    <a:pt x="636400" y="602090"/>
                  </a:cubicBezTo>
                  <a:cubicBezTo>
                    <a:pt x="677182" y="603360"/>
                    <a:pt x="1492815" y="594470"/>
                    <a:pt x="1533596" y="595740"/>
                  </a:cubicBezTo>
                  <a:cubicBezTo>
                    <a:pt x="1590690" y="597010"/>
                    <a:pt x="1747700" y="597010"/>
                    <a:pt x="1804794" y="597010"/>
                  </a:cubicBezTo>
                  <a:cubicBezTo>
                    <a:pt x="1827224" y="597010"/>
                    <a:pt x="1847615" y="595740"/>
                    <a:pt x="1870045" y="595740"/>
                  </a:cubicBezTo>
                  <a:cubicBezTo>
                    <a:pt x="1906748" y="597010"/>
                    <a:pt x="1943452" y="598280"/>
                    <a:pt x="1980155" y="599550"/>
                  </a:cubicBezTo>
                  <a:cubicBezTo>
                    <a:pt x="2059679" y="602090"/>
                    <a:pt x="2137164" y="599550"/>
                    <a:pt x="2216689" y="603360"/>
                  </a:cubicBezTo>
                  <a:cubicBezTo>
                    <a:pt x="2349229" y="608440"/>
                    <a:pt x="2483808" y="602090"/>
                    <a:pt x="2615066" y="607170"/>
                  </a:cubicBezTo>
                  <a:cubicBezTo>
                    <a:pt x="2635386" y="608440"/>
                    <a:pt x="2655706" y="607170"/>
                    <a:pt x="2678566" y="607170"/>
                  </a:cubicBezTo>
                  <a:cubicBezTo>
                    <a:pt x="2678566" y="583040"/>
                    <a:pt x="2678566" y="570340"/>
                    <a:pt x="2678566" y="550882"/>
                  </a:cubicBezTo>
                  <a:cubicBezTo>
                    <a:pt x="2677296" y="531208"/>
                    <a:pt x="2674756" y="512692"/>
                    <a:pt x="267475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71800" y="7146953"/>
            <a:ext cx="1390061" cy="99578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655429" y="2166029"/>
            <a:ext cx="5151418" cy="1439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49"/>
              </a:lnSpc>
            </a:pPr>
            <a:r>
              <a:rPr lang="en-US" sz="6600" dirty="0">
                <a:solidFill>
                  <a:srgbClr val="FFFFFF"/>
                </a:solidFill>
                <a:latin typeface="Dancing Script Bold"/>
              </a:rPr>
              <a:t>S</a:t>
            </a:r>
            <a:r>
              <a:rPr lang="en-US" sz="6000" dirty="0">
                <a:solidFill>
                  <a:srgbClr val="FFFFFF"/>
                </a:solidFill>
                <a:latin typeface="Dancing Script Bold"/>
              </a:rPr>
              <a:t>how and tell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1711" y="995388"/>
            <a:ext cx="5966982" cy="11706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7200" dirty="0" err="1">
                <a:solidFill>
                  <a:srgbClr val="FFFFFF"/>
                </a:solidFill>
                <a:latin typeface="#9Slide04 Yeseva One" panose="00000500000000000000" pitchFamily="2" charset="0"/>
              </a:rPr>
              <a:t>Khởi</a:t>
            </a:r>
            <a:r>
              <a:rPr lang="en-US" sz="7200" dirty="0">
                <a:solidFill>
                  <a:srgbClr val="FFFFFF"/>
                </a:solidFill>
                <a:latin typeface="#9Slide04 Yeseva One" panose="00000500000000000000" pitchFamily="2" charset="0"/>
              </a:rPr>
              <a:t> </a:t>
            </a:r>
            <a:r>
              <a:rPr lang="en-US" sz="7200" dirty="0" err="1">
                <a:solidFill>
                  <a:srgbClr val="FFFFFF"/>
                </a:solidFill>
                <a:latin typeface="#9Slide04 Yeseva One" panose="00000500000000000000" pitchFamily="2" charset="0"/>
              </a:rPr>
              <a:t>động</a:t>
            </a:r>
            <a:endParaRPr lang="en-US" sz="7200" dirty="0">
              <a:solidFill>
                <a:srgbClr val="FFFFFF"/>
              </a:solidFill>
              <a:latin typeface="#9Slide04 Yeseva One" panose="00000500000000000000" pitchFamily="2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22734" y="407518"/>
            <a:ext cx="868114" cy="9632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46389">
            <a:off x="1306569" y="8188490"/>
            <a:ext cx="757690" cy="76341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C432424-87B3-9AE8-C660-C597AB38A5CE}"/>
              </a:ext>
            </a:extLst>
          </p:cNvPr>
          <p:cNvSpPr txBox="1"/>
          <p:nvPr/>
        </p:nvSpPr>
        <p:spPr>
          <a:xfrm>
            <a:off x="5151543" y="6536515"/>
            <a:ext cx="1001225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indent="457200" algn="just">
              <a:spcBef>
                <a:spcPts val="400"/>
              </a:spcBef>
              <a:spcAft>
                <a:spcPts val="400"/>
              </a:spcAft>
              <a:defRPr sz="3200">
                <a:effectLst/>
                <a:latin typeface="#9Slide05 Thunder" panose="02000000000000000000" pitchFamily="2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/>
              <a:t>Giới</a:t>
            </a:r>
            <a:r>
              <a:rPr lang="en-US" dirty="0"/>
              <a:t> </a:t>
            </a:r>
            <a:r>
              <a:rPr lang="en-US" dirty="0" err="1"/>
              <a:t>thiệu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chia </a:t>
            </a:r>
            <a:r>
              <a:rPr lang="en-US" dirty="0" err="1"/>
              <a:t>sẻ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/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/</a:t>
            </a:r>
            <a:r>
              <a:rPr lang="en-US" dirty="0" err="1"/>
              <a:t>bức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ai,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họ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,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ở </a:t>
            </a:r>
            <a:r>
              <a:rPr lang="en-US" dirty="0" err="1"/>
              <a:t>đâu</a:t>
            </a:r>
            <a:r>
              <a:rPr lang="en-US" dirty="0"/>
              <a:t>,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thời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,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kiện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ý?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EABECF-1BC5-552A-7280-4BB5E7E2617F}"/>
              </a:ext>
            </a:extLst>
          </p:cNvPr>
          <p:cNvSpPr txBox="1"/>
          <p:nvPr/>
        </p:nvSpPr>
        <p:spPr>
          <a:xfrm>
            <a:off x="8678883" y="3785695"/>
            <a:ext cx="7848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just">
              <a:spcBef>
                <a:spcPts val="400"/>
              </a:spcBef>
              <a:spcAft>
                <a:spcPts val="400"/>
              </a:spcAft>
            </a:pP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Chuẩn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bị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kiện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lịch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(ở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Việt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Nam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hoặc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, ở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lĩnh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vực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nhau</a:t>
            </a:r>
            <a:r>
              <a:rPr lang="en-US" sz="3200" dirty="0">
                <a:effectLst/>
                <a:latin typeface="#9Slide05 Thunder" panose="02000000000000000000" pitchFamily="2" charset="0"/>
                <a:ea typeface="Times New Roman" panose="02020603050405020304" pitchFamily="18" charset="0"/>
              </a:rPr>
              <a:t>); </a:t>
            </a:r>
            <a:endParaRPr lang="en-US" sz="2800" dirty="0">
              <a:effectLst/>
              <a:latin typeface="#9Slide05 Thunder" panose="020000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8DEA777C-0530-2784-CDEF-03869C51CE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719214" y="3606675"/>
            <a:ext cx="1336595" cy="1416260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6D0CA1A1-54E4-BE41-A78A-826411094F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947673" y="3939764"/>
            <a:ext cx="879675" cy="879675"/>
          </a:xfrm>
          <a:prstGeom prst="rect">
            <a:avLst/>
          </a:prstGeom>
        </p:spPr>
      </p:pic>
      <p:pic>
        <p:nvPicPr>
          <p:cNvPr id="22" name="Picture 12">
            <a:extLst>
              <a:ext uri="{FF2B5EF4-FFF2-40B4-BE49-F238E27FC236}">
                <a16:creationId xmlns:a16="http://schemas.microsoft.com/office/drawing/2014/main" id="{5567C74B-A929-EA19-DC88-F059E4F16CD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30772" flipV="1">
            <a:off x="391372" y="2105836"/>
            <a:ext cx="4749799" cy="451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5400" y="2850530"/>
            <a:ext cx="4585957" cy="458593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225" r="-69946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46389">
            <a:off x="17116169" y="9109066"/>
            <a:ext cx="1022388" cy="10301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86299" y="4827402"/>
            <a:ext cx="535301" cy="121659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B9ACCFD-9566-AA3E-0B1C-F32CDC7F3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7795">
            <a:off x="16074662" y="7875554"/>
            <a:ext cx="1447800" cy="208316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082BC2-5FF8-ED67-785A-C3934692F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0600" y="2701616"/>
            <a:ext cx="5113891" cy="488376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81863B8-FBD0-54B5-C60A-E6B4512D05E6}"/>
              </a:ext>
            </a:extLst>
          </p:cNvPr>
          <p:cNvSpPr txBox="1"/>
          <p:nvPr/>
        </p:nvSpPr>
        <p:spPr>
          <a:xfrm>
            <a:off x="6553200" y="4001438"/>
            <a:ext cx="9998529" cy="17697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algn="ctr">
              <a:spcBef>
                <a:spcPts val="0"/>
              </a:spcBef>
              <a:spcAft>
                <a:spcPts val="0"/>
              </a:spcAft>
            </a:pPr>
            <a:r>
              <a:rPr lang="nl-NL" sz="11500" b="1" dirty="0">
                <a:solidFill>
                  <a:schemeClr val="bg1"/>
                </a:solidFill>
                <a:effectLst/>
                <a:latin typeface="Dancing Script Bold" panose="020B0604020202020204" charset="0"/>
                <a:ea typeface="Calibri" panose="020F0502020204030204" pitchFamily="34" charset="0"/>
              </a:rPr>
              <a:t>I. Định hướng</a:t>
            </a:r>
            <a:endParaRPr lang="en-US" sz="283700" dirty="0">
              <a:solidFill>
                <a:schemeClr val="bg1"/>
              </a:solidFill>
              <a:latin typeface="Dancing Script Bold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265C9A9-0164-886F-8A75-B85D9620CC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17583"/>
              </p:ext>
            </p:extLst>
          </p:nvPr>
        </p:nvGraphicFramePr>
        <p:xfrm>
          <a:off x="682285" y="636299"/>
          <a:ext cx="17215000" cy="9246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0469">
                  <a:extLst>
                    <a:ext uri="{9D8B030D-6E8A-4147-A177-3AD203B41FA5}">
                      <a16:colId xmlns:a16="http://schemas.microsoft.com/office/drawing/2014/main" val="4290375427"/>
                    </a:ext>
                  </a:extLst>
                </a:gridCol>
                <a:gridCol w="8544531">
                  <a:extLst>
                    <a:ext uri="{9D8B030D-6E8A-4147-A177-3AD203B41FA5}">
                      <a16:colId xmlns:a16="http://schemas.microsoft.com/office/drawing/2014/main" val="155117936"/>
                    </a:ext>
                  </a:extLst>
                </a:gridCol>
              </a:tblGrid>
              <a:tr h="99759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PHIẾU HỌC TẬP SỐ 1</a:t>
                      </a:r>
                    </a:p>
                    <a:p>
                      <a:pPr marL="0" marR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Tìm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hiểu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BoosterNextFYBlack" panose="02000A03000000020004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BoosterNextFYBlack" panose="02000A03000000020004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91803"/>
                  </a:ext>
                </a:extLst>
              </a:tr>
              <a:tr h="690204"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Thế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700394"/>
                  </a:ext>
                </a:extLst>
              </a:tr>
              <a:tr h="642258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Cao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ca”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73006399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a.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6066675"/>
                  </a:ext>
                </a:extLst>
              </a:tr>
              <a:tr h="9520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gì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/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0706238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dụng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ngôi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699924"/>
                  </a:ext>
                </a:extLst>
              </a:tr>
              <a:tr h="48876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d.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chia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cấu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3569332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mở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0288220"/>
                  </a:ext>
                </a:extLst>
              </a:tr>
              <a:tr h="49579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277067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Yếu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tố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miêu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tả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70228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SV1: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3368933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SV2: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7746625"/>
                  </a:ext>
                </a:extLst>
              </a:tr>
              <a:tr h="495795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+ SV3: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9013895"/>
                  </a:ext>
                </a:extLst>
              </a:tr>
              <a:tr h="65621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#9Slide03 Arima Madurai Bold" panose="00000800000000000000" pitchFamily="2" charset="0"/>
                        <a:ea typeface="Times New Roman" panose="02020603050405020304" pitchFamily="18" charset="0"/>
                        <a:cs typeface="#9Slide03 Arima Madurai Bold" panose="00000800000000000000" pitchFamily="2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0212050"/>
                  </a:ext>
                </a:extLst>
              </a:tr>
              <a:tr h="853115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3. Qua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tích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,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rút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ra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nhiệm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vụ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từng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trong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sử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Bold" panose="00000800000000000000" pitchFamily="2" charset="0"/>
                          <a:cs typeface="#9Slide03 Arima Madurai Bold" panose="00000800000000000000" pitchFamily="2" charset="0"/>
                        </a:rPr>
                        <a:t>.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99839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F0A262-DF3E-AFD2-E2BD-E45D1F9C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438053"/>
              </p:ext>
            </p:extLst>
          </p:nvPr>
        </p:nvGraphicFramePr>
        <p:xfrm>
          <a:off x="637643" y="668957"/>
          <a:ext cx="17226985" cy="89867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6327">
                  <a:extLst>
                    <a:ext uri="{9D8B030D-6E8A-4147-A177-3AD203B41FA5}">
                      <a16:colId xmlns:a16="http://schemas.microsoft.com/office/drawing/2014/main" val="2545569704"/>
                    </a:ext>
                  </a:extLst>
                </a:gridCol>
                <a:gridCol w="9590658">
                  <a:extLst>
                    <a:ext uri="{9D8B030D-6E8A-4147-A177-3AD203B41FA5}">
                      <a16:colId xmlns:a16="http://schemas.microsoft.com/office/drawing/2014/main" val="2799707172"/>
                    </a:ext>
                  </a:extLst>
                </a:gridCol>
              </a:tblGrid>
              <a:tr h="1270987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Tìm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hiểu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60690"/>
                  </a:ext>
                </a:extLst>
              </a:tr>
              <a:tr h="1243997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1.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hoặc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965328"/>
                  </a:ext>
                </a:extLst>
              </a:tr>
              <a:tr h="95141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2.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Đọc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“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sĩ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Cao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sáng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Tiến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ca”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và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thực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các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yêu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cầu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sau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: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917849"/>
                  </a:ext>
                </a:extLst>
              </a:tr>
              <a:tr h="87212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a.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được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loại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70571691"/>
                  </a:ext>
                </a:extLst>
              </a:tr>
              <a:tr h="171259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gì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06599252"/>
                  </a:ext>
                </a:extLst>
              </a:tr>
              <a:tr h="10913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c.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dụng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ngôi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spc="-1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nào</a:t>
                      </a:r>
                      <a:r>
                        <a:rPr lang="en-US" sz="2400" b="0" spc="-1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3821051059"/>
                  </a:ext>
                </a:extLst>
              </a:tr>
              <a:tr h="184433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d.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Hãy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chia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cục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bản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theo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cấu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trúc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của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.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dirty="0"/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329902635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8C63461-0906-7D6A-0ACA-D6096A123988}"/>
              </a:ext>
            </a:extLst>
          </p:cNvPr>
          <p:cNvSpPr txBox="1"/>
          <p:nvPr/>
        </p:nvSpPr>
        <p:spPr>
          <a:xfrm>
            <a:off x="8397156" y="2138617"/>
            <a:ext cx="9234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việc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xảy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thực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hư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tưởng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tượng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nhiều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biết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sử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 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0D37B2-3281-6A03-38B4-EA59B070F4AC}"/>
              </a:ext>
            </a:extLst>
          </p:cNvPr>
          <p:cNvSpPr txBox="1"/>
          <p:nvPr/>
        </p:nvSpPr>
        <p:spPr>
          <a:xfrm>
            <a:off x="8397156" y="434271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F0E912-C219-5170-8A80-0CF7016CFA15}"/>
              </a:ext>
            </a:extLst>
          </p:cNvPr>
          <p:cNvSpPr txBox="1"/>
          <p:nvPr/>
        </p:nvSpPr>
        <p:spPr>
          <a:xfrm>
            <a:off x="8382000" y="5270272"/>
            <a:ext cx="9144000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bản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về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phổ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quân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Sự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việc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có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liên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quan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Cao,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1945,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quân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DDF06E-C524-183A-577C-C552E36A22B5}"/>
              </a:ext>
            </a:extLst>
          </p:cNvPr>
          <p:cNvSpPr txBox="1"/>
          <p:nvPr/>
        </p:nvSpPr>
        <p:spPr>
          <a:xfrm>
            <a:off x="8343900" y="7066111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kể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ba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B6F20-FFE4-0392-3E87-9FE65AF594EE}"/>
              </a:ext>
            </a:extLst>
          </p:cNvPr>
          <p:cNvSpPr txBox="1"/>
          <p:nvPr/>
        </p:nvSpPr>
        <p:spPr>
          <a:xfrm>
            <a:off x="8343900" y="8034683"/>
            <a:ext cx="9144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MB: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từ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đầu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....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lí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tưởng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TB: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tiếp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theo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....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KB: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còn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lại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954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8F0A262-DF3E-AFD2-E2BD-E45D1F9C2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90417"/>
              </p:ext>
            </p:extLst>
          </p:nvPr>
        </p:nvGraphicFramePr>
        <p:xfrm>
          <a:off x="714944" y="689702"/>
          <a:ext cx="17215000" cy="90686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35043">
                  <a:extLst>
                    <a:ext uri="{9D8B030D-6E8A-4147-A177-3AD203B41FA5}">
                      <a16:colId xmlns:a16="http://schemas.microsoft.com/office/drawing/2014/main" val="2545569704"/>
                    </a:ext>
                  </a:extLst>
                </a:gridCol>
                <a:gridCol w="9879957">
                  <a:extLst>
                    <a:ext uri="{9D8B030D-6E8A-4147-A177-3AD203B41FA5}">
                      <a16:colId xmlns:a16="http://schemas.microsoft.com/office/drawing/2014/main" val="2934572997"/>
                    </a:ext>
                  </a:extLst>
                </a:gridCol>
              </a:tblGrid>
              <a:tr h="1071736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Tìm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hiểu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văn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kể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lại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một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có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liên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quan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đến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vật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/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kiện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lịch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360690"/>
                  </a:ext>
                </a:extLst>
              </a:tr>
              <a:tr h="85294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mở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705625"/>
                  </a:ext>
                </a:extLst>
              </a:tr>
              <a:tr h="858863">
                <a:tc gridSpan="2"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Thân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135861"/>
                  </a:ext>
                </a:extLst>
              </a:tr>
              <a:tr h="8679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Sự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việc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Yếu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tố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miêu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tả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502653"/>
                  </a:ext>
                </a:extLst>
              </a:tr>
              <a:tr h="173475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012180"/>
                  </a:ext>
                </a:extLst>
              </a:tr>
              <a:tr h="97376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636474"/>
                  </a:ext>
                </a:extLst>
              </a:tr>
              <a:tr h="188599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844514"/>
                  </a:ext>
                </a:extLst>
              </a:tr>
              <a:tr h="8226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Nội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dung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phần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kết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bài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2400" b="0" dirty="0">
                        <a:solidFill>
                          <a:schemeClr val="tx1"/>
                        </a:solidFill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49554" marR="49554" marT="0" marB="0" anchor="ctr"/>
                </a:tc>
                <a:extLst>
                  <a:ext uri="{0D108BD9-81ED-4DB2-BD59-A6C34878D82A}">
                    <a16:rowId xmlns:a16="http://schemas.microsoft.com/office/drawing/2014/main" val="15411092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2F9834F-FC6F-8027-9255-9C250CCE5DA7}"/>
              </a:ext>
            </a:extLst>
          </p:cNvPr>
          <p:cNvSpPr txBox="1"/>
          <p:nvPr/>
        </p:nvSpPr>
        <p:spPr>
          <a:xfrm>
            <a:off x="8109989" y="1940063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thiệu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nhận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xét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82E0AC-C02F-1149-76E1-342B9C8B7318}"/>
              </a:ext>
            </a:extLst>
          </p:cNvPr>
          <p:cNvSpPr txBox="1"/>
          <p:nvPr/>
        </p:nvSpPr>
        <p:spPr>
          <a:xfrm>
            <a:off x="803117" y="4581842"/>
            <a:ext cx="6934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SV1: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viết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Văn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Cao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dường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như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không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còn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mơ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thanh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niên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cuộc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buồn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chán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A52784-652B-9702-4B25-64448C3742C0}"/>
              </a:ext>
            </a:extLst>
          </p:cNvPr>
          <p:cNvSpPr txBox="1"/>
          <p:nvPr/>
        </p:nvSpPr>
        <p:spPr>
          <a:xfrm>
            <a:off x="725223" y="6172654"/>
            <a:ext cx="70899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SV2: Sau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nói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chuyện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Vũ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Quý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đến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với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sáng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F57E17-2470-8CCE-2ACE-2FA06833C794}"/>
              </a:ext>
            </a:extLst>
          </p:cNvPr>
          <p:cNvSpPr txBox="1"/>
          <p:nvPr/>
        </p:nvSpPr>
        <p:spPr>
          <a:xfrm>
            <a:off x="717167" y="7559345"/>
            <a:ext cx="712808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+ SV3: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được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buổi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mít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tinh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17/8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19/8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B8AE34-9D16-8A52-571D-E5B02A8E9511}"/>
              </a:ext>
            </a:extLst>
          </p:cNvPr>
          <p:cNvSpPr txBox="1"/>
          <p:nvPr/>
        </p:nvSpPr>
        <p:spPr>
          <a:xfrm>
            <a:off x="8077332" y="4897706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Cuộc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sống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chìm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trong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buồn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chán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vọng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F6F65AC-C26E-D9EB-D0AD-291DAD371A91}"/>
              </a:ext>
            </a:extLst>
          </p:cNvPr>
          <p:cNvSpPr txBox="1"/>
          <p:nvPr/>
        </p:nvSpPr>
        <p:spPr>
          <a:xfrm>
            <a:off x="8178692" y="6357319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hức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7472AE-3DB3-1022-998D-A3031EBC3811}"/>
              </a:ext>
            </a:extLst>
          </p:cNvPr>
          <p:cNvSpPr txBox="1"/>
          <p:nvPr/>
        </p:nvSpPr>
        <p:spPr>
          <a:xfrm>
            <a:off x="8077332" y="7168634"/>
            <a:ext cx="9729774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Nước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mắt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trào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xung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quanh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tôi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ngàn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giọng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cất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lên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 ở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tay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áo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mọi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những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băng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cờ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đỏ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sao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đã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thay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băng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,....</a:t>
            </a:r>
          </a:p>
          <a:p>
            <a:pPr marL="0" marR="0" algn="just">
              <a:spcBef>
                <a:spcPts val="300"/>
              </a:spcBef>
              <a:spcAft>
                <a:spcPts val="300"/>
              </a:spcAft>
            </a:pP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-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Hàng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ngàn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người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và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các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em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thiếu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nhi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cùng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7533D8-4DA6-B27D-B3B6-B0475EB5F1D1}"/>
              </a:ext>
            </a:extLst>
          </p:cNvPr>
          <p:cNvSpPr txBox="1"/>
          <p:nvPr/>
        </p:nvSpPr>
        <p:spPr>
          <a:xfrm>
            <a:off x="8077332" y="9111188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300"/>
              </a:spcBef>
              <a:spcAft>
                <a:spcPts val="300"/>
              </a:spcAft>
            </a:pP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Khẳng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định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ý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nghĩa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ra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đời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của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bài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 </a:t>
            </a:r>
            <a:r>
              <a:rPr lang="en-US" sz="2400" b="0" dirty="0" err="1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hát</a:t>
            </a:r>
            <a:r>
              <a:rPr lang="en-US" sz="2400" b="0" dirty="0">
                <a:solidFill>
                  <a:schemeClr val="tx1"/>
                </a:solidFill>
                <a:effectLst/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.</a:t>
            </a:r>
            <a:endParaRPr lang="en-US" sz="2400" b="0" dirty="0">
              <a:solidFill>
                <a:schemeClr val="tx1"/>
              </a:solidFill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79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/>
      <p:bldP spid="20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EBA455-238E-E7C0-426A-72F8CBE4C0D9}"/>
              </a:ext>
            </a:extLst>
          </p:cNvPr>
          <p:cNvSpPr txBox="1"/>
          <p:nvPr/>
        </p:nvSpPr>
        <p:spPr>
          <a:xfrm>
            <a:off x="2080349" y="1354021"/>
            <a:ext cx="13411200" cy="7520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2. </a:t>
            </a:r>
            <a:r>
              <a:rPr lang="en-US" sz="2800" b="1" i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Yêu</a:t>
            </a: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i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cầu</a:t>
            </a:r>
            <a:r>
              <a:rPr lang="en-US" sz="2800" b="1" i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a.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loại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b. </a:t>
            </a:r>
            <a:r>
              <a:rPr lang="en-US" sz="2800" spc="-1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Bố</a:t>
            </a: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spc="-1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cục</a:t>
            </a:r>
            <a:r>
              <a:rPr lang="en-US" sz="2800" spc="-1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MB – TB – KB.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c.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Nội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dung: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Mở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Giới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thiệu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do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câu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chuyện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Thân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endParaRPr lang="en-US" sz="2800" dirty="0">
              <a:effectLst/>
              <a:latin typeface="#9Slide03 Arima Madurai ExtraBo" panose="00000900000000000000" pitchFamily="2" charset="0"/>
              <a:ea typeface="Times New Roman" panose="02020603050405020304" pitchFamily="18" charset="0"/>
              <a:cs typeface="#9Slide03 Arima Madurai ExtraBo" panose="00000900000000000000" pitchFamily="2" charset="0"/>
            </a:endParaRP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Lần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lượt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kiện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theo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một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trình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nhất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định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Chú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ý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lời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phù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hợp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với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ngôi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hợp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sử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dụng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yếu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tố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miêu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tả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(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bối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cảnh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nhân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vật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)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+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Đảm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tính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liên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logic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giữa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kiện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các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đoạn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trong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văn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bản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 marL="0" marR="0" algn="just">
              <a:spcBef>
                <a:spcPts val="800"/>
              </a:spcBef>
              <a:spcAft>
                <a:spcPts val="800"/>
              </a:spcAft>
            </a:pP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-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Kết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b="1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bài</a:t>
            </a:r>
            <a:r>
              <a:rPr lang="en-US" sz="2800" b="1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: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Nêu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suy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nghi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̃,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đánh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gia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́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của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người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viết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về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sự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việc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được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kể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lại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</a:t>
            </a:r>
          </a:p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d,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Đảm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bảo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chính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tả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,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ngữ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 </a:t>
            </a:r>
            <a:r>
              <a:rPr lang="en-US" sz="2800" dirty="0" err="1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pháp</a:t>
            </a:r>
            <a:r>
              <a:rPr lang="en-US" sz="2800" dirty="0">
                <a:effectLst/>
                <a:latin typeface="#9Slide03 Arima Madurai ExtraBo" panose="00000900000000000000" pitchFamily="2" charset="0"/>
                <a:ea typeface="Times New Roman" panose="02020603050405020304" pitchFamily="18" charset="0"/>
                <a:cs typeface="#9Slide03 Arima Madurai ExtraBo" panose="00000900000000000000" pitchFamily="2" charset="0"/>
              </a:rPr>
              <a:t>. </a:t>
            </a:r>
            <a:endParaRPr lang="en-US" sz="28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7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295400" y="2850530"/>
            <a:ext cx="4585957" cy="4585939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225" r="-69946"/>
              </a:stretch>
            </a:blip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246389">
            <a:off x="17116169" y="9109066"/>
            <a:ext cx="1022388" cy="103011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986299" y="4827402"/>
            <a:ext cx="535301" cy="1216593"/>
          </a:xfrm>
          <a:prstGeom prst="rect">
            <a:avLst/>
          </a:prstGeom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AB9ACCFD-9566-AA3E-0B1C-F32CDC7F32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817795">
            <a:off x="16074662" y="7875554"/>
            <a:ext cx="1447800" cy="2083165"/>
          </a:xfrm>
          <a:prstGeom prst="rect">
            <a:avLst/>
          </a:prstGeom>
        </p:spPr>
      </p:pic>
      <p:pic>
        <p:nvPicPr>
          <p:cNvPr id="18" name="Picture 18">
            <a:extLst>
              <a:ext uri="{FF2B5EF4-FFF2-40B4-BE49-F238E27FC236}">
                <a16:creationId xmlns:a16="http://schemas.microsoft.com/office/drawing/2014/main" id="{DC082BC2-5FF8-ED67-785A-C3934692FA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90600" y="2701616"/>
            <a:ext cx="5113891" cy="488376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881863B8-FBD0-54B5-C60A-E6B4512D05E6}"/>
              </a:ext>
            </a:extLst>
          </p:cNvPr>
          <p:cNvSpPr txBox="1"/>
          <p:nvPr/>
        </p:nvSpPr>
        <p:spPr>
          <a:xfrm>
            <a:off x="7315199" y="3666171"/>
            <a:ext cx="85344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1440" marR="18288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ncing Script Bold" panose="020B0604020202020204" charset="0"/>
                <a:ea typeface="Calibri" panose="020F0502020204030204" pitchFamily="34" charset="0"/>
                <a:cs typeface="+mn-cs"/>
              </a:rPr>
              <a:t>II. Luyện tập, vận dụng</a:t>
            </a:r>
            <a:endParaRPr kumimoji="0" lang="en-US" sz="23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ancing Script Bold" panose="020B060402020202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08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8D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47700"/>
            <a:ext cx="17221200" cy="8991600"/>
            <a:chOff x="0" y="0"/>
            <a:chExt cx="3306624" cy="2377555"/>
          </a:xfrm>
          <a:solidFill>
            <a:schemeClr val="bg1">
              <a:lumMod val="9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l="l" t="t" r="r" b="b"/>
              <a:pathLst>
                <a:path w="3311704" h="2376285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338104" y="495301"/>
            <a:ext cx="719328" cy="12192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D279E82C-223F-07CD-3C4D-7EBE85ACDE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786200" y="8519290"/>
            <a:ext cx="1094757" cy="1098752"/>
          </a:xfrm>
          <a:prstGeom prst="rect">
            <a:avLst/>
          </a:prstGeom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819F0906-9EC5-3DEF-9E63-12375EAD2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2657" y="8711792"/>
            <a:ext cx="2626812" cy="906250"/>
          </a:xfrm>
          <a:prstGeom prst="rect">
            <a:avLst/>
          </a:prstGeom>
        </p:spPr>
      </p:pic>
      <p:pic>
        <p:nvPicPr>
          <p:cNvPr id="12" name="Picture 14">
            <a:extLst>
              <a:ext uri="{FF2B5EF4-FFF2-40B4-BE49-F238E27FC236}">
                <a16:creationId xmlns:a16="http://schemas.microsoft.com/office/drawing/2014/main" id="{4DCA697F-170B-093D-9E59-EF4638D5AF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1246389">
            <a:off x="192987" y="338322"/>
            <a:ext cx="1022388" cy="1030113"/>
          </a:xfrm>
          <a:prstGeom prst="rect">
            <a:avLst/>
          </a:prstGeom>
        </p:spPr>
      </p:pic>
      <p:pic>
        <p:nvPicPr>
          <p:cNvPr id="13" name="Picture 12" descr="35">
            <a:extLst>
              <a:ext uri="{FF2B5EF4-FFF2-40B4-BE49-F238E27FC236}">
                <a16:creationId xmlns:a16="http://schemas.microsoft.com/office/drawing/2014/main" id="{8716E745-2AAB-384C-9080-4936249855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16257"/>
            <a:ext cx="11108192" cy="651800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92E104-F9AA-8A9F-6C83-4EF780516A32}"/>
              </a:ext>
            </a:extLst>
          </p:cNvPr>
          <p:cNvSpPr txBox="1"/>
          <p:nvPr/>
        </p:nvSpPr>
        <p:spPr>
          <a:xfrm>
            <a:off x="4662817" y="3621097"/>
            <a:ext cx="760679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600"/>
              </a:spcAft>
            </a:pPr>
            <a:r>
              <a:rPr lang="en-US" sz="3600" b="1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Bài</a:t>
            </a:r>
            <a:r>
              <a:rPr lang="en-US" sz="3600" b="1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b="1" i="1" dirty="0" err="1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tập</a:t>
            </a:r>
            <a:r>
              <a:rPr lang="en-US" sz="3600" b="1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: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Times New Roman" panose="02020603050405020304" pitchFamily="18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Các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đã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đọc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nhiều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câu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chuyện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lịch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sử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,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hãy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viết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bài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văn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kể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lại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việc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liên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quan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đến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một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nhân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vật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/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sự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kiện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lịch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sử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mà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em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yêu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 </a:t>
            </a:r>
            <a:r>
              <a:rPr lang="en-US" sz="3600" i="1" dirty="0" err="1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thích</a:t>
            </a:r>
            <a:r>
              <a:rPr lang="en-US" sz="3600" i="1" dirty="0">
                <a:effectLst/>
                <a:latin typeface="#9Slide03 Arima Madurai Bold" panose="00000800000000000000" pitchFamily="2" charset="0"/>
                <a:ea typeface="Calibri" panose="020F0502020204030204" pitchFamily="34" charset="0"/>
                <a:cs typeface="#9Slide03 Arima Madurai Bold" panose="00000800000000000000" pitchFamily="2" charset="0"/>
              </a:rPr>
              <a:t>.</a:t>
            </a:r>
            <a:endParaRPr lang="en-US" sz="3200" dirty="0">
              <a:effectLst/>
              <a:latin typeface="#9Slide03 Arima Madurai Bold" panose="00000800000000000000" pitchFamily="2" charset="0"/>
              <a:ea typeface="Times New Roman" panose="02020603050405020304" pitchFamily="18" charset="0"/>
              <a:cs typeface="#9Slide03 Arima Madurai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68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1378</Words>
  <Application>Microsoft Macintosh PowerPoint</Application>
  <PresentationFormat>Custom</PresentationFormat>
  <Paragraphs>152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Muli Regular</vt:lpstr>
      <vt:lpstr>#9Slide05 Thunder</vt:lpstr>
      <vt:lpstr>Calibri</vt:lpstr>
      <vt:lpstr>#9Slide03 BoosterNextFYBlack</vt:lpstr>
      <vt:lpstr>#9Slide05 Silk Script</vt:lpstr>
      <vt:lpstr>Arial</vt:lpstr>
      <vt:lpstr>Dancing Script Bold</vt:lpstr>
      <vt:lpstr>#9Slide03 Arima Madurai Bold</vt:lpstr>
      <vt:lpstr>#9Slide03 Arima Madurai ExtraBo</vt:lpstr>
      <vt:lpstr>#9Slide04 Yeseva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Xanh lá Viết tay Đề cương Khóa học Bản thuyết trình Giáo dục</dc:title>
  <cp:lastModifiedBy>Microsoft Office User</cp:lastModifiedBy>
  <cp:revision>9</cp:revision>
  <dcterms:created xsi:type="dcterms:W3CDTF">2006-08-16T00:00:00Z</dcterms:created>
  <dcterms:modified xsi:type="dcterms:W3CDTF">2023-10-04T03:07:21Z</dcterms:modified>
  <dc:identifier>DAFH0PVU008</dc:identifier>
</cp:coreProperties>
</file>