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0"/>
  </p:notesMasterIdLst>
  <p:sldIdLst>
    <p:sldId id="256" r:id="rId3"/>
    <p:sldId id="259" r:id="rId4"/>
    <p:sldId id="286" r:id="rId5"/>
    <p:sldId id="258" r:id="rId6"/>
    <p:sldId id="293" r:id="rId7"/>
    <p:sldId id="288" r:id="rId8"/>
    <p:sldId id="289" r:id="rId9"/>
    <p:sldId id="290" r:id="rId10"/>
    <p:sldId id="294" r:id="rId11"/>
    <p:sldId id="287" r:id="rId12"/>
    <p:sldId id="261" r:id="rId13"/>
    <p:sldId id="275" r:id="rId14"/>
    <p:sldId id="263" r:id="rId15"/>
    <p:sldId id="274" r:id="rId16"/>
    <p:sldId id="295" r:id="rId17"/>
    <p:sldId id="272" r:id="rId18"/>
    <p:sldId id="264" r:id="rId19"/>
    <p:sldId id="268" r:id="rId20"/>
    <p:sldId id="273" r:id="rId21"/>
    <p:sldId id="262" r:id="rId22"/>
    <p:sldId id="296" r:id="rId23"/>
    <p:sldId id="269" r:id="rId24"/>
    <p:sldId id="291" r:id="rId25"/>
    <p:sldId id="281" r:id="rId26"/>
    <p:sldId id="292" r:id="rId27"/>
    <p:sldId id="279" r:id="rId28"/>
    <p:sldId id="280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Karla" pitchFamily="2" charset="0"/>
      <p:regular r:id="rId35"/>
      <p:bold r:id="rId36"/>
      <p:italic r:id="rId37"/>
      <p:boldItalic r:id="rId38"/>
    </p:embeddedFont>
    <p:embeddedFont>
      <p:font typeface="Montserrat" panose="02000505000000020004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65D8D3-B530-45FD-9884-5154ED4EB1AE}">
  <a:tblStyle styleId="{D865D8D3-B530-45FD-9884-5154ED4EB1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FE91B-F0FF-4E6F-965C-6F9CCFBFC8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F6B09D-3CFE-4213-BFE5-DF8BB75F344A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</a:rPr>
            <a:t>I. Chất quanh ta</a:t>
          </a:r>
        </a:p>
      </dgm:t>
    </dgm:pt>
    <dgm:pt modelId="{DCA10393-B305-42F8-A0C6-73D7DD5B5F1C}" type="parTrans" cxnId="{5C36F5FC-51D7-4A62-B271-73F752E51E02}">
      <dgm:prSet/>
      <dgm:spPr/>
      <dgm:t>
        <a:bodyPr/>
        <a:lstStyle/>
        <a:p>
          <a:endParaRPr lang="en-US"/>
        </a:p>
      </dgm:t>
    </dgm:pt>
    <dgm:pt modelId="{A47CE892-1A95-4223-B60E-0F6EE456298E}" type="sibTrans" cxnId="{5C36F5FC-51D7-4A62-B271-73F752E51E02}">
      <dgm:prSet/>
      <dgm:spPr/>
      <dgm:t>
        <a:bodyPr/>
        <a:lstStyle/>
        <a:p>
          <a:endParaRPr lang="en-US"/>
        </a:p>
      </dgm:t>
    </dgm:pt>
    <dgm:pt modelId="{ED0D311B-B1CB-4A18-AE5A-87117DB2479B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II. Một số tính chất của chất</a:t>
          </a:r>
          <a:endParaRPr lang="en-US" sz="2800">
            <a:solidFill>
              <a:srgbClr val="002060"/>
            </a:solidFill>
          </a:endParaRPr>
        </a:p>
      </dgm:t>
    </dgm:pt>
    <dgm:pt modelId="{6FE12B81-A94B-40E1-8CF9-9E74DD704D1F}" type="parTrans" cxnId="{62F0B042-DBB8-4852-9C1C-B33C295D0D27}">
      <dgm:prSet/>
      <dgm:spPr/>
      <dgm:t>
        <a:bodyPr/>
        <a:lstStyle/>
        <a:p>
          <a:endParaRPr lang="en-US"/>
        </a:p>
      </dgm:t>
    </dgm:pt>
    <dgm:pt modelId="{031AA642-931A-4448-8C75-4336AE08E109}" type="sibTrans" cxnId="{62F0B042-DBB8-4852-9C1C-B33C295D0D27}">
      <dgm:prSet/>
      <dgm:spPr/>
      <dgm:t>
        <a:bodyPr/>
        <a:lstStyle/>
        <a:p>
          <a:endParaRPr lang="en-US"/>
        </a:p>
      </dgm:t>
    </dgm:pt>
    <dgm:pt modelId="{66E25DFF-05D1-40C0-9C61-75C9B844E251}" type="pres">
      <dgm:prSet presAssocID="{EB8FE91B-F0FF-4E6F-965C-6F9CCFBFC847}" presName="linear" presStyleCnt="0">
        <dgm:presLayoutVars>
          <dgm:dir/>
          <dgm:animLvl val="lvl"/>
          <dgm:resizeHandles val="exact"/>
        </dgm:presLayoutVars>
      </dgm:prSet>
      <dgm:spPr/>
    </dgm:pt>
    <dgm:pt modelId="{587627F6-8204-44C6-A552-17861E0B6E26}" type="pres">
      <dgm:prSet presAssocID="{EEF6B09D-3CFE-4213-BFE5-DF8BB75F344A}" presName="parentLin" presStyleCnt="0"/>
      <dgm:spPr/>
    </dgm:pt>
    <dgm:pt modelId="{7C5898F0-BFC9-438D-83C8-68CCB5E1A906}" type="pres">
      <dgm:prSet presAssocID="{EEF6B09D-3CFE-4213-BFE5-DF8BB75F344A}" presName="parentLeftMargin" presStyleLbl="node1" presStyleIdx="0" presStyleCnt="2"/>
      <dgm:spPr/>
    </dgm:pt>
    <dgm:pt modelId="{267275B1-5915-4848-8255-65D2F2577282}" type="pres">
      <dgm:prSet presAssocID="{EEF6B09D-3CFE-4213-BFE5-DF8BB75F344A}" presName="parentText" presStyleLbl="node1" presStyleIdx="0" presStyleCnt="2" custScaleX="135278" custScaleY="43046" custLinFactNeighborX="-64286" custLinFactNeighborY="-23827">
        <dgm:presLayoutVars>
          <dgm:chMax val="0"/>
          <dgm:bulletEnabled val="1"/>
        </dgm:presLayoutVars>
      </dgm:prSet>
      <dgm:spPr/>
    </dgm:pt>
    <dgm:pt modelId="{E0A61B1D-94CC-48A3-89D7-B68E3F0E26B4}" type="pres">
      <dgm:prSet presAssocID="{EEF6B09D-3CFE-4213-BFE5-DF8BB75F344A}" presName="negativeSpace" presStyleCnt="0"/>
      <dgm:spPr/>
    </dgm:pt>
    <dgm:pt modelId="{04B8E396-D07E-4F14-B619-E8BD6F611E1A}" type="pres">
      <dgm:prSet presAssocID="{EEF6B09D-3CFE-4213-BFE5-DF8BB75F344A}" presName="childText" presStyleLbl="conFgAcc1" presStyleIdx="0" presStyleCnt="2" custScaleY="49410">
        <dgm:presLayoutVars>
          <dgm:bulletEnabled val="1"/>
        </dgm:presLayoutVars>
      </dgm:prSet>
      <dgm:spPr/>
    </dgm:pt>
    <dgm:pt modelId="{54465B9E-4BCC-462C-A766-2DC3866C3CED}" type="pres">
      <dgm:prSet presAssocID="{A47CE892-1A95-4223-B60E-0F6EE456298E}" presName="spaceBetweenRectangles" presStyleCnt="0"/>
      <dgm:spPr/>
    </dgm:pt>
    <dgm:pt modelId="{2A29D9A6-AC14-4BE2-BE01-A268F11F6AA7}" type="pres">
      <dgm:prSet presAssocID="{ED0D311B-B1CB-4A18-AE5A-87117DB2479B}" presName="parentLin" presStyleCnt="0"/>
      <dgm:spPr/>
    </dgm:pt>
    <dgm:pt modelId="{AA9BAC3A-38AF-417B-8DE8-3E16677A4BEC}" type="pres">
      <dgm:prSet presAssocID="{ED0D311B-B1CB-4A18-AE5A-87117DB2479B}" presName="parentLeftMargin" presStyleLbl="node1" presStyleIdx="0" presStyleCnt="2"/>
      <dgm:spPr/>
    </dgm:pt>
    <dgm:pt modelId="{8941B1C7-3144-40BD-A00B-8C8D34D4F0D9}" type="pres">
      <dgm:prSet presAssocID="{ED0D311B-B1CB-4A18-AE5A-87117DB2479B}" presName="parentText" presStyleLbl="node1" presStyleIdx="1" presStyleCnt="2" custScaleX="136297" custScaleY="41110" custLinFactNeighborX="-58448" custLinFactNeighborY="-16047">
        <dgm:presLayoutVars>
          <dgm:chMax val="0"/>
          <dgm:bulletEnabled val="1"/>
        </dgm:presLayoutVars>
      </dgm:prSet>
      <dgm:spPr/>
    </dgm:pt>
    <dgm:pt modelId="{20EEE80A-1C61-4027-97C4-427AAF13092B}" type="pres">
      <dgm:prSet presAssocID="{ED0D311B-B1CB-4A18-AE5A-87117DB2479B}" presName="negativeSpace" presStyleCnt="0"/>
      <dgm:spPr/>
    </dgm:pt>
    <dgm:pt modelId="{34F908EF-5D38-4364-8AA3-F251E066C311}" type="pres">
      <dgm:prSet presAssocID="{ED0D311B-B1CB-4A18-AE5A-87117DB2479B}" presName="childText" presStyleLbl="conFgAcc1" presStyleIdx="1" presStyleCnt="2" custScaleY="50433">
        <dgm:presLayoutVars>
          <dgm:bulletEnabled val="1"/>
        </dgm:presLayoutVars>
      </dgm:prSet>
      <dgm:spPr/>
    </dgm:pt>
  </dgm:ptLst>
  <dgm:cxnLst>
    <dgm:cxn modelId="{62F0B042-DBB8-4852-9C1C-B33C295D0D27}" srcId="{EB8FE91B-F0FF-4E6F-965C-6F9CCFBFC847}" destId="{ED0D311B-B1CB-4A18-AE5A-87117DB2479B}" srcOrd="1" destOrd="0" parTransId="{6FE12B81-A94B-40E1-8CF9-9E74DD704D1F}" sibTransId="{031AA642-931A-4448-8C75-4336AE08E109}"/>
    <dgm:cxn modelId="{8CD73C6E-9309-4A9E-BD6A-299C8E5F41B5}" type="presOf" srcId="{ED0D311B-B1CB-4A18-AE5A-87117DB2479B}" destId="{AA9BAC3A-38AF-417B-8DE8-3E16677A4BEC}" srcOrd="0" destOrd="0" presId="urn:microsoft.com/office/officeart/2005/8/layout/list1"/>
    <dgm:cxn modelId="{DA10058A-2505-4404-B3B5-069F68FD3AAB}" type="presOf" srcId="{EEF6B09D-3CFE-4213-BFE5-DF8BB75F344A}" destId="{7C5898F0-BFC9-438D-83C8-68CCB5E1A906}" srcOrd="0" destOrd="0" presId="urn:microsoft.com/office/officeart/2005/8/layout/list1"/>
    <dgm:cxn modelId="{9A45EDA7-3270-4259-BC25-01403286E9E3}" type="presOf" srcId="{EB8FE91B-F0FF-4E6F-965C-6F9CCFBFC847}" destId="{66E25DFF-05D1-40C0-9C61-75C9B844E251}" srcOrd="0" destOrd="0" presId="urn:microsoft.com/office/officeart/2005/8/layout/list1"/>
    <dgm:cxn modelId="{4E5D49AB-0A48-4B73-9803-D8E7DCAB74CE}" type="presOf" srcId="{ED0D311B-B1CB-4A18-AE5A-87117DB2479B}" destId="{8941B1C7-3144-40BD-A00B-8C8D34D4F0D9}" srcOrd="1" destOrd="0" presId="urn:microsoft.com/office/officeart/2005/8/layout/list1"/>
    <dgm:cxn modelId="{EBF8E0D2-90B0-4C55-B647-62EC74DAF445}" type="presOf" srcId="{EEF6B09D-3CFE-4213-BFE5-DF8BB75F344A}" destId="{267275B1-5915-4848-8255-65D2F2577282}" srcOrd="1" destOrd="0" presId="urn:microsoft.com/office/officeart/2005/8/layout/list1"/>
    <dgm:cxn modelId="{5C36F5FC-51D7-4A62-B271-73F752E51E02}" srcId="{EB8FE91B-F0FF-4E6F-965C-6F9CCFBFC847}" destId="{EEF6B09D-3CFE-4213-BFE5-DF8BB75F344A}" srcOrd="0" destOrd="0" parTransId="{DCA10393-B305-42F8-A0C6-73D7DD5B5F1C}" sibTransId="{A47CE892-1A95-4223-B60E-0F6EE456298E}"/>
    <dgm:cxn modelId="{E4C6C84D-86F1-40A5-8E35-3870195F68DB}" type="presParOf" srcId="{66E25DFF-05D1-40C0-9C61-75C9B844E251}" destId="{587627F6-8204-44C6-A552-17861E0B6E26}" srcOrd="0" destOrd="0" presId="urn:microsoft.com/office/officeart/2005/8/layout/list1"/>
    <dgm:cxn modelId="{F56FFD24-0F6A-4FDD-A66C-A3EFD6D0B60B}" type="presParOf" srcId="{587627F6-8204-44C6-A552-17861E0B6E26}" destId="{7C5898F0-BFC9-438D-83C8-68CCB5E1A906}" srcOrd="0" destOrd="0" presId="urn:microsoft.com/office/officeart/2005/8/layout/list1"/>
    <dgm:cxn modelId="{F7D84AE3-22D1-4264-9747-A3C0F7DB530D}" type="presParOf" srcId="{587627F6-8204-44C6-A552-17861E0B6E26}" destId="{267275B1-5915-4848-8255-65D2F2577282}" srcOrd="1" destOrd="0" presId="urn:microsoft.com/office/officeart/2005/8/layout/list1"/>
    <dgm:cxn modelId="{A7383ADD-38CA-41FD-8E07-150D0A2B080A}" type="presParOf" srcId="{66E25DFF-05D1-40C0-9C61-75C9B844E251}" destId="{E0A61B1D-94CC-48A3-89D7-B68E3F0E26B4}" srcOrd="1" destOrd="0" presId="urn:microsoft.com/office/officeart/2005/8/layout/list1"/>
    <dgm:cxn modelId="{C4952D86-CF9A-4DED-BDB1-14F2777734D6}" type="presParOf" srcId="{66E25DFF-05D1-40C0-9C61-75C9B844E251}" destId="{04B8E396-D07E-4F14-B619-E8BD6F611E1A}" srcOrd="2" destOrd="0" presId="urn:microsoft.com/office/officeart/2005/8/layout/list1"/>
    <dgm:cxn modelId="{7A706920-5783-40AB-BD7F-F74376BAE0AA}" type="presParOf" srcId="{66E25DFF-05D1-40C0-9C61-75C9B844E251}" destId="{54465B9E-4BCC-462C-A766-2DC3866C3CED}" srcOrd="3" destOrd="0" presId="urn:microsoft.com/office/officeart/2005/8/layout/list1"/>
    <dgm:cxn modelId="{55E0DAF2-1D0A-41A4-AF6B-F57A036C9234}" type="presParOf" srcId="{66E25DFF-05D1-40C0-9C61-75C9B844E251}" destId="{2A29D9A6-AC14-4BE2-BE01-A268F11F6AA7}" srcOrd="4" destOrd="0" presId="urn:microsoft.com/office/officeart/2005/8/layout/list1"/>
    <dgm:cxn modelId="{C011D220-3A33-481D-93E5-209E7494802C}" type="presParOf" srcId="{2A29D9A6-AC14-4BE2-BE01-A268F11F6AA7}" destId="{AA9BAC3A-38AF-417B-8DE8-3E16677A4BEC}" srcOrd="0" destOrd="0" presId="urn:microsoft.com/office/officeart/2005/8/layout/list1"/>
    <dgm:cxn modelId="{64B2FF09-4EA7-4AB3-ACBB-5ABF0A5DFAF0}" type="presParOf" srcId="{2A29D9A6-AC14-4BE2-BE01-A268F11F6AA7}" destId="{8941B1C7-3144-40BD-A00B-8C8D34D4F0D9}" srcOrd="1" destOrd="0" presId="urn:microsoft.com/office/officeart/2005/8/layout/list1"/>
    <dgm:cxn modelId="{8B20BC09-DD36-4D65-8B48-C9F72624F577}" type="presParOf" srcId="{66E25DFF-05D1-40C0-9C61-75C9B844E251}" destId="{20EEE80A-1C61-4027-97C4-427AAF13092B}" srcOrd="5" destOrd="0" presId="urn:microsoft.com/office/officeart/2005/8/layout/list1"/>
    <dgm:cxn modelId="{4947D6B0-CD53-4E20-A878-C4367358A4AA}" type="presParOf" srcId="{66E25DFF-05D1-40C0-9C61-75C9B844E251}" destId="{34F908EF-5D38-4364-8AA3-F251E066C31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8E396-D07E-4F14-B619-E8BD6F611E1A}">
      <dsp:nvSpPr>
        <dsp:cNvPr id="0" name=""/>
        <dsp:cNvSpPr/>
      </dsp:nvSpPr>
      <dsp:spPr>
        <a:xfrm>
          <a:off x="0" y="697481"/>
          <a:ext cx="6096000" cy="8093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275B1-5915-4848-8255-65D2F2577282}">
      <dsp:nvSpPr>
        <dsp:cNvPr id="0" name=""/>
        <dsp:cNvSpPr/>
      </dsp:nvSpPr>
      <dsp:spPr>
        <a:xfrm>
          <a:off x="108856" y="373722"/>
          <a:ext cx="5772582" cy="825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</a:rPr>
            <a:t>I. Chất quanh ta</a:t>
          </a:r>
        </a:p>
      </dsp:txBody>
      <dsp:txXfrm>
        <a:off x="149176" y="414042"/>
        <a:ext cx="5691942" cy="745326"/>
      </dsp:txXfrm>
    </dsp:sp>
    <dsp:sp modelId="{34F908EF-5D38-4364-8AA3-F251E066C311}">
      <dsp:nvSpPr>
        <dsp:cNvPr id="0" name=""/>
        <dsp:cNvSpPr/>
      </dsp:nvSpPr>
      <dsp:spPr>
        <a:xfrm>
          <a:off x="0" y="1687235"/>
          <a:ext cx="6096000" cy="8260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1B1C7-3144-40BD-A00B-8C8D34D4F0D9}">
      <dsp:nvSpPr>
        <dsp:cNvPr id="0" name=""/>
        <dsp:cNvSpPr/>
      </dsp:nvSpPr>
      <dsp:spPr>
        <a:xfrm>
          <a:off x="126032" y="1549907"/>
          <a:ext cx="5787666" cy="788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II. Một số tính chất của chất</a:t>
          </a:r>
          <a:endParaRPr lang="en-US" sz="2800" kern="1200">
            <a:solidFill>
              <a:srgbClr val="002060"/>
            </a:solidFill>
          </a:endParaRPr>
        </a:p>
      </dsp:txBody>
      <dsp:txXfrm>
        <a:off x="164539" y="1588414"/>
        <a:ext cx="5710652" cy="711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617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2907688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2907688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422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1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1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6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2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1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6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7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46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1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15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6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25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7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6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0;p12"/>
          <p:cNvSpPr txBox="1">
            <a:spLocks noGrp="1"/>
          </p:cNvSpPr>
          <p:nvPr>
            <p:ph type="ctrTitle"/>
          </p:nvPr>
        </p:nvSpPr>
        <p:spPr>
          <a:xfrm>
            <a:off x="1652954" y="1812104"/>
            <a:ext cx="5990493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35000"/>
              </a:lnSpc>
            </a:pPr>
            <a: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II</a:t>
            </a:r>
            <a:b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 QUANH 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6" name="Cloud 15"/>
          <p:cNvSpPr/>
          <p:nvPr/>
        </p:nvSpPr>
        <p:spPr>
          <a:xfrm>
            <a:off x="1792868" y="233801"/>
            <a:ext cx="4900246" cy="1595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56338" y="457492"/>
            <a:ext cx="345830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/>
              <a:t>Hãy kể ra một số chất có trong vật thể mà em biết?</a:t>
            </a:r>
            <a:endParaRPr lang="en-US" sz="2200"/>
          </a:p>
        </p:txBody>
      </p:sp>
      <p:pic>
        <p:nvPicPr>
          <p:cNvPr id="32" name="Picture 31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2" y="1393583"/>
            <a:ext cx="1554962" cy="13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Alternate Process 18"/>
          <p:cNvSpPr/>
          <p:nvPr/>
        </p:nvSpPr>
        <p:spPr>
          <a:xfrm>
            <a:off x="2273514" y="2431166"/>
            <a:ext cx="5006064" cy="2515485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97015" y="2533860"/>
            <a:ext cx="50060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Con sư tử: protein, lipid, nước,...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Cây cao su: mủ cao su, nước.... 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Bánh mì: tinh bột, bột nở,...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Cầu Long Biên: sắt,...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9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5" name="Google Shape;118;p18"/>
          <p:cNvSpPr txBox="1">
            <a:spLocks/>
          </p:cNvSpPr>
          <p:nvPr/>
        </p:nvSpPr>
        <p:spPr>
          <a:xfrm>
            <a:off x="1207477" y="133350"/>
            <a:ext cx="5205047" cy="792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Một số tính chất của chất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507" y="821308"/>
            <a:ext cx="2438400" cy="4125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354" y="1243331"/>
            <a:ext cx="4173415" cy="10452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Nước ở thể lỏng không màu, không mùi, không vị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907" y="2603719"/>
            <a:ext cx="4173415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Dùng nhiệt kế đo được nhiệt độ nóng chảy của nước đá.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1354" y="3873748"/>
            <a:ext cx="2754924" cy="986743"/>
          </a:xfrm>
          <a:prstGeom prst="rightArrow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354" y="4151677"/>
            <a:ext cx="3106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>
                <a:solidFill>
                  <a:srgbClr val="FF0000"/>
                </a:solidFill>
              </a:rPr>
              <a:t>=&gt; Tính chất vật lí </a:t>
            </a:r>
            <a:endParaRPr lang="en-US"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>
            <a:spLocks noGrp="1"/>
          </p:cNvSpPr>
          <p:nvPr>
            <p:ph type="body" idx="1"/>
          </p:nvPr>
        </p:nvSpPr>
        <p:spPr>
          <a:xfrm>
            <a:off x="415972" y="586154"/>
            <a:ext cx="6395136" cy="41636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vật lý: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Trạng thái hay thể (rắn, lỏng, khí); màu, mùi, vị.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Tính tan trong nước hay trong một số chất lỏng khác.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Nhiệt độ nóng chảy; nhiệt độ sôi.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Khối lượng riêng; nhiệt dung riêng.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Tính dẫn điện; dẫn nhiệt…</a:t>
            </a:r>
            <a:endParaRPr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Google Shape;332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E6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606490" y="1916977"/>
            <a:ext cx="2883159" cy="27669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 vôi </a:t>
            </a: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 khi nung biến thành chất mới là vôi sống mềm hơn, xốp.</a:t>
            </a:r>
            <a:endParaRPr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52723" y="565456"/>
            <a:ext cx="3266596" cy="5164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hóa học</a:t>
            </a:r>
            <a:endParaRPr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2"/>
          </p:nvPr>
        </p:nvSpPr>
        <p:spPr>
          <a:xfrm>
            <a:off x="3825551" y="1916978"/>
            <a:ext cx="3359020" cy="27483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đá</a:t>
            </a:r>
            <a:endParaRPr sz="2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màu đen, rắn chăc khi cháy biến thành chất mới là khí carbon dioxide (cacbon đioxit)</a:t>
            </a:r>
            <a:endParaRPr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282100" y="640055"/>
            <a:ext cx="485675" cy="441808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uiExpand="1" build="p" animBg="1"/>
      <p:bldP spid="155" grpId="0" animBg="1"/>
      <p:bldP spid="15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F50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85445" y="1248420"/>
            <a:ext cx="5849816" cy="30469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srgbClr val="FF0000"/>
                </a:solidFill>
              </a:rPr>
              <a:t>Tính chất hóa học: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(khả năng biến đổi chất này thành chất khác)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Tính cháy.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Khả năng bị phân hủy.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Khả năng oxi hóa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19440-01D5-4CFC-4DCF-2DC5B575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75221"/>
            <a:ext cx="8303472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84B17-66D0-3A70-7E49-91B6663BB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3" y="-4034"/>
            <a:ext cx="9137635" cy="51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7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ctrTitle" idx="4294967295"/>
          </p:nvPr>
        </p:nvSpPr>
        <p:spPr>
          <a:xfrm>
            <a:off x="304799" y="397096"/>
            <a:ext cx="6553201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Sự biến đổi tạo ra chất mới là tính chất vật lí hay tính chất hóa học?</a:t>
            </a:r>
            <a:endParaRPr sz="2200" b="0">
              <a:solidFill>
                <a:srgbClr val="00BC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4294967295"/>
          </p:nvPr>
        </p:nvSpPr>
        <p:spPr>
          <a:xfrm>
            <a:off x="199291" y="1381364"/>
            <a:ext cx="2625970" cy="662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hóa học</a:t>
            </a:r>
            <a:endParaRPr sz="2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Google Shape;286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9" name="Google Shape;280;p30"/>
          <p:cNvSpPr txBox="1">
            <a:spLocks/>
          </p:cNvSpPr>
          <p:nvPr/>
        </p:nvSpPr>
        <p:spPr>
          <a:xfrm>
            <a:off x="199291" y="2133600"/>
            <a:ext cx="6869724" cy="122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/>
            <a:r>
              <a:rPr lang="en-GB" sz="220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 nào sau đây nói về tính chất hóa học của sắt:</a:t>
            </a:r>
          </a:p>
          <a:p>
            <a:pPr algn="just"/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Đinh sắt cứng, màu trắng xám, bị nam châm hút.</a:t>
            </a:r>
          </a:p>
        </p:txBody>
      </p:sp>
      <p:sp>
        <p:nvSpPr>
          <p:cNvPr id="10" name="Google Shape;280;p30"/>
          <p:cNvSpPr txBox="1">
            <a:spLocks/>
          </p:cNvSpPr>
          <p:nvPr/>
        </p:nvSpPr>
        <p:spPr>
          <a:xfrm>
            <a:off x="199291" y="3446345"/>
            <a:ext cx="6951786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/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Để lâu ngoài không khí, lớp ngoài của đinh sắt biến thành gỉ sắt màu nâu, giòn và xốp.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 build="p"/>
      <p:bldP spid="9" grpId="0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7B0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841000" y="116768"/>
            <a:ext cx="5946663" cy="9571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một số tính chất của đường và muối ăn</a:t>
            </a:r>
            <a:endParaRPr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4" name="Google Shape;140;p20"/>
          <p:cNvGrpSpPr/>
          <p:nvPr/>
        </p:nvGrpSpPr>
        <p:grpSpPr>
          <a:xfrm>
            <a:off x="362236" y="231422"/>
            <a:ext cx="478765" cy="644256"/>
            <a:chOff x="6718575" y="2318625"/>
            <a:chExt cx="256950" cy="407375"/>
          </a:xfrm>
        </p:grpSpPr>
        <p:sp>
          <p:nvSpPr>
            <p:cNvPr id="15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81;p30"/>
          <p:cNvSpPr txBox="1">
            <a:spLocks/>
          </p:cNvSpPr>
          <p:nvPr/>
        </p:nvSpPr>
        <p:spPr>
          <a:xfrm>
            <a:off x="386416" y="1073937"/>
            <a:ext cx="2625970" cy="66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Tính chất vật lí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6" y="2662343"/>
            <a:ext cx="2720646" cy="1816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10" y="2710369"/>
            <a:ext cx="2907326" cy="1791434"/>
          </a:xfrm>
          <a:prstGeom prst="rect">
            <a:avLst/>
          </a:prstGeom>
        </p:spPr>
      </p:pic>
      <p:sp>
        <p:nvSpPr>
          <p:cNvPr id="31" name="Google Shape;281;p30"/>
          <p:cNvSpPr txBox="1">
            <a:spLocks/>
          </p:cNvSpPr>
          <p:nvPr/>
        </p:nvSpPr>
        <p:spPr>
          <a:xfrm>
            <a:off x="1074170" y="4478357"/>
            <a:ext cx="1202102" cy="53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281;p30"/>
          <p:cNvSpPr txBox="1">
            <a:spLocks/>
          </p:cNvSpPr>
          <p:nvPr/>
        </p:nvSpPr>
        <p:spPr>
          <a:xfrm>
            <a:off x="5240215" y="4501803"/>
            <a:ext cx="1430950" cy="51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 ăn</a:t>
            </a:r>
            <a:endParaRPr lang="en-US" sz="2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281;p30"/>
          <p:cNvSpPr txBox="1">
            <a:spLocks/>
          </p:cNvSpPr>
          <p:nvPr/>
        </p:nvSpPr>
        <p:spPr>
          <a:xfrm>
            <a:off x="215123" y="1715548"/>
            <a:ext cx="7198416" cy="100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mô tả màu sắc, mùi vị, thể và tính tan của muối ăn?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1" grpId="0"/>
      <p:bldP spid="32" grpId="0" build="p"/>
      <p:bldP spid="3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AB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284756" y="279664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Tính chất hóa học</a:t>
            </a:r>
            <a:endParaRPr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Horizontal Scroll 1"/>
          <p:cNvSpPr/>
          <p:nvPr/>
        </p:nvSpPr>
        <p:spPr>
          <a:xfrm>
            <a:off x="1227687" y="1091682"/>
            <a:ext cx="3270739" cy="1367055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Thí nghiệm đun nóng đường và muối ăn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057" y="1195754"/>
            <a:ext cx="1703236" cy="3750897"/>
          </a:xfrm>
          <a:prstGeom prst="rect">
            <a:avLst/>
          </a:prstGeom>
        </p:spPr>
      </p:pic>
      <p:sp>
        <p:nvSpPr>
          <p:cNvPr id="23" name="Google Shape;281;p30"/>
          <p:cNvSpPr txBox="1">
            <a:spLocks/>
          </p:cNvSpPr>
          <p:nvPr/>
        </p:nvSpPr>
        <p:spPr>
          <a:xfrm>
            <a:off x="179249" y="2594777"/>
            <a:ext cx="4801500" cy="167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lnSpc>
                <a:spcPct val="150000"/>
              </a:lnSpc>
              <a:buFont typeface="Karla"/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đun nóng, chất trong bát nào đã biến đổi thành chất khác? Đây là tính chất vật lí hay hóa học của chất?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71157" y="2492698"/>
            <a:ext cx="2332892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KẾT</a:t>
            </a:r>
          </a:p>
        </p:txBody>
      </p:sp>
      <p:sp>
        <p:nvSpPr>
          <p:cNvPr id="292" name="Google Shape;292;p31"/>
          <p:cNvSpPr txBox="1"/>
          <p:nvPr/>
        </p:nvSpPr>
        <p:spPr>
          <a:xfrm>
            <a:off x="2404049" y="139562"/>
            <a:ext cx="5813828" cy="83233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Chất tạo nên vật thể. Ở đâu có vật thể ở đó có chất.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2642924" y="1096673"/>
            <a:ext cx="5750800" cy="1032647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Mỗi chất đều có các tính chất vật lí và tính chất hóa học nhất định, đặc trưng cho chất.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2952442" y="2299871"/>
            <a:ext cx="5769527" cy="123552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Những tính chất đo được, hoặc cảm nhận được bằng giác quan và những biến đổi không xuất hiện chất mới là tính chất vật lí.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grpSp>
        <p:nvGrpSpPr>
          <p:cNvPr id="301" name="Google Shape;301;p31"/>
          <p:cNvGrpSpPr/>
          <p:nvPr/>
        </p:nvGrpSpPr>
        <p:grpSpPr>
          <a:xfrm>
            <a:off x="140080" y="1672123"/>
            <a:ext cx="408208" cy="465260"/>
            <a:chOff x="4630125" y="278900"/>
            <a:chExt cx="400675" cy="456675"/>
          </a:xfrm>
        </p:grpSpPr>
        <p:sp>
          <p:nvSpPr>
            <p:cNvPr id="302" name="Google Shape;302;p31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3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8" name="Google Shape;300;p31"/>
          <p:cNvSpPr txBox="1"/>
          <p:nvPr/>
        </p:nvSpPr>
        <p:spPr>
          <a:xfrm>
            <a:off x="3205581" y="3784946"/>
            <a:ext cx="5762573" cy="96490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Sự biến đổi của chất tạo ra chất mới thể hiện tính chất hóa học của chất đó.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/>
      <p:bldP spid="299" grpId="0" animBg="1"/>
      <p:bldP spid="300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402115" y="1872990"/>
            <a:ext cx="3595454" cy="1448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quan sát và kể tên các dụng cụ học tập quanh em</a:t>
            </a:r>
            <a:endParaRPr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5404338" y="1565765"/>
            <a:ext cx="3035339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4294967295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ctrTitle" idx="4294967295"/>
          </p:nvPr>
        </p:nvSpPr>
        <p:spPr>
          <a:xfrm>
            <a:off x="1159457" y="408202"/>
            <a:ext cx="4596574" cy="5411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0" name="Google Shape;140;p20"/>
          <p:cNvGrpSpPr/>
          <p:nvPr/>
        </p:nvGrpSpPr>
        <p:grpSpPr>
          <a:xfrm>
            <a:off x="353474" y="268689"/>
            <a:ext cx="619542" cy="808165"/>
            <a:chOff x="6718575" y="2318625"/>
            <a:chExt cx="256950" cy="407375"/>
          </a:xfrm>
        </p:grpSpPr>
        <p:sp>
          <p:nvSpPr>
            <p:cNvPr id="141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201074" y="1234725"/>
            <a:ext cx="7565451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vi-VN" sz="2200"/>
              <a:t>Cho các chất sau: hoa đào, hoa mai, con người, cây cỏ, quần áo…Hãy cho biết vật nào là nhân tạo?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297089" y="236225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2039449" y="2286482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Hoa đào.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320535" y="437847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2039449" y="3092238"/>
            <a:ext cx="57001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Cây cỏ.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314766" y="305888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20" name="Google Shape;533;p54"/>
          <p:cNvSpPr txBox="1"/>
          <p:nvPr/>
        </p:nvSpPr>
        <p:spPr>
          <a:xfrm>
            <a:off x="2039449" y="4378478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Tất cả đáp án trên.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314766" y="373990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2039449" y="3749201"/>
            <a:ext cx="31881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Quần áo.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1" grpId="1" animBg="1"/>
      <p:bldP spid="22" grpId="0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19440-01D5-4CFC-4DCF-2DC5B575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75221"/>
            <a:ext cx="8303472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FDD242-B5B5-AB3C-DC34-F45227A89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5152"/>
            <a:ext cx="9206129" cy="518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B5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92278" y="373821"/>
            <a:ext cx="671179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2200"/>
              <a:t>Tính chất nào sau đây có thể quan sát được mà không cần đo hay làm thí nghiệm để biết?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521;p54"/>
          <p:cNvSpPr/>
          <p:nvPr/>
        </p:nvSpPr>
        <p:spPr>
          <a:xfrm>
            <a:off x="1229422" y="1670304"/>
            <a:ext cx="548700" cy="56641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33;p54"/>
          <p:cNvSpPr txBox="1"/>
          <p:nvPr/>
        </p:nvSpPr>
        <p:spPr>
          <a:xfrm>
            <a:off x="1954105" y="1619148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vi-VN" sz="2200"/>
              <a:t>Tính tan trong nước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21;p54"/>
          <p:cNvSpPr/>
          <p:nvPr/>
        </p:nvSpPr>
        <p:spPr>
          <a:xfrm>
            <a:off x="1211745" y="382857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33;p54"/>
          <p:cNvSpPr txBox="1"/>
          <p:nvPr/>
        </p:nvSpPr>
        <p:spPr>
          <a:xfrm>
            <a:off x="1954105" y="2424904"/>
            <a:ext cx="57001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Khối lượng riêng.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0" name="Google Shape;533;p54"/>
          <p:cNvSpPr txBox="1"/>
          <p:nvPr/>
        </p:nvSpPr>
        <p:spPr>
          <a:xfrm>
            <a:off x="1905967" y="3871183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Nhiệt độ nóng chảy.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229422" y="3115899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954105" y="3115217"/>
            <a:ext cx="31881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Màu sắc.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521;p54"/>
          <p:cNvSpPr/>
          <p:nvPr/>
        </p:nvSpPr>
        <p:spPr>
          <a:xfrm>
            <a:off x="1211745" y="238480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  <p:bldP spid="21" grpId="0" animBg="1"/>
      <p:bldP spid="21" grpId="1" animBg="1"/>
      <p:bldP spid="22" grpId="0"/>
      <p:bldP spid="22" grpId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74195" y="249043"/>
            <a:ext cx="666551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vi-VN" sz="2200"/>
              <a:t> Sắt được dùng để chế tạo ra vật thể nào dưới đây: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046542" y="172944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1771225" y="1643532"/>
            <a:ext cx="4136935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Cầu, máy móc, bóng đèn.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046542" y="3849516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1771225" y="2449288"/>
            <a:ext cx="544470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200"/>
              <a:t>Cốc, chai, lưỡi dao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046542" y="244928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20" name="Google Shape;533;p54"/>
          <p:cNvSpPr txBox="1"/>
          <p:nvPr/>
        </p:nvSpPr>
        <p:spPr>
          <a:xfrm>
            <a:off x="1765456" y="3849516"/>
            <a:ext cx="660181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200"/>
              <a:t>Cầu, máy móc, lưỡi dao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046542" y="313030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771225" y="3139601"/>
            <a:ext cx="30452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Cốc, cầu, chai.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7" grpId="1" animBg="1"/>
      <p:bldP spid="18" grpId="0"/>
      <p:bldP spid="19" grpId="0" animBg="1"/>
      <p:bldP spid="20" grpId="0"/>
      <p:bldP spid="20" grpId="1"/>
      <p:bldP spid="21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 txBox="1">
            <a:spLocks noGrp="1"/>
          </p:cNvSpPr>
          <p:nvPr>
            <p:ph type="title"/>
          </p:nvPr>
        </p:nvSpPr>
        <p:spPr>
          <a:xfrm>
            <a:off x="838250" y="177405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4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2800">
              <a:solidFill>
                <a:srgbClr val="F443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4" name="Google Shape;394;p39"/>
          <p:cNvGrpSpPr/>
          <p:nvPr/>
        </p:nvGrpSpPr>
        <p:grpSpPr>
          <a:xfrm>
            <a:off x="349579" y="152973"/>
            <a:ext cx="449033" cy="449033"/>
            <a:chOff x="2594050" y="1631825"/>
            <a:chExt cx="439625" cy="439625"/>
          </a:xfrm>
        </p:grpSpPr>
        <p:sp>
          <p:nvSpPr>
            <p:cNvPr id="395" name="Google Shape;395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308" y="705418"/>
            <a:ext cx="6844435" cy="26017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01600" indent="0"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chỉ ra các chất được nói đến trong các câu ca dao, tục ngữ sau: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Chì khoe chì nặng hơn đồng.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chì chẳng đúc nén cồng nên chiêng.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Nước cháy đá mòn.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Lửa thử vàng, gian nan thử sức.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5506" y="3496145"/>
            <a:ext cx="6628446" cy="14634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GB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>
              <a:lnSpc>
                <a:spcPct val="135000"/>
              </a:lnSpc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chất được nói đến:</a:t>
            </a:r>
          </a:p>
          <a:p>
            <a:pPr>
              <a:lnSpc>
                <a:spcPct val="135000"/>
              </a:lnSpc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Chì, đồng.</a:t>
            </a: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Nước, đá.</a:t>
            </a: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Vàng.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25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8940" y="103811"/>
            <a:ext cx="838581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kumimoji="0" lang="nl-NL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 ra đâu là tính chất vật lí, đâu là tính chất hoá học của chất. </a:t>
            </a:r>
            <a:r>
              <a:rPr kumimoji="0" lang="en-GB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Đánh dấu x vào ô đúng trong bảng sau.</a:t>
            </a:r>
            <a:endParaRPr kumimoji="0" lang="en-GB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385180"/>
              </p:ext>
            </p:extLst>
          </p:nvPr>
        </p:nvGraphicFramePr>
        <p:xfrm>
          <a:off x="268940" y="1379756"/>
          <a:ext cx="8385819" cy="3459902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5706696">
                  <a:extLst>
                    <a:ext uri="{9D8B030D-6E8A-4147-A177-3AD203B41FA5}">
                      <a16:colId xmlns:a16="http://schemas.microsoft.com/office/drawing/2014/main" val="635216251"/>
                    </a:ext>
                  </a:extLst>
                </a:gridCol>
                <a:gridCol w="1302015">
                  <a:extLst>
                    <a:ext uri="{9D8B030D-6E8A-4147-A177-3AD203B41FA5}">
                      <a16:colId xmlns:a16="http://schemas.microsoft.com/office/drawing/2014/main" val="3545863420"/>
                    </a:ext>
                  </a:extLst>
                </a:gridCol>
                <a:gridCol w="1377108">
                  <a:extLst>
                    <a:ext uri="{9D8B030D-6E8A-4147-A177-3AD203B41FA5}">
                      <a16:colId xmlns:a16="http://schemas.microsoft.com/office/drawing/2014/main" val="51441203"/>
                    </a:ext>
                  </a:extLst>
                </a:gridCol>
              </a:tblGrid>
              <a:tr h="574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Tính chất vật lí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Tính chất hóa học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350602673"/>
                  </a:ext>
                </a:extLst>
              </a:tr>
              <a:tr h="4065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a, Đường tan vào nước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657044044"/>
                  </a:ext>
                </a:extLst>
              </a:tr>
              <a:tr h="4528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b, Muối ăn khô hơn khi đun nóng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1734361705"/>
                  </a:ext>
                </a:extLst>
              </a:tr>
              <a:tr h="4803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c, Nến cháy thành khí cacbon đioxit và hơi nước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247337127"/>
                  </a:ext>
                </a:extLst>
              </a:tr>
              <a:tr h="5288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d, Bơ chảy lỏng khi để ở nhiệt độ phòng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037454343"/>
                  </a:ext>
                </a:extLst>
              </a:tr>
              <a:tr h="4695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e, Cơm nếp lên men thành rượu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76225152"/>
                  </a:ext>
                </a:extLst>
              </a:tr>
              <a:tr h="4065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g, Nước hóa hơi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155454024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00801" y="2027104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6400801" y="2442131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7864208" y="2902989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6400801" y="3460591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7853192" y="3942203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6400801" y="4378789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461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9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/>
          <p:nvPr/>
        </p:nvSpPr>
        <p:spPr>
          <a:xfrm>
            <a:off x="2110546" y="1208313"/>
            <a:ext cx="4871019" cy="3792143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/>
          <p:nvPr/>
        </p:nvSpPr>
        <p:spPr>
          <a:xfrm>
            <a:off x="2314205" y="1405677"/>
            <a:ext cx="4463700" cy="28503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- Học bài và làm bài tập trong sách bài tập</a:t>
            </a: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- Chuẩn bị bài mới Bài 10: Các thể của chất và sự chuyển thể </a:t>
            </a:r>
            <a:endParaRPr sz="2400"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369" name="Google Shape;369;p37"/>
          <p:cNvSpPr txBox="1">
            <a:spLocks noGrp="1"/>
          </p:cNvSpPr>
          <p:nvPr>
            <p:ph type="title"/>
          </p:nvPr>
        </p:nvSpPr>
        <p:spPr>
          <a:xfrm>
            <a:off x="88462" y="489855"/>
            <a:ext cx="391354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Google Shape;374;p3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8"/>
          <p:cNvGrpSpPr/>
          <p:nvPr/>
        </p:nvGrpSpPr>
        <p:grpSpPr>
          <a:xfrm>
            <a:off x="797337" y="713256"/>
            <a:ext cx="462632" cy="462632"/>
            <a:chOff x="1278900" y="2333250"/>
            <a:chExt cx="381175" cy="381175"/>
          </a:xfrm>
        </p:grpSpPr>
        <p:sp>
          <p:nvSpPr>
            <p:cNvPr id="383" name="Google Shape;383;p3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3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-65315" y="1693664"/>
            <a:ext cx="7497980" cy="856542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en-US" sz="5300" b="1" kern="1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CẢM ƠN CÁC EM ĐÃ LẮNG NGHE!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3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8" y="-7328"/>
            <a:ext cx="2686050" cy="1895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092" y="512334"/>
            <a:ext cx="4825877" cy="8033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3" y="2579986"/>
            <a:ext cx="1905000" cy="190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82" y="2146217"/>
            <a:ext cx="2369526" cy="23695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0453" y="4515743"/>
            <a:ext cx="126536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Bút chì</a:t>
            </a:r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5940052" y="1420771"/>
            <a:ext cx="1672603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Thước kẻ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1027783" y="2118321"/>
            <a:ext cx="9455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Bảng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6096365" y="4595778"/>
            <a:ext cx="126536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Compa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017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" name="Google Shape;60;p12"/>
          <p:cNvSpPr txBox="1">
            <a:spLocks/>
          </p:cNvSpPr>
          <p:nvPr/>
        </p:nvSpPr>
        <p:spPr>
          <a:xfrm>
            <a:off x="285178" y="2691172"/>
            <a:ext cx="7248675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35000"/>
              </a:lnSpc>
            </a:pPr>
            <a:r>
              <a:rPr lang="en-US" sz="360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9: SỰ ĐA DẠNG CỦA CHẤT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88" y="300085"/>
            <a:ext cx="4869854" cy="294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4820775"/>
              </p:ext>
            </p:extLst>
          </p:nvPr>
        </p:nvGraphicFramePr>
        <p:xfrm>
          <a:off x="712236" y="1464905"/>
          <a:ext cx="6096000" cy="334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912775" y="615820"/>
            <a:ext cx="3508310" cy="7931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11879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6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sp>
        <p:nvSpPr>
          <p:cNvPr id="11" name="Google Shape;118;p18"/>
          <p:cNvSpPr txBox="1">
            <a:spLocks/>
          </p:cNvSpPr>
          <p:nvPr/>
        </p:nvSpPr>
        <p:spPr>
          <a:xfrm>
            <a:off x="2608435" y="168519"/>
            <a:ext cx="3698581" cy="792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CHẤT QUANH TA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2790091" y="168519"/>
            <a:ext cx="2919046" cy="94957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071929" y="1210345"/>
            <a:ext cx="7057292" cy="366883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16228"/>
              </p:ext>
            </p:extLst>
          </p:nvPr>
        </p:nvGraphicFramePr>
        <p:xfrm>
          <a:off x="1570892" y="2660373"/>
          <a:ext cx="6096000" cy="20565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46084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05698539"/>
                    </a:ext>
                  </a:extLst>
                </a:gridCol>
              </a:tblGrid>
              <a:tr h="393095">
                <a:tc>
                  <a:txBody>
                    <a:bodyPr/>
                    <a:lstStyle/>
                    <a:p>
                      <a:pPr algn="ctr"/>
                      <a:r>
                        <a:rPr lang="en-GB" sz="2200">
                          <a:solidFill>
                            <a:srgbClr val="000000"/>
                          </a:solidFill>
                        </a:rPr>
                        <a:t>Vật</a:t>
                      </a:r>
                      <a:r>
                        <a:rPr lang="en-GB" sz="2200" baseline="0">
                          <a:solidFill>
                            <a:srgbClr val="000000"/>
                          </a:solidFill>
                        </a:rPr>
                        <a:t> thể</a:t>
                      </a:r>
                      <a:endParaRPr lang="en-US" sz="22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>
                          <a:solidFill>
                            <a:srgbClr val="000000"/>
                          </a:solidFill>
                        </a:rPr>
                        <a:t>Chất</a:t>
                      </a:r>
                      <a:r>
                        <a:rPr lang="en-GB" sz="2200" baseline="0">
                          <a:solidFill>
                            <a:srgbClr val="000000"/>
                          </a:solidFill>
                        </a:rPr>
                        <a:t> tạo nên vật thể</a:t>
                      </a:r>
                      <a:endParaRPr lang="en-US" sz="22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99330"/>
                  </a:ext>
                </a:extLst>
              </a:tr>
              <a:tr h="535338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10850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196219"/>
                  </a:ext>
                </a:extLst>
              </a:tr>
              <a:tr h="602153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3923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77815" y="1743237"/>
            <a:ext cx="6682154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tên 3 đồ vật quanh em và cho biết một số chất có trong vật thể đó: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2892" y="1215439"/>
            <a:ext cx="4572000" cy="4816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học tập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6368" y="3147137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Bàn ghế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1937" y="3165700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4603" y="3656367"/>
            <a:ext cx="2579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Âm đun nước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1937" y="3716079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Nhôm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7449" y="4255915"/>
            <a:ext cx="2046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1937" y="4302271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Thủy tinh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70402" y="1215439"/>
            <a:ext cx="6789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Những vật tồn tại xung quanh ta hoặc trong không gian được gọi là vật thể</a:t>
            </a:r>
            <a:r>
              <a:rPr lang="en-US" altLang="en-US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p"/>
      <p:bldP spid="12" grpId="0" animBg="1"/>
      <p:bldP spid="13" grpId="0" animBg="1"/>
      <p:bldP spid="2" grpId="0"/>
      <p:bldP spid="4" grpId="0"/>
      <p:bldP spid="5" grpId="0"/>
      <p:bldP spid="27" grpId="0"/>
      <p:bldP spid="28" grpId="0"/>
      <p:bldP spid="29" grpId="0"/>
      <p:bldP spid="30" grpId="0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7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842" y="746884"/>
            <a:ext cx="5548815" cy="32645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1049" y="243460"/>
            <a:ext cx="77251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200">
                <a:solidFill>
                  <a:schemeClr val="accent4">
                    <a:lumMod val="75000"/>
                  </a:schemeClr>
                </a:solidFill>
              </a:rPr>
              <a:t>? Vật thể được chia làm mấy loại. Phân biệt mỗi loại?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049" y="4011437"/>
            <a:ext cx="8034704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Quan sát hình và cho biết đâu là vật thể tự nhiên, đâu là vật thể nhân tạo, vật không sống và vật sống</a:t>
            </a:r>
            <a:endParaRPr lang="en-US" sz="22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8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267"/>
              </p:ext>
            </p:extLst>
          </p:nvPr>
        </p:nvGraphicFramePr>
        <p:xfrm>
          <a:off x="375104" y="357176"/>
          <a:ext cx="8324117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029">
                  <a:extLst>
                    <a:ext uri="{9D8B030D-6E8A-4147-A177-3AD203B41FA5}">
                      <a16:colId xmlns:a16="http://schemas.microsoft.com/office/drawing/2014/main" val="700404516"/>
                    </a:ext>
                  </a:extLst>
                </a:gridCol>
                <a:gridCol w="2033436">
                  <a:extLst>
                    <a:ext uri="{9D8B030D-6E8A-4147-A177-3AD203B41FA5}">
                      <a16:colId xmlns:a16="http://schemas.microsoft.com/office/drawing/2014/main" val="608134307"/>
                    </a:ext>
                  </a:extLst>
                </a:gridCol>
                <a:gridCol w="2128623">
                  <a:extLst>
                    <a:ext uri="{9D8B030D-6E8A-4147-A177-3AD203B41FA5}">
                      <a16:colId xmlns:a16="http://schemas.microsoft.com/office/drawing/2014/main" val="721148909"/>
                    </a:ext>
                  </a:extLst>
                </a:gridCol>
                <a:gridCol w="2081029">
                  <a:extLst>
                    <a:ext uri="{9D8B030D-6E8A-4147-A177-3AD203B41FA5}">
                      <a16:colId xmlns:a16="http://schemas.microsoft.com/office/drawing/2014/main" val="85561761"/>
                    </a:ext>
                  </a:extLst>
                </a:gridCol>
              </a:tblGrid>
              <a:tr h="1047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thể tự nhiên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thể nhân tạo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sống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không sống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151577"/>
                  </a:ext>
                </a:extLst>
              </a:tr>
              <a:tr h="2968562">
                <a:tc>
                  <a:txBody>
                    <a:bodyPr/>
                    <a:lstStyle/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32298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578" y="1592359"/>
            <a:ext cx="1840523" cy="166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Núi đá vôi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Con sư tử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Cây cao su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9544" y="1530544"/>
            <a:ext cx="1708173" cy="2969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Bánh mì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Cầu Long Biên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Chai (cốc) nước ngọt có gas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6203" y="1550718"/>
            <a:ext cx="16930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Cây cao su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Con sư tử.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7781" y="1448186"/>
            <a:ext cx="2051607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Núi đá vôi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Bánh mì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Cầu Long Biên,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Chai (cốc) nước ngọt có gas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19440-01D5-4CFC-4DCF-2DC5B575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75221"/>
            <a:ext cx="8303472" cy="4993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3CA48C-19CE-3245-7B6F-3D4FDFB74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" y="0"/>
            <a:ext cx="9130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1114</Words>
  <Application>Microsoft Office PowerPoint</Application>
  <PresentationFormat>On-screen Show (16:9)</PresentationFormat>
  <Paragraphs>179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Montserrat</vt:lpstr>
      <vt:lpstr>Times New Roman</vt:lpstr>
      <vt:lpstr>Karla</vt:lpstr>
      <vt:lpstr>Calibri</vt:lpstr>
      <vt:lpstr>Arial</vt:lpstr>
      <vt:lpstr>Arviragus template</vt:lpstr>
      <vt:lpstr>1_Office Theme</vt:lpstr>
      <vt:lpstr>CHƯƠNG II CHẤT QUANH TA</vt:lpstr>
      <vt:lpstr>Em hãy quan sát và kể tên các dụng cụ học tập quanh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Tính chất hóa học</vt:lpstr>
      <vt:lpstr>PowerPoint Presentation</vt:lpstr>
      <vt:lpstr>PowerPoint Presentation</vt:lpstr>
      <vt:lpstr>1. Sự biến đổi tạo ra chất mới là tính chất vật lí hay tính chất hóa học?</vt:lpstr>
      <vt:lpstr>Tìm hiểu một số tính chất của đường và muối ăn</vt:lpstr>
      <vt:lpstr>* Tính chất hóa học</vt:lpstr>
      <vt:lpstr>TỔNG KẾT</vt:lpstr>
      <vt:lpstr>LUYỆN TẬP</vt:lpstr>
      <vt:lpstr>PowerPoint Presentation</vt:lpstr>
      <vt:lpstr>PowerPoint Presentation</vt:lpstr>
      <vt:lpstr>PowerPoint Presentation</vt:lpstr>
      <vt:lpstr>VẬN DỤNG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 CHẤT QUANH TA</dc:title>
  <dc:creator>tailieugiaovien.edu.vn</dc:creator>
  <cp:lastModifiedBy>11570</cp:lastModifiedBy>
  <cp:revision>1</cp:revision>
  <dcterms:modified xsi:type="dcterms:W3CDTF">2023-07-30T14:12:16Z</dcterms:modified>
</cp:coreProperties>
</file>