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4"/>
  </p:notesMasterIdLst>
  <p:sldIdLst>
    <p:sldId id="458" r:id="rId2"/>
    <p:sldId id="456" r:id="rId3"/>
    <p:sldId id="272" r:id="rId4"/>
    <p:sldId id="606" r:id="rId5"/>
    <p:sldId id="262" r:id="rId6"/>
    <p:sldId id="600" r:id="rId7"/>
    <p:sldId id="483" r:id="rId8"/>
    <p:sldId id="273" r:id="rId9"/>
    <p:sldId id="274" r:id="rId10"/>
    <p:sldId id="287" r:id="rId11"/>
    <p:sldId id="275" r:id="rId12"/>
    <p:sldId id="276" r:id="rId13"/>
    <p:sldId id="288" r:id="rId14"/>
    <p:sldId id="289" r:id="rId15"/>
    <p:sldId id="290" r:id="rId16"/>
    <p:sldId id="278" r:id="rId17"/>
    <p:sldId id="603" r:id="rId18"/>
    <p:sldId id="604" r:id="rId19"/>
    <p:sldId id="484" r:id="rId20"/>
    <p:sldId id="605" r:id="rId21"/>
    <p:sldId id="279" r:id="rId22"/>
    <p:sldId id="281" r:id="rId23"/>
    <p:sldId id="291" r:id="rId24"/>
    <p:sldId id="282" r:id="rId25"/>
    <p:sldId id="283" r:id="rId26"/>
    <p:sldId id="267" r:id="rId27"/>
    <p:sldId id="293" r:id="rId28"/>
    <p:sldId id="494" r:id="rId29"/>
    <p:sldId id="285" r:id="rId30"/>
    <p:sldId id="258" r:id="rId31"/>
    <p:sldId id="601" r:id="rId32"/>
    <p:sldId id="60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448B1B-FE43-4706-90F3-B1C1E93EF4BC}">
          <p14:sldIdLst>
            <p14:sldId id="458"/>
            <p14:sldId id="456"/>
            <p14:sldId id="272"/>
            <p14:sldId id="606"/>
            <p14:sldId id="262"/>
            <p14:sldId id="600"/>
            <p14:sldId id="483"/>
            <p14:sldId id="273"/>
            <p14:sldId id="274"/>
            <p14:sldId id="287"/>
            <p14:sldId id="275"/>
            <p14:sldId id="276"/>
            <p14:sldId id="288"/>
            <p14:sldId id="289"/>
            <p14:sldId id="290"/>
            <p14:sldId id="278"/>
            <p14:sldId id="603"/>
            <p14:sldId id="604"/>
          </p14:sldIdLst>
        </p14:section>
        <p14:section name="TIẾT 2" id="{5A6DAC2B-6776-46BB-A2AF-2681B2EC5F6B}">
          <p14:sldIdLst>
            <p14:sldId id="484"/>
            <p14:sldId id="605"/>
            <p14:sldId id="279"/>
            <p14:sldId id="281"/>
            <p14:sldId id="291"/>
            <p14:sldId id="282"/>
            <p14:sldId id="283"/>
            <p14:sldId id="267"/>
            <p14:sldId id="293"/>
            <p14:sldId id="494"/>
            <p14:sldId id="285"/>
            <p14:sldId id="258"/>
            <p14:sldId id="601"/>
            <p14:sldId id="6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9BBE8-CB3F-409E-9A06-226DD7B9245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ABDD-E082-481A-AC31-C7C2DCBFC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1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1 </a:t>
            </a:r>
            <a:r>
              <a:rPr lang="en-US" dirty="0" err="1"/>
              <a:t>và</a:t>
            </a:r>
            <a:r>
              <a:rPr lang="en-US" dirty="0"/>
              <a:t> 2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3,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co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4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6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4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5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foto.com/preview/11-22-1/Sun-Dial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cargandolamemoria.com/2010_04_01_archive.html" TargetMode="External"/><Relationship Id="rId5" Type="http://schemas.openxmlformats.org/officeDocument/2006/relationships/image" Target="../media/image22.jpeg"/><Relationship Id="rId10" Type="http://schemas.openxmlformats.org/officeDocument/2006/relationships/hyperlink" Target="http://www.flickr.com/photos/curiousexpeditions/962395582/" TargetMode="External"/><Relationship Id="rId4" Type="http://schemas.openxmlformats.org/officeDocument/2006/relationships/hyperlink" Target="https://pixabay.com/en/clock-hourglass-time-2029613/" TargetMode="External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mathleadership.org/1683-2/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alarm-clock-pn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thleadership.org/1683-2/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E:\1_K&#7870;%20HO&#7840;CH%20B&#192;I%20D&#7840;Y_S&#193;CH%20K&#7870;T%20N&#7888;I.VA\L&#7898;P%206\KNTT%206_BAI7_DO%20THOI%20GIAN\&#272;&#7897;i%20ca%20karaoke.%20(C&#249;ng%20nhau%20ta%20&#273;i%20l&#234;n).%20B&#224;i%20h&#225;t%20sinh%20ho&#7841;t%20&#273;&#7897;i..mp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u%20lieu%201\Giao%20an%20dien%20tu\L&#237;%208\Ap%20suat%20khi%20quyen_LVL\thu%20Gui%20Elise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2023.17.10+K4lPs7H94VUqPe2XwIsfPRnrXQE//QTEXxb8/8N4CNc6FpgZahzpTjFhMzSA7T/nHJa11DE8Ng2TP3iAmRczFlmslSuUNOgUeb6yRvs0=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KHOA HỌC TỰ NHIÊN 6</a:t>
            </a:r>
            <a:endParaRPr lang="en-US" dirty="0"/>
          </a:p>
        </p:txBody>
      </p:sp>
      <p:sp>
        <p:nvSpPr>
          <p:cNvPr id="3" name="Subtitle 2" descr="OPL20U25GSXzBJYl68kk8uQGfFKzs7yb1M4KJWUiLk6ZEvGF+qCIPSnY57AbBFCvTW2023.17.10+K4lPs7H94VUqPe2XwIsfPRnrXQE//QTEXxb8/8N4CNc6FpgZahzpTjFhMzSA7T/nHJa11DE8Ng2TP3iAmRczFlmslSuUNOgUeb6yRvs0=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GV: Hà Vân Anh</a:t>
            </a:r>
            <a:endParaRPr lang="en-US" dirty="0"/>
          </a:p>
        </p:txBody>
      </p:sp>
      <p:sp>
        <p:nvSpPr>
          <p:cNvPr id="4" name="Rectangl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33A1164-7A10-41E2-B160-12A8141B7E38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90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DA5D292-9417-462E-960B-BD2A367889A4}"/>
              </a:ext>
            </a:extLst>
          </p:cNvPr>
          <p:cNvSpPr txBox="1"/>
          <p:nvPr/>
        </p:nvSpPr>
        <p:spPr>
          <a:xfrm>
            <a:off x="7199802" y="1841242"/>
            <a:ext cx="4337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b="1" i="1" u="sng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giây</a:t>
            </a:r>
            <a:r>
              <a:rPr lang="en-US" sz="3200" b="1" i="1" u="sng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(s)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(min) = 60s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(h) = 60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24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dương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niên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kỉ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chemeClr val="bg1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……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96FF1-A47B-41C2-AFE5-90BE6BABB71B}"/>
              </a:ext>
            </a:extLst>
          </p:cNvPr>
          <p:cNvSpPr txBox="1"/>
          <p:nvPr/>
        </p:nvSpPr>
        <p:spPr>
          <a:xfrm>
            <a:off x="1579486" y="2957602"/>
            <a:ext cx="422040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phân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15s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khắc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15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phút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1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canh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= 2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trăng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âm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lịch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ea typeface="A3.NotoSans-San" panose="020B0502040504020204" pitchFamily="34" charset="0"/>
              <a:cs typeface="Times New Roman" pitchFamily="18" charset="0"/>
            </a:endParaRPr>
          </a:p>
          <a:p>
            <a:pPr algn="just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……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bg1"/>
              </a:solidFill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348" y="1364188"/>
            <a:ext cx="8286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THÊM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ĐƠN VỊ ĐO THỜI GIAN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A02670-E811-D472-4591-FB6EB87A2266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514023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0" y="1589649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err="1">
                <a:solidFill>
                  <a:srgbClr val="002060"/>
                </a:solidFill>
              </a:rPr>
              <a:t>thời</a:t>
            </a:r>
            <a:r>
              <a:rPr lang="en-US" sz="3600" b="1">
                <a:solidFill>
                  <a:srgbClr val="002060"/>
                </a:solidFill>
              </a:rPr>
              <a:t> 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114571" y="3982223"/>
            <a:ext cx="9962857" cy="248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cụ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endParaRPr lang="en-US" sz="36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 -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số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loại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đeo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tay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lắc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điện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tử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bấm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…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4572" y="2477911"/>
            <a:ext cx="9962856" cy="1143000"/>
          </a:xfrm>
        </p:spPr>
        <p:txBody>
          <a:bodyPr>
            <a:normAutofit/>
          </a:bodyPr>
          <a:lstStyle/>
          <a:p>
            <a:pPr algn="l"/>
            <a:r>
              <a:rPr lang="vi-VN" dirty="0">
                <a:latin typeface="Times New Roman" pitchFamily="18" charset="0"/>
                <a:cs typeface="Times New Roman" pitchFamily="18" charset="0"/>
              </a:rPr>
              <a:t>Để đo thời gian thì chúng ta dùng dụng cụ đo thời gian là gì?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1A3DCA-4A5E-3539-F1C5-088323A87715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466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1524001" y="1"/>
            <a:ext cx="555783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II.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orient fac00003w0, đồng hồ orient chính hãng, đồng hồ nam, máy cơ / automatic, kính cong, dây da, chống nước 3atm, sku/upc/mpn: 4942715001285 - 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1"/>
            <a:ext cx="2508614" cy="334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ẫu Đồng Hồ Quả Lắc Đẹp ĐGHG01 trang trí phòng khách Sang Trọ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80" y="1251010"/>
            <a:ext cx="2466647" cy="43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5+ Mẫu Đồng Hồ Casio Điện Tử Nam Chính Hãng Đáng Mua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2353494" cy="313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ồng hồ thông minh apple watch se apple giá rẻ, chính hãng 09/2021 -  Thegioididong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30252"/>
            <a:ext cx="2045811" cy="272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ánh giá] đồng hồ bấm giờ đếm ngược điện tử mini tốt nhấ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81401"/>
            <a:ext cx="2146150" cy="28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4509" y="727359"/>
            <a:ext cx="2540578" cy="249381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181" t="-362" r="-3787" b="36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DEAFEC-A287-41D7-8A41-049CDC5F625C}"/>
              </a:ext>
            </a:extLst>
          </p:cNvPr>
          <p:cNvSpPr/>
          <p:nvPr/>
        </p:nvSpPr>
        <p:spPr>
          <a:xfrm>
            <a:off x="6469161" y="727361"/>
            <a:ext cx="1766651" cy="4865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 t="1560" b="161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60AC67-D465-40AD-B5F5-2262748C58EB}"/>
              </a:ext>
            </a:extLst>
          </p:cNvPr>
          <p:cNvSpPr/>
          <p:nvPr/>
        </p:nvSpPr>
        <p:spPr>
          <a:xfrm>
            <a:off x="8298157" y="727360"/>
            <a:ext cx="2049312" cy="486575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-15469" r="-15469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4509" y="3840707"/>
            <a:ext cx="2540578" cy="2493819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/>
            <a:stretch>
              <a:fillRect l="-5215" r="-521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96B8E-93AC-4988-AB14-80961B740A25}"/>
              </a:ext>
            </a:extLst>
          </p:cNvPr>
          <p:cNvSpPr/>
          <p:nvPr/>
        </p:nvSpPr>
        <p:spPr>
          <a:xfrm>
            <a:off x="4532407" y="718324"/>
            <a:ext cx="1766651" cy="4874788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/>
            <a:stretch>
              <a:fillRect t="-848" b="148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2906318" y="322040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2906318" y="629606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5197252" y="5599369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E54761-8129-4274-B8FE-D98D06F73E53}"/>
              </a:ext>
            </a:extLst>
          </p:cNvPr>
          <p:cNvSpPr/>
          <p:nvPr/>
        </p:nvSpPr>
        <p:spPr>
          <a:xfrm>
            <a:off x="7134006" y="560214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104334" y="556819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3F7242-9B61-4737-A540-99A36E1D50C1}"/>
              </a:ext>
            </a:extLst>
          </p:cNvPr>
          <p:cNvSpPr/>
          <p:nvPr/>
        </p:nvSpPr>
        <p:spPr>
          <a:xfrm>
            <a:off x="2077171" y="62962"/>
            <a:ext cx="8419028" cy="5826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810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DỤNG CỤ ĐO THỜI GIAN CỔ</a:t>
            </a:r>
          </a:p>
        </p:txBody>
      </p:sp>
    </p:spTree>
    <p:extLst>
      <p:ext uri="{BB962C8B-B14F-4D97-AF65-F5344CB8AC3E}">
        <p14:creationId xmlns:p14="http://schemas.microsoft.com/office/powerpoint/2010/main" val="7319799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C4C627-23EA-4037-B86A-24BB662C2FEF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DỤNG CỤ ĐO THỜI GIAN HIỆN ĐẠI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9AAD66-1429-4A55-B9EA-E1DB51BA9C77}"/>
              </a:ext>
            </a:extLst>
          </p:cNvPr>
          <p:cNvSpPr/>
          <p:nvPr/>
        </p:nvSpPr>
        <p:spPr>
          <a:xfrm>
            <a:off x="1851489" y="727359"/>
            <a:ext cx="2540578" cy="24938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5148" t="-10924" r="5148" b="-10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7BF0FA-E90B-41F9-A669-24089031EA36}"/>
              </a:ext>
            </a:extLst>
          </p:cNvPr>
          <p:cNvSpPr/>
          <p:nvPr/>
        </p:nvSpPr>
        <p:spPr>
          <a:xfrm>
            <a:off x="1851489" y="3629688"/>
            <a:ext cx="2540578" cy="282632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878" t="91" r="23878" b="-25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1E460-BBB3-4645-A371-A0C02A359E5C}"/>
              </a:ext>
            </a:extLst>
          </p:cNvPr>
          <p:cNvSpPr/>
          <p:nvPr/>
        </p:nvSpPr>
        <p:spPr>
          <a:xfrm>
            <a:off x="3875991" y="2638564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E8EE805-792C-457C-B806-93A147C558D6}"/>
              </a:ext>
            </a:extLst>
          </p:cNvPr>
          <p:cNvSpPr/>
          <p:nvPr/>
        </p:nvSpPr>
        <p:spPr>
          <a:xfrm>
            <a:off x="3881792" y="5869951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BF1A79-87EE-4CE0-9EA0-692C0CF6C1F9}"/>
              </a:ext>
            </a:extLst>
          </p:cNvPr>
          <p:cNvSpPr/>
          <p:nvPr/>
        </p:nvSpPr>
        <p:spPr>
          <a:xfrm>
            <a:off x="7021604" y="2593798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1D75B3-DBB7-468B-B21F-3D48F738350E}"/>
              </a:ext>
            </a:extLst>
          </p:cNvPr>
          <p:cNvSpPr/>
          <p:nvPr/>
        </p:nvSpPr>
        <p:spPr>
          <a:xfrm>
            <a:off x="9670981" y="2811555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40DF0-C896-46E8-A88D-CA1D2691E9AE}"/>
              </a:ext>
            </a:extLst>
          </p:cNvPr>
          <p:cNvSpPr/>
          <p:nvPr/>
        </p:nvSpPr>
        <p:spPr>
          <a:xfrm>
            <a:off x="4917987" y="739660"/>
            <a:ext cx="2540578" cy="249381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 l="12119" t="-1455" r="12119" b="-14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6EC9B5-B73E-4716-8BFD-C3CCD9156AE9}"/>
              </a:ext>
            </a:extLst>
          </p:cNvPr>
          <p:cNvSpPr/>
          <p:nvPr/>
        </p:nvSpPr>
        <p:spPr>
          <a:xfrm>
            <a:off x="4922250" y="3624526"/>
            <a:ext cx="2536314" cy="282632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4485" t="-2783" r="4485" b="-63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719951-719A-42C6-931F-798969D280A2}"/>
              </a:ext>
            </a:extLst>
          </p:cNvPr>
          <p:cNvSpPr/>
          <p:nvPr/>
        </p:nvSpPr>
        <p:spPr>
          <a:xfrm>
            <a:off x="6780013" y="5886382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2C150-8E07-4AC0-91A0-44C245E06EF8}"/>
              </a:ext>
            </a:extLst>
          </p:cNvPr>
          <p:cNvSpPr/>
          <p:nvPr/>
        </p:nvSpPr>
        <p:spPr>
          <a:xfrm>
            <a:off x="7846092" y="591618"/>
            <a:ext cx="2540578" cy="282632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4643" t="1629" r="14643" b="2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E6AE7-8D04-4669-9FDA-431851973CDD}"/>
              </a:ext>
            </a:extLst>
          </p:cNvPr>
          <p:cNvSpPr/>
          <p:nvPr/>
        </p:nvSpPr>
        <p:spPr>
          <a:xfrm>
            <a:off x="7479810" y="3611999"/>
            <a:ext cx="2540578" cy="2882701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5683" t="-4746" r="15683" b="-2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EC1DA94-D56B-4F9F-9018-E53835BA74B5}"/>
              </a:ext>
            </a:extLst>
          </p:cNvPr>
          <p:cNvSpPr/>
          <p:nvPr/>
        </p:nvSpPr>
        <p:spPr>
          <a:xfrm>
            <a:off x="9304697" y="578117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2324202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C422-3E40-4A14-AB93-F8EE66628D2D}"/>
              </a:ext>
            </a:extLst>
          </p:cNvPr>
          <p:cNvSpPr txBox="1"/>
          <p:nvPr/>
        </p:nvSpPr>
        <p:spPr>
          <a:xfrm>
            <a:off x="1524000" y="719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ĐCNN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hồ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endParaRPr lang="en-US" sz="3600" dirty="0">
              <a:latin typeface="A3.BoosterNextFYBlackRegular-Sa" panose="02000A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7D9B75-5D84-430F-9143-A3D1E698A6A3}"/>
              </a:ext>
            </a:extLst>
          </p:cNvPr>
          <p:cNvSpPr/>
          <p:nvPr/>
        </p:nvSpPr>
        <p:spPr>
          <a:xfrm>
            <a:off x="1847850" y="860372"/>
            <a:ext cx="3111692" cy="40643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4912" t="-6095" r="-1582" b="-26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635570-1162-4BD8-A47D-9F81B545BB6C}"/>
              </a:ext>
            </a:extLst>
          </p:cNvPr>
          <p:cNvSpPr/>
          <p:nvPr/>
        </p:nvSpPr>
        <p:spPr>
          <a:xfrm>
            <a:off x="4310918" y="4198176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BB6B-1C0F-41A0-AEBF-F77F108993E0}"/>
              </a:ext>
            </a:extLst>
          </p:cNvPr>
          <p:cNvSpPr/>
          <p:nvPr/>
        </p:nvSpPr>
        <p:spPr>
          <a:xfrm>
            <a:off x="5056024" y="733662"/>
            <a:ext cx="2351740" cy="4191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6" b="-4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B4BD09-B6A6-4A2D-A67A-811B65C11CF7}"/>
              </a:ext>
            </a:extLst>
          </p:cNvPr>
          <p:cNvSpPr/>
          <p:nvPr/>
        </p:nvSpPr>
        <p:spPr>
          <a:xfrm>
            <a:off x="7650288" y="733662"/>
            <a:ext cx="2902664" cy="4191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92" t="-2923" r="-6462" b="-3183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7D00402-2B9A-4204-B9ED-3C35A7274A2F}"/>
              </a:ext>
            </a:extLst>
          </p:cNvPr>
          <p:cNvSpPr/>
          <p:nvPr/>
        </p:nvSpPr>
        <p:spPr>
          <a:xfrm>
            <a:off x="7028328" y="4326700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206B8F8-8824-4A1D-B351-0E6EFC2D18C7}"/>
              </a:ext>
            </a:extLst>
          </p:cNvPr>
          <p:cNvSpPr/>
          <p:nvPr/>
        </p:nvSpPr>
        <p:spPr>
          <a:xfrm>
            <a:off x="10061202" y="4317823"/>
            <a:ext cx="436961" cy="582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B0EF3-3342-46D5-B1CF-059FBB91C81E}"/>
              </a:ext>
            </a:extLst>
          </p:cNvPr>
          <p:cNvSpPr txBox="1"/>
          <p:nvPr/>
        </p:nvSpPr>
        <p:spPr>
          <a:xfrm>
            <a:off x="1943470" y="5290475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1s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E8D7BE-81A8-48F4-99A7-A77F7E1B7449}"/>
              </a:ext>
            </a:extLst>
          </p:cNvPr>
          <p:cNvSpPr txBox="1"/>
          <p:nvPr/>
        </p:nvSpPr>
        <p:spPr>
          <a:xfrm>
            <a:off x="4867452" y="5346464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0,2s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F8708C-4838-4471-8400-71FB47A4F6CE}"/>
              </a:ext>
            </a:extLst>
          </p:cNvPr>
          <p:cNvSpPr txBox="1"/>
          <p:nvPr/>
        </p:nvSpPr>
        <p:spPr>
          <a:xfrm>
            <a:off x="7647914" y="5346463"/>
            <a:ext cx="2780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ĐCNN: 0,01</a:t>
            </a:r>
            <a:r>
              <a:rPr lang="vi-VN" sz="3200" dirty="0">
                <a:highlight>
                  <a:srgbClr val="FFFFFF"/>
                </a:highlight>
                <a:latin typeface="Times New Roman" pitchFamily="18" charset="0"/>
                <a:ea typeface="A3.NotoSans-San" panose="020B0502040504020204" pitchFamily="34" charset="0"/>
                <a:cs typeface="Times New Roman" pitchFamily="18" charset="0"/>
              </a:rPr>
              <a:t>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772530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1.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002060"/>
                </a:solidFill>
                <a:cs typeface="Times New Roman" panose="02020603050405020304" pitchFamily="18" charset="0"/>
              </a:rPr>
              <a:t>sống</a:t>
            </a:r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lang="en-US" sz="40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4000">
                <a:solidFill>
                  <a:srgbClr val="002060"/>
                </a:solidFill>
                <a:cs typeface="Times New Roman" panose="02020603050405020304" pitchFamily="18" charset="0"/>
              </a:rPr>
              <a:t>2. Hãy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1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đ</a:t>
            </a:r>
            <a:r>
              <a:rPr lang="vi-VN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AE97B6-0F19-C667-6837-7290B0E78D54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2309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C036-BCD4-ED76-57BA-66CE5454F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34" y="172705"/>
            <a:ext cx="10058400" cy="1188720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Hãy mô tả tình huống cho thấy sự cần thiết của việc ước lượng thời gian trong đời sống 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B6CB3-A879-87CD-831E-DAD7531D5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134" y="2210096"/>
            <a:ext cx="11167672" cy="3995831"/>
          </a:xfrm>
        </p:spPr>
        <p:txBody>
          <a:bodyPr>
            <a:no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nl-NL" sz="3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</a:t>
            </a: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rong đời sống ước lượng thời gian là rất cần thiết đối với mỗi người. Trong 1 ngày chúng ta cần phân bố thời gian một cách hợp lý như thời gian ngủ, thời gian làm việc, thời gian học tập ...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VD: trước khi đi học chúng ta cần ước lượng xem thời gian đi từ nhà đến trường là bao nhiêu để không phải đi học muộn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26926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2909-41B6-3E63-AB7F-E95C5E87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Hãy ước lượng thời gian đi bộ 1 vòng quanh lớp học. Sau đó kiểm tra kết quả bằng đ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 bấm giây.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6C0CC6-B330-58CC-8274-C15DEA01B592}"/>
              </a:ext>
            </a:extLst>
          </p:cNvPr>
          <p:cNvSpPr txBox="1"/>
          <p:nvPr/>
        </p:nvSpPr>
        <p:spPr>
          <a:xfrm>
            <a:off x="948129" y="2419366"/>
            <a:ext cx="1065425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Ước lượng thời gian đi bộ một vòng quanh lớp học: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Bắt đầu đi quan sát đồng hồ hiện bao nhiêu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mỗi bước đi đếm 1 giây 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Sau khi đi hết 1 vòng quan sát đồng hồ chỉ mấy giờ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thời gian đã đi hết 1 vòng rồi so sánh với số bước chân đã đếm được.</a:t>
            </a:r>
            <a:endParaRPr lang="en-US" sz="32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293382" y="2013284"/>
            <a:ext cx="41264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324600" y="2541658"/>
            <a:ext cx="4495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 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EF85-B4B5-85BD-F65F-E7ED8BF1B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6" y="52784"/>
            <a:ext cx="11757284" cy="1985878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?1.Muốn đo thời gian thực hiện các thí nghiệm trong phòng thí nghiệm và các sự kiện thể thao, người ta thường sử dụng loại đồng hồ nào ? Tại sao ?</a:t>
            </a:r>
            <a:b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80A1C1-A01C-1474-DFF2-4386B2B753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094877"/>
              </p:ext>
            </p:extLst>
          </p:nvPr>
        </p:nvGraphicFramePr>
        <p:xfrm>
          <a:off x="294807" y="2186384"/>
          <a:ext cx="11602386" cy="426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4543">
                  <a:extLst>
                    <a:ext uri="{9D8B030D-6E8A-4147-A177-3AD203B41FA5}">
                      <a16:colId xmlns:a16="http://schemas.microsoft.com/office/drawing/2014/main" val="4108153750"/>
                    </a:ext>
                  </a:extLst>
                </a:gridCol>
                <a:gridCol w="8907843">
                  <a:extLst>
                    <a:ext uri="{9D8B030D-6E8A-4147-A177-3AD203B41FA5}">
                      <a16:colId xmlns:a16="http://schemas.microsoft.com/office/drawing/2014/main" val="4145818355"/>
                    </a:ext>
                  </a:extLst>
                </a:gridCol>
              </a:tblGrid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Các bước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>
                          <a:solidFill>
                            <a:srgbClr val="002060"/>
                          </a:solidFill>
                        </a:rPr>
                        <a:t>Các thao tác cần thiết khi dùng đồng hồ bấm giây 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19797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1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/>
                        <a:t>a) 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Nhấn nút Start (bắt đầu) để bắt đầu tính thời gian.</a:t>
                      </a:r>
                      <a:endParaRPr lang="en-US" sz="320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674822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2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b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Stop (dừng) đúng thời điểm kết thúc sự kiện.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952198"/>
                  </a:ext>
                </a:extLst>
              </a:tr>
              <a:tr h="563380">
                <a:tc>
                  <a:txBody>
                    <a:bodyPr/>
                    <a:lstStyle/>
                    <a:p>
                      <a:r>
                        <a:rPr lang="en-US" sz="3200"/>
                        <a:t>Bước 3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>
                          <a:solidFill>
                            <a:srgbClr val="002060"/>
                          </a:solidFill>
                        </a:rPr>
                        <a:t>c</a:t>
                      </a:r>
                      <a:r>
                        <a:rPr lang="en-US" sz="3200">
                          <a:solidFill>
                            <a:srgbClr val="002060"/>
                          </a:solidFill>
                        </a:rPr>
                        <a:t>) Nhấn nút Reset (thiết lập) để đưa đồng hồ bấm giây về số 0 trước khi tiến hành đo.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524000" y="1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?1.Muốn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loại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524000" y="2590801"/>
            <a:ext cx="8991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200" dirty="0">
                <a:solidFill>
                  <a:srgbClr val="C00000"/>
                </a:solidFill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phòng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ta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cụ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này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nhanh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rgbClr val="C00000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73723" y="1536174"/>
            <a:ext cx="1122601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B1.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Reset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thiết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lập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đưa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bấm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giây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0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tiến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B2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Start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bắt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B3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Nhấn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nút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Stop (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dừng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kiện</a:t>
            </a:r>
            <a:r>
              <a:rPr lang="en-US" sz="40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hlinkClick r:id="rId2" action="ppaction://hlinkfile"/>
          </p:cNvPr>
          <p:cNvSpPr/>
          <p:nvPr/>
        </p:nvSpPr>
        <p:spPr>
          <a:xfrm>
            <a:off x="1261403" y="5116785"/>
            <a:ext cx="10930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ca” </a:t>
            </a: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937785-5CCF-95F0-8BEA-555D6ADD5898}"/>
              </a:ext>
            </a:extLst>
          </p:cNvPr>
          <p:cNvSpPr/>
          <p:nvPr/>
        </p:nvSpPr>
        <p:spPr>
          <a:xfrm>
            <a:off x="0" y="33055"/>
            <a:ext cx="12192000" cy="1046440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</a:rPr>
              <a:t>BÀI 7: </a:t>
            </a:r>
            <a:r>
              <a:rPr lang="en-US" sz="60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817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108" y="236499"/>
            <a:ext cx="5051093" cy="56292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ĐO THỜI GIAN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73" y="788933"/>
            <a:ext cx="4438627" cy="6058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88935"/>
            <a:ext cx="4648200" cy="5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8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1" y="218364"/>
            <a:ext cx="7848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ctr"/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2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42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1066802"/>
          <a:ext cx="8686800" cy="4697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88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818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6201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cát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hằng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7736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just"/>
                      <a:r>
                        <a:rPr lang="en-US" sz="30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0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đấu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r>
                        <a:rPr lang="en-US" sz="30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3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cxnSpLocks/>
          </p:cNvCxnSpPr>
          <p:nvPr/>
        </p:nvCxnSpPr>
        <p:spPr>
          <a:xfrm rot="16200000" flipH="1">
            <a:off x="4001337" y="2399464"/>
            <a:ext cx="1376955" cy="1150027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rot="5400000" flipH="1" flipV="1">
            <a:off x="4249572" y="2456028"/>
            <a:ext cx="1178256" cy="11430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3733801" y="5145206"/>
            <a:ext cx="1846273" cy="36394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1" y="0"/>
            <a:ext cx="5538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0225" indent="-530225" algn="just"/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spc="-4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2800" b="1" spc="-4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533401"/>
          <a:ext cx="9144001" cy="6648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4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25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phút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3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800s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4652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endParaRPr lang="en-US" sz="2800" b="0" baseline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Reset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Start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 eaLnBrk="1" hangingPunct="1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nút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Stop (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dừng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thúc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indent="-45720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213">
                <a:tc>
                  <a:txBody>
                    <a:bodyPr/>
                    <a:lstStyle/>
                    <a:p>
                      <a:pPr marL="443230" indent="-443230"/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ta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bấm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giây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treo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tường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8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3230" indent="-443230" algn="ctr"/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263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1" y="1295401"/>
            <a:ext cx="25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1h20p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4.800s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34600" y="1371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0058400" y="5791201"/>
            <a:ext cx="3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00" y="2895601"/>
            <a:ext cx="35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094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8686800" cy="2011362"/>
          </a:xfrm>
        </p:spPr>
        <p:txBody>
          <a:bodyPr>
            <a:noAutofit/>
          </a:bodyPr>
          <a:lstStyle/>
          <a:p>
            <a:pPr algn="l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Trước khi tiến hành đo ta hiệu chỉnh kim đồng hồ về vạch nào là thuận tiện để chúng ta đo thời gian nhất. Về vạch số 0 hay để vạch nào thì để?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Đồng hồ bấm giây cơ | Sản phẩm | Công ty TNHH Cung ứng Vật tư và Kỹ thuậ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09800"/>
            <a:ext cx="3276600" cy="38100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61722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latin typeface="Times New Roman" pitchFamily="18" charset="0"/>
                <a:ea typeface="+mj-ea"/>
                <a:cs typeface="Times New Roman" pitchFamily="18" charset="0"/>
              </a:rPr>
              <a:t>           a,                                               b,</a:t>
            </a:r>
            <a:endParaRPr lang="en-US" sz="36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1600" y="6096000"/>
            <a:ext cx="15240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Hình 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4584" name="Picture 8" descr="Doing One Minute Of Intense Exercise Three Times A Week Can Significantly  Benefit Your Heal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4384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1524000" y="2057400"/>
            <a:ext cx="8915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 vị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 ta dùng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để đo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5 Phương Pháp Ghi Nhớ Hiệu Quả, Dễ Áp Dụng - UBr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2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117600" y="1041400"/>
            <a:ext cx="42926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791200" y="2581999"/>
            <a:ext cx="59944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4267" dirty="0"/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4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ư duy sáng tạo"/>
          <p:cNvSpPr>
            <a:spLocks noChangeAspect="1" noChangeArrowheads="1"/>
          </p:cNvSpPr>
          <p:nvPr/>
        </p:nvSpPr>
        <p:spPr bwMode="auto">
          <a:xfrm>
            <a:off x="1640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76400" y="685801"/>
            <a:ext cx="8839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TRẢI NGHIỆM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thiết kế 1 cái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đơn giản để sử dụng với các vật dụng như: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endParaRPr lang="en-US" sz="4000" dirty="0">
              <a:solidFill>
                <a:srgbClr val="00206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38862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SBT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7.1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7.5</a:t>
            </a:r>
          </a:p>
        </p:txBody>
      </p:sp>
    </p:spTree>
    <p:extLst>
      <p:ext uri="{BB962C8B-B14F-4D97-AF65-F5344CB8AC3E}">
        <p14:creationId xmlns:p14="http://schemas.microsoft.com/office/powerpoint/2010/main" val="19375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927847" y="1"/>
            <a:ext cx="104348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  <a:r>
              <a:rPr lang="en-US" sz="3600" b="1" dirty="0" err="1">
                <a:solidFill>
                  <a:srgbClr val="002060"/>
                </a:solidFill>
              </a:rPr>
              <a:t>Hãy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nên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những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ưu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điểm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hạn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cụ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r>
              <a:rPr lang="en-US" sz="3600" b="1" dirty="0">
                <a:solidFill>
                  <a:srgbClr val="002060"/>
                </a:solidFill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</a:rPr>
              <a:t>hình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err="1">
                <a:solidFill>
                  <a:srgbClr val="002060"/>
                </a:solidFill>
              </a:rPr>
              <a:t>dưới</a:t>
            </a:r>
            <a:r>
              <a:rPr lang="en-US" sz="3600" b="1">
                <a:solidFill>
                  <a:srgbClr val="002060"/>
                </a:solidFill>
              </a:rPr>
              <a:t> đây trên phiếu học tập?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927848" y="5548496"/>
            <a:ext cx="38985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err="1">
                <a:solidFill>
                  <a:srgbClr val="002060"/>
                </a:solidFill>
                <a:sym typeface="Wingdings" panose="05000000000000000000" pitchFamily="2" charset="2"/>
              </a:rPr>
              <a:t>hồ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 mặt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>
                <a:solidFill>
                  <a:srgbClr val="002060"/>
                </a:solidFill>
                <a:sym typeface="Wingdings" panose="05000000000000000000" pitchFamily="2" charset="2"/>
              </a:rPr>
              <a:t>trời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Đồng hồ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81" y="1219201"/>
            <a:ext cx="4044236" cy="4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Đồng hồ cát và nến chỉ giờ. - Physics and Life - Nguyễn Thanh H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300288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W-5600DE-2 Đồng hồ Casio G-Shock Nam chính hãng BẢO HÀNH 5 NĂM – Bel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990601"/>
            <a:ext cx="3287891" cy="526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81600" y="5715001"/>
            <a:ext cx="25442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cát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15288" y="6191411"/>
            <a:ext cx="3347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hồ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điện tử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Valentine 05 03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88"/>
          <a:stretch>
            <a:fillRect/>
          </a:stretch>
        </p:blipFill>
        <p:spPr bwMode="auto">
          <a:xfrm>
            <a:off x="5757864" y="0"/>
            <a:ext cx="491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Valentine 05 02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8"/>
          <a:stretch>
            <a:fillRect/>
          </a:stretch>
        </p:blipFill>
        <p:spPr bwMode="auto">
          <a:xfrm>
            <a:off x="1524001" y="0"/>
            <a:ext cx="4900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6002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>
                  <a:alpha val="35001"/>
                </a:srgbClr>
              </a:gs>
              <a:gs pos="50000">
                <a:srgbClr val="FFFFFF">
                  <a:alpha val="33000"/>
                </a:srgbClr>
              </a:gs>
              <a:gs pos="100000">
                <a:srgbClr val="FF66FF">
                  <a:alpha val="35001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997" name="Picture 5" descr="Sach  do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420938"/>
            <a:ext cx="4114800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162800" y="381000"/>
            <a:ext cx="3124200" cy="2743200"/>
            <a:chOff x="2592" y="1776"/>
            <a:chExt cx="3024" cy="2407"/>
          </a:xfrm>
        </p:grpSpPr>
        <p:pic>
          <p:nvPicPr>
            <p:cNvPr id="84999" name="Picture 7" descr="hoc tro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776"/>
              <a:ext cx="3024" cy="2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00" name="Picture 8" descr="RDJ42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3559"/>
              <a:ext cx="130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524000" y="3733801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1993900" y="1498601"/>
            <a:ext cx="54102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xin cam ƠN CAC EM HOC SINH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85003" name="Picture 11" descr="hoa hon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05400"/>
            <a:ext cx="3429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thu Gui Elis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8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5008" fill="hold"/>
                                        <p:tgtEl>
                                          <p:spTgt spid="8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04"/>
                </p:tgtEl>
              </p:cMediaNode>
            </p:audio>
          </p:childTnLst>
        </p:cTn>
      </p:par>
    </p:tnLst>
    <p:bldLst>
      <p:bldP spid="8500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2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20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AB6709-0DD2-63FF-FE68-12900E39DB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5738"/>
              </p:ext>
            </p:extLst>
          </p:nvPr>
        </p:nvGraphicFramePr>
        <p:xfrm>
          <a:off x="239843" y="584616"/>
          <a:ext cx="11572406" cy="61609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51">
                  <a:extLst>
                    <a:ext uri="{9D8B030D-6E8A-4147-A177-3AD203B41FA5}">
                      <a16:colId xmlns:a16="http://schemas.microsoft.com/office/drawing/2014/main" val="4127977838"/>
                    </a:ext>
                  </a:extLst>
                </a:gridCol>
                <a:gridCol w="5751103">
                  <a:extLst>
                    <a:ext uri="{9D8B030D-6E8A-4147-A177-3AD203B41FA5}">
                      <a16:colId xmlns:a16="http://schemas.microsoft.com/office/drawing/2014/main" val="1134721388"/>
                    </a:ext>
                  </a:extLst>
                </a:gridCol>
                <a:gridCol w="4297252">
                  <a:extLst>
                    <a:ext uri="{9D8B030D-6E8A-4147-A177-3AD203B41FA5}">
                      <a16:colId xmlns:a16="http://schemas.microsoft.com/office/drawing/2014/main" val="324522848"/>
                    </a:ext>
                  </a:extLst>
                </a:gridCol>
              </a:tblGrid>
              <a:tr h="944018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67076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533620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8790"/>
                  </a:ext>
                </a:extLst>
              </a:tr>
              <a:tr h="1738980">
                <a:tc>
                  <a:txBody>
                    <a:bodyPr/>
                    <a:lstStyle/>
                    <a:p>
                      <a:r>
                        <a:rPr lang="vi-VN" sz="2400" b="1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94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1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507427"/>
              </p:ext>
            </p:extLst>
          </p:nvPr>
        </p:nvGraphicFramePr>
        <p:xfrm>
          <a:off x="149902" y="0"/>
          <a:ext cx="11575932" cy="649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0647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TIỆN ÍCH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5148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mặt trời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xa xưa biết được thời gian khi chưa có nhiều dụng cụ đo hiện đại như ngày nay.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Chiếc đồng hồ này không thể chỉ giờ vào những ngày âm u hay vào ban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đêm.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cũng không chính xác vì mặt trời ở những góc khác nhau vào các thời điểm khác nhau trong năm; giờ có thể ngắn hơn hoặc dài hơn tùy thuộc vào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mùa.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cồng kềnh.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819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cát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con người đo được khoảng thời gian nhất định nào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 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nay có thể dùng làm món quà ý nghĩa tặng người khác. 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chính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xác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6757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hồ điện tử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 chính xác cao, sai số ít, ít bị ảnh hưởng bởi các yếu tố bên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ngoài.</a:t>
                      </a:r>
                      <a:r>
                        <a:rPr lang="en-US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gọn dễ sử dụng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i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 một thời gian dùng sẽ phải thay pin và chỉnh lại đồng hồ đo.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429814-EC20-F447-3F4C-3DDF60EEC675}"/>
              </a:ext>
            </a:extLst>
          </p:cNvPr>
          <p:cNvSpPr/>
          <p:nvPr/>
        </p:nvSpPr>
        <p:spPr>
          <a:xfrm>
            <a:off x="356004" y="696738"/>
            <a:ext cx="2811147" cy="5123949"/>
          </a:xfrm>
          <a:custGeom>
            <a:avLst/>
            <a:gdLst>
              <a:gd name="connsiteX0" fmla="*/ 30996 w 2371240"/>
              <a:gd name="connsiteY0" fmla="*/ 0 h 4680488"/>
              <a:gd name="connsiteX1" fmla="*/ 2371240 w 2371240"/>
              <a:gd name="connsiteY1" fmla="*/ 2340244 h 4680488"/>
              <a:gd name="connsiteX2" fmla="*/ 30996 w 2371240"/>
              <a:gd name="connsiteY2" fmla="*/ 4680488 h 4680488"/>
              <a:gd name="connsiteX3" fmla="*/ 0 w 2371240"/>
              <a:gd name="connsiteY3" fmla="*/ 4678923 h 4680488"/>
              <a:gd name="connsiteX4" fmla="*/ 0 w 2371240"/>
              <a:gd name="connsiteY4" fmla="*/ 1565 h 46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1240" h="4680488">
                <a:moveTo>
                  <a:pt x="30996" y="0"/>
                </a:moveTo>
                <a:cubicBezTo>
                  <a:pt x="1323477" y="0"/>
                  <a:pt x="2371240" y="1047763"/>
                  <a:pt x="2371240" y="2340244"/>
                </a:cubicBezTo>
                <a:cubicBezTo>
                  <a:pt x="2371240" y="3632725"/>
                  <a:pt x="1323477" y="4680488"/>
                  <a:pt x="30996" y="4680488"/>
                </a:cubicBezTo>
                <a:lnTo>
                  <a:pt x="0" y="4678923"/>
                </a:lnTo>
                <a:lnTo>
                  <a:pt x="0" y="15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9EDFA5-8EEE-5A3F-C59C-D898FFD15E21}"/>
              </a:ext>
            </a:extLst>
          </p:cNvPr>
          <p:cNvSpPr/>
          <p:nvPr/>
        </p:nvSpPr>
        <p:spPr>
          <a:xfrm>
            <a:off x="444139" y="4911176"/>
            <a:ext cx="2658944" cy="1635042"/>
          </a:xfrm>
          <a:custGeom>
            <a:avLst/>
            <a:gdLst>
              <a:gd name="connsiteX0" fmla="*/ 2276144 w 2566550"/>
              <a:gd name="connsiteY0" fmla="*/ 0 h 1540990"/>
              <a:gd name="connsiteX1" fmla="*/ 2566550 w 2566550"/>
              <a:gd name="connsiteY1" fmla="*/ 173918 h 1540990"/>
              <a:gd name="connsiteX2" fmla="*/ 2518433 w 2566550"/>
              <a:gd name="connsiteY2" fmla="*/ 245392 h 1540990"/>
              <a:gd name="connsiteX3" fmla="*/ 410197 w 2566550"/>
              <a:gd name="connsiteY3" fmla="*/ 1469752 h 1540990"/>
              <a:gd name="connsiteX4" fmla="*/ 311952 w 2566550"/>
              <a:gd name="connsiteY4" fmla="*/ 1476413 h 1540990"/>
              <a:gd name="connsiteX5" fmla="*/ 303524 w 2566550"/>
              <a:gd name="connsiteY5" fmla="*/ 1488914 h 1540990"/>
              <a:gd name="connsiteX6" fmla="*/ 177800 w 2566550"/>
              <a:gd name="connsiteY6" fmla="*/ 1540990 h 1540990"/>
              <a:gd name="connsiteX7" fmla="*/ 0 w 2566550"/>
              <a:gd name="connsiteY7" fmla="*/ 1363190 h 1540990"/>
              <a:gd name="connsiteX8" fmla="*/ 52077 w 2566550"/>
              <a:gd name="connsiteY8" fmla="*/ 1237467 h 1540990"/>
              <a:gd name="connsiteX9" fmla="*/ 93173 w 2566550"/>
              <a:gd name="connsiteY9" fmla="*/ 1209759 h 1540990"/>
              <a:gd name="connsiteX10" fmla="*/ 92169 w 2566550"/>
              <a:gd name="connsiteY10" fmla="*/ 1153604 h 1540990"/>
              <a:gd name="connsiteX11" fmla="*/ 2176965 w 2566550"/>
              <a:gd name="connsiteY11" fmla="*/ 135580 h 15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6550" h="1540990">
                <a:moveTo>
                  <a:pt x="2276144" y="0"/>
                </a:moveTo>
                <a:lnTo>
                  <a:pt x="2566550" y="173918"/>
                </a:lnTo>
                <a:lnTo>
                  <a:pt x="2518433" y="245392"/>
                </a:lnTo>
                <a:cubicBezTo>
                  <a:pt x="2027852" y="907973"/>
                  <a:pt x="1275103" y="1367252"/>
                  <a:pt x="410197" y="1469752"/>
                </a:cubicBezTo>
                <a:lnTo>
                  <a:pt x="311952" y="1476413"/>
                </a:lnTo>
                <a:lnTo>
                  <a:pt x="303524" y="1488914"/>
                </a:lnTo>
                <a:cubicBezTo>
                  <a:pt x="271348" y="1521089"/>
                  <a:pt x="226898" y="1540990"/>
                  <a:pt x="177800" y="1540990"/>
                </a:cubicBezTo>
                <a:cubicBezTo>
                  <a:pt x="79604" y="1540990"/>
                  <a:pt x="0" y="1461386"/>
                  <a:pt x="0" y="1363190"/>
                </a:cubicBezTo>
                <a:cubicBezTo>
                  <a:pt x="0" y="1314092"/>
                  <a:pt x="19901" y="1269642"/>
                  <a:pt x="52077" y="1237467"/>
                </a:cubicBezTo>
                <a:lnTo>
                  <a:pt x="93173" y="1209759"/>
                </a:lnTo>
                <a:lnTo>
                  <a:pt x="92169" y="1153604"/>
                </a:lnTo>
                <a:cubicBezTo>
                  <a:pt x="936720" y="1138639"/>
                  <a:pt x="1685678" y="744051"/>
                  <a:pt x="2176965" y="135580"/>
                </a:cubicBezTo>
                <a:close/>
              </a:path>
            </a:pathLst>
          </a:custGeom>
          <a:solidFill>
            <a:srgbClr val="FF5C4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: Shape 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046D6E-76F8-FEF2-10F4-99439E585B9F}"/>
              </a:ext>
            </a:extLst>
          </p:cNvPr>
          <p:cNvSpPr/>
          <p:nvPr/>
        </p:nvSpPr>
        <p:spPr>
          <a:xfrm>
            <a:off x="2916069" y="1582351"/>
            <a:ext cx="810482" cy="3393992"/>
          </a:xfrm>
          <a:custGeom>
            <a:avLst/>
            <a:gdLst>
              <a:gd name="connsiteX0" fmla="*/ 289007 w 810482"/>
              <a:gd name="connsiteY0" fmla="*/ 0 h 3393992"/>
              <a:gd name="connsiteX1" fmla="*/ 430569 w 810482"/>
              <a:gd name="connsiteY1" fmla="*/ 229105 h 3393992"/>
              <a:gd name="connsiteX2" fmla="*/ 810356 w 810482"/>
              <a:gd name="connsiteY2" fmla="*/ 1677153 h 3393992"/>
              <a:gd name="connsiteX3" fmla="*/ 365644 w 810482"/>
              <a:gd name="connsiteY3" fmla="*/ 3291742 h 3393992"/>
              <a:gd name="connsiteX4" fmla="*/ 296808 w 810482"/>
              <a:gd name="connsiteY4" fmla="*/ 3393992 h 3393992"/>
              <a:gd name="connsiteX5" fmla="*/ 7258 w 810482"/>
              <a:gd name="connsiteY5" fmla="*/ 3223245 h 3393992"/>
              <a:gd name="connsiteX6" fmla="*/ 24561 w 810482"/>
              <a:gd name="connsiteY6" fmla="*/ 3199592 h 3393992"/>
              <a:gd name="connsiteX7" fmla="*/ 473015 w 810482"/>
              <a:gd name="connsiteY7" fmla="*/ 1680167 h 3393992"/>
              <a:gd name="connsiteX8" fmla="*/ 51356 w 810482"/>
              <a:gd name="connsiteY8" fmla="*/ 250933 h 3393992"/>
              <a:gd name="connsiteX9" fmla="*/ 0 w 810482"/>
              <a:gd name="connsiteY9" fmla="*/ 177557 h 339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0482" h="3393992">
                <a:moveTo>
                  <a:pt x="289007" y="0"/>
                </a:moveTo>
                <a:lnTo>
                  <a:pt x="430569" y="229105"/>
                </a:lnTo>
                <a:cubicBezTo>
                  <a:pt x="668439" y="659038"/>
                  <a:pt x="805627" y="1152177"/>
                  <a:pt x="810356" y="1677153"/>
                </a:cubicBezTo>
                <a:cubicBezTo>
                  <a:pt x="815677" y="2267811"/>
                  <a:pt x="652624" y="2821165"/>
                  <a:pt x="365644" y="3291742"/>
                </a:cubicBezTo>
                <a:lnTo>
                  <a:pt x="296808" y="3393992"/>
                </a:lnTo>
                <a:lnTo>
                  <a:pt x="7258" y="3223245"/>
                </a:lnTo>
                <a:lnTo>
                  <a:pt x="24561" y="3199592"/>
                </a:lnTo>
                <a:cubicBezTo>
                  <a:pt x="312578" y="2763622"/>
                  <a:pt x="478070" y="2240778"/>
                  <a:pt x="473015" y="1680167"/>
                </a:cubicBezTo>
                <a:cubicBezTo>
                  <a:pt x="468277" y="1154655"/>
                  <a:pt x="314298" y="664996"/>
                  <a:pt x="51356" y="250933"/>
                </a:cubicBezTo>
                <a:lnTo>
                  <a:pt x="0" y="177557"/>
                </a:lnTo>
                <a:close/>
              </a:path>
            </a:pathLst>
          </a:custGeom>
          <a:solidFill>
            <a:srgbClr val="FFBA4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655144-EB85-7194-0BF3-75A452102604}"/>
              </a:ext>
            </a:extLst>
          </p:cNvPr>
          <p:cNvSpPr/>
          <p:nvPr/>
        </p:nvSpPr>
        <p:spPr>
          <a:xfrm>
            <a:off x="171895" y="-2265"/>
            <a:ext cx="3019826" cy="1714249"/>
          </a:xfrm>
          <a:custGeom>
            <a:avLst/>
            <a:gdLst>
              <a:gd name="connsiteX0" fmla="*/ 177800 w 2781143"/>
              <a:gd name="connsiteY0" fmla="*/ 0 h 1580907"/>
              <a:gd name="connsiteX1" fmla="*/ 195881 w 2781143"/>
              <a:gd name="connsiteY1" fmla="*/ 3651 h 1580907"/>
              <a:gd name="connsiteX2" fmla="*/ 195881 w 2781143"/>
              <a:gd name="connsiteY2" fmla="*/ 1 h 1580907"/>
              <a:gd name="connsiteX3" fmla="*/ 2734821 w 2781143"/>
              <a:gd name="connsiteY3" fmla="*/ 1335661 h 1580907"/>
              <a:gd name="connsiteX4" fmla="*/ 2781143 w 2781143"/>
              <a:gd name="connsiteY4" fmla="*/ 1410630 h 1580907"/>
              <a:gd name="connsiteX5" fmla="*/ 2491465 w 2781143"/>
              <a:gd name="connsiteY5" fmla="*/ 1580907 h 1580907"/>
              <a:gd name="connsiteX6" fmla="*/ 2369792 w 2781143"/>
              <a:gd name="connsiteY6" fmla="*/ 1407065 h 1580907"/>
              <a:gd name="connsiteX7" fmla="*/ 473897 w 2781143"/>
              <a:gd name="connsiteY7" fmla="*/ 351249 h 1580907"/>
              <a:gd name="connsiteX8" fmla="*/ 249379 w 2781143"/>
              <a:gd name="connsiteY8" fmla="*/ 340029 h 1580907"/>
              <a:gd name="connsiteX9" fmla="*/ 247008 w 2781143"/>
              <a:gd name="connsiteY9" fmla="*/ 341628 h 1580907"/>
              <a:gd name="connsiteX10" fmla="*/ 177800 w 2781143"/>
              <a:gd name="connsiteY10" fmla="*/ 355600 h 1580907"/>
              <a:gd name="connsiteX11" fmla="*/ 0 w 2781143"/>
              <a:gd name="connsiteY11" fmla="*/ 177800 h 1580907"/>
              <a:gd name="connsiteX12" fmla="*/ 177800 w 2781143"/>
              <a:gd name="connsiteY12" fmla="*/ 0 h 1580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1143" h="1580907">
                <a:moveTo>
                  <a:pt x="177800" y="0"/>
                </a:moveTo>
                <a:lnTo>
                  <a:pt x="195881" y="3651"/>
                </a:lnTo>
                <a:lnTo>
                  <a:pt x="195881" y="1"/>
                </a:lnTo>
                <a:cubicBezTo>
                  <a:pt x="1250026" y="1"/>
                  <a:pt x="2181077" y="528871"/>
                  <a:pt x="2734821" y="1335661"/>
                </a:cubicBezTo>
                <a:lnTo>
                  <a:pt x="2781143" y="1410630"/>
                </a:lnTo>
                <a:lnTo>
                  <a:pt x="2491465" y="1580907"/>
                </a:lnTo>
                <a:lnTo>
                  <a:pt x="2369792" y="1407065"/>
                </a:lnTo>
                <a:cubicBezTo>
                  <a:pt x="1922577" y="825425"/>
                  <a:pt x="1245299" y="428777"/>
                  <a:pt x="473897" y="351249"/>
                </a:cubicBezTo>
                <a:lnTo>
                  <a:pt x="249379" y="340029"/>
                </a:lnTo>
                <a:lnTo>
                  <a:pt x="247008" y="341628"/>
                </a:lnTo>
                <a:cubicBezTo>
                  <a:pt x="225736" y="350625"/>
                  <a:pt x="202349" y="355600"/>
                  <a:pt x="177800" y="355600"/>
                </a:cubicBezTo>
                <a:cubicBezTo>
                  <a:pt x="79604" y="355600"/>
                  <a:pt x="0" y="275996"/>
                  <a:pt x="0" y="177800"/>
                </a:cubicBezTo>
                <a:cubicBezTo>
                  <a:pt x="0" y="79604"/>
                  <a:pt x="79604" y="0"/>
                  <a:pt x="177800" y="0"/>
                </a:cubicBezTo>
                <a:close/>
              </a:path>
            </a:pathLst>
          </a:custGeom>
          <a:solidFill>
            <a:srgbClr val="F5FF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12289B-4603-AA2D-E819-D581E80AF691}"/>
              </a:ext>
            </a:extLst>
          </p:cNvPr>
          <p:cNvGrpSpPr/>
          <p:nvPr/>
        </p:nvGrpSpPr>
        <p:grpSpPr>
          <a:xfrm>
            <a:off x="4341036" y="232931"/>
            <a:ext cx="492932" cy="1563704"/>
            <a:chOff x="5562600" y="980268"/>
            <a:chExt cx="492932" cy="20443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0735EC-7F4F-8101-BCB1-1C18E26EF57E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AA5475-1EFD-66DC-09BC-0A7A0BE2BFAB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D2596C-8EA2-6CAD-45D6-013BAAE648A0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2A77FD-133E-EFC4-CC8E-CC5AF5D316BD}"/>
              </a:ext>
            </a:extLst>
          </p:cNvPr>
          <p:cNvGrpSpPr/>
          <p:nvPr/>
        </p:nvGrpSpPr>
        <p:grpSpPr>
          <a:xfrm>
            <a:off x="4523811" y="5197570"/>
            <a:ext cx="492932" cy="1613008"/>
            <a:chOff x="5562600" y="980268"/>
            <a:chExt cx="492932" cy="20443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5476FE-D63B-8B09-15AA-095B5E466E24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092140-B510-511C-E006-F7717A7DEE19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CB07F8A-1303-2F3F-B75F-37A7FD1A1F3A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2D8427-C271-D8EB-169C-4041A52536E5}"/>
              </a:ext>
            </a:extLst>
          </p:cNvPr>
          <p:cNvGrpSpPr/>
          <p:nvPr/>
        </p:nvGrpSpPr>
        <p:grpSpPr>
          <a:xfrm>
            <a:off x="4443693" y="1927120"/>
            <a:ext cx="492932" cy="1445633"/>
            <a:chOff x="5562600" y="980268"/>
            <a:chExt cx="492932" cy="20443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C6AFC6-9E4A-0FD6-8ACB-2A03FDEB2222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8391722-88BB-E97D-DD09-4E97F058A3D8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E7A8051-24F2-917C-3722-C3D9A728904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607968-85D8-3178-61EC-8141D64492F7}"/>
              </a:ext>
            </a:extLst>
          </p:cNvPr>
          <p:cNvGrpSpPr/>
          <p:nvPr/>
        </p:nvGrpSpPr>
        <p:grpSpPr>
          <a:xfrm>
            <a:off x="5173569" y="1841437"/>
            <a:ext cx="6555243" cy="1531316"/>
            <a:chOff x="4976189" y="80790"/>
            <a:chExt cx="6668162" cy="1985443"/>
          </a:xfrm>
        </p:grpSpPr>
        <p:sp>
          <p:nvSpPr>
            <p:cNvPr id="20" name="Rectangle: Top Corners Rounded 19">
              <a:extLst>
                <a:ext uri="{FF2B5EF4-FFF2-40B4-BE49-F238E27FC236}">
                  <a16:creationId xmlns:a16="http://schemas.microsoft.com/office/drawing/2014/main" id="{36D77945-EB30-5811-39F7-95176C52828F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3552BDD8-2EF0-610E-8730-F6764064C9F9}"/>
                </a:ext>
              </a:extLst>
            </p:cNvPr>
            <p:cNvSpPr/>
            <p:nvPr/>
          </p:nvSpPr>
          <p:spPr>
            <a:xfrm rot="5400000">
              <a:off x="8358943" y="-1800121"/>
              <a:ext cx="1218573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0F15C6-2BFF-7AF5-565F-1F94CFACEB7A}"/>
                </a:ext>
              </a:extLst>
            </p:cNvPr>
            <p:cNvSpPr txBox="1"/>
            <p:nvPr/>
          </p:nvSpPr>
          <p:spPr>
            <a:xfrm>
              <a:off x="6376245" y="80790"/>
              <a:ext cx="923676" cy="1200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BA48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2.</a:t>
              </a: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83D02B5E-33BE-C97C-90F2-236D85562E55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E2A2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7116E00-9E04-4F83-9EDF-FD46062EAE0E}"/>
                </a:ext>
              </a:extLst>
            </p:cNvPr>
            <p:cNvSpPr/>
            <p:nvPr/>
          </p:nvSpPr>
          <p:spPr>
            <a:xfrm>
              <a:off x="6380427" y="1813837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BA4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6E289CE-7EBD-F35D-12BF-B12545E8A082}"/>
              </a:ext>
            </a:extLst>
          </p:cNvPr>
          <p:cNvGrpSpPr/>
          <p:nvPr/>
        </p:nvGrpSpPr>
        <p:grpSpPr>
          <a:xfrm>
            <a:off x="5128589" y="293879"/>
            <a:ext cx="6615013" cy="1502755"/>
            <a:chOff x="4976189" y="141479"/>
            <a:chExt cx="6615013" cy="1924754"/>
          </a:xfrm>
        </p:grpSpPr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0AEF0FCA-0446-1367-BA58-7422339E07B2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EEAE1BB7-051D-B75B-32ED-41497CEF6E3A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51BB1C-4E03-D995-1617-3681B78321A3}"/>
                </a:ext>
              </a:extLst>
            </p:cNvPr>
            <p:cNvSpPr txBox="1"/>
            <p:nvPr/>
          </p:nvSpPr>
          <p:spPr>
            <a:xfrm>
              <a:off x="6380427" y="515551"/>
              <a:ext cx="9232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5FF66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1.</a:t>
              </a: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2ACB20A-ED13-11F2-033B-45B780EDC75A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F626E8B-6656-3D6A-C603-1345DC3F7E30}"/>
                </a:ext>
              </a:extLst>
            </p:cNvPr>
            <p:cNvSpPr/>
            <p:nvPr/>
          </p:nvSpPr>
          <p:spPr>
            <a:xfrm>
              <a:off x="6380427" y="1813839"/>
              <a:ext cx="4919665" cy="252394"/>
            </a:xfrm>
            <a:prstGeom prst="roundRect">
              <a:avLst>
                <a:gd name="adj" fmla="val 50000"/>
              </a:avLst>
            </a:prstGeom>
            <a:solidFill>
              <a:srgbClr val="F5FF6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C744C4B-0C05-4662-3D08-4B35F018D217}"/>
              </a:ext>
            </a:extLst>
          </p:cNvPr>
          <p:cNvGrpSpPr/>
          <p:nvPr/>
        </p:nvGrpSpPr>
        <p:grpSpPr>
          <a:xfrm>
            <a:off x="5518245" y="5087289"/>
            <a:ext cx="6158317" cy="1613007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A961EE0F-71C7-FBB3-8A96-8624122AAD63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C2407327-3E92-D6D7-6346-19E34A57B70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730E6A0-5C65-886C-6554-8412952B1719}"/>
                </a:ext>
              </a:extLst>
            </p:cNvPr>
            <p:cNvSpPr txBox="1"/>
            <p:nvPr/>
          </p:nvSpPr>
          <p:spPr>
            <a:xfrm>
              <a:off x="6380427" y="515551"/>
              <a:ext cx="1286663" cy="143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3.</a:t>
              </a: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63AA79EF-8999-8220-2AEC-3BF4672A70C2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3967B14-0A0C-468F-E49E-62E541AB88DC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Graphic 36" descr="Classroom with solid fill">
            <a:extLst>
              <a:ext uri="{FF2B5EF4-FFF2-40B4-BE49-F238E27FC236}">
                <a16:creationId xmlns:a16="http://schemas.microsoft.com/office/drawing/2014/main" id="{C0E08F07-A013-22D8-8375-7B4B2EE660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8899" y="667951"/>
            <a:ext cx="914400" cy="914400"/>
          </a:xfrm>
          <a:prstGeom prst="rect">
            <a:avLst/>
          </a:prstGeom>
        </p:spPr>
      </p:pic>
      <p:pic>
        <p:nvPicPr>
          <p:cNvPr id="38" name="Graphic 37" descr="Lightbulb and gear with solid fill">
            <a:extLst>
              <a:ext uri="{FF2B5EF4-FFF2-40B4-BE49-F238E27FC236}">
                <a16:creationId xmlns:a16="http://schemas.microsoft.com/office/drawing/2014/main" id="{442FE48B-C858-FA15-3698-2E5BBF5D925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63187" y="2232097"/>
            <a:ext cx="914400" cy="914400"/>
          </a:xfrm>
          <a:prstGeom prst="rect">
            <a:avLst/>
          </a:prstGeom>
        </p:spPr>
      </p:pic>
      <p:pic>
        <p:nvPicPr>
          <p:cNvPr id="39" name="Graphic 38" descr="Scientific Thought with solid fill">
            <a:extLst>
              <a:ext uri="{FF2B5EF4-FFF2-40B4-BE49-F238E27FC236}">
                <a16:creationId xmlns:a16="http://schemas.microsoft.com/office/drawing/2014/main" id="{0D25F7CA-D88C-715B-E6B0-B4B0821E5A7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13567" y="5334114"/>
            <a:ext cx="914400" cy="9144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4BBEAC-83AA-7E76-564F-D07EBC7A7EB9}"/>
              </a:ext>
            </a:extLst>
          </p:cNvPr>
          <p:cNvSpPr txBox="1"/>
          <p:nvPr/>
        </p:nvSpPr>
        <p:spPr>
          <a:xfrm>
            <a:off x="378152" y="2743999"/>
            <a:ext cx="2597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vi-VN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AE203-CB6A-A3A5-9946-0EF1617A631F}"/>
              </a:ext>
            </a:extLst>
          </p:cNvPr>
          <p:cNvSpPr txBox="1"/>
          <p:nvPr/>
        </p:nvSpPr>
        <p:spPr>
          <a:xfrm>
            <a:off x="621587" y="2152242"/>
            <a:ext cx="2217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noProof="0">
                <a:solidFill>
                  <a:srgbClr val="5B9BD5">
                    <a:lumMod val="50000"/>
                  </a:srgb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highlight>
                <a:srgbClr val="FFFF00"/>
              </a:highlight>
              <a:uLnTx/>
              <a:uFillTx/>
              <a:latin typeface="#9Slide03 Bebas Neue Bold" panose="020B0606020202050201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D36A77-60A6-9594-A915-20607140797C}"/>
              </a:ext>
            </a:extLst>
          </p:cNvPr>
          <p:cNvSpPr txBox="1"/>
          <p:nvPr/>
        </p:nvSpPr>
        <p:spPr>
          <a:xfrm>
            <a:off x="7326010" y="726103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ĐƠN VỊ THỜI GIAN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22B20C-D6B0-902B-8CE2-B705DA4B8984}"/>
              </a:ext>
            </a:extLst>
          </p:cNvPr>
          <p:cNvSpPr txBox="1"/>
          <p:nvPr/>
        </p:nvSpPr>
        <p:spPr>
          <a:xfrm>
            <a:off x="7407022" y="2200120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5A7F7-C8B9-8BA1-17D8-88D03E23C05E}"/>
              </a:ext>
            </a:extLst>
          </p:cNvPr>
          <p:cNvSpPr txBox="1"/>
          <p:nvPr/>
        </p:nvSpPr>
        <p:spPr>
          <a:xfrm>
            <a:off x="7674689" y="5728390"/>
            <a:ext cx="4350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1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2EEDD31-C17F-909B-3430-9358D61DEB01}"/>
              </a:ext>
            </a:extLst>
          </p:cNvPr>
          <p:cNvGrpSpPr/>
          <p:nvPr/>
        </p:nvGrpSpPr>
        <p:grpSpPr>
          <a:xfrm>
            <a:off x="4541278" y="3420430"/>
            <a:ext cx="492932" cy="1613008"/>
            <a:chOff x="5562600" y="980268"/>
            <a:chExt cx="492932" cy="204434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DA8B74F-FC56-6EEC-C4E8-4BB537B22580}"/>
                </a:ext>
              </a:extLst>
            </p:cNvPr>
            <p:cNvSpPr/>
            <p:nvPr/>
          </p:nvSpPr>
          <p:spPr>
            <a:xfrm>
              <a:off x="5562600" y="980268"/>
              <a:ext cx="492932" cy="492932"/>
            </a:xfrm>
            <a:prstGeom prst="ellipse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71043E9-8116-3EAA-B504-0373995874DA}"/>
                </a:ext>
              </a:extLst>
            </p:cNvPr>
            <p:cNvSpPr/>
            <p:nvPr/>
          </p:nvSpPr>
          <p:spPr>
            <a:xfrm>
              <a:off x="5758266" y="1473200"/>
              <a:ext cx="116580" cy="1551417"/>
            </a:xfrm>
            <a:prstGeom prst="rect">
              <a:avLst/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164516F-9DF8-F351-DD0B-23BF880A7201}"/>
                </a:ext>
              </a:extLst>
            </p:cNvPr>
            <p:cNvSpPr/>
            <p:nvPr/>
          </p:nvSpPr>
          <p:spPr>
            <a:xfrm>
              <a:off x="5689600" y="1132668"/>
              <a:ext cx="223952" cy="223952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Group 47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1F1B5-D852-4F6F-DE86-EF747D4DD335}"/>
              </a:ext>
            </a:extLst>
          </p:cNvPr>
          <p:cNvGrpSpPr/>
          <p:nvPr/>
        </p:nvGrpSpPr>
        <p:grpSpPr>
          <a:xfrm>
            <a:off x="5367859" y="3409761"/>
            <a:ext cx="6077216" cy="1535935"/>
            <a:chOff x="4976189" y="141479"/>
            <a:chExt cx="6615013" cy="1924754"/>
          </a:xfrm>
          <a:gradFill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</a:gradFill>
        </p:grpSpPr>
        <p:sp>
          <p:nvSpPr>
            <p:cNvPr id="49" name="Rectangle: Top Corners Rounded 48">
              <a:extLst>
                <a:ext uri="{FF2B5EF4-FFF2-40B4-BE49-F238E27FC236}">
                  <a16:creationId xmlns:a16="http://schemas.microsoft.com/office/drawing/2014/main" id="{1CCB26B3-C6E3-E1CA-9E62-480F4FE9EE29}"/>
                </a:ext>
              </a:extLst>
            </p:cNvPr>
            <p:cNvSpPr/>
            <p:nvPr/>
          </p:nvSpPr>
          <p:spPr>
            <a:xfrm rot="10800000">
              <a:off x="4976189" y="141479"/>
              <a:ext cx="1286662" cy="1924754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: Top Corners Rounded 49">
              <a:extLst>
                <a:ext uri="{FF2B5EF4-FFF2-40B4-BE49-F238E27FC236}">
                  <a16:creationId xmlns:a16="http://schemas.microsoft.com/office/drawing/2014/main" id="{BFCB7BF6-7218-9728-519C-6E73FFE40685}"/>
                </a:ext>
              </a:extLst>
            </p:cNvPr>
            <p:cNvSpPr/>
            <p:nvPr/>
          </p:nvSpPr>
          <p:spPr>
            <a:xfrm rot="5400000">
              <a:off x="8305794" y="-1587438"/>
              <a:ext cx="1218574" cy="5352242"/>
            </a:xfrm>
            <a:prstGeom prst="round2SameRect">
              <a:avLst>
                <a:gd name="adj1" fmla="val 38628"/>
                <a:gd name="adj2" fmla="val 0"/>
              </a:avLst>
            </a:prstGeom>
            <a:solidFill>
              <a:srgbClr val="96CD3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5B05511-D56E-FEA8-1167-F3A65A09EA5E}"/>
                </a:ext>
              </a:extLst>
            </p:cNvPr>
            <p:cNvSpPr txBox="1"/>
            <p:nvPr/>
          </p:nvSpPr>
          <p:spPr>
            <a:xfrm>
              <a:off x="6349967" y="296234"/>
              <a:ext cx="1320127" cy="150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0" cap="none" spc="0" normalizeH="0" baseline="0" noProof="0">
                  <a:ln>
                    <a:noFill/>
                  </a:ln>
                  <a:solidFill>
                    <a:srgbClr val="FF5C45"/>
                  </a:solidFill>
                  <a:effectLst/>
                  <a:uLnTx/>
                  <a:uFillTx/>
                  <a:latin typeface="#9Slide03 AllRoundGothic" panose="020B0703020202020104" pitchFamily="34" charset="0"/>
                  <a:ea typeface="+mn-ea"/>
                  <a:cs typeface="+mn-cs"/>
                </a:rPr>
                <a:t>3.</a:t>
              </a:r>
              <a:endPara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5C45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7C1B0990-C855-4BA2-5116-71B7A1C0F0A1}"/>
                </a:ext>
              </a:extLst>
            </p:cNvPr>
            <p:cNvSpPr/>
            <p:nvPr/>
          </p:nvSpPr>
          <p:spPr>
            <a:xfrm>
              <a:off x="6240548" y="159389"/>
              <a:ext cx="371208" cy="320007"/>
            </a:xfrm>
            <a:prstGeom prst="triangle">
              <a:avLst>
                <a:gd name="adj" fmla="val 3480"/>
              </a:avLst>
            </a:prstGeom>
            <a:solidFill>
              <a:srgbClr val="9101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6E68105-5568-C260-B50E-57A863F1D8FD}"/>
                </a:ext>
              </a:extLst>
            </p:cNvPr>
            <p:cNvSpPr/>
            <p:nvPr/>
          </p:nvSpPr>
          <p:spPr>
            <a:xfrm>
              <a:off x="6380427" y="1813838"/>
              <a:ext cx="4919665" cy="222049"/>
            </a:xfrm>
            <a:prstGeom prst="roundRect">
              <a:avLst>
                <a:gd name="adj" fmla="val 50000"/>
              </a:avLst>
            </a:prstGeom>
            <a:solidFill>
              <a:srgbClr val="FF5C4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54253F05-DD08-D2F5-CFEC-3A0F21064A18}"/>
              </a:ext>
            </a:extLst>
          </p:cNvPr>
          <p:cNvSpPr txBox="1"/>
          <p:nvPr/>
        </p:nvSpPr>
        <p:spPr>
          <a:xfrm>
            <a:off x="7389030" y="3693533"/>
            <a:ext cx="4063462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ĐO THỜI GIAN BẰNG ĐỒNG HỒ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" name="Graphic 54" descr="Lightbulb and gear with solid fill">
            <a:extLst>
              <a:ext uri="{FF2B5EF4-FFF2-40B4-BE49-F238E27FC236}">
                <a16:creationId xmlns:a16="http://schemas.microsoft.com/office/drawing/2014/main" id="{E88D5EB9-4841-4F9D-76AF-3DB60DB3C6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6960" y="363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0" grpId="0"/>
      <p:bldP spid="41" grpId="0"/>
      <p:bldP spid="42" grpId="0"/>
      <p:bldP spid="43" grpId="0"/>
      <p:bldP spid="44" grpId="0"/>
      <p:bldP spid="44" grpId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5301" y="2403851"/>
            <a:ext cx="62375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07851" y="1369606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941656" y="1916163"/>
            <a:ext cx="1030868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9700" y="466332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.... phút = .......giây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.....giờ = .......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......phút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7ED1E-8033-220B-FD0E-E2C89F83C225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30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-196948" y="1115312"/>
            <a:ext cx="5386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en-US" sz="3600" b="1" dirty="0">
                <a:solidFill>
                  <a:srgbClr val="002060"/>
                </a:solidFill>
              </a:rPr>
              <a:t>I. </a:t>
            </a:r>
            <a:r>
              <a:rPr lang="en-US" sz="3600" b="1" dirty="0" err="1">
                <a:solidFill>
                  <a:srgbClr val="002060"/>
                </a:solidFill>
              </a:rPr>
              <a:t>Đơn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vị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đo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gian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73833" y="1846832"/>
            <a:ext cx="1029286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-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Trong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hệ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lường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hợp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pháp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của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nước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ta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đơn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vị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cơ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bản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đo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thời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gian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là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sym typeface="Wingdings" panose="05000000000000000000" pitchFamily="2" charset="2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,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kí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002060"/>
                </a:solidFill>
                <a:sym typeface="Wingdings" panose="05000000000000000000" pitchFamily="2" charset="2"/>
              </a:rPr>
              <a:t>hiệu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002060"/>
                </a:solidFill>
                <a:sym typeface="Wingdings" panose="05000000000000000000" pitchFamily="2" charset="2"/>
              </a:rPr>
              <a:t>s</a:t>
            </a:r>
            <a:r>
              <a:rPr lang="en-US" sz="3600" dirty="0">
                <a:solidFill>
                  <a:srgbClr val="002060"/>
                </a:solidFill>
                <a:sym typeface="Wingdings" panose="05000000000000000000" pitchFamily="2" charset="2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</a:rPr>
              <a:t>- </a:t>
            </a:r>
            <a:r>
              <a:rPr lang="en-US" sz="3600" dirty="0" err="1">
                <a:solidFill>
                  <a:srgbClr val="002060"/>
                </a:solidFill>
              </a:rPr>
              <a:t>Trong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thực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thời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gian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còn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được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bằng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vị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khác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như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err="1">
                <a:solidFill>
                  <a:srgbClr val="002060"/>
                </a:solidFill>
              </a:rPr>
              <a:t>Phút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giờ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thế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kỷ</a:t>
            </a:r>
            <a:r>
              <a:rPr lang="en-US" sz="3600" dirty="0">
                <a:solidFill>
                  <a:srgbClr val="002060"/>
                </a:solidFill>
              </a:rPr>
              <a:t>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0" y="4651417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Điền số thích hợp vào chỗ trống: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2,5h = 150 phút = 9000 giây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 ngày = 24 giờ = 1440 phút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40 giây = 2/3 phút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7.1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ECB260-AA5D-A094-D2A7-258B785C71A6}"/>
              </a:ext>
            </a:extLst>
          </p:cNvPr>
          <p:cNvSpPr/>
          <p:nvPr/>
        </p:nvSpPr>
        <p:spPr>
          <a:xfrm>
            <a:off x="0" y="0"/>
            <a:ext cx="12192000" cy="123110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BÀI 7: </a:t>
            </a:r>
            <a:r>
              <a:rPr lang="en-US" sz="7200" b="1">
                <a:ln w="22225">
                  <a:solidFill>
                    <a:srgbClr val="FA906A"/>
                  </a:solidFill>
                  <a:prstDash val="solid"/>
                </a:ln>
                <a:solidFill>
                  <a:srgbClr val="FA906A">
                    <a:lumMod val="40000"/>
                    <a:lumOff val="60000"/>
                  </a:srgbClr>
                </a:solidFill>
                <a:latin typeface="Cambria"/>
              </a:rPr>
              <a:t>ĐO THỜI GIAN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FA906A"/>
                </a:solidFill>
                <a:prstDash val="solid"/>
              </a:ln>
              <a:solidFill>
                <a:srgbClr val="FA906A">
                  <a:lumMod val="40000"/>
                  <a:lumOff val="60000"/>
                </a:srgb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1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1594</Words>
  <Application>Microsoft Office PowerPoint</Application>
  <PresentationFormat>Widescreen</PresentationFormat>
  <Paragraphs>171</Paragraphs>
  <Slides>32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#9Slide03 AllRoundGothic</vt:lpstr>
      <vt:lpstr>#9Slide03 Bebas Neue Bold</vt:lpstr>
      <vt:lpstr>.VnTimeH</vt:lpstr>
      <vt:lpstr>A3.BoosterNextFYBlackRegular-Sa</vt:lpstr>
      <vt:lpstr>A3.NotoSans-San</vt:lpstr>
      <vt:lpstr>Arial</vt:lpstr>
      <vt:lpstr>Calibri</vt:lpstr>
      <vt:lpstr>Cambria</vt:lpstr>
      <vt:lpstr>Times New Roman</vt:lpstr>
      <vt:lpstr>Wingdings</vt:lpstr>
      <vt:lpstr>Cherry Blossom 16x9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đo thời gian thì chúng ta dùng dụng cụ đo thời gian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Hãy mô tả tình huống cho thấy sự cần thiết của việc ước lượng thời gian trong đời sống ?</vt:lpstr>
      <vt:lpstr>2. Hãy ước lượng thời gian đi bộ 1 vòng quanh lớp học. Sau đó kiểm tra kết quả bằng đồng hồ bấm giây.</vt:lpstr>
      <vt:lpstr>PowerPoint Presentation</vt:lpstr>
      <vt:lpstr>?1.Muốn đo thời gian thực hiện các thí nghiệm trong phòng thí nghiệm và các sự kiện thể thao, người ta thường sử dụng loại đồng hồ nào ? Tại sao ? ?2.</vt:lpstr>
      <vt:lpstr>PowerPoint Presentation</vt:lpstr>
      <vt:lpstr>PowerPoint Presentation</vt:lpstr>
      <vt:lpstr>CÁCH ĐO THỜI GIAN </vt:lpstr>
      <vt:lpstr>PowerPoint Presentation</vt:lpstr>
      <vt:lpstr>PowerPoint Presentation</vt:lpstr>
      <vt:lpstr>Trước khi tiến hành đo ta hiệu chỉnh kim đồng hồ về vạch nào là thuận tiện để chúng ta đo thời gian nhất. Về vạch số 0 hay để vạch nào thì để?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6</dc:title>
  <dc:creator>Hà Thị Vân Anh</dc:creator>
  <cp:lastModifiedBy>Hà Thị Vân Anh</cp:lastModifiedBy>
  <cp:revision>3</cp:revision>
  <dcterms:created xsi:type="dcterms:W3CDTF">2023-09-24T09:45:13Z</dcterms:created>
  <dcterms:modified xsi:type="dcterms:W3CDTF">2023-09-24T13:42:18Z</dcterms:modified>
</cp:coreProperties>
</file>