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2" r:id="rId2"/>
    <p:sldId id="261" r:id="rId3"/>
    <p:sldId id="262" r:id="rId4"/>
    <p:sldId id="263" r:id="rId5"/>
    <p:sldId id="264" r:id="rId6"/>
    <p:sldId id="291" r:id="rId7"/>
    <p:sldId id="266" r:id="rId8"/>
    <p:sldId id="281" r:id="rId9"/>
    <p:sldId id="282" r:id="rId10"/>
    <p:sldId id="288" r:id="rId11"/>
    <p:sldId id="289" r:id="rId12"/>
    <p:sldId id="283" r:id="rId13"/>
    <p:sldId id="290" r:id="rId14"/>
    <p:sldId id="285" r:id="rId15"/>
    <p:sldId id="286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69A"/>
    <a:srgbClr val="7D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B0AA-C01C-4A7E-993F-B512BBB64FC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78D4-3402-400A-BA39-CAFF1391D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6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3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786856" y="5029201"/>
            <a:ext cx="59436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GV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5827" y="1083182"/>
            <a:ext cx="575502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</a:t>
            </a:r>
          </a:p>
          <a:p>
            <a:pPr algn="ctr">
              <a:lnSpc>
                <a:spcPct val="150000"/>
              </a:lnSpc>
            </a:pPr>
            <a:r>
              <a:rPr lang="en-US" sz="60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 CHIỀU DÀI</a:t>
            </a:r>
            <a:endParaRPr lang="en-US" sz="6000" b="1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line_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38" y="1414720"/>
            <a:ext cx="2628642" cy="2613088"/>
          </a:xfrm>
          <a:prstGeom prst="rect">
            <a:avLst/>
          </a:prstGeom>
          <a:noFill/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04671" y="2462379"/>
            <a:ext cx="18319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466872" y="321528"/>
            <a:ext cx="8048728" cy="1455704"/>
            <a:chOff x="2466872" y="321528"/>
            <a:chExt cx="8048728" cy="1455704"/>
          </a:xfrm>
        </p:grpSpPr>
        <p:sp>
          <p:nvSpPr>
            <p:cNvPr id="35" name="Line 2"/>
            <p:cNvSpPr>
              <a:spLocks noChangeShapeType="1"/>
            </p:cNvSpPr>
            <p:nvPr/>
          </p:nvSpPr>
          <p:spPr bwMode="auto">
            <a:xfrm flipV="1">
              <a:off x="2466872" y="710433"/>
              <a:ext cx="342900" cy="1066799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2835172" y="715095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20"/>
            <p:cNvSpPr>
              <a:spLocks noChangeArrowheads="1"/>
            </p:cNvSpPr>
            <p:nvPr/>
          </p:nvSpPr>
          <p:spPr bwMode="gray">
            <a:xfrm>
              <a:off x="3444772" y="321528"/>
              <a:ext cx="7070828" cy="873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gray">
            <a:xfrm>
              <a:off x="3349522" y="60397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17821" y="387970"/>
              <a:ext cx="65925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Đơn vị cơ bản trong đo độ dài trong Hệ h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iệu </a:t>
              </a:r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vị đo lường hợp pháp của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nước ta là mét, kí hiệu là m</a:t>
              </a:r>
              <a:endParaRPr lang="en-GB" sz="2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17018" y="1437508"/>
            <a:ext cx="7698581" cy="869999"/>
            <a:chOff x="2817018" y="1437508"/>
            <a:chExt cx="7698581" cy="869999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 flipV="1">
              <a:off x="2817018" y="1940189"/>
              <a:ext cx="557904" cy="200214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22"/>
            <p:cNvSpPr>
              <a:spLocks noChangeArrowheads="1"/>
            </p:cNvSpPr>
            <p:nvPr/>
          </p:nvSpPr>
          <p:spPr bwMode="gray">
            <a:xfrm>
              <a:off x="3457186" y="1437508"/>
              <a:ext cx="7058413" cy="86999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gray">
            <a:xfrm>
              <a:off x="3315495" y="1795045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41071" y="1495966"/>
              <a:ext cx="65925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Để đo chiều dài có thể sử dụng thước thẳng, thước cuộn, thước dây.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47872" y="2601415"/>
            <a:ext cx="7667726" cy="837467"/>
            <a:chOff x="2847872" y="2601415"/>
            <a:chExt cx="7667726" cy="837467"/>
          </a:xfrm>
        </p:grpSpPr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2847872" y="2964531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24"/>
            <p:cNvSpPr>
              <a:spLocks noChangeArrowheads="1"/>
            </p:cNvSpPr>
            <p:nvPr/>
          </p:nvSpPr>
          <p:spPr bwMode="gray">
            <a:xfrm>
              <a:off x="3447946" y="2601415"/>
              <a:ext cx="7067652" cy="8374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8"/>
            <p:cNvSpPr>
              <a:spLocks noChangeArrowheads="1"/>
            </p:cNvSpPr>
            <p:nvPr/>
          </p:nvSpPr>
          <p:spPr bwMode="gray">
            <a:xfrm>
              <a:off x="3356358" y="28655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41070" y="2760621"/>
              <a:ext cx="65329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GHĐ của thước là độ dài lớn nhất ghi trên thước.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00990" y="3461046"/>
            <a:ext cx="7814608" cy="1144862"/>
            <a:chOff x="2700990" y="3461046"/>
            <a:chExt cx="7814608" cy="1144862"/>
          </a:xfrm>
        </p:grpSpPr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2700990" y="3461046"/>
              <a:ext cx="714926" cy="784282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29"/>
            <p:cNvSpPr>
              <a:spLocks noChangeArrowheads="1"/>
            </p:cNvSpPr>
            <p:nvPr/>
          </p:nvSpPr>
          <p:spPr bwMode="gray">
            <a:xfrm>
              <a:off x="3415915" y="3729016"/>
              <a:ext cx="7099683" cy="8687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gray">
            <a:xfrm>
              <a:off x="3301615" y="4092267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92484" y="3836466"/>
              <a:ext cx="674133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ĐCNN của thước là độ dài giữa hai vạch liên tiếp trên thước.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64774" y="3836466"/>
            <a:ext cx="8450824" cy="1874093"/>
            <a:chOff x="2064774" y="3836466"/>
            <a:chExt cx="8450824" cy="1874093"/>
          </a:xfrm>
        </p:grpSpPr>
        <p:sp>
          <p:nvSpPr>
            <p:cNvPr id="36" name="Line 3"/>
            <p:cNvSpPr>
              <a:spLocks noChangeShapeType="1"/>
            </p:cNvSpPr>
            <p:nvPr/>
          </p:nvSpPr>
          <p:spPr bwMode="auto">
            <a:xfrm>
              <a:off x="2064774" y="3836466"/>
              <a:ext cx="646534" cy="1452054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2720872" y="5288520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AutoShape 32"/>
            <p:cNvSpPr>
              <a:spLocks noChangeArrowheads="1"/>
            </p:cNvSpPr>
            <p:nvPr/>
          </p:nvSpPr>
          <p:spPr bwMode="gray">
            <a:xfrm>
              <a:off x="3457186" y="4865704"/>
              <a:ext cx="7058412" cy="81974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gray">
            <a:xfrm>
              <a:off x="3374922" y="5191667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14186" y="4941118"/>
              <a:ext cx="6331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Khi cần đo ta thực hiện đúng các quy tắc đo (5 bước).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294" y="4183396"/>
            <a:ext cx="2036571" cy="5909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defRPr/>
            </a:pPr>
            <a:r>
              <a:rPr lang="en-US" altLang="vi-VN" sz="2400" b="1" smtClean="0">
                <a:ea typeface="Calibri" panose="020F0502020204030204" pitchFamily="34" charset="0"/>
              </a:rPr>
              <a:t>C</a:t>
            </a:r>
            <a:r>
              <a:rPr lang="en-US" altLang="vi-VN" sz="2400" b="1">
                <a:ea typeface="Calibri" panose="020F0502020204030204" pitchFamily="34" charset="0"/>
              </a:rPr>
              <a:t>. sợi dây. </a:t>
            </a:r>
            <a:r>
              <a:rPr lang="en-US" altLang="vi-VN" sz="2400" b="1" smtClean="0">
                <a:ea typeface="Calibri" panose="020F0502020204030204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1180" y="16441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</a:rPr>
              <a:t> </a:t>
            </a:r>
            <a:endParaRPr 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748981" y="189006"/>
            <a:ext cx="3160122" cy="1093196"/>
          </a:xfrm>
          <a:prstGeom prst="horizontalScroll">
            <a:avLst>
              <a:gd name="adj" fmla="val 12500"/>
            </a:avLst>
          </a:prstGeom>
          <a:solidFill>
            <a:srgbClr val="9AE69A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6551" tIns="53275" rIns="106551" bIns="53275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LUYỆN TẬP</a:t>
            </a:r>
            <a:endParaRPr lang="vi-VN" altLang="vi-VN" sz="28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1262" y="1991655"/>
            <a:ext cx="7155679" cy="536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Để đo độ dài của một vật, ta nên dùng</a:t>
            </a:r>
            <a:endParaRPr lang="vi-VN" altLang="vi-VN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2294" y="3373322"/>
            <a:ext cx="2111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thước đo.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9102" y="3308688"/>
            <a:ext cx="389523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gang bàn tay.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9588" y="4312662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bàn </a:t>
            </a:r>
            <a:r>
              <a:rPr lang="en-US" altLang="vi-VN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61641" y="777660"/>
            <a:ext cx="5235793" cy="5909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Giới hạn đo của thước là </a:t>
            </a:r>
            <a:endParaRPr lang="vi-VN" altLang="vi-VN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8921" y="2125756"/>
            <a:ext cx="7321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A. độ dài giữa hai vạch chia liên tiếp trên thước. </a:t>
            </a:r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2218921" y="3007412"/>
            <a:ext cx="52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độ dài nhỏ nhất ghi trên thước. 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2218921" y="3850047"/>
            <a:ext cx="5163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C. độ dài lớn nhất ghi trên thước. 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2218921" y="4692682"/>
            <a:ext cx="751038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D. độ dài giữa hai vạch chia bất kỳ ghi trên </a:t>
            </a:r>
            <a:r>
              <a:rPr lang="fr-FR" altLang="vi-VN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thước.</a:t>
            </a:r>
            <a:endParaRPr lang="vi-VN" altLang="vi-VN" sz="24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allAtOnce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711" y="456889"/>
            <a:ext cx="75987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</a:t>
            </a:r>
            <a:r>
              <a:rPr lang="fr-FR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dùng để đo chiều dài của một vật là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8044" y="13019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 m</a:t>
            </a:r>
            <a:r>
              <a:rPr lang="en-US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8608" y="13019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m 	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9821" y="1301950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C. kg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5172" y="1316387"/>
            <a:ext cx="982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6691" y="2043267"/>
            <a:ext cx="953074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4. </a:t>
            </a:r>
            <a:r>
              <a:rPr lang="fr-FR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giới hạn đo (GHĐ) và độ chia nhỏ nhất (ĐCNN) của thước trong hình</a:t>
            </a:r>
            <a:endParaRPr lang="fr-F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6692" y="4302617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0 cm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815" y="4302617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1cm.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6691" y="4920438"/>
            <a:ext cx="479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0,5cm</a:t>
            </a: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892" y="4894463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1mm.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81" y="2983323"/>
            <a:ext cx="7171765" cy="12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6" grpId="0"/>
      <p:bldP spid="7" grpId="0" animBg="1"/>
      <p:bldP spid="8" grpId="0"/>
      <p:bldP spid="9" grpId="0"/>
      <p:bldP spid="9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39" y="304810"/>
            <a:ext cx="8893277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5. </a:t>
            </a: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các bước đo độ dài gồm:</a:t>
            </a:r>
            <a:endParaRPr lang="vi-VN" sz="24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1) Đặt thước đo và mắt nhìn đúng cách.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2) Ước lượng độ dài cần đo để chọn thước đo thích hợp.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3) Đọc, ghi kết quả đo đúng quy định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Thứ tự đúng các bước thực hiện để đo độ dài là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2989" y="4008930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A. (2), (1), (3).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8966" y="4000260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(3), (2), (1).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4113" y="4885559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C. (1), (2), (3).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8966" y="4622670"/>
            <a:ext cx="213231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D. (2), (3), (1).</a:t>
            </a:r>
            <a:endParaRPr lang="vi-VN" alt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923071" y="158091"/>
            <a:ext cx="4763729" cy="15754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336235" y="262744"/>
            <a:ext cx="4655076" cy="1414431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spcBef>
                <a:spcPts val="941"/>
              </a:spcBef>
              <a:spcAft>
                <a:spcPts val="941"/>
              </a:spcAft>
            </a:pPr>
            <a:r>
              <a:rPr lang="en-US" altLang="vi-VN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trải nghiệm</a:t>
            </a:r>
            <a:r>
              <a:rPr lang="en-US" altLang="vi-VN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Đo đường kính nắp chai</a:t>
            </a:r>
            <a:endParaRPr lang="vi-VN" altLang="vi-VN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39-1D9A-4A79-9A78-7E377AEE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07" y="2350271"/>
            <a:ext cx="4242121" cy="28123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Thước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Bút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Giấy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2" descr="Nắp chai nước tinh khiết phi 28 - NAP CHAI NHUA | CONG TY SAN XUAT NAP CHAI  NHUA TRUC G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38" y="2598519"/>
            <a:ext cx="3480049" cy="23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20293" y="768927"/>
            <a:ext cx="5915025" cy="526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618076" y="1824061"/>
            <a:ext cx="7356764" cy="360692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56622" y="2797276"/>
            <a:ext cx="7079672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1. Ôn lại các kiến thức đã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học, học thuộc ghi nhớ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2. Làm bài tập và trả lời các câu hỏi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Chuẩn bị bài mới: </a:t>
            </a:r>
            <a:r>
              <a:rPr lang="en-US" sz="240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Bài 6 – Đo khối lượng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9546" y="2207233"/>
            <a:ext cx="56517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THANKS YOU</a:t>
            </a:r>
            <a:endParaRPr lang="en-US" sz="60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8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78283" y="537699"/>
            <a:ext cx="7493039" cy="10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vi-VN" sz="2800" b="1">
                <a:solidFill>
                  <a:srgbClr val="0070C0"/>
                </a:solidFill>
              </a:rPr>
              <a:t>Quan sát hình vẽ và cho biết đoạn thẳng AB hay CD dài hơn? </a:t>
            </a:r>
            <a:endParaRPr lang="vi-VN" altLang="vi-VN" sz="2800" b="1">
              <a:solidFill>
                <a:srgbClr val="0070C0"/>
              </a:solidFill>
            </a:endParaRPr>
          </a:p>
        </p:txBody>
      </p: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690173" y="2504845"/>
            <a:ext cx="4219957" cy="3187998"/>
            <a:chOff x="1296709" y="2601914"/>
            <a:chExt cx="5330144" cy="416743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D6EAEAC-9A7F-4E9F-945A-36B3B3D5E891}"/>
                </a:ext>
              </a:extLst>
            </p:cNvPr>
            <p:cNvSpPr/>
            <p:nvPr/>
          </p:nvSpPr>
          <p:spPr>
            <a:xfrm>
              <a:off x="2084387" y="2601914"/>
              <a:ext cx="745691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5B1955F-0E08-4718-B7CA-A1F8D8A27610}"/>
                </a:ext>
              </a:extLst>
            </p:cNvPr>
            <p:cNvSpPr/>
            <p:nvPr/>
          </p:nvSpPr>
          <p:spPr>
            <a:xfrm>
              <a:off x="4964112" y="2601914"/>
              <a:ext cx="746957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6C6861-3EED-4949-AB1A-5ECB9F70F4F7}"/>
                </a:ext>
              </a:extLst>
            </p:cNvPr>
            <p:cNvCxnSpPr>
              <a:stCxn id="39" idx="2"/>
              <a:endCxn id="40" idx="6"/>
            </p:cNvCxnSpPr>
            <p:nvPr/>
          </p:nvCxnSpPr>
          <p:spPr>
            <a:xfrm>
              <a:off x="2084387" y="2974595"/>
              <a:ext cx="3626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1523049" y="269185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8"/>
            <p:cNvSpPr txBox="1">
              <a:spLocks noChangeArrowheads="1"/>
            </p:cNvSpPr>
            <p:nvPr/>
          </p:nvSpPr>
          <p:spPr bwMode="auto">
            <a:xfrm>
              <a:off x="5940425" y="269185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518F95-0E3E-4D35-9798-23617DAD481F}"/>
                </a:ext>
              </a:extLst>
            </p:cNvPr>
            <p:cNvSpPr/>
            <p:nvPr/>
          </p:nvSpPr>
          <p:spPr>
            <a:xfrm>
              <a:off x="1296709" y="4937937"/>
              <a:ext cx="746957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4742705-D665-460C-A477-95745A83D750}"/>
                </a:ext>
              </a:extLst>
            </p:cNvPr>
            <p:cNvSpPr/>
            <p:nvPr/>
          </p:nvSpPr>
          <p:spPr>
            <a:xfrm>
              <a:off x="5881162" y="4891089"/>
              <a:ext cx="745691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4C21819-41E6-4412-8E04-CB1A144B07D0}"/>
                </a:ext>
              </a:extLst>
            </p:cNvPr>
            <p:cNvCxnSpPr>
              <a:cxnSpLocks/>
            </p:cNvCxnSpPr>
            <p:nvPr/>
          </p:nvCxnSpPr>
          <p:spPr>
            <a:xfrm>
              <a:off x="2064812" y="5359400"/>
              <a:ext cx="38163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1855349" y="452474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5484190" y="4438081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17"/>
            <p:cNvSpPr txBox="1">
              <a:spLocks noChangeArrowheads="1"/>
            </p:cNvSpPr>
            <p:nvPr/>
          </p:nvSpPr>
          <p:spPr bwMode="auto">
            <a:xfrm>
              <a:off x="3620671" y="6085381"/>
              <a:ext cx="1716919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2800" i="1"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  <a:endParaRPr lang="vi-VN" altLang="vi-VN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26"/>
          <p:cNvGrpSpPr>
            <a:grpSpLocks/>
          </p:cNvGrpSpPr>
          <p:nvPr/>
        </p:nvGrpSpPr>
        <p:grpSpPr bwMode="auto">
          <a:xfrm>
            <a:off x="5847820" y="2377252"/>
            <a:ext cx="5187533" cy="3431863"/>
            <a:chOff x="7972926" y="2024425"/>
            <a:chExt cx="6768752" cy="4442506"/>
          </a:xfrm>
        </p:grpSpPr>
        <p:sp>
          <p:nvSpPr>
            <p:cNvPr id="51" name="TextBox 18"/>
            <p:cNvSpPr txBox="1">
              <a:spLocks noChangeArrowheads="1"/>
            </p:cNvSpPr>
            <p:nvPr/>
          </p:nvSpPr>
          <p:spPr bwMode="auto">
            <a:xfrm>
              <a:off x="11182643" y="5789629"/>
              <a:ext cx="2081149" cy="67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2800" i="1"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endParaRPr lang="vi-VN" altLang="vi-VN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24"/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53" name="Group 21"/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71BEF95-24EC-4380-87DC-AF53F4B51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DAEB8BA-8F16-41D2-BBC7-361AB1931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ABF1DFC-8500-4898-97A1-2DFD293A0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12D9EE8-DFFA-4875-A95D-49CC7362FA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7D9B275-CCBE-4917-B205-E511961832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246E5053-7F6B-4976-A811-B1246F316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6"/>
              <p:cNvSpPr txBox="1">
                <a:spLocks noChangeArrowheads="1"/>
              </p:cNvSpPr>
              <p:nvPr/>
            </p:nvSpPr>
            <p:spPr bwMode="auto">
              <a:xfrm>
                <a:off x="10113541" y="2306947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8"/>
              <p:cNvSpPr txBox="1">
                <a:spLocks noChangeArrowheads="1"/>
              </p:cNvSpPr>
              <p:nvPr/>
            </p:nvSpPr>
            <p:spPr bwMode="auto">
              <a:xfrm>
                <a:off x="12255219" y="2391824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12"/>
              <p:cNvSpPr txBox="1">
                <a:spLocks noChangeArrowheads="1"/>
              </p:cNvSpPr>
              <p:nvPr/>
            </p:nvSpPr>
            <p:spPr bwMode="auto">
              <a:xfrm>
                <a:off x="9647610" y="4253005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2747982" y="4269040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85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04" y="186432"/>
            <a:ext cx="4218709" cy="498765"/>
          </a:xfrm>
        </p:spPr>
        <p:txBody>
          <a:bodyPr>
            <a:noAutofit/>
          </a:bodyPr>
          <a:lstStyle/>
          <a:p>
            <a:pPr algn="just"/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GB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ĐO ĐỘ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81723"/>
            <a:ext cx="6194936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- Đ</a:t>
            </a:r>
            <a:r>
              <a:rPr lang="vi-VN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  <a:endParaRPr lang="vi-VN" altLang="vi-V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6B60C9-B9AF-4322-AC5A-8CB69DDA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1" y="2481758"/>
            <a:ext cx="9900397" cy="337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1960,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lường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SI (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altLang="vi-VN" sz="2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 International d</a:t>
            </a:r>
            <a:r>
              <a:rPr lang="en-US" altLang="vi-VN" sz="2400" b="1" i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vi-VN" sz="2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unites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vi-VN" sz="2400" i="1" kern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in (inch) = 2,54cm</a:t>
            </a: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vi-VN" sz="2400" i="1" kern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dặm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(mile) = 1609m (</a:t>
            </a:r>
            <a:r>
              <a:rPr lang="en-US" altLang="vi-VN" sz="2400" i="1" kern="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≈ 1,6km)</a:t>
            </a:r>
            <a:endParaRPr lang="vi-VN" altLang="vi-V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3" y="1463982"/>
            <a:ext cx="1263668" cy="980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1257" y="1743094"/>
            <a:ext cx="2583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 ker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biết: </a:t>
            </a:r>
          </a:p>
          <a:p>
            <a:pPr>
              <a:defRPr/>
            </a:pPr>
            <a:endParaRPr lang="en-US" altLang="vi-VN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8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16" y="3711523"/>
            <a:ext cx="4046588" cy="13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99" y="1413863"/>
            <a:ext cx="2076125" cy="16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31695" y="2840258"/>
            <a:ext cx="210026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a </a:t>
            </a:r>
            <a:endParaRPr lang="en-US" altLang="vi-VN" sz="2400" b="1" i="1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87450" y="5216414"/>
            <a:ext cx="2100262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c </a:t>
            </a:r>
            <a:endParaRPr lang="en-US" altLang="vi-VN" sz="2400" b="1" i="1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191928" y="3180521"/>
            <a:ext cx="2508250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b </a:t>
            </a:r>
            <a:endParaRPr lang="en-US" altLang="vi-VN" sz="2400" b="1" i="1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284449" y="5156178"/>
            <a:ext cx="2540000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d </a:t>
            </a:r>
            <a:endParaRPr lang="en-US" altLang="vi-VN" sz="2400" b="1" i="1"/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1" y="1746147"/>
            <a:ext cx="4758081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0" y="3387368"/>
            <a:ext cx="3401399" cy="181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8080" y="5620654"/>
            <a:ext cx="2540000" cy="5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  </a:t>
            </a:r>
            <a:r>
              <a:rPr lang="en-US" altLang="vi-VN" sz="2800" b="1"/>
              <a:t>Hình 5.1 </a:t>
            </a:r>
            <a:endParaRPr lang="en-US" altLang="vi-VN" sz="2800" b="1" i="1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701758" y="2839463"/>
            <a:ext cx="3059112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kẻ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835808" y="3168493"/>
            <a:ext cx="305911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dây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72031" y="5196109"/>
            <a:ext cx="3813175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cuộn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791563" y="5162738"/>
            <a:ext cx="3811587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kẹp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740388"/>
            <a:ext cx="1118711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</a:t>
            </a:r>
            <a:r>
              <a:rPr lang="en-US" altLang="vi-VN" sz="2400" b="1" smtClean="0">
                <a:solidFill>
                  <a:srgbClr val="002060"/>
                </a:solidFill>
              </a:rPr>
              <a:t>Kể tên các loại th</a:t>
            </a:r>
            <a:r>
              <a:rPr lang="vi-VN" altLang="vi-VN" sz="2400" b="1" smtClean="0">
                <a:solidFill>
                  <a:srgbClr val="002060"/>
                </a:solidFill>
              </a:rPr>
              <a:t>ư</a:t>
            </a:r>
            <a:r>
              <a:rPr lang="en-US" altLang="vi-VN" sz="2400" b="1" smtClean="0">
                <a:solidFill>
                  <a:srgbClr val="002060"/>
                </a:solidFill>
              </a:rPr>
              <a:t>ớc ở hình 5.1 a, b, c, d </a:t>
            </a:r>
            <a:endParaRPr lang="en-US" altLang="vi-VN" sz="2400" b="1" i="1">
              <a:solidFill>
                <a:srgbClr val="002060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325004" y="186432"/>
            <a:ext cx="4218709" cy="498765"/>
          </a:xfrm>
        </p:spPr>
        <p:txBody>
          <a:bodyPr>
            <a:noAutofit/>
          </a:bodyPr>
          <a:lstStyle/>
          <a:p>
            <a:pPr algn="just"/>
            <a:r>
              <a:rPr lang="en-GB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Dụng cụ đo chiều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3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3" grpId="0"/>
      <p:bldP spid="24" grpId="0"/>
      <p:bldP spid="26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51717" y="367785"/>
            <a:ext cx="7574757" cy="5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</a:rPr>
              <a:t>  </a:t>
            </a:r>
            <a:r>
              <a:rPr lang="en-US" altLang="vi-VN" sz="2600" b="1">
                <a:solidFill>
                  <a:srgbClr val="002060"/>
                </a:solidFill>
              </a:rPr>
              <a:t>Xác định GHĐ và ĐCNN của các th</a:t>
            </a:r>
            <a:r>
              <a:rPr lang="vi-VN" altLang="vi-VN" sz="2600" b="1">
                <a:solidFill>
                  <a:srgbClr val="002060"/>
                </a:solidFill>
              </a:rPr>
              <a:t>ư</a:t>
            </a:r>
            <a:r>
              <a:rPr lang="en-US" altLang="vi-VN" sz="2600" b="1">
                <a:solidFill>
                  <a:srgbClr val="002060"/>
                </a:solidFill>
              </a:rPr>
              <a:t>ớc </a:t>
            </a:r>
            <a:r>
              <a:rPr lang="en-US" altLang="vi-VN" sz="2600" b="1" smtClean="0">
                <a:solidFill>
                  <a:srgbClr val="002060"/>
                </a:solidFill>
              </a:rPr>
              <a:t>sau:</a:t>
            </a:r>
            <a:endParaRPr lang="en-US" altLang="vi-VN" sz="2600" b="1" i="1">
              <a:solidFill>
                <a:srgbClr val="00206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88" y="4265272"/>
            <a:ext cx="5641657" cy="8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657227" y="1661643"/>
            <a:ext cx="3359816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GHĐ</a:t>
            </a:r>
            <a:r>
              <a:rPr lang="en-US" altLang="vi-VN" sz="2400" b="1" smtClean="0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10cm</a:t>
            </a:r>
            <a:r>
              <a:rPr lang="en-US" altLang="vi-VN" sz="2400" b="1"/>
              <a:t>  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ĐCNN</a:t>
            </a:r>
            <a:r>
              <a:rPr lang="vi-VN" altLang="vi-VN" sz="2400" b="1"/>
              <a:t>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0,5cm</a:t>
            </a:r>
            <a:r>
              <a:rPr lang="en-US" altLang="vi-VN" sz="2400" b="1"/>
              <a:t> </a:t>
            </a:r>
            <a:endParaRPr lang="vi-VN" altLang="vi-VN" sz="2400" b="1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657228" y="2952703"/>
            <a:ext cx="3359815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GHĐ</a:t>
            </a:r>
            <a:r>
              <a:rPr lang="en-US" altLang="vi-VN" sz="2400" b="1" smtClean="0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10cm </a:t>
            </a:r>
            <a:r>
              <a:rPr lang="en-US" altLang="vi-VN" sz="2400" b="1"/>
              <a:t> 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ĐCNN</a:t>
            </a:r>
            <a:r>
              <a:rPr lang="vi-VN" altLang="vi-VN" sz="2400" b="1"/>
              <a:t>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0,1cm 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657229" y="4243764"/>
            <a:ext cx="3359815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GHĐ</a:t>
            </a:r>
            <a:r>
              <a:rPr lang="en-US" altLang="vi-VN" sz="2400" b="1" smtClean="0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15cm  </a:t>
            </a:r>
            <a:r>
              <a:rPr lang="en-US" altLang="vi-VN" sz="2400" b="1"/>
              <a:t>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ĐCNN</a:t>
            </a:r>
            <a:r>
              <a:rPr lang="vi-VN" altLang="vi-VN" sz="2400" b="1"/>
              <a:t>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1cm 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82" y="1545307"/>
            <a:ext cx="5855017" cy="2506840"/>
          </a:xfrm>
          <a:prstGeom prst="rect">
            <a:avLst/>
          </a:prstGeom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91604" y="2033049"/>
            <a:ext cx="3359816" cy="27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/>
              <a:t>a</a:t>
            </a:r>
            <a:r>
              <a:rPr lang="vi-VN" altLang="vi-VN" sz="2400" b="1" smtClean="0"/>
              <a:t>)</a:t>
            </a:r>
            <a:endParaRPr lang="en-GB" altLang="vi-VN" sz="24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vi-VN" sz="2400" b="1" smtClean="0"/>
              <a:t>b)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vi-VN" sz="2400" b="1" smtClean="0"/>
              <a:t>c) </a:t>
            </a:r>
            <a:endParaRPr lang="vi-VN" altLang="vi-VN" sz="2400" b="1"/>
          </a:p>
        </p:txBody>
      </p:sp>
    </p:spTree>
    <p:extLst>
      <p:ext uri="{BB962C8B-B14F-4D97-AF65-F5344CB8AC3E}">
        <p14:creationId xmlns:p14="http://schemas.microsoft.com/office/powerpoint/2010/main" val="65584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5004" y="186432"/>
            <a:ext cx="4218709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Cách đo chiều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9084" y="831111"/>
            <a:ext cx="9985829" cy="4847771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1485" y="1046700"/>
            <a:ext cx="9681029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thu được kết quả đo chính xác, ta cần thực hiện các bước như sau:</a:t>
            </a:r>
            <a:endParaRPr lang="en-US" sz="22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1: Ước lượng chiều dài cần đo để chọn thước đo thích hợp.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2: Đặt thước dọc theo chiều dài cần đo, vạch số 0 của thước ngang với một đầu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3: Mắt nhìn theo hướng vuông góc với cạnh thước ở đầu kia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4: Đọc kết quả đo theo vạch chia gần nhất với đầu kia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5: Ghi kết quả đo theo ĐCNN của thước.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331073" y="146787"/>
            <a:ext cx="10960417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Thực hành đo chiều dài, độ dày cuốn sách </a:t>
            </a:r>
            <a:r>
              <a:rPr lang="en-US" altLang="vi-VN" sz="2400" b="1" smtClean="0">
                <a:solidFill>
                  <a:srgbClr val="FF0000"/>
                </a:solidFill>
              </a:rPr>
              <a:t>Khoa học tự nhiên</a:t>
            </a:r>
            <a:endParaRPr lang="en-US" altLang="vi-VN" sz="2400" b="1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7068" y="1256989"/>
            <a:ext cx="11195844" cy="46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vi-VN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: ...................................................... Lớp: ................</a:t>
            </a:r>
            <a:endParaRPr lang="vi-VN" altLang="vi-VN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KẾT QUẢ ĐO CHIỀU DÀI</a:t>
            </a:r>
            <a:endParaRPr lang="vi-VN" altLang="vi-VN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Ước lượng chiều dài, độ dày của sách:</a:t>
            </a:r>
          </a:p>
          <a:p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Chọn dụng cụ đo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Tên dụng cụ đo: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GHĐ: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ĐCNN: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3. Kết quả </a:t>
            </a:r>
            <a:r>
              <a:rPr lang="en-US" alt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</a:p>
          <a:p>
            <a:endParaRPr lang="en-GB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vi-VN" sz="2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70994C-FD3A-4AF2-A7B3-D67C159A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54586"/>
              </p:ext>
            </p:extLst>
          </p:nvPr>
        </p:nvGraphicFramePr>
        <p:xfrm>
          <a:off x="497068" y="4400994"/>
          <a:ext cx="10166667" cy="15728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7017">
                  <a:extLst>
                    <a:ext uri="{9D8B030D-6E8A-4147-A177-3AD203B41FA5}">
                      <a16:colId xmlns:a16="http://schemas.microsoft.com/office/drawing/2014/main" val="2627916744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1492744414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2850649195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1243277745"/>
                    </a:ext>
                  </a:extLst>
                </a:gridCol>
                <a:gridCol w="2746699">
                  <a:extLst>
                    <a:ext uri="{9D8B030D-6E8A-4147-A177-3AD203B41FA5}">
                      <a16:colId xmlns:a16="http://schemas.microsoft.com/office/drawing/2014/main" val="3091210274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1151246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dài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343902"/>
                  </a:ext>
                </a:extLst>
              </a:tr>
              <a:tr h="5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dày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568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44240" y="724311"/>
            <a:ext cx="395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phiếu học tập</a:t>
            </a:r>
          </a:p>
        </p:txBody>
      </p:sp>
      <p:pic>
        <p:nvPicPr>
          <p:cNvPr id="6" name="3 ph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8056" y="239193"/>
            <a:ext cx="1683169" cy="9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09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542512" y="1314221"/>
            <a:ext cx="3982064" cy="1725562"/>
          </a:xfrm>
          <a:prstGeom prst="wedgeRoundRectCallout">
            <a:avLst>
              <a:gd name="adj1" fmla="val -43884"/>
              <a:gd name="adj2" fmla="val 6726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877" y="1719615"/>
            <a:ext cx="3731334" cy="9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vi-VN" sz="2400" b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en-US" altLang="vi-VN" sz="2400" b="1" kern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vi-VN" sz="24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altLang="vi-VN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5004" y="496148"/>
            <a:ext cx="7786609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vi-VN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Vận dụng cách đo chiều dài vào đo thể tích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CFC51-64C9-4A7E-BA53-C81311C0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8" y="3255852"/>
            <a:ext cx="2686104" cy="26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71530" y="4970167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a) Vật rắn bỏ lọt bình chia độ</a:t>
            </a:r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769952" y="4970167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b) Vật rắn không bỏ lọt bình chia độ</a:t>
            </a:r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311011" y="5636783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5.4</a:t>
            </a:r>
            <a:endParaRPr lang="vi-VN" alt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71" y="1130285"/>
            <a:ext cx="2823882" cy="340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7184569" y="1249814"/>
            <a:ext cx="3387912" cy="3519892"/>
            <a:chOff x="8708504" y="1675349"/>
            <a:chExt cx="4320480" cy="4487941"/>
          </a:xfrm>
        </p:grpSpPr>
        <p:pic>
          <p:nvPicPr>
            <p:cNvPr id="1024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504" y="1675349"/>
              <a:ext cx="4320480" cy="448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1D6CF-C475-4085-80D4-AB88016B3A7A}"/>
                </a:ext>
              </a:extLst>
            </p:cNvPr>
            <p:cNvSpPr txBox="1"/>
            <p:nvPr/>
          </p:nvSpPr>
          <p:spPr>
            <a:xfrm>
              <a:off x="10204237" y="3442267"/>
              <a:ext cx="1135297" cy="9794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196" b="1" dirty="0" err="1">
                  <a:solidFill>
                    <a:srgbClr val="FF0000"/>
                  </a:solidFill>
                </a:rPr>
                <a:t>Bình</a:t>
              </a:r>
              <a:r>
                <a:rPr lang="en-US" sz="2196" b="1" dirty="0">
                  <a:solidFill>
                    <a:srgbClr val="FF0000"/>
                  </a:solidFill>
                </a:rPr>
                <a:t> </a:t>
              </a:r>
              <a:r>
                <a:rPr lang="en-US" sz="2196" b="1" dirty="0" err="1">
                  <a:solidFill>
                    <a:srgbClr val="FF0000"/>
                  </a:solidFill>
                </a:rPr>
                <a:t>tràn</a:t>
              </a:r>
              <a:endParaRPr lang="vi-VN" sz="2196" b="1" dirty="0">
                <a:solidFill>
                  <a:srgbClr val="FF0000"/>
                </a:solidFill>
              </a:endParaRPr>
            </a:p>
          </p:txBody>
        </p:sp>
        <p:sp>
          <p:nvSpPr>
            <p:cNvPr id="10249" name="TextBox 14"/>
            <p:cNvSpPr txBox="1">
              <a:spLocks noChangeArrowheads="1"/>
            </p:cNvSpPr>
            <p:nvPr/>
          </p:nvSpPr>
          <p:spPr bwMode="auto">
            <a:xfrm>
              <a:off x="11679882" y="3923709"/>
              <a:ext cx="864095" cy="79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vi-VN" sz="1412" b="1">
                  <a:solidFill>
                    <a:srgbClr val="FF0000"/>
                  </a:solidFill>
                </a:rPr>
                <a:t>Bình chứa</a:t>
              </a:r>
            </a:p>
            <a:p>
              <a:pPr algn="ctr"/>
              <a:endParaRPr lang="vi-VN" altLang="vi-VN" sz="627" b="1">
                <a:solidFill>
                  <a:srgbClr val="FF0000"/>
                </a:solidFill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81" y="169559"/>
            <a:ext cx="7304990" cy="5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vi-VN" sz="251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5.4, để mô tả cách đo thể tích</a:t>
            </a:r>
            <a:endParaRPr lang="vi-VN" altLang="vi-VN" sz="251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887</Words>
  <Application>Microsoft Office PowerPoint</Application>
  <PresentationFormat>Widescreen</PresentationFormat>
  <Paragraphs>138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Segoe UI Symbol</vt:lpstr>
      <vt:lpstr>Times New Roman</vt:lpstr>
      <vt:lpstr>Office Theme</vt:lpstr>
      <vt:lpstr>PowerPoint Presentation</vt:lpstr>
      <vt:lpstr>PowerPoint Presentation</vt:lpstr>
      <vt:lpstr>I. ĐƠN VỊ ĐO ĐỘ DÀI</vt:lpstr>
      <vt:lpstr>II. Dụng cụ đo chiều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trải nghiệm Đo đường kính nắp chai</vt:lpstr>
      <vt:lpstr>HƯỚNG DẪN VỀ NHÀ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</cp:lastModifiedBy>
  <cp:revision>49</cp:revision>
  <dcterms:created xsi:type="dcterms:W3CDTF">2021-07-20T02:08:51Z</dcterms:created>
  <dcterms:modified xsi:type="dcterms:W3CDTF">2021-08-03T10:12:17Z</dcterms:modified>
</cp:coreProperties>
</file>