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69" r:id="rId3"/>
    <p:sldId id="256" r:id="rId4"/>
    <p:sldId id="270" r:id="rId5"/>
    <p:sldId id="257" r:id="rId6"/>
    <p:sldId id="258" r:id="rId7"/>
    <p:sldId id="259" r:id="rId8"/>
    <p:sldId id="260" r:id="rId9"/>
    <p:sldId id="263" r:id="rId10"/>
    <p:sldId id="261" r:id="rId11"/>
    <p:sldId id="262" r:id="rId12"/>
    <p:sldId id="264" r:id="rId13"/>
    <p:sldId id="273" r:id="rId14"/>
    <p:sldId id="274" r:id="rId15"/>
    <p:sldId id="265" r:id="rId16"/>
    <p:sldId id="267" r:id="rId17"/>
    <p:sldId id="266" r:id="rId18"/>
    <p:sldId id="271" r:id="rId19"/>
    <p:sldId id="272" r:id="rId20"/>
  </p:sldIdLst>
  <p:sldSz cx="12192000" cy="6858000"/>
  <p:notesSz cx="6858000" cy="91440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20759445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21891235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24771588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405849712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14018785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424911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97C6FEC-C487-40FD-86E3-03A9AC6B17BB}"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814481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97C6FEC-C487-40FD-86E3-03A9AC6B17BB}" type="datetimeFigureOut">
              <a:rPr lang="en-US" smtClean="0"/>
              <a:t>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4199411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97C6FEC-C487-40FD-86E3-03A9AC6B17BB}" type="datetimeFigureOut">
              <a:rPr lang="en-US" smtClean="0"/>
              <a:t>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9159094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7C6FEC-C487-40FD-86E3-03A9AC6B17BB}" type="datetimeFigureOut">
              <a:rPr lang="en-US" smtClean="0"/>
              <a:t>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3750912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7C6FEC-C487-40FD-86E3-03A9AC6B17BB}"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495324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89077700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97C6FEC-C487-40FD-86E3-03A9AC6B17BB}" type="datetimeFigureOut">
              <a:rPr lang="en-US" smtClean="0"/>
              <a:t>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793131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875205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6138392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1495355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164640925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40386335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4065707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376547146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02612152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97C6FEC-C487-40FD-86E3-03A9AC6B17BB}" type="datetimeFigureOut">
              <a:rPr lang="en-US" smtClean="0"/>
              <a:t>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3251A5-D3B5-42B0-A580-914F2D801D77}" type="slidenum">
              <a:rPr lang="en-US" smtClean="0"/>
              <a:t>‹#›</a:t>
            </a:fld>
            <a:endParaRPr lang="en-US"/>
          </a:p>
        </p:txBody>
      </p:sp>
    </p:spTree>
    <p:extLst>
      <p:ext uri="{BB962C8B-B14F-4D97-AF65-F5344CB8AC3E}">
        <p14:creationId xmlns:p14="http://schemas.microsoft.com/office/powerpoint/2010/main" val="296880821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7C6FEC-C487-40FD-86E3-03A9AC6B17BB}" type="datetimeFigureOut">
              <a:rPr lang="en-US" smtClean="0"/>
              <a:t>1/2/2023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3251A5-D3B5-42B0-A580-914F2D801D77}" type="slidenum">
              <a:rPr lang="en-US" smtClean="0"/>
              <a:t>‹#›</a:t>
            </a:fld>
            <a:endParaRPr lang="en-US"/>
          </a:p>
        </p:txBody>
      </p:sp>
    </p:spTree>
    <p:extLst>
      <p:ext uri="{BB962C8B-B14F-4D97-AF65-F5344CB8AC3E}">
        <p14:creationId xmlns:p14="http://schemas.microsoft.com/office/powerpoint/2010/main" val="3990612357"/>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5" r:id="rId3"/>
    <p:sldLayoutId id="2147483664" r:id="rId4"/>
    <p:sldLayoutId id="2147483663" r:id="rId5"/>
    <p:sldLayoutId id="2147483662" r:id="rId6"/>
    <p:sldLayoutId id="2147483661" r:id="rId7"/>
    <p:sldLayoutId id="2147483650" r:id="rId8"/>
    <p:sldLayoutId id="2147483670" r:id="rId9"/>
    <p:sldLayoutId id="2147483669" r:id="rId10"/>
    <p:sldLayoutId id="2147483668" r:id="rId11"/>
    <p:sldLayoutId id="2147483667" r:id="rId12"/>
    <p:sldLayoutId id="2147483660" r:id="rId13"/>
    <p:sldLayoutId id="2147483651" r:id="rId14"/>
    <p:sldLayoutId id="2147483652" r:id="rId15"/>
    <p:sldLayoutId id="2147483653" r:id="rId16"/>
    <p:sldLayoutId id="2147483654" r:id="rId17"/>
    <p:sldLayoutId id="2147483655" r:id="rId18"/>
    <p:sldLayoutId id="2147483656" r:id="rId19"/>
    <p:sldLayoutId id="2147483657" r:id="rId20"/>
    <p:sldLayoutId id="2147483658" r:id="rId21"/>
    <p:sldLayoutId id="2147483659"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33952" y="1062837"/>
            <a:ext cx="7065717" cy="1200329"/>
          </a:xfrm>
          <a:prstGeom prst="rect">
            <a:avLst/>
          </a:prstGeom>
        </p:spPr>
        <p:txBody>
          <a:bodyPr wrap="none">
            <a:spAutoFit/>
          </a:bodyPr>
          <a:lstStyle/>
          <a:p>
            <a:pPr algn="ctr"/>
            <a:r>
              <a:rPr lang="en-US" sz="3600" dirty="0" smtClean="0">
                <a:latin typeface="Times New Roman" panose="02020603050405020304" pitchFamily="18" charset="0"/>
                <a:cs typeface="Times New Roman" panose="02020603050405020304" pitchFamily="18" charset="0"/>
              </a:rPr>
              <a:t>TIẾT 80 -81: BÀI 33: THỰC HÀNH</a:t>
            </a:r>
          </a:p>
          <a:p>
            <a:pPr algn="ctr"/>
            <a:r>
              <a:rPr lang="en-US" sz="3600" dirty="0" smtClean="0">
                <a:latin typeface="Times New Roman" panose="02020603050405020304" pitchFamily="18" charset="0"/>
                <a:cs typeface="Times New Roman" panose="02020603050405020304" pitchFamily="18" charset="0"/>
              </a:rPr>
              <a:t>QUAN SÁT CÁC LOẠI NẤM.</a:t>
            </a:r>
            <a:endParaRPr lang="en-US" sz="3600" dirty="0">
              <a:latin typeface="Times New Roman" panose="02020603050405020304" pitchFamily="18" charset="0"/>
              <a:cs typeface="Times New Roman" panose="02020603050405020304" pitchFamily="18" charset="0"/>
            </a:endParaRPr>
          </a:p>
        </p:txBody>
      </p:sp>
      <p:pic>
        <p:nvPicPr>
          <p:cNvPr id="9218" name="Picture 2" descr="Hình ảnh cây nấm đẹ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63839" y="3528060"/>
            <a:ext cx="3396343" cy="332994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https://img4.thuthuatphanmem.vn/uploads/2020/08/27/anh-dep-nhat-ve-cay-nam_05252678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34103" y="313510"/>
            <a:ext cx="2926079" cy="3204982"/>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descr="https://img4.thuthuatphanmem.vn/uploads/2020/08/27/anh-nhung-cay-nam-moc-tren-than-cay_05252704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7828" y="3492137"/>
            <a:ext cx="3461657" cy="3365863"/>
          </a:xfrm>
          <a:prstGeom prst="rect">
            <a:avLst/>
          </a:prstGeom>
          <a:noFill/>
          <a:extLst>
            <a:ext uri="{909E8E84-426E-40DD-AFC4-6F175D3DCCD1}">
              <a14:hiddenFill xmlns:a14="http://schemas.microsoft.com/office/drawing/2010/main">
                <a:solidFill>
                  <a:srgbClr val="FFFFFF"/>
                </a:solidFill>
              </a14:hiddenFill>
            </a:ext>
          </a:extLst>
        </p:spPr>
      </p:pic>
      <p:pic>
        <p:nvPicPr>
          <p:cNvPr id="9224" name="Picture 8" descr="https://img4.thuthuatphanmem.vn/uploads/2020/08/27/buc-anh-tuyet-dep-ve-loai-nam_05252792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62547" y="3510234"/>
            <a:ext cx="3782695" cy="334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52161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8720" y="561702"/>
            <a:ext cx="10174580" cy="954107"/>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Dựa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tạo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mỗi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mẫu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nấm</a:t>
            </a:r>
            <a:endParaRPr lang="en-US" sz="2800" dirty="0" smtClean="0">
              <a:latin typeface="Times New Roman" panose="02020603050405020304" pitchFamily="18" charset="0"/>
              <a:cs typeface="Times New Roman" panose="02020603050405020304" pitchFamily="18" charset="0"/>
            </a:endParaRPr>
          </a:p>
          <a:p>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hoàn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mẫu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6146" name="Picture 2" descr="Khoa học tự nhiên lớp 6 Bài 33: Thực hành: Quan sát các loại nấm - Kết nối  tri thức với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9425" y="1894115"/>
            <a:ext cx="9615443" cy="4010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236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iải Bài 33: THỰC HÀNH: QUAN SÁT CÁC LOẠI NẤM - CHƯƠNG VII - Giải KHTN 6  SGK Kết Nối Tri Thức Với Cuộc Số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9975" y="1045028"/>
            <a:ext cx="9955076" cy="368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7239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Giáo án PowerPoint KHTN 6 Kết nối tri thức bài 33: Thực hành quan sát các  loại nấm | Kenhgiaovien.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370" y="300446"/>
            <a:ext cx="8779418" cy="590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78123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 y="835388"/>
            <a:ext cx="10461172" cy="1325563"/>
          </a:xfrm>
        </p:spPr>
        <p:txBody>
          <a:bodyPr>
            <a:noAutofit/>
          </a:bodyPr>
          <a:lstStyle/>
          <a:p>
            <a:pPr>
              <a:lnSpc>
                <a:spcPct val="150000"/>
              </a:lnSpc>
            </a:pPr>
            <a:r>
              <a:rPr lang="vi-VN" sz="2400" dirty="0"/>
              <a:t>Hãy sắp xếp các hình sau theo đúng các bước chuẩn bị tiêu bản quan sát nấm mốc bằng kính hiển vi và cho biết nội dung của các bước đó.</a:t>
            </a:r>
            <a:br>
              <a:rPr lang="vi-VN" sz="2400" dirty="0"/>
            </a:br>
            <a:r>
              <a:rPr lang="vi-VN" sz="2400" dirty="0"/>
              <a:t/>
            </a:r>
            <a:br>
              <a:rPr lang="vi-VN" sz="2400" dirty="0"/>
            </a:br>
            <a:endParaRPr lang="en-US" sz="2400" dirty="0"/>
          </a:p>
        </p:txBody>
      </p:sp>
      <p:pic>
        <p:nvPicPr>
          <p:cNvPr id="1026" name="Picture 2" descr="332.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0160" y="1528355"/>
            <a:ext cx="8804195" cy="4820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82961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332.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852" y="378823"/>
            <a:ext cx="8804195" cy="488550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332-dap-an.PNG"/>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2595" y="2129367"/>
            <a:ext cx="9326880" cy="4245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80502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302" y="665571"/>
            <a:ext cx="6494417" cy="1325563"/>
          </a:xfrm>
        </p:spPr>
        <p:txBody>
          <a:bodyPr/>
          <a:lstStyle/>
          <a:p>
            <a:r>
              <a:rPr lang="vi-VN" dirty="0" smtClean="0"/>
              <a:t>LUYỆN TẬP</a:t>
            </a:r>
            <a:br>
              <a:rPr lang="vi-VN" dirty="0" smtClean="0"/>
            </a:br>
            <a:endParaRPr lang="en-US" dirty="0"/>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1:</a:t>
            </a:r>
            <a:r>
              <a:rPr lang="vi-VN" dirty="0" smtClean="0">
                <a:latin typeface="Times New Roman" panose="02020603050405020304" pitchFamily="18" charset="0"/>
                <a:cs typeface="Times New Roman" panose="02020603050405020304" pitchFamily="18" charset="0"/>
              </a:rPr>
              <a:t>Cấu </a:t>
            </a:r>
            <a:r>
              <a:rPr lang="vi-VN" dirty="0">
                <a:latin typeface="Times New Roman" panose="02020603050405020304" pitchFamily="18" charset="0"/>
                <a:cs typeface="Times New Roman" panose="02020603050405020304" pitchFamily="18" charset="0"/>
              </a:rPr>
              <a:t>tạo của nấm rơm gồm 2 phần chính là:</a:t>
            </a:r>
          </a:p>
          <a:p>
            <a:pPr marL="0" indent="0">
              <a:buNone/>
            </a:pPr>
            <a:r>
              <a:rPr lang="en-US" dirty="0" smtClean="0">
                <a:latin typeface="Times New Roman" panose="02020603050405020304" pitchFamily="18" charset="0"/>
                <a:cs typeface="Times New Roman" panose="02020603050405020304" pitchFamily="18" charset="0"/>
              </a:rPr>
              <a:t>A.</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cuống nấm và phần mũ nấm</a:t>
            </a:r>
          </a:p>
          <a:p>
            <a:pPr marL="0" indent="0">
              <a:buNone/>
            </a:pPr>
            <a:r>
              <a:rPr lang="en-US" dirty="0" smtClean="0">
                <a:latin typeface="Times New Roman" panose="02020603050405020304" pitchFamily="18" charset="0"/>
                <a:cs typeface="Times New Roman" panose="02020603050405020304" pitchFamily="18" charset="0"/>
              </a:rPr>
              <a:t>B.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sợi nấm và phần chân nấm</a:t>
            </a:r>
          </a:p>
          <a:p>
            <a:pPr marL="0" indent="0">
              <a:buNone/>
            </a:pPr>
            <a:r>
              <a:rPr lang="en-US" dirty="0" smtClean="0">
                <a:latin typeface="Times New Roman" panose="02020603050405020304" pitchFamily="18" charset="0"/>
                <a:cs typeface="Times New Roman" panose="02020603050405020304" pitchFamily="18" charset="0"/>
              </a:rPr>
              <a:t>C.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sợi nấm và phần mũ nấm</a:t>
            </a:r>
          </a:p>
          <a:p>
            <a:pPr marL="0" indent="0">
              <a:buNone/>
            </a:pPr>
            <a:r>
              <a:rPr lang="en-US" dirty="0" smtClean="0">
                <a:latin typeface="Times New Roman" panose="02020603050405020304" pitchFamily="18" charset="0"/>
                <a:cs typeface="Times New Roman" panose="02020603050405020304" pitchFamily="18" charset="0"/>
              </a:rPr>
              <a:t>D.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cuống nấm và phần chân nấm</a:t>
            </a:r>
          </a:p>
          <a:p>
            <a:endParaRPr lang="en-US" dirty="0"/>
          </a:p>
        </p:txBody>
      </p:sp>
      <p:sp>
        <p:nvSpPr>
          <p:cNvPr id="4" name="Sun 3"/>
          <p:cNvSpPr/>
          <p:nvPr/>
        </p:nvSpPr>
        <p:spPr>
          <a:xfrm>
            <a:off x="757645" y="2795451"/>
            <a:ext cx="457201" cy="496389"/>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136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9302" y="665571"/>
            <a:ext cx="6494417" cy="1325563"/>
          </a:xfrm>
        </p:spPr>
        <p:txBody>
          <a:bodyPr/>
          <a:lstStyle/>
          <a:p>
            <a:r>
              <a:rPr lang="vi-VN" dirty="0" smtClean="0"/>
              <a:t>LUYỆN TẬP</a:t>
            </a:r>
            <a:br>
              <a:rPr lang="vi-VN" dirty="0" smtClean="0"/>
            </a:br>
            <a:endParaRPr lang="en-US" dirty="0"/>
          </a:p>
        </p:txBody>
      </p:sp>
      <p:sp>
        <p:nvSpPr>
          <p:cNvPr id="3" name="Content Placeholder 2"/>
          <p:cNvSpPr>
            <a:spLocks noGrp="1"/>
          </p:cNvSpPr>
          <p:nvPr>
            <p:ph idx="1"/>
          </p:nvPr>
        </p:nvSpPr>
        <p:spPr/>
        <p:txBody>
          <a:bodyPr/>
          <a:lstStyle/>
          <a:p>
            <a:pPr marL="0" indent="0">
              <a:buNone/>
            </a:pPr>
            <a:r>
              <a:rPr lang="en-US" dirty="0" err="1" smtClean="0">
                <a:latin typeface="Times New Roman" panose="02020603050405020304" pitchFamily="18" charset="0"/>
                <a:cs typeface="Times New Roman" panose="02020603050405020304" pitchFamily="18" charset="0"/>
              </a:rPr>
              <a:t>Câu</a:t>
            </a:r>
            <a:r>
              <a:rPr lang="en-US" dirty="0" smtClean="0">
                <a:latin typeface="Times New Roman" panose="02020603050405020304" pitchFamily="18" charset="0"/>
                <a:cs typeface="Times New Roman" panose="02020603050405020304" pitchFamily="18" charset="0"/>
              </a:rPr>
              <a:t> 2. </a:t>
            </a:r>
            <a:r>
              <a:rPr lang="vi-VN" dirty="0" smtClean="0">
                <a:latin typeface="Times New Roman" panose="02020603050405020304" pitchFamily="18" charset="0"/>
                <a:cs typeface="Times New Roman" panose="02020603050405020304" pitchFamily="18" charset="0"/>
              </a:rPr>
              <a:t>Khẳng </a:t>
            </a:r>
            <a:r>
              <a:rPr lang="vi-VN" dirty="0">
                <a:latin typeface="Times New Roman" panose="02020603050405020304" pitchFamily="18" charset="0"/>
                <a:cs typeface="Times New Roman" panose="02020603050405020304" pitchFamily="18" charset="0"/>
              </a:rPr>
              <a:t>định nào dưới đây đúng khi nói về cấu tạo của nấm?</a:t>
            </a:r>
          </a:p>
          <a:p>
            <a:pPr marL="0" indent="0">
              <a:buNone/>
            </a:pPr>
            <a:r>
              <a:rPr lang="en-US" dirty="0" smtClean="0">
                <a:latin typeface="Times New Roman" panose="02020603050405020304" pitchFamily="18" charset="0"/>
                <a:cs typeface="Times New Roman" panose="02020603050405020304" pitchFamily="18" charset="0"/>
              </a:rPr>
              <a:t>A.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sợi nấm là cơ quan sinh sản</a:t>
            </a:r>
          </a:p>
          <a:p>
            <a:pPr marL="0" indent="0">
              <a:buNone/>
            </a:pPr>
            <a:r>
              <a:rPr lang="en-US" dirty="0" smtClean="0">
                <a:latin typeface="Times New Roman" panose="02020603050405020304" pitchFamily="18" charset="0"/>
                <a:cs typeface="Times New Roman" panose="02020603050405020304" pitchFamily="18" charset="0"/>
              </a:rPr>
              <a:t>B.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sợi nấm là cơ quan sinh dưỡng</a:t>
            </a:r>
          </a:p>
          <a:p>
            <a:pPr marL="0" indent="0">
              <a:buNone/>
            </a:pPr>
            <a:r>
              <a:rPr lang="en-US" dirty="0" smtClean="0">
                <a:latin typeface="Times New Roman" panose="02020603050405020304" pitchFamily="18" charset="0"/>
                <a:cs typeface="Times New Roman" panose="02020603050405020304" pitchFamily="18" charset="0"/>
              </a:rPr>
              <a:t>C.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mũ nấm là cơ quan sinh dưỡng</a:t>
            </a:r>
          </a:p>
          <a:p>
            <a:pPr marL="0" indent="0">
              <a:buNone/>
            </a:pPr>
            <a:r>
              <a:rPr lang="en-US" dirty="0" smtClean="0">
                <a:latin typeface="Times New Roman" panose="02020603050405020304" pitchFamily="18" charset="0"/>
                <a:cs typeface="Times New Roman" panose="02020603050405020304" pitchFamily="18" charset="0"/>
              </a:rPr>
              <a:t>D. </a:t>
            </a:r>
            <a:r>
              <a:rPr lang="vi-VN" dirty="0" smtClean="0">
                <a:latin typeface="Times New Roman" panose="02020603050405020304" pitchFamily="18" charset="0"/>
                <a:cs typeface="Times New Roman" panose="02020603050405020304" pitchFamily="18" charset="0"/>
              </a:rPr>
              <a:t>Phần </a:t>
            </a:r>
            <a:r>
              <a:rPr lang="vi-VN" dirty="0">
                <a:latin typeface="Times New Roman" panose="02020603050405020304" pitchFamily="18" charset="0"/>
                <a:cs typeface="Times New Roman" panose="02020603050405020304" pitchFamily="18" charset="0"/>
              </a:rPr>
              <a:t>mũ nấm vừa là cơ quan sinh sản vừa là cơ quan sinh dưỡng</a:t>
            </a:r>
          </a:p>
          <a:p>
            <a:endParaRPr lang="en-US" dirty="0"/>
          </a:p>
        </p:txBody>
      </p:sp>
      <p:sp>
        <p:nvSpPr>
          <p:cNvPr id="4" name="Sun 3"/>
          <p:cNvSpPr/>
          <p:nvPr/>
        </p:nvSpPr>
        <p:spPr>
          <a:xfrm>
            <a:off x="822959" y="2847702"/>
            <a:ext cx="457201" cy="496389"/>
          </a:xfrm>
          <a:prstGeom prst="sun">
            <a:avLst>
              <a:gd name="adj"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766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39" y="325936"/>
            <a:ext cx="6494417" cy="1325563"/>
          </a:xfrm>
        </p:spPr>
        <p:txBody>
          <a:bodyPr/>
          <a:lstStyle/>
          <a:p>
            <a:r>
              <a:rPr lang="vi-VN" b="1" dirty="0" smtClean="0"/>
              <a:t>VẬN DỤNG</a:t>
            </a:r>
            <a:endParaRPr lang="vi-VN" dirty="0"/>
          </a:p>
        </p:txBody>
      </p:sp>
      <p:sp>
        <p:nvSpPr>
          <p:cNvPr id="3" name="Content Placeholder 2"/>
          <p:cNvSpPr>
            <a:spLocks noGrp="1"/>
          </p:cNvSpPr>
          <p:nvPr>
            <p:ph idx="1"/>
          </p:nvPr>
        </p:nvSpPr>
        <p:spPr>
          <a:xfrm>
            <a:off x="825137" y="1512117"/>
            <a:ext cx="10515600" cy="2223861"/>
          </a:xfrm>
        </p:spPr>
        <p:txBody>
          <a:bodyPr>
            <a:normAutofit lnSpcReduction="10000"/>
          </a:bodyPr>
          <a:lstStyle/>
          <a:p>
            <a:pPr marL="0" indent="0">
              <a:lnSpc>
                <a:spcPct val="170000"/>
              </a:lnSpc>
              <a:buNone/>
            </a:pPr>
            <a:r>
              <a:rPr lang="en-US" dirty="0" smtClean="0">
                <a:latin typeface="+mj-lt"/>
              </a:rPr>
              <a:t>1. </a:t>
            </a:r>
            <a:r>
              <a:rPr lang="vi-VN" dirty="0" smtClean="0">
                <a:latin typeface="+mj-lt"/>
              </a:rPr>
              <a:t>Trong </a:t>
            </a:r>
            <a:r>
              <a:rPr lang="vi-VN" dirty="0">
                <a:latin typeface="+mj-lt"/>
              </a:rPr>
              <a:t>quá trình lấy nấm mốc ra khỏi mẫu vật để quan sát, em cần sử dụng những dụng cụ gì để đảm bảo an toàn sức khoẻ? Giải thích lí do của việc sử dụng các dụng cụ đó</a:t>
            </a:r>
            <a:r>
              <a:rPr lang="vi-VN" dirty="0" smtClean="0">
                <a:latin typeface="+mj-lt"/>
              </a:rPr>
              <a:t>.</a:t>
            </a:r>
            <a:endParaRPr lang="vi-VN" dirty="0">
              <a:latin typeface="+mj-lt"/>
            </a:endParaRPr>
          </a:p>
        </p:txBody>
      </p:sp>
      <p:sp>
        <p:nvSpPr>
          <p:cNvPr id="5" name="Rectangle 4"/>
          <p:cNvSpPr/>
          <p:nvPr/>
        </p:nvSpPr>
        <p:spPr>
          <a:xfrm>
            <a:off x="957943" y="1833214"/>
            <a:ext cx="9662160" cy="2123658"/>
          </a:xfrm>
          <a:prstGeom prst="rect">
            <a:avLst/>
          </a:prstGeom>
        </p:spPr>
        <p:txBody>
          <a:bodyPr wrap="square">
            <a:spAutoFit/>
          </a:bodyPr>
          <a:lstStyle/>
          <a:p>
            <a:pPr>
              <a:lnSpc>
                <a:spcPct val="150000"/>
              </a:lnSpc>
            </a:pPr>
            <a:r>
              <a:rPr lang="vi-VN" sz="2400" dirty="0">
                <a:latin typeface="Times New Roman" panose="02020603050405020304" pitchFamily="18" charset="0"/>
                <a:cs typeface="Times New Roman" panose="02020603050405020304" pitchFamily="18" charset="0"/>
              </a:rPr>
              <a:t>- Khi lấy nấm mốc, cần phải sử dụng găng tay, khẩu trang, kính bảo vệ mắt.</a:t>
            </a:r>
          </a:p>
          <a:p>
            <a:pPr>
              <a:lnSpc>
                <a:spcPct val="150000"/>
              </a:lnSpc>
            </a:pPr>
            <a:r>
              <a:rPr lang="vi-VN" sz="2400" dirty="0">
                <a:latin typeface="Times New Roman" panose="02020603050405020304" pitchFamily="18" charset="0"/>
                <a:cs typeface="Times New Roman" panose="02020603050405020304" pitchFamily="18" charset="0"/>
              </a:rPr>
              <a:t>- Vì bào tử nấm rất nhỏ, dễ phát tán trong không khí, nếu hít phải sẽ ảnh hưởng không tốt đến sức khoẻ.</a:t>
            </a:r>
          </a:p>
          <a:p>
            <a:endParaRPr lang="vi-VN" sz="2400" dirty="0">
              <a:latin typeface="+mj-lt"/>
            </a:endParaRPr>
          </a:p>
        </p:txBody>
      </p:sp>
    </p:spTree>
    <p:extLst>
      <p:ext uri="{BB962C8B-B14F-4D97-AF65-F5344CB8AC3E}">
        <p14:creationId xmlns:p14="http://schemas.microsoft.com/office/powerpoint/2010/main" val="110323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1" nodeType="clickEffect">
                                  <p:stCondLst>
                                    <p:cond delay="0"/>
                                  </p:stCondLst>
                                  <p:childTnLst>
                                    <p:animEffect transition="out" filter="blinds(horizontal)">
                                      <p:cBhvr>
                                        <p:cTn id="11" dur="500"/>
                                        <p:tgtEl>
                                          <p:spTgt spid="3">
                                            <p:txEl>
                                              <p:pRg st="0" end="0"/>
                                            </p:txEl>
                                          </p:spTgt>
                                        </p:tgtEl>
                                      </p:cBhvr>
                                    </p:animEffect>
                                    <p:set>
                                      <p:cBhvr>
                                        <p:cTn id="12" dur="1" fill="hold">
                                          <p:stCondLst>
                                            <p:cond delay="499"/>
                                          </p:stCondLst>
                                        </p:cTn>
                                        <p:tgtEl>
                                          <p:spTgt spid="3">
                                            <p:txEl>
                                              <p:pRg st="0" end="0"/>
                                            </p:txEl>
                                          </p:spTgt>
                                        </p:tgtEl>
                                        <p:attrNameLst>
                                          <p:attrName>style.visibility</p:attrName>
                                        </p:attrNameLst>
                                      </p:cBhvr>
                                      <p:to>
                                        <p:strVal val="hidden"/>
                                      </p:to>
                                    </p:set>
                                  </p:childTnLst>
                                </p:cTn>
                              </p:par>
                              <p:par>
                                <p:cTn id="13" presetID="2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4955" y="626382"/>
            <a:ext cx="10515600" cy="1325563"/>
          </a:xfrm>
        </p:spPr>
        <p:txBody>
          <a:bodyPr>
            <a:normAutofit/>
          </a:bodyPr>
          <a:lstStyle/>
          <a:p>
            <a:r>
              <a:rPr lang="en-US" sz="2800" dirty="0" smtClean="0"/>
              <a:t>2. </a:t>
            </a:r>
            <a:r>
              <a:rPr lang="vi-VN" sz="2800" dirty="0" smtClean="0"/>
              <a:t>Theo </a:t>
            </a:r>
            <a:r>
              <a:rPr lang="vi-VN" sz="2800" dirty="0"/>
              <a:t>em, tại sao mỗi loại thực phẩm khi bị mốc lại có màu sắc khác nhau?</a:t>
            </a:r>
            <a:br>
              <a:rPr lang="vi-VN" sz="2800" dirty="0"/>
            </a:br>
            <a:endParaRPr lang="en-US" sz="2800" dirty="0"/>
          </a:p>
        </p:txBody>
      </p:sp>
      <p:sp>
        <p:nvSpPr>
          <p:cNvPr id="3" name="Content Placeholder 2"/>
          <p:cNvSpPr>
            <a:spLocks noGrp="1"/>
          </p:cNvSpPr>
          <p:nvPr>
            <p:ph idx="1"/>
          </p:nvPr>
        </p:nvSpPr>
        <p:spPr>
          <a:xfrm>
            <a:off x="1034143" y="1485991"/>
            <a:ext cx="10515600" cy="4351338"/>
          </a:xfrm>
        </p:spPr>
        <p:txBody>
          <a:bodyPr/>
          <a:lstStyle/>
          <a:p>
            <a:pPr marL="0" indent="0">
              <a:lnSpc>
                <a:spcPct val="150000"/>
              </a:lnSpc>
              <a:buNone/>
            </a:pPr>
            <a:r>
              <a:rPr lang="vi-VN" dirty="0">
                <a:latin typeface="+mj-lt"/>
              </a:rPr>
              <a:t>- Các loại thực phẩm bị mốc là do bào tử nấm trong không khí rơi vào thực phẩm, gặp điều kiện thuận lợi (nhiệt độ, độ ẩm,...) chúng phát triển thành các đám mốc.</a:t>
            </a:r>
          </a:p>
          <a:p>
            <a:pPr marL="0" indent="0">
              <a:lnSpc>
                <a:spcPct val="150000"/>
              </a:lnSpc>
              <a:buNone/>
            </a:pPr>
            <a:r>
              <a:rPr lang="vi-VN" dirty="0">
                <a:latin typeface="+mj-lt"/>
              </a:rPr>
              <a:t>- Màu sắc đám mốc khác nhau ở các loại thực phẩm do loại nấm và nguồn dinh dưỡng khác nhau.</a:t>
            </a:r>
            <a:endParaRPr lang="en-US" dirty="0">
              <a:latin typeface="+mj-lt"/>
            </a:endParaRPr>
          </a:p>
        </p:txBody>
      </p:sp>
    </p:spTree>
    <p:extLst>
      <p:ext uri="{BB962C8B-B14F-4D97-AF65-F5344CB8AC3E}">
        <p14:creationId xmlns:p14="http://schemas.microsoft.com/office/powerpoint/2010/main" val="3344800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22" presetClass="entr" presetSubtype="4"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wipe(down)">
                                      <p:cBhvr>
                                        <p:cTn id="10" dur="500"/>
                                        <p:tgtEl>
                                          <p:spTgt spid="3">
                                            <p:txEl>
                                              <p:pRg st="0" end="0"/>
                                            </p:txEl>
                                          </p:spTgt>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ipe(down)">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Làm Bài Tập ở Nhà Của Bạn Hình ảnh | Định dạng hình ảnh AI 400222852|  vn.lovepik.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2035" y="2468880"/>
            <a:ext cx="3404144" cy="41409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082836" y="1044394"/>
            <a:ext cx="6690360" cy="562337"/>
          </a:xfrm>
        </p:spPr>
        <p:txBody>
          <a:bodyPr>
            <a:normAutofit fontScale="90000"/>
          </a:bodyPr>
          <a:lstStyle/>
          <a:p>
            <a:r>
              <a:rPr lang="vi-VN" dirty="0" smtClean="0"/>
              <a:t>HƯỚNG DẪN VỀ NHÀ</a:t>
            </a:r>
            <a:br>
              <a:rPr lang="vi-VN" dirty="0" smtClean="0"/>
            </a:br>
            <a:endParaRPr lang="en-US" dirty="0"/>
          </a:p>
        </p:txBody>
      </p:sp>
      <p:pic>
        <p:nvPicPr>
          <p:cNvPr id="3074" name="Picture 2" descr="Bài Tập Điền Từ Tiếng Anh Lớp 5 (Từ A Đến Z) | KISS English"/>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7279" y="2651760"/>
            <a:ext cx="3357155" cy="393192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2416629" y="1799498"/>
            <a:ext cx="8806541" cy="1218021"/>
          </a:xfrm>
        </p:spPr>
        <p:txBody>
          <a:bodyPr/>
          <a:lstStyle/>
          <a:p>
            <a:pPr marL="0" indent="0">
              <a:buNone/>
            </a:pPr>
            <a:r>
              <a:rPr lang="vi-VN" dirty="0" smtClean="0"/>
              <a:t>- </a:t>
            </a:r>
            <a:r>
              <a:rPr lang="vi-VN" dirty="0"/>
              <a:t>Hoàn thành bài thu hoạch và nộp vào giờ học sau.</a:t>
            </a:r>
          </a:p>
          <a:p>
            <a:pPr marL="0" indent="0">
              <a:buNone/>
            </a:pPr>
            <a:r>
              <a:rPr lang="vi-VN" dirty="0"/>
              <a:t>- Đọc và chuẩn bị trước bài 34: Thực vật.</a:t>
            </a:r>
          </a:p>
          <a:p>
            <a:endParaRPr lang="en-US" dirty="0"/>
          </a:p>
        </p:txBody>
      </p:sp>
    </p:spTree>
    <p:extLst>
      <p:ext uri="{BB962C8B-B14F-4D97-AF65-F5344CB8AC3E}">
        <p14:creationId xmlns:p14="http://schemas.microsoft.com/office/powerpoint/2010/main" val="12145301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9011" y="1475468"/>
            <a:ext cx="10515600" cy="1325563"/>
          </a:xfrm>
        </p:spPr>
        <p:txBody>
          <a:bodyPr>
            <a:noAutofit/>
          </a:bodyPr>
          <a:lstStyle/>
          <a:p>
            <a:pPr algn="ctr">
              <a:lnSpc>
                <a:spcPct val="150000"/>
              </a:lnSpc>
            </a:pPr>
            <a:r>
              <a:rPr lang="en-US" sz="3600" dirty="0" err="1" smtClean="0">
                <a:latin typeface="Times New Roman" panose="02020603050405020304" pitchFamily="18" charset="0"/>
                <a:cs typeface="Times New Roman" panose="02020603050405020304" pitchFamily="18" charset="0"/>
              </a:rPr>
              <a:t>Mục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tiêu</a:t>
            </a:r>
            <a:r>
              <a:rPr lang="en-US" sz="3600" dirty="0">
                <a:latin typeface="Times New Roman" panose="02020603050405020304" pitchFamily="18" charset="0"/>
                <a:cs typeface="Times New Roman" panose="02020603050405020304" pitchFamily="18" charset="0"/>
              </a:rPr>
              <a:t/>
            </a:r>
            <a:br>
              <a:rPr lang="en-US" sz="3600" dirty="0">
                <a:latin typeface="Times New Roman" panose="02020603050405020304" pitchFamily="18" charset="0"/>
                <a:cs typeface="Times New Roman" panose="02020603050405020304" pitchFamily="18" charset="0"/>
              </a:rPr>
            </a:br>
            <a:r>
              <a:rPr lang="en-US" sz="3600" dirty="0" err="1" smtClean="0">
                <a:latin typeface="Times New Roman" panose="02020603050405020304" pitchFamily="18" charset="0"/>
                <a:cs typeface="Times New Roman" panose="02020603050405020304" pitchFamily="18" charset="0"/>
              </a:rPr>
              <a:t>Thực</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hành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nấm</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bằng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mắt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thường</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lúp</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kính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hiển</a:t>
            </a:r>
            <a:r>
              <a:rPr lang="en-US" sz="3600" dirty="0" smtClean="0">
                <a:latin typeface="Times New Roman" panose="02020603050405020304" pitchFamily="18" charset="0"/>
                <a:cs typeface="Times New Roman" panose="02020603050405020304" pitchFamily="18" charset="0"/>
              </a:rPr>
              <a:t> vi </a:t>
            </a:r>
            <a:r>
              <a:rPr lang="en-US" sz="3600" dirty="0" err="1" smtClean="0">
                <a:latin typeface="Times New Roman" panose="02020603050405020304" pitchFamily="18" charset="0"/>
                <a:cs typeface="Times New Roman" panose="02020603050405020304" pitchFamily="18" charset="0"/>
              </a:rPr>
              <a:t>và</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vẽ</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hình</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quan</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sát</a:t>
            </a:r>
            <a:r>
              <a:rPr lang="en-US" sz="3600" dirty="0" smtClean="0">
                <a:latin typeface="Times New Roman" panose="02020603050405020304" pitchFamily="18" charset="0"/>
                <a:cs typeface="Times New Roman" panose="02020603050405020304" pitchFamily="18" charset="0"/>
              </a:rPr>
              <a:t> </a:t>
            </a:r>
            <a:r>
              <a:rPr lang="en-US" sz="3600" dirty="0" err="1" smtClean="0">
                <a:latin typeface="Times New Roman" panose="02020603050405020304" pitchFamily="18" charset="0"/>
                <a:cs typeface="Times New Roman" panose="02020603050405020304" pitchFamily="18" charset="0"/>
              </a:rPr>
              <a:t>được</a:t>
            </a:r>
            <a:r>
              <a:rPr lang="en-US" sz="3600" dirty="0" smtClean="0">
                <a:latin typeface="Times New Roman" panose="02020603050405020304" pitchFamily="18" charset="0"/>
                <a:cs typeface="Times New Roman" panose="02020603050405020304" pitchFamily="18" charset="0"/>
              </a:rPr>
              <a:t>.</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381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13224" y="547238"/>
            <a:ext cx="2020105" cy="584775"/>
          </a:xfrm>
          <a:prstGeom prst="rect">
            <a:avLst/>
          </a:prstGeom>
        </p:spPr>
        <p:txBody>
          <a:bodyPr wrap="none">
            <a:spAutoFit/>
          </a:bodyPr>
          <a:lstStyle/>
          <a:p>
            <a:r>
              <a:rPr lang="en-US" sz="3200" dirty="0">
                <a:latin typeface="Times New Roman" panose="02020603050405020304" pitchFamily="18" charset="0"/>
                <a:cs typeface="Times New Roman" panose="02020603050405020304" pitchFamily="18" charset="0"/>
              </a:rPr>
              <a:t>I. </a:t>
            </a:r>
            <a:r>
              <a:rPr lang="en-US" sz="3200" dirty="0" err="1">
                <a:latin typeface="Times New Roman" panose="02020603050405020304" pitchFamily="18" charset="0"/>
                <a:cs typeface="Times New Roman" panose="02020603050405020304" pitchFamily="18" charset="0"/>
              </a:rPr>
              <a:t>Chuẩn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bị</a:t>
            </a:r>
            <a:endParaRPr lang="en-US" sz="3200" dirty="0">
              <a:latin typeface="Times New Roman" panose="02020603050405020304" pitchFamily="18" charset="0"/>
              <a:cs typeface="Times New Roman" panose="02020603050405020304" pitchFamily="18" charset="0"/>
            </a:endParaRPr>
          </a:p>
        </p:txBody>
      </p:sp>
      <p:pic>
        <p:nvPicPr>
          <p:cNvPr id="1026" name="Picture 2" descr="Kính hiển v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8213" y="7443788"/>
            <a:ext cx="1238251" cy="119062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Lam kính và lame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74713" y="7443788"/>
            <a:ext cx="1238251"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hoc24.vn/source/KHTN%206/Ch%C6%B0%C6%A1ng%207/Magnifying%20glas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6425" y="7443788"/>
            <a:ext cx="1238250" cy="123825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https://hoc24.vn/source/KHTN%206/KHTN6-%20K%E1%BA%BFt%20n%E1%BB%91i/Ch%C6%B0%C6%A1ng%205/Dao%20m%E1%BB%95%20(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627563" y="7443788"/>
            <a:ext cx="1238250" cy="12382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90963" y="1246735"/>
            <a:ext cx="4235390"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1. </a:t>
            </a:r>
            <a:r>
              <a:rPr lang="en-US" sz="2800" dirty="0" err="1" smtClean="0">
                <a:latin typeface="Times New Roman" panose="02020603050405020304" pitchFamily="18" charset="0"/>
                <a:cs typeface="Times New Roman" panose="02020603050405020304" pitchFamily="18" charset="0"/>
              </a:rPr>
              <a:t>Thiết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dụng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cụ</a:t>
            </a:r>
            <a:r>
              <a:rPr lang="en-US" sz="2800" dirty="0" smtClean="0">
                <a:latin typeface="Times New Roman" panose="02020603050405020304" pitchFamily="18" charset="0"/>
                <a:cs typeface="Times New Roman" panose="02020603050405020304" pitchFamily="18" charset="0"/>
              </a:rPr>
              <a:t>: SGK</a:t>
            </a:r>
            <a:endParaRPr lang="en-US" sz="2800" dirty="0">
              <a:latin typeface="Times New Roman" panose="02020603050405020304" pitchFamily="18" charset="0"/>
              <a:cs typeface="Times New Roman" panose="02020603050405020304" pitchFamily="18" charset="0"/>
            </a:endParaRPr>
          </a:p>
        </p:txBody>
      </p:sp>
      <p:sp>
        <p:nvSpPr>
          <p:cNvPr id="14" name="TextBox 13"/>
          <p:cNvSpPr txBox="1"/>
          <p:nvPr/>
        </p:nvSpPr>
        <p:spPr>
          <a:xfrm>
            <a:off x="953076" y="1864019"/>
            <a:ext cx="2637260"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2. </a:t>
            </a:r>
            <a:r>
              <a:rPr lang="en-US" sz="2800" dirty="0" err="1" smtClean="0">
                <a:latin typeface="Times New Roman" panose="02020603050405020304" pitchFamily="18" charset="0"/>
                <a:cs typeface="Times New Roman" panose="02020603050405020304" pitchFamily="18" charset="0"/>
              </a:rPr>
              <a:t>Mẫu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SGK</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9050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6207" y="1052288"/>
            <a:ext cx="10345782" cy="1133965"/>
          </a:xfrm>
          <a:prstGeom prst="rect">
            <a:avLst/>
          </a:prstGeom>
        </p:spPr>
        <p:txBody>
          <a:bodyPr wrap="square">
            <a:spAutoFit/>
          </a:bodyPr>
          <a:lstStyle/>
          <a:p>
            <a:pPr algn="just">
              <a:lnSpc>
                <a:spcPct val="150000"/>
              </a:lnSpc>
            </a:pPr>
            <a:r>
              <a:rPr lang="en-US" sz="2400" dirty="0" err="1" smtClean="0">
                <a:solidFill>
                  <a:srgbClr val="FF0000"/>
                </a:solidFill>
                <a:latin typeface="Times New Roman" panose="02020603050405020304" pitchFamily="18" charset="0"/>
                <a:cs typeface="Times New Roman" panose="02020603050405020304" pitchFamily="18" charset="0"/>
              </a:rPr>
              <a:t>Lưu</a:t>
            </a:r>
            <a:r>
              <a:rPr lang="en-US" sz="2400" dirty="0" smtClean="0">
                <a:solidFill>
                  <a:srgbClr val="FF0000"/>
                </a:solidFill>
                <a:latin typeface="Times New Roman" panose="02020603050405020304" pitchFamily="18" charset="0"/>
                <a:cs typeface="Times New Roman" panose="02020603050405020304" pitchFamily="18" charset="0"/>
              </a:rPr>
              <a:t> 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Rửa</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tay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trước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và</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khi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p>
          <a:p>
            <a:pPr algn="just">
              <a:lnSpc>
                <a:spcPct val="150000"/>
              </a:lnSpc>
            </a:pP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Đảm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bảo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đúng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tắc</a:t>
            </a:r>
            <a:r>
              <a:rPr lang="en-US" sz="2400" dirty="0" smtClean="0">
                <a:latin typeface="Times New Roman" panose="02020603050405020304" pitchFamily="18" charset="0"/>
                <a:cs typeface="Times New Roman" panose="02020603050405020304" pitchFamily="18" charset="0"/>
              </a:rPr>
              <a:t> an </a:t>
            </a:r>
            <a:r>
              <a:rPr lang="en-US" sz="2400" dirty="0" err="1" smtClean="0">
                <a:latin typeface="Times New Roman" panose="02020603050405020304" pitchFamily="18" charset="0"/>
                <a:cs typeface="Times New Roman" panose="02020603050405020304" pitchFamily="18" charset="0"/>
              </a:rPr>
              <a:t>toàn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trong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phòng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thí</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nghiệm</a:t>
            </a:r>
            <a:r>
              <a:rPr lang="en-US" sz="2400" dirty="0" smtClean="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7" name="Rectangle 6"/>
          <p:cNvSpPr/>
          <p:nvPr/>
        </p:nvSpPr>
        <p:spPr>
          <a:xfrm>
            <a:off x="719842" y="444528"/>
            <a:ext cx="3228769" cy="584775"/>
          </a:xfrm>
          <a:prstGeom prst="rect">
            <a:avLst/>
          </a:prstGeom>
        </p:spPr>
        <p:txBody>
          <a:bodyPr wrap="none">
            <a:sp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47606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3955" y="960848"/>
            <a:ext cx="10345782"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1. Quan sát các loại nấm mốc mọc ở nhiều vật thể khác nhau</a:t>
            </a:r>
          </a:p>
          <a:p>
            <a:pPr algn="just"/>
            <a:r>
              <a:rPr lang="vi-VN" sz="2400" dirty="0">
                <a:latin typeface="Times New Roman" panose="02020603050405020304" pitchFamily="18" charset="0"/>
                <a:cs typeface="Times New Roman" panose="02020603050405020304" pitchFamily="18" charset="0"/>
              </a:rPr>
              <a:t>- Quan sát màu sắc và cấu trúc đám mốc trên các mẫu vật bằng mắt thường và kính lúp.</a:t>
            </a:r>
          </a:p>
        </p:txBody>
      </p:sp>
      <p:pic>
        <p:nvPicPr>
          <p:cNvPr id="5122" name="Picture 2" descr="Bài 33. Thực hành: Quan sát các loại nấm - Hoc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847" y="2011679"/>
            <a:ext cx="2632891" cy="3775165"/>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Ẩm mốc ảnh hưởng tới sức khỏe như thế nào? | Vinme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021" y="2116182"/>
            <a:ext cx="2619375" cy="374903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hực phẩm bị mốc: Nên vứt hay giữ lại ăn tiế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9143" y="2103119"/>
            <a:ext cx="2944495" cy="3709852"/>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Nấm mốc – mối hiểm họa với sức khỏe | Khoa học và Đời số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03920" y="2028326"/>
            <a:ext cx="3239589" cy="348615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576151" y="366150"/>
            <a:ext cx="3228769" cy="584775"/>
          </a:xfrm>
          <a:prstGeom prst="rect">
            <a:avLst/>
          </a:prstGeom>
        </p:spPr>
        <p:txBody>
          <a:bodyPr wrap="none">
            <a:spAutoFit/>
          </a:bodyPr>
          <a:lstStyle/>
          <a:p>
            <a:r>
              <a:rPr lang="en-US" sz="3200" dirty="0" smtClean="0">
                <a:latin typeface="Times New Roman" panose="02020603050405020304" pitchFamily="18" charset="0"/>
                <a:cs typeface="Times New Roman" panose="02020603050405020304" pitchFamily="18" charset="0"/>
              </a:rPr>
              <a:t>II. </a:t>
            </a:r>
            <a:r>
              <a:rPr lang="en-US" sz="3200" dirty="0" err="1" smtClean="0">
                <a:latin typeface="Times New Roman" panose="02020603050405020304" pitchFamily="18" charset="0"/>
                <a:cs typeface="Times New Roman" panose="02020603050405020304" pitchFamily="18" charset="0"/>
              </a:rPr>
              <a:t>Cách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tiến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10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5124"/>
                                        </p:tgtEl>
                                        <p:attrNameLst>
                                          <p:attrName>style.visibility</p:attrName>
                                        </p:attrNameLst>
                                      </p:cBhvr>
                                      <p:to>
                                        <p:strVal val="visible"/>
                                      </p:to>
                                    </p:set>
                                    <p:animEffect transition="in" filter="wipe(down)">
                                      <p:cBhvr>
                                        <p:cTn id="10" dur="500"/>
                                        <p:tgtEl>
                                          <p:spTgt spid="5124"/>
                                        </p:tgtEl>
                                      </p:cBhvr>
                                    </p:animEffect>
                                  </p:childTnLst>
                                </p:cTn>
                              </p:par>
                              <p:par>
                                <p:cTn id="11" presetID="22" presetClass="entr" presetSubtype="4" fill="hold" nodeType="withEffect">
                                  <p:stCondLst>
                                    <p:cond delay="0"/>
                                  </p:stCondLst>
                                  <p:childTnLst>
                                    <p:set>
                                      <p:cBhvr>
                                        <p:cTn id="12" dur="1" fill="hold">
                                          <p:stCondLst>
                                            <p:cond delay="0"/>
                                          </p:stCondLst>
                                        </p:cTn>
                                        <p:tgtEl>
                                          <p:spTgt spid="5126"/>
                                        </p:tgtEl>
                                        <p:attrNameLst>
                                          <p:attrName>style.visibility</p:attrName>
                                        </p:attrNameLst>
                                      </p:cBhvr>
                                      <p:to>
                                        <p:strVal val="visible"/>
                                      </p:to>
                                    </p:set>
                                    <p:animEffect transition="in" filter="wipe(down)">
                                      <p:cBhvr>
                                        <p:cTn id="13" dur="500"/>
                                        <p:tgtEl>
                                          <p:spTgt spid="5126"/>
                                        </p:tgtEl>
                                      </p:cBhvr>
                                    </p:animEffect>
                                  </p:childTnLst>
                                </p:cTn>
                              </p:par>
                              <p:par>
                                <p:cTn id="14" presetID="22" presetClass="entr" presetSubtype="4" fill="hold" nodeType="withEffect">
                                  <p:stCondLst>
                                    <p:cond delay="0"/>
                                  </p:stCondLst>
                                  <p:childTnLst>
                                    <p:set>
                                      <p:cBhvr>
                                        <p:cTn id="15" dur="1" fill="hold">
                                          <p:stCondLst>
                                            <p:cond delay="0"/>
                                          </p:stCondLst>
                                        </p:cTn>
                                        <p:tgtEl>
                                          <p:spTgt spid="5122"/>
                                        </p:tgtEl>
                                        <p:attrNameLst>
                                          <p:attrName>style.visibility</p:attrName>
                                        </p:attrNameLst>
                                      </p:cBhvr>
                                      <p:to>
                                        <p:strVal val="visible"/>
                                      </p:to>
                                    </p:set>
                                    <p:animEffect transition="in" filter="wipe(down)">
                                      <p:cBhvr>
                                        <p:cTn id="16" dur="500"/>
                                        <p:tgtEl>
                                          <p:spTgt spid="5122"/>
                                        </p:tgtEl>
                                      </p:cBhvr>
                                    </p:animEffect>
                                  </p:childTnLst>
                                </p:cTn>
                              </p:par>
                              <p:par>
                                <p:cTn id="17" presetID="22" presetClass="entr" presetSubtype="4" fill="hold" nodeType="withEffect">
                                  <p:stCondLst>
                                    <p:cond delay="0"/>
                                  </p:stCondLst>
                                  <p:childTnLst>
                                    <p:set>
                                      <p:cBhvr>
                                        <p:cTn id="18" dur="1" fill="hold">
                                          <p:stCondLst>
                                            <p:cond delay="0"/>
                                          </p:stCondLst>
                                        </p:cTn>
                                        <p:tgtEl>
                                          <p:spTgt spid="5128"/>
                                        </p:tgtEl>
                                        <p:attrNameLst>
                                          <p:attrName>style.visibility</p:attrName>
                                        </p:attrNameLst>
                                      </p:cBhvr>
                                      <p:to>
                                        <p:strVal val="visible"/>
                                      </p:to>
                                    </p:set>
                                    <p:animEffect transition="in" filter="wipe(down)">
                                      <p:cBhvr>
                                        <p:cTn id="19" dur="500"/>
                                        <p:tgtEl>
                                          <p:spTgt spid="5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ực hành: Quan sát các loại nấm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5106" y="1204731"/>
            <a:ext cx="8779419" cy="501318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66947" y="819834"/>
            <a:ext cx="8068491" cy="461665"/>
          </a:xfrm>
          <a:prstGeom prst="rect">
            <a:avLst/>
          </a:prstGeom>
        </p:spPr>
        <p:txBody>
          <a:bodyPr wrap="square">
            <a:spAutoFit/>
          </a:bodyPr>
          <a:lstStyle/>
          <a:p>
            <a:r>
              <a:rPr lang="vi-VN" b="0" i="0" dirty="0" smtClean="0">
                <a:solidFill>
                  <a:srgbClr val="000000"/>
                </a:solidFill>
                <a:effectLst/>
                <a:latin typeface="Roboto"/>
              </a:rPr>
              <a:t> </a:t>
            </a:r>
            <a:r>
              <a:rPr lang="vi-VN" sz="2400" dirty="0">
                <a:latin typeface="+mj-lt"/>
              </a:rPr>
              <a:t>Quan sát cấu tạo sợi nấm mốc bằng kính hiển vi theo các bước.</a:t>
            </a:r>
            <a:endParaRPr lang="en-US" sz="2400" dirty="0">
              <a:latin typeface="+mj-lt"/>
            </a:endParaRPr>
          </a:p>
        </p:txBody>
      </p:sp>
    </p:spTree>
    <p:extLst>
      <p:ext uri="{BB962C8B-B14F-4D97-AF65-F5344CB8AC3E}">
        <p14:creationId xmlns:p14="http://schemas.microsoft.com/office/powerpoint/2010/main" val="20086950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3439" y="524580"/>
            <a:ext cx="10223863" cy="1200329"/>
          </a:xfrm>
          <a:prstGeom prst="rect">
            <a:avLst/>
          </a:prstGeom>
        </p:spPr>
        <p:txBody>
          <a:bodyPr wrap="square">
            <a:spAutoFit/>
          </a:bodyPr>
          <a:lstStyle/>
          <a:p>
            <a:pPr algn="just"/>
            <a:r>
              <a:rPr lang="vi-VN" sz="2400" dirty="0">
                <a:latin typeface="Times New Roman" panose="02020603050405020304" pitchFamily="18" charset="0"/>
                <a:cs typeface="Times New Roman" panose="02020603050405020304" pitchFamily="18" charset="0"/>
              </a:rPr>
              <a:t>2. Quan sát một số loại nấm thường gặp</a:t>
            </a:r>
          </a:p>
          <a:p>
            <a:pPr algn="just"/>
            <a:r>
              <a:rPr lang="vi-VN" sz="2400" dirty="0">
                <a:latin typeface="Times New Roman" panose="02020603050405020304" pitchFamily="18" charset="0"/>
                <a:cs typeface="Times New Roman" panose="02020603050405020304" pitchFamily="18" charset="0"/>
              </a:rPr>
              <a:t>- Quan sát hình dạng của các mẫu nấm (đã chuẩn bị) bằng mắt thường và kính lúp hoặc tham khảo hình 33.3</a:t>
            </a:r>
          </a:p>
        </p:txBody>
      </p:sp>
      <p:pic>
        <p:nvPicPr>
          <p:cNvPr id="3074" name="Picture 2" descr="Thực hành: Quan sát các loại nấm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238" y="1963330"/>
            <a:ext cx="9314996" cy="40063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0180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down)">
                                      <p:cBhvr>
                                        <p:cTn id="10"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14698" y="642147"/>
            <a:ext cx="9675222" cy="1384995"/>
          </a:xfrm>
          <a:prstGeom prst="rect">
            <a:avLst/>
          </a:prstGeom>
        </p:spPr>
        <p:txBody>
          <a:bodyPr wrap="square">
            <a:spAutoFit/>
          </a:bodyPr>
          <a:lstStyle/>
          <a:p>
            <a:r>
              <a:rPr lang="en-US" b="0" i="0" dirty="0" smtClean="0">
                <a:solidFill>
                  <a:srgbClr val="000000"/>
                </a:solidFill>
                <a:effectLst/>
                <a:latin typeface="Roboto"/>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Quan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sát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mẫu</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vật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còn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nguyên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vẹn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sau</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dùng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dao</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bổ</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dọc</a:t>
            </a:r>
            <a:r>
              <a:rPr lang="en-US" sz="2800" b="0" i="0" dirty="0" smtClean="0">
                <a:solidFill>
                  <a:srgbClr val="000000"/>
                </a:solidFill>
                <a:effectLst/>
                <a:latin typeface="Times New Roman" panose="02020603050405020304" pitchFamily="18" charset="0"/>
                <a:cs typeface="Times New Roman" panose="02020603050405020304" pitchFamily="18" charset="0"/>
              </a:rPr>
              <a:t>  ở </a:t>
            </a:r>
            <a:r>
              <a:rPr lang="en-US" sz="2800" b="0" i="0" dirty="0" err="1" smtClean="0">
                <a:solidFill>
                  <a:srgbClr val="000000"/>
                </a:solidFill>
                <a:effectLst/>
                <a:latin typeface="Times New Roman" panose="02020603050405020304" pitchFamily="18" charset="0"/>
                <a:cs typeface="Times New Roman" panose="02020603050405020304" pitchFamily="18" charset="0"/>
              </a:rPr>
              <a:t>chính</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giữa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thân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và</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đối</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chiếu</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với</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hình</a:t>
            </a:r>
            <a:r>
              <a:rPr lang="en-US" sz="2800" b="0" i="0" dirty="0" smtClean="0">
                <a:solidFill>
                  <a:srgbClr val="000000"/>
                </a:solidFill>
                <a:effectLst/>
                <a:latin typeface="Times New Roman" panose="02020603050405020304" pitchFamily="18" charset="0"/>
                <a:cs typeface="Times New Roman" panose="02020603050405020304" pitchFamily="18" charset="0"/>
              </a:rPr>
              <a:t> 33.4 </a:t>
            </a:r>
            <a:r>
              <a:rPr lang="en-US" sz="2800" b="0" i="0" dirty="0" err="1" smtClean="0">
                <a:solidFill>
                  <a:srgbClr val="000000"/>
                </a:solidFill>
                <a:effectLst/>
                <a:latin typeface="Times New Roman" panose="02020603050405020304" pitchFamily="18" charset="0"/>
                <a:cs typeface="Times New Roman" panose="02020603050405020304" pitchFamily="18" charset="0"/>
              </a:rPr>
              <a:t>để</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tìm</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ra</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các</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bộ</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phận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có</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trong</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mẫu</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vật</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đã</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chuẩn</a:t>
            </a:r>
            <a:r>
              <a:rPr lang="en-US" sz="2800" b="0" i="0" dirty="0" smtClean="0">
                <a:solidFill>
                  <a:srgbClr val="000000"/>
                </a:solidFill>
                <a:effectLst/>
                <a:latin typeface="Times New Roman" panose="02020603050405020304" pitchFamily="18" charset="0"/>
                <a:cs typeface="Times New Roman" panose="02020603050405020304" pitchFamily="18" charset="0"/>
              </a:rPr>
              <a:t> </a:t>
            </a:r>
            <a:r>
              <a:rPr lang="en-US" sz="2800" b="0" i="0" dirty="0" err="1" smtClean="0">
                <a:solidFill>
                  <a:srgbClr val="000000"/>
                </a:solidFill>
                <a:effectLst/>
                <a:latin typeface="Times New Roman" panose="02020603050405020304" pitchFamily="18" charset="0"/>
                <a:cs typeface="Times New Roman" panose="02020603050405020304" pitchFamily="18" charset="0"/>
              </a:rPr>
              <a:t>bị</a:t>
            </a:r>
            <a:r>
              <a:rPr lang="en-US" sz="2800" b="0" i="0" dirty="0" smtClean="0">
                <a:solidFill>
                  <a:srgbClr val="000000"/>
                </a:solidFill>
                <a:effectLst/>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4098" name="Picture 2" descr="Thực hành: Quan sát các loại nấm KHTN 6 Kết nối tri thức với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4111" y="2207623"/>
            <a:ext cx="3554277" cy="404948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rả lời câu hỏi thảo luận 4 trang 125 SGK KHTN 6 Chân trời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7734" y="2129246"/>
            <a:ext cx="4142106" cy="40494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536490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8720" y="561702"/>
            <a:ext cx="2242858" cy="523220"/>
          </a:xfrm>
          <a:prstGeom prst="rect">
            <a:avLst/>
          </a:prstGeom>
          <a:noFill/>
        </p:spPr>
        <p:txBody>
          <a:bodyPr wrap="none" rtlCol="0">
            <a:spAutoFit/>
          </a:bodyPr>
          <a:lstStyle/>
          <a:p>
            <a:r>
              <a:rPr lang="en-US" sz="2800" dirty="0" smtClean="0">
                <a:latin typeface="Times New Roman" panose="02020603050405020304" pitchFamily="18" charset="0"/>
                <a:cs typeface="Times New Roman" panose="02020603050405020304" pitchFamily="18" charset="0"/>
              </a:rPr>
              <a:t>III. Thu </a:t>
            </a:r>
            <a:r>
              <a:rPr lang="en-US" sz="2800" dirty="0" err="1" smtClean="0">
                <a:latin typeface="Times New Roman" panose="02020603050405020304" pitchFamily="18" charset="0"/>
                <a:cs typeface="Times New Roman" panose="02020603050405020304" pitchFamily="18" charset="0"/>
              </a:rPr>
              <a:t>hoạch</a:t>
            </a:r>
            <a:endParaRPr lang="en-US" sz="2800" dirty="0">
              <a:latin typeface="Times New Roman" panose="02020603050405020304" pitchFamily="18" charset="0"/>
              <a:cs typeface="Times New Roman" panose="02020603050405020304" pitchFamily="18" charset="0"/>
            </a:endParaRPr>
          </a:p>
        </p:txBody>
      </p:sp>
      <p:pic>
        <p:nvPicPr>
          <p:cNvPr id="8194" name="Picture 2" descr="Mô tả các loại nấm mốc trên mẫu vật đã chuẩn bị theo các tiêu chí trong  bảng sau | Tech12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2669" y="2056310"/>
            <a:ext cx="9393375" cy="37697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328057" y="1171302"/>
            <a:ext cx="10387780" cy="954107"/>
          </a:xfrm>
          <a:prstGeom prst="rect">
            <a:avLst/>
          </a:prstGeom>
          <a:noFill/>
        </p:spPr>
        <p:txBody>
          <a:bodyPr wrap="none" rtlCol="0">
            <a:spAutoFit/>
          </a:bodyPr>
          <a:lstStyle/>
          <a:p>
            <a:pPr marL="514350" indent="-514350">
              <a:buAutoNum type="arabicPeriod"/>
            </a:pPr>
            <a:r>
              <a:rPr lang="en-US" sz="2800" dirty="0" err="1" smtClean="0">
                <a:latin typeface="Times New Roman" panose="02020603050405020304" pitchFamily="18" charset="0"/>
                <a:cs typeface="Times New Roman" panose="02020603050405020304" pitchFamily="18" charset="0"/>
              </a:rPr>
              <a:t>Mô</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loại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nấm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mốc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trên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mẫu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vật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chuẩn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bị</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theo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các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tiêu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a:t>
            </a:r>
            <a:endParaRPr lang="en-US" sz="2800" dirty="0" smtClean="0">
              <a:latin typeface="Times New Roman" panose="02020603050405020304" pitchFamily="18" charset="0"/>
              <a:cs typeface="Times New Roman" panose="02020603050405020304" pitchFamily="18" charset="0"/>
            </a:endParaRPr>
          </a:p>
          <a:p>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trong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sau</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1229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nodeType="withEffect">
                                  <p:stCondLst>
                                    <p:cond delay="0"/>
                                  </p:stCondLst>
                                  <p:childTnLst>
                                    <p:set>
                                      <p:cBhvr>
                                        <p:cTn id="9" dur="1" fill="hold">
                                          <p:stCondLst>
                                            <p:cond delay="0"/>
                                          </p:stCondLst>
                                        </p:cTn>
                                        <p:tgtEl>
                                          <p:spTgt spid="8194"/>
                                        </p:tgtEl>
                                        <p:attrNameLst>
                                          <p:attrName>style.visibility</p:attrName>
                                        </p:attrNameLst>
                                      </p:cBhvr>
                                      <p:to>
                                        <p:strVal val="visible"/>
                                      </p:to>
                                    </p:set>
                                    <p:animEffect transition="in" filter="wipe(down)">
                                      <p:cBhvr>
                                        <p:cTn id="10" dur="5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3115289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541</Words>
  <Application>Microsoft Office PowerPoint</Application>
  <PresentationFormat>Widescreen</PresentationFormat>
  <Paragraphs>44</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Roboto</vt:lpstr>
      <vt:lpstr>Times New Roman</vt:lpstr>
      <vt:lpstr>Office Theme</vt:lpstr>
      <vt:lpstr>PowerPoint Presentation</vt:lpstr>
      <vt:lpstr>Mục tiêu Thực hành quan sát nấm bằng mắt thường, kính lúp, kính hiển vi và vẽ hình quan sát được.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Hãy sắp xếp các hình sau theo đúng các bước chuẩn bị tiêu bản quan sát nấm mốc bằng kính hiển vi và cho biết nội dung của các bước đó.  </vt:lpstr>
      <vt:lpstr>PowerPoint Presentation</vt:lpstr>
      <vt:lpstr>LUYỆN TẬP </vt:lpstr>
      <vt:lpstr>LUYỆN TẬP </vt:lpstr>
      <vt:lpstr>VẬN DỤNG</vt:lpstr>
      <vt:lpstr>2. Theo em, tại sao mỗi loại thực phẩm khi bị mốc lại có màu sắc khác nhau? </vt:lpstr>
      <vt:lpstr>HƯỚNG DẪN VỀ NHÀ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11</cp:revision>
  <dcterms:created xsi:type="dcterms:W3CDTF">2023-02-01T13:42:21Z</dcterms:created>
  <dcterms:modified xsi:type="dcterms:W3CDTF">2023-02-01T15:07:39Z</dcterms:modified>
</cp:coreProperties>
</file>