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352" r:id="rId3"/>
    <p:sldId id="259" r:id="rId4"/>
    <p:sldId id="2354" r:id="rId5"/>
    <p:sldId id="2355" r:id="rId6"/>
    <p:sldId id="262" r:id="rId7"/>
    <p:sldId id="263" r:id="rId8"/>
    <p:sldId id="264" r:id="rId9"/>
    <p:sldId id="265" r:id="rId10"/>
    <p:sldId id="269" r:id="rId11"/>
    <p:sldId id="270" r:id="rId12"/>
    <p:sldId id="317" r:id="rId13"/>
    <p:sldId id="272" r:id="rId14"/>
    <p:sldId id="277" r:id="rId15"/>
    <p:sldId id="278" r:id="rId16"/>
    <p:sldId id="2356" r:id="rId17"/>
    <p:sldId id="2358" r:id="rId18"/>
    <p:sldId id="279" r:id="rId19"/>
    <p:sldId id="280" r:id="rId20"/>
    <p:sldId id="281" r:id="rId21"/>
    <p:sldId id="282" r:id="rId22"/>
    <p:sldId id="283" r:id="rId23"/>
    <p:sldId id="284" r:id="rId24"/>
    <p:sldId id="2357" r:id="rId25"/>
    <p:sldId id="286" r:id="rId26"/>
    <p:sldId id="287" r:id="rId27"/>
    <p:sldId id="2359" r:id="rId28"/>
    <p:sldId id="2360" r:id="rId29"/>
    <p:sldId id="2361" r:id="rId30"/>
    <p:sldId id="302" r:id="rId31"/>
    <p:sldId id="3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A62D8-8461-4462-AF01-22AC5AB05F23}" type="datetimeFigureOut">
              <a:rPr lang="en-US" smtClean="0"/>
              <a:t>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EBB8B-22C3-4834-A07C-C5F71683874D}" type="slidenum">
              <a:rPr lang="en-US" smtClean="0"/>
              <a:t>‹#›</a:t>
            </a:fld>
            <a:endParaRPr lang="en-US"/>
          </a:p>
        </p:txBody>
      </p:sp>
    </p:spTree>
    <p:extLst>
      <p:ext uri="{BB962C8B-B14F-4D97-AF65-F5344CB8AC3E}">
        <p14:creationId xmlns:p14="http://schemas.microsoft.com/office/powerpoint/2010/main" val="176780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4634E-F4BC-47B2-A942-8993C3E050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FDCF767-C9B7-4D47-A05A-ED89600844C3}"/>
              </a:ext>
            </a:extLst>
          </p:cNvPr>
          <p:cNvSpPr>
            <a:spLocks noGrp="1"/>
          </p:cNvSpPr>
          <p:nvPr>
            <p:ph type="dt" sz="half" idx="10"/>
          </p:nvPr>
        </p:nvSpPr>
        <p:spPr/>
        <p:txBody>
          <a:bodyPr/>
          <a:lstStyle/>
          <a:p>
            <a:fld id="{86FBCDD4-A928-443B-A163-CD004D445768}" type="datetimeFigureOut">
              <a:rPr lang="en-US" smtClean="0"/>
              <a:t>9/12/2021</a:t>
            </a:fld>
            <a:endParaRPr lang="en-US"/>
          </a:p>
        </p:txBody>
      </p:sp>
      <p:sp>
        <p:nvSpPr>
          <p:cNvPr id="4" name="Footer Placeholder 3">
            <a:extLst>
              <a:ext uri="{FF2B5EF4-FFF2-40B4-BE49-F238E27FC236}">
                <a16:creationId xmlns:a16="http://schemas.microsoft.com/office/drawing/2014/main" xmlns="" id="{497F707A-A12D-49E2-8DF6-777BFC738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3C680F2-E1E9-4929-AF01-DBD0D0756464}"/>
              </a:ext>
            </a:extLst>
          </p:cNvPr>
          <p:cNvSpPr>
            <a:spLocks noGrp="1"/>
          </p:cNvSpPr>
          <p:nvPr>
            <p:ph type="sldNum" sz="quarter" idx="12"/>
          </p:nvPr>
        </p:nvSpPr>
        <p:spPr/>
        <p:txBody>
          <a:bodyPr/>
          <a:lstStyle/>
          <a:p>
            <a:fld id="{4531AECF-3A21-4F14-9D59-43BC8F1E0791}" type="slidenum">
              <a:rPr lang="en-US" smtClean="0"/>
              <a:t>‹#›</a:t>
            </a:fld>
            <a:endParaRPr lang="en-US"/>
          </a:p>
        </p:txBody>
      </p:sp>
    </p:spTree>
    <p:extLst>
      <p:ext uri="{BB962C8B-B14F-4D97-AF65-F5344CB8AC3E}">
        <p14:creationId xmlns:p14="http://schemas.microsoft.com/office/powerpoint/2010/main" val="20420541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7AAA813-1C36-4624-A30C-E679100D8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A8DFBF4-BC4E-4E07-8132-249FA9AF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9581F4-A774-46B2-BDA8-E066EEEDB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BCDD4-A928-443B-A163-CD004D445768}" type="datetimeFigureOut">
              <a:rPr lang="en-US" smtClean="0"/>
              <a:t>9/12/2021</a:t>
            </a:fld>
            <a:endParaRPr lang="en-US"/>
          </a:p>
        </p:txBody>
      </p:sp>
      <p:sp>
        <p:nvSpPr>
          <p:cNvPr id="5" name="Footer Placeholder 4">
            <a:extLst>
              <a:ext uri="{FF2B5EF4-FFF2-40B4-BE49-F238E27FC236}">
                <a16:creationId xmlns:a16="http://schemas.microsoft.com/office/drawing/2014/main" xmlns="" id="{D4034F07-7B47-469D-BC7B-6C5EC1F3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C30C899-7C25-4B75-BA55-DD1B8998F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1AECF-3A21-4F14-9D59-43BC8F1E0791}" type="slidenum">
              <a:rPr lang="en-US" smtClean="0"/>
              <a:t>‹#›</a:t>
            </a:fld>
            <a:endParaRPr lang="en-US"/>
          </a:p>
        </p:txBody>
      </p:sp>
    </p:spTree>
    <p:extLst>
      <p:ext uri="{BB962C8B-B14F-4D97-AF65-F5344CB8AC3E}">
        <p14:creationId xmlns:p14="http://schemas.microsoft.com/office/powerpoint/2010/main" val="229611250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D6CD46C-D03E-4A40-BAD5-BB71591EA61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25086CAF-FCFD-409C-9D64-C97F0D7B6B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03080464"/>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CEB7FB2-45C7-427A-B498-4D09D19B8FF6}"/>
              </a:ext>
            </a:extLst>
          </p:cNvPr>
          <p:cNvSpPr>
            <a:spLocks noGrp="1"/>
          </p:cNvSpPr>
          <p:nvPr>
            <p:ph type="title"/>
          </p:nvPr>
        </p:nvSpPr>
        <p:spPr/>
        <p:txBody>
          <a:bodyPr/>
          <a:lstStyle/>
          <a:p>
            <a:r>
              <a:rPr lang="en-US" sz="4000">
                <a:latin typeface="Acumin Pro Condensed" panose="020B0806020202020204" pitchFamily="34" charset="0"/>
              </a:rPr>
              <a:t>THỰC HÀNH QUAN SÁT MỘT SỐ LOẠI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xmlns="" id="{B306A2CF-15C2-47D7-886B-BD24BCC6A2B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43338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1CC71DCA-67D3-4EE2-A569-1D0F6943331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DAE211B3-D88C-4508-8E63-9C458B1EDB4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557315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D6CD46C-D03E-4A40-BAD5-BB71591EA61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25086CAF-FCFD-409C-9D64-C97F0D7B6B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29503576"/>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D88B947-D9DC-4183-A1D8-9FEE89A6BAB0}"/>
              </a:ext>
            </a:extLst>
          </p:cNvPr>
          <p:cNvSpPr>
            <a:spLocks noGrp="1"/>
          </p:cNvSpPr>
          <p:nvPr>
            <p:ph type="title"/>
          </p:nvPr>
        </p:nvSpPr>
        <p:spPr/>
        <p:txBody>
          <a:bodyPr/>
          <a:lstStyle/>
          <a:p>
            <a:r>
              <a:rPr lang="en-US" sz="4000">
                <a:latin typeface="Acumin Pro Condensed" panose="020B0806020202020204" pitchFamily="34" charset="0"/>
              </a:rPr>
              <a:t>TÌM HIỂU SỰ ĐA DẠNG CỦA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xmlns="" id="{D02E04FC-9FBC-4297-8D8B-27811FCCC00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323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FC93099D-0308-4A31-A76D-7A02185B8EC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EFAFCD8-FA5F-4E76-A844-6FCCD558011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801239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8D812DB1-4994-414D-8801-69EF6CAA25E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A72ECA2-BEFB-4427-9F4D-01153CD443A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53390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9384"/>
          </a:xfrm>
        </p:spPr>
        <p:txBody>
          <a:bodyPr>
            <a:normAutofit/>
          </a:bodyPr>
          <a:lstStyle/>
          <a:p>
            <a:r>
              <a:rPr lang="en-US" sz="3000" dirty="0" smtClean="0">
                <a:latin typeface="Times New Roman" pitchFamily="18" charset="0"/>
                <a:cs typeface="Times New Roman" pitchFamily="18" charset="0"/>
              </a:rPr>
              <a:t>I. ĐA DẠNG CỦA NẤM</a:t>
            </a:r>
            <a:endParaRPr lang="en-US" sz="3000" dirty="0">
              <a:latin typeface="Times New Roman" pitchFamily="18" charset="0"/>
              <a:cs typeface="Times New Roman" pitchFamily="18" charset="0"/>
            </a:endParaRPr>
          </a:p>
        </p:txBody>
      </p:sp>
      <p:sp>
        <p:nvSpPr>
          <p:cNvPr id="3" name="Rectangle 2"/>
          <p:cNvSpPr/>
          <p:nvPr/>
        </p:nvSpPr>
        <p:spPr>
          <a:xfrm>
            <a:off x="900544" y="958979"/>
            <a:ext cx="10487891" cy="6093976"/>
          </a:xfrm>
          <a:prstGeom prst="rect">
            <a:avLst/>
          </a:prstGeom>
        </p:spPr>
        <p:txBody>
          <a:bodyPr wrap="square">
            <a:spAutoFit/>
          </a:bodyPr>
          <a:lstStyle/>
          <a:p>
            <a:r>
              <a:rPr lang="en-US" sz="3000" b="1" dirty="0" err="1"/>
              <a:t>Phiếu</a:t>
            </a:r>
            <a:r>
              <a:rPr lang="en-US" sz="3000" b="1" dirty="0"/>
              <a:t> </a:t>
            </a:r>
            <a:r>
              <a:rPr lang="en-US" sz="3000" b="1" dirty="0" err="1"/>
              <a:t>học</a:t>
            </a:r>
            <a:r>
              <a:rPr lang="en-US" sz="3000" b="1" dirty="0"/>
              <a:t> </a:t>
            </a:r>
            <a:r>
              <a:rPr lang="en-US" sz="3000" b="1" dirty="0" err="1"/>
              <a:t>tập</a:t>
            </a:r>
            <a:r>
              <a:rPr lang="en-US" sz="3000" b="1" dirty="0"/>
              <a:t> 1</a:t>
            </a:r>
            <a:endParaRPr lang="en-US" sz="3000" dirty="0"/>
          </a:p>
          <a:p>
            <a:r>
              <a:rPr lang="en-US" sz="3000" dirty="0" err="1"/>
              <a:t>Cá</a:t>
            </a:r>
            <a:r>
              <a:rPr lang="en-US" sz="3000" dirty="0"/>
              <a:t> </a:t>
            </a:r>
            <a:r>
              <a:rPr lang="en-US" sz="3000" dirty="0" err="1"/>
              <a:t>nhân</a:t>
            </a:r>
            <a:r>
              <a:rPr lang="en-US" sz="3000" dirty="0"/>
              <a:t> HS </a:t>
            </a:r>
            <a:r>
              <a:rPr lang="en-US" sz="3000" dirty="0" err="1"/>
              <a:t>quan</a:t>
            </a:r>
            <a:r>
              <a:rPr lang="en-US" sz="3000" dirty="0"/>
              <a:t> </a:t>
            </a:r>
            <a:r>
              <a:rPr lang="en-US" sz="3000" dirty="0" err="1"/>
              <a:t>sát</a:t>
            </a:r>
            <a:r>
              <a:rPr lang="en-US" sz="3000" dirty="0"/>
              <a:t> </a:t>
            </a:r>
            <a:r>
              <a:rPr lang="en-US" sz="3000" dirty="0" err="1"/>
              <a:t>một</a:t>
            </a:r>
            <a:r>
              <a:rPr lang="en-US" sz="3000" dirty="0"/>
              <a:t> </a:t>
            </a:r>
            <a:r>
              <a:rPr lang="en-US" sz="3000" dirty="0" err="1"/>
              <a:t>số</a:t>
            </a:r>
            <a:r>
              <a:rPr lang="en-US" sz="3000" dirty="0"/>
              <a:t> </a:t>
            </a:r>
            <a:r>
              <a:rPr lang="en-US" sz="3000" dirty="0" err="1"/>
              <a:t>hình</a:t>
            </a:r>
            <a:r>
              <a:rPr lang="en-US" sz="3000" dirty="0"/>
              <a:t> </a:t>
            </a:r>
            <a:r>
              <a:rPr lang="en-US" sz="3000" dirty="0" err="1"/>
              <a:t>ảnh</a:t>
            </a:r>
            <a:r>
              <a:rPr lang="en-US" sz="3000" dirty="0"/>
              <a:t> </a:t>
            </a:r>
            <a:r>
              <a:rPr lang="en-US" sz="3000" dirty="0" err="1"/>
              <a:t>về</a:t>
            </a:r>
            <a:r>
              <a:rPr lang="en-US" sz="3000" dirty="0"/>
              <a:t> </a:t>
            </a:r>
            <a:r>
              <a:rPr lang="en-US" sz="3000" dirty="0" err="1"/>
              <a:t>nấm</a:t>
            </a:r>
            <a:r>
              <a:rPr lang="en-US" sz="3000" dirty="0"/>
              <a:t>, </a:t>
            </a:r>
            <a:r>
              <a:rPr lang="en-US" sz="3000" dirty="0" err="1"/>
              <a:t>đọc</a:t>
            </a:r>
            <a:r>
              <a:rPr lang="en-US" sz="3000" dirty="0"/>
              <a:t> </a:t>
            </a:r>
            <a:r>
              <a:rPr lang="en-US" sz="3000" dirty="0" err="1"/>
              <a:t>tt</a:t>
            </a:r>
            <a:r>
              <a:rPr lang="en-US" sz="3000" dirty="0"/>
              <a:t> </a:t>
            </a:r>
            <a:r>
              <a:rPr lang="en-US" sz="3000" dirty="0" err="1"/>
              <a:t>sgk</a:t>
            </a:r>
            <a:r>
              <a:rPr lang="en-US" sz="3000" dirty="0"/>
              <a:t>.</a:t>
            </a:r>
            <a:r>
              <a:rPr lang="vi-VN" sz="3000" dirty="0"/>
              <a:t> Thảo luận cặp đôi</a:t>
            </a:r>
            <a:r>
              <a:rPr lang="en-US" sz="3000" dirty="0"/>
              <a:t> 7 </a:t>
            </a:r>
            <a:r>
              <a:rPr lang="en-US" sz="3000" dirty="0" err="1"/>
              <a:t>phút</a:t>
            </a:r>
            <a:r>
              <a:rPr lang="en-US" sz="3000" dirty="0"/>
              <a:t> </a:t>
            </a:r>
            <a:r>
              <a:rPr lang="vi-VN" sz="3000" dirty="0"/>
              <a:t> hoàn thành</a:t>
            </a:r>
            <a:endParaRPr lang="en-US" sz="3000" dirty="0"/>
          </a:p>
          <a:p>
            <a:r>
              <a:rPr lang="en-US" sz="3000" dirty="0" err="1"/>
              <a:t>Câu</a:t>
            </a:r>
            <a:r>
              <a:rPr lang="en-US" sz="3000" dirty="0"/>
              <a:t> 1. </a:t>
            </a:r>
            <a:r>
              <a:rPr lang="en-US" sz="3000" dirty="0" err="1"/>
              <a:t>Nấm</a:t>
            </a:r>
            <a:r>
              <a:rPr lang="en-US" sz="3000" dirty="0"/>
              <a:t> </a:t>
            </a:r>
            <a:r>
              <a:rPr lang="en-US" sz="3000" dirty="0" err="1"/>
              <a:t>là</a:t>
            </a:r>
            <a:r>
              <a:rPr lang="en-US" sz="3000" dirty="0"/>
              <a:t> </a:t>
            </a:r>
            <a:r>
              <a:rPr lang="en-US" sz="3000" dirty="0" err="1"/>
              <a:t>gì</a:t>
            </a:r>
            <a:r>
              <a:rPr lang="en-US" sz="3000" dirty="0"/>
              <a:t>?</a:t>
            </a:r>
          </a:p>
          <a:p>
            <a:r>
              <a:rPr lang="en-US" sz="3000" dirty="0" smtClean="0"/>
              <a:t>……………………………………………………………………………………</a:t>
            </a:r>
            <a:endParaRPr lang="en-US" sz="3000" dirty="0"/>
          </a:p>
          <a:p>
            <a:r>
              <a:rPr lang="en-US" sz="3000" dirty="0" err="1"/>
              <a:t>Câu</a:t>
            </a:r>
            <a:r>
              <a:rPr lang="en-US" sz="3000" dirty="0"/>
              <a:t> 2. </a:t>
            </a:r>
            <a:r>
              <a:rPr lang="en-US" sz="3000" dirty="0" err="1"/>
              <a:t>Kể</a:t>
            </a:r>
            <a:r>
              <a:rPr lang="en-US" sz="3000" dirty="0"/>
              <a:t> </a:t>
            </a:r>
            <a:r>
              <a:rPr lang="en-US" sz="3000" dirty="0" err="1"/>
              <a:t>tên</a:t>
            </a:r>
            <a:r>
              <a:rPr lang="en-US" sz="3000" dirty="0"/>
              <a:t> </a:t>
            </a:r>
            <a:r>
              <a:rPr lang="en-US" sz="3000" dirty="0" err="1"/>
              <a:t>các</a:t>
            </a:r>
            <a:r>
              <a:rPr lang="en-US" sz="3000" dirty="0"/>
              <a:t> </a:t>
            </a:r>
            <a:r>
              <a:rPr lang="en-US" sz="3000" dirty="0" err="1"/>
              <a:t>loại</a:t>
            </a:r>
            <a:r>
              <a:rPr lang="en-US" sz="3000" dirty="0"/>
              <a:t> </a:t>
            </a:r>
            <a:r>
              <a:rPr lang="en-US" sz="3000" dirty="0" err="1"/>
              <a:t>nấm</a:t>
            </a:r>
            <a:r>
              <a:rPr lang="en-US" sz="3000" dirty="0"/>
              <a:t> </a:t>
            </a:r>
            <a:r>
              <a:rPr lang="en-US" sz="3000" dirty="0" err="1"/>
              <a:t>mà</a:t>
            </a:r>
            <a:r>
              <a:rPr lang="en-US" sz="3000" dirty="0"/>
              <a:t> </a:t>
            </a:r>
            <a:r>
              <a:rPr lang="en-US" sz="3000" dirty="0" err="1"/>
              <a:t>em</a:t>
            </a:r>
            <a:r>
              <a:rPr lang="en-US" sz="3000" dirty="0"/>
              <a:t> </a:t>
            </a:r>
            <a:r>
              <a:rPr lang="en-US" sz="3000" dirty="0" err="1"/>
              <a:t>biết</a:t>
            </a:r>
            <a:r>
              <a:rPr lang="en-US" sz="3000" dirty="0"/>
              <a:t>? </a:t>
            </a:r>
            <a:r>
              <a:rPr lang="en-US" sz="3000" dirty="0" err="1"/>
              <a:t>Chúng</a:t>
            </a:r>
            <a:r>
              <a:rPr lang="en-US" sz="3000" dirty="0"/>
              <a:t> </a:t>
            </a:r>
            <a:r>
              <a:rPr lang="en-US" sz="3000" dirty="0" err="1"/>
              <a:t>có</a:t>
            </a:r>
            <a:r>
              <a:rPr lang="en-US" sz="3000" dirty="0"/>
              <a:t> </a:t>
            </a:r>
            <a:r>
              <a:rPr lang="en-US" sz="3000" dirty="0" err="1"/>
              <a:t>hình</a:t>
            </a:r>
            <a:r>
              <a:rPr lang="en-US" sz="3000" dirty="0"/>
              <a:t> </a:t>
            </a:r>
            <a:r>
              <a:rPr lang="en-US" sz="3000" dirty="0" err="1"/>
              <a:t>dạng</a:t>
            </a:r>
            <a:r>
              <a:rPr lang="en-US" sz="3000" dirty="0"/>
              <a:t> </a:t>
            </a:r>
            <a:r>
              <a:rPr lang="en-US" sz="3000" dirty="0" err="1"/>
              <a:t>như</a:t>
            </a:r>
            <a:r>
              <a:rPr lang="en-US" sz="3000" dirty="0"/>
              <a:t> </a:t>
            </a:r>
            <a:r>
              <a:rPr lang="en-US" sz="3000" dirty="0" err="1"/>
              <a:t>thế</a:t>
            </a:r>
            <a:r>
              <a:rPr lang="en-US" sz="3000" dirty="0"/>
              <a:t> </a:t>
            </a:r>
            <a:r>
              <a:rPr lang="en-US" sz="3000" dirty="0" err="1"/>
              <a:t>nào</a:t>
            </a:r>
            <a:r>
              <a:rPr lang="en-US" sz="3000" dirty="0"/>
              <a:t> </a:t>
            </a:r>
            <a:r>
              <a:rPr lang="en-US" sz="3000" dirty="0" err="1"/>
              <a:t>và</a:t>
            </a:r>
            <a:r>
              <a:rPr lang="en-US" sz="3000" dirty="0"/>
              <a:t> </a:t>
            </a:r>
            <a:r>
              <a:rPr lang="en-US" sz="3000" dirty="0" err="1"/>
              <a:t>môi</a:t>
            </a:r>
            <a:r>
              <a:rPr lang="en-US" sz="3000" dirty="0"/>
              <a:t> </a:t>
            </a:r>
            <a:r>
              <a:rPr lang="en-US" sz="3000" dirty="0" err="1"/>
              <a:t>trường</a:t>
            </a:r>
            <a:r>
              <a:rPr lang="en-US" sz="3000" dirty="0"/>
              <a:t> </a:t>
            </a:r>
            <a:r>
              <a:rPr lang="en-US" sz="3000" dirty="0" err="1"/>
              <a:t>sống</a:t>
            </a:r>
            <a:r>
              <a:rPr lang="en-US" sz="3000" dirty="0"/>
              <a:t> </a:t>
            </a:r>
            <a:r>
              <a:rPr lang="en-US" sz="3000" dirty="0" err="1"/>
              <a:t>của</a:t>
            </a:r>
            <a:r>
              <a:rPr lang="en-US" sz="3000" dirty="0"/>
              <a:t> </a:t>
            </a:r>
            <a:r>
              <a:rPr lang="en-US" sz="3000" dirty="0" err="1"/>
              <a:t>chúng</a:t>
            </a:r>
            <a:r>
              <a:rPr lang="en-US" sz="3000" dirty="0"/>
              <a:t>?</a:t>
            </a:r>
          </a:p>
          <a:p>
            <a:r>
              <a:rPr lang="en-US" sz="3000" dirty="0"/>
              <a:t>…………………………………………………………………………………………………………………………………………………………………………</a:t>
            </a:r>
          </a:p>
          <a:p>
            <a:r>
              <a:rPr lang="en-US" sz="3000" dirty="0" err="1"/>
              <a:t>Câu</a:t>
            </a:r>
            <a:r>
              <a:rPr lang="en-US" sz="3000" dirty="0"/>
              <a:t> 3. </a:t>
            </a:r>
            <a:r>
              <a:rPr lang="en-US" sz="3000" dirty="0" err="1"/>
              <a:t>Em</a:t>
            </a:r>
            <a:r>
              <a:rPr lang="en-US" sz="3000" dirty="0"/>
              <a:t> </a:t>
            </a:r>
            <a:r>
              <a:rPr lang="en-US" sz="3000" dirty="0" err="1"/>
              <a:t>hãy</a:t>
            </a:r>
            <a:r>
              <a:rPr lang="en-US" sz="3000" dirty="0"/>
              <a:t> </a:t>
            </a:r>
            <a:r>
              <a:rPr lang="en-US" sz="3000" dirty="0" err="1"/>
              <a:t>cho</a:t>
            </a:r>
            <a:r>
              <a:rPr lang="en-US" sz="3000" dirty="0"/>
              <a:t> </a:t>
            </a:r>
            <a:r>
              <a:rPr lang="en-US" sz="3000" dirty="0" err="1"/>
              <a:t>biết</a:t>
            </a:r>
            <a:r>
              <a:rPr lang="en-US" sz="3000" dirty="0"/>
              <a:t> </a:t>
            </a:r>
            <a:r>
              <a:rPr lang="en-US" sz="3000" dirty="0" err="1"/>
              <a:t>dựa</a:t>
            </a:r>
            <a:r>
              <a:rPr lang="en-US" sz="3000" dirty="0"/>
              <a:t> </a:t>
            </a:r>
            <a:r>
              <a:rPr lang="en-US" sz="3000" dirty="0" err="1"/>
              <a:t>vào</a:t>
            </a:r>
            <a:r>
              <a:rPr lang="en-US" sz="3000" dirty="0"/>
              <a:t> </a:t>
            </a:r>
            <a:r>
              <a:rPr lang="en-US" sz="3000" dirty="0" err="1"/>
              <a:t>cấu</a:t>
            </a:r>
            <a:r>
              <a:rPr lang="en-US" sz="3000" dirty="0"/>
              <a:t> </a:t>
            </a:r>
            <a:r>
              <a:rPr lang="en-US" sz="3000" dirty="0" err="1"/>
              <a:t>trúc</a:t>
            </a:r>
            <a:r>
              <a:rPr lang="en-US" sz="3000" dirty="0"/>
              <a:t> </a:t>
            </a:r>
            <a:r>
              <a:rPr lang="en-US" sz="3000" dirty="0" err="1"/>
              <a:t>cơ</a:t>
            </a:r>
            <a:r>
              <a:rPr lang="en-US" sz="3000" dirty="0"/>
              <a:t> </a:t>
            </a:r>
            <a:r>
              <a:rPr lang="en-US" sz="3000" dirty="0" err="1"/>
              <a:t>quan</a:t>
            </a:r>
            <a:r>
              <a:rPr lang="en-US" sz="3000" dirty="0"/>
              <a:t> </a:t>
            </a:r>
            <a:r>
              <a:rPr lang="en-US" sz="3000" dirty="0" err="1"/>
              <a:t>tạo</a:t>
            </a:r>
            <a:r>
              <a:rPr lang="en-US" sz="3000" dirty="0"/>
              <a:t> </a:t>
            </a:r>
            <a:r>
              <a:rPr lang="en-US" sz="3000" dirty="0" err="1"/>
              <a:t>bào</a:t>
            </a:r>
            <a:r>
              <a:rPr lang="en-US" sz="3000" dirty="0"/>
              <a:t> </a:t>
            </a:r>
            <a:r>
              <a:rPr lang="en-US" sz="3000" dirty="0" err="1"/>
              <a:t>tử</a:t>
            </a:r>
            <a:r>
              <a:rPr lang="en-US" sz="3000" dirty="0"/>
              <a:t>, </a:t>
            </a:r>
            <a:r>
              <a:rPr lang="en-US" sz="3000" dirty="0" err="1"/>
              <a:t>nấm</a:t>
            </a:r>
            <a:r>
              <a:rPr lang="en-US" sz="3000" dirty="0"/>
              <a:t> </a:t>
            </a:r>
            <a:r>
              <a:rPr lang="en-US" sz="3000" dirty="0" err="1"/>
              <a:t>được</a:t>
            </a:r>
            <a:r>
              <a:rPr lang="en-US" sz="3000" dirty="0"/>
              <a:t> chia </a:t>
            </a:r>
            <a:r>
              <a:rPr lang="en-US" sz="3000" dirty="0" err="1"/>
              <a:t>thành</a:t>
            </a:r>
            <a:r>
              <a:rPr lang="en-US" sz="3000" dirty="0"/>
              <a:t> </a:t>
            </a:r>
            <a:r>
              <a:rPr lang="en-US" sz="3000" dirty="0" err="1"/>
              <a:t>mấy</a:t>
            </a:r>
            <a:r>
              <a:rPr lang="en-US" sz="3000" dirty="0"/>
              <a:t> </a:t>
            </a:r>
            <a:r>
              <a:rPr lang="en-US" sz="3000" dirty="0" err="1"/>
              <a:t>nhóm</a:t>
            </a:r>
            <a:r>
              <a:rPr lang="en-US" sz="3000" dirty="0"/>
              <a:t>, </a:t>
            </a:r>
            <a:r>
              <a:rPr lang="en-US" sz="3000" dirty="0" err="1"/>
              <a:t>kể</a:t>
            </a:r>
            <a:r>
              <a:rPr lang="en-US" sz="3000" dirty="0"/>
              <a:t> </a:t>
            </a:r>
            <a:r>
              <a:rPr lang="en-US" sz="3000" dirty="0" err="1"/>
              <a:t>tên</a:t>
            </a:r>
            <a:r>
              <a:rPr lang="en-US" sz="3000" dirty="0"/>
              <a:t>?</a:t>
            </a:r>
          </a:p>
          <a:p>
            <a:r>
              <a:rPr lang="en-US" sz="3000" dirty="0" smtClean="0"/>
              <a:t>……………………………………………………………………………………………………………………………………………………………………………………………………………</a:t>
            </a:r>
            <a:endParaRPr lang="en-US" sz="3000" dirty="0"/>
          </a:p>
        </p:txBody>
      </p:sp>
    </p:spTree>
    <p:extLst>
      <p:ext uri="{BB962C8B-B14F-4D97-AF65-F5344CB8AC3E}">
        <p14:creationId xmlns:p14="http://schemas.microsoft.com/office/powerpoint/2010/main" val="3230983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8037" y="363021"/>
            <a:ext cx="10377054" cy="5170646"/>
          </a:xfrm>
          <a:prstGeom prst="rect">
            <a:avLst/>
          </a:prstGeom>
        </p:spPr>
        <p:txBody>
          <a:bodyPr wrap="square">
            <a:spAutoFit/>
          </a:bodyPr>
          <a:lstStyle/>
          <a:p>
            <a:r>
              <a:rPr lang="en-US" sz="2400" b="1" dirty="0" err="1">
                <a:latin typeface="Times New Roman" pitchFamily="18" charset="0"/>
                <a:cs typeface="Times New Roman" pitchFamily="18" charset="0"/>
              </a:rPr>
              <a:t>Phiếu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1</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Nấm</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2. </a:t>
            </a:r>
            <a:r>
              <a:rPr lang="vi-VN" sz="2400" dirty="0" smtClean="0">
                <a:latin typeface="Times New Roman" pitchFamily="18" charset="0"/>
                <a:cs typeface="Times New Roman" pitchFamily="18" charset="0"/>
              </a:rPr>
              <a:t>Hình </a:t>
            </a:r>
            <a:r>
              <a:rPr lang="vi-VN" sz="2400" dirty="0">
                <a:latin typeface="Times New Roman" pitchFamily="18" charset="0"/>
                <a:cs typeface="Times New Roman" pitchFamily="18" charset="0"/>
              </a:rPr>
              <a:t>dạng và kích thước của nắm vô củng đa dạng, cỏ những loại cơ thể dễ dàng quan sát bằng mắt thường nhưng cũng có loại chỉ có th</a:t>
            </a:r>
            <a:r>
              <a:rPr lang="en-US" sz="2400" dirty="0">
                <a:latin typeface="Times New Roman" pitchFamily="18" charset="0"/>
                <a:cs typeface="Times New Roman" pitchFamily="18" charset="0"/>
              </a:rPr>
              <a:t>ể</a:t>
            </a:r>
            <a:r>
              <a:rPr lang="vi-VN" sz="2400" dirty="0">
                <a:latin typeface="Times New Roman" pitchFamily="18" charset="0"/>
                <a:cs typeface="Times New Roman" pitchFamily="18" charset="0"/>
              </a:rPr>
              <a:t> quan sát thầy bằng kính hiển vi.</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Sinh sống ở nhiều điều kiện môi trưởng khác nhau, chủ yếu ở những nơi nóng ẩm, giảu dinh dưỡng, một số có thể sống ở điều kiện vô cùng khắc nghiệt.</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3.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Nấm túi: sinh sản bằng bảo tử túi. vi dụ: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mốc đen bánh mi.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men rượu....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Nấm đàm: sinh sản bằng bào từ đàm, vi dụ: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rơm,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hương.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sò,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linh chỉ....</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Nấm tiếp hợp: bao gồm các loài n</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m mốc sinh trưởng nhanh gây ra sự ôi thiu của thức ăn như bánh mì. đào, dâu. khoai lang... trong quá trinh c</a:t>
            </a:r>
            <a:r>
              <a:rPr lang="en-US" sz="2400" dirty="0">
                <a:latin typeface="Times New Roman" pitchFamily="18" charset="0"/>
                <a:cs typeface="Times New Roman" pitchFamily="18" charset="0"/>
              </a:rPr>
              <a:t>ấ</a:t>
            </a:r>
            <a:r>
              <a:rPr lang="vi-VN" sz="2400" dirty="0">
                <a:latin typeface="Times New Roman" pitchFamily="18" charset="0"/>
                <a:cs typeface="Times New Roman" pitchFamily="18" charset="0"/>
              </a:rPr>
              <a:t>t trữ.</a:t>
            </a:r>
            <a:endParaRPr lang="en-US" sz="2400" dirty="0">
              <a:latin typeface="Times New Roman" pitchFamily="18" charset="0"/>
              <a:cs typeface="Times New Roman" pitchFamily="18" charset="0"/>
            </a:endParaRPr>
          </a:p>
          <a:p>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416835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504C167-BCAF-48FD-94DB-1D7FFDA60480}"/>
              </a:ext>
            </a:extLst>
          </p:cNvPr>
          <p:cNvSpPr>
            <a:spLocks noGrp="1"/>
          </p:cNvSpPr>
          <p:nvPr>
            <p:ph type="title"/>
          </p:nvPr>
        </p:nvSpPr>
        <p:spPr/>
        <p:txBody>
          <a:bodyPr/>
          <a:lstStyle/>
          <a:p>
            <a:r>
              <a:rPr lang="en-US" sz="4000">
                <a:latin typeface="Acumin Pro Condensed" panose="020B0806020202020204" pitchFamily="34" charset="0"/>
              </a:rPr>
              <a:t>TÌM HIỂU SỰ ĐA DẠNG CỦA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xmlns="" id="{3486ADC0-0C94-405C-B2A8-7CFC5E33AF3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56478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0405D84-F757-44FB-8B5F-DEE5FE2D37A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1059704-ECEA-4ADE-8C19-8C499DD727A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4633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4184"/>
          </a:xfrm>
        </p:spPr>
        <p:txBody>
          <a:bodyPr/>
          <a:lstStyle/>
          <a:p>
            <a:pPr algn="ctr"/>
            <a:r>
              <a:rPr lang="en-US" b="1" dirty="0" err="1" smtClean="0"/>
              <a:t>Tiết</a:t>
            </a:r>
            <a:r>
              <a:rPr lang="en-US" b="1" dirty="0" smtClean="0"/>
              <a:t> 59. NẤM</a:t>
            </a:r>
            <a:endParaRPr lang="en-US" b="1" dirty="0"/>
          </a:p>
        </p:txBody>
      </p:sp>
      <p:sp>
        <p:nvSpPr>
          <p:cNvPr id="3" name="Rectangle 2"/>
          <p:cNvSpPr/>
          <p:nvPr/>
        </p:nvSpPr>
        <p:spPr>
          <a:xfrm>
            <a:off x="637309" y="1208085"/>
            <a:ext cx="11028218" cy="2862322"/>
          </a:xfrm>
          <a:prstGeom prst="rect">
            <a:avLst/>
          </a:prstGeom>
        </p:spPr>
        <p:txBody>
          <a:bodyPr wrap="square">
            <a:spAutoFit/>
          </a:bodyPr>
          <a:lstStyle/>
          <a:p>
            <a:r>
              <a:rPr lang="en-US" sz="3000" dirty="0" err="1"/>
              <a:t>Mục</a:t>
            </a:r>
            <a:r>
              <a:rPr lang="en-US" sz="3000" dirty="0"/>
              <a:t> </a:t>
            </a:r>
            <a:r>
              <a:rPr lang="en-US" sz="3000" dirty="0" err="1"/>
              <a:t>tiêu</a:t>
            </a:r>
            <a:r>
              <a:rPr lang="en-US" sz="3000" dirty="0"/>
              <a:t>: </a:t>
            </a:r>
          </a:p>
          <a:p>
            <a:r>
              <a:rPr lang="en-US" sz="3000" dirty="0"/>
              <a:t>-</a:t>
            </a:r>
            <a:r>
              <a:rPr lang="en-US" sz="3000" dirty="0" err="1"/>
              <a:t>Nhận</a:t>
            </a:r>
            <a:r>
              <a:rPr lang="en-US" sz="3000" dirty="0"/>
              <a:t> </a:t>
            </a:r>
            <a:r>
              <a:rPr lang="en-US" sz="3000" dirty="0" err="1"/>
              <a:t>biết</a:t>
            </a:r>
            <a:r>
              <a:rPr lang="en-US" sz="3000" dirty="0"/>
              <a:t> </a:t>
            </a:r>
            <a:r>
              <a:rPr lang="en-US" sz="3000" dirty="0" err="1"/>
              <a:t>được</a:t>
            </a:r>
            <a:r>
              <a:rPr lang="en-US" sz="3000" dirty="0"/>
              <a:t> </a:t>
            </a:r>
            <a:r>
              <a:rPr lang="en-US" sz="3000" dirty="0" err="1"/>
              <a:t>một</a:t>
            </a:r>
            <a:r>
              <a:rPr lang="en-US" sz="3000" dirty="0"/>
              <a:t> </a:t>
            </a:r>
            <a:r>
              <a:rPr lang="en-US" sz="3000" dirty="0" err="1"/>
              <a:t>số</a:t>
            </a:r>
            <a:r>
              <a:rPr lang="en-US" sz="3000" dirty="0"/>
              <a:t> </a:t>
            </a:r>
            <a:r>
              <a:rPr lang="en-US" sz="3000" dirty="0" err="1"/>
              <a:t>đại</a:t>
            </a:r>
            <a:r>
              <a:rPr lang="en-US" sz="3000" dirty="0"/>
              <a:t> </a:t>
            </a:r>
            <a:r>
              <a:rPr lang="en-US" sz="3000" dirty="0" err="1"/>
              <a:t>diện</a:t>
            </a:r>
            <a:r>
              <a:rPr lang="en-US" sz="3000" dirty="0"/>
              <a:t> </a:t>
            </a:r>
            <a:r>
              <a:rPr lang="en-US" sz="3000" dirty="0" err="1"/>
              <a:t>của</a:t>
            </a:r>
            <a:r>
              <a:rPr lang="en-US" sz="3000" dirty="0"/>
              <a:t> </a:t>
            </a:r>
            <a:r>
              <a:rPr lang="en-US" sz="3000" dirty="0" err="1"/>
              <a:t>nấm</a:t>
            </a:r>
            <a:r>
              <a:rPr lang="en-US" sz="3000" dirty="0"/>
              <a:t>, </a:t>
            </a:r>
            <a:r>
              <a:rPr lang="en-US" sz="3000" dirty="0" err="1"/>
              <a:t>nêu</a:t>
            </a:r>
            <a:r>
              <a:rPr lang="en-US" sz="3000" dirty="0"/>
              <a:t> </a:t>
            </a:r>
            <a:r>
              <a:rPr lang="en-US" sz="3000" dirty="0" err="1"/>
              <a:t>được</a:t>
            </a:r>
            <a:r>
              <a:rPr lang="en-US" sz="3000" dirty="0"/>
              <a:t> </a:t>
            </a:r>
            <a:r>
              <a:rPr lang="en-US" sz="3000" dirty="0" err="1"/>
              <a:t>sự</a:t>
            </a:r>
            <a:r>
              <a:rPr lang="en-US" sz="3000" dirty="0"/>
              <a:t> </a:t>
            </a:r>
            <a:r>
              <a:rPr lang="en-US" sz="3000" dirty="0" err="1"/>
              <a:t>đa</a:t>
            </a:r>
            <a:r>
              <a:rPr lang="en-US" sz="3000" dirty="0"/>
              <a:t> </a:t>
            </a:r>
            <a:r>
              <a:rPr lang="en-US" sz="3000" dirty="0" err="1"/>
              <a:t>dạng</a:t>
            </a:r>
            <a:r>
              <a:rPr lang="en-US" sz="3000" dirty="0"/>
              <a:t> </a:t>
            </a:r>
            <a:r>
              <a:rPr lang="en-US" sz="3000" dirty="0" err="1"/>
              <a:t>của</a:t>
            </a:r>
            <a:r>
              <a:rPr lang="en-US" sz="3000" dirty="0"/>
              <a:t> </a:t>
            </a:r>
            <a:r>
              <a:rPr lang="en-US" sz="3000" dirty="0" err="1"/>
              <a:t>nấm</a:t>
            </a:r>
            <a:endParaRPr lang="en-US" sz="3000" dirty="0"/>
          </a:p>
          <a:p>
            <a:r>
              <a:rPr lang="en-US" sz="3000" dirty="0"/>
              <a:t>- </a:t>
            </a:r>
            <a:r>
              <a:rPr lang="en-US" sz="3000" dirty="0" err="1"/>
              <a:t>Trình</a:t>
            </a:r>
            <a:r>
              <a:rPr lang="en-US" sz="3000" dirty="0"/>
              <a:t> </a:t>
            </a:r>
            <a:r>
              <a:rPr lang="en-US" sz="3000" dirty="0" err="1"/>
              <a:t>bày</a:t>
            </a:r>
            <a:r>
              <a:rPr lang="en-US" sz="3000" dirty="0"/>
              <a:t> </a:t>
            </a:r>
            <a:r>
              <a:rPr lang="en-US" sz="3000" dirty="0" err="1"/>
              <a:t>được</a:t>
            </a:r>
            <a:r>
              <a:rPr lang="en-US" sz="3000" dirty="0"/>
              <a:t> </a:t>
            </a:r>
            <a:r>
              <a:rPr lang="en-US" sz="3000" dirty="0" err="1"/>
              <a:t>vai</a:t>
            </a:r>
            <a:r>
              <a:rPr lang="en-US" sz="3000" dirty="0"/>
              <a:t> </a:t>
            </a:r>
            <a:r>
              <a:rPr lang="en-US" sz="3000" dirty="0" err="1"/>
              <a:t>trò</a:t>
            </a:r>
            <a:r>
              <a:rPr lang="en-US" sz="3000" dirty="0"/>
              <a:t> </a:t>
            </a:r>
            <a:r>
              <a:rPr lang="en-US" sz="3000" dirty="0" err="1"/>
              <a:t>của</a:t>
            </a:r>
            <a:r>
              <a:rPr lang="en-US" sz="3000" dirty="0"/>
              <a:t> </a:t>
            </a:r>
            <a:r>
              <a:rPr lang="en-US" sz="3000" dirty="0" err="1"/>
              <a:t>nấm</a:t>
            </a:r>
            <a:r>
              <a:rPr lang="en-US" sz="3000" dirty="0"/>
              <a:t> </a:t>
            </a:r>
            <a:r>
              <a:rPr lang="en-US" sz="3000" dirty="0" err="1"/>
              <a:t>trong</a:t>
            </a:r>
            <a:r>
              <a:rPr lang="en-US" sz="3000" dirty="0"/>
              <a:t> </a:t>
            </a:r>
            <a:r>
              <a:rPr lang="en-US" sz="3000" dirty="0" err="1"/>
              <a:t>tự</a:t>
            </a:r>
            <a:r>
              <a:rPr lang="en-US" sz="3000" dirty="0"/>
              <a:t> </a:t>
            </a:r>
            <a:r>
              <a:rPr lang="en-US" sz="3000" dirty="0" err="1"/>
              <a:t>nhiên</a:t>
            </a:r>
            <a:r>
              <a:rPr lang="en-US" sz="3000" dirty="0"/>
              <a:t> </a:t>
            </a:r>
            <a:r>
              <a:rPr lang="en-US" sz="3000" dirty="0" err="1"/>
              <a:t>và</a:t>
            </a:r>
            <a:r>
              <a:rPr lang="en-US" sz="3000" dirty="0"/>
              <a:t> </a:t>
            </a:r>
            <a:r>
              <a:rPr lang="en-US" sz="3000" dirty="0" err="1"/>
              <a:t>trong</a:t>
            </a:r>
            <a:r>
              <a:rPr lang="en-US" sz="3000" dirty="0"/>
              <a:t> </a:t>
            </a:r>
            <a:r>
              <a:rPr lang="en-US" sz="3000" dirty="0" err="1"/>
              <a:t>đời</a:t>
            </a:r>
            <a:r>
              <a:rPr lang="en-US" sz="3000" dirty="0"/>
              <a:t> </a:t>
            </a:r>
            <a:r>
              <a:rPr lang="en-US" sz="3000" dirty="0" err="1"/>
              <a:t>sống</a:t>
            </a:r>
            <a:r>
              <a:rPr lang="en-US" sz="3000" dirty="0"/>
              <a:t>.</a:t>
            </a:r>
          </a:p>
          <a:p>
            <a:r>
              <a:rPr lang="en-US" sz="3000" dirty="0"/>
              <a:t>- </a:t>
            </a:r>
            <a:r>
              <a:rPr lang="en-US" sz="3000" dirty="0" err="1"/>
              <a:t>Nêu</a:t>
            </a:r>
            <a:r>
              <a:rPr lang="en-US" sz="3000" dirty="0"/>
              <a:t> </a:t>
            </a:r>
            <a:r>
              <a:rPr lang="en-US" sz="3000" dirty="0" err="1"/>
              <a:t>được</a:t>
            </a:r>
            <a:r>
              <a:rPr lang="en-US" sz="3000" dirty="0"/>
              <a:t> </a:t>
            </a:r>
            <a:r>
              <a:rPr lang="en-US" sz="3000" dirty="0" err="1"/>
              <a:t>một</a:t>
            </a:r>
            <a:r>
              <a:rPr lang="en-US" sz="3000" dirty="0"/>
              <a:t> </a:t>
            </a:r>
            <a:r>
              <a:rPr lang="en-US" sz="3000" dirty="0" err="1"/>
              <a:t>số</a:t>
            </a:r>
            <a:r>
              <a:rPr lang="en-US" sz="3000" dirty="0"/>
              <a:t> </a:t>
            </a:r>
            <a:r>
              <a:rPr lang="en-US" sz="3000" dirty="0" err="1"/>
              <a:t>bệnh</a:t>
            </a:r>
            <a:r>
              <a:rPr lang="en-US" sz="3000" dirty="0"/>
              <a:t> do </a:t>
            </a:r>
            <a:r>
              <a:rPr lang="en-US" sz="3000" dirty="0" err="1"/>
              <a:t>nấm</a:t>
            </a:r>
            <a:r>
              <a:rPr lang="en-US" sz="3000" dirty="0"/>
              <a:t> </a:t>
            </a:r>
            <a:r>
              <a:rPr lang="en-US" sz="3000" dirty="0" err="1"/>
              <a:t>gây</a:t>
            </a:r>
            <a:r>
              <a:rPr lang="en-US" sz="3000" dirty="0"/>
              <a:t> </a:t>
            </a:r>
            <a:r>
              <a:rPr lang="en-US" sz="3000" dirty="0" err="1"/>
              <a:t>ra</a:t>
            </a:r>
            <a:r>
              <a:rPr lang="en-US" sz="3000" dirty="0"/>
              <a:t> </a:t>
            </a:r>
            <a:r>
              <a:rPr lang="en-US" sz="3000" dirty="0" err="1"/>
              <a:t>và</a:t>
            </a:r>
            <a:r>
              <a:rPr lang="en-US" sz="3000" dirty="0"/>
              <a:t> </a:t>
            </a:r>
            <a:r>
              <a:rPr lang="en-US" sz="3000" dirty="0" err="1"/>
              <a:t>cách</a:t>
            </a:r>
            <a:r>
              <a:rPr lang="en-US" sz="3000" dirty="0"/>
              <a:t> </a:t>
            </a:r>
            <a:r>
              <a:rPr lang="en-US" sz="3000" dirty="0" err="1"/>
              <a:t>phòng</a:t>
            </a:r>
            <a:r>
              <a:rPr lang="en-US" sz="3000" dirty="0"/>
              <a:t>, </a:t>
            </a:r>
            <a:r>
              <a:rPr lang="en-US" sz="3000" dirty="0" err="1"/>
              <a:t>tránh</a:t>
            </a:r>
            <a:r>
              <a:rPr lang="en-US" sz="3000" dirty="0"/>
              <a:t> </a:t>
            </a:r>
            <a:r>
              <a:rPr lang="en-US" sz="3000" dirty="0" err="1"/>
              <a:t>bệnh</a:t>
            </a:r>
            <a:r>
              <a:rPr lang="en-US" sz="3000" dirty="0"/>
              <a:t>.</a:t>
            </a:r>
          </a:p>
          <a:p>
            <a:r>
              <a:rPr lang="en-US" sz="3000" dirty="0" smtClean="0"/>
              <a:t>-</a:t>
            </a:r>
            <a:r>
              <a:rPr lang="en-US" sz="3000" dirty="0" err="1" smtClean="0"/>
              <a:t>Vận</a:t>
            </a:r>
            <a:r>
              <a:rPr lang="en-US" sz="3000" dirty="0" smtClean="0"/>
              <a:t> </a:t>
            </a:r>
            <a:r>
              <a:rPr lang="en-US" sz="3000" dirty="0" err="1"/>
              <a:t>dụng</a:t>
            </a:r>
            <a:r>
              <a:rPr lang="en-US" sz="3000" dirty="0"/>
              <a:t> </a:t>
            </a:r>
            <a:r>
              <a:rPr lang="en-US" sz="3000" dirty="0" err="1"/>
              <a:t>kiến</a:t>
            </a:r>
            <a:r>
              <a:rPr lang="en-US" sz="3000" dirty="0"/>
              <a:t> </a:t>
            </a:r>
            <a:r>
              <a:rPr lang="en-US" sz="3000" dirty="0" err="1"/>
              <a:t>thức</a:t>
            </a:r>
            <a:r>
              <a:rPr lang="en-US" sz="3000" dirty="0"/>
              <a:t> </a:t>
            </a:r>
            <a:r>
              <a:rPr lang="en-US" sz="3000" dirty="0" err="1"/>
              <a:t>để</a:t>
            </a:r>
            <a:r>
              <a:rPr lang="en-US" sz="3000" dirty="0"/>
              <a:t> </a:t>
            </a:r>
            <a:r>
              <a:rPr lang="en-US" sz="3000" dirty="0" err="1"/>
              <a:t>giải</a:t>
            </a:r>
            <a:r>
              <a:rPr lang="en-US" sz="3000" dirty="0"/>
              <a:t> </a:t>
            </a:r>
            <a:r>
              <a:rPr lang="en-US" sz="3000" dirty="0" err="1"/>
              <a:t>thích</a:t>
            </a:r>
            <a:r>
              <a:rPr lang="en-US" sz="3000" dirty="0"/>
              <a:t> </a:t>
            </a:r>
            <a:r>
              <a:rPr lang="en-US" sz="3000" dirty="0" err="1"/>
              <a:t>một</a:t>
            </a:r>
            <a:r>
              <a:rPr lang="en-US" sz="3000" dirty="0"/>
              <a:t> </a:t>
            </a:r>
            <a:r>
              <a:rPr lang="en-US" sz="3000" dirty="0" err="1"/>
              <a:t>số</a:t>
            </a:r>
            <a:r>
              <a:rPr lang="en-US" sz="3000" dirty="0"/>
              <a:t> </a:t>
            </a:r>
            <a:r>
              <a:rPr lang="en-US" sz="3000" dirty="0" err="1"/>
              <a:t>hiện</a:t>
            </a:r>
            <a:r>
              <a:rPr lang="en-US" sz="3000" dirty="0"/>
              <a:t> </a:t>
            </a:r>
            <a:r>
              <a:rPr lang="en-US" sz="3000" dirty="0" err="1"/>
              <a:t>tượng</a:t>
            </a:r>
            <a:r>
              <a:rPr lang="en-US" sz="3000" dirty="0"/>
              <a:t> </a:t>
            </a:r>
            <a:r>
              <a:rPr lang="en-US" sz="3000" dirty="0" err="1"/>
              <a:t>trong</a:t>
            </a:r>
            <a:r>
              <a:rPr lang="en-US" sz="3000" dirty="0"/>
              <a:t> </a:t>
            </a:r>
            <a:r>
              <a:rPr lang="en-US" sz="3000" dirty="0" err="1"/>
              <a:t>đời</a:t>
            </a:r>
            <a:r>
              <a:rPr lang="en-US" sz="3000" dirty="0"/>
              <a:t> </a:t>
            </a:r>
            <a:r>
              <a:rPr lang="en-US" sz="3000" dirty="0" err="1"/>
              <a:t>sống</a:t>
            </a:r>
            <a:r>
              <a:rPr lang="en-US" sz="3000" dirty="0"/>
              <a:t>.</a:t>
            </a:r>
          </a:p>
        </p:txBody>
      </p:sp>
    </p:spTree>
    <p:extLst>
      <p:ext uri="{BB962C8B-B14F-4D97-AF65-F5344CB8AC3E}">
        <p14:creationId xmlns:p14="http://schemas.microsoft.com/office/powerpoint/2010/main" val="30384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22943934-5A43-44B3-8851-8A0DDDD5657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DC25661-5BE2-41EE-971E-A59C6C1161F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3066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96B99992-21F5-46BB-B680-2A27AA573D4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70ED8F43-89C1-44A0-9388-F39649AC88C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78135456"/>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2774FBC4-7549-4C66-A598-437A68CBBE3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369F858D-9256-4B24-95C5-3855C22455B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953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CD30AB7-2A71-4C5F-82C5-B199419FBE2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C70A2460-3991-487B-AA21-C8E29826C09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0442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4" y="226579"/>
            <a:ext cx="11533909" cy="1325563"/>
          </a:xfrm>
        </p:spPr>
        <p:txBody>
          <a:bodyPr>
            <a:normAutofit/>
          </a:bodyPr>
          <a:lstStyle/>
          <a:p>
            <a:r>
              <a:rPr lang="en-US" sz="3000" dirty="0" err="1" smtClean="0"/>
              <a:t>Quan</a:t>
            </a:r>
            <a:r>
              <a:rPr lang="en-US" sz="3000" dirty="0" smtClean="0"/>
              <a:t> </a:t>
            </a:r>
            <a:r>
              <a:rPr lang="en-US" sz="3000" dirty="0" err="1" smtClean="0"/>
              <a:t>sát</a:t>
            </a:r>
            <a:r>
              <a:rPr lang="en-US" sz="3000" dirty="0" smtClean="0"/>
              <a:t> </a:t>
            </a:r>
            <a:r>
              <a:rPr lang="en-US" sz="3000" dirty="0" err="1" smtClean="0"/>
              <a:t>hình</a:t>
            </a:r>
            <a:r>
              <a:rPr lang="en-US" sz="3000" dirty="0" smtClean="0"/>
              <a:t> </a:t>
            </a:r>
            <a:r>
              <a:rPr lang="en-US" sz="3000" dirty="0" err="1" smtClean="0"/>
              <a:t>em</a:t>
            </a:r>
            <a:r>
              <a:rPr lang="en-US" sz="3000" dirty="0" smtClean="0"/>
              <a:t> </a:t>
            </a:r>
            <a:r>
              <a:rPr lang="en-US" sz="3000" dirty="0" err="1" smtClean="0"/>
              <a:t>hãy</a:t>
            </a:r>
            <a:r>
              <a:rPr lang="en-US" sz="3000" dirty="0" smtClean="0"/>
              <a:t> </a:t>
            </a:r>
            <a:r>
              <a:rPr lang="en-US" sz="3000" dirty="0" err="1" smtClean="0"/>
              <a:t>cho</a:t>
            </a:r>
            <a:r>
              <a:rPr lang="en-US" sz="3000" dirty="0" smtClean="0"/>
              <a:t> </a:t>
            </a:r>
            <a:r>
              <a:rPr lang="en-US" sz="3000" dirty="0" err="1" smtClean="0"/>
              <a:t>biết</a:t>
            </a:r>
            <a:r>
              <a:rPr lang="en-US" sz="3000" dirty="0" smtClean="0"/>
              <a:t> </a:t>
            </a:r>
            <a:r>
              <a:rPr lang="en-US" sz="3000" dirty="0" err="1" smtClean="0"/>
              <a:t>vai</a:t>
            </a:r>
            <a:r>
              <a:rPr lang="en-US" sz="3000" dirty="0" smtClean="0"/>
              <a:t> </a:t>
            </a:r>
            <a:r>
              <a:rPr lang="en-US" sz="3000" dirty="0" err="1" smtClean="0"/>
              <a:t>trò</a:t>
            </a:r>
            <a:r>
              <a:rPr lang="en-US" sz="3000" dirty="0" smtClean="0"/>
              <a:t> </a:t>
            </a:r>
            <a:r>
              <a:rPr lang="en-US" sz="3000" dirty="0" err="1" smtClean="0"/>
              <a:t>của</a:t>
            </a:r>
            <a:r>
              <a:rPr lang="en-US" sz="3000" dirty="0" smtClean="0"/>
              <a:t> </a:t>
            </a:r>
            <a:r>
              <a:rPr lang="en-US" sz="3000" dirty="0" err="1" smtClean="0"/>
              <a:t>nấm</a:t>
            </a:r>
            <a:r>
              <a:rPr lang="en-US" sz="3000" dirty="0" smtClean="0"/>
              <a:t> </a:t>
            </a:r>
            <a:r>
              <a:rPr lang="en-US" sz="3000" dirty="0" err="1" smtClean="0"/>
              <a:t>trong</a:t>
            </a:r>
            <a:r>
              <a:rPr lang="en-US" sz="3000" dirty="0" smtClean="0"/>
              <a:t> </a:t>
            </a:r>
            <a:r>
              <a:rPr lang="en-US" sz="3000" dirty="0" err="1" smtClean="0"/>
              <a:t>tự</a:t>
            </a:r>
            <a:r>
              <a:rPr lang="en-US" sz="3000" dirty="0" smtClean="0"/>
              <a:t> </a:t>
            </a:r>
            <a:r>
              <a:rPr lang="en-US" sz="3000" dirty="0" err="1" smtClean="0"/>
              <a:t>nhiên</a:t>
            </a:r>
            <a:endParaRPr lang="en-US" sz="3000" dirty="0"/>
          </a:p>
        </p:txBody>
      </p:sp>
      <p:pic>
        <p:nvPicPr>
          <p:cNvPr id="1026" name="Picture 2" descr="Quan sát hình 28.3, em hãy nêu vai trò của nấm trong tự nhiên, vai trò của  nấm đối với đời sống con người | [Chân trời sáng tạo] Khoa học t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411" y="1610593"/>
            <a:ext cx="4714875" cy="4524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9491" y="2060322"/>
            <a:ext cx="6096000" cy="1938992"/>
          </a:xfrm>
          <a:prstGeom prst="rect">
            <a:avLst/>
          </a:prstGeom>
        </p:spPr>
        <p:txBody>
          <a:bodyPr>
            <a:spAutoFit/>
          </a:bodyPr>
          <a:lstStyle/>
          <a:p>
            <a:r>
              <a:rPr lang="en-US" sz="3000" dirty="0">
                <a:latin typeface="+mj-lt"/>
              </a:rPr>
              <a:t>T</a:t>
            </a:r>
            <a:r>
              <a:rPr lang="vi-VN" sz="3000" dirty="0" smtClean="0">
                <a:latin typeface="+mj-lt"/>
              </a:rPr>
              <a:t>ham </a:t>
            </a:r>
            <a:r>
              <a:rPr lang="vi-VN" sz="3000" dirty="0">
                <a:latin typeface="+mj-lt"/>
              </a:rPr>
              <a:t>gia vào quá trình phân hủy chất thải và xác động vật, thực vật thành các chất đơn giản cung cấp cho cây xanh và làm sạch môi trường.</a:t>
            </a:r>
            <a:endParaRPr lang="en-US" sz="3000" dirty="0">
              <a:latin typeface="+mj-lt"/>
            </a:endParaRPr>
          </a:p>
        </p:txBody>
      </p:sp>
    </p:spTree>
    <p:extLst>
      <p:ext uri="{BB962C8B-B14F-4D97-AF65-F5344CB8AC3E}">
        <p14:creationId xmlns:p14="http://schemas.microsoft.com/office/powerpoint/2010/main" val="28853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3E2E335-F01B-4DC6-9EA7-B820AD83E3A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99A4507-4184-4FD0-A245-1163D9BA2F9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1914211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C1048AF-ED11-4D9B-A4B5-9974CB13045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73A3D13-FAA5-49C7-AA08-F35A593ADEC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3838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64220"/>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79677793"/>
              </p:ext>
            </p:extLst>
          </p:nvPr>
        </p:nvGraphicFramePr>
        <p:xfrm>
          <a:off x="762001" y="914977"/>
          <a:ext cx="10515600" cy="1706880"/>
        </p:xfrm>
        <a:graphic>
          <a:graphicData uri="http://schemas.openxmlformats.org/drawingml/2006/table">
            <a:tbl>
              <a:tblPr firstRow="1" firstCol="1" bandRow="1">
                <a:tableStyleId>{5C22544A-7EE6-4342-B048-85BDC9FD1C3A}</a:tableStyleId>
              </a:tblPr>
              <a:tblGrid>
                <a:gridCol w="6839265"/>
                <a:gridCol w="3676335"/>
              </a:tblGrid>
              <a:tr h="0">
                <a:tc>
                  <a:txBody>
                    <a:bodyPr/>
                    <a:lstStyle/>
                    <a:p>
                      <a:pPr marL="0" marR="0">
                        <a:spcBef>
                          <a:spcPts val="0"/>
                        </a:spcBef>
                        <a:spcAft>
                          <a:spcPts val="0"/>
                        </a:spcAft>
                        <a:tabLst>
                          <a:tab pos="2038350" algn="l"/>
                        </a:tabLst>
                      </a:pPr>
                      <a:r>
                        <a:rPr lang="en-US" sz="2800" dirty="0" err="1">
                          <a:effectLst/>
                        </a:rPr>
                        <a:t>Vai</a:t>
                      </a:r>
                      <a:r>
                        <a:rPr lang="en-US" sz="2800" dirty="0">
                          <a:effectLst/>
                        </a:rPr>
                        <a:t> </a:t>
                      </a:r>
                      <a:r>
                        <a:rPr lang="en-US" sz="2800" dirty="0" err="1">
                          <a:effectLst/>
                        </a:rPr>
                        <a:t>trò</a:t>
                      </a:r>
                      <a:r>
                        <a:rPr lang="en-US" sz="2800" dirty="0">
                          <a:effectLst/>
                        </a:rPr>
                        <a:t> </a:t>
                      </a:r>
                      <a:r>
                        <a:rPr lang="en-US" sz="2800" dirty="0" err="1">
                          <a:effectLst/>
                        </a:rPr>
                        <a:t>của</a:t>
                      </a:r>
                      <a:r>
                        <a:rPr lang="en-US" sz="2800" dirty="0">
                          <a:effectLst/>
                        </a:rPr>
                        <a:t> </a:t>
                      </a:r>
                      <a:r>
                        <a:rPr lang="en-US" sz="2800" dirty="0" err="1">
                          <a:effectLst/>
                        </a:rPr>
                        <a:t>nấm</a:t>
                      </a:r>
                      <a:r>
                        <a:rPr lang="en-US" sz="2800" dirty="0">
                          <a:effectLst/>
                        </a:rPr>
                        <a:t> </a:t>
                      </a:r>
                      <a:r>
                        <a:rPr lang="en-US" sz="2800" dirty="0" err="1">
                          <a:effectLst/>
                        </a:rPr>
                        <a:t>đối</a:t>
                      </a:r>
                      <a:r>
                        <a:rPr lang="en-US" sz="2800" dirty="0">
                          <a:effectLst/>
                        </a:rPr>
                        <a:t> </a:t>
                      </a:r>
                      <a:r>
                        <a:rPr lang="en-US" sz="2800" dirty="0" err="1">
                          <a:effectLst/>
                        </a:rPr>
                        <a:t>với</a:t>
                      </a:r>
                      <a:r>
                        <a:rPr lang="en-US" sz="2800" dirty="0">
                          <a:effectLst/>
                        </a:rPr>
                        <a:t> con </a:t>
                      </a:r>
                      <a:r>
                        <a:rPr lang="en-US" sz="2800" dirty="0" err="1">
                          <a:effectLst/>
                        </a:rPr>
                        <a:t>người</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800">
                          <a:effectLst/>
                        </a:rPr>
                        <a:t>Tên các loại nấm</a:t>
                      </a:r>
                      <a:endParaRPr lang="en-US" sz="2800">
                        <a:effectLst/>
                        <a:latin typeface="Times New Roman"/>
                        <a:ea typeface="Times New Roman"/>
                      </a:endParaRPr>
                    </a:p>
                  </a:txBody>
                  <a:tcPr marL="68580" marR="68580" marT="0" marB="0"/>
                </a:tc>
              </a:tr>
              <a:tr h="0">
                <a:tc>
                  <a:txBody>
                    <a:bodyPr/>
                    <a:lstStyle/>
                    <a:p>
                      <a:pPr marL="0" marR="0">
                        <a:spcBef>
                          <a:spcPts val="0"/>
                        </a:spcBef>
                        <a:spcAft>
                          <a:spcPts val="0"/>
                        </a:spcAft>
                        <a:tabLst>
                          <a:tab pos="2038350" algn="l"/>
                        </a:tabLst>
                      </a:pPr>
                      <a:r>
                        <a:rPr lang="en-US" sz="2800" dirty="0" err="1">
                          <a:effectLst/>
                        </a:rPr>
                        <a:t>Dùng</a:t>
                      </a:r>
                      <a:r>
                        <a:rPr lang="en-US" sz="2800" dirty="0">
                          <a:effectLst/>
                        </a:rPr>
                        <a:t> </a:t>
                      </a:r>
                      <a:r>
                        <a:rPr lang="en-US" sz="2800" dirty="0" err="1">
                          <a:effectLst/>
                        </a:rPr>
                        <a:t>làm</a:t>
                      </a:r>
                      <a:r>
                        <a:rPr lang="en-US" sz="2800" dirty="0">
                          <a:effectLst/>
                        </a:rPr>
                        <a:t> </a:t>
                      </a:r>
                      <a:r>
                        <a:rPr lang="en-US" sz="2800" dirty="0" err="1">
                          <a:effectLst/>
                        </a:rPr>
                        <a:t>thực</a:t>
                      </a:r>
                      <a:r>
                        <a:rPr lang="en-US" sz="2800" dirty="0">
                          <a:effectLst/>
                        </a:rPr>
                        <a:t> </a:t>
                      </a:r>
                      <a:r>
                        <a:rPr lang="en-US" sz="2800" dirty="0" err="1">
                          <a:effectLst/>
                        </a:rPr>
                        <a:t>phẩm</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800">
                          <a:effectLst/>
                        </a:rPr>
                        <a:t> </a:t>
                      </a:r>
                      <a:endParaRPr lang="en-US" sz="2800">
                        <a:effectLst/>
                        <a:latin typeface="Times New Roman"/>
                        <a:ea typeface="Times New Roman"/>
                      </a:endParaRPr>
                    </a:p>
                  </a:txBody>
                  <a:tcPr marL="68580" marR="68580" marT="0" marB="0"/>
                </a:tc>
              </a:tr>
              <a:tr h="0">
                <a:tc>
                  <a:txBody>
                    <a:bodyPr/>
                    <a:lstStyle/>
                    <a:p>
                      <a:pPr marL="0" marR="0">
                        <a:spcBef>
                          <a:spcPts val="0"/>
                        </a:spcBef>
                        <a:spcAft>
                          <a:spcPts val="0"/>
                        </a:spcAft>
                        <a:tabLst>
                          <a:tab pos="2038350" algn="l"/>
                        </a:tabLst>
                      </a:pPr>
                      <a:r>
                        <a:rPr lang="en-US" sz="2800" dirty="0" err="1">
                          <a:effectLst/>
                        </a:rPr>
                        <a:t>Dùng</a:t>
                      </a:r>
                      <a:r>
                        <a:rPr lang="en-US" sz="2800" dirty="0">
                          <a:effectLst/>
                        </a:rPr>
                        <a:t> </a:t>
                      </a:r>
                      <a:r>
                        <a:rPr lang="en-US" sz="2800" dirty="0" err="1">
                          <a:effectLst/>
                        </a:rPr>
                        <a:t>trong</a:t>
                      </a:r>
                      <a:r>
                        <a:rPr lang="en-US" sz="2800" dirty="0">
                          <a:effectLst/>
                        </a:rPr>
                        <a:t> </a:t>
                      </a:r>
                      <a:r>
                        <a:rPr lang="en-US" sz="2800" dirty="0" err="1">
                          <a:effectLst/>
                        </a:rPr>
                        <a:t>công</a:t>
                      </a:r>
                      <a:r>
                        <a:rPr lang="en-US" sz="2800" dirty="0">
                          <a:effectLst/>
                        </a:rPr>
                        <a:t> </a:t>
                      </a:r>
                      <a:r>
                        <a:rPr lang="en-US" sz="2800" dirty="0" err="1">
                          <a:effectLst/>
                        </a:rPr>
                        <a:t>nghiệp</a:t>
                      </a:r>
                      <a:r>
                        <a:rPr lang="en-US" sz="2800" dirty="0">
                          <a:effectLst/>
                        </a:rPr>
                        <a:t> </a:t>
                      </a:r>
                      <a:r>
                        <a:rPr lang="en-US" sz="2800" dirty="0" err="1">
                          <a:effectLst/>
                        </a:rPr>
                        <a:t>chế</a:t>
                      </a:r>
                      <a:r>
                        <a:rPr lang="en-US" sz="2800" dirty="0">
                          <a:effectLst/>
                        </a:rPr>
                        <a:t> </a:t>
                      </a:r>
                      <a:r>
                        <a:rPr lang="en-US" sz="2800" dirty="0" err="1">
                          <a:effectLst/>
                        </a:rPr>
                        <a:t>biến</a:t>
                      </a:r>
                      <a:r>
                        <a:rPr lang="en-US" sz="2800" dirty="0">
                          <a:effectLst/>
                        </a:rPr>
                        <a:t> </a:t>
                      </a:r>
                      <a:r>
                        <a:rPr lang="en-US" sz="2800" dirty="0" err="1">
                          <a:effectLst/>
                        </a:rPr>
                        <a:t>thực</a:t>
                      </a:r>
                      <a:r>
                        <a:rPr lang="en-US" sz="2800" dirty="0">
                          <a:effectLst/>
                        </a:rPr>
                        <a:t> </a:t>
                      </a:r>
                      <a:r>
                        <a:rPr lang="en-US" sz="2800" dirty="0" err="1">
                          <a:effectLst/>
                        </a:rPr>
                        <a:t>phẩm</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800" dirty="0">
                          <a:effectLst/>
                        </a:rPr>
                        <a:t> </a:t>
                      </a:r>
                      <a:endParaRPr lang="en-US" sz="2800" dirty="0">
                        <a:effectLst/>
                        <a:latin typeface="Times New Roman"/>
                        <a:ea typeface="Times New Roman"/>
                      </a:endParaRPr>
                    </a:p>
                  </a:txBody>
                  <a:tcPr marL="68580" marR="68580" marT="0" marB="0"/>
                </a:tc>
              </a:tr>
              <a:tr h="0">
                <a:tc>
                  <a:txBody>
                    <a:bodyPr/>
                    <a:lstStyle/>
                    <a:p>
                      <a:pPr marL="0" marR="0">
                        <a:spcBef>
                          <a:spcPts val="0"/>
                        </a:spcBef>
                        <a:spcAft>
                          <a:spcPts val="0"/>
                        </a:spcAft>
                        <a:tabLst>
                          <a:tab pos="2038350" algn="l"/>
                        </a:tabLst>
                      </a:pPr>
                      <a:r>
                        <a:rPr lang="en-US" sz="2800" dirty="0" err="1">
                          <a:effectLst/>
                        </a:rPr>
                        <a:t>Dùng</a:t>
                      </a:r>
                      <a:r>
                        <a:rPr lang="en-US" sz="2800" dirty="0">
                          <a:effectLst/>
                        </a:rPr>
                        <a:t> </a:t>
                      </a:r>
                      <a:r>
                        <a:rPr lang="en-US" sz="2800" dirty="0" err="1">
                          <a:effectLst/>
                        </a:rPr>
                        <a:t>làm</a:t>
                      </a:r>
                      <a:r>
                        <a:rPr lang="en-US" sz="2800" dirty="0">
                          <a:effectLst/>
                        </a:rPr>
                        <a:t> </a:t>
                      </a:r>
                      <a:r>
                        <a:rPr lang="en-US" sz="2800" dirty="0" err="1">
                          <a:effectLst/>
                        </a:rPr>
                        <a:t>dược</a:t>
                      </a:r>
                      <a:r>
                        <a:rPr lang="en-US" sz="2800" dirty="0">
                          <a:effectLst/>
                        </a:rPr>
                        <a:t> </a:t>
                      </a:r>
                      <a:r>
                        <a:rPr lang="en-US" sz="2800" dirty="0" err="1">
                          <a:effectLst/>
                        </a:rPr>
                        <a:t>liệu</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800" dirty="0">
                          <a:effectLst/>
                        </a:rPr>
                        <a:t> </a:t>
                      </a:r>
                      <a:endParaRPr lang="en-US" sz="2800" dirty="0">
                        <a:effectLst/>
                        <a:latin typeface="Times New Roman"/>
                        <a:ea typeface="Times New Roman"/>
                      </a:endParaRPr>
                    </a:p>
                  </a:txBody>
                  <a:tcPr marL="68580" marR="68580" marT="0" marB="0"/>
                </a:tc>
              </a:tr>
            </a:tbl>
          </a:graphicData>
        </a:graphic>
      </p:graphicFrame>
      <p:sp>
        <p:nvSpPr>
          <p:cNvPr id="4" name="Rectangle 1"/>
          <p:cNvSpPr>
            <a:spLocks noChangeArrowheads="1"/>
          </p:cNvSpPr>
          <p:nvPr/>
        </p:nvSpPr>
        <p:spPr bwMode="auto">
          <a:xfrm>
            <a:off x="1103612" y="344709"/>
            <a:ext cx="3052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38350" algn="l"/>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Phiếu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06015279"/>
              </p:ext>
            </p:extLst>
          </p:nvPr>
        </p:nvGraphicFramePr>
        <p:xfrm>
          <a:off x="840242" y="3560719"/>
          <a:ext cx="10460181" cy="2091936"/>
        </p:xfrm>
        <a:graphic>
          <a:graphicData uri="http://schemas.openxmlformats.org/drawingml/2006/table">
            <a:tbl>
              <a:tblPr firstRow="1" firstCol="1" bandRow="1">
                <a:tableStyleId>{5C22544A-7EE6-4342-B048-85BDC9FD1C3A}</a:tableStyleId>
              </a:tblPr>
              <a:tblGrid>
                <a:gridCol w="6001060"/>
                <a:gridCol w="4459121"/>
              </a:tblGrid>
              <a:tr h="522984">
                <a:tc>
                  <a:txBody>
                    <a:bodyPr/>
                    <a:lstStyle/>
                    <a:p>
                      <a:pPr marL="0" marR="0">
                        <a:spcBef>
                          <a:spcPts val="0"/>
                        </a:spcBef>
                        <a:spcAft>
                          <a:spcPts val="0"/>
                        </a:spcAft>
                        <a:tabLst>
                          <a:tab pos="2038350" algn="l"/>
                        </a:tabLst>
                      </a:pPr>
                      <a:r>
                        <a:rPr lang="en-US" sz="2400" dirty="0" err="1">
                          <a:effectLst/>
                        </a:rPr>
                        <a:t>Vai</a:t>
                      </a:r>
                      <a:r>
                        <a:rPr lang="en-US" sz="2400" dirty="0">
                          <a:effectLst/>
                        </a:rPr>
                        <a:t> </a:t>
                      </a:r>
                      <a:r>
                        <a:rPr lang="en-US" sz="2400" dirty="0" err="1">
                          <a:effectLst/>
                        </a:rPr>
                        <a:t>trò</a:t>
                      </a:r>
                      <a:r>
                        <a:rPr lang="en-US" sz="2400" dirty="0">
                          <a:effectLst/>
                        </a:rPr>
                        <a:t> </a:t>
                      </a:r>
                      <a:r>
                        <a:rPr lang="en-US" sz="2400" dirty="0" err="1">
                          <a:effectLst/>
                        </a:rPr>
                        <a:t>của</a:t>
                      </a:r>
                      <a:r>
                        <a:rPr lang="en-US" sz="2400" dirty="0">
                          <a:effectLst/>
                        </a:rPr>
                        <a:t> </a:t>
                      </a:r>
                      <a:r>
                        <a:rPr lang="en-US" sz="2400" dirty="0" err="1">
                          <a:effectLst/>
                        </a:rPr>
                        <a:t>nấm</a:t>
                      </a:r>
                      <a:r>
                        <a:rPr lang="en-US" sz="2400" dirty="0">
                          <a:effectLst/>
                        </a:rPr>
                        <a:t> </a:t>
                      </a:r>
                      <a:r>
                        <a:rPr lang="en-US" sz="2400" dirty="0" err="1">
                          <a:effectLst/>
                        </a:rPr>
                        <a:t>đối</a:t>
                      </a:r>
                      <a:r>
                        <a:rPr lang="en-US" sz="2400" dirty="0">
                          <a:effectLst/>
                        </a:rPr>
                        <a:t> </a:t>
                      </a:r>
                      <a:r>
                        <a:rPr lang="en-US" sz="2400" dirty="0" err="1">
                          <a:effectLst/>
                        </a:rPr>
                        <a:t>với</a:t>
                      </a:r>
                      <a:r>
                        <a:rPr lang="en-US" sz="2400" dirty="0">
                          <a:effectLst/>
                        </a:rPr>
                        <a:t> con </a:t>
                      </a:r>
                      <a:r>
                        <a:rPr lang="en-US" sz="2400" dirty="0" err="1">
                          <a:effectLst/>
                        </a:rPr>
                        <a:t>người</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400">
                          <a:effectLst/>
                        </a:rPr>
                        <a:t>Tên các loại nấm</a:t>
                      </a:r>
                      <a:endParaRPr lang="en-US" sz="2400">
                        <a:effectLst/>
                        <a:latin typeface="Times New Roman"/>
                        <a:ea typeface="Times New Roman"/>
                      </a:endParaRPr>
                    </a:p>
                  </a:txBody>
                  <a:tcPr marL="68580" marR="68580" marT="0" marB="0"/>
                </a:tc>
              </a:tr>
              <a:tr h="522984">
                <a:tc>
                  <a:txBody>
                    <a:bodyPr/>
                    <a:lstStyle/>
                    <a:p>
                      <a:pPr marL="0" marR="0">
                        <a:spcBef>
                          <a:spcPts val="0"/>
                        </a:spcBef>
                        <a:spcAft>
                          <a:spcPts val="0"/>
                        </a:spcAft>
                        <a:tabLst>
                          <a:tab pos="2038350" algn="l"/>
                        </a:tabLst>
                      </a:pPr>
                      <a:r>
                        <a:rPr lang="en-US" sz="2400" dirty="0" err="1">
                          <a:effectLst/>
                        </a:rPr>
                        <a:t>Dùng</a:t>
                      </a:r>
                      <a:r>
                        <a:rPr lang="en-US" sz="2400" dirty="0">
                          <a:effectLst/>
                        </a:rPr>
                        <a:t> </a:t>
                      </a:r>
                      <a:r>
                        <a:rPr lang="en-US" sz="2400" dirty="0" err="1">
                          <a:effectLst/>
                        </a:rPr>
                        <a:t>làm</a:t>
                      </a:r>
                      <a:r>
                        <a:rPr lang="en-US" sz="2400" dirty="0">
                          <a:effectLst/>
                        </a:rPr>
                        <a:t> </a:t>
                      </a:r>
                      <a:r>
                        <a:rPr lang="en-US" sz="2400" dirty="0" err="1">
                          <a:effectLst/>
                        </a:rPr>
                        <a:t>thực</a:t>
                      </a:r>
                      <a:r>
                        <a:rPr lang="en-US" sz="2400" dirty="0">
                          <a:effectLst/>
                        </a:rPr>
                        <a:t> </a:t>
                      </a:r>
                      <a:r>
                        <a:rPr lang="en-US" sz="2400" dirty="0" err="1">
                          <a:effectLst/>
                        </a:rPr>
                        <a:t>phẩm</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400">
                          <a:effectLst/>
                        </a:rPr>
                        <a:t>Nấm sò, nấm kim châm, mộc nhĩ</a:t>
                      </a:r>
                      <a:endParaRPr lang="en-US" sz="2400">
                        <a:effectLst/>
                        <a:latin typeface="Times New Roman"/>
                        <a:ea typeface="Times New Roman"/>
                      </a:endParaRPr>
                    </a:p>
                  </a:txBody>
                  <a:tcPr marL="68580" marR="68580" marT="0" marB="0"/>
                </a:tc>
              </a:tr>
              <a:tr h="522984">
                <a:tc>
                  <a:txBody>
                    <a:bodyPr/>
                    <a:lstStyle/>
                    <a:p>
                      <a:pPr marL="0" marR="0">
                        <a:spcBef>
                          <a:spcPts val="0"/>
                        </a:spcBef>
                        <a:spcAft>
                          <a:spcPts val="0"/>
                        </a:spcAft>
                        <a:tabLst>
                          <a:tab pos="2038350" algn="l"/>
                        </a:tabLst>
                      </a:pPr>
                      <a:r>
                        <a:rPr lang="en-US" sz="2400" dirty="0" err="1">
                          <a:effectLst/>
                        </a:rPr>
                        <a:t>Dùng</a:t>
                      </a:r>
                      <a:r>
                        <a:rPr lang="en-US" sz="2400" dirty="0">
                          <a:effectLst/>
                        </a:rPr>
                        <a:t> </a:t>
                      </a:r>
                      <a:r>
                        <a:rPr lang="en-US" sz="2400" dirty="0" err="1">
                          <a:effectLst/>
                        </a:rPr>
                        <a:t>trong</a:t>
                      </a:r>
                      <a:r>
                        <a:rPr lang="en-US" sz="2400" dirty="0">
                          <a:effectLst/>
                        </a:rPr>
                        <a:t> </a:t>
                      </a:r>
                      <a:r>
                        <a:rPr lang="en-US" sz="2400" dirty="0" err="1">
                          <a:effectLst/>
                        </a:rPr>
                        <a:t>công</a:t>
                      </a:r>
                      <a:r>
                        <a:rPr lang="en-US" sz="2400" dirty="0">
                          <a:effectLst/>
                        </a:rPr>
                        <a:t> </a:t>
                      </a:r>
                      <a:r>
                        <a:rPr lang="en-US" sz="2400" dirty="0" err="1">
                          <a:effectLst/>
                        </a:rPr>
                        <a:t>nghiệp</a:t>
                      </a:r>
                      <a:r>
                        <a:rPr lang="en-US" sz="2400" dirty="0">
                          <a:effectLst/>
                        </a:rPr>
                        <a:t> </a:t>
                      </a:r>
                      <a:r>
                        <a:rPr lang="en-US" sz="2400" dirty="0" err="1">
                          <a:effectLst/>
                        </a:rPr>
                        <a:t>chế</a:t>
                      </a:r>
                      <a:r>
                        <a:rPr lang="en-US" sz="2400" dirty="0">
                          <a:effectLst/>
                        </a:rPr>
                        <a:t> </a:t>
                      </a:r>
                      <a:r>
                        <a:rPr lang="en-US" sz="2400" dirty="0" err="1">
                          <a:effectLst/>
                        </a:rPr>
                        <a:t>biến</a:t>
                      </a:r>
                      <a:r>
                        <a:rPr lang="en-US" sz="2400" dirty="0">
                          <a:effectLst/>
                        </a:rPr>
                        <a:t> </a:t>
                      </a:r>
                      <a:r>
                        <a:rPr lang="en-US" sz="2400" dirty="0" err="1">
                          <a:effectLst/>
                        </a:rPr>
                        <a:t>thực</a:t>
                      </a:r>
                      <a:r>
                        <a:rPr lang="en-US" sz="2400" dirty="0">
                          <a:effectLst/>
                        </a:rPr>
                        <a:t> </a:t>
                      </a:r>
                      <a:r>
                        <a:rPr lang="en-US" sz="2400" dirty="0" err="1">
                          <a:effectLst/>
                        </a:rPr>
                        <a:t>phẩm</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400" dirty="0" err="1">
                          <a:effectLst/>
                        </a:rPr>
                        <a:t>Một</a:t>
                      </a:r>
                      <a:r>
                        <a:rPr lang="en-US" sz="2400" dirty="0">
                          <a:effectLst/>
                        </a:rPr>
                        <a:t> </a:t>
                      </a:r>
                      <a:r>
                        <a:rPr lang="en-US" sz="2400" dirty="0" err="1">
                          <a:effectLst/>
                        </a:rPr>
                        <a:t>số</a:t>
                      </a:r>
                      <a:r>
                        <a:rPr lang="en-US" sz="2400" dirty="0">
                          <a:effectLst/>
                        </a:rPr>
                        <a:t> </a:t>
                      </a:r>
                      <a:r>
                        <a:rPr lang="en-US" sz="2400" dirty="0" err="1">
                          <a:effectLst/>
                        </a:rPr>
                        <a:t>nấm</a:t>
                      </a:r>
                      <a:r>
                        <a:rPr lang="en-US" sz="2400" dirty="0">
                          <a:effectLst/>
                        </a:rPr>
                        <a:t> men, </a:t>
                      </a:r>
                      <a:r>
                        <a:rPr lang="en-US" sz="2400" dirty="0" err="1">
                          <a:effectLst/>
                        </a:rPr>
                        <a:t>nấm</a:t>
                      </a:r>
                      <a:r>
                        <a:rPr lang="en-US" sz="2400" dirty="0">
                          <a:effectLst/>
                        </a:rPr>
                        <a:t> </a:t>
                      </a:r>
                      <a:r>
                        <a:rPr lang="en-US" sz="2400" dirty="0" err="1">
                          <a:effectLst/>
                        </a:rPr>
                        <a:t>mốc</a:t>
                      </a:r>
                      <a:r>
                        <a:rPr lang="en-US" sz="2400" dirty="0">
                          <a:effectLst/>
                        </a:rPr>
                        <a:t>…</a:t>
                      </a:r>
                      <a:endParaRPr lang="en-US" sz="2400" dirty="0">
                        <a:effectLst/>
                        <a:latin typeface="Times New Roman"/>
                        <a:ea typeface="Times New Roman"/>
                      </a:endParaRPr>
                    </a:p>
                  </a:txBody>
                  <a:tcPr marL="68580" marR="68580" marT="0" marB="0"/>
                </a:tc>
              </a:tr>
              <a:tr h="522984">
                <a:tc>
                  <a:txBody>
                    <a:bodyPr/>
                    <a:lstStyle/>
                    <a:p>
                      <a:pPr marL="0" marR="0">
                        <a:spcBef>
                          <a:spcPts val="0"/>
                        </a:spcBef>
                        <a:spcAft>
                          <a:spcPts val="0"/>
                        </a:spcAft>
                        <a:tabLst>
                          <a:tab pos="2038350" algn="l"/>
                        </a:tabLst>
                      </a:pPr>
                      <a:r>
                        <a:rPr lang="en-US" sz="2400" dirty="0" err="1">
                          <a:effectLst/>
                        </a:rPr>
                        <a:t>Dùng</a:t>
                      </a:r>
                      <a:r>
                        <a:rPr lang="en-US" sz="2400" dirty="0">
                          <a:effectLst/>
                        </a:rPr>
                        <a:t> </a:t>
                      </a:r>
                      <a:r>
                        <a:rPr lang="en-US" sz="2400" dirty="0" err="1">
                          <a:effectLst/>
                        </a:rPr>
                        <a:t>làm</a:t>
                      </a:r>
                      <a:r>
                        <a:rPr lang="en-US" sz="2400" dirty="0">
                          <a:effectLst/>
                        </a:rPr>
                        <a:t> </a:t>
                      </a:r>
                      <a:r>
                        <a:rPr lang="en-US" sz="2400" dirty="0" err="1">
                          <a:effectLst/>
                        </a:rPr>
                        <a:t>dược</a:t>
                      </a:r>
                      <a:r>
                        <a:rPr lang="en-US" sz="2400" dirty="0">
                          <a:effectLst/>
                        </a:rPr>
                        <a:t> </a:t>
                      </a:r>
                      <a:r>
                        <a:rPr lang="en-US" sz="2400" dirty="0" err="1">
                          <a:effectLst/>
                        </a:rPr>
                        <a:t>liệu</a:t>
                      </a:r>
                      <a:endParaRPr lang="en-US" sz="2400" dirty="0">
                        <a:effectLst/>
                        <a:latin typeface="Times New Roman"/>
                        <a:ea typeface="Times New Roman"/>
                      </a:endParaRPr>
                    </a:p>
                  </a:txBody>
                  <a:tcPr marL="68580" marR="68580" marT="0" marB="0"/>
                </a:tc>
                <a:tc>
                  <a:txBody>
                    <a:bodyPr/>
                    <a:lstStyle/>
                    <a:p>
                      <a:pPr marL="0" marR="0">
                        <a:spcBef>
                          <a:spcPts val="0"/>
                        </a:spcBef>
                        <a:spcAft>
                          <a:spcPts val="0"/>
                        </a:spcAft>
                        <a:tabLst>
                          <a:tab pos="2038350" algn="l"/>
                        </a:tabLst>
                      </a:pPr>
                      <a:r>
                        <a:rPr lang="en-US" sz="2400" dirty="0" err="1">
                          <a:effectLst/>
                        </a:rPr>
                        <a:t>Nấm</a:t>
                      </a:r>
                      <a:r>
                        <a:rPr lang="en-US" sz="2400" dirty="0">
                          <a:effectLst/>
                        </a:rPr>
                        <a:t> </a:t>
                      </a:r>
                      <a:r>
                        <a:rPr lang="en-US" sz="2400" dirty="0" err="1">
                          <a:effectLst/>
                        </a:rPr>
                        <a:t>linh</a:t>
                      </a:r>
                      <a:r>
                        <a:rPr lang="en-US" sz="2400" dirty="0">
                          <a:effectLst/>
                        </a:rPr>
                        <a:t> chi, </a:t>
                      </a:r>
                      <a:r>
                        <a:rPr lang="en-US" sz="2400" dirty="0" err="1">
                          <a:effectLst/>
                        </a:rPr>
                        <a:t>đông</a:t>
                      </a:r>
                      <a:r>
                        <a:rPr lang="en-US" sz="2400" dirty="0">
                          <a:effectLst/>
                        </a:rPr>
                        <a:t> </a:t>
                      </a:r>
                      <a:r>
                        <a:rPr lang="en-US" sz="2400" dirty="0" err="1">
                          <a:effectLst/>
                        </a:rPr>
                        <a:t>trùng</a:t>
                      </a:r>
                      <a:r>
                        <a:rPr lang="en-US" sz="2400" dirty="0">
                          <a:effectLst/>
                        </a:rPr>
                        <a:t> </a:t>
                      </a:r>
                      <a:r>
                        <a:rPr lang="en-US" sz="2400" dirty="0" err="1">
                          <a:effectLst/>
                        </a:rPr>
                        <a:t>hạ</a:t>
                      </a:r>
                      <a:r>
                        <a:rPr lang="en-US" sz="2400" dirty="0">
                          <a:effectLst/>
                        </a:rPr>
                        <a:t> </a:t>
                      </a:r>
                      <a:r>
                        <a:rPr lang="en-US" sz="2400" dirty="0" err="1">
                          <a:effectLst/>
                        </a:rPr>
                        <a:t>thảo</a:t>
                      </a:r>
                      <a:endParaRPr lang="en-US" sz="2400" dirty="0">
                        <a:effectLst/>
                        <a:latin typeface="Times New Roman"/>
                        <a:ea typeface="Times New Roman"/>
                      </a:endParaRPr>
                    </a:p>
                  </a:txBody>
                  <a:tcPr marL="68580" marR="68580" marT="0" marB="0"/>
                </a:tc>
              </a:tr>
            </a:tbl>
          </a:graphicData>
        </a:graphic>
      </p:graphicFrame>
      <p:sp>
        <p:nvSpPr>
          <p:cNvPr id="6" name="Rectangle 2"/>
          <p:cNvSpPr>
            <a:spLocks noChangeArrowheads="1"/>
          </p:cNvSpPr>
          <p:nvPr/>
        </p:nvSpPr>
        <p:spPr bwMode="auto">
          <a:xfrm>
            <a:off x="4866604" y="2963218"/>
            <a:ext cx="4139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038350" algn="l"/>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chuẩn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Phiếu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09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
            </a:r>
            <a:br>
              <a:rPr lang="fr-FR" b="1" dirty="0" smtClean="0"/>
            </a:br>
            <a:r>
              <a:rPr lang="fr-FR" b="1" dirty="0" err="1" smtClean="0"/>
              <a:t>Câu</a:t>
            </a:r>
            <a:r>
              <a:rPr lang="fr-FR" b="1" dirty="0" smtClean="0"/>
              <a:t> </a:t>
            </a:r>
            <a:r>
              <a:rPr lang="fr-FR" b="1" dirty="0"/>
              <a:t>1 : </a:t>
            </a:r>
            <a:r>
              <a:rPr lang="fr-FR" dirty="0" err="1"/>
              <a:t>Em</a:t>
            </a:r>
            <a:r>
              <a:rPr lang="fr-FR" dirty="0"/>
              <a:t> </a:t>
            </a:r>
            <a:r>
              <a:rPr lang="fr-FR" dirty="0" err="1"/>
              <a:t>hãy</a:t>
            </a:r>
            <a:r>
              <a:rPr lang="fr-FR" dirty="0"/>
              <a:t> </a:t>
            </a:r>
            <a:r>
              <a:rPr lang="fr-FR" dirty="0" err="1"/>
              <a:t>nêu</a:t>
            </a:r>
            <a:r>
              <a:rPr lang="fr-FR" dirty="0"/>
              <a:t> </a:t>
            </a:r>
            <a:r>
              <a:rPr lang="fr-FR" dirty="0" err="1"/>
              <a:t>lại</a:t>
            </a:r>
            <a:r>
              <a:rPr lang="fr-FR" dirty="0"/>
              <a:t> </a:t>
            </a:r>
            <a:r>
              <a:rPr lang="fr-FR" dirty="0" err="1"/>
              <a:t>một</a:t>
            </a:r>
            <a:r>
              <a:rPr lang="fr-FR" dirty="0"/>
              <a:t> </a:t>
            </a:r>
            <a:r>
              <a:rPr lang="fr-FR" dirty="0" err="1"/>
              <a:t>số</a:t>
            </a:r>
            <a:r>
              <a:rPr lang="fr-FR" dirty="0"/>
              <a:t> </a:t>
            </a:r>
            <a:r>
              <a:rPr lang="fr-FR" dirty="0" err="1"/>
              <a:t>ứng</a:t>
            </a:r>
            <a:r>
              <a:rPr lang="fr-FR" dirty="0"/>
              <a:t> </a:t>
            </a:r>
            <a:r>
              <a:rPr lang="fr-FR" dirty="0" err="1"/>
              <a:t>dụng</a:t>
            </a:r>
            <a:r>
              <a:rPr lang="fr-FR" dirty="0"/>
              <a:t> </a:t>
            </a:r>
            <a:r>
              <a:rPr lang="fr-FR" dirty="0" err="1"/>
              <a:t>của</a:t>
            </a:r>
            <a:r>
              <a:rPr lang="fr-FR" dirty="0"/>
              <a:t> </a:t>
            </a:r>
            <a:r>
              <a:rPr lang="fr-FR" dirty="0" err="1"/>
              <a:t>nấm</a:t>
            </a:r>
            <a:r>
              <a:rPr lang="fr-FR" dirty="0"/>
              <a:t> </a:t>
            </a:r>
            <a:r>
              <a:rPr lang="fr-FR" dirty="0" err="1"/>
              <a:t>đối</a:t>
            </a:r>
            <a:r>
              <a:rPr lang="fr-FR" dirty="0"/>
              <a:t> </a:t>
            </a:r>
            <a:r>
              <a:rPr lang="fr-FR" dirty="0" err="1"/>
              <a:t>với</a:t>
            </a:r>
            <a:r>
              <a:rPr lang="fr-FR" dirty="0"/>
              <a:t> con </a:t>
            </a:r>
            <a:r>
              <a:rPr lang="fr-FR" dirty="0" err="1"/>
              <a:t>người</a:t>
            </a:r>
            <a:r>
              <a:rPr lang="fr-FR" dirty="0"/>
              <a:t> ?</a:t>
            </a:r>
            <a:r>
              <a:rPr lang="en-US" dirty="0"/>
              <a:t/>
            </a:r>
            <a:br>
              <a:rPr lang="en-US" dirty="0"/>
            </a:br>
            <a:endParaRPr lang="en-US" dirty="0"/>
          </a:p>
        </p:txBody>
      </p:sp>
      <p:sp>
        <p:nvSpPr>
          <p:cNvPr id="3" name="Rectangle 2"/>
          <p:cNvSpPr/>
          <p:nvPr/>
        </p:nvSpPr>
        <p:spPr>
          <a:xfrm>
            <a:off x="886691" y="2967335"/>
            <a:ext cx="10598727" cy="1477328"/>
          </a:xfrm>
          <a:prstGeom prst="rect">
            <a:avLst/>
          </a:prstGeom>
        </p:spPr>
        <p:txBody>
          <a:bodyPr wrap="square">
            <a:spAutoFit/>
          </a:bodyPr>
          <a:lstStyle/>
          <a:p>
            <a:r>
              <a:rPr lang="fr-FR" sz="3000" dirty="0" err="1" smtClean="0"/>
              <a:t>Đáp</a:t>
            </a:r>
            <a:r>
              <a:rPr lang="fr-FR" sz="3000" dirty="0" smtClean="0"/>
              <a:t> </a:t>
            </a:r>
            <a:r>
              <a:rPr lang="fr-FR" sz="3000" dirty="0" err="1" smtClean="0"/>
              <a:t>án</a:t>
            </a:r>
            <a:r>
              <a:rPr lang="fr-FR" sz="3000" dirty="0" smtClean="0"/>
              <a:t>: </a:t>
            </a:r>
            <a:r>
              <a:rPr lang="fr-FR" sz="3000" dirty="0" err="1"/>
              <a:t>Một</a:t>
            </a:r>
            <a:r>
              <a:rPr lang="fr-FR" sz="3000" dirty="0"/>
              <a:t> </a:t>
            </a:r>
            <a:r>
              <a:rPr lang="fr-FR" sz="3000" dirty="0" err="1"/>
              <a:t>số</a:t>
            </a:r>
            <a:r>
              <a:rPr lang="fr-FR" sz="3000" dirty="0"/>
              <a:t> </a:t>
            </a:r>
            <a:r>
              <a:rPr lang="fr-FR" sz="3000" dirty="0" err="1"/>
              <a:t>ứng</a:t>
            </a:r>
            <a:r>
              <a:rPr lang="fr-FR" sz="3000" dirty="0"/>
              <a:t> </a:t>
            </a:r>
            <a:r>
              <a:rPr lang="fr-FR" sz="3000" dirty="0" err="1"/>
              <a:t>dụng</a:t>
            </a:r>
            <a:r>
              <a:rPr lang="fr-FR" sz="3000" dirty="0"/>
              <a:t> </a:t>
            </a:r>
            <a:r>
              <a:rPr lang="fr-FR" sz="3000" dirty="0" err="1"/>
              <a:t>của</a:t>
            </a:r>
            <a:r>
              <a:rPr lang="fr-FR" sz="3000" dirty="0"/>
              <a:t> </a:t>
            </a:r>
            <a:r>
              <a:rPr lang="fr-FR" sz="3000" dirty="0" err="1"/>
              <a:t>nấm</a:t>
            </a:r>
            <a:r>
              <a:rPr lang="fr-FR" sz="3000" dirty="0"/>
              <a:t> </a:t>
            </a:r>
            <a:r>
              <a:rPr lang="fr-FR" sz="3000" dirty="0" err="1"/>
              <a:t>đối</a:t>
            </a:r>
            <a:r>
              <a:rPr lang="fr-FR" sz="3000" dirty="0"/>
              <a:t> </a:t>
            </a:r>
            <a:r>
              <a:rPr lang="fr-FR" sz="3000" dirty="0" err="1"/>
              <a:t>với</a:t>
            </a:r>
            <a:r>
              <a:rPr lang="fr-FR" sz="3000" dirty="0"/>
              <a:t> con </a:t>
            </a:r>
            <a:r>
              <a:rPr lang="fr-FR" sz="3000" dirty="0" err="1"/>
              <a:t>người</a:t>
            </a:r>
            <a:r>
              <a:rPr lang="fr-FR" sz="3000" dirty="0"/>
              <a:t> : </a:t>
            </a:r>
            <a:r>
              <a:rPr lang="fr-FR" sz="3000" dirty="0" err="1"/>
              <a:t>sử</a:t>
            </a:r>
            <a:r>
              <a:rPr lang="fr-FR" sz="3000" dirty="0"/>
              <a:t> </a:t>
            </a:r>
            <a:r>
              <a:rPr lang="fr-FR" sz="3000" dirty="0" err="1"/>
              <a:t>dụng</a:t>
            </a:r>
            <a:r>
              <a:rPr lang="fr-FR" sz="3000" dirty="0"/>
              <a:t> </a:t>
            </a:r>
            <a:r>
              <a:rPr lang="fr-FR" sz="3000" dirty="0" err="1"/>
              <a:t>làm</a:t>
            </a:r>
            <a:r>
              <a:rPr lang="fr-FR" sz="3000" dirty="0"/>
              <a:t> </a:t>
            </a:r>
            <a:r>
              <a:rPr lang="fr-FR" sz="3000" dirty="0" err="1"/>
              <a:t>thực</a:t>
            </a:r>
            <a:r>
              <a:rPr lang="fr-FR" sz="3000" dirty="0"/>
              <a:t> </a:t>
            </a:r>
            <a:r>
              <a:rPr lang="fr-FR" sz="3000" dirty="0" err="1"/>
              <a:t>phẩm</a:t>
            </a:r>
            <a:r>
              <a:rPr lang="fr-FR" sz="3000" dirty="0"/>
              <a:t>, </a:t>
            </a:r>
            <a:r>
              <a:rPr lang="fr-FR" sz="3000" dirty="0" err="1"/>
              <a:t>sản</a:t>
            </a:r>
            <a:r>
              <a:rPr lang="fr-FR" sz="3000" dirty="0"/>
              <a:t> </a:t>
            </a:r>
            <a:r>
              <a:rPr lang="fr-FR" sz="3000" dirty="0" err="1"/>
              <a:t>xuất</a:t>
            </a:r>
            <a:r>
              <a:rPr lang="fr-FR" sz="3000" dirty="0"/>
              <a:t> </a:t>
            </a:r>
            <a:r>
              <a:rPr lang="fr-FR" sz="3000" dirty="0" err="1"/>
              <a:t>một</a:t>
            </a:r>
            <a:r>
              <a:rPr lang="fr-FR" sz="3000" dirty="0"/>
              <a:t> </a:t>
            </a:r>
            <a:r>
              <a:rPr lang="fr-FR" sz="3000" dirty="0" err="1"/>
              <a:t>số</a:t>
            </a:r>
            <a:r>
              <a:rPr lang="fr-FR" sz="3000" dirty="0"/>
              <a:t> </a:t>
            </a:r>
            <a:r>
              <a:rPr lang="fr-FR" sz="3000" dirty="0" err="1"/>
              <a:t>thực</a:t>
            </a:r>
            <a:r>
              <a:rPr lang="fr-FR" sz="3000" dirty="0"/>
              <a:t> </a:t>
            </a:r>
            <a:r>
              <a:rPr lang="fr-FR" sz="3000" dirty="0" err="1"/>
              <a:t>phẩm</a:t>
            </a:r>
            <a:r>
              <a:rPr lang="fr-FR" sz="3000" dirty="0"/>
              <a:t> </a:t>
            </a:r>
            <a:r>
              <a:rPr lang="fr-FR" sz="3000" dirty="0" err="1"/>
              <a:t>lên</a:t>
            </a:r>
            <a:r>
              <a:rPr lang="fr-FR" sz="3000" dirty="0"/>
              <a:t> men </a:t>
            </a:r>
            <a:r>
              <a:rPr lang="fr-FR" sz="3000" dirty="0" err="1"/>
              <a:t>như</a:t>
            </a:r>
            <a:r>
              <a:rPr lang="fr-FR" sz="3000" dirty="0"/>
              <a:t> </a:t>
            </a:r>
            <a:r>
              <a:rPr lang="fr-FR" sz="3000" dirty="0" err="1"/>
              <a:t>bia</a:t>
            </a:r>
            <a:r>
              <a:rPr lang="fr-FR" sz="3000" dirty="0"/>
              <a:t>, </a:t>
            </a:r>
            <a:r>
              <a:rPr lang="fr-FR" sz="3000" dirty="0" err="1"/>
              <a:t>bánh</a:t>
            </a:r>
            <a:r>
              <a:rPr lang="fr-FR" sz="3000" dirty="0"/>
              <a:t> </a:t>
            </a:r>
            <a:r>
              <a:rPr lang="fr-FR" sz="3000" dirty="0" err="1"/>
              <a:t>mì</a:t>
            </a:r>
            <a:r>
              <a:rPr lang="fr-FR" sz="3000" dirty="0"/>
              <a:t>,… </a:t>
            </a:r>
            <a:r>
              <a:rPr lang="fr-FR" sz="3000" dirty="0" err="1"/>
              <a:t>làm</a:t>
            </a:r>
            <a:r>
              <a:rPr lang="fr-FR" sz="3000" dirty="0"/>
              <a:t> </a:t>
            </a:r>
            <a:r>
              <a:rPr lang="fr-FR" sz="3000" dirty="0" err="1"/>
              <a:t>dược</a:t>
            </a:r>
            <a:r>
              <a:rPr lang="fr-FR" sz="3000" dirty="0"/>
              <a:t> </a:t>
            </a:r>
            <a:r>
              <a:rPr lang="fr-FR" sz="3000" dirty="0" err="1"/>
              <a:t>liệu</a:t>
            </a:r>
            <a:r>
              <a:rPr lang="fr-FR" sz="3000" dirty="0"/>
              <a:t>, </a:t>
            </a:r>
            <a:r>
              <a:rPr lang="fr-FR" sz="3000" dirty="0" err="1"/>
              <a:t>sản</a:t>
            </a:r>
            <a:r>
              <a:rPr lang="fr-FR" sz="3000" dirty="0"/>
              <a:t> </a:t>
            </a:r>
            <a:r>
              <a:rPr lang="fr-FR" sz="3000" dirty="0" err="1"/>
              <a:t>xuất</a:t>
            </a:r>
            <a:r>
              <a:rPr lang="fr-FR" sz="3000" dirty="0"/>
              <a:t> </a:t>
            </a:r>
            <a:r>
              <a:rPr lang="fr-FR" sz="3000" dirty="0" err="1"/>
              <a:t>thuốc</a:t>
            </a:r>
            <a:r>
              <a:rPr lang="fr-FR" sz="3000" dirty="0"/>
              <a:t>,….</a:t>
            </a:r>
            <a:endParaRPr lang="en-US" sz="3000" dirty="0"/>
          </a:p>
        </p:txBody>
      </p:sp>
    </p:spTree>
    <p:extLst>
      <p:ext uri="{BB962C8B-B14F-4D97-AF65-F5344CB8AC3E}">
        <p14:creationId xmlns:p14="http://schemas.microsoft.com/office/powerpoint/2010/main" val="25841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56948"/>
          </a:xfrm>
        </p:spPr>
        <p:txBody>
          <a:bodyPr>
            <a:normAutofit fontScale="90000"/>
          </a:bodyPr>
          <a:lstStyle/>
          <a:p>
            <a:r>
              <a:rPr lang="fr-FR" b="1" dirty="0" smtClean="0"/>
              <a:t/>
            </a:r>
            <a:br>
              <a:rPr lang="fr-FR" b="1" dirty="0" smtClean="0"/>
            </a:br>
            <a:r>
              <a:rPr lang="fr-FR" b="1" dirty="0" err="1" smtClean="0"/>
              <a:t>Câu</a:t>
            </a:r>
            <a:r>
              <a:rPr lang="fr-FR" b="1" dirty="0" smtClean="0"/>
              <a:t> </a:t>
            </a:r>
            <a:r>
              <a:rPr lang="fr-FR" b="1" dirty="0"/>
              <a:t>2 :</a:t>
            </a:r>
            <a:r>
              <a:rPr lang="fr-FR" dirty="0"/>
              <a:t> </a:t>
            </a:r>
            <a:r>
              <a:rPr lang="fr-FR" dirty="0" err="1"/>
              <a:t>Chọn</a:t>
            </a:r>
            <a:r>
              <a:rPr lang="fr-FR" dirty="0"/>
              <a:t> </a:t>
            </a:r>
            <a:r>
              <a:rPr lang="fr-FR" dirty="0" err="1"/>
              <a:t>phát</a:t>
            </a:r>
            <a:r>
              <a:rPr lang="fr-FR" dirty="0"/>
              <a:t> </a:t>
            </a:r>
            <a:r>
              <a:rPr lang="fr-FR" dirty="0" err="1"/>
              <a:t>biểu</a:t>
            </a:r>
            <a:r>
              <a:rPr lang="fr-FR" dirty="0"/>
              <a:t> </a:t>
            </a:r>
            <a:r>
              <a:rPr lang="fr-FR" dirty="0" err="1"/>
              <a:t>không</a:t>
            </a:r>
            <a:r>
              <a:rPr lang="fr-FR" dirty="0"/>
              <a:t> </a:t>
            </a:r>
            <a:r>
              <a:rPr lang="fr-FR" dirty="0" err="1"/>
              <a:t>đúng</a:t>
            </a:r>
            <a:r>
              <a:rPr lang="fr-FR" dirty="0"/>
              <a:t> ?</a:t>
            </a:r>
            <a:r>
              <a:rPr lang="en-US" dirty="0"/>
              <a:t/>
            </a:r>
            <a:br>
              <a:rPr lang="en-US" dirty="0"/>
            </a:br>
            <a:r>
              <a:rPr lang="fr-FR" dirty="0"/>
              <a:t>A. </a:t>
            </a:r>
            <a:r>
              <a:rPr lang="fr-FR" dirty="0" err="1"/>
              <a:t>Nấm</a:t>
            </a:r>
            <a:r>
              <a:rPr lang="fr-FR" dirty="0"/>
              <a:t> </a:t>
            </a:r>
            <a:r>
              <a:rPr lang="fr-FR" dirty="0" err="1"/>
              <a:t>thường</a:t>
            </a:r>
            <a:r>
              <a:rPr lang="fr-FR" dirty="0"/>
              <a:t> </a:t>
            </a:r>
            <a:r>
              <a:rPr lang="fr-FR" dirty="0" err="1"/>
              <a:t>sống</a:t>
            </a:r>
            <a:r>
              <a:rPr lang="fr-FR" dirty="0"/>
              <a:t> ở </a:t>
            </a:r>
            <a:r>
              <a:rPr lang="fr-FR" dirty="0" err="1"/>
              <a:t>nơi</a:t>
            </a:r>
            <a:r>
              <a:rPr lang="fr-FR" dirty="0"/>
              <a:t> </a:t>
            </a:r>
            <a:r>
              <a:rPr lang="fr-FR" dirty="0" err="1"/>
              <a:t>ẩm</a:t>
            </a:r>
            <a:r>
              <a:rPr lang="fr-FR" dirty="0"/>
              <a:t> </a:t>
            </a:r>
            <a:r>
              <a:rPr lang="fr-FR" dirty="0" err="1"/>
              <a:t>ướt</a:t>
            </a:r>
            <a:r>
              <a:rPr lang="en-US" dirty="0"/>
              <a:t/>
            </a:r>
            <a:br>
              <a:rPr lang="en-US" dirty="0"/>
            </a:br>
            <a:r>
              <a:rPr lang="fr-FR" dirty="0"/>
              <a:t>B. </a:t>
            </a:r>
            <a:r>
              <a:rPr lang="fr-FR" dirty="0" err="1"/>
              <a:t>Nấm</a:t>
            </a:r>
            <a:r>
              <a:rPr lang="fr-FR" dirty="0"/>
              <a:t> </a:t>
            </a:r>
            <a:r>
              <a:rPr lang="fr-FR" dirty="0" err="1"/>
              <a:t>có</a:t>
            </a:r>
            <a:r>
              <a:rPr lang="fr-FR" dirty="0"/>
              <a:t> </a:t>
            </a:r>
            <a:r>
              <a:rPr lang="fr-FR" dirty="0" err="1"/>
              <a:t>cấu</a:t>
            </a:r>
            <a:r>
              <a:rPr lang="fr-FR" dirty="0"/>
              <a:t> </a:t>
            </a:r>
            <a:r>
              <a:rPr lang="fr-FR" dirty="0" err="1"/>
              <a:t>tạo</a:t>
            </a:r>
            <a:r>
              <a:rPr lang="fr-FR" dirty="0"/>
              <a:t> </a:t>
            </a:r>
            <a:r>
              <a:rPr lang="fr-FR" dirty="0" err="1"/>
              <a:t>cơ</a:t>
            </a:r>
            <a:r>
              <a:rPr lang="fr-FR" dirty="0"/>
              <a:t> </a:t>
            </a:r>
            <a:r>
              <a:rPr lang="fr-FR" dirty="0" err="1"/>
              <a:t>thể</a:t>
            </a:r>
            <a:r>
              <a:rPr lang="fr-FR" dirty="0"/>
              <a:t> </a:t>
            </a:r>
            <a:r>
              <a:rPr lang="fr-FR" dirty="0" err="1"/>
              <a:t>giống</a:t>
            </a:r>
            <a:r>
              <a:rPr lang="fr-FR" dirty="0"/>
              <a:t> vi </a:t>
            </a:r>
            <a:r>
              <a:rPr lang="fr-FR" dirty="0" err="1"/>
              <a:t>khuẩn</a:t>
            </a:r>
            <a:r>
              <a:rPr lang="en-US" dirty="0"/>
              <a:t/>
            </a:r>
            <a:br>
              <a:rPr lang="en-US" dirty="0"/>
            </a:br>
            <a:r>
              <a:rPr lang="fr-FR" dirty="0"/>
              <a:t>C. </a:t>
            </a:r>
            <a:r>
              <a:rPr lang="fr-FR" dirty="0" err="1"/>
              <a:t>Nhiều</a:t>
            </a:r>
            <a:r>
              <a:rPr lang="fr-FR" dirty="0"/>
              <a:t> </a:t>
            </a:r>
            <a:r>
              <a:rPr lang="fr-FR" dirty="0" err="1"/>
              <a:t>loài</a:t>
            </a:r>
            <a:r>
              <a:rPr lang="fr-FR" dirty="0"/>
              <a:t> </a:t>
            </a:r>
            <a:r>
              <a:rPr lang="fr-FR" dirty="0" err="1"/>
              <a:t>nấm</a:t>
            </a:r>
            <a:r>
              <a:rPr lang="fr-FR" dirty="0"/>
              <a:t> </a:t>
            </a:r>
            <a:r>
              <a:rPr lang="fr-FR" dirty="0" err="1"/>
              <a:t>được</a:t>
            </a:r>
            <a:r>
              <a:rPr lang="fr-FR" dirty="0"/>
              <a:t> </a:t>
            </a:r>
            <a:r>
              <a:rPr lang="fr-FR" dirty="0" err="1"/>
              <a:t>sử</a:t>
            </a:r>
            <a:r>
              <a:rPr lang="fr-FR" dirty="0"/>
              <a:t> </a:t>
            </a:r>
            <a:r>
              <a:rPr lang="fr-FR" dirty="0" err="1"/>
              <a:t>dụng</a:t>
            </a:r>
            <a:r>
              <a:rPr lang="fr-FR" dirty="0"/>
              <a:t> </a:t>
            </a:r>
            <a:r>
              <a:rPr lang="fr-FR" dirty="0" err="1"/>
              <a:t>làm</a:t>
            </a:r>
            <a:r>
              <a:rPr lang="fr-FR" dirty="0"/>
              <a:t> </a:t>
            </a:r>
            <a:r>
              <a:rPr lang="fr-FR" dirty="0" err="1"/>
              <a:t>thức</a:t>
            </a:r>
            <a:r>
              <a:rPr lang="fr-FR" dirty="0"/>
              <a:t> </a:t>
            </a:r>
            <a:r>
              <a:rPr lang="fr-FR" dirty="0" err="1"/>
              <a:t>ăn</a:t>
            </a:r>
            <a:r>
              <a:rPr lang="en-US" dirty="0"/>
              <a:t/>
            </a:r>
            <a:br>
              <a:rPr lang="en-US" dirty="0"/>
            </a:br>
            <a:r>
              <a:rPr lang="fr-FR" dirty="0"/>
              <a:t>D. </a:t>
            </a:r>
            <a:r>
              <a:rPr lang="fr-FR" dirty="0" err="1"/>
              <a:t>Một</a:t>
            </a:r>
            <a:r>
              <a:rPr lang="fr-FR" dirty="0"/>
              <a:t> </a:t>
            </a:r>
            <a:r>
              <a:rPr lang="fr-FR" dirty="0" err="1"/>
              <a:t>số</a:t>
            </a:r>
            <a:r>
              <a:rPr lang="fr-FR" dirty="0"/>
              <a:t> </a:t>
            </a:r>
            <a:r>
              <a:rPr lang="fr-FR" dirty="0" err="1"/>
              <a:t>loại</a:t>
            </a:r>
            <a:r>
              <a:rPr lang="fr-FR" dirty="0"/>
              <a:t> </a:t>
            </a:r>
            <a:r>
              <a:rPr lang="fr-FR" dirty="0" err="1"/>
              <a:t>nấm</a:t>
            </a:r>
            <a:r>
              <a:rPr lang="fr-FR" dirty="0"/>
              <a:t> là </a:t>
            </a:r>
            <a:r>
              <a:rPr lang="fr-FR" dirty="0" err="1"/>
              <a:t>cơ</a:t>
            </a:r>
            <a:r>
              <a:rPr lang="fr-FR" dirty="0"/>
              <a:t> </a:t>
            </a:r>
            <a:r>
              <a:rPr lang="fr-FR" dirty="0" err="1"/>
              <a:t>thể</a:t>
            </a:r>
            <a:r>
              <a:rPr lang="fr-FR" dirty="0"/>
              <a:t> </a:t>
            </a:r>
            <a:r>
              <a:rPr lang="fr-FR" dirty="0" err="1"/>
              <a:t>đơn</a:t>
            </a:r>
            <a:r>
              <a:rPr lang="fr-FR" dirty="0"/>
              <a:t> </a:t>
            </a:r>
            <a:r>
              <a:rPr lang="fr-FR" dirty="0" err="1"/>
              <a:t>bào</a:t>
            </a:r>
            <a:r>
              <a:rPr lang="en-US" dirty="0"/>
              <a:t/>
            </a:r>
            <a:br>
              <a:rPr lang="en-US" dirty="0"/>
            </a:br>
            <a:endParaRPr lang="en-US" dirty="0"/>
          </a:p>
        </p:txBody>
      </p:sp>
      <p:sp>
        <p:nvSpPr>
          <p:cNvPr id="3" name="Rectangle 2"/>
          <p:cNvSpPr/>
          <p:nvPr/>
        </p:nvSpPr>
        <p:spPr>
          <a:xfrm>
            <a:off x="2850899" y="4352698"/>
            <a:ext cx="1770036" cy="553998"/>
          </a:xfrm>
          <a:prstGeom prst="rect">
            <a:avLst/>
          </a:prstGeom>
        </p:spPr>
        <p:txBody>
          <a:bodyPr wrap="none">
            <a:spAutoFit/>
          </a:bodyPr>
          <a:lstStyle/>
          <a:p>
            <a:r>
              <a:rPr lang="fr-FR" sz="3000" dirty="0" err="1" smtClean="0"/>
              <a:t>Đáp</a:t>
            </a:r>
            <a:r>
              <a:rPr lang="fr-FR" sz="3000" dirty="0" smtClean="0"/>
              <a:t> </a:t>
            </a:r>
            <a:r>
              <a:rPr lang="fr-FR" sz="3000" dirty="0" err="1" smtClean="0"/>
              <a:t>án</a:t>
            </a:r>
            <a:r>
              <a:rPr lang="fr-FR" sz="3000" dirty="0"/>
              <a:t> : B</a:t>
            </a:r>
            <a:endParaRPr lang="en-US" sz="3000" dirty="0"/>
          </a:p>
        </p:txBody>
      </p:sp>
    </p:spTree>
    <p:extLst>
      <p:ext uri="{BB962C8B-B14F-4D97-AF65-F5344CB8AC3E}">
        <p14:creationId xmlns:p14="http://schemas.microsoft.com/office/powerpoint/2010/main" val="322594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F5E651CF-E252-43CC-830B-8027D671CB6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F3E09C35-EB54-4580-B9BF-7D22C447574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6589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77F4F3C-6E69-496C-AF0D-DE20B0C22AD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96EF7561-BFF5-4A19-BCA0-C6130924E5F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447861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FEB5244-C601-4F21-A418-A5E31538E79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0C9010A-FAD1-4FF2-9AED-78BCDD3BAD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67960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273962C4-01EA-4393-8F7A-B6B70CFE7A82}"/>
              </a:ext>
            </a:extLst>
          </p:cNvPr>
          <p:cNvSpPr>
            <a:spLocks noGrp="1"/>
          </p:cNvSpPr>
          <p:nvPr>
            <p:ph type="title"/>
          </p:nvPr>
        </p:nvSpPr>
        <p:spPr/>
        <p:txBody>
          <a:bodyPr/>
          <a:lstStyle/>
          <a:p>
            <a:r>
              <a:rPr lang="en-US" sz="4000">
                <a:latin typeface="Acumin Pro Condensed" panose="020B0806020202020204" pitchFamily="34" charset="0"/>
              </a:rPr>
              <a:t>TÌM HIỂU SỰ ĐA DẠNG CỦA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xmlns="" id="{B9E85D69-D4A9-465F-AC7D-AA080570358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977852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D88B947-D9DC-4183-A1D8-9FEE89A6BAB0}"/>
              </a:ext>
            </a:extLst>
          </p:cNvPr>
          <p:cNvSpPr>
            <a:spLocks noGrp="1"/>
          </p:cNvSpPr>
          <p:nvPr>
            <p:ph type="title"/>
          </p:nvPr>
        </p:nvSpPr>
        <p:spPr/>
        <p:txBody>
          <a:bodyPr/>
          <a:lstStyle/>
          <a:p>
            <a:r>
              <a:rPr lang="en-US" sz="4000">
                <a:latin typeface="Acumin Pro Condensed" panose="020B0806020202020204" pitchFamily="34" charset="0"/>
              </a:rPr>
              <a:t>TÌM HIỂU SỰ ĐA DẠNG CỦA NẤM</a:t>
            </a:r>
            <a:endParaRPr lang="en-US" sz="4000" dirty="0">
              <a:latin typeface="Acumin Pro Condensed" panose="020B0806020202020204" pitchFamily="34" charset="0"/>
            </a:endParaRPr>
          </a:p>
        </p:txBody>
      </p:sp>
      <p:pic>
        <p:nvPicPr>
          <p:cNvPr id="3" name="Picture 2">
            <a:extLst>
              <a:ext uri="{FF2B5EF4-FFF2-40B4-BE49-F238E27FC236}">
                <a16:creationId xmlns:a16="http://schemas.microsoft.com/office/drawing/2014/main" xmlns="" id="{D02E04FC-9FBC-4297-8D8B-27811FCCC00D}"/>
              </a:ext>
            </a:extLst>
          </p:cNvPr>
          <p:cNvPicPr/>
          <p:nvPr/>
        </p:nvPicPr>
        <p:blipFill>
          <a:blip r:embed="rId2"/>
          <a:stretch>
            <a:fillRect/>
          </a:stretch>
        </p:blipFill>
        <p:spPr>
          <a:xfrm>
            <a:off x="0" y="180109"/>
            <a:ext cx="12192000" cy="6858000"/>
          </a:xfrm>
          <a:prstGeom prst="rect">
            <a:avLst/>
          </a:prstGeom>
        </p:spPr>
      </p:pic>
    </p:spTree>
    <p:extLst>
      <p:ext uri="{BB962C8B-B14F-4D97-AF65-F5344CB8AC3E}">
        <p14:creationId xmlns:p14="http://schemas.microsoft.com/office/powerpoint/2010/main" val="2193057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9F9AA76D-CE9B-4609-B2EC-98F42DBFCD2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D4ADBEB-C6B5-46F1-B9EC-085BE3ABFFA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103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F3A4D94-2F14-48ED-A0EE-BE8BCD17BA0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E1FE695-6FA0-495F-97BF-534E64F26E3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7419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D89189D-E73A-4D48-B1D8-ACFAB2535D1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3149682-C42F-4C4C-8804-F6E3EE1B0A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51044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CBD1F08-BD3B-46DE-AF9A-25A4117E2C5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477C8AF6-5B6D-4996-B5C8-55C1D199C4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3367604"/>
      </p:ext>
    </p:extLst>
  </p:cSld>
  <p:clrMapOvr>
    <a:masterClrMapping/>
  </p:clrMapOvr>
  <mc:AlternateContent xmlns:mc="http://schemas.openxmlformats.org/markup-compatibility/2006" xmlns:p14="http://schemas.microsoft.com/office/powerpoint/2010/main">
    <mc:Choice Requires="p14">
      <p:transition spd="slow" p14:dur="800" advClick="0" advTm="3000">
        <p14:flythrough/>
      </p:transition>
    </mc:Choice>
    <mc:Fallback xmlns="">
      <p:transition spd="slow" advClick="0" advTm="3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575</Words>
  <Application>Microsoft Office PowerPoint</Application>
  <PresentationFormat>Custom</PresentationFormat>
  <Paragraphs>52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Tiết 59. NẤM</vt:lpstr>
      <vt:lpstr>PowerPoint Presentation</vt:lpstr>
      <vt:lpstr>TÌM HIỂU SỰ ĐA DẠNG CỦA NẤM</vt:lpstr>
      <vt:lpstr>TÌM HIỂU SỰ ĐA DẠNG CỦA NẤM</vt:lpstr>
      <vt:lpstr>PowerPoint Presentation</vt:lpstr>
      <vt:lpstr>PowerPoint Presentation</vt:lpstr>
      <vt:lpstr>PowerPoint Presentation</vt:lpstr>
      <vt:lpstr>PowerPoint Presentation</vt:lpstr>
      <vt:lpstr>THỰC HÀNH QUAN SÁT MỘT SỐ LOẠI NẤM</vt:lpstr>
      <vt:lpstr>PowerPoint Presentation</vt:lpstr>
      <vt:lpstr>PowerPoint Presentation</vt:lpstr>
      <vt:lpstr>TÌM HIỂU SỰ ĐA DẠNG CỦA NẤM</vt:lpstr>
      <vt:lpstr>PowerPoint Presentation</vt:lpstr>
      <vt:lpstr>PowerPoint Presentation</vt:lpstr>
      <vt:lpstr>I. ĐA DẠNG CỦA NẤM</vt:lpstr>
      <vt:lpstr>PowerPoint Presentation</vt:lpstr>
      <vt:lpstr>TÌM HIỂU SỰ ĐA DẠNG CỦA NẤM</vt:lpstr>
      <vt:lpstr>PowerPoint Presentation</vt:lpstr>
      <vt:lpstr>PowerPoint Presentation</vt:lpstr>
      <vt:lpstr>PowerPoint Presentation</vt:lpstr>
      <vt:lpstr>PowerPoint Presentation</vt:lpstr>
      <vt:lpstr>PowerPoint Presentation</vt:lpstr>
      <vt:lpstr>Quan sát hình em hãy cho biết vai trò của nấm trong tự nhiên</vt:lpstr>
      <vt:lpstr>PowerPoint Presentation</vt:lpstr>
      <vt:lpstr>PowerPoint Presentation</vt:lpstr>
      <vt:lpstr>PowerPoint Presentation</vt:lpstr>
      <vt:lpstr> Câu 1 : Em hãy nêu lại một số ứng dụng của nấm đối với con người ? </vt:lpstr>
      <vt:lpstr> Câu 2 : Chọn phát biểu không đúng ? A. Nấm thường sống ở nơi ẩm ướt B. Nấm có cấu tạo cơ thể giống vi khuẩn C. Nhiều loài nấm được sử dụng làm thức ăn D. Một số loại nấm là cơ thể đơn bào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 Anh</dc:creator>
  <cp:lastModifiedBy>Admin</cp:lastModifiedBy>
  <cp:revision>24</cp:revision>
  <dcterms:created xsi:type="dcterms:W3CDTF">2021-08-03T19:13:09Z</dcterms:created>
  <dcterms:modified xsi:type="dcterms:W3CDTF">2021-12-09T09:45:18Z</dcterms:modified>
</cp:coreProperties>
</file>