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notesSlides/notesSlide2.xml" ContentType="application/vnd.openxmlformats-officedocument.presentationml.notesSlide+xml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8"/>
  </p:notesMasterIdLst>
  <p:sldIdLst>
    <p:sldId id="337" r:id="rId2"/>
    <p:sldId id="346" r:id="rId3"/>
    <p:sldId id="259" r:id="rId4"/>
    <p:sldId id="302" r:id="rId5"/>
    <p:sldId id="303" r:id="rId6"/>
    <p:sldId id="347" r:id="rId7"/>
    <p:sldId id="336" r:id="rId8"/>
    <p:sldId id="305" r:id="rId9"/>
    <p:sldId id="339" r:id="rId10"/>
    <p:sldId id="306" r:id="rId11"/>
    <p:sldId id="307" r:id="rId12"/>
    <p:sldId id="298" r:id="rId13"/>
    <p:sldId id="308" r:id="rId14"/>
    <p:sldId id="329" r:id="rId15"/>
    <p:sldId id="331" r:id="rId16"/>
    <p:sldId id="312" r:id="rId17"/>
    <p:sldId id="313" r:id="rId18"/>
    <p:sldId id="318" r:id="rId19"/>
    <p:sldId id="317" r:id="rId20"/>
    <p:sldId id="314" r:id="rId21"/>
    <p:sldId id="327" r:id="rId22"/>
    <p:sldId id="316" r:id="rId23"/>
    <p:sldId id="320" r:id="rId24"/>
    <p:sldId id="319" r:id="rId25"/>
    <p:sldId id="321" r:id="rId26"/>
    <p:sldId id="322" r:id="rId27"/>
    <p:sldId id="330" r:id="rId28"/>
    <p:sldId id="324" r:id="rId29"/>
    <p:sldId id="311" r:id="rId30"/>
    <p:sldId id="325" r:id="rId31"/>
    <p:sldId id="332" r:id="rId32"/>
    <p:sldId id="343" r:id="rId33"/>
    <p:sldId id="344" r:id="rId34"/>
    <p:sldId id="341" r:id="rId35"/>
    <p:sldId id="342" r:id="rId36"/>
    <p:sldId id="345" r:id="rId37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39"/>
      <p:bold r:id="rId40"/>
      <p:italic r:id="rId41"/>
      <p:boldItalic r:id="rId42"/>
    </p:embeddedFont>
    <p:embeddedFont>
      <p:font typeface="Roboto Slab Regular" panose="020B0604020202020204" charset="0"/>
      <p:regular r:id="rId43"/>
      <p:bold r:id="rId44"/>
    </p:embeddedFont>
    <p:embeddedFont>
      <p:font typeface="Lato Light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067"/>
    <a:srgbClr val="92D050"/>
    <a:srgbClr val="FF9755"/>
    <a:srgbClr val="FFFFFF"/>
    <a:srgbClr val="FFC000"/>
    <a:srgbClr val="0070C0"/>
    <a:srgbClr val="02BDC7"/>
    <a:srgbClr val="FFC534"/>
    <a:srgbClr val="D2E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3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280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03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4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1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172078" y="128447"/>
            <a:ext cx="8820522" cy="4886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232254" y="35802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-240286" y="-329846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813078" y="-89728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840500" y="293822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160146" y="86305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 userDrawn="1"/>
        </p:nvSpPr>
        <p:spPr>
          <a:xfrm>
            <a:off x="8339716" y="4202524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827708" y="3415147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59831" y="461068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6484" y="393539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892825" y="4754708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125128" y="105108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105910" y="-89728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51;p48"/>
          <p:cNvGrpSpPr/>
          <p:nvPr userDrawn="1"/>
        </p:nvGrpSpPr>
        <p:grpSpPr>
          <a:xfrm>
            <a:off x="8579829" y="4475313"/>
            <a:ext cx="349155" cy="349657"/>
            <a:chOff x="5302225" y="968375"/>
            <a:chExt cx="417650" cy="418250"/>
          </a:xfrm>
        </p:grpSpPr>
        <p:sp>
          <p:nvSpPr>
            <p:cNvPr id="30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313871" y="2277375"/>
            <a:ext cx="2802987" cy="2866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16591" y="2259341"/>
            <a:ext cx="2802987" cy="2866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883149" y="121161"/>
            <a:ext cx="3881289" cy="2069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93896" y="84110"/>
            <a:ext cx="3881289" cy="2069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9953" y="172409"/>
            <a:ext cx="3725862" cy="18986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86817" y="206616"/>
            <a:ext cx="3725862" cy="189865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3488" y="2329430"/>
            <a:ext cx="2609191" cy="272594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410768" y="2347464"/>
            <a:ext cx="2609191" cy="27259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5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3526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 preserve="1">
  <p:cSld name="1_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 userDrawn="1"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51;p48"/>
          <p:cNvGrpSpPr/>
          <p:nvPr userDrawn="1"/>
        </p:nvGrpSpPr>
        <p:grpSpPr>
          <a:xfrm>
            <a:off x="8230319" y="4525760"/>
            <a:ext cx="349155" cy="349657"/>
            <a:chOff x="5302225" y="968375"/>
            <a:chExt cx="417650" cy="418250"/>
          </a:xfrm>
        </p:grpSpPr>
        <p:sp>
          <p:nvSpPr>
            <p:cNvPr id="30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82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1451;p48"/>
          <p:cNvGrpSpPr/>
          <p:nvPr userDrawn="1"/>
        </p:nvGrpSpPr>
        <p:grpSpPr>
          <a:xfrm>
            <a:off x="3058147" y="4237430"/>
            <a:ext cx="349155" cy="349657"/>
            <a:chOff x="5302225" y="968375"/>
            <a:chExt cx="417650" cy="418250"/>
          </a:xfrm>
        </p:grpSpPr>
        <p:sp>
          <p:nvSpPr>
            <p:cNvPr id="32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oogle Shape;1642;p48"/>
          <p:cNvGrpSpPr/>
          <p:nvPr userDrawn="1"/>
        </p:nvGrpSpPr>
        <p:grpSpPr>
          <a:xfrm>
            <a:off x="2246644" y="918310"/>
            <a:ext cx="451252" cy="432860"/>
            <a:chOff x="5241175" y="4959100"/>
            <a:chExt cx="539775" cy="517775"/>
          </a:xfrm>
        </p:grpSpPr>
        <p:sp>
          <p:nvSpPr>
            <p:cNvPr id="35" name="Google Shape;1643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644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645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646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647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648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-500211" y="-551905"/>
            <a:ext cx="1054200" cy="1054200"/>
          </a:xfrm>
          <a:prstGeom prst="ellipse">
            <a:avLst/>
          </a:prstGeom>
          <a:solidFill>
            <a:srgbClr val="02BDC7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422850" y="-112715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26228" y="365495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209850" y="539907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8945" y="62761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1_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988968" y="-626519"/>
            <a:ext cx="1602773" cy="164082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-500211" y="-551905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422850" y="-112715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26228" y="365495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245689" y="61501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8945" y="62761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75;p11"/>
          <p:cNvSpPr/>
          <p:nvPr userDrawn="1"/>
        </p:nvSpPr>
        <p:spPr>
          <a:xfrm>
            <a:off x="-678542" y="4110282"/>
            <a:ext cx="1602773" cy="164082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27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965" y="139148"/>
            <a:ext cx="3210339" cy="4860235"/>
          </a:xfrm>
          <a:prstGeom prst="rect">
            <a:avLst/>
          </a:prstGeom>
          <a:noFill/>
          <a:ln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8357" y="249238"/>
            <a:ext cx="2992368" cy="46513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50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5" r:id="rId2"/>
    <p:sldLayoutId id="2147483686" r:id="rId3"/>
    <p:sldLayoutId id="2147483684" r:id="rId4"/>
    <p:sldLayoutId id="2147483649" r:id="rId5"/>
    <p:sldLayoutId id="2147483657" r:id="rId6"/>
    <p:sldLayoutId id="2147483687" r:id="rId7"/>
    <p:sldLayoutId id="2147483683" r:id="rId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3351" y="914400"/>
            <a:ext cx="5669280" cy="320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4" y="1056938"/>
            <a:ext cx="2857500" cy="2857500"/>
          </a:xfrm>
          <a:prstGeom prst="rect">
            <a:avLst/>
          </a:prstGeom>
        </p:spPr>
      </p:pic>
      <p:sp>
        <p:nvSpPr>
          <p:cNvPr id="4" name="Google Shape;389;p15"/>
          <p:cNvSpPr txBox="1">
            <a:spLocks/>
          </p:cNvSpPr>
          <p:nvPr/>
        </p:nvSpPr>
        <p:spPr>
          <a:xfrm>
            <a:off x="2998996" y="875288"/>
            <a:ext cx="492371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172" y="435465"/>
            <a:ext cx="7485321" cy="565748"/>
            <a:chOff x="967563" y="659219"/>
            <a:chExt cx="7485321" cy="565748"/>
          </a:xfrm>
        </p:grpSpPr>
        <p:sp>
          <p:nvSpPr>
            <p:cNvPr id="3" name="Oval 2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3" y="701747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ẬT SỐNG VÀ VẬT KHÔNG SỐNG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066" y="1109649"/>
            <a:ext cx="2726854" cy="3710610"/>
            <a:chOff x="360903" y="1219199"/>
            <a:chExt cx="2726854" cy="3710610"/>
          </a:xfrm>
        </p:grpSpPr>
        <p:sp>
          <p:nvSpPr>
            <p:cNvPr id="6" name="Rounded Rectangle 5"/>
            <p:cNvSpPr/>
            <p:nvPr/>
          </p:nvSpPr>
          <p:spPr>
            <a:xfrm>
              <a:off x="360903" y="1219199"/>
              <a:ext cx="2726854" cy="37106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0903" y="1520232"/>
              <a:ext cx="272685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78172" y="1410682"/>
            <a:ext cx="5716531" cy="3149216"/>
            <a:chOff x="3188930" y="1219199"/>
            <a:chExt cx="5716531" cy="3149216"/>
          </a:xfrm>
        </p:grpSpPr>
        <p:sp>
          <p:nvSpPr>
            <p:cNvPr id="9" name="Hexagon 8"/>
            <p:cNvSpPr/>
            <p:nvPr/>
          </p:nvSpPr>
          <p:spPr>
            <a:xfrm>
              <a:off x="3188930" y="1219199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3271756" y="1265581"/>
              <a:ext cx="1759194" cy="1458651"/>
            </a:xfrm>
            <a:prstGeom prst="hexagon">
              <a:avLst/>
            </a:prstGeom>
            <a:blipFill>
              <a:blip r:embed="rId2"/>
              <a:stretch>
                <a:fillRect l="-1782" r="-174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5097181" y="1219199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5180007" y="1265581"/>
              <a:ext cx="1759194" cy="1458651"/>
            </a:xfrm>
            <a:prstGeom prst="hexagon">
              <a:avLst/>
            </a:prstGeom>
            <a:blipFill>
              <a:blip r:embed="rId3"/>
              <a:srcRect/>
              <a:stretch>
                <a:fillRect t="-10302" b="-1030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6980614" y="1219199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7063440" y="1265581"/>
              <a:ext cx="1759194" cy="1458651"/>
            </a:xfrm>
            <a:prstGeom prst="hexagon">
              <a:avLst/>
            </a:prstGeom>
            <a:blipFill>
              <a:blip r:embed="rId4"/>
              <a:srcRect/>
              <a:stretch>
                <a:fillRect l="3766" t="-36076" r="-3766" b="-306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3188930" y="2816998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3271756" y="2863380"/>
              <a:ext cx="1759194" cy="1458651"/>
            </a:xfrm>
            <a:prstGeom prst="hexagon">
              <a:avLst/>
            </a:prstGeom>
            <a:blipFill>
              <a:blip r:embed="rId5"/>
              <a:stretch>
                <a:fillRect l="3766" t="-36076" r="-3766" b="-306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5097181" y="2816998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>
              <a:off x="5180007" y="2863380"/>
              <a:ext cx="1759194" cy="1458651"/>
            </a:xfrm>
            <a:prstGeom prst="hexagon">
              <a:avLst/>
            </a:prstGeom>
            <a:blipFill>
              <a:blip r:embed="rId6"/>
              <a:srcRect/>
              <a:stretch>
                <a:fillRect l="-19097" r="-1909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6980614" y="2816998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7063440" y="2863380"/>
              <a:ext cx="1759194" cy="1458651"/>
            </a:xfrm>
            <a:prstGeom prst="hexagon">
              <a:avLst/>
            </a:prstGeom>
            <a:blipFill>
              <a:blip r:embed="rId7"/>
              <a:srcRect/>
              <a:stretch>
                <a:fillRect l="-11737" r="-117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1390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6496" y="417803"/>
            <a:ext cx="210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SỐNG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2983" y="1179442"/>
            <a:ext cx="1924847" cy="1551417"/>
            <a:chOff x="1982983" y="1179442"/>
            <a:chExt cx="1924847" cy="1551417"/>
          </a:xfrm>
        </p:grpSpPr>
        <p:sp>
          <p:nvSpPr>
            <p:cNvPr id="9" name="Hexagon 8"/>
            <p:cNvSpPr/>
            <p:nvPr/>
          </p:nvSpPr>
          <p:spPr>
            <a:xfrm>
              <a:off x="1982983" y="1179442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2065809" y="1225824"/>
              <a:ext cx="1759194" cy="1458651"/>
            </a:xfrm>
            <a:prstGeom prst="hexagon">
              <a:avLst/>
            </a:prstGeom>
            <a:blipFill>
              <a:blip r:embed="rId2"/>
              <a:stretch>
                <a:fillRect l="-1782" r="-174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91234" y="1179442"/>
            <a:ext cx="1924847" cy="1551417"/>
            <a:chOff x="3891234" y="1179442"/>
            <a:chExt cx="1924847" cy="1551417"/>
          </a:xfrm>
        </p:grpSpPr>
        <p:sp>
          <p:nvSpPr>
            <p:cNvPr id="14" name="Hexagon 13"/>
            <p:cNvSpPr/>
            <p:nvPr/>
          </p:nvSpPr>
          <p:spPr>
            <a:xfrm>
              <a:off x="3891234" y="1179442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3974060" y="1225824"/>
              <a:ext cx="1759194" cy="1458651"/>
            </a:xfrm>
            <a:prstGeom prst="hexagon">
              <a:avLst/>
            </a:prstGeom>
            <a:blipFill>
              <a:blip r:embed="rId3"/>
              <a:srcRect/>
              <a:stretch>
                <a:fillRect t="-10302" b="-1030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74667" y="1179442"/>
            <a:ext cx="1924847" cy="1551417"/>
            <a:chOff x="5774667" y="1179442"/>
            <a:chExt cx="1924847" cy="1551417"/>
          </a:xfrm>
        </p:grpSpPr>
        <p:sp>
          <p:nvSpPr>
            <p:cNvPr id="16" name="Hexagon 15"/>
            <p:cNvSpPr/>
            <p:nvPr/>
          </p:nvSpPr>
          <p:spPr>
            <a:xfrm>
              <a:off x="5774667" y="1179442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5857493" y="1225824"/>
              <a:ext cx="1759194" cy="1458651"/>
            </a:xfrm>
            <a:prstGeom prst="hexagon">
              <a:avLst/>
            </a:prstGeom>
            <a:blipFill>
              <a:blip r:embed="rId4"/>
              <a:srcRect/>
              <a:stretch>
                <a:fillRect l="3766" t="-36076" r="-3766" b="-306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2983" y="2777241"/>
            <a:ext cx="1924847" cy="1551417"/>
            <a:chOff x="1982983" y="2777241"/>
            <a:chExt cx="1924847" cy="1551417"/>
          </a:xfrm>
        </p:grpSpPr>
        <p:sp>
          <p:nvSpPr>
            <p:cNvPr id="18" name="Hexagon 17"/>
            <p:cNvSpPr/>
            <p:nvPr/>
          </p:nvSpPr>
          <p:spPr>
            <a:xfrm>
              <a:off x="1982983" y="2777241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2065809" y="2823623"/>
              <a:ext cx="1759194" cy="1458651"/>
            </a:xfrm>
            <a:prstGeom prst="hexagon">
              <a:avLst/>
            </a:prstGeom>
            <a:blipFill>
              <a:blip r:embed="rId5"/>
              <a:stretch>
                <a:fillRect l="3766" t="-36076" r="-3766" b="-306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91234" y="2777241"/>
            <a:ext cx="1924847" cy="1551417"/>
            <a:chOff x="3891234" y="2777241"/>
            <a:chExt cx="1924847" cy="1551417"/>
          </a:xfrm>
        </p:grpSpPr>
        <p:sp>
          <p:nvSpPr>
            <p:cNvPr id="20" name="Hexagon 19"/>
            <p:cNvSpPr/>
            <p:nvPr/>
          </p:nvSpPr>
          <p:spPr>
            <a:xfrm>
              <a:off x="3891234" y="2777241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>
              <a:off x="3974060" y="2823623"/>
              <a:ext cx="1759194" cy="1458651"/>
            </a:xfrm>
            <a:prstGeom prst="hexagon">
              <a:avLst/>
            </a:prstGeom>
            <a:blipFill>
              <a:blip r:embed="rId6"/>
              <a:srcRect/>
              <a:stretch>
                <a:fillRect l="-19097" r="-1909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74667" y="2823623"/>
            <a:ext cx="1924847" cy="1551417"/>
            <a:chOff x="5774667" y="2777241"/>
            <a:chExt cx="1924847" cy="1551417"/>
          </a:xfrm>
        </p:grpSpPr>
        <p:sp>
          <p:nvSpPr>
            <p:cNvPr id="22" name="Hexagon 21"/>
            <p:cNvSpPr/>
            <p:nvPr/>
          </p:nvSpPr>
          <p:spPr>
            <a:xfrm>
              <a:off x="5774667" y="2777241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5857493" y="2823623"/>
              <a:ext cx="1759194" cy="1458651"/>
            </a:xfrm>
            <a:prstGeom prst="hexagon">
              <a:avLst/>
            </a:prstGeom>
            <a:blipFill>
              <a:blip r:embed="rId7"/>
              <a:srcRect/>
              <a:stretch>
                <a:fillRect l="-11737" r="-117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53657" y="360112"/>
            <a:ext cx="666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KHÔNG SỐNG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284E-6 L -0.0684 0.001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9236 -0.008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5538 -0.000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284E-6 L 0.13993 0.004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284E-6 L 0.1125 -0.0037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5802E-6 L 0.02847 0.0012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117984" y="418063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8" name="Group 7"/>
          <p:cNvGrpSpPr/>
          <p:nvPr/>
        </p:nvGrpSpPr>
        <p:grpSpPr>
          <a:xfrm>
            <a:off x="645352" y="418063"/>
            <a:ext cx="7276474" cy="2071982"/>
            <a:chOff x="662605" y="469429"/>
            <a:chExt cx="7276474" cy="2071982"/>
          </a:xfrm>
        </p:grpSpPr>
        <p:sp>
          <p:nvSpPr>
            <p:cNvPr id="6" name="Rounded Rectangle 5"/>
            <p:cNvSpPr/>
            <p:nvPr/>
          </p:nvSpPr>
          <p:spPr>
            <a:xfrm>
              <a:off x="1905632" y="508503"/>
              <a:ext cx="6033447" cy="199383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62605" y="469429"/>
              <a:ext cx="2067340" cy="207198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1509" y="1228421"/>
              <a:ext cx="17095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8849" y="935599"/>
              <a:ext cx="4684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2207" y="2597332"/>
            <a:ext cx="7362740" cy="2071982"/>
            <a:chOff x="576339" y="469429"/>
            <a:chExt cx="7362740" cy="2071982"/>
          </a:xfrm>
        </p:grpSpPr>
        <p:sp>
          <p:nvSpPr>
            <p:cNvPr id="15" name="Rounded Rectangle 14"/>
            <p:cNvSpPr/>
            <p:nvPr/>
          </p:nvSpPr>
          <p:spPr>
            <a:xfrm>
              <a:off x="1905632" y="508503"/>
              <a:ext cx="6033447" cy="1993833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62605" y="469429"/>
              <a:ext cx="2067340" cy="207198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339" y="874043"/>
              <a:ext cx="2253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15728" y="732864"/>
              <a:ext cx="46846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26" y="4249239"/>
            <a:ext cx="1000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02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6061" y="387274"/>
            <a:ext cx="8971878" cy="44106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19826"/>
              </p:ext>
            </p:extLst>
          </p:nvPr>
        </p:nvGraphicFramePr>
        <p:xfrm>
          <a:off x="204396" y="479791"/>
          <a:ext cx="8735208" cy="4204088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1455868">
                  <a:extLst>
                    <a:ext uri="{9D8B030D-6E8A-4147-A177-3AD203B41FA5}">
                      <a16:colId xmlns="" xmlns:a16="http://schemas.microsoft.com/office/drawing/2014/main" val="2967490488"/>
                    </a:ext>
                  </a:extLst>
                </a:gridCol>
                <a:gridCol w="1455868">
                  <a:extLst>
                    <a:ext uri="{9D8B030D-6E8A-4147-A177-3AD203B41FA5}">
                      <a16:colId xmlns="" xmlns:a16="http://schemas.microsoft.com/office/drawing/2014/main" val="2033638104"/>
                    </a:ext>
                  </a:extLst>
                </a:gridCol>
                <a:gridCol w="1455868">
                  <a:extLst>
                    <a:ext uri="{9D8B030D-6E8A-4147-A177-3AD203B41FA5}">
                      <a16:colId xmlns="" xmlns:a16="http://schemas.microsoft.com/office/drawing/2014/main" val="863888414"/>
                    </a:ext>
                  </a:extLst>
                </a:gridCol>
                <a:gridCol w="1455868">
                  <a:extLst>
                    <a:ext uri="{9D8B030D-6E8A-4147-A177-3AD203B41FA5}">
                      <a16:colId xmlns="" xmlns:a16="http://schemas.microsoft.com/office/drawing/2014/main" val="867832930"/>
                    </a:ext>
                  </a:extLst>
                </a:gridCol>
                <a:gridCol w="1455868">
                  <a:extLst>
                    <a:ext uri="{9D8B030D-6E8A-4147-A177-3AD203B41FA5}">
                      <a16:colId xmlns="" xmlns:a16="http://schemas.microsoft.com/office/drawing/2014/main" val="1822205521"/>
                    </a:ext>
                  </a:extLst>
                </a:gridCol>
                <a:gridCol w="1455868">
                  <a:extLst>
                    <a:ext uri="{9D8B030D-6E8A-4147-A177-3AD203B41FA5}">
                      <a16:colId xmlns="" xmlns:a16="http://schemas.microsoft.com/office/drawing/2014/main" val="1870619078"/>
                    </a:ext>
                  </a:extLst>
                </a:gridCol>
              </a:tblGrid>
              <a:tr h="355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7534712"/>
                  </a:ext>
                </a:extLst>
              </a:tr>
              <a:tr h="9595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9996307"/>
                  </a:ext>
                </a:extLst>
              </a:tr>
              <a:tr h="9595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069181"/>
                  </a:ext>
                </a:extLst>
              </a:tr>
              <a:tr h="9595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1033485"/>
                  </a:ext>
                </a:extLst>
              </a:tr>
              <a:tr h="9595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0961326"/>
                  </a:ext>
                </a:extLst>
              </a:tr>
            </a:tbl>
          </a:graphicData>
        </a:graphic>
      </p:graphicFrame>
      <p:sp>
        <p:nvSpPr>
          <p:cNvPr id="14" name="L-Shape 13"/>
          <p:cNvSpPr/>
          <p:nvPr/>
        </p:nvSpPr>
        <p:spPr>
          <a:xfrm rot="19101987">
            <a:off x="2162287" y="2151531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/>
        </p:nvSpPr>
        <p:spPr>
          <a:xfrm rot="19101987">
            <a:off x="3573332" y="2151531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19101987">
            <a:off x="4984376" y="2106352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 rot="19101987">
            <a:off x="6602556" y="2106350"/>
            <a:ext cx="344245" cy="161364"/>
          </a:xfrm>
          <a:prstGeom prst="corner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 rot="19101987">
            <a:off x="2162287" y="3100706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/>
        </p:nvSpPr>
        <p:spPr>
          <a:xfrm rot="19101987">
            <a:off x="3573332" y="3100706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9101987">
            <a:off x="4984376" y="3055527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9101987">
            <a:off x="6602556" y="3055527"/>
            <a:ext cx="344245" cy="161364"/>
          </a:xfrm>
          <a:prstGeom prst="corner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-Shape 21"/>
          <p:cNvSpPr/>
          <p:nvPr/>
        </p:nvSpPr>
        <p:spPr>
          <a:xfrm rot="19101987">
            <a:off x="8088904" y="4066035"/>
            <a:ext cx="344245" cy="161364"/>
          </a:xfrm>
          <a:prstGeom prst="corner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479" y="1604512"/>
            <a:ext cx="6728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hãy tìm thêm ví dụ về về vật sống và vật không sống?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4819" y="2472779"/>
            <a:ext cx="43029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; 1.2 (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7+8)</a:t>
            </a:r>
            <a:endParaRPr lang="vi-VN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6362" y="329610"/>
            <a:ext cx="452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BÀI TẬP VỀ NHÀ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78456" y="4327451"/>
            <a:ext cx="1509823" cy="14885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0" y="914385"/>
            <a:ext cx="3093511" cy="4163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4819" y="914385"/>
            <a:ext cx="422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09" y="138024"/>
            <a:ext cx="3726612" cy="1949569"/>
          </a:xfrm>
          <a:prstGeom prst="rect">
            <a:avLst/>
          </a:prstGeom>
          <a:blipFill>
            <a:blip r:embed="rId2"/>
            <a:srcRect/>
            <a:stretch>
              <a:fillRect t="-17096" b="-170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48686" y="172530"/>
            <a:ext cx="3726612" cy="1949569"/>
          </a:xfrm>
          <a:prstGeom prst="rect">
            <a:avLst/>
          </a:prstGeom>
          <a:blipFill>
            <a:blip r:embed="rId3"/>
            <a:srcRect/>
            <a:stretch>
              <a:fillRect l="3242" t="-40708" r="2700" b="-35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383" y="2346385"/>
            <a:ext cx="2628183" cy="2639683"/>
          </a:xfrm>
          <a:prstGeom prst="rect">
            <a:avLst/>
          </a:prstGeom>
          <a:blipFill>
            <a:blip r:embed="rId4"/>
            <a:srcRect/>
            <a:stretch>
              <a:fillRect l="-656" t="-15342" r="656" b="-22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96620" y="2346385"/>
            <a:ext cx="2705818" cy="2639683"/>
          </a:xfrm>
          <a:prstGeom prst="rect">
            <a:avLst/>
          </a:prstGeom>
          <a:blipFill>
            <a:blip r:embed="rId5"/>
            <a:srcRect/>
            <a:stretch>
              <a:fillRect l="3188" r="-2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2309" y="1604513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8686" y="1604513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383" y="4462848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9237" y="4620280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7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81380"/>
              </p:ext>
            </p:extLst>
          </p:nvPr>
        </p:nvGraphicFramePr>
        <p:xfrm>
          <a:off x="189781" y="276046"/>
          <a:ext cx="8798942" cy="4492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3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65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46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55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00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Nhúng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00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chụp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43864" y="914401"/>
            <a:ext cx="510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864" y="1437621"/>
            <a:ext cx="510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1096" y="2088632"/>
            <a:ext cx="515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3864" y="3001253"/>
            <a:ext cx="437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8980" y="3913874"/>
            <a:ext cx="4666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972" y="389477"/>
            <a:ext cx="8369015" cy="565748"/>
            <a:chOff x="967563" y="659219"/>
            <a:chExt cx="7177887" cy="565748"/>
          </a:xfrm>
        </p:grpSpPr>
        <p:sp>
          <p:nvSpPr>
            <p:cNvPr id="3" name="Oval 2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3" y="701747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4884" y="699524"/>
              <a:ext cx="6550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LĨNH VỰC CỦA KHOA HỌC TỰ NHIÊN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44411" y="1216630"/>
            <a:ext cx="4129422" cy="3676750"/>
            <a:chOff x="2268366" y="1237891"/>
            <a:chExt cx="4129422" cy="3676750"/>
          </a:xfrm>
        </p:grpSpPr>
        <p:sp>
          <p:nvSpPr>
            <p:cNvPr id="8" name="Oval 7"/>
            <p:cNvSpPr/>
            <p:nvPr/>
          </p:nvSpPr>
          <p:spPr>
            <a:xfrm>
              <a:off x="4913846" y="1266435"/>
              <a:ext cx="1000190" cy="961897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97861" y="1237891"/>
              <a:ext cx="1000190" cy="96189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68366" y="2927518"/>
              <a:ext cx="1000190" cy="961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929340" y="3952744"/>
              <a:ext cx="1000190" cy="961897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97598" y="2866510"/>
              <a:ext cx="1000190" cy="9618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54441" y="1848060"/>
              <a:ext cx="2418863" cy="2104684"/>
              <a:chOff x="1164926" y="788113"/>
              <a:chExt cx="2418863" cy="210468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164926" y="788113"/>
                <a:ext cx="2303015" cy="21046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98771" y="1432013"/>
                <a:ext cx="22850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2BD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 HỌC TỰ NHIÊN</a:t>
                </a:r>
                <a:endParaRPr lang="en-US" sz="2800" b="1" dirty="0">
                  <a:solidFill>
                    <a:srgbClr val="02BDC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oogle Shape;1603;p48"/>
            <p:cNvGrpSpPr/>
            <p:nvPr/>
          </p:nvGrpSpPr>
          <p:grpSpPr>
            <a:xfrm>
              <a:off x="5151185" y="1559138"/>
              <a:ext cx="447862" cy="332833"/>
              <a:chOff x="5294900" y="4344850"/>
              <a:chExt cx="535721" cy="398125"/>
            </a:xfrm>
          </p:grpSpPr>
          <p:sp>
            <p:nvSpPr>
              <p:cNvPr id="17" name="Google Shape;1604;p48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605;p48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606;p48"/>
              <p:cNvSpPr/>
              <p:nvPr/>
            </p:nvSpPr>
            <p:spPr>
              <a:xfrm>
                <a:off x="5360471" y="4344850"/>
                <a:ext cx="470150" cy="334025"/>
              </a:xfrm>
              <a:custGeom>
                <a:avLst/>
                <a:gdLst/>
                <a:ahLst/>
                <a:cxnLst/>
                <a:rect l="l" t="t" r="r" b="b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1874" y="3176305"/>
              <a:ext cx="292633" cy="5486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3381" y="4139211"/>
              <a:ext cx="512108" cy="51210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9051" y="3078638"/>
              <a:ext cx="469433" cy="475529"/>
            </a:xfrm>
            <a:prstGeom prst="rect">
              <a:avLst/>
            </a:prstGeom>
          </p:spPr>
        </p:pic>
        <p:grpSp>
          <p:nvGrpSpPr>
            <p:cNvPr id="23" name="Google Shape;1500;p48"/>
            <p:cNvGrpSpPr/>
            <p:nvPr/>
          </p:nvGrpSpPr>
          <p:grpSpPr>
            <a:xfrm>
              <a:off x="3039144" y="1512698"/>
              <a:ext cx="303217" cy="325685"/>
              <a:chOff x="611175" y="2326900"/>
              <a:chExt cx="362700" cy="389575"/>
            </a:xfrm>
          </p:grpSpPr>
          <p:sp>
            <p:nvSpPr>
              <p:cNvPr id="24" name="Google Shape;1501;p48"/>
              <p:cNvSpPr/>
              <p:nvPr/>
            </p:nvSpPr>
            <p:spPr>
              <a:xfrm>
                <a:off x="611175" y="2326900"/>
                <a:ext cx="362700" cy="389575"/>
              </a:xfrm>
              <a:custGeom>
                <a:avLst/>
                <a:gdLst/>
                <a:ahLst/>
                <a:cxnLst/>
                <a:rect l="l" t="t" r="r" b="b"/>
                <a:pathLst>
                  <a:path w="14508" h="15583" extrusionOk="0">
                    <a:moveTo>
                      <a:pt x="9647" y="489"/>
                    </a:moveTo>
                    <a:lnTo>
                      <a:pt x="9769" y="513"/>
                    </a:lnTo>
                    <a:lnTo>
                      <a:pt x="9916" y="562"/>
                    </a:lnTo>
                    <a:lnTo>
                      <a:pt x="10014" y="660"/>
                    </a:lnTo>
                    <a:lnTo>
                      <a:pt x="10087" y="782"/>
                    </a:lnTo>
                    <a:lnTo>
                      <a:pt x="10111" y="928"/>
                    </a:lnTo>
                    <a:lnTo>
                      <a:pt x="10111" y="1075"/>
                    </a:lnTo>
                    <a:lnTo>
                      <a:pt x="10063" y="1197"/>
                    </a:lnTo>
                    <a:lnTo>
                      <a:pt x="9989" y="1319"/>
                    </a:lnTo>
                    <a:lnTo>
                      <a:pt x="9281" y="2003"/>
                    </a:lnTo>
                    <a:lnTo>
                      <a:pt x="9232" y="2076"/>
                    </a:lnTo>
                    <a:lnTo>
                      <a:pt x="9183" y="2174"/>
                    </a:lnTo>
                    <a:lnTo>
                      <a:pt x="9159" y="2247"/>
                    </a:lnTo>
                    <a:lnTo>
                      <a:pt x="9159" y="2345"/>
                    </a:lnTo>
                    <a:lnTo>
                      <a:pt x="9159" y="6497"/>
                    </a:lnTo>
                    <a:lnTo>
                      <a:pt x="9183" y="6643"/>
                    </a:lnTo>
                    <a:lnTo>
                      <a:pt x="9232" y="6790"/>
                    </a:lnTo>
                    <a:lnTo>
                      <a:pt x="10575" y="8671"/>
                    </a:lnTo>
                    <a:lnTo>
                      <a:pt x="3932" y="8671"/>
                    </a:lnTo>
                    <a:lnTo>
                      <a:pt x="5276" y="6790"/>
                    </a:lnTo>
                    <a:lnTo>
                      <a:pt x="5324" y="6643"/>
                    </a:lnTo>
                    <a:lnTo>
                      <a:pt x="5349" y="6497"/>
                    </a:lnTo>
                    <a:lnTo>
                      <a:pt x="5349" y="2345"/>
                    </a:lnTo>
                    <a:lnTo>
                      <a:pt x="5349" y="2247"/>
                    </a:lnTo>
                    <a:lnTo>
                      <a:pt x="5324" y="2174"/>
                    </a:lnTo>
                    <a:lnTo>
                      <a:pt x="5276" y="2076"/>
                    </a:lnTo>
                    <a:lnTo>
                      <a:pt x="5227" y="2003"/>
                    </a:lnTo>
                    <a:lnTo>
                      <a:pt x="4519" y="1319"/>
                    </a:lnTo>
                    <a:lnTo>
                      <a:pt x="4445" y="1197"/>
                    </a:lnTo>
                    <a:lnTo>
                      <a:pt x="4396" y="1075"/>
                    </a:lnTo>
                    <a:lnTo>
                      <a:pt x="4396" y="928"/>
                    </a:lnTo>
                    <a:lnTo>
                      <a:pt x="4421" y="782"/>
                    </a:lnTo>
                    <a:lnTo>
                      <a:pt x="4494" y="660"/>
                    </a:lnTo>
                    <a:lnTo>
                      <a:pt x="4592" y="562"/>
                    </a:lnTo>
                    <a:lnTo>
                      <a:pt x="4738" y="513"/>
                    </a:lnTo>
                    <a:lnTo>
                      <a:pt x="4860" y="489"/>
                    </a:lnTo>
                    <a:close/>
                    <a:moveTo>
                      <a:pt x="6717" y="9574"/>
                    </a:moveTo>
                    <a:lnTo>
                      <a:pt x="6912" y="9647"/>
                    </a:lnTo>
                    <a:lnTo>
                      <a:pt x="7083" y="9745"/>
                    </a:lnTo>
                    <a:lnTo>
                      <a:pt x="7254" y="9892"/>
                    </a:lnTo>
                    <a:lnTo>
                      <a:pt x="7376" y="10038"/>
                    </a:lnTo>
                    <a:lnTo>
                      <a:pt x="7474" y="10234"/>
                    </a:lnTo>
                    <a:lnTo>
                      <a:pt x="7547" y="10429"/>
                    </a:lnTo>
                    <a:lnTo>
                      <a:pt x="7571" y="10649"/>
                    </a:lnTo>
                    <a:lnTo>
                      <a:pt x="7547" y="10869"/>
                    </a:lnTo>
                    <a:lnTo>
                      <a:pt x="7474" y="11064"/>
                    </a:lnTo>
                    <a:lnTo>
                      <a:pt x="7376" y="11259"/>
                    </a:lnTo>
                    <a:lnTo>
                      <a:pt x="7254" y="11406"/>
                    </a:lnTo>
                    <a:lnTo>
                      <a:pt x="7083" y="11552"/>
                    </a:lnTo>
                    <a:lnTo>
                      <a:pt x="6912" y="11650"/>
                    </a:lnTo>
                    <a:lnTo>
                      <a:pt x="6717" y="11699"/>
                    </a:lnTo>
                    <a:lnTo>
                      <a:pt x="6497" y="11723"/>
                    </a:lnTo>
                    <a:lnTo>
                      <a:pt x="6277" y="11699"/>
                    </a:lnTo>
                    <a:lnTo>
                      <a:pt x="6057" y="11650"/>
                    </a:lnTo>
                    <a:lnTo>
                      <a:pt x="5886" y="11552"/>
                    </a:lnTo>
                    <a:lnTo>
                      <a:pt x="5715" y="11406"/>
                    </a:lnTo>
                    <a:lnTo>
                      <a:pt x="5593" y="11259"/>
                    </a:lnTo>
                    <a:lnTo>
                      <a:pt x="5495" y="11064"/>
                    </a:lnTo>
                    <a:lnTo>
                      <a:pt x="5422" y="10869"/>
                    </a:lnTo>
                    <a:lnTo>
                      <a:pt x="5398" y="10649"/>
                    </a:lnTo>
                    <a:lnTo>
                      <a:pt x="5422" y="10429"/>
                    </a:lnTo>
                    <a:lnTo>
                      <a:pt x="5495" y="10234"/>
                    </a:lnTo>
                    <a:lnTo>
                      <a:pt x="5593" y="10038"/>
                    </a:lnTo>
                    <a:lnTo>
                      <a:pt x="5715" y="9892"/>
                    </a:lnTo>
                    <a:lnTo>
                      <a:pt x="5886" y="9745"/>
                    </a:lnTo>
                    <a:lnTo>
                      <a:pt x="6057" y="9647"/>
                    </a:lnTo>
                    <a:lnTo>
                      <a:pt x="6277" y="9574"/>
                    </a:lnTo>
                    <a:close/>
                    <a:moveTo>
                      <a:pt x="8475" y="11894"/>
                    </a:moveTo>
                    <a:lnTo>
                      <a:pt x="8597" y="11919"/>
                    </a:lnTo>
                    <a:lnTo>
                      <a:pt x="8695" y="11943"/>
                    </a:lnTo>
                    <a:lnTo>
                      <a:pt x="8817" y="11992"/>
                    </a:lnTo>
                    <a:lnTo>
                      <a:pt x="8915" y="12065"/>
                    </a:lnTo>
                    <a:lnTo>
                      <a:pt x="8988" y="12163"/>
                    </a:lnTo>
                    <a:lnTo>
                      <a:pt x="9037" y="12285"/>
                    </a:lnTo>
                    <a:lnTo>
                      <a:pt x="9086" y="12383"/>
                    </a:lnTo>
                    <a:lnTo>
                      <a:pt x="9086" y="12529"/>
                    </a:lnTo>
                    <a:lnTo>
                      <a:pt x="9086" y="12652"/>
                    </a:lnTo>
                    <a:lnTo>
                      <a:pt x="9037" y="12749"/>
                    </a:lnTo>
                    <a:lnTo>
                      <a:pt x="8988" y="12871"/>
                    </a:lnTo>
                    <a:lnTo>
                      <a:pt x="8915" y="12969"/>
                    </a:lnTo>
                    <a:lnTo>
                      <a:pt x="8817" y="13042"/>
                    </a:lnTo>
                    <a:lnTo>
                      <a:pt x="8695" y="13091"/>
                    </a:lnTo>
                    <a:lnTo>
                      <a:pt x="8597" y="13140"/>
                    </a:lnTo>
                    <a:lnTo>
                      <a:pt x="8329" y="13140"/>
                    </a:lnTo>
                    <a:lnTo>
                      <a:pt x="8231" y="13091"/>
                    </a:lnTo>
                    <a:lnTo>
                      <a:pt x="8109" y="13042"/>
                    </a:lnTo>
                    <a:lnTo>
                      <a:pt x="8011" y="12969"/>
                    </a:lnTo>
                    <a:lnTo>
                      <a:pt x="7938" y="12871"/>
                    </a:lnTo>
                    <a:lnTo>
                      <a:pt x="7889" y="12749"/>
                    </a:lnTo>
                    <a:lnTo>
                      <a:pt x="7864" y="12652"/>
                    </a:lnTo>
                    <a:lnTo>
                      <a:pt x="7840" y="12529"/>
                    </a:lnTo>
                    <a:lnTo>
                      <a:pt x="7864" y="12383"/>
                    </a:lnTo>
                    <a:lnTo>
                      <a:pt x="7889" y="12285"/>
                    </a:lnTo>
                    <a:lnTo>
                      <a:pt x="7938" y="12163"/>
                    </a:lnTo>
                    <a:lnTo>
                      <a:pt x="8011" y="12065"/>
                    </a:lnTo>
                    <a:lnTo>
                      <a:pt x="8109" y="11992"/>
                    </a:lnTo>
                    <a:lnTo>
                      <a:pt x="8231" y="11943"/>
                    </a:lnTo>
                    <a:lnTo>
                      <a:pt x="8329" y="11919"/>
                    </a:lnTo>
                    <a:lnTo>
                      <a:pt x="8475" y="11894"/>
                    </a:lnTo>
                    <a:close/>
                    <a:moveTo>
                      <a:pt x="6741" y="13360"/>
                    </a:moveTo>
                    <a:lnTo>
                      <a:pt x="6814" y="13384"/>
                    </a:lnTo>
                    <a:lnTo>
                      <a:pt x="6912" y="13433"/>
                    </a:lnTo>
                    <a:lnTo>
                      <a:pt x="6985" y="13482"/>
                    </a:lnTo>
                    <a:lnTo>
                      <a:pt x="7034" y="13555"/>
                    </a:lnTo>
                    <a:lnTo>
                      <a:pt x="7083" y="13653"/>
                    </a:lnTo>
                    <a:lnTo>
                      <a:pt x="7107" y="13726"/>
                    </a:lnTo>
                    <a:lnTo>
                      <a:pt x="7107" y="13824"/>
                    </a:lnTo>
                    <a:lnTo>
                      <a:pt x="7107" y="13922"/>
                    </a:lnTo>
                    <a:lnTo>
                      <a:pt x="7083" y="14019"/>
                    </a:lnTo>
                    <a:lnTo>
                      <a:pt x="7034" y="14117"/>
                    </a:lnTo>
                    <a:lnTo>
                      <a:pt x="6985" y="14166"/>
                    </a:lnTo>
                    <a:lnTo>
                      <a:pt x="6912" y="14239"/>
                    </a:lnTo>
                    <a:lnTo>
                      <a:pt x="6814" y="14288"/>
                    </a:lnTo>
                    <a:lnTo>
                      <a:pt x="6741" y="14312"/>
                    </a:lnTo>
                    <a:lnTo>
                      <a:pt x="6546" y="14312"/>
                    </a:lnTo>
                    <a:lnTo>
                      <a:pt x="6448" y="14288"/>
                    </a:lnTo>
                    <a:lnTo>
                      <a:pt x="6375" y="14239"/>
                    </a:lnTo>
                    <a:lnTo>
                      <a:pt x="6301" y="14166"/>
                    </a:lnTo>
                    <a:lnTo>
                      <a:pt x="6228" y="14117"/>
                    </a:lnTo>
                    <a:lnTo>
                      <a:pt x="6179" y="14019"/>
                    </a:lnTo>
                    <a:lnTo>
                      <a:pt x="6155" y="13922"/>
                    </a:lnTo>
                    <a:lnTo>
                      <a:pt x="6155" y="13824"/>
                    </a:lnTo>
                    <a:lnTo>
                      <a:pt x="6155" y="13726"/>
                    </a:lnTo>
                    <a:lnTo>
                      <a:pt x="6179" y="13653"/>
                    </a:lnTo>
                    <a:lnTo>
                      <a:pt x="6228" y="13555"/>
                    </a:lnTo>
                    <a:lnTo>
                      <a:pt x="6301" y="13482"/>
                    </a:lnTo>
                    <a:lnTo>
                      <a:pt x="6375" y="13433"/>
                    </a:lnTo>
                    <a:lnTo>
                      <a:pt x="6448" y="13384"/>
                    </a:lnTo>
                    <a:lnTo>
                      <a:pt x="6546" y="13360"/>
                    </a:lnTo>
                    <a:close/>
                    <a:moveTo>
                      <a:pt x="4860" y="0"/>
                    </a:moveTo>
                    <a:lnTo>
                      <a:pt x="4714" y="25"/>
                    </a:lnTo>
                    <a:lnTo>
                      <a:pt x="4592" y="49"/>
                    </a:lnTo>
                    <a:lnTo>
                      <a:pt x="4445" y="98"/>
                    </a:lnTo>
                    <a:lnTo>
                      <a:pt x="4323" y="171"/>
                    </a:lnTo>
                    <a:lnTo>
                      <a:pt x="4225" y="245"/>
                    </a:lnTo>
                    <a:lnTo>
                      <a:pt x="4128" y="367"/>
                    </a:lnTo>
                    <a:lnTo>
                      <a:pt x="4030" y="464"/>
                    </a:lnTo>
                    <a:lnTo>
                      <a:pt x="3981" y="611"/>
                    </a:lnTo>
                    <a:lnTo>
                      <a:pt x="3932" y="733"/>
                    </a:lnTo>
                    <a:lnTo>
                      <a:pt x="3908" y="880"/>
                    </a:lnTo>
                    <a:lnTo>
                      <a:pt x="3908" y="1026"/>
                    </a:lnTo>
                    <a:lnTo>
                      <a:pt x="3908" y="1173"/>
                    </a:lnTo>
                    <a:lnTo>
                      <a:pt x="3957" y="1295"/>
                    </a:lnTo>
                    <a:lnTo>
                      <a:pt x="4006" y="1441"/>
                    </a:lnTo>
                    <a:lnTo>
                      <a:pt x="4079" y="1563"/>
                    </a:lnTo>
                    <a:lnTo>
                      <a:pt x="4177" y="1661"/>
                    </a:lnTo>
                    <a:lnTo>
                      <a:pt x="4860" y="2345"/>
                    </a:lnTo>
                    <a:lnTo>
                      <a:pt x="4860" y="6497"/>
                    </a:lnTo>
                    <a:lnTo>
                      <a:pt x="196" y="13067"/>
                    </a:lnTo>
                    <a:lnTo>
                      <a:pt x="122" y="13189"/>
                    </a:lnTo>
                    <a:lnTo>
                      <a:pt x="49" y="13311"/>
                    </a:lnTo>
                    <a:lnTo>
                      <a:pt x="25" y="13433"/>
                    </a:lnTo>
                    <a:lnTo>
                      <a:pt x="0" y="13555"/>
                    </a:lnTo>
                    <a:lnTo>
                      <a:pt x="0" y="13677"/>
                    </a:lnTo>
                    <a:lnTo>
                      <a:pt x="25" y="13824"/>
                    </a:lnTo>
                    <a:lnTo>
                      <a:pt x="49" y="13946"/>
                    </a:lnTo>
                    <a:lnTo>
                      <a:pt x="98" y="14068"/>
                    </a:lnTo>
                    <a:lnTo>
                      <a:pt x="586" y="15045"/>
                    </a:lnTo>
                    <a:lnTo>
                      <a:pt x="660" y="15167"/>
                    </a:lnTo>
                    <a:lnTo>
                      <a:pt x="757" y="15265"/>
                    </a:lnTo>
                    <a:lnTo>
                      <a:pt x="831" y="15362"/>
                    </a:lnTo>
                    <a:lnTo>
                      <a:pt x="953" y="15436"/>
                    </a:lnTo>
                    <a:lnTo>
                      <a:pt x="1075" y="15485"/>
                    </a:lnTo>
                    <a:lnTo>
                      <a:pt x="1197" y="15533"/>
                    </a:lnTo>
                    <a:lnTo>
                      <a:pt x="1319" y="15582"/>
                    </a:lnTo>
                    <a:lnTo>
                      <a:pt x="13189" y="15582"/>
                    </a:lnTo>
                    <a:lnTo>
                      <a:pt x="13311" y="15533"/>
                    </a:lnTo>
                    <a:lnTo>
                      <a:pt x="13433" y="15485"/>
                    </a:lnTo>
                    <a:lnTo>
                      <a:pt x="13555" y="15436"/>
                    </a:lnTo>
                    <a:lnTo>
                      <a:pt x="13677" y="15362"/>
                    </a:lnTo>
                    <a:lnTo>
                      <a:pt x="13750" y="15265"/>
                    </a:lnTo>
                    <a:lnTo>
                      <a:pt x="13848" y="15167"/>
                    </a:lnTo>
                    <a:lnTo>
                      <a:pt x="13921" y="15045"/>
                    </a:lnTo>
                    <a:lnTo>
                      <a:pt x="14410" y="14068"/>
                    </a:lnTo>
                    <a:lnTo>
                      <a:pt x="14459" y="13946"/>
                    </a:lnTo>
                    <a:lnTo>
                      <a:pt x="14483" y="13824"/>
                    </a:lnTo>
                    <a:lnTo>
                      <a:pt x="14508" y="13677"/>
                    </a:lnTo>
                    <a:lnTo>
                      <a:pt x="14508" y="13555"/>
                    </a:lnTo>
                    <a:lnTo>
                      <a:pt x="14483" y="13433"/>
                    </a:lnTo>
                    <a:lnTo>
                      <a:pt x="14459" y="13311"/>
                    </a:lnTo>
                    <a:lnTo>
                      <a:pt x="14385" y="13189"/>
                    </a:lnTo>
                    <a:lnTo>
                      <a:pt x="14312" y="13067"/>
                    </a:lnTo>
                    <a:lnTo>
                      <a:pt x="9647" y="6497"/>
                    </a:lnTo>
                    <a:lnTo>
                      <a:pt x="9647" y="2345"/>
                    </a:lnTo>
                    <a:lnTo>
                      <a:pt x="10331" y="1661"/>
                    </a:lnTo>
                    <a:lnTo>
                      <a:pt x="10429" y="1563"/>
                    </a:lnTo>
                    <a:lnTo>
                      <a:pt x="10502" y="1441"/>
                    </a:lnTo>
                    <a:lnTo>
                      <a:pt x="10551" y="1295"/>
                    </a:lnTo>
                    <a:lnTo>
                      <a:pt x="10600" y="1173"/>
                    </a:lnTo>
                    <a:lnTo>
                      <a:pt x="10600" y="1026"/>
                    </a:lnTo>
                    <a:lnTo>
                      <a:pt x="10600" y="880"/>
                    </a:lnTo>
                    <a:lnTo>
                      <a:pt x="10575" y="733"/>
                    </a:lnTo>
                    <a:lnTo>
                      <a:pt x="10527" y="611"/>
                    </a:lnTo>
                    <a:lnTo>
                      <a:pt x="10478" y="464"/>
                    </a:lnTo>
                    <a:lnTo>
                      <a:pt x="10380" y="367"/>
                    </a:lnTo>
                    <a:lnTo>
                      <a:pt x="10282" y="245"/>
                    </a:lnTo>
                    <a:lnTo>
                      <a:pt x="10185" y="171"/>
                    </a:lnTo>
                    <a:lnTo>
                      <a:pt x="10063" y="98"/>
                    </a:lnTo>
                    <a:lnTo>
                      <a:pt x="9916" y="49"/>
                    </a:lnTo>
                    <a:lnTo>
                      <a:pt x="9794" y="25"/>
                    </a:lnTo>
                    <a:lnTo>
                      <a:pt x="96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502;p48"/>
              <p:cNvSpPr/>
              <p:nvPr/>
            </p:nvSpPr>
            <p:spPr>
              <a:xfrm>
                <a:off x="794950" y="2500900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391" y="1"/>
                    </a:moveTo>
                    <a:lnTo>
                      <a:pt x="294" y="25"/>
                    </a:lnTo>
                    <a:lnTo>
                      <a:pt x="220" y="74"/>
                    </a:lnTo>
                    <a:lnTo>
                      <a:pt x="147" y="123"/>
                    </a:lnTo>
                    <a:lnTo>
                      <a:pt x="98" y="196"/>
                    </a:lnTo>
                    <a:lnTo>
                      <a:pt x="49" y="294"/>
                    </a:lnTo>
                    <a:lnTo>
                      <a:pt x="25" y="367"/>
                    </a:lnTo>
                    <a:lnTo>
                      <a:pt x="1" y="465"/>
                    </a:lnTo>
                    <a:lnTo>
                      <a:pt x="25" y="563"/>
                    </a:lnTo>
                    <a:lnTo>
                      <a:pt x="49" y="660"/>
                    </a:lnTo>
                    <a:lnTo>
                      <a:pt x="98" y="734"/>
                    </a:lnTo>
                    <a:lnTo>
                      <a:pt x="147" y="807"/>
                    </a:lnTo>
                    <a:lnTo>
                      <a:pt x="220" y="880"/>
                    </a:lnTo>
                    <a:lnTo>
                      <a:pt x="294" y="905"/>
                    </a:lnTo>
                    <a:lnTo>
                      <a:pt x="391" y="953"/>
                    </a:lnTo>
                    <a:lnTo>
                      <a:pt x="587" y="953"/>
                    </a:lnTo>
                    <a:lnTo>
                      <a:pt x="684" y="905"/>
                    </a:lnTo>
                    <a:lnTo>
                      <a:pt x="758" y="880"/>
                    </a:lnTo>
                    <a:lnTo>
                      <a:pt x="831" y="807"/>
                    </a:lnTo>
                    <a:lnTo>
                      <a:pt x="880" y="734"/>
                    </a:lnTo>
                    <a:lnTo>
                      <a:pt x="929" y="660"/>
                    </a:lnTo>
                    <a:lnTo>
                      <a:pt x="953" y="563"/>
                    </a:lnTo>
                    <a:lnTo>
                      <a:pt x="978" y="465"/>
                    </a:lnTo>
                    <a:lnTo>
                      <a:pt x="953" y="367"/>
                    </a:lnTo>
                    <a:lnTo>
                      <a:pt x="929" y="294"/>
                    </a:lnTo>
                    <a:lnTo>
                      <a:pt x="880" y="196"/>
                    </a:lnTo>
                    <a:lnTo>
                      <a:pt x="831" y="123"/>
                    </a:lnTo>
                    <a:lnTo>
                      <a:pt x="758" y="74"/>
                    </a:lnTo>
                    <a:lnTo>
                      <a:pt x="684" y="25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503;p48"/>
              <p:cNvSpPr/>
              <p:nvPr/>
            </p:nvSpPr>
            <p:spPr>
              <a:xfrm>
                <a:off x="754650" y="2381250"/>
                <a:ext cx="757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562" extrusionOk="0">
                    <a:moveTo>
                      <a:pt x="294" y="0"/>
                    </a:moveTo>
                    <a:lnTo>
                      <a:pt x="172" y="24"/>
                    </a:lnTo>
                    <a:lnTo>
                      <a:pt x="74" y="73"/>
                    </a:lnTo>
                    <a:lnTo>
                      <a:pt x="25" y="171"/>
                    </a:lnTo>
                    <a:lnTo>
                      <a:pt x="1" y="269"/>
                    </a:lnTo>
                    <a:lnTo>
                      <a:pt x="25" y="391"/>
                    </a:lnTo>
                    <a:lnTo>
                      <a:pt x="74" y="488"/>
                    </a:lnTo>
                    <a:lnTo>
                      <a:pt x="172" y="537"/>
                    </a:lnTo>
                    <a:lnTo>
                      <a:pt x="294" y="562"/>
                    </a:lnTo>
                    <a:lnTo>
                      <a:pt x="2736" y="562"/>
                    </a:lnTo>
                    <a:lnTo>
                      <a:pt x="2858" y="537"/>
                    </a:lnTo>
                    <a:lnTo>
                      <a:pt x="2956" y="488"/>
                    </a:lnTo>
                    <a:lnTo>
                      <a:pt x="3005" y="391"/>
                    </a:lnTo>
                    <a:lnTo>
                      <a:pt x="3029" y="269"/>
                    </a:lnTo>
                    <a:lnTo>
                      <a:pt x="3005" y="171"/>
                    </a:lnTo>
                    <a:lnTo>
                      <a:pt x="2956" y="73"/>
                    </a:lnTo>
                    <a:lnTo>
                      <a:pt x="2858" y="24"/>
                    </a:lnTo>
                    <a:lnTo>
                      <a:pt x="27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504;p48"/>
              <p:cNvSpPr/>
              <p:nvPr/>
            </p:nvSpPr>
            <p:spPr>
              <a:xfrm>
                <a:off x="765025" y="2453900"/>
                <a:ext cx="311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6" extrusionOk="0">
                    <a:moveTo>
                      <a:pt x="611" y="0"/>
                    </a:moveTo>
                    <a:lnTo>
                      <a:pt x="489" y="25"/>
                    </a:lnTo>
                    <a:lnTo>
                      <a:pt x="367" y="49"/>
                    </a:lnTo>
                    <a:lnTo>
                      <a:pt x="270" y="122"/>
                    </a:lnTo>
                    <a:lnTo>
                      <a:pt x="172" y="196"/>
                    </a:lnTo>
                    <a:lnTo>
                      <a:pt x="99" y="269"/>
                    </a:lnTo>
                    <a:lnTo>
                      <a:pt x="50" y="391"/>
                    </a:lnTo>
                    <a:lnTo>
                      <a:pt x="1" y="513"/>
                    </a:lnTo>
                    <a:lnTo>
                      <a:pt x="1" y="635"/>
                    </a:lnTo>
                    <a:lnTo>
                      <a:pt x="1" y="757"/>
                    </a:lnTo>
                    <a:lnTo>
                      <a:pt x="50" y="880"/>
                    </a:lnTo>
                    <a:lnTo>
                      <a:pt x="99" y="977"/>
                    </a:lnTo>
                    <a:lnTo>
                      <a:pt x="172" y="1075"/>
                    </a:lnTo>
                    <a:lnTo>
                      <a:pt x="270" y="1148"/>
                    </a:lnTo>
                    <a:lnTo>
                      <a:pt x="367" y="1197"/>
                    </a:lnTo>
                    <a:lnTo>
                      <a:pt x="489" y="1246"/>
                    </a:lnTo>
                    <a:lnTo>
                      <a:pt x="734" y="1246"/>
                    </a:lnTo>
                    <a:lnTo>
                      <a:pt x="856" y="1197"/>
                    </a:lnTo>
                    <a:lnTo>
                      <a:pt x="978" y="1148"/>
                    </a:lnTo>
                    <a:lnTo>
                      <a:pt x="1051" y="1075"/>
                    </a:lnTo>
                    <a:lnTo>
                      <a:pt x="1149" y="977"/>
                    </a:lnTo>
                    <a:lnTo>
                      <a:pt x="1198" y="880"/>
                    </a:lnTo>
                    <a:lnTo>
                      <a:pt x="1222" y="757"/>
                    </a:lnTo>
                    <a:lnTo>
                      <a:pt x="1246" y="635"/>
                    </a:lnTo>
                    <a:lnTo>
                      <a:pt x="1222" y="513"/>
                    </a:lnTo>
                    <a:lnTo>
                      <a:pt x="1198" y="391"/>
                    </a:lnTo>
                    <a:lnTo>
                      <a:pt x="1149" y="269"/>
                    </a:lnTo>
                    <a:lnTo>
                      <a:pt x="1051" y="196"/>
                    </a:lnTo>
                    <a:lnTo>
                      <a:pt x="978" y="122"/>
                    </a:lnTo>
                    <a:lnTo>
                      <a:pt x="856" y="49"/>
                    </a:lnTo>
                    <a:lnTo>
                      <a:pt x="734" y="2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35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731492" y="435298"/>
            <a:ext cx="1000190" cy="961897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51955" y="446449"/>
            <a:ext cx="1000190" cy="9618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400079" y="1987191"/>
            <a:ext cx="1000190" cy="9618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69544" y="2839828"/>
            <a:ext cx="1000190" cy="961897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12347" y="1868967"/>
            <a:ext cx="1000190" cy="9618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6248" y="987893"/>
            <a:ext cx="2382551" cy="2050451"/>
            <a:chOff x="1201238" y="842346"/>
            <a:chExt cx="2382551" cy="2050451"/>
          </a:xfrm>
        </p:grpSpPr>
        <p:sp>
          <p:nvSpPr>
            <p:cNvPr id="5" name="Oval 4"/>
            <p:cNvSpPr/>
            <p:nvPr/>
          </p:nvSpPr>
          <p:spPr>
            <a:xfrm>
              <a:off x="1201238" y="842346"/>
              <a:ext cx="2284648" cy="20504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8771" y="1432013"/>
              <a:ext cx="22850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 TỰ NHIÊN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5229" y="2330154"/>
            <a:ext cx="188055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87" y="2763286"/>
            <a:ext cx="2321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272" y="163939"/>
            <a:ext cx="198925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762" y="640319"/>
            <a:ext cx="2792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2537" y="163939"/>
            <a:ext cx="2459952" cy="523220"/>
          </a:xfrm>
          <a:prstGeom prst="rect">
            <a:avLst/>
          </a:prstGeom>
          <a:solidFill>
            <a:srgbClr val="FC4067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LÝ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2537" y="618416"/>
            <a:ext cx="3021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97933" y="3792084"/>
            <a:ext cx="3943411" cy="523220"/>
          </a:xfrm>
          <a:prstGeom prst="rect">
            <a:avLst/>
          </a:prstGeom>
          <a:solidFill>
            <a:srgbClr val="FF9755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TRÁI ĐẤT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4709" y="4220152"/>
            <a:ext cx="532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64087" y="2283245"/>
            <a:ext cx="307991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VĂN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2347" y="2712537"/>
            <a:ext cx="2350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oogle Shape;1603;p48"/>
          <p:cNvGrpSpPr/>
          <p:nvPr/>
        </p:nvGrpSpPr>
        <p:grpSpPr>
          <a:xfrm>
            <a:off x="5015824" y="673882"/>
            <a:ext cx="393045" cy="332833"/>
            <a:chOff x="5275975" y="4344850"/>
            <a:chExt cx="470150" cy="398125"/>
          </a:xfrm>
        </p:grpSpPr>
        <p:sp>
          <p:nvSpPr>
            <p:cNvPr id="39" name="Google Shape;1604;p4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605;p4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606;p4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27" y="2183872"/>
            <a:ext cx="292633" cy="5486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61" y="3095087"/>
            <a:ext cx="512108" cy="51210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586" y="2092389"/>
            <a:ext cx="469433" cy="475529"/>
          </a:xfrm>
          <a:prstGeom prst="rect">
            <a:avLst/>
          </a:prstGeom>
        </p:spPr>
      </p:pic>
      <p:grpSp>
        <p:nvGrpSpPr>
          <p:cNvPr id="51" name="Google Shape;1500;p48"/>
          <p:cNvGrpSpPr/>
          <p:nvPr/>
        </p:nvGrpSpPr>
        <p:grpSpPr>
          <a:xfrm>
            <a:off x="3190646" y="708086"/>
            <a:ext cx="303217" cy="325685"/>
            <a:chOff x="611175" y="2326900"/>
            <a:chExt cx="362700" cy="389575"/>
          </a:xfrm>
        </p:grpSpPr>
        <p:sp>
          <p:nvSpPr>
            <p:cNvPr id="52" name="Google Shape;1501;p4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502;p4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503;p4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504;p4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2" y="4173533"/>
            <a:ext cx="1000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2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3" grpId="0" animBg="1"/>
      <p:bldP spid="31" grpId="0" animBg="1"/>
      <p:bldP spid="25" grpId="0" animBg="1"/>
      <p:bldP spid="8" grpId="0" animBg="1"/>
      <p:bldP spid="9" grpId="0"/>
      <p:bldP spid="13" grpId="0" animBg="1"/>
      <p:bldP spid="15" grpId="0"/>
      <p:bldP spid="20" grpId="0" animBg="1"/>
      <p:bldP spid="22" grpId="0"/>
      <p:bldP spid="30" grpId="0" animBg="1"/>
      <p:bldP spid="35" grpId="0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6646" y="0"/>
            <a:ext cx="8780318" cy="5049983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6646" y="-2"/>
          <a:ext cx="8629651" cy="5143502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2032308">
                  <a:extLst>
                    <a:ext uri="{9D8B030D-6E8A-4147-A177-3AD203B41FA5}">
                      <a16:colId xmlns="" xmlns:a16="http://schemas.microsoft.com/office/drawing/2014/main" val="4134828145"/>
                    </a:ext>
                  </a:extLst>
                </a:gridCol>
                <a:gridCol w="2934546">
                  <a:extLst>
                    <a:ext uri="{9D8B030D-6E8A-4147-A177-3AD203B41FA5}">
                      <a16:colId xmlns="" xmlns:a16="http://schemas.microsoft.com/office/drawing/2014/main" val="2578394894"/>
                    </a:ext>
                  </a:extLst>
                </a:gridCol>
                <a:gridCol w="3662797">
                  <a:extLst>
                    <a:ext uri="{9D8B030D-6E8A-4147-A177-3AD203B41FA5}">
                      <a16:colId xmlns="" xmlns:a16="http://schemas.microsoft.com/office/drawing/2014/main" val="1648284876"/>
                    </a:ext>
                  </a:extLst>
                </a:gridCol>
              </a:tblGrid>
              <a:tr h="1255506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7556672"/>
                  </a:ext>
                </a:extLst>
              </a:tr>
              <a:tr h="971999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9868710"/>
                  </a:ext>
                </a:extLst>
              </a:tr>
              <a:tr h="971999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9695576"/>
                  </a:ext>
                </a:extLst>
              </a:tr>
              <a:tr h="971999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1133999"/>
                  </a:ext>
                </a:extLst>
              </a:tr>
              <a:tr h="971999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548549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" y="4173203"/>
            <a:ext cx="946080" cy="897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059" y1="26829" x2="94118" y2="4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9" y="3127664"/>
            <a:ext cx="1056464" cy="1019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" y="2240058"/>
            <a:ext cx="948485" cy="960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97" b="100000" l="3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9" y="1223212"/>
            <a:ext cx="1056463" cy="1016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3705" y="1470025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1937" y="2524991"/>
            <a:ext cx="359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3705" y="2310139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3705" y="337564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3705" y="4275544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3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6491" y="172529"/>
            <a:ext cx="622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72476"/>
              </p:ext>
            </p:extLst>
          </p:nvPr>
        </p:nvGraphicFramePr>
        <p:xfrm>
          <a:off x="655605" y="695752"/>
          <a:ext cx="8039820" cy="3876246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2009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9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99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9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6041">
                <a:tc rowSpan="2"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041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Half Frame 4"/>
          <p:cNvSpPr/>
          <p:nvPr/>
        </p:nvSpPr>
        <p:spPr>
          <a:xfrm rot="13528779">
            <a:off x="7501436" y="1958480"/>
            <a:ext cx="386653" cy="597818"/>
          </a:xfrm>
          <a:prstGeom prst="halfFrame">
            <a:avLst>
              <a:gd name="adj1" fmla="val 24705"/>
              <a:gd name="adj2" fmla="val 238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3528779">
            <a:off x="7523177" y="3224945"/>
            <a:ext cx="361095" cy="597818"/>
          </a:xfrm>
          <a:prstGeom prst="halfFrame">
            <a:avLst>
              <a:gd name="adj1" fmla="val 24705"/>
              <a:gd name="adj2" fmla="val 238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3528779">
            <a:off x="5319565" y="2579197"/>
            <a:ext cx="336494" cy="597818"/>
          </a:xfrm>
          <a:prstGeom prst="halfFrame">
            <a:avLst>
              <a:gd name="adj1" fmla="val 24705"/>
              <a:gd name="adj2" fmla="val 238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3528779">
            <a:off x="3414129" y="3864602"/>
            <a:ext cx="361095" cy="597818"/>
          </a:xfrm>
          <a:prstGeom prst="halfFrame">
            <a:avLst>
              <a:gd name="adj1" fmla="val 24705"/>
              <a:gd name="adj2" fmla="val 238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552091" y="-793630"/>
            <a:ext cx="1293963" cy="14893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97018" y="4501826"/>
            <a:ext cx="1293963" cy="14893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565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759124" y="971769"/>
            <a:ext cx="3157268" cy="317452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4732" y="1435644"/>
            <a:ext cx="2260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hãy tìm thêm ví dụ về hiện tượng tự nhiên liên quan tới :</a:t>
            </a:r>
          </a:p>
        </p:txBody>
      </p:sp>
      <p:sp>
        <p:nvSpPr>
          <p:cNvPr id="5" name="Oval 4"/>
          <p:cNvSpPr/>
          <p:nvPr/>
        </p:nvSpPr>
        <p:spPr>
          <a:xfrm>
            <a:off x="5124090" y="50033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24089" y="194655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V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24088" y="339277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4449723" y="438441"/>
            <a:ext cx="141039" cy="1207698"/>
          </a:xfrm>
          <a:prstGeom prst="bentConnector4">
            <a:avLst>
              <a:gd name="adj1" fmla="val -162083"/>
              <a:gd name="adj2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4449719" y="1793873"/>
            <a:ext cx="141039" cy="1207698"/>
          </a:xfrm>
          <a:prstGeom prst="bentConnector4">
            <a:avLst>
              <a:gd name="adj1" fmla="val -162083"/>
              <a:gd name="adj2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7" idx="2"/>
          </p:cNvCxnSpPr>
          <p:nvPr/>
        </p:nvCxnSpPr>
        <p:spPr>
          <a:xfrm>
            <a:off x="3502323" y="3556696"/>
            <a:ext cx="1621765" cy="44855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38156" y="780680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học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8156" y="226854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Hóa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7166" y="371629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lý học</a:t>
            </a:r>
          </a:p>
        </p:txBody>
      </p:sp>
    </p:spTree>
    <p:extLst>
      <p:ext uri="{BB962C8B-B14F-4D97-AF65-F5344CB8AC3E}">
        <p14:creationId xmlns:p14="http://schemas.microsoft.com/office/powerpoint/2010/main" val="25798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42203" y="250350"/>
            <a:ext cx="6814866" cy="1216141"/>
          </a:xfrm>
          <a:prstGeom prst="round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76912" y="357989"/>
            <a:ext cx="6380157" cy="954107"/>
            <a:chOff x="1529862" y="402219"/>
            <a:chExt cx="5472095" cy="954107"/>
          </a:xfrm>
        </p:grpSpPr>
        <p:sp>
          <p:nvSpPr>
            <p:cNvPr id="3" name="Oval 2"/>
            <p:cNvSpPr/>
            <p:nvPr/>
          </p:nvSpPr>
          <p:spPr>
            <a:xfrm>
              <a:off x="1562373" y="597511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9862" y="597511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4343" y="402219"/>
              <a:ext cx="4637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 TỰ NHIÊN VỚI CÔNG NGHỆ VÀ ĐỜI SỐNG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48574" y="1769422"/>
            <a:ext cx="8126083" cy="2802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574" y="1923817"/>
            <a:ext cx="8146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090" y="500331"/>
            <a:ext cx="8091577" cy="4140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9343" y="1932317"/>
            <a:ext cx="8039819" cy="270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52091" y="500330"/>
            <a:ext cx="8108830" cy="1431987"/>
          </a:xfrm>
          <a:prstGeom prst="roundRect">
            <a:avLst>
              <a:gd name="adj" fmla="val 50000"/>
            </a:avLst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0567" y="500330"/>
            <a:ext cx="2501660" cy="14319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0883" y="2130724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4915" y="2130723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3283" y="2294626"/>
            <a:ext cx="3142891" cy="1966823"/>
          </a:xfrm>
          <a:prstGeom prst="roundRect">
            <a:avLst/>
          </a:prstGeom>
          <a:blipFill>
            <a:blip r:embed="rId2"/>
            <a:srcRect/>
            <a:stretch>
              <a:fillRect l="-12534" t="-47368" r="-18664" b="-33657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8751" y="2303252"/>
            <a:ext cx="3142891" cy="1966823"/>
          </a:xfrm>
          <a:prstGeom prst="roundRect">
            <a:avLst/>
          </a:prstGeom>
          <a:blipFill>
            <a:blip r:embed="rId3"/>
            <a:srcRect/>
            <a:stretch>
              <a:fillRect l="-3797" r="-3797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595" y="564575"/>
            <a:ext cx="236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07" y="768355"/>
            <a:ext cx="236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8140" y="564572"/>
            <a:ext cx="2366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090" y="500331"/>
            <a:ext cx="8091577" cy="4140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9343" y="1932317"/>
            <a:ext cx="8039819" cy="270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0567" y="586286"/>
            <a:ext cx="2501660" cy="1346029"/>
          </a:xfrm>
          <a:prstGeom prst="round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0883" y="2130724"/>
            <a:ext cx="3450565" cy="2311879"/>
          </a:xfrm>
          <a:prstGeom prst="roundRect">
            <a:avLst/>
          </a:prstGeom>
          <a:solidFill>
            <a:srgbClr val="02BDC7"/>
          </a:solidFill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4915" y="2130723"/>
            <a:ext cx="3450565" cy="2311879"/>
          </a:xfrm>
          <a:prstGeom prst="roundRect">
            <a:avLst/>
          </a:prstGeom>
          <a:solidFill>
            <a:srgbClr val="02BDC7"/>
          </a:solidFill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3283" y="2294626"/>
            <a:ext cx="3142891" cy="1966823"/>
          </a:xfrm>
          <a:prstGeom prst="roundRect">
            <a:avLst/>
          </a:prstGeom>
          <a:blipFill>
            <a:blip r:embed="rId2"/>
            <a:stretch>
              <a:fillRect l="-3797" r="-3797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8751" y="2303252"/>
            <a:ext cx="3142891" cy="1966823"/>
          </a:xfrm>
          <a:prstGeom prst="roundRect">
            <a:avLst/>
          </a:prstGeom>
          <a:blipFill>
            <a:blip r:embed="rId3"/>
            <a:srcRect/>
            <a:stretch>
              <a:fillRect l="-44643" t="-38158" r="-28774" b="-11404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595" y="564575"/>
            <a:ext cx="236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6883" y="938669"/>
            <a:ext cx="236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714" y="777585"/>
            <a:ext cx="236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71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090" y="500331"/>
            <a:ext cx="8091577" cy="4140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9343" y="1932317"/>
            <a:ext cx="8039819" cy="270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9343" y="550894"/>
            <a:ext cx="8091577" cy="1431987"/>
          </a:xfrm>
          <a:prstGeom prst="roundRect">
            <a:avLst>
              <a:gd name="adj" fmla="val 50000"/>
            </a:avLst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0566" y="564576"/>
            <a:ext cx="2501660" cy="1384994"/>
          </a:xfrm>
          <a:prstGeom prst="round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0883" y="2130724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4915" y="2130723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3283" y="2294626"/>
            <a:ext cx="3142891" cy="1966823"/>
          </a:xfrm>
          <a:prstGeom prst="roundRect">
            <a:avLst/>
          </a:prstGeom>
          <a:blipFill>
            <a:blip r:embed="rId2"/>
            <a:srcRect/>
            <a:stretch>
              <a:fillRect l="-14730" t="-24562" r="-19214" b="-20827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8751" y="2303252"/>
            <a:ext cx="3142891" cy="1966823"/>
          </a:xfrm>
          <a:prstGeom prst="roundRect">
            <a:avLst/>
          </a:prstGeom>
          <a:blipFill>
            <a:blip r:embed="rId3"/>
            <a:srcRect/>
            <a:stretch>
              <a:fillRect t="-9846" b="-9846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595" y="564575"/>
            <a:ext cx="236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07" y="768355"/>
            <a:ext cx="236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8140" y="648062"/>
            <a:ext cx="2366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0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090" y="500331"/>
            <a:ext cx="8091577" cy="4140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9343" y="1932317"/>
            <a:ext cx="8039819" cy="270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9344" y="500330"/>
            <a:ext cx="8074324" cy="1431987"/>
          </a:xfrm>
          <a:prstGeom prst="roundRect">
            <a:avLst>
              <a:gd name="adj" fmla="val 50000"/>
            </a:avLst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0567" y="500330"/>
            <a:ext cx="2501660" cy="14319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0883" y="2130724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4915" y="2130723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3283" y="2294626"/>
            <a:ext cx="3142891" cy="1966823"/>
          </a:xfrm>
          <a:prstGeom prst="roundRect">
            <a:avLst/>
          </a:prstGeom>
          <a:blipFill>
            <a:blip r:embed="rId2"/>
            <a:srcRect/>
            <a:stretch>
              <a:fillRect t="-3169" b="-3169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8751" y="2303252"/>
            <a:ext cx="3142891" cy="1966823"/>
          </a:xfrm>
          <a:prstGeom prst="roundRect">
            <a:avLst/>
          </a:prstGeom>
          <a:blipFill>
            <a:blip r:embed="rId3"/>
            <a:srcRect/>
            <a:stretch>
              <a:fillRect l="-205" r="-205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595" y="564575"/>
            <a:ext cx="236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07" y="768355"/>
            <a:ext cx="236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8140" y="564572"/>
            <a:ext cx="2366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759124" y="971769"/>
            <a:ext cx="3157268" cy="317452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4732" y="1435644"/>
            <a:ext cx="2260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hãy tìm thêm ví dụ so sánh giữa xưa và nay về</a:t>
            </a:r>
          </a:p>
        </p:txBody>
      </p:sp>
      <p:sp>
        <p:nvSpPr>
          <p:cNvPr id="5" name="Oval 4"/>
          <p:cNvSpPr/>
          <p:nvPr/>
        </p:nvSpPr>
        <p:spPr>
          <a:xfrm>
            <a:off x="5124090" y="50033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24089" y="194655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V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24088" y="339277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4449723" y="438441"/>
            <a:ext cx="141039" cy="1207698"/>
          </a:xfrm>
          <a:prstGeom prst="bentConnector4">
            <a:avLst>
              <a:gd name="adj1" fmla="val -162083"/>
              <a:gd name="adj2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4449719" y="1793873"/>
            <a:ext cx="141039" cy="1207698"/>
          </a:xfrm>
          <a:prstGeom prst="bentConnector4">
            <a:avLst>
              <a:gd name="adj1" fmla="val -162083"/>
              <a:gd name="adj2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7" idx="2"/>
          </p:cNvCxnSpPr>
          <p:nvPr/>
        </p:nvCxnSpPr>
        <p:spPr>
          <a:xfrm>
            <a:off x="3502323" y="3556696"/>
            <a:ext cx="1621765" cy="44855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38156" y="780680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8156" y="226854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7166" y="371629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</a:t>
            </a:r>
          </a:p>
        </p:txBody>
      </p:sp>
    </p:spTree>
    <p:extLst>
      <p:ext uri="{BB962C8B-B14F-4D97-AF65-F5344CB8AC3E}">
        <p14:creationId xmlns:p14="http://schemas.microsoft.com/office/powerpoint/2010/main" val="35478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42203" y="250350"/>
            <a:ext cx="6814866" cy="1216141"/>
          </a:xfrm>
          <a:prstGeom prst="round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76912" y="357989"/>
            <a:ext cx="6380157" cy="954107"/>
            <a:chOff x="1529862" y="402219"/>
            <a:chExt cx="5472095" cy="954107"/>
          </a:xfrm>
        </p:grpSpPr>
        <p:sp>
          <p:nvSpPr>
            <p:cNvPr id="3" name="Oval 2"/>
            <p:cNvSpPr/>
            <p:nvPr/>
          </p:nvSpPr>
          <p:spPr>
            <a:xfrm>
              <a:off x="1562373" y="597511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9862" y="597511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4343" y="402219"/>
              <a:ext cx="4637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 TỰ NHIÊN VỚI CÔNG NGHỆ VÀ ĐỜI SỐNG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86594" y="1769422"/>
            <a:ext cx="8126083" cy="26571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752" y="1996027"/>
            <a:ext cx="7896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2" y="931096"/>
            <a:ext cx="1000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2203" y="250350"/>
            <a:ext cx="6814866" cy="1216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76912" y="357989"/>
            <a:ext cx="6380157" cy="954107"/>
            <a:chOff x="1529862" y="402219"/>
            <a:chExt cx="5472095" cy="954107"/>
          </a:xfrm>
        </p:grpSpPr>
        <p:sp>
          <p:nvSpPr>
            <p:cNvPr id="4" name="Oval 3"/>
            <p:cNvSpPr/>
            <p:nvPr/>
          </p:nvSpPr>
          <p:spPr>
            <a:xfrm>
              <a:off x="1529862" y="499864"/>
              <a:ext cx="594810" cy="758815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9862" y="597511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4343" y="402219"/>
              <a:ext cx="4637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 TỰ NHIÊN VỚI CÔNG NGHỆ VÀ ĐỜI SỐNG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48574" y="1769422"/>
            <a:ext cx="8126083" cy="23540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147" y="2161594"/>
            <a:ext cx="767751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48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67600" y="1756881"/>
            <a:ext cx="4192795" cy="1366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1</a:t>
            </a:r>
            <a:r>
              <a:rPr lang="en" sz="3600" b="1" dirty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solidFill>
                <a:srgbClr val="4A5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 về </a:t>
            </a:r>
            <a:b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2513" y="283245"/>
            <a:ext cx="7677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8226" y="1966823"/>
            <a:ext cx="8126083" cy="293298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3436" y="2061712"/>
            <a:ext cx="7835661" cy="2743201"/>
          </a:xfrm>
          <a:prstGeom prst="roundRect">
            <a:avLst/>
          </a:prstGeom>
          <a:blipFill>
            <a:blip r:embed="rId3"/>
            <a:stretch>
              <a:fillRect l="-205" r="-205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1873" y="1458871"/>
            <a:ext cx="7487728" cy="23540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361" y="1604821"/>
            <a:ext cx="659058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5" y="550920"/>
            <a:ext cx="1000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5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5007" y="258184"/>
            <a:ext cx="736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1370" y="736509"/>
            <a:ext cx="2237591" cy="2426438"/>
            <a:chOff x="731520" y="882127"/>
            <a:chExt cx="2237591" cy="2500201"/>
          </a:xfrm>
        </p:grpSpPr>
        <p:sp>
          <p:nvSpPr>
            <p:cNvPr id="10" name="Rounded Rectangle 9"/>
            <p:cNvSpPr/>
            <p:nvPr/>
          </p:nvSpPr>
          <p:spPr>
            <a:xfrm>
              <a:off x="731520" y="882127"/>
              <a:ext cx="2237591" cy="2500201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92" y="1056808"/>
              <a:ext cx="1852445" cy="220315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386405" y="728345"/>
            <a:ext cx="2237591" cy="2426438"/>
            <a:chOff x="2115110" y="1766047"/>
            <a:chExt cx="2237591" cy="2500201"/>
          </a:xfrm>
        </p:grpSpPr>
        <p:sp>
          <p:nvSpPr>
            <p:cNvPr id="11" name="Rounded Rectangle 10"/>
            <p:cNvSpPr/>
            <p:nvPr/>
          </p:nvSpPr>
          <p:spPr>
            <a:xfrm>
              <a:off x="2115110" y="1766047"/>
              <a:ext cx="2237591" cy="2500201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769" y="1901117"/>
              <a:ext cx="1855358" cy="229136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28887" y="741422"/>
            <a:ext cx="2237591" cy="2400284"/>
            <a:chOff x="5933289" y="2031234"/>
            <a:chExt cx="2237591" cy="2500201"/>
          </a:xfrm>
        </p:grpSpPr>
        <p:sp>
          <p:nvSpPr>
            <p:cNvPr id="12" name="Rounded Rectangle 11"/>
            <p:cNvSpPr/>
            <p:nvPr/>
          </p:nvSpPr>
          <p:spPr>
            <a:xfrm>
              <a:off x="5933289" y="2031234"/>
              <a:ext cx="2237591" cy="2500201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85" y="2132227"/>
              <a:ext cx="1778797" cy="2302741"/>
            </a:xfrm>
            <a:prstGeom prst="rect">
              <a:avLst/>
            </a:prstGeom>
          </p:spPr>
        </p:pic>
      </p:grpSp>
      <p:sp>
        <p:nvSpPr>
          <p:cNvPr id="16" name="Snip Single Corner Rectangle 15"/>
          <p:cNvSpPr/>
          <p:nvPr/>
        </p:nvSpPr>
        <p:spPr>
          <a:xfrm>
            <a:off x="871370" y="3289021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Bửu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KHKT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6386405" y="3289020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b="1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600" b="1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600" b="1" i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KHKT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nip Single Corner Rectangle 17"/>
          <p:cNvSpPr/>
          <p:nvPr/>
        </p:nvSpPr>
        <p:spPr>
          <a:xfrm>
            <a:off x="3630705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5007" y="258184"/>
            <a:ext cx="736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6314739" y="3309763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hục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pin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14739" y="842223"/>
            <a:ext cx="2286040" cy="2345167"/>
            <a:chOff x="5534985" y="844102"/>
            <a:chExt cx="2899010" cy="2345167"/>
          </a:xfrm>
        </p:grpSpPr>
        <p:sp>
          <p:nvSpPr>
            <p:cNvPr id="7" name="Rounded Rectangle 6"/>
            <p:cNvSpPr/>
            <p:nvPr/>
          </p:nvSpPr>
          <p:spPr>
            <a:xfrm>
              <a:off x="5534985" y="844102"/>
              <a:ext cx="2899010" cy="2345167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177" y="1156111"/>
              <a:ext cx="2714625" cy="16859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385755" y="842223"/>
            <a:ext cx="2466007" cy="2345167"/>
            <a:chOff x="3181758" y="844102"/>
            <a:chExt cx="2261033" cy="2345167"/>
          </a:xfrm>
        </p:grpSpPr>
        <p:sp>
          <p:nvSpPr>
            <p:cNvPr id="8" name="Rounded Rectangle 7"/>
            <p:cNvSpPr/>
            <p:nvPr/>
          </p:nvSpPr>
          <p:spPr>
            <a:xfrm>
              <a:off x="3181758" y="844102"/>
              <a:ext cx="2261033" cy="2345167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736" y="920366"/>
              <a:ext cx="1743075" cy="219263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09348" y="844102"/>
            <a:ext cx="2413430" cy="2345167"/>
            <a:chOff x="509348" y="844102"/>
            <a:chExt cx="2261033" cy="2345167"/>
          </a:xfrm>
        </p:grpSpPr>
        <p:sp>
          <p:nvSpPr>
            <p:cNvPr id="9" name="Rounded Rectangle 8"/>
            <p:cNvSpPr/>
            <p:nvPr/>
          </p:nvSpPr>
          <p:spPr>
            <a:xfrm>
              <a:off x="509348" y="844102"/>
              <a:ext cx="2261033" cy="2345167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19" y="920366"/>
              <a:ext cx="1721690" cy="2188882"/>
            </a:xfrm>
            <a:prstGeom prst="rect">
              <a:avLst/>
            </a:prstGeom>
          </p:spPr>
        </p:pic>
      </p:grpSp>
      <p:sp>
        <p:nvSpPr>
          <p:cNvPr id="14" name="Snip Single Corner Rectangle 13"/>
          <p:cNvSpPr/>
          <p:nvPr/>
        </p:nvSpPr>
        <p:spPr>
          <a:xfrm>
            <a:off x="3565721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636737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5007" y="258184"/>
            <a:ext cx="787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348" y="844102"/>
            <a:ext cx="2413430" cy="234516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636737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Isaac Newton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Newton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7" y="1033317"/>
            <a:ext cx="2171009" cy="19593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16064" y="844102"/>
            <a:ext cx="2413430" cy="234516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14"/>
          <p:cNvSpPr/>
          <p:nvPr/>
        </p:nvSpPr>
        <p:spPr>
          <a:xfrm>
            <a:off x="3343453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52" y="1033317"/>
            <a:ext cx="2181137" cy="19593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945264" y="844102"/>
            <a:ext cx="2413430" cy="234516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ingle Corner Rectangle 18"/>
          <p:cNvSpPr/>
          <p:nvPr/>
        </p:nvSpPr>
        <p:spPr>
          <a:xfrm>
            <a:off x="6072653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 – Curie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24" y="952768"/>
            <a:ext cx="17145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dmin.sieutrinhohocduong.com/Files/Sample/21027/TN6-001%20L%E1%BB%9AP%206-KHTN-%20B%C3%80I%201-%20GI%E1%BB%9AI%20THI%E1%BB%86U%20V%E1%BB%80%20KHTN%20(2)_result_202109051248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890" y="122817"/>
            <a:ext cx="6643744" cy="4864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5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362" y="329610"/>
            <a:ext cx="452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BÀI TẬP VỀ NHÀ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0" y="914385"/>
            <a:ext cx="3093511" cy="4163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4819" y="914385"/>
            <a:ext cx="422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819" y="2330157"/>
            <a:ext cx="430293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; 1.4 ; 1.5 ; 1.6    (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8+9+10+11)</a:t>
            </a:r>
            <a:endParaRPr lang="vi-VN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490" y="1119883"/>
            <a:ext cx="346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787" y="1766214"/>
            <a:ext cx="7202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117984" y="418063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373330" y="271744"/>
            <a:ext cx="441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674" y="2681555"/>
            <a:ext cx="7315200" cy="616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72410" y="1330457"/>
            <a:ext cx="1162217" cy="1459917"/>
            <a:chOff x="772410" y="1330457"/>
            <a:chExt cx="1162217" cy="1459917"/>
          </a:xfrm>
        </p:grpSpPr>
        <p:sp>
          <p:nvSpPr>
            <p:cNvPr id="6" name="Oval Callout 5"/>
            <p:cNvSpPr/>
            <p:nvPr/>
          </p:nvSpPr>
          <p:spPr>
            <a:xfrm rot="20421738">
              <a:off x="772410" y="1330457"/>
              <a:ext cx="1162217" cy="1190425"/>
            </a:xfrm>
            <a:prstGeom prst="wedgeEllipseCallout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75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1527" y="1602503"/>
              <a:ext cx="52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</a:t>
              </a:r>
              <a:endParaRPr lang="en-US" sz="36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319354" y="2696026"/>
              <a:ext cx="105412" cy="94348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00" y="2929610"/>
            <a:ext cx="263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5478" y="1753494"/>
            <a:ext cx="263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4978" y="3060173"/>
            <a:ext cx="299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531" y="1704772"/>
            <a:ext cx="299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57693" y="2634381"/>
            <a:ext cx="1162217" cy="1468969"/>
            <a:chOff x="2757693" y="2634381"/>
            <a:chExt cx="1162217" cy="1468969"/>
          </a:xfrm>
        </p:grpSpPr>
        <p:grpSp>
          <p:nvGrpSpPr>
            <p:cNvPr id="20" name="Group 19"/>
            <p:cNvGrpSpPr/>
            <p:nvPr/>
          </p:nvGrpSpPr>
          <p:grpSpPr>
            <a:xfrm>
              <a:off x="2757693" y="2912925"/>
              <a:ext cx="1162217" cy="1190425"/>
              <a:chOff x="2936831" y="2920226"/>
              <a:chExt cx="1162217" cy="1190425"/>
            </a:xfrm>
          </p:grpSpPr>
          <p:sp>
            <p:nvSpPr>
              <p:cNvPr id="8" name="Oval Callout 7"/>
              <p:cNvSpPr/>
              <p:nvPr/>
            </p:nvSpPr>
            <p:spPr>
              <a:xfrm rot="9776117">
                <a:off x="2936831" y="2920226"/>
                <a:ext cx="1162217" cy="1190425"/>
              </a:xfrm>
              <a:prstGeom prst="wedgeEllipseCallou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55948" y="3192272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2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86095" y="2634381"/>
              <a:ext cx="108402" cy="1088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22167" y="1258908"/>
            <a:ext cx="1162217" cy="1481253"/>
            <a:chOff x="4822167" y="1258908"/>
            <a:chExt cx="1162217" cy="1481253"/>
          </a:xfrm>
        </p:grpSpPr>
        <p:grpSp>
          <p:nvGrpSpPr>
            <p:cNvPr id="21" name="Group 20"/>
            <p:cNvGrpSpPr/>
            <p:nvPr/>
          </p:nvGrpSpPr>
          <p:grpSpPr>
            <a:xfrm>
              <a:off x="4822167" y="1258908"/>
              <a:ext cx="1162217" cy="1190425"/>
              <a:chOff x="4942005" y="1361277"/>
              <a:chExt cx="1162217" cy="1190425"/>
            </a:xfrm>
          </p:grpSpPr>
          <p:sp>
            <p:nvSpPr>
              <p:cNvPr id="7" name="Oval Callout 6"/>
              <p:cNvSpPr/>
              <p:nvPr/>
            </p:nvSpPr>
            <p:spPr>
              <a:xfrm rot="20421738">
                <a:off x="4942005" y="1361277"/>
                <a:ext cx="1162217" cy="1190425"/>
              </a:xfrm>
              <a:prstGeom prst="wedgeEllipseCallout">
                <a:avLst/>
              </a:prstGeom>
              <a:solidFill>
                <a:srgbClr val="FFC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61122" y="1617913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3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349075" y="2631342"/>
              <a:ext cx="108402" cy="108819"/>
            </a:xfrm>
            <a:prstGeom prst="ellipse">
              <a:avLst/>
            </a:prstGeom>
            <a:solidFill>
              <a:srgbClr val="FF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77657" y="2621640"/>
            <a:ext cx="1162217" cy="1481708"/>
            <a:chOff x="7077657" y="2621640"/>
            <a:chExt cx="1162217" cy="1481708"/>
          </a:xfrm>
        </p:grpSpPr>
        <p:grpSp>
          <p:nvGrpSpPr>
            <p:cNvPr id="22" name="Group 21"/>
            <p:cNvGrpSpPr/>
            <p:nvPr/>
          </p:nvGrpSpPr>
          <p:grpSpPr>
            <a:xfrm>
              <a:off x="7077657" y="2912923"/>
              <a:ext cx="1162217" cy="1190425"/>
              <a:chOff x="7247073" y="2873395"/>
              <a:chExt cx="1162217" cy="1190425"/>
            </a:xfrm>
          </p:grpSpPr>
          <p:sp>
            <p:nvSpPr>
              <p:cNvPr id="9" name="Oval Callout 8"/>
              <p:cNvSpPr/>
              <p:nvPr/>
            </p:nvSpPr>
            <p:spPr>
              <a:xfrm rot="9776117">
                <a:off x="7247073" y="2873395"/>
                <a:ext cx="1162217" cy="1190425"/>
              </a:xfrm>
              <a:prstGeom prst="wedgeEllipseCallout">
                <a:avLst/>
              </a:prstGeom>
              <a:solidFill>
                <a:srgbClr val="FC4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94002" y="3145441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4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632376" y="2621640"/>
              <a:ext cx="108402" cy="108819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96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965" y="309283"/>
            <a:ext cx="8498541" cy="45451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" y="94130"/>
            <a:ext cx="781050" cy="78105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22193" y="335225"/>
          <a:ext cx="8234083" cy="4519164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4307542">
                  <a:extLst>
                    <a:ext uri="{9D8B030D-6E8A-4147-A177-3AD203B41FA5}">
                      <a16:colId xmlns="" xmlns:a16="http://schemas.microsoft.com/office/drawing/2014/main" val="1123949088"/>
                    </a:ext>
                  </a:extLst>
                </a:gridCol>
                <a:gridCol w="2030506">
                  <a:extLst>
                    <a:ext uri="{9D8B030D-6E8A-4147-A177-3AD203B41FA5}">
                      <a16:colId xmlns="" xmlns:a16="http://schemas.microsoft.com/office/drawing/2014/main" val="2445026412"/>
                    </a:ext>
                  </a:extLst>
                </a:gridCol>
                <a:gridCol w="1896035">
                  <a:extLst>
                    <a:ext uri="{9D8B030D-6E8A-4147-A177-3AD203B41FA5}">
                      <a16:colId xmlns="" xmlns:a16="http://schemas.microsoft.com/office/drawing/2014/main" val="3498407927"/>
                    </a:ext>
                  </a:extLst>
                </a:gridCol>
              </a:tblGrid>
              <a:tr h="4839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800" b="1" dirty="0">
                        <a:solidFill>
                          <a:srgbClr val="FC406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b="1" dirty="0">
                        <a:solidFill>
                          <a:srgbClr val="FC406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b="1" dirty="0">
                        <a:solidFill>
                          <a:srgbClr val="FC406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0821294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Cấy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7818766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4532764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837123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1890457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225055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virut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186085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2695796"/>
                  </a:ext>
                </a:extLst>
              </a:tr>
            </a:tbl>
          </a:graphicData>
        </a:graphic>
      </p:graphicFrame>
      <p:sp>
        <p:nvSpPr>
          <p:cNvPr id="8" name="Multiply 7"/>
          <p:cNvSpPr/>
          <p:nvPr/>
        </p:nvSpPr>
        <p:spPr>
          <a:xfrm>
            <a:off x="7594899" y="1312433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531224" y="1895139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594899" y="2488657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607226" y="2992419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531224" y="3456846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531224" y="3904129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532793" y="4391810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96" y="1749445"/>
            <a:ext cx="43783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C4067"/>
                </a:solidFill>
                <a:latin typeface="Bookman Old Style" panose="02050604050505020204" pitchFamily="18" charset="0"/>
              </a:rPr>
              <a:t>KHOA</a:t>
            </a:r>
            <a:r>
              <a:rPr lang="en-US" sz="5400" b="1" dirty="0" smtClean="0">
                <a:solidFill>
                  <a:srgbClr val="FC4067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 smtClean="0">
                <a:solidFill>
                  <a:srgbClr val="FC4067"/>
                </a:solidFill>
                <a:latin typeface="Bookman Old Style" panose="02050604050505020204" pitchFamily="18" charset="0"/>
              </a:rPr>
              <a:t>HỌC</a:t>
            </a:r>
            <a:r>
              <a:rPr lang="en-US" sz="5400" b="1" dirty="0" smtClean="0">
                <a:solidFill>
                  <a:srgbClr val="FC4067"/>
                </a:solidFill>
                <a:latin typeface="Bookman Old Style" panose="02050604050505020204" pitchFamily="18" charset="0"/>
              </a:rPr>
              <a:t> </a:t>
            </a:r>
            <a:endParaRPr lang="en-US" sz="5400" b="1" dirty="0">
              <a:solidFill>
                <a:srgbClr val="FC4067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96" y="2610970"/>
            <a:ext cx="46903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C4067"/>
                </a:solidFill>
                <a:latin typeface="Bookman Old Style" panose="02050604050505020204" pitchFamily="18" charset="0"/>
              </a:rPr>
              <a:t>TỰ</a:t>
            </a:r>
            <a:r>
              <a:rPr lang="en-US" sz="5400" b="1" dirty="0" smtClean="0">
                <a:solidFill>
                  <a:srgbClr val="FC4067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 smtClean="0">
                <a:solidFill>
                  <a:srgbClr val="FC4067"/>
                </a:solidFill>
                <a:latin typeface="Bookman Old Style" panose="02050604050505020204" pitchFamily="18" charset="0"/>
              </a:rPr>
              <a:t>NHIÊN</a:t>
            </a:r>
            <a:endParaRPr lang="en-US" sz="5400" b="1" dirty="0">
              <a:solidFill>
                <a:srgbClr val="FC4067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27748" y="710002"/>
            <a:ext cx="4787153" cy="1790037"/>
            <a:chOff x="4442908" y="967077"/>
            <a:chExt cx="4787153" cy="1323190"/>
          </a:xfrm>
        </p:grpSpPr>
        <p:sp>
          <p:nvSpPr>
            <p:cNvPr id="4" name="Pentagon 3"/>
            <p:cNvSpPr/>
            <p:nvPr/>
          </p:nvSpPr>
          <p:spPr>
            <a:xfrm rot="10800000">
              <a:off x="4442908" y="967077"/>
              <a:ext cx="4787153" cy="1323190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97919" y="1086522"/>
              <a:ext cx="4346081" cy="10883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38506" y="2686883"/>
            <a:ext cx="4787153" cy="1708941"/>
            <a:chOff x="4442908" y="2686884"/>
            <a:chExt cx="4787153" cy="1323190"/>
          </a:xfrm>
        </p:grpSpPr>
        <p:sp>
          <p:nvSpPr>
            <p:cNvPr id="6" name="Pentagon 5"/>
            <p:cNvSpPr/>
            <p:nvPr/>
          </p:nvSpPr>
          <p:spPr>
            <a:xfrm rot="10800000">
              <a:off x="4442908" y="2686884"/>
              <a:ext cx="4787153" cy="1323190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97911" y="2804325"/>
              <a:ext cx="4346089" cy="10883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6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172" y="435465"/>
            <a:ext cx="7485321" cy="565748"/>
            <a:chOff x="967563" y="659219"/>
            <a:chExt cx="7485321" cy="565748"/>
          </a:xfrm>
        </p:grpSpPr>
        <p:sp>
          <p:nvSpPr>
            <p:cNvPr id="3" name="Oval 2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3" y="701747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 KHOA HỌC TỰ NHIÊN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19200" y="1285461"/>
            <a:ext cx="6885880" cy="30877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565673"/>
            <a:ext cx="6885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(KHTN)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7" y="978837"/>
            <a:ext cx="1000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9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22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50902"/>
            <a:ext cx="87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6070" y="1021976"/>
            <a:ext cx="6572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1488588" y="2721685"/>
            <a:ext cx="443753" cy="547060"/>
          </a:xfrm>
          <a:prstGeom prst="donut">
            <a:avLst>
              <a:gd name="adj" fmla="val 803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1092</Words>
  <Application>Microsoft Office PowerPoint</Application>
  <PresentationFormat>On-screen Show (16:9)</PresentationFormat>
  <Paragraphs>185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Bookman Old Style</vt:lpstr>
      <vt:lpstr>Roboto Slab Regular</vt:lpstr>
      <vt:lpstr>Lato Light</vt:lpstr>
      <vt:lpstr>Times New Roman</vt:lpstr>
      <vt:lpstr>Arial</vt:lpstr>
      <vt:lpstr>Kent template</vt:lpstr>
      <vt:lpstr>PowerPoint Presentation</vt:lpstr>
      <vt:lpstr>PowerPoint Presentation</vt:lpstr>
      <vt:lpstr>Chương 1. Mở đầu về  khoa học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HOÀNG THỊ MIẾN</dc:creator>
  <cp:lastModifiedBy>Windows User</cp:lastModifiedBy>
  <cp:revision>114</cp:revision>
  <dcterms:modified xsi:type="dcterms:W3CDTF">2023-09-06T16:03:51Z</dcterms:modified>
</cp:coreProperties>
</file>