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1" r:id="rId3"/>
  </p:sldMasterIdLst>
  <p:notesMasterIdLst>
    <p:notesMasterId r:id="rId20"/>
  </p:notesMasterIdLst>
  <p:sldIdLst>
    <p:sldId id="259" r:id="rId4"/>
    <p:sldId id="256" r:id="rId5"/>
    <p:sldId id="257" r:id="rId6"/>
    <p:sldId id="258" r:id="rId7"/>
    <p:sldId id="261" r:id="rId8"/>
    <p:sldId id="1780" r:id="rId9"/>
    <p:sldId id="1842" r:id="rId10"/>
    <p:sldId id="1814" r:id="rId11"/>
    <p:sldId id="1776" r:id="rId12"/>
    <p:sldId id="382" r:id="rId13"/>
    <p:sldId id="1817" r:id="rId14"/>
    <p:sldId id="1818" r:id="rId15"/>
    <p:sldId id="380" r:id="rId16"/>
    <p:sldId id="1775" r:id="rId17"/>
    <p:sldId id="379" r:id="rId18"/>
    <p:sldId id="181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CC00CC"/>
    <a:srgbClr val="FF99FF"/>
    <a:srgbClr val="9F6431"/>
    <a:srgbClr val="CA7D32"/>
    <a:srgbClr val="161F30"/>
    <a:srgbClr val="444D54"/>
    <a:srgbClr val="BC6B2A"/>
    <a:srgbClr val="192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84" autoAdjust="0"/>
    <p:restoredTop sz="94660"/>
  </p:normalViewPr>
  <p:slideViewPr>
    <p:cSldViewPr showGuides="1">
      <p:cViewPr varScale="1">
        <p:scale>
          <a:sx n="102" d="100"/>
          <a:sy n="102" d="100"/>
        </p:scale>
        <p:origin x="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E3EAF-82F0-40B5-AE52-F903CB3D3F99}" type="datetimeFigureOut">
              <a:rPr lang="vi-VN" smtClean="0"/>
              <a:t>22/10/2024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28EA-DEF1-4ADD-B11F-C23EF868FC2B}" type="slidenum">
              <a:rPr lang="vi-VN" smtClean="0"/>
              <a:t>‹#›</a:t>
            </a:fld>
            <a:endParaRPr lang="vi-VN"/>
          </a:p>
        </p:txBody>
      </p:sp>
    </p:spTree>
    <p:extLst>
      <p:ext uri="{BB962C8B-B14F-4D97-AF65-F5344CB8AC3E}">
        <p14:creationId xmlns:p14="http://schemas.microsoft.com/office/powerpoint/2010/main" val="13458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tắc sắp xếp các nguyên tố để dễ dàng nhận ra tính chất của chúng</a:t>
            </a:r>
          </a:p>
          <a:p>
            <a:pPr algn="l" latinLnBrk="0"/>
            <a:r>
              <a:rPr lang="vi-VN" b="0" i="0" dirty="0">
                <a:solidFill>
                  <a:srgbClr val="333333"/>
                </a:solidFill>
                <a:effectLst/>
                <a:latin typeface="OpenSans"/>
              </a:rPr>
              <a:t>   + Các nguyên tố hóa học được xếp theo chiều tăng dần của điện tích hạt nhân</a:t>
            </a:r>
          </a:p>
          <a:p>
            <a:pPr algn="l" latinLnBrk="0"/>
            <a:r>
              <a:rPr lang="vi-VN" b="0" i="0" dirty="0">
                <a:solidFill>
                  <a:srgbClr val="333333"/>
                </a:solidFill>
                <a:effectLst/>
                <a:latin typeface="OpenSans"/>
              </a:rPr>
              <a:t>   + Các nguyên tố trong cùng một hàng có cùng số lớp electron trong nguyên tử</a:t>
            </a:r>
          </a:p>
          <a:p>
            <a:pPr algn="l" latinLnBrk="0"/>
            <a:r>
              <a:rPr lang="vi-VN" b="0" i="0" dirty="0">
                <a:solidFill>
                  <a:srgbClr val="333333"/>
                </a:solidFill>
                <a:effectLst/>
                <a:latin typeface="OpenSans"/>
              </a:rPr>
              <a:t>   + Các nguyên tố trong cùng cột có tính chất gần giống nhau</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1</a:t>
            </a:fld>
            <a:endParaRPr lang="vi-VN"/>
          </a:p>
        </p:txBody>
      </p:sp>
    </p:spTree>
    <p:extLst>
      <p:ext uri="{BB962C8B-B14F-4D97-AF65-F5344CB8AC3E}">
        <p14:creationId xmlns:p14="http://schemas.microsoft.com/office/powerpoint/2010/main" val="193451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hàng khi đi từ trái sang phải:</a:t>
            </a:r>
          </a:p>
          <a:p>
            <a:pPr algn="l" latinLnBrk="0"/>
            <a:r>
              <a:rPr lang="vi-VN" b="0" i="0" dirty="0">
                <a:solidFill>
                  <a:srgbClr val="333333"/>
                </a:solidFill>
                <a:effectLst/>
                <a:latin typeface="OpenSans"/>
              </a:rPr>
              <a:t>   + Hàng thứ 1: Số electron ở lớp ngoài cùng tăng dần từ 1 đến 2</a:t>
            </a:r>
          </a:p>
          <a:p>
            <a:pPr algn="l" latinLnBrk="0"/>
            <a:r>
              <a:rPr lang="vi-VN" b="0" i="0" dirty="0">
                <a:solidFill>
                  <a:srgbClr val="333333"/>
                </a:solidFill>
                <a:effectLst/>
                <a:latin typeface="OpenSans"/>
              </a:rPr>
              <a:t>   + Hàng thứ 2: Số electron ở lớp ngoài cùng tăng dần từ 1 đến 8</a:t>
            </a:r>
          </a:p>
          <a:p>
            <a:pPr algn="l" latinLnBrk="0"/>
            <a:r>
              <a:rPr lang="vi-VN" b="0" i="0" dirty="0">
                <a:solidFill>
                  <a:srgbClr val="333333"/>
                </a:solidFill>
                <a:effectLst/>
                <a:latin typeface="OpenSans"/>
              </a:rPr>
              <a:t>   + Hàng thứ 3: Số electron ở lớp ngoài cùng tăng dần từ 1 đến 8</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cột khi đi từ trên xuống dưới: Trong cùng 1 cột, các nguyên tử có số electron ở lớp ngoài cùng bằng nhau. Ví dụ</a:t>
            </a:r>
          </a:p>
          <a:p>
            <a:pPr algn="l" latinLnBrk="0"/>
            <a:r>
              <a:rPr lang="vi-VN" b="0" i="0" dirty="0">
                <a:solidFill>
                  <a:srgbClr val="333333"/>
                </a:solidFill>
                <a:effectLst/>
                <a:latin typeface="OpenSans"/>
              </a:rPr>
              <a:t>   + Cột 1: Số electron ở lớp ngoài cùng = 1</a:t>
            </a:r>
          </a:p>
          <a:p>
            <a:pPr algn="l" latinLnBrk="0"/>
            <a:r>
              <a:rPr lang="vi-VN" b="0" i="0" dirty="0">
                <a:solidFill>
                  <a:srgbClr val="333333"/>
                </a:solidFill>
                <a:effectLst/>
                <a:latin typeface="OpenSans"/>
              </a:rPr>
              <a:t>   + Cột 2: Số electron ở lớp ngoài cùng = 2</a:t>
            </a:r>
          </a:p>
          <a:p>
            <a:pPr algn="l" latinLnBrk="0"/>
            <a:r>
              <a:rPr lang="vi-VN" b="0" i="0" dirty="0">
                <a:solidFill>
                  <a:srgbClr val="333333"/>
                </a:solidFill>
                <a:effectLst/>
                <a:latin typeface="OpenSans"/>
              </a:rPr>
              <a:t>   + Cột 8: Trừ He, số electron ở lớp ngoài cùng = 8</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6</a:t>
            </a:fld>
            <a:endParaRPr lang="vi-VN"/>
          </a:p>
        </p:txBody>
      </p:sp>
    </p:spTree>
    <p:extLst>
      <p:ext uri="{BB962C8B-B14F-4D97-AF65-F5344CB8AC3E}">
        <p14:creationId xmlns:p14="http://schemas.microsoft.com/office/powerpoint/2010/main" val="370568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128EA-DEF1-4ADD-B11F-C23EF868FC2B}" type="slidenum">
              <a:rPr lang="vi-VN" smtClean="0"/>
              <a:t>11</a:t>
            </a:fld>
            <a:endParaRPr lang="vi-VN"/>
          </a:p>
        </p:txBody>
      </p:sp>
    </p:spTree>
    <p:extLst>
      <p:ext uri="{BB962C8B-B14F-4D97-AF65-F5344CB8AC3E}">
        <p14:creationId xmlns:p14="http://schemas.microsoft.com/office/powerpoint/2010/main" val="181490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13</a:t>
            </a:fld>
            <a:endParaRPr lang="zh-CN" altLang="en-US"/>
          </a:p>
        </p:txBody>
      </p:sp>
    </p:spTree>
    <p:extLst>
      <p:ext uri="{BB962C8B-B14F-4D97-AF65-F5344CB8AC3E}">
        <p14:creationId xmlns:p14="http://schemas.microsoft.com/office/powerpoint/2010/main" val="132544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15</a:t>
            </a:fld>
            <a:endParaRPr lang="zh-CN" altLang="en-US"/>
          </a:p>
        </p:txBody>
      </p:sp>
    </p:spTree>
    <p:extLst>
      <p:ext uri="{BB962C8B-B14F-4D97-AF65-F5344CB8AC3E}">
        <p14:creationId xmlns:p14="http://schemas.microsoft.com/office/powerpoint/2010/main" val="415906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128EA-DEF1-4ADD-B11F-C23EF868FC2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552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5AF27-AFFA-4C56-B2DF-5C6FA7CD6B4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9910AA-7AF7-4642-B9F8-EADB5FB4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E8A392-254C-4B57-8907-4A4996D7BA70}"/>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30BEC387-8846-4C9E-8C3C-9B7AF58233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FF815E-500F-44C9-83B6-42981D8AD03A}"/>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34853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11B53-3CBA-40F2-90C6-257FF710BB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5C2C69-C399-442D-AE6B-29742AAEC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9654D8-6784-4FAA-A13E-EDA46725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D85D19-98C3-4CB4-B31D-21A4253C20ED}"/>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页脚占位符 5">
            <a:extLst>
              <a:ext uri="{FF2B5EF4-FFF2-40B4-BE49-F238E27FC236}">
                <a16:creationId xmlns:a16="http://schemas.microsoft.com/office/drawing/2014/main" id="{C73CA018-7C68-4AAB-A188-0C1E06D89B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FFD3DB-2EA8-4704-A93B-3730E1409F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873016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B4F04-3662-44F7-8FB3-DC714DA598F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7D908-E385-484D-90EB-EFB3ECD186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64DCC9-D9B3-4FB0-A6A0-D57BD089FBB6}"/>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041251EB-63D6-4A50-BE85-D992203379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E757F0-6FE0-422B-A45E-8C24BF6DAEA1}"/>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974166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D3920B-3B47-448C-886D-1C06DB8EEC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9F35C36-07D5-4065-B04A-1EEFE0D92F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B4F7CB-6902-43A4-B700-11DC9FB77B07}"/>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47290444-C260-4798-88CA-0F86B5D79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D4419-7A8A-4092-A0DA-973C970DC4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6539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5"/>
        <p:cNvGrpSpPr/>
        <p:nvPr/>
      </p:nvGrpSpPr>
      <p:grpSpPr>
        <a:xfrm>
          <a:off x="0" y="0"/>
          <a:ext cx="0" cy="0"/>
          <a:chOff x="0" y="0"/>
          <a:chExt cx="0" cy="0"/>
        </a:xfrm>
      </p:grpSpPr>
      <p:sp>
        <p:nvSpPr>
          <p:cNvPr id="286" name="Google Shape;286;p8"/>
          <p:cNvSpPr/>
          <p:nvPr/>
        </p:nvSpPr>
        <p:spPr>
          <a:xfrm>
            <a:off x="-848533" y="2232067"/>
            <a:ext cx="6258800" cy="6258800"/>
          </a:xfrm>
          <a:prstGeom prst="ellipse">
            <a:avLst/>
          </a:pr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8"/>
          <p:cNvSpPr txBox="1">
            <a:spLocks noGrp="1"/>
          </p:cNvSpPr>
          <p:nvPr>
            <p:ph type="title"/>
          </p:nvPr>
        </p:nvSpPr>
        <p:spPr>
          <a:xfrm>
            <a:off x="958467" y="2978833"/>
            <a:ext cx="4314000" cy="3482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7456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679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2024/10/22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382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7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000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2217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6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7560C3-E16A-49D4-9792-4DD1376F9A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AB89F2-D8E4-4F72-A617-C0604F22F6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E854AA-35EC-4732-8E6F-DE25B2D8C20A}"/>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CC674558-AAA8-4CCC-9981-37A5FC4078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AB9922-31E4-4E46-AE64-D80B5EB876CB}"/>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711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50598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159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11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451344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03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4274392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3603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111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1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93873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7F5706-52E5-4EFB-9B0A-E89C11DC11B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512414-2EA1-4FCC-9C48-6FB9F65B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15713F-4904-4AAF-8BBE-6796A979A132}"/>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F808A32A-6340-4870-AEC8-7542EB6A49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5176C2-5B6D-42D3-AFB4-F6CFDB1FB05D}"/>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9045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129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42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61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40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EAF9AC8-937D-4154-8837-9362F702FC2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298519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1F5AD-C7D1-4345-85AD-5554733337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99FB17-45E9-4535-9729-FFBF9436E7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92347C-4527-43CB-9D38-AFB1C100C1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A800B84-6A91-4ACD-A925-F252737BBEF9}"/>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页脚占位符 5">
            <a:extLst>
              <a:ext uri="{FF2B5EF4-FFF2-40B4-BE49-F238E27FC236}">
                <a16:creationId xmlns:a16="http://schemas.microsoft.com/office/drawing/2014/main" id="{B8C6208D-42CE-436C-B600-4935CEB1E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A06258-76CF-42B6-80C6-97878847AD93}"/>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5808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80684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1" name="TextBox 10"/>
          <p:cNvSpPr txBox="1"/>
          <p:nvPr userDrawn="1"/>
        </p:nvSpPr>
        <p:spPr>
          <a:xfrm>
            <a:off x="839416"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7902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5CF23-0A45-4958-BC6B-0FD988CF3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E309B4-E01D-4F9E-B25A-6FD2877FD416}"/>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4" name="页脚占位符 3">
            <a:extLst>
              <a:ext uri="{FF2B5EF4-FFF2-40B4-BE49-F238E27FC236}">
                <a16:creationId xmlns:a16="http://schemas.microsoft.com/office/drawing/2014/main" id="{965C6044-FC7F-46A4-B070-074B4EE703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2E2464-027E-44D4-A8BF-0DE768F8F54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875662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1B12AF-4F56-4286-84D0-261AD5D752F0}"/>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3" name="页脚占位符 2">
            <a:extLst>
              <a:ext uri="{FF2B5EF4-FFF2-40B4-BE49-F238E27FC236}">
                <a16:creationId xmlns:a16="http://schemas.microsoft.com/office/drawing/2014/main" id="{B5D1C82F-BB69-4E28-955D-F10F1D5467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C8E366D-B496-431E-A03A-D2965B0DDC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82688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BF2F03-878F-4C46-BB3E-6E5C9E7221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B64B07-622E-4E55-B16C-0D44D3D33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B8222CB-B025-4B6E-A620-EDEEC089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C92DF5-3703-44D7-8637-57B909F9B9A4}"/>
              </a:ext>
            </a:extLst>
          </p:cNvPr>
          <p:cNvSpPr>
            <a:spLocks noGrp="1"/>
          </p:cNvSpPr>
          <p:nvPr>
            <p:ph type="dt" sz="half" idx="10"/>
          </p:nvPr>
        </p:nvSpPr>
        <p:spPr/>
        <p:txBody>
          <a:bodyPr/>
          <a:lstStyle/>
          <a:p>
            <a:fld id="{1A6601EB-C126-4447-BBF8-17F5E305CB8C}" type="datetimeFigureOut">
              <a:rPr lang="zh-CN" altLang="en-US" smtClean="0"/>
              <a:t>2024/10/22</a:t>
            </a:fld>
            <a:endParaRPr lang="zh-CN" altLang="en-US"/>
          </a:p>
        </p:txBody>
      </p:sp>
      <p:sp>
        <p:nvSpPr>
          <p:cNvPr id="6" name="页脚占位符 5">
            <a:extLst>
              <a:ext uri="{FF2B5EF4-FFF2-40B4-BE49-F238E27FC236}">
                <a16:creationId xmlns:a16="http://schemas.microsoft.com/office/drawing/2014/main" id="{DE03A790-69AE-4FF8-BB64-8D67B0B79D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6C697-C457-44A3-BA4D-31C177886D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756189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FC3637-3419-45C5-9904-B77690ABF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1DED18-C055-40B7-9F80-DED1F24AC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624080-CD6C-48B8-9654-3E06AAE33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601EB-C126-4447-BBF8-17F5E305CB8C}" type="datetimeFigureOut">
              <a:rPr lang="zh-CN" altLang="en-US" smtClean="0"/>
              <a:t>2024/10/22</a:t>
            </a:fld>
            <a:endParaRPr lang="zh-CN" altLang="en-US"/>
          </a:p>
        </p:txBody>
      </p:sp>
      <p:sp>
        <p:nvSpPr>
          <p:cNvPr id="5" name="页脚占位符 4">
            <a:extLst>
              <a:ext uri="{FF2B5EF4-FFF2-40B4-BE49-F238E27FC236}">
                <a16:creationId xmlns:a16="http://schemas.microsoft.com/office/drawing/2014/main" id="{1C4B8EAC-D2E8-41BE-AC98-1BDF4375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A64DE4E-AAB5-4CA5-9F36-211F1626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065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8"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1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601EB-C126-4447-BBF8-17F5E305CB8C}" type="datetimeFigureOut">
              <a:rPr lang="zh-CN" altLang="en-US" smtClean="0"/>
              <a:t>2024/10/22</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4618554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703"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audio1.wav"/><Relationship Id="rId5" Type="http://schemas.openxmlformats.org/officeDocument/2006/relationships/tags" Target="../tags/tag5.xml"/><Relationship Id="rId10" Type="http://schemas.openxmlformats.org/officeDocument/2006/relationships/notesSlide" Target="../notesSlides/notesSlide4.xml"/><Relationship Id="rId4" Type="http://schemas.openxmlformats.org/officeDocument/2006/relationships/tags" Target="../tags/tag4.xml"/><Relationship Id="rId9"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Layout" Target="../slideLayouts/slideLayout23.xml"/><Relationship Id="rId3" Type="http://schemas.openxmlformats.org/officeDocument/2006/relationships/tags" Target="../tags/tag11.xml"/><Relationship Id="rId21" Type="http://schemas.openxmlformats.org/officeDocument/2006/relationships/image" Target="../media/image17.jpe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audio" Target="../media/audio1.wav"/><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notesSlide" Target="../notesSlides/notesSlide5.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3" name="Picture 52">
            <a:extLst>
              <a:ext uri="{FF2B5EF4-FFF2-40B4-BE49-F238E27FC236}">
                <a16:creationId xmlns:a16="http://schemas.microsoft.com/office/drawing/2014/main" id="{975613D5-C3A6-443F-B73C-44DDDF75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476672"/>
            <a:ext cx="5544616" cy="5904656"/>
          </a:xfrm>
          <a:prstGeom prst="rect">
            <a:avLst/>
          </a:prstGeom>
        </p:spPr>
      </p:pic>
      <p:sp>
        <p:nvSpPr>
          <p:cNvPr id="55" name="TextBox 54">
            <a:extLst>
              <a:ext uri="{FF2B5EF4-FFF2-40B4-BE49-F238E27FC236}">
                <a16:creationId xmlns:a16="http://schemas.microsoft.com/office/drawing/2014/main" id="{02890BF7-3F90-4775-AEC8-0563D5A4A2DD}"/>
              </a:ext>
            </a:extLst>
          </p:cNvPr>
          <p:cNvSpPr txBox="1"/>
          <p:nvPr/>
        </p:nvSpPr>
        <p:spPr>
          <a:xfrm>
            <a:off x="903817" y="1628800"/>
            <a:ext cx="4752528" cy="3970318"/>
          </a:xfrm>
          <a:prstGeom prst="rect">
            <a:avLst/>
          </a:prstGeom>
          <a:solidFill>
            <a:schemeClr val="accent4">
              <a:lumMod val="40000"/>
              <a:lumOff val="60000"/>
            </a:schemeClr>
          </a:solidFill>
        </p:spPr>
        <p:txBody>
          <a:bodyPr wrap="square">
            <a:spAutoFit/>
          </a:bodyPr>
          <a:lstStyle/>
          <a:p>
            <a:pPr algn="just"/>
            <a:r>
              <a:rPr lang="vi-VN" sz="2800" b="0" i="1" dirty="0">
                <a:solidFill>
                  <a:srgbClr val="333333"/>
                </a:solidFill>
                <a:effectLst/>
                <a:latin typeface="Arial" panose="020B0604020202020204" pitchFamily="34" charset="0"/>
                <a:cs typeface="Arial" panose="020B0604020202020204" pitchFamily="34" charset="0"/>
              </a:rPr>
              <a:t>Ngày nay, người ta đã xác định được hàng chục triệu chất hóa học với các tính chất khác nhau được tạo thành từ hơn một trăm nguyên tố hóa học. Liệu có nguyên tắc nào sắp xếp các nguyên tố để dễ nhận ra tính chất của chúng không?   </a:t>
            </a:r>
            <a:endParaRPr lang="vi-VN"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09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407368" y="1089353"/>
            <a:ext cx="11017224" cy="467929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200" dirty="0" err="1">
                <a:solidFill>
                  <a:schemeClr val="tx1"/>
                </a:solidFill>
                <a:latin typeface="Arial" panose="020B0604020202020204" pitchFamily="34" charset="0"/>
                <a:cs typeface="Arial" panose="020B0604020202020204" pitchFamily="34" charset="0"/>
              </a:rPr>
              <a:t>Bảng</a:t>
            </a:r>
            <a:r>
              <a:rPr lang="en-US" sz="3200" dirty="0">
                <a:solidFill>
                  <a:schemeClr val="tx1"/>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tuần hoàn các nguyên tố hoá học được xây dựng theo nguyên tắc :</a:t>
            </a:r>
          </a:p>
          <a:p>
            <a:pPr>
              <a:lnSpc>
                <a:spcPct val="150000"/>
              </a:lnSpc>
            </a:pPr>
            <a:r>
              <a:rPr lang="vi-VN" sz="3200" dirty="0">
                <a:latin typeface="Arial" panose="020B0604020202020204" pitchFamily="34" charset="0"/>
                <a:cs typeface="Arial" panose="020B0604020202020204" pitchFamily="34" charset="0"/>
              </a:rPr>
              <a:t>- Các nguyên tố hoá học được xếp theo chiều tăng dần của điện tích hạt nhân.</a:t>
            </a:r>
          </a:p>
          <a:p>
            <a:pPr>
              <a:lnSpc>
                <a:spcPct val="150000"/>
              </a:lnSpc>
            </a:pPr>
            <a:r>
              <a:rPr lang="vi-VN" sz="3200" dirty="0">
                <a:latin typeface="Arial" panose="020B0604020202020204" pitchFamily="34" charset="0"/>
                <a:cs typeface="Arial" panose="020B0604020202020204" pitchFamily="34" charset="0"/>
              </a:rPr>
              <a:t>- Các nguyên tố trong cùng một hàng có cùng số lớp electron trong nguyên tử.</a:t>
            </a:r>
          </a:p>
          <a:p>
            <a:pPr>
              <a:lnSpc>
                <a:spcPct val="150000"/>
              </a:lnSpc>
            </a:pPr>
            <a:r>
              <a:rPr lang="vi-VN" sz="3200" dirty="0">
                <a:latin typeface="Arial" panose="020B0604020202020204" pitchFamily="34" charset="0"/>
                <a:cs typeface="Arial" panose="020B0604020202020204" pitchFamily="34" charset="0"/>
              </a:rPr>
              <a:t>- Các nguyên tố trong cùng cột có tính chất gần giống nhau.</a:t>
            </a:r>
          </a:p>
        </p:txBody>
      </p:sp>
      <p:pic>
        <p:nvPicPr>
          <p:cNvPr id="4" name="Picture 3">
            <a:extLst>
              <a:ext uri="{FF2B5EF4-FFF2-40B4-BE49-F238E27FC236}">
                <a16:creationId xmlns:a16="http://schemas.microsoft.com/office/drawing/2014/main" id="{9655A6BA-103B-488B-A4DC-FE1D8CE50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838" y="-459432"/>
            <a:ext cx="1938162" cy="1938162"/>
          </a:xfrm>
          <a:prstGeom prst="rect">
            <a:avLst/>
          </a:prstGeom>
        </p:spPr>
      </p:pic>
    </p:spTree>
    <p:extLst>
      <p:ext uri="{BB962C8B-B14F-4D97-AF65-F5344CB8AC3E}">
        <p14:creationId xmlns:p14="http://schemas.microsoft.com/office/powerpoint/2010/main" val="12530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D780BC-CA19-9EF0-F31C-532056D3C48A}"/>
              </a:ext>
            </a:extLst>
          </p:cNvPr>
          <p:cNvSpPr txBox="1"/>
          <p:nvPr/>
        </p:nvSpPr>
        <p:spPr>
          <a:xfrm>
            <a:off x="398271" y="1172773"/>
            <a:ext cx="11809312" cy="914930"/>
          </a:xfrm>
          <a:prstGeom prst="rect">
            <a:avLst/>
          </a:prstGeom>
          <a:noFill/>
        </p:spPr>
        <p:txBody>
          <a:bodyPr wrap="square">
            <a:spAutoFit/>
          </a:bodyPr>
          <a:lstStyle/>
          <a:p>
            <a:pPr marL="0" marR="0">
              <a:lnSpc>
                <a:spcPct val="115000"/>
              </a:lnSpc>
              <a:spcBef>
                <a:spcPts val="0"/>
              </a:spcBef>
              <a:spcAft>
                <a:spcPts val="0"/>
              </a:spcAft>
              <a:tabLst>
                <a:tab pos="6060440" algn="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Dựa vào đặc điểm nào về cấu tạo nguyên tử để sắp xếp các nguyên tố vào hàng, vào cột trong bảng tuần hoàn?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F09540C-6AF1-D085-2C52-AD7A7F677BE6}"/>
              </a:ext>
            </a:extLst>
          </p:cNvPr>
          <p:cNvSpPr txBox="1"/>
          <p:nvPr/>
        </p:nvSpPr>
        <p:spPr>
          <a:xfrm>
            <a:off x="350679" y="2277995"/>
            <a:ext cx="11809312" cy="914930"/>
          </a:xfrm>
          <a:prstGeom prst="rect">
            <a:avLst/>
          </a:prstGeom>
          <a:noFill/>
        </p:spPr>
        <p:txBody>
          <a:bodyPr wrap="square">
            <a:spAutoFit/>
          </a:bodyPr>
          <a:lstStyle/>
          <a:p>
            <a:pPr marL="0" marR="0">
              <a:lnSpc>
                <a:spcPct val="115000"/>
              </a:lnSpc>
              <a:spcBef>
                <a:spcPts val="0"/>
              </a:spcBef>
              <a:spcAft>
                <a:spcPts val="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ở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C222B8-16EC-2B0B-B818-78BA80A31530}"/>
              </a:ext>
            </a:extLst>
          </p:cNvPr>
          <p:cNvSpPr txBox="1"/>
          <p:nvPr/>
        </p:nvSpPr>
        <p:spPr>
          <a:xfrm>
            <a:off x="382688" y="3934265"/>
            <a:ext cx="11809312" cy="1333378"/>
          </a:xfrm>
          <a:prstGeom prst="rect">
            <a:avLst/>
          </a:prstGeom>
          <a:noFill/>
        </p:spPr>
        <p:txBody>
          <a:bodyPr wrap="square">
            <a:spAutoFit/>
          </a:bodyPr>
          <a:lstStyle/>
          <a:p>
            <a:pPr marL="0" marR="0">
              <a:lnSpc>
                <a:spcPct val="115000"/>
              </a:lnSpc>
              <a:spcBef>
                <a:spcPts val="0"/>
              </a:spcBef>
              <a:spcAft>
                <a:spcPts val="0"/>
              </a:spcAft>
              <a:tabLst>
                <a:tab pos="6060440" algn="r"/>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Sử dụng bảng tuần hoàn, hãy cho biết các nguyên tố nào trong số các nguyên tố Li, Na, C, O có cùng số lớp electron trong nguyên tử.</a:t>
            </a:r>
            <a:endParaRPr lang="en-US" sz="2400" dirty="0"/>
          </a:p>
        </p:txBody>
      </p:sp>
      <p:sp>
        <p:nvSpPr>
          <p:cNvPr id="7" name="TextBox 6">
            <a:extLst>
              <a:ext uri="{FF2B5EF4-FFF2-40B4-BE49-F238E27FC236}">
                <a16:creationId xmlns:a16="http://schemas.microsoft.com/office/drawing/2014/main" id="{FA39C86F-A544-29C3-3BAF-34900C9C6B74}"/>
              </a:ext>
            </a:extLst>
          </p:cNvPr>
          <p:cNvSpPr txBox="1"/>
          <p:nvPr/>
        </p:nvSpPr>
        <p:spPr>
          <a:xfrm>
            <a:off x="367852" y="5472806"/>
            <a:ext cx="11809312" cy="461665"/>
          </a:xfrm>
          <a:prstGeom prst="rect">
            <a:avLst/>
          </a:prstGeom>
          <a:noFill/>
        </p:spPr>
        <p:txBody>
          <a:bodyPr wrap="square">
            <a:spAutoFit/>
          </a:bodyPr>
          <a:lstStyle/>
          <a:p>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rPr>
              <a:t> Li, C, O </a:t>
            </a:r>
            <a:r>
              <a:rPr lang="en-US" sz="2400" dirty="0" err="1">
                <a:solidFill>
                  <a:srgbClr val="FF0000"/>
                </a:solidFill>
                <a:effectLst/>
                <a:latin typeface="Times New Roman" panose="02020603050405020304" pitchFamily="18" charset="0"/>
                <a:ea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endParaRPr lang="en-US" sz="2400" dirty="0">
              <a:solidFill>
                <a:srgbClr val="FF0000"/>
              </a:solidFill>
            </a:endParaRPr>
          </a:p>
        </p:txBody>
      </p:sp>
      <p:sp>
        <p:nvSpPr>
          <p:cNvPr id="8" name="TextBox 7">
            <a:extLst>
              <a:ext uri="{FF2B5EF4-FFF2-40B4-BE49-F238E27FC236}">
                <a16:creationId xmlns:a16="http://schemas.microsoft.com/office/drawing/2014/main" id="{6DB58E86-1F6C-2530-9EC8-468425527497}"/>
              </a:ext>
            </a:extLst>
          </p:cNvPr>
          <p:cNvSpPr txBox="1"/>
          <p:nvPr/>
        </p:nvSpPr>
        <p:spPr>
          <a:xfrm>
            <a:off x="358292" y="3366878"/>
            <a:ext cx="11809312" cy="490199"/>
          </a:xfrm>
          <a:prstGeom prst="rect">
            <a:avLst/>
          </a:prstGeom>
          <a:noFill/>
        </p:spPr>
        <p:txBody>
          <a:bodyPr wrap="square">
            <a:spAutoFit/>
          </a:bodyPr>
          <a:lstStyle/>
          <a:p>
            <a:pPr marL="0" marR="0">
              <a:lnSpc>
                <a:spcPct val="115000"/>
              </a:lnSpc>
              <a:spcBef>
                <a:spcPts val="0"/>
              </a:spcBef>
              <a:spcAft>
                <a:spcPts val="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cột</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2BAB968-2D9F-E54F-C95F-2CDB8A6ADA73}"/>
              </a:ext>
            </a:extLst>
          </p:cNvPr>
          <p:cNvSpPr txBox="1"/>
          <p:nvPr/>
        </p:nvSpPr>
        <p:spPr>
          <a:xfrm>
            <a:off x="4367808" y="454245"/>
            <a:ext cx="432048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LUYỆN TẬP, CỦNG CỐ</a:t>
            </a:r>
          </a:p>
        </p:txBody>
      </p:sp>
    </p:spTree>
    <p:extLst>
      <p:ext uri="{BB962C8B-B14F-4D97-AF65-F5344CB8AC3E}">
        <p14:creationId xmlns:p14="http://schemas.microsoft.com/office/powerpoint/2010/main" val="279462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nh sách 118 nguyên tố hoá học đã biết – THIẾT BỊ KHOA HỌC CÔNG NGHỆ">
            <a:extLst>
              <a:ext uri="{FF2B5EF4-FFF2-40B4-BE49-F238E27FC236}">
                <a16:creationId xmlns:a16="http://schemas.microsoft.com/office/drawing/2014/main" id="{FE598F50-6748-3042-EDAD-3D8F654BA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32470"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35C5717-BA1C-484D-6A42-110A30816406}"/>
              </a:ext>
            </a:extLst>
          </p:cNvPr>
          <p:cNvSpPr/>
          <p:nvPr/>
        </p:nvSpPr>
        <p:spPr>
          <a:xfrm>
            <a:off x="623392" y="1484784"/>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FFA6E58-6DFA-3939-51A7-DD11020C927D}"/>
              </a:ext>
            </a:extLst>
          </p:cNvPr>
          <p:cNvSpPr/>
          <p:nvPr/>
        </p:nvSpPr>
        <p:spPr>
          <a:xfrm>
            <a:off x="10086343" y="1466589"/>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49B9243-4C1C-8D26-0A74-C590EE88D807}"/>
              </a:ext>
            </a:extLst>
          </p:cNvPr>
          <p:cNvSpPr/>
          <p:nvPr/>
        </p:nvSpPr>
        <p:spPr>
          <a:xfrm>
            <a:off x="8904312" y="1466589"/>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71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组合 57">
            <a:extLst>
              <a:ext uri="{FF2B5EF4-FFF2-40B4-BE49-F238E27FC236}">
                <a16:creationId xmlns:a16="http://schemas.microsoft.com/office/drawing/2014/main" id="{CDB7E062-F99D-4E9A-B5ED-45836CC56CEB}"/>
              </a:ext>
            </a:extLst>
          </p:cNvPr>
          <p:cNvGrpSpPr/>
          <p:nvPr/>
        </p:nvGrpSpPr>
        <p:grpSpPr>
          <a:xfrm>
            <a:off x="641687" y="2335080"/>
            <a:ext cx="2044088" cy="2044089"/>
            <a:chOff x="539552" y="1275606"/>
            <a:chExt cx="1533066" cy="1533067"/>
          </a:xfrm>
        </p:grpSpPr>
        <p:sp>
          <p:nvSpPr>
            <p:cNvPr id="9" name="椭圆 5">
              <a:extLst>
                <a:ext uri="{FF2B5EF4-FFF2-40B4-BE49-F238E27FC236}">
                  <a16:creationId xmlns:a16="http://schemas.microsoft.com/office/drawing/2014/main" id="{737653B3-F366-4B60-B0FF-CE0FE9DD2FA7}"/>
                </a:ext>
              </a:extLst>
            </p:cNvPr>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空心弧 6">
              <a:extLst>
                <a:ext uri="{FF2B5EF4-FFF2-40B4-BE49-F238E27FC236}">
                  <a16:creationId xmlns:a16="http://schemas.microsoft.com/office/drawing/2014/main" id="{74B3A2C1-7BDD-482D-8860-D66B12ED044F}"/>
                </a:ext>
              </a:extLst>
            </p:cNvPr>
            <p:cNvSpPr/>
            <p:nvPr/>
          </p:nvSpPr>
          <p:spPr>
            <a:xfrm>
              <a:off x="539552" y="1275606"/>
              <a:ext cx="1533066" cy="1533067"/>
            </a:xfrm>
            <a:prstGeom prst="blockArc">
              <a:avLst>
                <a:gd name="adj1" fmla="val 16159021"/>
                <a:gd name="adj2" fmla="val 8346940"/>
                <a:gd name="adj3" fmla="val 6804"/>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1" name="组合 62">
            <a:extLst>
              <a:ext uri="{FF2B5EF4-FFF2-40B4-BE49-F238E27FC236}">
                <a16:creationId xmlns:a16="http://schemas.microsoft.com/office/drawing/2014/main" id="{5A22A82F-B19A-4E72-BC25-E847522651BB}"/>
              </a:ext>
            </a:extLst>
          </p:cNvPr>
          <p:cNvGrpSpPr/>
          <p:nvPr/>
        </p:nvGrpSpPr>
        <p:grpSpPr>
          <a:xfrm>
            <a:off x="3552454" y="3528769"/>
            <a:ext cx="2044088" cy="2044089"/>
            <a:chOff x="2714638" y="1275606"/>
            <a:chExt cx="1533066" cy="1533067"/>
          </a:xfrm>
        </p:grpSpPr>
        <p:sp>
          <p:nvSpPr>
            <p:cNvPr id="12" name="椭圆 10">
              <a:extLst>
                <a:ext uri="{FF2B5EF4-FFF2-40B4-BE49-F238E27FC236}">
                  <a16:creationId xmlns:a16="http://schemas.microsoft.com/office/drawing/2014/main" id="{F1D3FC4D-DE09-41AD-BB76-73859B582250}"/>
                </a:ext>
              </a:extLst>
            </p:cNvPr>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空心弧 11">
              <a:extLst>
                <a:ext uri="{FF2B5EF4-FFF2-40B4-BE49-F238E27FC236}">
                  <a16:creationId xmlns:a16="http://schemas.microsoft.com/office/drawing/2014/main" id="{CB2F7DA7-997D-4776-85BD-4B0DC135A6F1}"/>
                </a:ext>
              </a:extLst>
            </p:cNvPr>
            <p:cNvSpPr/>
            <p:nvPr/>
          </p:nvSpPr>
          <p:spPr>
            <a:xfrm>
              <a:off x="2714638" y="1275606"/>
              <a:ext cx="1533066" cy="1533067"/>
            </a:xfrm>
            <a:prstGeom prst="blockArc">
              <a:avLst>
                <a:gd name="adj1" fmla="val 16159021"/>
                <a:gd name="adj2" fmla="val 3379142"/>
                <a:gd name="adj3" fmla="val 6572"/>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4" name="组合 63">
            <a:extLst>
              <a:ext uri="{FF2B5EF4-FFF2-40B4-BE49-F238E27FC236}">
                <a16:creationId xmlns:a16="http://schemas.microsoft.com/office/drawing/2014/main" id="{CCE481DA-1416-431F-8A33-5B596C7232B2}"/>
              </a:ext>
            </a:extLst>
          </p:cNvPr>
          <p:cNvGrpSpPr/>
          <p:nvPr/>
        </p:nvGrpSpPr>
        <p:grpSpPr>
          <a:xfrm>
            <a:off x="6441916" y="2335080"/>
            <a:ext cx="2044088" cy="2044089"/>
            <a:chOff x="4889724" y="1275606"/>
            <a:chExt cx="1533066" cy="1533067"/>
          </a:xfrm>
        </p:grpSpPr>
        <p:sp>
          <p:nvSpPr>
            <p:cNvPr id="15" name="椭圆 15">
              <a:extLst>
                <a:ext uri="{FF2B5EF4-FFF2-40B4-BE49-F238E27FC236}">
                  <a16:creationId xmlns:a16="http://schemas.microsoft.com/office/drawing/2014/main" id="{CAC85266-7E31-450E-AE40-B77651DC0AA3}"/>
                </a:ext>
              </a:extLst>
            </p:cNvPr>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空心弧 16">
              <a:extLst>
                <a:ext uri="{FF2B5EF4-FFF2-40B4-BE49-F238E27FC236}">
                  <a16:creationId xmlns:a16="http://schemas.microsoft.com/office/drawing/2014/main" id="{FA579281-8EE7-4437-8657-71A846F99220}"/>
                </a:ext>
              </a:extLst>
            </p:cNvPr>
            <p:cNvSpPr/>
            <p:nvPr/>
          </p:nvSpPr>
          <p:spPr>
            <a:xfrm>
              <a:off x="4889724" y="1275606"/>
              <a:ext cx="1533066" cy="1533067"/>
            </a:xfrm>
            <a:prstGeom prst="blockArc">
              <a:avLst>
                <a:gd name="adj1" fmla="val 16159021"/>
                <a:gd name="adj2" fmla="val 13327729"/>
                <a:gd name="adj3" fmla="val 6723"/>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7" name="组合 64">
            <a:extLst>
              <a:ext uri="{FF2B5EF4-FFF2-40B4-BE49-F238E27FC236}">
                <a16:creationId xmlns:a16="http://schemas.microsoft.com/office/drawing/2014/main" id="{38CBE709-7486-4A18-B9C0-74DCFA940D0A}"/>
              </a:ext>
            </a:extLst>
          </p:cNvPr>
          <p:cNvGrpSpPr/>
          <p:nvPr/>
        </p:nvGrpSpPr>
        <p:grpSpPr>
          <a:xfrm>
            <a:off x="9281647" y="3475053"/>
            <a:ext cx="2044088" cy="2044089"/>
            <a:chOff x="7064810" y="1275606"/>
            <a:chExt cx="1533066" cy="1533067"/>
          </a:xfrm>
        </p:grpSpPr>
        <p:sp>
          <p:nvSpPr>
            <p:cNvPr id="18" name="椭圆 20">
              <a:extLst>
                <a:ext uri="{FF2B5EF4-FFF2-40B4-BE49-F238E27FC236}">
                  <a16:creationId xmlns:a16="http://schemas.microsoft.com/office/drawing/2014/main" id="{87CD4E14-A842-44E4-ACA9-360FFD7E6272}"/>
                </a:ext>
              </a:extLst>
            </p:cNvPr>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空心弧 21">
              <a:extLst>
                <a:ext uri="{FF2B5EF4-FFF2-40B4-BE49-F238E27FC236}">
                  <a16:creationId xmlns:a16="http://schemas.microsoft.com/office/drawing/2014/main" id="{AD7C667E-F37F-41E4-A4C0-A691393E861E}"/>
                </a:ext>
              </a:extLst>
            </p:cNvPr>
            <p:cNvSpPr/>
            <p:nvPr/>
          </p:nvSpPr>
          <p:spPr>
            <a:xfrm>
              <a:off x="7064810" y="1275606"/>
              <a:ext cx="1533066" cy="1533067"/>
            </a:xfrm>
            <a:prstGeom prst="blockArc">
              <a:avLst>
                <a:gd name="adj1" fmla="val 16159021"/>
                <a:gd name="adj2" fmla="val 911348"/>
                <a:gd name="adj3" fmla="val 6416"/>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20" name="组合 48">
            <a:extLst>
              <a:ext uri="{FF2B5EF4-FFF2-40B4-BE49-F238E27FC236}">
                <a16:creationId xmlns:a16="http://schemas.microsoft.com/office/drawing/2014/main" id="{D5BCAB50-D549-4009-8D92-F8E34C504E09}"/>
              </a:ext>
            </a:extLst>
          </p:cNvPr>
          <p:cNvGrpSpPr/>
          <p:nvPr/>
        </p:nvGrpSpPr>
        <p:grpSpPr>
          <a:xfrm>
            <a:off x="1033668" y="2727211"/>
            <a:ext cx="1260164" cy="1259708"/>
            <a:chOff x="4229236" y="3968984"/>
            <a:chExt cx="792000" cy="792000"/>
          </a:xfrm>
        </p:grpSpPr>
        <p:sp>
          <p:nvSpPr>
            <p:cNvPr id="21" name="MH_Other_2">
              <a:extLst>
                <a:ext uri="{FF2B5EF4-FFF2-40B4-BE49-F238E27FC236}">
                  <a16:creationId xmlns:a16="http://schemas.microsoft.com/office/drawing/2014/main" id="{DD4E426C-3283-404F-A2F5-BEC8A0E6BCD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2" name="MH_Title_1">
              <a:extLst>
                <a:ext uri="{FF2B5EF4-FFF2-40B4-BE49-F238E27FC236}">
                  <a16:creationId xmlns:a16="http://schemas.microsoft.com/office/drawing/2014/main" id="{10F2755A-78E9-4B31-99BD-816B04DF3395}"/>
                </a:ext>
              </a:extLst>
            </p:cNvPr>
            <p:cNvSpPr/>
            <p:nvPr>
              <p:custDataLst>
                <p:tags r:id="rId8"/>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A</a:t>
              </a:r>
              <a:endParaRPr lang="en-US" altLang="zh-CN" sz="2000" dirty="0">
                <a:cs typeface="+mn-ea"/>
                <a:sym typeface="+mn-lt"/>
              </a:endParaRPr>
            </a:p>
          </p:txBody>
        </p:sp>
      </p:grpSp>
      <p:grpSp>
        <p:nvGrpSpPr>
          <p:cNvPr id="23" name="组合 55">
            <a:extLst>
              <a:ext uri="{FF2B5EF4-FFF2-40B4-BE49-F238E27FC236}">
                <a16:creationId xmlns:a16="http://schemas.microsoft.com/office/drawing/2014/main" id="{EFFC68D0-5FC1-4800-B6B7-034B48231B6D}"/>
              </a:ext>
            </a:extLst>
          </p:cNvPr>
          <p:cNvGrpSpPr/>
          <p:nvPr/>
        </p:nvGrpSpPr>
        <p:grpSpPr>
          <a:xfrm>
            <a:off x="3944433" y="3920900"/>
            <a:ext cx="1260164" cy="1259708"/>
            <a:chOff x="4229236" y="3968984"/>
            <a:chExt cx="792000" cy="792000"/>
          </a:xfrm>
        </p:grpSpPr>
        <p:sp>
          <p:nvSpPr>
            <p:cNvPr id="24" name="MH_Other_2">
              <a:extLst>
                <a:ext uri="{FF2B5EF4-FFF2-40B4-BE49-F238E27FC236}">
                  <a16:creationId xmlns:a16="http://schemas.microsoft.com/office/drawing/2014/main" id="{E1A8E0AB-CEB1-436E-B798-FA85555423A1}"/>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5" name="MH_Title_1">
              <a:extLst>
                <a:ext uri="{FF2B5EF4-FFF2-40B4-BE49-F238E27FC236}">
                  <a16:creationId xmlns:a16="http://schemas.microsoft.com/office/drawing/2014/main" id="{0B701B1E-9752-4CD9-99DB-0EABA4E25A13}"/>
                </a:ext>
              </a:extLst>
            </p:cNvPr>
            <p:cNvSpPr/>
            <p:nvPr>
              <p:custDataLst>
                <p:tags r:id="rId6"/>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B</a:t>
              </a:r>
              <a:endParaRPr lang="en-US" altLang="zh-CN" sz="2000" dirty="0">
                <a:cs typeface="+mn-ea"/>
                <a:sym typeface="+mn-lt"/>
              </a:endParaRPr>
            </a:p>
          </p:txBody>
        </p:sp>
      </p:grpSp>
      <p:grpSp>
        <p:nvGrpSpPr>
          <p:cNvPr id="26" name="组合 66">
            <a:extLst>
              <a:ext uri="{FF2B5EF4-FFF2-40B4-BE49-F238E27FC236}">
                <a16:creationId xmlns:a16="http://schemas.microsoft.com/office/drawing/2014/main" id="{6B14EF6C-EDED-4BF7-8545-2FA0EC526F0B}"/>
              </a:ext>
            </a:extLst>
          </p:cNvPr>
          <p:cNvGrpSpPr/>
          <p:nvPr/>
        </p:nvGrpSpPr>
        <p:grpSpPr>
          <a:xfrm>
            <a:off x="6833888" y="2727211"/>
            <a:ext cx="1260164" cy="1259708"/>
            <a:chOff x="4229236" y="3968984"/>
            <a:chExt cx="792000" cy="792000"/>
          </a:xfrm>
        </p:grpSpPr>
        <p:sp>
          <p:nvSpPr>
            <p:cNvPr id="27" name="MH_Other_2">
              <a:extLst>
                <a:ext uri="{FF2B5EF4-FFF2-40B4-BE49-F238E27FC236}">
                  <a16:creationId xmlns:a16="http://schemas.microsoft.com/office/drawing/2014/main" id="{5E1B70F5-D145-4209-838D-D9A286B2D6C0}"/>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8" name="MH_Title_1">
              <a:extLst>
                <a:ext uri="{FF2B5EF4-FFF2-40B4-BE49-F238E27FC236}">
                  <a16:creationId xmlns:a16="http://schemas.microsoft.com/office/drawing/2014/main" id="{A11CE157-B21B-4429-9AC5-126C2FF6DEFB}"/>
                </a:ext>
              </a:extLst>
            </p:cNvPr>
            <p:cNvSpPr/>
            <p:nvPr>
              <p:custDataLst>
                <p:tags r:id="rId4"/>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C</a:t>
              </a:r>
              <a:endParaRPr lang="en-US" altLang="zh-CN" sz="2000" dirty="0">
                <a:cs typeface="+mn-ea"/>
                <a:sym typeface="+mn-lt"/>
              </a:endParaRPr>
            </a:p>
          </p:txBody>
        </p:sp>
      </p:grpSp>
      <p:grpSp>
        <p:nvGrpSpPr>
          <p:cNvPr id="29" name="组合 69">
            <a:extLst>
              <a:ext uri="{FF2B5EF4-FFF2-40B4-BE49-F238E27FC236}">
                <a16:creationId xmlns:a16="http://schemas.microsoft.com/office/drawing/2014/main" id="{3ECC4B0E-2B8C-44BA-BC20-47C4CEAE7741}"/>
              </a:ext>
            </a:extLst>
          </p:cNvPr>
          <p:cNvGrpSpPr/>
          <p:nvPr/>
        </p:nvGrpSpPr>
        <p:grpSpPr>
          <a:xfrm>
            <a:off x="9673624" y="3867184"/>
            <a:ext cx="1260164" cy="1259708"/>
            <a:chOff x="4229236" y="3968984"/>
            <a:chExt cx="792000" cy="792000"/>
          </a:xfrm>
        </p:grpSpPr>
        <p:sp>
          <p:nvSpPr>
            <p:cNvPr id="30" name="MH_Other_2">
              <a:extLst>
                <a:ext uri="{FF2B5EF4-FFF2-40B4-BE49-F238E27FC236}">
                  <a16:creationId xmlns:a16="http://schemas.microsoft.com/office/drawing/2014/main" id="{44979F90-F11D-4586-A13F-A1CDE5BDC0CB}"/>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2" name="MH_Title_1">
              <a:extLst>
                <a:ext uri="{FF2B5EF4-FFF2-40B4-BE49-F238E27FC236}">
                  <a16:creationId xmlns:a16="http://schemas.microsoft.com/office/drawing/2014/main" id="{38A18E3C-B171-431E-AA47-1E7B5E76D8F9}"/>
                </a:ext>
              </a:extLst>
            </p:cNvPr>
            <p:cNvSpPr/>
            <p:nvPr>
              <p:custDataLst>
                <p:tags r:id="rId2"/>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D</a:t>
              </a:r>
              <a:endParaRPr lang="en-US" altLang="zh-CN" sz="2000" dirty="0">
                <a:cs typeface="+mn-ea"/>
                <a:sym typeface="+mn-lt"/>
              </a:endParaRPr>
            </a:p>
          </p:txBody>
        </p:sp>
      </p:grpSp>
      <p:sp>
        <p:nvSpPr>
          <p:cNvPr id="33" name="矩形 9">
            <a:extLst>
              <a:ext uri="{FF2B5EF4-FFF2-40B4-BE49-F238E27FC236}">
                <a16:creationId xmlns:a16="http://schemas.microsoft.com/office/drawing/2014/main" id="{C862B17A-A38A-4FC4-92B1-075503AE6387}"/>
              </a:ext>
            </a:extLst>
          </p:cNvPr>
          <p:cNvSpPr/>
          <p:nvPr/>
        </p:nvSpPr>
        <p:spPr>
          <a:xfrm>
            <a:off x="843875" y="1019462"/>
            <a:ext cx="10765280"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a:t>
            </a:r>
            <a:r>
              <a:rPr lang="en-US" altLang="zh-CN" sz="3600" b="1" u="sng" dirty="0">
                <a:solidFill>
                  <a:srgbClr val="C00000"/>
                </a:solidFill>
                <a:latin typeface="Arial" panose="020B0604020202020204" pitchFamily="34" charset="0"/>
                <a:cs typeface="Arial" panose="020B0604020202020204" pitchFamily="34" charset="0"/>
                <a:sym typeface="+mn-lt"/>
              </a:rPr>
              <a:t>1</a:t>
            </a:r>
            <a:r>
              <a:rPr lang="vi-VN" altLang="zh-CN" sz="3600" b="1" u="sng" dirty="0">
                <a:solidFill>
                  <a:srgbClr val="C00000"/>
                </a:solidFill>
                <a:latin typeface="Arial" panose="020B0604020202020204" pitchFamily="34" charset="0"/>
                <a:cs typeface="Arial" panose="020B0604020202020204" pitchFamily="34" charset="0"/>
                <a:sym typeface="+mn-lt"/>
              </a:rPr>
              <a:t>: </a:t>
            </a:r>
          </a:p>
          <a:p>
            <a:pPr lvl="0" algn="ctr">
              <a:defRPr/>
            </a:pPr>
            <a:r>
              <a:rPr lang="en-US" altLang="zh-CN" sz="3600" b="1" dirty="0" err="1">
                <a:solidFill>
                  <a:schemeClr val="tx2"/>
                </a:solidFill>
                <a:latin typeface="Arial" panose="020B0604020202020204" pitchFamily="34" charset="0"/>
                <a:cs typeface="Arial" panose="020B0604020202020204" pitchFamily="34" charset="0"/>
                <a:sym typeface="+mn-lt"/>
              </a:rPr>
              <a:t>Hiện</a:t>
            </a:r>
            <a:r>
              <a:rPr lang="en-US" altLang="zh-CN" sz="3600" b="1" dirty="0">
                <a:solidFill>
                  <a:schemeClr val="tx2"/>
                </a:solidFill>
                <a:latin typeface="Arial" panose="020B0604020202020204" pitchFamily="34" charset="0"/>
                <a:cs typeface="Arial" panose="020B0604020202020204" pitchFamily="34" charset="0"/>
                <a:sym typeface="+mn-lt"/>
              </a:rPr>
              <a:t> nay, BTH </a:t>
            </a:r>
            <a:r>
              <a:rPr lang="vi-VN" altLang="zh-CN" sz="3600" b="1" dirty="0">
                <a:solidFill>
                  <a:schemeClr val="tx2"/>
                </a:solidFill>
                <a:latin typeface="Arial" panose="020B0604020202020204" pitchFamily="34" charset="0"/>
                <a:cs typeface="Arial" panose="020B0604020202020204" pitchFamily="34" charset="0"/>
                <a:sym typeface="+mn-lt"/>
              </a:rPr>
              <a:t>Có bao nhiêu nguyên tố hóa học</a:t>
            </a:r>
            <a:r>
              <a:rPr lang="en-US" altLang="zh-CN" sz="3600" b="1" dirty="0">
                <a:solidFill>
                  <a:schemeClr val="tx2"/>
                </a:solidFill>
                <a:latin typeface="Arial" panose="020B0604020202020204" pitchFamily="34" charset="0"/>
                <a:cs typeface="Arial" panose="020B0604020202020204" pitchFamily="34" charset="0"/>
                <a:sym typeface="+mn-lt"/>
              </a:rPr>
              <a:t>?</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
        <p:nvSpPr>
          <p:cNvPr id="34" name="矩形 13">
            <a:extLst>
              <a:ext uri="{FF2B5EF4-FFF2-40B4-BE49-F238E27FC236}">
                <a16:creationId xmlns:a16="http://schemas.microsoft.com/office/drawing/2014/main" id="{7F4555B1-FCDF-419F-9076-D9BE95592FBC}"/>
              </a:ext>
            </a:extLst>
          </p:cNvPr>
          <p:cNvSpPr/>
          <p:nvPr/>
        </p:nvSpPr>
        <p:spPr>
          <a:xfrm>
            <a:off x="444197" y="4809436"/>
            <a:ext cx="2439066" cy="523220"/>
          </a:xfrm>
          <a:prstGeom prst="rect">
            <a:avLst/>
          </a:prstGeom>
          <a:solidFill>
            <a:srgbClr val="FF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i="0" dirty="0">
                <a:effectLst/>
                <a:latin typeface="Arial" panose="020B0604020202020204" pitchFamily="34" charset="0"/>
                <a:cs typeface="Arial" panose="020B0604020202020204" pitchFamily="34" charset="0"/>
              </a:rPr>
              <a:t>118 nguyên tố</a:t>
            </a:r>
            <a:endParaRPr kumimoji="0" lang="zh-CN"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35" name="矩形 15">
            <a:extLst>
              <a:ext uri="{FF2B5EF4-FFF2-40B4-BE49-F238E27FC236}">
                <a16:creationId xmlns:a16="http://schemas.microsoft.com/office/drawing/2014/main" id="{F21CDEED-3194-41DD-B9CE-EC2698620CC4}"/>
              </a:ext>
            </a:extLst>
          </p:cNvPr>
          <p:cNvSpPr/>
          <p:nvPr/>
        </p:nvSpPr>
        <p:spPr>
          <a:xfrm>
            <a:off x="6543002" y="4784975"/>
            <a:ext cx="22653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98</a:t>
            </a:r>
            <a:r>
              <a:rPr lang="vi-VN" sz="2800" i="0" dirty="0">
                <a:effectLst/>
                <a:latin typeface="Arial" panose="020B0604020202020204" pitchFamily="34" charset="0"/>
                <a:cs typeface="Arial" panose="020B0604020202020204" pitchFamily="34" charset="0"/>
              </a:rPr>
              <a:t> nguyên tố</a:t>
            </a:r>
            <a:endParaRPr lang="zh-CN" altLang="en-US" sz="2800" dirty="0">
              <a:latin typeface="Arial" panose="020B0604020202020204" pitchFamily="34" charset="0"/>
              <a:cs typeface="Arial" panose="020B0604020202020204" pitchFamily="34" charset="0"/>
              <a:sym typeface="+mn-lt"/>
            </a:endParaRPr>
          </a:p>
        </p:txBody>
      </p:sp>
      <p:sp>
        <p:nvSpPr>
          <p:cNvPr id="36" name="矩形 17">
            <a:extLst>
              <a:ext uri="{FF2B5EF4-FFF2-40B4-BE49-F238E27FC236}">
                <a16:creationId xmlns:a16="http://schemas.microsoft.com/office/drawing/2014/main" id="{A3018A8A-5254-4DE8-BEB0-2F8824B63F5B}"/>
              </a:ext>
            </a:extLst>
          </p:cNvPr>
          <p:cNvSpPr/>
          <p:nvPr/>
        </p:nvSpPr>
        <p:spPr>
          <a:xfrm>
            <a:off x="3042652" y="5695801"/>
            <a:ext cx="33992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Đúng </a:t>
            </a:r>
            <a:r>
              <a:rPr lang="vi-VN" sz="2800" i="0" dirty="0">
                <a:effectLst/>
                <a:latin typeface="Arial" panose="020B0604020202020204" pitchFamily="34" charset="0"/>
                <a:cs typeface="Arial" panose="020B0604020202020204" pitchFamily="34" charset="0"/>
              </a:rPr>
              <a:t>110 nguyên tố</a:t>
            </a:r>
            <a:endParaRPr lang="zh-CN" altLang="en-US" sz="2800" dirty="0">
              <a:latin typeface="Arial" panose="020B0604020202020204" pitchFamily="34" charset="0"/>
              <a:cs typeface="Arial" panose="020B0604020202020204" pitchFamily="34" charset="0"/>
              <a:sym typeface="+mn-lt"/>
            </a:endParaRPr>
          </a:p>
        </p:txBody>
      </p:sp>
      <p:sp>
        <p:nvSpPr>
          <p:cNvPr id="37" name="矩形 19">
            <a:extLst>
              <a:ext uri="{FF2B5EF4-FFF2-40B4-BE49-F238E27FC236}">
                <a16:creationId xmlns:a16="http://schemas.microsoft.com/office/drawing/2014/main" id="{0C04E948-43DB-4134-A2FE-F9C606299C9D}"/>
              </a:ext>
            </a:extLst>
          </p:cNvPr>
          <p:cNvSpPr/>
          <p:nvPr/>
        </p:nvSpPr>
        <p:spPr>
          <a:xfrm>
            <a:off x="8472776" y="5695801"/>
            <a:ext cx="3265702" cy="523220"/>
          </a:xfrm>
          <a:prstGeom prst="rect">
            <a:avLst/>
          </a:prstGeom>
          <a:solidFill>
            <a:srgbClr val="FFFFCC"/>
          </a:solidFill>
        </p:spPr>
        <p:txBody>
          <a:bodyPr wrap="none">
            <a:spAutoFit/>
          </a:bodyPr>
          <a:lstStyle/>
          <a:p>
            <a:r>
              <a:rPr lang="vi-VN" sz="2800" i="0" dirty="0">
                <a:effectLst/>
                <a:latin typeface="Arial" panose="020B0604020202020204" pitchFamily="34" charset="0"/>
                <a:cs typeface="Arial" panose="020B0604020202020204" pitchFamily="34" charset="0"/>
              </a:rPr>
              <a:t>Trên 110 nguyên tố</a:t>
            </a:r>
            <a:endParaRPr lang="zh-CN" altLang="en-US" sz="2800" dirty="0">
              <a:latin typeface="Arial" panose="020B0604020202020204" pitchFamily="34" charset="0"/>
              <a:cs typeface="Arial" panose="020B0604020202020204" pitchFamily="34" charset="0"/>
              <a:sym typeface="+mn-lt"/>
            </a:endParaRPr>
          </a:p>
        </p:txBody>
      </p:sp>
      <p:pic>
        <p:nvPicPr>
          <p:cNvPr id="38" name="Picture 37">
            <a:extLst>
              <a:ext uri="{FF2B5EF4-FFF2-40B4-BE49-F238E27FC236}">
                <a16:creationId xmlns:a16="http://schemas.microsoft.com/office/drawing/2014/main" id="{B83FB17F-8DF0-42F3-BB1A-3126A0EFC2D0}"/>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38289" y="534533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 name="矩形 9">
            <a:extLst>
              <a:ext uri="{FF2B5EF4-FFF2-40B4-BE49-F238E27FC236}">
                <a16:creationId xmlns:a16="http://schemas.microsoft.com/office/drawing/2014/main" id="{E206D966-EBD6-0ECF-4450-A8C5011BB84E}"/>
              </a:ext>
            </a:extLst>
          </p:cNvPr>
          <p:cNvSpPr/>
          <p:nvPr/>
        </p:nvSpPr>
        <p:spPr>
          <a:xfrm>
            <a:off x="1278405" y="164439"/>
            <a:ext cx="10269064" cy="646331"/>
          </a:xfrm>
          <a:prstGeom prst="rect">
            <a:avLst/>
          </a:prstGeom>
        </p:spPr>
        <p:txBody>
          <a:bodyPr wrap="square">
            <a:spAutoFit/>
          </a:bodyPr>
          <a:lstStyle/>
          <a:p>
            <a:pPr lvl="0" algn="ctr">
              <a:defRPr/>
            </a:pPr>
            <a:r>
              <a:rPr lang="en-US" altLang="zh-CN" sz="3600" b="1" u="sng" dirty="0">
                <a:solidFill>
                  <a:srgbClr val="C00000"/>
                </a:solidFill>
                <a:latin typeface="Arial" panose="020B0604020202020204" pitchFamily="34" charset="0"/>
                <a:cs typeface="Arial" panose="020B0604020202020204" pitchFamily="34" charset="0"/>
                <a:sym typeface="+mn-lt"/>
              </a:rPr>
              <a:t>TRẮC NGHIỆM</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40827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50" fill="hold"/>
                                        <p:tgtEl>
                                          <p:spTgt spid="38"/>
                                        </p:tgtEl>
                                        <p:attrNameLst>
                                          <p:attrName>ppt_w</p:attrName>
                                        </p:attrNameLst>
                                      </p:cBhvr>
                                      <p:tavLst>
                                        <p:tav tm="0">
                                          <p:val>
                                            <p:strVal val="4*#ppt_w"/>
                                          </p:val>
                                        </p:tav>
                                        <p:tav tm="100000">
                                          <p:val>
                                            <p:strVal val="#ppt_w"/>
                                          </p:val>
                                        </p:tav>
                                      </p:tavLst>
                                    </p:anim>
                                    <p:anim calcmode="lin" valueType="num">
                                      <p:cBhvr>
                                        <p:cTn id="8"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5C2110E-02E9-4B66-AA20-D731549FD8E7}"/>
              </a:ext>
            </a:extLst>
          </p:cNvPr>
          <p:cNvGrpSpPr/>
          <p:nvPr/>
        </p:nvGrpSpPr>
        <p:grpSpPr>
          <a:xfrm>
            <a:off x="4427455" y="2758406"/>
            <a:ext cx="3934667" cy="3662531"/>
            <a:chOff x="4220972" y="1452310"/>
            <a:chExt cx="3749699" cy="3841152"/>
          </a:xfrm>
        </p:grpSpPr>
        <p:sp>
          <p:nvSpPr>
            <p:cNvPr id="9" name="Freeform: Shape 25">
              <a:extLst>
                <a:ext uri="{FF2B5EF4-FFF2-40B4-BE49-F238E27FC236}">
                  <a16:creationId xmlns:a16="http://schemas.microsoft.com/office/drawing/2014/main" id="{52A7A3D1-1B82-4204-A291-E51AB3340DC2}"/>
                </a:ext>
              </a:extLst>
            </p:cNvPr>
            <p:cNvSpPr>
              <a:spLocks/>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0" name="Freeform: Shape 26">
              <a:extLst>
                <a:ext uri="{FF2B5EF4-FFF2-40B4-BE49-F238E27FC236}">
                  <a16:creationId xmlns:a16="http://schemas.microsoft.com/office/drawing/2014/main" id="{ADD76E54-74B0-4E33-9F2A-BA4232D32C16}"/>
                </a:ext>
              </a:extLst>
            </p:cNvPr>
            <p:cNvSpPr>
              <a:spLocks/>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1" name="Freeform: Shape 27">
              <a:extLst>
                <a:ext uri="{FF2B5EF4-FFF2-40B4-BE49-F238E27FC236}">
                  <a16:creationId xmlns:a16="http://schemas.microsoft.com/office/drawing/2014/main" id="{0534508D-0C9E-4E4B-8989-F05DC5893825}"/>
                </a:ext>
              </a:extLst>
            </p:cNvPr>
            <p:cNvSpPr>
              <a:spLocks/>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2" name="Freeform: Shape 28">
              <a:extLst>
                <a:ext uri="{FF2B5EF4-FFF2-40B4-BE49-F238E27FC236}">
                  <a16:creationId xmlns:a16="http://schemas.microsoft.com/office/drawing/2014/main" id="{E97F706C-7518-4185-BE7F-89A0B115A259}"/>
                </a:ext>
              </a:extLst>
            </p:cNvPr>
            <p:cNvSpPr>
              <a:spLocks/>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3" name="Freeform: Shape 29">
              <a:extLst>
                <a:ext uri="{FF2B5EF4-FFF2-40B4-BE49-F238E27FC236}">
                  <a16:creationId xmlns:a16="http://schemas.microsoft.com/office/drawing/2014/main" id="{C861DA25-3722-4E3D-A414-F4995976EA4A}"/>
                </a:ext>
              </a:extLst>
            </p:cNvPr>
            <p:cNvSpPr>
              <a:spLocks/>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4" name="Freeform: Shape 30">
              <a:extLst>
                <a:ext uri="{FF2B5EF4-FFF2-40B4-BE49-F238E27FC236}">
                  <a16:creationId xmlns:a16="http://schemas.microsoft.com/office/drawing/2014/main" id="{91E7A68C-D30C-4BF6-A479-87DF7A79718A}"/>
                </a:ext>
              </a:extLst>
            </p:cNvPr>
            <p:cNvSpPr>
              <a:spLocks/>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5" name="Freeform: Shape 31">
              <a:extLst>
                <a:ext uri="{FF2B5EF4-FFF2-40B4-BE49-F238E27FC236}">
                  <a16:creationId xmlns:a16="http://schemas.microsoft.com/office/drawing/2014/main" id="{15733BC6-30EA-4042-B98B-BA421BF3B15D}"/>
                </a:ext>
              </a:extLst>
            </p:cNvPr>
            <p:cNvSpPr>
              <a:spLocks/>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6" name="Freeform: Shape 32">
              <a:extLst>
                <a:ext uri="{FF2B5EF4-FFF2-40B4-BE49-F238E27FC236}">
                  <a16:creationId xmlns:a16="http://schemas.microsoft.com/office/drawing/2014/main" id="{596EA2C9-D160-4ED5-BD03-AE0A5E809C59}"/>
                </a:ext>
              </a:extLst>
            </p:cNvPr>
            <p:cNvSpPr>
              <a:spLocks/>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7" name="Freeform: Shape 33">
              <a:extLst>
                <a:ext uri="{FF2B5EF4-FFF2-40B4-BE49-F238E27FC236}">
                  <a16:creationId xmlns:a16="http://schemas.microsoft.com/office/drawing/2014/main" id="{EAF22C27-7A71-4547-9D24-1B1D22D294E5}"/>
                </a:ext>
              </a:extLst>
            </p:cNvPr>
            <p:cNvSpPr>
              <a:spLocks/>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8" name="Freeform: Shape 34">
              <a:extLst>
                <a:ext uri="{FF2B5EF4-FFF2-40B4-BE49-F238E27FC236}">
                  <a16:creationId xmlns:a16="http://schemas.microsoft.com/office/drawing/2014/main" id="{D65C8815-2630-428A-B830-55D62BC853D6}"/>
                </a:ext>
              </a:extLst>
            </p:cNvPr>
            <p:cNvSpPr>
              <a:spLocks/>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9" name="Freeform: Shape 35">
              <a:extLst>
                <a:ext uri="{FF2B5EF4-FFF2-40B4-BE49-F238E27FC236}">
                  <a16:creationId xmlns:a16="http://schemas.microsoft.com/office/drawing/2014/main" id="{7C3AFAD0-B68D-4C9E-9645-5A62F7AF26C9}"/>
                </a:ext>
              </a:extLst>
            </p:cNvPr>
            <p:cNvSpPr>
              <a:spLocks/>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dirty="0">
                <a:solidFill>
                  <a:srgbClr val="7030A0"/>
                </a:solidFill>
                <a:latin typeface="Arial" panose="020B0604020202020204" pitchFamily="34" charset="0"/>
                <a:cs typeface="Arial" panose="020B0604020202020204" pitchFamily="34" charset="0"/>
                <a:sym typeface="+mn-lt"/>
              </a:endParaRPr>
            </a:p>
          </p:txBody>
        </p:sp>
        <p:sp>
          <p:nvSpPr>
            <p:cNvPr id="20" name="TextBox 39">
              <a:extLst>
                <a:ext uri="{FF2B5EF4-FFF2-40B4-BE49-F238E27FC236}">
                  <a16:creationId xmlns:a16="http://schemas.microsoft.com/office/drawing/2014/main" id="{79FCDB70-FC5C-41F2-A317-2886FAFCFD20}"/>
                </a:ext>
              </a:extLst>
            </p:cNvPr>
            <p:cNvSpPr txBox="1"/>
            <p:nvPr/>
          </p:nvSpPr>
          <p:spPr>
            <a:xfrm>
              <a:off x="4699604" y="2065526"/>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A</a:t>
              </a:r>
            </a:p>
          </p:txBody>
        </p:sp>
        <p:sp>
          <p:nvSpPr>
            <p:cNvPr id="22" name="TextBox 40">
              <a:extLst>
                <a:ext uri="{FF2B5EF4-FFF2-40B4-BE49-F238E27FC236}">
                  <a16:creationId xmlns:a16="http://schemas.microsoft.com/office/drawing/2014/main" id="{D307E148-A619-4BDA-B969-89F8F5CC496A}"/>
                </a:ext>
              </a:extLst>
            </p:cNvPr>
            <p:cNvSpPr txBox="1"/>
            <p:nvPr/>
          </p:nvSpPr>
          <p:spPr>
            <a:xfrm>
              <a:off x="6375726" y="1765731"/>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B</a:t>
              </a:r>
            </a:p>
          </p:txBody>
        </p:sp>
        <p:sp>
          <p:nvSpPr>
            <p:cNvPr id="25" name="TextBox 41">
              <a:extLst>
                <a:ext uri="{FF2B5EF4-FFF2-40B4-BE49-F238E27FC236}">
                  <a16:creationId xmlns:a16="http://schemas.microsoft.com/office/drawing/2014/main" id="{9B1903C9-BCDD-4E0F-80DF-EEEE503C6E47}"/>
                </a:ext>
              </a:extLst>
            </p:cNvPr>
            <p:cNvSpPr txBox="1"/>
            <p:nvPr/>
          </p:nvSpPr>
          <p:spPr>
            <a:xfrm>
              <a:off x="7193347" y="3210195"/>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D</a:t>
              </a:r>
            </a:p>
          </p:txBody>
        </p:sp>
        <p:sp>
          <p:nvSpPr>
            <p:cNvPr id="27" name="TextBox 43">
              <a:extLst>
                <a:ext uri="{FF2B5EF4-FFF2-40B4-BE49-F238E27FC236}">
                  <a16:creationId xmlns:a16="http://schemas.microsoft.com/office/drawing/2014/main" id="{D9B45F13-8C9A-4206-844A-C3A5C4D5B1C1}"/>
                </a:ext>
              </a:extLst>
            </p:cNvPr>
            <p:cNvSpPr txBox="1"/>
            <p:nvPr/>
          </p:nvSpPr>
          <p:spPr>
            <a:xfrm>
              <a:off x="4508826" y="3741648"/>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C</a:t>
              </a:r>
            </a:p>
          </p:txBody>
        </p:sp>
      </p:grpSp>
      <p:sp>
        <p:nvSpPr>
          <p:cNvPr id="29" name="Synergistically utilize technically sound portals with frictionless chains. Dramatically customize…">
            <a:extLst>
              <a:ext uri="{FF2B5EF4-FFF2-40B4-BE49-F238E27FC236}">
                <a16:creationId xmlns:a16="http://schemas.microsoft.com/office/drawing/2014/main" id="{DCEC2D41-37CA-4167-8CAF-BEEDC08DAEEE}"/>
              </a:ext>
            </a:extLst>
          </p:cNvPr>
          <p:cNvSpPr txBox="1"/>
          <p:nvPr/>
        </p:nvSpPr>
        <p:spPr>
          <a:xfrm>
            <a:off x="1386683" y="3186838"/>
            <a:ext cx="2495036"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chữ</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cái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trong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từ</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điển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0" name="Synergistically utilize technically sound portals with frictionless chains. Dramatically customize…">
            <a:extLst>
              <a:ext uri="{FF2B5EF4-FFF2-40B4-BE49-F238E27FC236}">
                <a16:creationId xmlns:a16="http://schemas.microsoft.com/office/drawing/2014/main" id="{C5915712-CA44-4E03-A214-66F162B9EC9A}"/>
              </a:ext>
            </a:extLst>
          </p:cNvPr>
          <p:cNvSpPr txBox="1"/>
          <p:nvPr/>
        </p:nvSpPr>
        <p:spPr>
          <a:xfrm>
            <a:off x="7857252" y="2995241"/>
            <a:ext cx="2974570"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điện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tích</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nhân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1" name="Synergistically utilize technically sound portals with frictionless chains. Dramatically customize…">
            <a:extLst>
              <a:ext uri="{FF2B5EF4-FFF2-40B4-BE49-F238E27FC236}">
                <a16:creationId xmlns:a16="http://schemas.microsoft.com/office/drawing/2014/main" id="{AC9AA6D6-DE75-4B68-9115-B2ECC47AF991}"/>
              </a:ext>
            </a:extLst>
          </p:cNvPr>
          <p:cNvSpPr txBox="1"/>
          <p:nvPr/>
        </p:nvSpPr>
        <p:spPr>
          <a:xfrm>
            <a:off x="1445939" y="5237923"/>
            <a:ext cx="2495036" cy="1292662"/>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err="1">
                <a:latin typeface="Arial" panose="020B0604020202020204" pitchFamily="34" charset="0"/>
                <a:cs typeface="Arial" panose="020B0604020202020204" pitchFamily="34" charset="0"/>
                <a:sym typeface="+mn-lt"/>
              </a:rPr>
              <a:t>dần</a:t>
            </a:r>
            <a:r>
              <a:rPr lang="en-US" sz="2800" kern="0">
                <a:latin typeface="Arial" panose="020B0604020202020204" pitchFamily="34" charset="0"/>
                <a:cs typeface="Arial" panose="020B0604020202020204" pitchFamily="34" charset="0"/>
                <a:sym typeface="+mn-lt"/>
              </a:rPr>
              <a:t> s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electron </a:t>
            </a:r>
            <a:r>
              <a:rPr lang="en-US" sz="2800" kern="0" dirty="0" err="1">
                <a:latin typeface="Arial" panose="020B0604020202020204" pitchFamily="34" charset="0"/>
                <a:cs typeface="Arial" panose="020B0604020202020204" pitchFamily="34" charset="0"/>
                <a:sym typeface="+mn-lt"/>
              </a:rPr>
              <a:t>lớp</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ngoài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cùng</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2" name="Synergistically utilize technically sound portals with frictionless chains. Dramatically customize…">
            <a:extLst>
              <a:ext uri="{FF2B5EF4-FFF2-40B4-BE49-F238E27FC236}">
                <a16:creationId xmlns:a16="http://schemas.microsoft.com/office/drawing/2014/main" id="{E6900ADC-07E6-4E6D-B18C-7C93CF20ED2B}"/>
              </a:ext>
            </a:extLst>
          </p:cNvPr>
          <p:cNvSpPr txBox="1"/>
          <p:nvPr/>
        </p:nvSpPr>
        <p:spPr>
          <a:xfrm>
            <a:off x="8061703" y="5321029"/>
            <a:ext cx="2472904"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số</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neutron.</a:t>
            </a:r>
            <a:endParaRPr lang="en-US" altLang="zh-CN" sz="2800" kern="0" dirty="0">
              <a:latin typeface="Arial" panose="020B0604020202020204" pitchFamily="34" charset="0"/>
              <a:cs typeface="Arial" panose="020B0604020202020204" pitchFamily="34" charset="0"/>
              <a:sym typeface="+mn-lt"/>
            </a:endParaRPr>
          </a:p>
        </p:txBody>
      </p:sp>
      <p:sp>
        <p:nvSpPr>
          <p:cNvPr id="2" name="Rectangle: Rounded Corners 1">
            <a:extLst>
              <a:ext uri="{FF2B5EF4-FFF2-40B4-BE49-F238E27FC236}">
                <a16:creationId xmlns:a16="http://schemas.microsoft.com/office/drawing/2014/main" id="{6D727AA0-5A6C-4452-A807-C6C132F45E45}"/>
              </a:ext>
            </a:extLst>
          </p:cNvPr>
          <p:cNvSpPr/>
          <p:nvPr/>
        </p:nvSpPr>
        <p:spPr>
          <a:xfrm>
            <a:off x="7857252" y="2921436"/>
            <a:ext cx="2974570" cy="106918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组合 49">
            <a:extLst>
              <a:ext uri="{FF2B5EF4-FFF2-40B4-BE49-F238E27FC236}">
                <a16:creationId xmlns:a16="http://schemas.microsoft.com/office/drawing/2014/main" id="{D6F05D9D-47BC-487E-8692-5B1FD86DC5D5}"/>
              </a:ext>
            </a:extLst>
          </p:cNvPr>
          <p:cNvGrpSpPr/>
          <p:nvPr/>
        </p:nvGrpSpPr>
        <p:grpSpPr>
          <a:xfrm>
            <a:off x="1529350" y="292226"/>
            <a:ext cx="9369287" cy="2292806"/>
            <a:chOff x="-1224351" y="374887"/>
            <a:chExt cx="14653406" cy="2480983"/>
          </a:xfrm>
        </p:grpSpPr>
        <p:sp>
          <p:nvSpPr>
            <p:cNvPr id="34" name="Google Shape;354;p33">
              <a:extLst>
                <a:ext uri="{FF2B5EF4-FFF2-40B4-BE49-F238E27FC236}">
                  <a16:creationId xmlns:a16="http://schemas.microsoft.com/office/drawing/2014/main" id="{81FD3D9E-B706-4718-ACF6-E6CD5FD4F7A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35" name="文本框 51">
              <a:extLst>
                <a:ext uri="{FF2B5EF4-FFF2-40B4-BE49-F238E27FC236}">
                  <a16:creationId xmlns:a16="http://schemas.microsoft.com/office/drawing/2014/main" id="{140A874D-872E-4FA9-8527-CB766A3251BA}"/>
                </a:ext>
              </a:extLst>
            </p:cNvPr>
            <p:cNvSpPr txBox="1"/>
            <p:nvPr/>
          </p:nvSpPr>
          <p:spPr>
            <a:xfrm>
              <a:off x="-838881" y="480262"/>
              <a:ext cx="14113919" cy="1898308"/>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a:t>
              </a:r>
              <a:r>
                <a:rPr lang="en-US" altLang="zh-CN" sz="3600" b="1" dirty="0">
                  <a:solidFill>
                    <a:srgbClr val="FF0000"/>
                  </a:solidFill>
                  <a:latin typeface="Arial" panose="020B0604020202020204" pitchFamily="34" charset="0"/>
                  <a:cs typeface="Arial" panose="020B0604020202020204" pitchFamily="34" charset="0"/>
                  <a:sym typeface="+mn-lt"/>
                </a:rPr>
                <a:t>2</a:t>
              </a:r>
              <a:r>
                <a:rPr lang="vi-VN" altLang="zh-CN" sz="3600" b="1" dirty="0">
                  <a:solidFill>
                    <a:srgbClr val="FF0000"/>
                  </a:solidFill>
                  <a:latin typeface="Arial" panose="020B0604020202020204" pitchFamily="34" charset="0"/>
                  <a:cs typeface="Arial" panose="020B0604020202020204" pitchFamily="34" charset="0"/>
                  <a:sym typeface="+mn-lt"/>
                </a:rPr>
                <a:t>. </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hoá học được sắp xếp theo</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15108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21"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MH_Other_4">
            <a:extLst>
              <a:ext uri="{FF2B5EF4-FFF2-40B4-BE49-F238E27FC236}">
                <a16:creationId xmlns:a16="http://schemas.microsoft.com/office/drawing/2014/main" id="{EB7EFA26-2041-4A3B-962F-2C9D0B3D7C76}"/>
              </a:ext>
            </a:extLst>
          </p:cNvPr>
          <p:cNvSpPr/>
          <p:nvPr>
            <p:custDataLst>
              <p:tags r:id="rId1"/>
            </p:custDataLst>
          </p:nvPr>
        </p:nvSpPr>
        <p:spPr>
          <a:xfrm flipH="1">
            <a:off x="4405108" y="4077672"/>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8" name="MH_Other_1">
            <a:extLst>
              <a:ext uri="{FF2B5EF4-FFF2-40B4-BE49-F238E27FC236}">
                <a16:creationId xmlns:a16="http://schemas.microsoft.com/office/drawing/2014/main" id="{E091F39E-8EC3-4DDF-8B50-2CA337494EF9}"/>
              </a:ext>
            </a:extLst>
          </p:cNvPr>
          <p:cNvSpPr/>
          <p:nvPr>
            <p:custDataLst>
              <p:tags r:id="rId2"/>
            </p:custDataLst>
          </p:nvPr>
        </p:nvSpPr>
        <p:spPr>
          <a:xfrm>
            <a:off x="6098041" y="4493761"/>
            <a:ext cx="1111231" cy="2054477"/>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9" name="MH_Other_3">
            <a:extLst>
              <a:ext uri="{FF2B5EF4-FFF2-40B4-BE49-F238E27FC236}">
                <a16:creationId xmlns:a16="http://schemas.microsoft.com/office/drawing/2014/main" id="{23F7C105-5E68-4EF2-B710-B698FA646257}"/>
              </a:ext>
            </a:extLst>
          </p:cNvPr>
          <p:cNvSpPr/>
          <p:nvPr>
            <p:custDataLst>
              <p:tags r:id="rId3"/>
            </p:custDataLst>
          </p:nvPr>
        </p:nvSpPr>
        <p:spPr>
          <a:xfrm flipH="1">
            <a:off x="4010286" y="559865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10" name="MH_Other_2">
            <a:extLst>
              <a:ext uri="{FF2B5EF4-FFF2-40B4-BE49-F238E27FC236}">
                <a16:creationId xmlns:a16="http://schemas.microsoft.com/office/drawing/2014/main" id="{AABCA32A-69E8-4AEC-B247-5FA4C45B7849}"/>
              </a:ext>
            </a:extLst>
          </p:cNvPr>
          <p:cNvSpPr/>
          <p:nvPr>
            <p:custDataLst>
              <p:tags r:id="rId4"/>
            </p:custDataLst>
          </p:nvPr>
        </p:nvSpPr>
        <p:spPr>
          <a:xfrm>
            <a:off x="5703345" y="2801174"/>
            <a:ext cx="1111231" cy="3747027"/>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grpSp>
        <p:nvGrpSpPr>
          <p:cNvPr id="11" name="组合 17">
            <a:extLst>
              <a:ext uri="{FF2B5EF4-FFF2-40B4-BE49-F238E27FC236}">
                <a16:creationId xmlns:a16="http://schemas.microsoft.com/office/drawing/2014/main" id="{BA913FED-74CB-475A-ADC9-B97BF504A698}"/>
              </a:ext>
            </a:extLst>
          </p:cNvPr>
          <p:cNvGrpSpPr/>
          <p:nvPr/>
        </p:nvGrpSpPr>
        <p:grpSpPr>
          <a:xfrm>
            <a:off x="6988792" y="4077702"/>
            <a:ext cx="1056000" cy="1056000"/>
            <a:chOff x="4229236" y="3968984"/>
            <a:chExt cx="792000" cy="792000"/>
          </a:xfrm>
        </p:grpSpPr>
        <p:sp>
          <p:nvSpPr>
            <p:cNvPr id="12" name="MH_Other_2">
              <a:extLst>
                <a:ext uri="{FF2B5EF4-FFF2-40B4-BE49-F238E27FC236}">
                  <a16:creationId xmlns:a16="http://schemas.microsoft.com/office/drawing/2014/main" id="{DA99E26F-1B5D-4945-BA7E-3D98671B55F5}"/>
                </a:ext>
              </a:extLst>
            </p:cNvPr>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3" name="MH_Title_1">
              <a:extLst>
                <a:ext uri="{FF2B5EF4-FFF2-40B4-BE49-F238E27FC236}">
                  <a16:creationId xmlns:a16="http://schemas.microsoft.com/office/drawing/2014/main" id="{D5A9A2EA-0B8C-4DA4-91FF-08B2DD7CF219}"/>
                </a:ext>
              </a:extLst>
            </p:cNvPr>
            <p:cNvSpPr/>
            <p:nvPr>
              <p:custDataLst>
                <p:tags r:id="rId17"/>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D</a:t>
              </a:r>
            </a:p>
          </p:txBody>
        </p:sp>
      </p:grpSp>
      <p:grpSp>
        <p:nvGrpSpPr>
          <p:cNvPr id="14" name="组合 21">
            <a:extLst>
              <a:ext uri="{FF2B5EF4-FFF2-40B4-BE49-F238E27FC236}">
                <a16:creationId xmlns:a16="http://schemas.microsoft.com/office/drawing/2014/main" id="{A5543C3F-E027-4717-974F-CF1EFED723F8}"/>
              </a:ext>
            </a:extLst>
          </p:cNvPr>
          <p:cNvGrpSpPr/>
          <p:nvPr/>
        </p:nvGrpSpPr>
        <p:grpSpPr>
          <a:xfrm>
            <a:off x="6628792" y="2373000"/>
            <a:ext cx="1056000" cy="1056000"/>
            <a:chOff x="4229236" y="3968984"/>
            <a:chExt cx="792000" cy="792000"/>
          </a:xfrm>
        </p:grpSpPr>
        <p:sp>
          <p:nvSpPr>
            <p:cNvPr id="15" name="MH_Other_2">
              <a:extLst>
                <a:ext uri="{FF2B5EF4-FFF2-40B4-BE49-F238E27FC236}">
                  <a16:creationId xmlns:a16="http://schemas.microsoft.com/office/drawing/2014/main" id="{FA301BEE-A2B5-48BB-807C-99E2EA3FB1A2}"/>
                </a:ext>
              </a:extLst>
            </p:cNvPr>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6" name="MH_Title_1">
              <a:extLst>
                <a:ext uri="{FF2B5EF4-FFF2-40B4-BE49-F238E27FC236}">
                  <a16:creationId xmlns:a16="http://schemas.microsoft.com/office/drawing/2014/main" id="{963816A2-0CFC-4409-9D26-B951D2C3B245}"/>
                </a:ext>
              </a:extLst>
            </p:cNvPr>
            <p:cNvSpPr/>
            <p:nvPr>
              <p:custDataLst>
                <p:tags r:id="rId15"/>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B</a:t>
              </a:r>
            </a:p>
          </p:txBody>
        </p:sp>
      </p:grpSp>
      <p:grpSp>
        <p:nvGrpSpPr>
          <p:cNvPr id="17" name="组合 36">
            <a:extLst>
              <a:ext uri="{FF2B5EF4-FFF2-40B4-BE49-F238E27FC236}">
                <a16:creationId xmlns:a16="http://schemas.microsoft.com/office/drawing/2014/main" id="{FE70CD0C-F541-4357-9238-19918F6F1ACA}"/>
              </a:ext>
            </a:extLst>
          </p:cNvPr>
          <p:cNvGrpSpPr/>
          <p:nvPr/>
        </p:nvGrpSpPr>
        <p:grpSpPr>
          <a:xfrm>
            <a:off x="3842128" y="3605573"/>
            <a:ext cx="1056000" cy="1056000"/>
            <a:chOff x="4229236" y="3968984"/>
            <a:chExt cx="792000" cy="792000"/>
          </a:xfrm>
        </p:grpSpPr>
        <p:sp>
          <p:nvSpPr>
            <p:cNvPr id="18" name="MH_Other_2">
              <a:extLst>
                <a:ext uri="{FF2B5EF4-FFF2-40B4-BE49-F238E27FC236}">
                  <a16:creationId xmlns:a16="http://schemas.microsoft.com/office/drawing/2014/main" id="{E9AB930C-5CA6-4095-9C88-19C07ECCA80E}"/>
                </a:ext>
              </a:extLst>
            </p:cNvPr>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9" name="MH_Title_1">
              <a:extLst>
                <a:ext uri="{FF2B5EF4-FFF2-40B4-BE49-F238E27FC236}">
                  <a16:creationId xmlns:a16="http://schemas.microsoft.com/office/drawing/2014/main" id="{C20BBD60-1655-40D1-B88F-BBD35897F68E}"/>
                </a:ext>
              </a:extLst>
            </p:cNvPr>
            <p:cNvSpPr/>
            <p:nvPr>
              <p:custDataLst>
                <p:tags r:id="rId13"/>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A</a:t>
              </a:r>
            </a:p>
          </p:txBody>
        </p:sp>
      </p:grpSp>
      <p:grpSp>
        <p:nvGrpSpPr>
          <p:cNvPr id="20" name="组合 24">
            <a:extLst>
              <a:ext uri="{FF2B5EF4-FFF2-40B4-BE49-F238E27FC236}">
                <a16:creationId xmlns:a16="http://schemas.microsoft.com/office/drawing/2014/main" id="{AE5EC620-FC41-4667-BCA0-BD5A8090BC2E}"/>
              </a:ext>
            </a:extLst>
          </p:cNvPr>
          <p:cNvGrpSpPr/>
          <p:nvPr/>
        </p:nvGrpSpPr>
        <p:grpSpPr>
          <a:xfrm>
            <a:off x="3517264" y="5144994"/>
            <a:ext cx="1056000" cy="1056000"/>
            <a:chOff x="4229236" y="3968984"/>
            <a:chExt cx="792000" cy="792000"/>
          </a:xfrm>
        </p:grpSpPr>
        <p:sp>
          <p:nvSpPr>
            <p:cNvPr id="21" name="MH_Other_2">
              <a:extLst>
                <a:ext uri="{FF2B5EF4-FFF2-40B4-BE49-F238E27FC236}">
                  <a16:creationId xmlns:a16="http://schemas.microsoft.com/office/drawing/2014/main" id="{20D06F4F-FE50-4DFC-B5BB-A502B0FE4F81}"/>
                </a:ext>
              </a:extLst>
            </p:cNvPr>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22" name="MH_Title_1">
              <a:extLst>
                <a:ext uri="{FF2B5EF4-FFF2-40B4-BE49-F238E27FC236}">
                  <a16:creationId xmlns:a16="http://schemas.microsoft.com/office/drawing/2014/main" id="{EC411F17-6D48-45BD-B119-711EC96A167E}"/>
                </a:ext>
              </a:extLst>
            </p:cNvPr>
            <p:cNvSpPr/>
            <p:nvPr>
              <p:custDataLst>
                <p:tags r:id="rId11"/>
              </p:custDataLst>
            </p:nvPr>
          </p:nvSpPr>
          <p:spPr>
            <a:xfrm>
              <a:off x="4355238"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C</a:t>
              </a:r>
            </a:p>
          </p:txBody>
        </p:sp>
      </p:grpSp>
      <p:cxnSp>
        <p:nvCxnSpPr>
          <p:cNvPr id="23" name="MH_Other_9">
            <a:extLst>
              <a:ext uri="{FF2B5EF4-FFF2-40B4-BE49-F238E27FC236}">
                <a16:creationId xmlns:a16="http://schemas.microsoft.com/office/drawing/2014/main" id="{26693795-E05E-4745-8A25-0BB3D145C10C}"/>
              </a:ext>
            </a:extLst>
          </p:cNvPr>
          <p:cNvCxnSpPr/>
          <p:nvPr>
            <p:custDataLst>
              <p:tags r:id="rId5"/>
            </p:custDataLst>
          </p:nvPr>
        </p:nvCxnSpPr>
        <p:spPr>
          <a:xfrm>
            <a:off x="2337868" y="6602026"/>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MH_SubTitle_1">
            <a:extLst>
              <a:ext uri="{FF2B5EF4-FFF2-40B4-BE49-F238E27FC236}">
                <a16:creationId xmlns:a16="http://schemas.microsoft.com/office/drawing/2014/main" id="{55550574-F62D-4B83-9CF6-5389F5C85066}"/>
              </a:ext>
            </a:extLst>
          </p:cNvPr>
          <p:cNvSpPr txBox="1">
            <a:spLocks noChangeArrowheads="1"/>
          </p:cNvSpPr>
          <p:nvPr>
            <p:custDataLst>
              <p:tags r:id="rId6"/>
            </p:custDataLst>
          </p:nvPr>
        </p:nvSpPr>
        <p:spPr bwMode="auto">
          <a:xfrm>
            <a:off x="716758" y="2801174"/>
            <a:ext cx="2890761" cy="1370607"/>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Men-</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đê</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lê</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-ep</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5" name="MH_SubTitle_1">
            <a:extLst>
              <a:ext uri="{FF2B5EF4-FFF2-40B4-BE49-F238E27FC236}">
                <a16:creationId xmlns:a16="http://schemas.microsoft.com/office/drawing/2014/main" id="{3DBB6E38-7739-47F7-A755-6E1E0FF83DD3}"/>
              </a:ext>
            </a:extLst>
          </p:cNvPr>
          <p:cNvSpPr txBox="1">
            <a:spLocks noChangeArrowheads="1"/>
          </p:cNvSpPr>
          <p:nvPr>
            <p:custDataLst>
              <p:tags r:id="rId7"/>
            </p:custDataLst>
          </p:nvPr>
        </p:nvSpPr>
        <p:spPr bwMode="auto">
          <a:xfrm>
            <a:off x="643500" y="4805424"/>
            <a:ext cx="2318873" cy="1249835"/>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Rơ</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dơ</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-pho</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6" name="MH_SubTitle_1">
            <a:extLst>
              <a:ext uri="{FF2B5EF4-FFF2-40B4-BE49-F238E27FC236}">
                <a16:creationId xmlns:a16="http://schemas.microsoft.com/office/drawing/2014/main" id="{512BDE5A-0A43-4FC4-AD30-650D0FF0AFA8}"/>
              </a:ext>
            </a:extLst>
          </p:cNvPr>
          <p:cNvSpPr txBox="1">
            <a:spLocks noChangeArrowheads="1"/>
          </p:cNvSpPr>
          <p:nvPr>
            <p:custDataLst>
              <p:tags r:id="rId8"/>
            </p:custDataLst>
          </p:nvPr>
        </p:nvSpPr>
        <p:spPr bwMode="auto">
          <a:xfrm>
            <a:off x="8103160" y="2311600"/>
            <a:ext cx="2890761" cy="1209683"/>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vi-VN" sz="2800" i="0" dirty="0">
                <a:effectLst/>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Đê</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-crit</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7" name="MH_SubTitle_1">
            <a:extLst>
              <a:ext uri="{FF2B5EF4-FFF2-40B4-BE49-F238E27FC236}">
                <a16:creationId xmlns:a16="http://schemas.microsoft.com/office/drawing/2014/main" id="{82B15B92-A2FE-421A-AD09-6316B2635C4D}"/>
              </a:ext>
            </a:extLst>
          </p:cNvPr>
          <p:cNvSpPr txBox="1">
            <a:spLocks noChangeArrowheads="1"/>
          </p:cNvSpPr>
          <p:nvPr>
            <p:custDataLst>
              <p:tags r:id="rId9"/>
            </p:custDataLst>
          </p:nvPr>
        </p:nvSpPr>
        <p:spPr bwMode="auto">
          <a:xfrm>
            <a:off x="8261392" y="4586987"/>
            <a:ext cx="2717314" cy="1209682"/>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Bo</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8" name="矩形 9">
            <a:extLst>
              <a:ext uri="{FF2B5EF4-FFF2-40B4-BE49-F238E27FC236}">
                <a16:creationId xmlns:a16="http://schemas.microsoft.com/office/drawing/2014/main" id="{5BCCE574-C0BD-4988-8A73-E804039C2C66}"/>
              </a:ext>
            </a:extLst>
          </p:cNvPr>
          <p:cNvSpPr/>
          <p:nvPr/>
        </p:nvSpPr>
        <p:spPr>
          <a:xfrm>
            <a:off x="665209" y="482917"/>
            <a:ext cx="10846616"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a:t>
            </a:r>
            <a:r>
              <a:rPr lang="en-US" altLang="zh-CN" sz="3200" b="1" u="sng" dirty="0">
                <a:solidFill>
                  <a:srgbClr val="C00000"/>
                </a:solidFill>
                <a:latin typeface="Arial" panose="020B0604020202020204" pitchFamily="34" charset="0"/>
                <a:cs typeface="Arial" panose="020B0604020202020204" pitchFamily="34" charset="0"/>
                <a:sym typeface="+mn-lt"/>
              </a:rPr>
              <a:t>3</a:t>
            </a:r>
            <a:r>
              <a:rPr lang="vi-VN" altLang="zh-CN" sz="3200" b="1" u="sng" dirty="0">
                <a:solidFill>
                  <a:srgbClr val="C00000"/>
                </a:solidFill>
                <a:latin typeface="Arial" panose="020B0604020202020204" pitchFamily="34" charset="0"/>
                <a:cs typeface="Arial" panose="020B0604020202020204" pitchFamily="34" charset="0"/>
                <a:sym typeface="+mn-lt"/>
              </a:rPr>
              <a:t>: </a:t>
            </a:r>
          </a:p>
          <a:p>
            <a:pPr lvl="0" algn="ctr">
              <a:defRPr/>
            </a:pPr>
            <a:r>
              <a:rPr lang="en-US" altLang="zh-CN" sz="3200" b="1" dirty="0" err="1">
                <a:solidFill>
                  <a:schemeClr val="tx2"/>
                </a:solidFill>
                <a:latin typeface="Arial" panose="020B0604020202020204" pitchFamily="34" charset="0"/>
                <a:cs typeface="Arial" panose="020B0604020202020204" pitchFamily="34" charset="0"/>
                <a:sym typeface="+mn-lt"/>
              </a:rPr>
              <a:t>Bảng</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tuần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hoàn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các</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nguyên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tố</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hóa</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học</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còn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có</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thể</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gọi</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tên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là</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bảng</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tuần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hoàn</a:t>
            </a:r>
            <a:r>
              <a:rPr lang="en-US" altLang="zh-CN" sz="3200" b="1" dirty="0">
                <a:solidFill>
                  <a:schemeClr val="tx2"/>
                </a:solidFill>
                <a:latin typeface="Arial" panose="020B0604020202020204" pitchFamily="34" charset="0"/>
                <a:cs typeface="Arial" panose="020B0604020202020204" pitchFamily="34" charset="0"/>
                <a:sym typeface="+mn-lt"/>
              </a:rPr>
              <a:t>:</a:t>
            </a:r>
            <a:endParaRPr lang="en-US" altLang="zh-CN" sz="2400" b="1" dirty="0">
              <a:solidFill>
                <a:schemeClr val="tx2"/>
              </a:solidFill>
              <a:latin typeface="Arial" panose="020B0604020202020204" pitchFamily="34" charset="0"/>
              <a:cs typeface="Arial" panose="020B0604020202020204" pitchFamily="34" charset="0"/>
              <a:sym typeface="+mn-lt"/>
            </a:endParaRPr>
          </a:p>
        </p:txBody>
      </p:sp>
      <p:pic>
        <p:nvPicPr>
          <p:cNvPr id="29" name="Picture 28">
            <a:extLst>
              <a:ext uri="{FF2B5EF4-FFF2-40B4-BE49-F238E27FC236}">
                <a16:creationId xmlns:a16="http://schemas.microsoft.com/office/drawing/2014/main" id="{5580F32B-0728-4B57-8B70-0CA5675C6ACA}"/>
              </a:ext>
            </a:extLst>
          </p:cNvPr>
          <p:cNvPicPr>
            <a:picLocks noChangeAspect="1"/>
          </p:cNvPicPr>
          <p:nvPr/>
        </p:nvPicPr>
        <p:blipFill rotWithShape="1">
          <a:blip r:embed="rId22"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77160" y="2479596"/>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4875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3*#ppt_w"/>
                                          </p:val>
                                        </p:tav>
                                        <p:tav tm="100000">
                                          <p:val>
                                            <p:strVal val="#ppt_w"/>
                                          </p:val>
                                        </p:tav>
                                      </p:tavLst>
                                    </p:anim>
                                    <p:anim calcmode="lin" valueType="num">
                                      <p:cBhvr>
                                        <p:cTn id="25" dur="500" fill="hold"/>
                                        <p:tgtEl>
                                          <p:spTgt spid="11"/>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4/3*#ppt_w"/>
                                          </p:val>
                                        </p:tav>
                                        <p:tav tm="100000">
                                          <p:val>
                                            <p:strVal val="#ppt_w"/>
                                          </p:val>
                                        </p:tav>
                                      </p:tavLst>
                                    </p:anim>
                                    <p:anim calcmode="lin" valueType="num">
                                      <p:cBhvr>
                                        <p:cTn id="34" dur="500" fill="hold"/>
                                        <p:tgtEl>
                                          <p:spTgt spid="17"/>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4000"/>
                            </p:stCondLst>
                            <p:childTnLst>
                              <p:par>
                                <p:cTn id="40" presetID="23" presetClass="entr" presetSubtype="28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3*#ppt_w"/>
                                          </p:val>
                                        </p:tav>
                                        <p:tav tm="100000">
                                          <p:val>
                                            <p:strVal val="#ppt_w"/>
                                          </p:val>
                                        </p:tav>
                                      </p:tavLst>
                                    </p:anim>
                                    <p:anim calcmode="lin" valueType="num">
                                      <p:cBhvr>
                                        <p:cTn id="43" dur="500" fill="hold"/>
                                        <p:tgtEl>
                                          <p:spTgt spid="14"/>
                                        </p:tgtEl>
                                        <p:attrNameLst>
                                          <p:attrName>ppt_h</p:attrName>
                                        </p:attrNameLst>
                                      </p:cBhvr>
                                      <p:tavLst>
                                        <p:tav tm="0">
                                          <p:val>
                                            <p:strVal val="4/3*#ppt_h"/>
                                          </p:val>
                                        </p:tav>
                                        <p:tav tm="100000">
                                          <p:val>
                                            <p:strVal val="#ppt_h"/>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250" fill="hold"/>
                                        <p:tgtEl>
                                          <p:spTgt spid="29"/>
                                        </p:tgtEl>
                                        <p:attrNameLst>
                                          <p:attrName>ppt_w</p:attrName>
                                        </p:attrNameLst>
                                      </p:cBhvr>
                                      <p:tavLst>
                                        <p:tav tm="0">
                                          <p:val>
                                            <p:strVal val="4*#ppt_w"/>
                                          </p:val>
                                        </p:tav>
                                        <p:tav tm="100000">
                                          <p:val>
                                            <p:strVal val="#ppt_w"/>
                                          </p:val>
                                        </p:tav>
                                      </p:tavLst>
                                    </p:anim>
                                    <p:anim calcmode="lin" valueType="num">
                                      <p:cBhvr>
                                        <p:cTn id="61"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0"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D780BC-CA19-9EF0-F31C-532056D3C48A}"/>
              </a:ext>
            </a:extLst>
          </p:cNvPr>
          <p:cNvSpPr txBox="1"/>
          <p:nvPr/>
        </p:nvSpPr>
        <p:spPr>
          <a:xfrm>
            <a:off x="1271464" y="1628800"/>
            <a:ext cx="1180931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F09540C-6AF1-D085-2C52-AD7A7F677BE6}"/>
              </a:ext>
            </a:extLst>
          </p:cNvPr>
          <p:cNvSpPr txBox="1"/>
          <p:nvPr/>
        </p:nvSpPr>
        <p:spPr>
          <a:xfrm>
            <a:off x="911423" y="2533594"/>
            <a:ext cx="10297145" cy="17568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6060440" algn="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electron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electron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tab pos="6060440" algn="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giống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2BAB968-2D9F-E54F-C95F-2CDB8A6ADA73}"/>
              </a:ext>
            </a:extLst>
          </p:cNvPr>
          <p:cNvSpPr txBox="1"/>
          <p:nvPr/>
        </p:nvSpPr>
        <p:spPr>
          <a:xfrm>
            <a:off x="4223792" y="925468"/>
            <a:ext cx="432048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24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192437"/>
            </a:gs>
            <a:gs pos="74000">
              <a:srgbClr val="070404"/>
            </a:gs>
            <a:gs pos="83000">
              <a:srgbClr val="070404"/>
            </a:gs>
            <a:gs pos="100000">
              <a:srgbClr val="070404"/>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7">
            <a:extLst>
              <a:ext uri="{FF2B5EF4-FFF2-40B4-BE49-F238E27FC236}">
                <a16:creationId xmlns:a16="http://schemas.microsoft.com/office/drawing/2014/main" id="{2AA896BE-72F0-40DC-9617-AA6640F150F9}"/>
              </a:ext>
            </a:extLst>
          </p:cNvPr>
          <p:cNvSpPr txBox="1"/>
          <p:nvPr/>
        </p:nvSpPr>
        <p:spPr>
          <a:xfrm>
            <a:off x="2240167" y="2401973"/>
            <a:ext cx="7759120" cy="2585323"/>
          </a:xfrm>
          <a:prstGeom prst="rect">
            <a:avLst/>
          </a:prstGeom>
          <a:noFill/>
        </p:spPr>
        <p:txBody>
          <a:bodyPr wrap="square" rtlCol="0" anchor="ctr">
            <a:spAutoFit/>
          </a:bodyPr>
          <a:lstStyle/>
          <a:p>
            <a:pPr algn="ctr"/>
            <a:r>
              <a:rPr lang="en-US" sz="5400" b="1" dirty="0">
                <a:solidFill>
                  <a:schemeClr val="bg1"/>
                </a:solidFill>
                <a:latin typeface="Arial" panose="020B0604020202020204" pitchFamily="34" charset="0"/>
                <a:cs typeface="Arial" panose="020B0604020202020204" pitchFamily="34" charset="0"/>
              </a:rPr>
              <a:t>SƠ LƯỢC BẢNG TUẦN HOÀN CÁC NGUYÊN TỐ HÓA HỌC</a:t>
            </a:r>
            <a:endParaRPr lang="ko-KR" altLang="en-US" sz="5400" b="1" dirty="0">
              <a:solidFill>
                <a:schemeClr val="bg1"/>
              </a:solidFill>
              <a:latin typeface="Arial" panose="020B0604020202020204" pitchFamily="34" charset="0"/>
              <a:cs typeface="Arial" panose="020B0604020202020204" pitchFamily="34" charset="0"/>
            </a:endParaRPr>
          </a:p>
        </p:txBody>
      </p:sp>
      <p:sp>
        <p:nvSpPr>
          <p:cNvPr id="24" name="Rounded Rectangle 7">
            <a:extLst>
              <a:ext uri="{FF2B5EF4-FFF2-40B4-BE49-F238E27FC236}">
                <a16:creationId xmlns:a16="http://schemas.microsoft.com/office/drawing/2014/main" id="{990C90F1-4AE7-4E97-B082-9D78F5C9EC84}"/>
              </a:ext>
            </a:extLst>
          </p:cNvPr>
          <p:cNvSpPr/>
          <p:nvPr/>
        </p:nvSpPr>
        <p:spPr>
          <a:xfrm>
            <a:off x="4927269" y="1674052"/>
            <a:ext cx="2088589" cy="548725"/>
          </a:xfrm>
          <a:prstGeom prst="roundRect">
            <a:avLst>
              <a:gd name="adj" fmla="val 50000"/>
            </a:avLst>
          </a:prstGeom>
          <a:solidFill>
            <a:schemeClr val="bg1">
              <a:alpha val="0"/>
            </a:schemeClr>
          </a:solidFill>
          <a:ln w="15875">
            <a:solidFill>
              <a:srgbClr val="FFD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i="1" dirty="0" err="1">
                <a:solidFill>
                  <a:schemeClr val="bg1"/>
                </a:solidFill>
                <a:latin typeface="Arial" panose="020B0604020202020204" pitchFamily="34" charset="0"/>
                <a:cs typeface="Arial" panose="020B0604020202020204" pitchFamily="34" charset="0"/>
              </a:rPr>
              <a:t>Bài</a:t>
            </a:r>
            <a:r>
              <a:rPr lang="en-US" altLang="zh-CN" sz="4000" b="1" i="1" dirty="0">
                <a:solidFill>
                  <a:schemeClr val="bg1"/>
                </a:solidFill>
                <a:latin typeface="Arial" panose="020B0604020202020204" pitchFamily="34" charset="0"/>
                <a:cs typeface="Arial" panose="020B0604020202020204" pitchFamily="34" charset="0"/>
              </a:rPr>
              <a:t> 4</a:t>
            </a:r>
            <a:endParaRPr lang="ko-KR" alt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72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
                                        </p:tgtEl>
                                        <p:attrNameLst>
                                          <p:attrName>ppt_x</p:attrName>
                                          <p:attrName>ppt_y</p:attrName>
                                        </p:attrNameLst>
                                      </p:cBhvr>
                                    </p:animMotion>
                                    <p:animRot by="1500000">
                                      <p:cBhvr>
                                        <p:cTn id="19" dur="125" fill="hold">
                                          <p:stCondLst>
                                            <p:cond delay="0"/>
                                          </p:stCondLst>
                                        </p:cTn>
                                        <p:tgtEl>
                                          <p:spTgt spid="24"/>
                                        </p:tgtEl>
                                        <p:attrNameLst>
                                          <p:attrName>r</p:attrName>
                                        </p:attrNameLst>
                                      </p:cBhvr>
                                    </p:animRot>
                                    <p:animRot by="-1500000">
                                      <p:cBhvr>
                                        <p:cTn id="20" dur="125" fill="hold">
                                          <p:stCondLst>
                                            <p:cond delay="125"/>
                                          </p:stCondLst>
                                        </p:cTn>
                                        <p:tgtEl>
                                          <p:spTgt spid="24"/>
                                        </p:tgtEl>
                                        <p:attrNameLst>
                                          <p:attrName>r</p:attrName>
                                        </p:attrNameLst>
                                      </p:cBhvr>
                                    </p:animRot>
                                    <p:animRot by="-1500000">
                                      <p:cBhvr>
                                        <p:cTn id="21" dur="125" fill="hold">
                                          <p:stCondLst>
                                            <p:cond delay="250"/>
                                          </p:stCondLst>
                                        </p:cTn>
                                        <p:tgtEl>
                                          <p:spTgt spid="24"/>
                                        </p:tgtEl>
                                        <p:attrNameLst>
                                          <p:attrName>r</p:attrName>
                                        </p:attrNameLst>
                                      </p:cBhvr>
                                    </p:animRot>
                                    <p:animRot by="1500000">
                                      <p:cBhvr>
                                        <p:cTn id="22" dur="125" fill="hold">
                                          <p:stCondLst>
                                            <p:cond delay="375"/>
                                          </p:stCondLst>
                                        </p:cTn>
                                        <p:tgtEl>
                                          <p:spTgt spid="24"/>
                                        </p:tgtEl>
                                        <p:attrNameLst>
                                          <p:attrName>r</p:attrName>
                                        </p:attrNameLst>
                                      </p:cBhvr>
                                    </p:animRot>
                                  </p:childTnLst>
                                </p:cTn>
                              </p:par>
                              <p:par>
                                <p:cTn id="23" presetID="34" presetClass="emph" presetSubtype="0" fill="hold" grpId="1"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2"/>
                                        </p:tgtEl>
                                        <p:attrNameLst>
                                          <p:attrName>ppt_x</p:attrName>
                                          <p:attrName>ppt_y</p:attrName>
                                        </p:attrNameLst>
                                      </p:cBhvr>
                                    </p:animMotion>
                                    <p:animRot by="1500000">
                                      <p:cBhvr>
                                        <p:cTn id="25" dur="125" fill="hold">
                                          <p:stCondLst>
                                            <p:cond delay="0"/>
                                          </p:stCondLst>
                                        </p:cTn>
                                        <p:tgtEl>
                                          <p:spTgt spid="22"/>
                                        </p:tgtEl>
                                        <p:attrNameLst>
                                          <p:attrName>r</p:attrName>
                                        </p:attrNameLst>
                                      </p:cBhvr>
                                    </p:animRot>
                                    <p:animRot by="-1500000">
                                      <p:cBhvr>
                                        <p:cTn id="26" dur="125" fill="hold">
                                          <p:stCondLst>
                                            <p:cond delay="125"/>
                                          </p:stCondLst>
                                        </p:cTn>
                                        <p:tgtEl>
                                          <p:spTgt spid="22"/>
                                        </p:tgtEl>
                                        <p:attrNameLst>
                                          <p:attrName>r</p:attrName>
                                        </p:attrNameLst>
                                      </p:cBhvr>
                                    </p:animRot>
                                    <p:animRot by="-1500000">
                                      <p:cBhvr>
                                        <p:cTn id="27" dur="125" fill="hold">
                                          <p:stCondLst>
                                            <p:cond delay="250"/>
                                          </p:stCondLst>
                                        </p:cTn>
                                        <p:tgtEl>
                                          <p:spTgt spid="22"/>
                                        </p:tgtEl>
                                        <p:attrNameLst>
                                          <p:attrName>r</p:attrName>
                                        </p:attrNameLst>
                                      </p:cBhvr>
                                    </p:animRot>
                                    <p:animRot by="1500000">
                                      <p:cBhvr>
                                        <p:cTn id="28"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2207FF6D-1419-4D34-BFF4-812D616DBC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8" name="组合 47">
            <a:extLst>
              <a:ext uri="{FF2B5EF4-FFF2-40B4-BE49-F238E27FC236}">
                <a16:creationId xmlns:a16="http://schemas.microsoft.com/office/drawing/2014/main" id="{A1FD5535-CD6D-4EEC-82C7-C34E228A1E8C}"/>
              </a:ext>
            </a:extLst>
          </p:cNvPr>
          <p:cNvGrpSpPr/>
          <p:nvPr/>
        </p:nvGrpSpPr>
        <p:grpSpPr>
          <a:xfrm>
            <a:off x="1379476" y="1268760"/>
            <a:ext cx="9433048" cy="4873961"/>
            <a:chOff x="1415480" y="1340768"/>
            <a:chExt cx="9433048" cy="4873961"/>
          </a:xfrm>
        </p:grpSpPr>
        <p:pic>
          <p:nvPicPr>
            <p:cNvPr id="47" name="图片 46">
              <a:extLst>
                <a:ext uri="{FF2B5EF4-FFF2-40B4-BE49-F238E27FC236}">
                  <a16:creationId xmlns:a16="http://schemas.microsoft.com/office/drawing/2014/main" id="{4D76EF78-13F3-46BD-A6CA-1543DB940E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76"/>
                      </a14:imgEffect>
                    </a14:imgLayer>
                  </a14:imgProps>
                </a:ext>
                <a:ext uri="{28A0092B-C50C-407E-A947-70E740481C1C}">
                  <a14:useLocalDpi xmlns:a14="http://schemas.microsoft.com/office/drawing/2010/main"/>
                </a:ext>
              </a:extLst>
            </a:blip>
            <a:srcRect/>
            <a:stretch/>
          </p:blipFill>
          <p:spPr>
            <a:xfrm>
              <a:off x="1415480" y="1340768"/>
              <a:ext cx="9433048" cy="4873961"/>
            </a:xfrm>
            <a:custGeom>
              <a:avLst/>
              <a:gdLst>
                <a:gd name="connsiteX0" fmla="*/ 350340 w 9433048"/>
                <a:gd name="connsiteY0" fmla="*/ 0 h 4873961"/>
                <a:gd name="connsiteX1" fmla="*/ 9082708 w 9433048"/>
                <a:gd name="connsiteY1" fmla="*/ 0 h 4873961"/>
                <a:gd name="connsiteX2" fmla="*/ 9433048 w 9433048"/>
                <a:gd name="connsiteY2" fmla="*/ 350340 h 4873961"/>
                <a:gd name="connsiteX3" fmla="*/ 9433048 w 9433048"/>
                <a:gd name="connsiteY3" fmla="*/ 4523621 h 4873961"/>
                <a:gd name="connsiteX4" fmla="*/ 9082708 w 9433048"/>
                <a:gd name="connsiteY4" fmla="*/ 4873961 h 4873961"/>
                <a:gd name="connsiteX5" fmla="*/ 350340 w 9433048"/>
                <a:gd name="connsiteY5" fmla="*/ 4873961 h 4873961"/>
                <a:gd name="connsiteX6" fmla="*/ 0 w 9433048"/>
                <a:gd name="connsiteY6" fmla="*/ 4523621 h 4873961"/>
                <a:gd name="connsiteX7" fmla="*/ 0 w 9433048"/>
                <a:gd name="connsiteY7" fmla="*/ 350340 h 4873961"/>
                <a:gd name="connsiteX8" fmla="*/ 350340 w 9433048"/>
                <a:gd name="connsiteY8" fmla="*/ 0 h 48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3048" h="4873961">
                  <a:moveTo>
                    <a:pt x="350340" y="0"/>
                  </a:moveTo>
                  <a:lnTo>
                    <a:pt x="9082708" y="0"/>
                  </a:lnTo>
                  <a:cubicBezTo>
                    <a:pt x="9276195" y="0"/>
                    <a:pt x="9433048" y="156853"/>
                    <a:pt x="9433048" y="350340"/>
                  </a:cubicBezTo>
                  <a:lnTo>
                    <a:pt x="9433048" y="4523621"/>
                  </a:lnTo>
                  <a:cubicBezTo>
                    <a:pt x="9433048" y="4717108"/>
                    <a:pt x="9276195" y="4873961"/>
                    <a:pt x="9082708" y="4873961"/>
                  </a:cubicBezTo>
                  <a:lnTo>
                    <a:pt x="350340" y="4873961"/>
                  </a:lnTo>
                  <a:cubicBezTo>
                    <a:pt x="156853" y="4873961"/>
                    <a:pt x="0" y="4717108"/>
                    <a:pt x="0" y="4523621"/>
                  </a:cubicBezTo>
                  <a:lnTo>
                    <a:pt x="0" y="350340"/>
                  </a:lnTo>
                  <a:cubicBezTo>
                    <a:pt x="0" y="156853"/>
                    <a:pt x="156853" y="0"/>
                    <a:pt x="350340" y="0"/>
                  </a:cubicBezTo>
                  <a:close/>
                </a:path>
              </a:pathLst>
            </a:custGeom>
          </p:spPr>
        </p:pic>
        <p:sp>
          <p:nvSpPr>
            <p:cNvPr id="45" name="矩形: 圆角 44">
              <a:extLst>
                <a:ext uri="{FF2B5EF4-FFF2-40B4-BE49-F238E27FC236}">
                  <a16:creationId xmlns:a16="http://schemas.microsoft.com/office/drawing/2014/main" id="{19C0733D-B29B-4A52-9BD0-20E2D8EAFEF7}"/>
                </a:ext>
              </a:extLst>
            </p:cNvPr>
            <p:cNvSpPr/>
            <p:nvPr/>
          </p:nvSpPr>
          <p:spPr>
            <a:xfrm>
              <a:off x="1415480" y="1340768"/>
              <a:ext cx="9433048" cy="4873961"/>
            </a:xfrm>
            <a:prstGeom prst="roundRect">
              <a:avLst>
                <a:gd name="adj" fmla="val 718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Google Shape;928;p28">
            <a:extLst>
              <a:ext uri="{FF2B5EF4-FFF2-40B4-BE49-F238E27FC236}">
                <a16:creationId xmlns:a16="http://schemas.microsoft.com/office/drawing/2014/main" id="{B062109C-F0DC-493C-9DB9-C0A735C29984}"/>
              </a:ext>
            </a:extLst>
          </p:cNvPr>
          <p:cNvSpPr txBox="1">
            <a:spLocks/>
          </p:cNvSpPr>
          <p:nvPr/>
        </p:nvSpPr>
        <p:spPr>
          <a:xfrm>
            <a:off x="3358523" y="1484784"/>
            <a:ext cx="5474953" cy="4479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NỘI DUNG BÀI HỌC</a:t>
            </a:r>
            <a:endParaRPr lang="zh-CN"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
        <p:nvSpPr>
          <p:cNvPr id="39" name="Google Shape;929;p28">
            <a:extLst>
              <a:ext uri="{FF2B5EF4-FFF2-40B4-BE49-F238E27FC236}">
                <a16:creationId xmlns:a16="http://schemas.microsoft.com/office/drawing/2014/main" id="{0970AA74-726A-4036-A4DA-5D757FD805BD}"/>
              </a:ext>
            </a:extLst>
          </p:cNvPr>
          <p:cNvSpPr txBox="1">
            <a:spLocks/>
          </p:cNvSpPr>
          <p:nvPr/>
        </p:nvSpPr>
        <p:spPr>
          <a:xfrm>
            <a:off x="2030448" y="3336507"/>
            <a:ext cx="417646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tắc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sắp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xếp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các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tố</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hóa</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học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trong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bảng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tuần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hoàn</a:t>
            </a:r>
            <a:endParaRPr lang="en-US" altLang="zh-CN" sz="1400" b="1" dirty="0">
              <a:solidFill>
                <a:srgbClr val="00B0F0"/>
              </a:solidFill>
              <a:latin typeface="Arial" panose="020B0604020202020204" pitchFamily="34" charset="0"/>
              <a:cs typeface="Arial" panose="020B0604020202020204" pitchFamily="34" charset="0"/>
              <a:sym typeface="+mn-lt"/>
            </a:endParaRPr>
          </a:p>
        </p:txBody>
      </p:sp>
      <p:sp>
        <p:nvSpPr>
          <p:cNvPr id="40" name="Google Shape;931;p28">
            <a:extLst>
              <a:ext uri="{FF2B5EF4-FFF2-40B4-BE49-F238E27FC236}">
                <a16:creationId xmlns:a16="http://schemas.microsoft.com/office/drawing/2014/main" id="{2BD9F8D3-E77E-4886-8421-95FC4B6644A4}"/>
              </a:ext>
            </a:extLst>
          </p:cNvPr>
          <p:cNvSpPr txBox="1">
            <a:spLocks/>
          </p:cNvSpPr>
          <p:nvPr/>
        </p:nvSpPr>
        <p:spPr>
          <a:xfrm>
            <a:off x="737960" y="2963100"/>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F0"/>
                </a:solidFill>
                <a:latin typeface="Arial" panose="020B0604020202020204" pitchFamily="34" charset="0"/>
                <a:cs typeface="Arial" panose="020B0604020202020204" pitchFamily="34" charset="0"/>
              </a:rPr>
              <a:t>I.</a:t>
            </a:r>
          </a:p>
        </p:txBody>
      </p:sp>
      <p:sp>
        <p:nvSpPr>
          <p:cNvPr id="41" name="Google Shape;932;p28">
            <a:extLst>
              <a:ext uri="{FF2B5EF4-FFF2-40B4-BE49-F238E27FC236}">
                <a16:creationId xmlns:a16="http://schemas.microsoft.com/office/drawing/2014/main" id="{7621D918-24EE-458D-9EB5-CB3D0C61EBE8}"/>
              </a:ext>
            </a:extLst>
          </p:cNvPr>
          <p:cNvSpPr txBox="1">
            <a:spLocks/>
          </p:cNvSpPr>
          <p:nvPr/>
        </p:nvSpPr>
        <p:spPr>
          <a:xfrm>
            <a:off x="5731273" y="2915171"/>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chemeClr val="accent4"/>
                </a:solidFill>
                <a:latin typeface="Arial" panose="020B0604020202020204" pitchFamily="34" charset="0"/>
                <a:cs typeface="Arial" panose="020B0604020202020204" pitchFamily="34" charset="0"/>
              </a:rPr>
              <a:t>II.</a:t>
            </a:r>
          </a:p>
        </p:txBody>
      </p:sp>
      <p:sp>
        <p:nvSpPr>
          <p:cNvPr id="43" name="Google Shape;933;p28">
            <a:extLst>
              <a:ext uri="{FF2B5EF4-FFF2-40B4-BE49-F238E27FC236}">
                <a16:creationId xmlns:a16="http://schemas.microsoft.com/office/drawing/2014/main" id="{D1CCED1B-6723-49DB-A2DD-67E61167E962}"/>
              </a:ext>
            </a:extLst>
          </p:cNvPr>
          <p:cNvSpPr txBox="1">
            <a:spLocks/>
          </p:cNvSpPr>
          <p:nvPr/>
        </p:nvSpPr>
        <p:spPr>
          <a:xfrm>
            <a:off x="7115831" y="3239952"/>
            <a:ext cx="361675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altLang="zh-CN" sz="2800" b="1" dirty="0" err="1">
                <a:solidFill>
                  <a:schemeClr val="accent4"/>
                </a:solidFill>
                <a:latin typeface="Arial" panose="020B0604020202020204" pitchFamily="34" charset="0"/>
                <a:cs typeface="Arial" panose="020B0604020202020204" pitchFamily="34" charset="0"/>
                <a:sym typeface="+mn-lt"/>
              </a:rPr>
              <a:t>Cấu</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tạo</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bảng</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tuần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hoàn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các</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nguyên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tố</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hóa</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học</a:t>
            </a:r>
            <a:endParaRPr lang="en-US" sz="2800" b="1" dirty="0">
              <a:solidFill>
                <a:schemeClr val="accent4"/>
              </a:solidFill>
              <a:latin typeface="Arial" panose="020B0604020202020204" pitchFamily="34" charset="0"/>
              <a:cs typeface="Arial" panose="020B0604020202020204" pitchFamily="34" charset="0"/>
            </a:endParaRPr>
          </a:p>
        </p:txBody>
      </p:sp>
      <p:sp>
        <p:nvSpPr>
          <p:cNvPr id="44" name="Google Shape;935;p28">
            <a:extLst>
              <a:ext uri="{FF2B5EF4-FFF2-40B4-BE49-F238E27FC236}">
                <a16:creationId xmlns:a16="http://schemas.microsoft.com/office/drawing/2014/main" id="{8669B318-A27B-4128-8A81-C17216F16676}"/>
              </a:ext>
            </a:extLst>
          </p:cNvPr>
          <p:cNvSpPr txBox="1">
            <a:spLocks/>
          </p:cNvSpPr>
          <p:nvPr/>
        </p:nvSpPr>
        <p:spPr>
          <a:xfrm>
            <a:off x="3170855" y="4540779"/>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50"/>
                </a:solidFill>
                <a:latin typeface="Arial" panose="020B0604020202020204" pitchFamily="34" charset="0"/>
                <a:cs typeface="Arial" panose="020B0604020202020204" pitchFamily="34" charset="0"/>
              </a:rPr>
              <a:t>III.</a:t>
            </a:r>
          </a:p>
        </p:txBody>
      </p:sp>
      <p:sp>
        <p:nvSpPr>
          <p:cNvPr id="46" name="Google Shape;936;p28">
            <a:extLst>
              <a:ext uri="{FF2B5EF4-FFF2-40B4-BE49-F238E27FC236}">
                <a16:creationId xmlns:a16="http://schemas.microsoft.com/office/drawing/2014/main" id="{1E1A9463-7898-40B6-9AA8-5F45E03DB77D}"/>
              </a:ext>
            </a:extLst>
          </p:cNvPr>
          <p:cNvSpPr txBox="1">
            <a:spLocks/>
          </p:cNvSpPr>
          <p:nvPr/>
        </p:nvSpPr>
        <p:spPr>
          <a:xfrm>
            <a:off x="4737501" y="4829458"/>
            <a:ext cx="489654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vi-VN" sz="2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132012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199456"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29;p28">
            <a:extLst>
              <a:ext uri="{FF2B5EF4-FFF2-40B4-BE49-F238E27FC236}">
                <a16:creationId xmlns:a16="http://schemas.microsoft.com/office/drawing/2014/main" id="{EB3D3804-8608-4AB0-ADD3-C4E795EF724D}"/>
              </a:ext>
            </a:extLst>
          </p:cNvPr>
          <p:cNvSpPr txBox="1">
            <a:spLocks/>
          </p:cNvSpPr>
          <p:nvPr/>
        </p:nvSpPr>
        <p:spPr>
          <a:xfrm>
            <a:off x="2855640" y="3973707"/>
            <a:ext cx="7556241"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rgbClr val="00B0F0"/>
                </a:solidFill>
                <a:latin typeface="Arial" panose="020B0604020202020204" pitchFamily="34" charset="0"/>
                <a:cs typeface="Arial" panose="020B0604020202020204" pitchFamily="34" charset="0"/>
                <a:sym typeface="+mn-lt"/>
              </a:rPr>
              <a:t>NGUYÊN TẮC SẮP XẾP CÁC NGUYÊN TỐ HÓA HỌC TRONG BẢNG TUẦN HOÀN</a:t>
            </a:r>
            <a:endParaRPr lang="en-US" altLang="zh-CN" sz="2800" b="1" dirty="0">
              <a:solidFill>
                <a:srgbClr val="00B0F0"/>
              </a:solidFill>
              <a:latin typeface="Arial" panose="020B0604020202020204" pitchFamily="34" charset="0"/>
              <a:cs typeface="Arial" panose="020B0604020202020204" pitchFamily="34" charset="0"/>
              <a:sym typeface="+mn-lt"/>
            </a:endParaRPr>
          </a:p>
        </p:txBody>
      </p:sp>
      <p:sp>
        <p:nvSpPr>
          <p:cNvPr id="20" name="Google Shape;931;p28">
            <a:extLst>
              <a:ext uri="{FF2B5EF4-FFF2-40B4-BE49-F238E27FC236}">
                <a16:creationId xmlns:a16="http://schemas.microsoft.com/office/drawing/2014/main" id="{AF93BC17-D73F-4744-8EB5-7291880BBD83}"/>
              </a:ext>
            </a:extLst>
          </p:cNvPr>
          <p:cNvSpPr txBox="1">
            <a:spLocks/>
          </p:cNvSpPr>
          <p:nvPr/>
        </p:nvSpPr>
        <p:spPr>
          <a:xfrm>
            <a:off x="1231283" y="3796685"/>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F0"/>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279827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A15BEEB-C43F-42BB-89E9-A4DC8CF15F5A}"/>
              </a:ext>
            </a:extLst>
          </p:cNvPr>
          <p:cNvSpPr/>
          <p:nvPr/>
        </p:nvSpPr>
        <p:spPr>
          <a:xfrm>
            <a:off x="3647728" y="2132856"/>
            <a:ext cx="2664295" cy="3123945"/>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6</a:t>
            </a:r>
          </a:p>
          <a:p>
            <a:pPr algn="ctr"/>
            <a:r>
              <a:rPr lang="vi-VN" sz="7200" b="1" dirty="0">
                <a:latin typeface="Arial" panose="020B0604020202020204" pitchFamily="34" charset="0"/>
                <a:cs typeface="Arial" panose="020B0604020202020204" pitchFamily="34" charset="0"/>
              </a:rPr>
              <a:t>C</a:t>
            </a:r>
          </a:p>
          <a:p>
            <a:pPr algn="ctr"/>
            <a:r>
              <a:rPr lang="vi-VN" sz="2800" b="1" dirty="0">
                <a:latin typeface="Arial" panose="020B0604020202020204" pitchFamily="34" charset="0"/>
                <a:cs typeface="Arial" panose="020B0604020202020204" pitchFamily="34" charset="0"/>
              </a:rPr>
              <a:t>Carbon</a:t>
            </a:r>
          </a:p>
          <a:p>
            <a:pPr algn="ctr"/>
            <a:r>
              <a:rPr lang="vi-VN" sz="2800" b="1" dirty="0">
                <a:latin typeface="Arial" panose="020B0604020202020204" pitchFamily="34" charset="0"/>
                <a:cs typeface="Arial" panose="020B0604020202020204" pitchFamily="34" charset="0"/>
              </a:rPr>
              <a:t>12</a:t>
            </a:r>
          </a:p>
          <a:p>
            <a:pPr algn="ctr"/>
            <a:endParaRPr lang="vi-VN" dirty="0"/>
          </a:p>
        </p:txBody>
      </p:sp>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sp>
        <p:nvSpPr>
          <p:cNvPr id="23" name="Synergistically utilize technically sound portals with frictionless chains. Dramatically customize…">
            <a:extLst>
              <a:ext uri="{FF2B5EF4-FFF2-40B4-BE49-F238E27FC236}">
                <a16:creationId xmlns:a16="http://schemas.microsoft.com/office/drawing/2014/main" id="{C780BF50-B17A-47D7-9305-C4ABA0787194}"/>
              </a:ext>
            </a:extLst>
          </p:cNvPr>
          <p:cNvSpPr txBox="1"/>
          <p:nvPr/>
        </p:nvSpPr>
        <p:spPr>
          <a:xfrm>
            <a:off x="1788215" y="5717129"/>
            <a:ext cx="6424802" cy="2769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vi-VN" sz="1800" i="1" dirty="0">
                <a:solidFill>
                  <a:srgbClr val="00B0F0"/>
                </a:solidFill>
                <a:latin typeface="Arial" panose="020B0604020202020204" pitchFamily="34" charset="0"/>
                <a:cs typeface="Arial" panose="020B0604020202020204" pitchFamily="34" charset="0"/>
                <a:sym typeface="+mn-lt"/>
              </a:rPr>
              <a:t>Hình 4.1. Các thông tin về nguyên tố carbon</a:t>
            </a:r>
            <a:endParaRPr lang="en-US" altLang="zh-CN" sz="1800" i="1" dirty="0">
              <a:solidFill>
                <a:srgbClr val="00B0F0"/>
              </a:solidFill>
              <a:latin typeface="Arial" panose="020B0604020202020204" pitchFamily="34" charset="0"/>
              <a:cs typeface="Arial" panose="020B0604020202020204" pitchFamily="34" charset="0"/>
              <a:sym typeface="+mn-lt"/>
            </a:endParaRPr>
          </a:p>
        </p:txBody>
      </p:sp>
      <p:sp>
        <p:nvSpPr>
          <p:cNvPr id="25" name="Speech Bubble: Rectangle with Corners Rounded 24">
            <a:extLst>
              <a:ext uri="{FF2B5EF4-FFF2-40B4-BE49-F238E27FC236}">
                <a16:creationId xmlns:a16="http://schemas.microsoft.com/office/drawing/2014/main" id="{531D2F71-7543-4FE4-98BE-62B9C9379CB9}"/>
              </a:ext>
            </a:extLst>
          </p:cNvPr>
          <p:cNvSpPr/>
          <p:nvPr/>
        </p:nvSpPr>
        <p:spPr>
          <a:xfrm>
            <a:off x="6146521" y="1702621"/>
            <a:ext cx="3219354" cy="566531"/>
          </a:xfrm>
          <a:prstGeom prst="wedgeRoundRectCallout">
            <a:avLst>
              <a:gd name="adj1" fmla="val -82445"/>
              <a:gd name="adj2" fmla="val 995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26" name="Speech Bubble: Rectangle with Corners Rounded 25">
            <a:extLst>
              <a:ext uri="{FF2B5EF4-FFF2-40B4-BE49-F238E27FC236}">
                <a16:creationId xmlns:a16="http://schemas.microsoft.com/office/drawing/2014/main" id="{EBDDB970-41C9-4694-930E-BF68546120E2}"/>
              </a:ext>
            </a:extLst>
          </p:cNvPr>
          <p:cNvSpPr/>
          <p:nvPr/>
        </p:nvSpPr>
        <p:spPr>
          <a:xfrm>
            <a:off x="6457650" y="3909153"/>
            <a:ext cx="2764209" cy="566531"/>
          </a:xfrm>
          <a:prstGeom prst="wedgeRoundRectCallout">
            <a:avLst>
              <a:gd name="adj1" fmla="val -97571"/>
              <a:gd name="adj2" fmla="val 575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28" name="Speech Bubble: Rectangle with Corners Rounded 27">
            <a:extLst>
              <a:ext uri="{FF2B5EF4-FFF2-40B4-BE49-F238E27FC236}">
                <a16:creationId xmlns:a16="http://schemas.microsoft.com/office/drawing/2014/main" id="{2D797DEB-8FF4-47F4-B214-1C1C9A3DE155}"/>
              </a:ext>
            </a:extLst>
          </p:cNvPr>
          <p:cNvSpPr/>
          <p:nvPr/>
        </p:nvSpPr>
        <p:spPr>
          <a:xfrm>
            <a:off x="6725895" y="2734046"/>
            <a:ext cx="2064632" cy="566531"/>
          </a:xfrm>
          <a:prstGeom prst="wedgeRoundRectCallout">
            <a:avLst>
              <a:gd name="adj1" fmla="val -109583"/>
              <a:gd name="adj2" fmla="val 15558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30" name="Speech Bubble: Rectangle with Corners Rounded 29">
            <a:extLst>
              <a:ext uri="{FF2B5EF4-FFF2-40B4-BE49-F238E27FC236}">
                <a16:creationId xmlns:a16="http://schemas.microsoft.com/office/drawing/2014/main" id="{6C31BD7C-9105-4864-8877-87C0057D7A2A}"/>
              </a:ext>
            </a:extLst>
          </p:cNvPr>
          <p:cNvSpPr/>
          <p:nvPr/>
        </p:nvSpPr>
        <p:spPr>
          <a:xfrm>
            <a:off x="1220711" y="2963971"/>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322386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18" grpId="0" animBg="1"/>
      <p:bldP spid="20" grpId="0" animBg="1"/>
      <p:bldP spid="23" grpId="0" animBg="1"/>
      <p:bldP spid="25" grpId="0" animBg="1"/>
      <p:bldP spid="26"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81323" y="144464"/>
            <a:ext cx="6770914" cy="58477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0000"/>
                </a:solidFill>
                <a:effectLst/>
                <a:latin typeface="Arial" panose="020B0604020202020204" pitchFamily="34" charset="0"/>
                <a:cs typeface="Arial" panose="020B0604020202020204" pitchFamily="34" charset="0"/>
              </a:rPr>
              <a:t>Sắp xếp các nguyên tố hóa học</a:t>
            </a:r>
            <a:endParaRPr lang="vi-VN" sz="32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03DFED-ED53-9288-6B49-40C6603C8405}"/>
              </a:ext>
            </a:extLst>
          </p:cNvPr>
          <p:cNvPicPr>
            <a:picLocks noChangeAspect="1"/>
          </p:cNvPicPr>
          <p:nvPr/>
        </p:nvPicPr>
        <p:blipFill>
          <a:blip r:embed="rId3"/>
          <a:stretch>
            <a:fillRect/>
          </a:stretch>
        </p:blipFill>
        <p:spPr>
          <a:xfrm>
            <a:off x="1020058" y="729239"/>
            <a:ext cx="8801100" cy="1924050"/>
          </a:xfrm>
          <a:prstGeom prst="rect">
            <a:avLst/>
          </a:prstGeom>
        </p:spPr>
      </p:pic>
      <p:sp>
        <p:nvSpPr>
          <p:cNvPr id="9" name="TextBox 8">
            <a:extLst>
              <a:ext uri="{FF2B5EF4-FFF2-40B4-BE49-F238E27FC236}">
                <a16:creationId xmlns:a16="http://schemas.microsoft.com/office/drawing/2014/main" id="{6E22774D-1DFD-1DE1-C2E4-78A509BBD54C}"/>
              </a:ext>
            </a:extLst>
          </p:cNvPr>
          <p:cNvSpPr txBox="1"/>
          <p:nvPr/>
        </p:nvSpPr>
        <p:spPr>
          <a:xfrm>
            <a:off x="19411" y="3204908"/>
            <a:ext cx="12025336" cy="3696397"/>
          </a:xfrm>
          <a:prstGeom prst="rect">
            <a:avLst/>
          </a:prstGeom>
          <a:noFill/>
        </p:spPr>
        <p:txBody>
          <a:bodyPr wrap="square">
            <a:spAutoFit/>
          </a:bodyPr>
          <a:lstStyle/>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tabLst>
                <a:tab pos="6060440" algn="r"/>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600"/>
              </a:spcAft>
              <a:tabLst>
                <a:tab pos="6060440" algn="r"/>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trong cùng một cột.  </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Sự thay đổi số electron ở lớp ngoài cùng của nguyên tử các nguyên tố trong một hàng khi đi từ trái sang phải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19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DD020C-DF1C-8934-8552-A30A3B481241}"/>
              </a:ext>
            </a:extLst>
          </p:cNvPr>
          <p:cNvPicPr>
            <a:picLocks noChangeAspect="1"/>
          </p:cNvPicPr>
          <p:nvPr/>
        </p:nvPicPr>
        <p:blipFill>
          <a:blip r:embed="rId2"/>
          <a:stretch>
            <a:fillRect/>
          </a:stretch>
        </p:blipFill>
        <p:spPr>
          <a:xfrm>
            <a:off x="1022766" y="0"/>
            <a:ext cx="10146467" cy="6858000"/>
          </a:xfrm>
          <a:prstGeom prst="rect">
            <a:avLst/>
          </a:prstGeom>
        </p:spPr>
      </p:pic>
    </p:spTree>
    <p:extLst>
      <p:ext uri="{BB962C8B-B14F-4D97-AF65-F5344CB8AC3E}">
        <p14:creationId xmlns:p14="http://schemas.microsoft.com/office/powerpoint/2010/main" val="315442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193182-BF7E-7508-DC00-24FCF45EC5C3}"/>
              </a:ext>
            </a:extLst>
          </p:cNvPr>
          <p:cNvPicPr>
            <a:picLocks noChangeAspect="1"/>
          </p:cNvPicPr>
          <p:nvPr/>
        </p:nvPicPr>
        <p:blipFill>
          <a:blip r:embed="rId2"/>
          <a:stretch>
            <a:fillRect/>
          </a:stretch>
        </p:blipFill>
        <p:spPr>
          <a:xfrm>
            <a:off x="2351584" y="404664"/>
            <a:ext cx="7730782" cy="3024336"/>
          </a:xfrm>
          <a:prstGeom prst="rect">
            <a:avLst/>
          </a:prstGeom>
        </p:spPr>
      </p:pic>
      <p:sp>
        <p:nvSpPr>
          <p:cNvPr id="5" name="TextBox 4">
            <a:extLst>
              <a:ext uri="{FF2B5EF4-FFF2-40B4-BE49-F238E27FC236}">
                <a16:creationId xmlns:a16="http://schemas.microsoft.com/office/drawing/2014/main" id="{8364FE35-4173-161D-4090-0CA5481058B7}"/>
              </a:ext>
            </a:extLst>
          </p:cNvPr>
          <p:cNvSpPr txBox="1"/>
          <p:nvPr/>
        </p:nvSpPr>
        <p:spPr>
          <a:xfrm>
            <a:off x="564347" y="3717032"/>
            <a:ext cx="11305256" cy="1911101"/>
          </a:xfrm>
          <a:prstGeom prst="rect">
            <a:avLst/>
          </a:prstGeom>
          <a:noFill/>
        </p:spPr>
        <p:txBody>
          <a:bodyPr wrap="square">
            <a:spAutoFit/>
          </a:bodyPr>
          <a:lstStyle/>
          <a:p>
            <a:pPr>
              <a:lnSpc>
                <a:spcPct val="115000"/>
              </a:lnSpc>
              <a:spcAft>
                <a:spcPts val="600"/>
              </a:spcAft>
              <a:tabLst>
                <a:tab pos="6060440" algn="r"/>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60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trong cùng 1 cột bằng nhau.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600"/>
              </a:spcAft>
              <a:tabLst>
                <a:tab pos="6060440" algn="r"/>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tăng dần trong 1 hàng khi đi từ trái sang phải.</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D24EB3-A49D-E9A3-B184-F962C935A420}"/>
              </a:ext>
            </a:extLst>
          </p:cNvPr>
          <p:cNvSpPr txBox="1"/>
          <p:nvPr/>
        </p:nvSpPr>
        <p:spPr>
          <a:xfrm>
            <a:off x="593388" y="5685332"/>
            <a:ext cx="10081120"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sắp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tăng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tử</a:t>
            </a:r>
            <a:endParaRPr lang="en-US" sz="2400" i="1" dirty="0"/>
          </a:p>
        </p:txBody>
      </p:sp>
    </p:spTree>
    <p:extLst>
      <p:ext uri="{BB962C8B-B14F-4D97-AF65-F5344CB8AC3E}">
        <p14:creationId xmlns:p14="http://schemas.microsoft.com/office/powerpoint/2010/main" val="278230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218" name="Picture 2" descr="Danh sách 118 nguyên tố hoá học đã biết – THIẾT BỊ KHOA HỌC CÔNG NGHỆ">
            <a:extLst>
              <a:ext uri="{FF2B5EF4-FFF2-40B4-BE49-F238E27FC236}">
                <a16:creationId xmlns:a16="http://schemas.microsoft.com/office/drawing/2014/main" id="{FE598F50-6748-3042-EDAD-3D8F654BA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476672"/>
            <a:ext cx="113052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21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1ekj2y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1013</Words>
  <Application>Microsoft Office PowerPoint</Application>
  <PresentationFormat>Widescreen</PresentationFormat>
  <Paragraphs>100</Paragraphs>
  <Slides>16</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微软雅黑</vt:lpstr>
      <vt:lpstr>Arial</vt:lpstr>
      <vt:lpstr>Calibri</vt:lpstr>
      <vt:lpstr>Garamond</vt:lpstr>
      <vt:lpstr>Open Sans</vt:lpstr>
      <vt:lpstr>OpenSans</vt:lpstr>
      <vt:lpstr>OpenSansBold</vt:lpstr>
      <vt:lpstr>Times New Roman</vt:lpstr>
      <vt:lpstr>www.freeppt7.com</vt:lpstr>
      <vt:lpstr>www.jpppt.com</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Windows 10</cp:lastModifiedBy>
  <cp:revision>48</cp:revision>
  <dcterms:created xsi:type="dcterms:W3CDTF">2022-03-06T07:23:34Z</dcterms:created>
  <dcterms:modified xsi:type="dcterms:W3CDTF">2024-10-21T23:49:55Z</dcterms:modified>
</cp:coreProperties>
</file>