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11"/>
  </p:notesMasterIdLst>
  <p:sldIdLst>
    <p:sldId id="497" r:id="rId2"/>
    <p:sldId id="501" r:id="rId3"/>
    <p:sldId id="502" r:id="rId4"/>
    <p:sldId id="286" r:id="rId5"/>
    <p:sldId id="347" r:id="rId6"/>
    <p:sldId id="503" r:id="rId7"/>
    <p:sldId id="504" r:id="rId8"/>
    <p:sldId id="337" r:id="rId9"/>
    <p:sldId id="505" r:id="rId10"/>
  </p:sldIdLst>
  <p:sldSz cx="9144000" cy="5143500" type="screen16x9"/>
  <p:notesSz cx="6858000" cy="9144000"/>
  <p:embeddedFontLst>
    <p:embeddedFont>
      <p:font typeface="Comfortaa Light" panose="020B0604020202020204" charset="0"/>
      <p:regular r:id="rId12"/>
      <p:bold r:id="rId13"/>
    </p:embeddedFont>
    <p:embeddedFont>
      <p:font typeface="Comfortaa SemiBold" panose="020B0604020202020204" charset="0"/>
      <p:regular r:id="rId14"/>
      <p:bold r:id="rId15"/>
    </p:embeddedFont>
    <p:embeddedFont>
      <p:font typeface="Mali Medium" panose="020B0604020202020204" charset="-34"/>
      <p:regular r:id="rId16"/>
      <p:bold r:id="rId17"/>
      <p:italic r:id="rId18"/>
      <p:boldItalic r:id="rId19"/>
    </p:embeddedFont>
    <p:embeddedFont>
      <p:font typeface="Poppins Light" panose="00000400000000000000" pitchFamily="2" charset="0"/>
      <p:regular r:id="rId20"/>
      <p:italic r:id="rId21"/>
    </p:embeddedFont>
    <p:embeddedFont>
      <p:font typeface="The overthinkers" panose="020B0604020202020204" charset="0"/>
      <p:regular r:id="rId22"/>
    </p:embeddedFont>
    <p:embeddedFont>
      <p:font typeface="Vladimir Script" panose="03050402040407070305" pitchFamily="66"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9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0"/>
    <a:srgbClr val="263E68"/>
    <a:srgbClr val="8C92A2"/>
    <a:srgbClr val="1953D6"/>
    <a:srgbClr val="FECA2A"/>
    <a:srgbClr val="ED510C"/>
    <a:srgbClr val="FC9D82"/>
    <a:srgbClr val="4472C4"/>
    <a:srgbClr val="C00000"/>
    <a:srgbClr val="ED6A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65EADD-D6A5-4487-A436-0224A39C4D29}">
  <a:tblStyle styleId="{B765EADD-D6A5-4487-A436-0224A39C4D2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38" d="100"/>
          <a:sy n="138" d="100"/>
        </p:scale>
        <p:origin x="834" y="132"/>
      </p:cViewPr>
      <p:guideLst>
        <p:guide orient="horz" pos="279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117217a9a49_0_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117217a9a49_0_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từng</a:t>
            </a:r>
            <a:r>
              <a:rPr lang="en-US" dirty="0"/>
              <a:t> </a:t>
            </a:r>
            <a:r>
              <a:rPr lang="en-US" dirty="0" err="1"/>
              <a:t>bài</a:t>
            </a:r>
            <a:r>
              <a:rPr lang="en-US" dirty="0"/>
              <a:t> </a:t>
            </a:r>
            <a:r>
              <a:rPr lang="en-US" dirty="0" err="1"/>
              <a:t>tập</a:t>
            </a:r>
            <a:r>
              <a:rPr lang="en-US" dirty="0"/>
              <a:t> </a:t>
            </a:r>
            <a:r>
              <a:rPr lang="en-US" dirty="0" err="1"/>
              <a:t>để</a:t>
            </a:r>
            <a:r>
              <a:rPr lang="en-US" dirty="0"/>
              <a:t> </a:t>
            </a:r>
            <a:r>
              <a:rPr lang="en-US" dirty="0" err="1"/>
              <a:t>chuyển</a:t>
            </a:r>
            <a:r>
              <a:rPr lang="en-US" dirty="0"/>
              <a:t> </a:t>
            </a:r>
            <a:r>
              <a:rPr lang="en-US" dirty="0" err="1"/>
              <a:t>đến</a:t>
            </a:r>
            <a:r>
              <a:rPr lang="en-US" dirty="0"/>
              <a:t> </a:t>
            </a:r>
            <a:r>
              <a:rPr lang="en-US" dirty="0" err="1"/>
              <a:t>đáp</a:t>
            </a:r>
            <a:r>
              <a:rPr lang="en-US" dirty="0"/>
              <a:t> </a:t>
            </a:r>
            <a:r>
              <a:rPr lang="en-US" dirty="0" err="1"/>
              <a:t>án</a:t>
            </a:r>
            <a:r>
              <a:rPr lang="en-US" dirty="0"/>
              <a:t> (</a:t>
            </a:r>
            <a:r>
              <a:rPr lang="en-US" dirty="0" err="1"/>
              <a:t>khi</a:t>
            </a:r>
            <a:r>
              <a:rPr lang="en-US" dirty="0"/>
              <a:t> </a:t>
            </a:r>
            <a:r>
              <a:rPr lang="en-US" dirty="0" err="1"/>
              <a:t>trình</a:t>
            </a:r>
            <a:r>
              <a:rPr lang="en-US" dirty="0"/>
              <a:t> </a:t>
            </a:r>
            <a:r>
              <a:rPr lang="en-US" dirty="0" err="1"/>
              <a:t>chiếu</a:t>
            </a:r>
            <a:r>
              <a:rPr lang="en-US" dirty="0"/>
              <a:t>)</a:t>
            </a:r>
          </a:p>
        </p:txBody>
      </p:sp>
    </p:spTree>
    <p:extLst>
      <p:ext uri="{BB962C8B-B14F-4D97-AF65-F5344CB8AC3E}">
        <p14:creationId xmlns:p14="http://schemas.microsoft.com/office/powerpoint/2010/main" val="3000608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84" name="Google Shape;384;p39"/>
          <p:cNvSpPr/>
          <p:nvPr/>
        </p:nvSpPr>
        <p:spPr>
          <a:xfrm>
            <a:off x="0" y="540100"/>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9"/>
          <p:cNvSpPr/>
          <p:nvPr/>
        </p:nvSpPr>
        <p:spPr>
          <a:xfrm>
            <a:off x="3401700" y="0"/>
            <a:ext cx="5742302"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9"/>
          <p:cNvSpPr/>
          <p:nvPr/>
        </p:nvSpPr>
        <p:spPr>
          <a:xfrm>
            <a:off x="7731738" y="4160000"/>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9"/>
          <p:cNvSpPr/>
          <p:nvPr/>
        </p:nvSpPr>
        <p:spPr>
          <a:xfrm>
            <a:off x="8270907"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9"/>
          <p:cNvSpPr/>
          <p:nvPr/>
        </p:nvSpPr>
        <p:spPr>
          <a:xfrm>
            <a:off x="8786934" y="4364096"/>
            <a:ext cx="329334"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391" name="Google Shape;391;p40"/>
          <p:cNvSpPr/>
          <p:nvPr/>
        </p:nvSpPr>
        <p:spPr>
          <a:xfrm>
            <a:off x="-136680" y="3536125"/>
            <a:ext cx="9280650" cy="1835972"/>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136680" y="-95251"/>
            <a:ext cx="4308443" cy="97525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7680275" y="-95250"/>
            <a:ext cx="1533706" cy="119353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44" name="Google Shape;244;p27"/>
          <p:cNvSpPr/>
          <p:nvPr/>
        </p:nvSpPr>
        <p:spPr>
          <a:xfrm rot="10800000">
            <a:off x="-3" y="4400548"/>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7"/>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7"/>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dirty="0"/>
          </a:p>
        </p:txBody>
      </p:sp>
    </p:spTree>
    <p:extLst>
      <p:ext uri="{BB962C8B-B14F-4D97-AF65-F5344CB8AC3E}">
        <p14:creationId xmlns:p14="http://schemas.microsoft.com/office/powerpoint/2010/main" val="394571769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4000" y="0"/>
            <a:ext cx="9143997" cy="5143499"/>
          </a:xfrm>
          <a:prstGeom prst="rect">
            <a:avLst/>
          </a:prstGeom>
          <a:noFill/>
          <a:ln>
            <a:noFill/>
          </a:ln>
        </p:spPr>
      </p:pic>
      <p:sp>
        <p:nvSpPr>
          <p:cNvPr id="201" name="Google Shape;201;p22"/>
          <p:cNvSpPr/>
          <p:nvPr/>
        </p:nvSpPr>
        <p:spPr>
          <a:xfrm rot="10800000">
            <a:off x="-95250" y="-52394"/>
            <a:ext cx="994800" cy="181452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2"/>
          <p:cNvSpPr/>
          <p:nvPr/>
        </p:nvSpPr>
        <p:spPr>
          <a:xfrm>
            <a:off x="5985575" y="0"/>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2"/>
          <p:cNvSpPr txBox="1">
            <a:spLocks noGrp="1"/>
          </p:cNvSpPr>
          <p:nvPr>
            <p:ph type="body" idx="1"/>
          </p:nvPr>
        </p:nvSpPr>
        <p:spPr>
          <a:xfrm>
            <a:off x="720150" y="1187550"/>
            <a:ext cx="7704000" cy="527100"/>
          </a:xfrm>
          <a:prstGeom prst="rect">
            <a:avLst/>
          </a:prstGeom>
        </p:spPr>
        <p:txBody>
          <a:bodyPr spcFirstLastPara="1" wrap="square" lIns="91425" tIns="91425" rIns="91425" bIns="91425" anchor="t" anchorCtr="0">
            <a:noAutofit/>
          </a:bodyPr>
          <a:lstStyle>
            <a:lvl1pPr marL="457200" lvl="0" indent="-317500" algn="ctr" rtl="0">
              <a:lnSpc>
                <a:spcPct val="115000"/>
              </a:lnSpc>
              <a:spcBef>
                <a:spcPts val="0"/>
              </a:spcBef>
              <a:spcAft>
                <a:spcPts val="0"/>
              </a:spcAft>
              <a:buClr>
                <a:schemeClr val="accent2"/>
              </a:buClr>
              <a:buSzPts val="1400"/>
              <a:buFont typeface="Comfortaa SemiBold"/>
              <a:buChar char="●"/>
              <a:defRPr sz="1400">
                <a:latin typeface="Comfortaa SemiBold"/>
                <a:ea typeface="Comfortaa SemiBold"/>
                <a:cs typeface="Comfortaa SemiBold"/>
                <a:sym typeface="Comfortaa SemiBold"/>
              </a:defRPr>
            </a:lvl1pPr>
            <a:lvl2pPr marL="914400" lvl="1" indent="-317500" rtl="0">
              <a:lnSpc>
                <a:spcPct val="115000"/>
              </a:lnSpc>
              <a:spcBef>
                <a:spcPts val="0"/>
              </a:spcBef>
              <a:spcAft>
                <a:spcPts val="0"/>
              </a:spcAft>
              <a:buSzPts val="1400"/>
              <a:buFont typeface="Comfortaa SemiBold"/>
              <a:buChar char="○"/>
              <a:defRPr sz="1400">
                <a:latin typeface="Comfortaa SemiBold"/>
                <a:ea typeface="Comfortaa SemiBold"/>
                <a:cs typeface="Comfortaa SemiBold"/>
                <a:sym typeface="Comfortaa SemiBold"/>
              </a:defRPr>
            </a:lvl2pPr>
            <a:lvl3pPr marL="1371600" lvl="2"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3pPr>
            <a:lvl4pPr marL="1828800" lvl="3"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4pPr>
            <a:lvl5pPr marL="2286000" lvl="4"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5pPr>
            <a:lvl6pPr marL="2743200" lvl="5"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6pPr>
            <a:lvl7pPr marL="3200400" lvl="6"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7pPr>
            <a:lvl8pPr marL="3657600" lvl="7" indent="-317500"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8pPr>
            <a:lvl9pPr marL="4114800" lvl="8" indent="-317500" rtl="0">
              <a:lnSpc>
                <a:spcPct val="115000"/>
              </a:lnSpc>
              <a:spcBef>
                <a:spcPts val="1600"/>
              </a:spcBef>
              <a:spcAft>
                <a:spcPts val="1600"/>
              </a:spcAft>
              <a:buSzPts val="1400"/>
              <a:buFont typeface="Comfortaa SemiBold"/>
              <a:buChar char="■"/>
              <a:defRPr sz="1400">
                <a:latin typeface="Comfortaa SemiBold"/>
                <a:ea typeface="Comfortaa SemiBold"/>
                <a:cs typeface="Comfortaa SemiBold"/>
                <a:sym typeface="Comfortaa SemiBold"/>
              </a:defRPr>
            </a:lvl9pPr>
          </a:lstStyle>
          <a:p>
            <a:endParaRPr/>
          </a:p>
        </p:txBody>
      </p:sp>
      <p:sp>
        <p:nvSpPr>
          <p:cNvPr id="207" name="Google Shape;207;p22"/>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Tree>
    <p:extLst>
      <p:ext uri="{BB962C8B-B14F-4D97-AF65-F5344CB8AC3E}">
        <p14:creationId xmlns:p14="http://schemas.microsoft.com/office/powerpoint/2010/main" val="103842491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ECA2A">
            <a:alpha val="102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58300"/>
          </a:xfrm>
          <a:prstGeom prst="rect">
            <a:avLst/>
          </a:prstGeom>
          <a:noFill/>
          <a:ln>
            <a:noFill/>
          </a:ln>
        </p:spPr>
        <p:txBody>
          <a:bodyPr spcFirstLastPara="1" wrap="square" lIns="91425" tIns="91425" rIns="91425" bIns="91425" anchor="t" anchorCtr="0">
            <a:noAutofit/>
          </a:bodyPr>
          <a:lstStyle>
            <a:lvl1pPr lvl="0" algn="ctr" rtl="0">
              <a:lnSpc>
                <a:spcPct val="70000"/>
              </a:lnSpc>
              <a:spcBef>
                <a:spcPts val="0"/>
              </a:spcBef>
              <a:spcAft>
                <a:spcPts val="0"/>
              </a:spcAft>
              <a:buClr>
                <a:schemeClr val="dk1"/>
              </a:buClr>
              <a:buSzPts val="3200"/>
              <a:buFont typeface="Mali Medium"/>
              <a:buNone/>
              <a:defRPr sz="3200">
                <a:solidFill>
                  <a:schemeClr val="dk1"/>
                </a:solidFill>
                <a:latin typeface="Mali Medium"/>
                <a:ea typeface="Mali Medium"/>
                <a:cs typeface="Mali Medium"/>
                <a:sym typeface="Mali Medium"/>
              </a:defRPr>
            </a:lvl1pPr>
            <a:lvl2pPr lvl="1"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2pPr>
            <a:lvl3pPr lvl="2"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3pPr>
            <a:lvl4pPr lvl="3"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4pPr>
            <a:lvl5pPr lvl="4"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5pPr>
            <a:lvl6pPr lvl="5"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6pPr>
            <a:lvl7pPr lvl="6"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7pPr>
            <a:lvl8pPr lvl="7"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8pPr>
            <a:lvl9pPr lvl="8"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9pPr>
          </a:lstStyle>
          <a:p>
            <a:endParaRPr dirty="0"/>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1pPr>
            <a:lvl2pPr marL="914400" lvl="1"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2pPr>
            <a:lvl3pPr marL="1371600" lvl="2"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3pPr>
            <a:lvl4pPr marL="1828800" lvl="3"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4pPr>
            <a:lvl5pPr marL="2286000" lvl="4"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5pPr>
            <a:lvl6pPr marL="2743200" lvl="5"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6pPr>
            <a:lvl7pPr marL="3200400" lvl="6"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7pPr>
            <a:lvl8pPr marL="3657600" lvl="7"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8pPr>
            <a:lvl9pPr marL="4114800" lvl="8" indent="-311150">
              <a:lnSpc>
                <a:spcPct val="100000"/>
              </a:lnSpc>
              <a:spcBef>
                <a:spcPts val="1600"/>
              </a:spcBef>
              <a:spcAft>
                <a:spcPts val="160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85" r:id="rId2"/>
    <p:sldLayoutId id="2147483686" r:id="rId3"/>
    <p:sldLayoutId id="2147483691" r:id="rId4"/>
    <p:sldLayoutId id="2147483757" r:id="rId5"/>
  </p:sldLayoutIdLst>
  <p:transition spd="slow">
    <p:push dir="u"/>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5.xml"/><Relationship Id="rId1" Type="http://schemas.openxmlformats.org/officeDocument/2006/relationships/slideLayout" Target="../slideLayouts/slideLayout5.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9C38AF-B8D0-702B-A380-8B323249016F}"/>
              </a:ext>
            </a:extLst>
          </p:cNvPr>
          <p:cNvPicPr>
            <a:picLocks noChangeAspect="1"/>
          </p:cNvPicPr>
          <p:nvPr/>
        </p:nvPicPr>
        <p:blipFill>
          <a:blip r:embed="rId2"/>
          <a:stretch>
            <a:fillRect/>
          </a:stretch>
        </p:blipFill>
        <p:spPr>
          <a:xfrm>
            <a:off x="941069" y="1013460"/>
            <a:ext cx="6861195" cy="4130040"/>
          </a:xfrm>
          <a:prstGeom prst="rect">
            <a:avLst/>
          </a:prstGeom>
        </p:spPr>
      </p:pic>
      <p:sp>
        <p:nvSpPr>
          <p:cNvPr id="6" name="Rectangle 5">
            <a:extLst>
              <a:ext uri="{FF2B5EF4-FFF2-40B4-BE49-F238E27FC236}">
                <a16:creationId xmlns:a16="http://schemas.microsoft.com/office/drawing/2014/main" id="{329B1989-D206-10C1-0EBF-B46D7498A6B4}"/>
              </a:ext>
            </a:extLst>
          </p:cNvPr>
          <p:cNvSpPr/>
          <p:nvPr/>
        </p:nvSpPr>
        <p:spPr>
          <a:xfrm>
            <a:off x="1341736" y="3644"/>
            <a:ext cx="6639339" cy="10098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a:noFill/>
                </a:ln>
                <a:solidFill>
                  <a:srgbClr val="FF0000"/>
                </a:solidFill>
                <a:effectLst/>
                <a:uLnTx/>
                <a:uFillTx/>
                <a:latin typeface="Arial"/>
                <a:ea typeface="+mn-ea"/>
                <a:cs typeface="+mn-cs"/>
                <a:sym typeface="Arial"/>
              </a:rPr>
              <a:t>KHỞI ĐỘNG</a:t>
            </a:r>
          </a:p>
        </p:txBody>
      </p:sp>
    </p:spTree>
    <p:extLst>
      <p:ext uri="{BB962C8B-B14F-4D97-AF65-F5344CB8AC3E}">
        <p14:creationId xmlns:p14="http://schemas.microsoft.com/office/powerpoint/2010/main" val="106966518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93B539-E711-B3E2-97BC-66C1B09ABAFA}"/>
              </a:ext>
            </a:extLst>
          </p:cNvPr>
          <p:cNvSpPr>
            <a:spLocks noGrp="1"/>
          </p:cNvSpPr>
          <p:nvPr>
            <p:ph type="title"/>
          </p:nvPr>
        </p:nvSpPr>
        <p:spPr>
          <a:xfrm>
            <a:off x="584828" y="1181564"/>
            <a:ext cx="7704000" cy="420600"/>
          </a:xfrm>
        </p:spPr>
        <p:txBody>
          <a:bodyPr/>
          <a:lstStyle/>
          <a:p>
            <a:pPr algn="l">
              <a:lnSpc>
                <a:spcPct val="150000"/>
              </a:lnSpc>
              <a:spcAft>
                <a:spcPts val="750"/>
              </a:spcAft>
            </a:pPr>
            <a:r>
              <a:rPr lang="en-US" sz="2400" dirty="0">
                <a:solidFill>
                  <a:srgbClr val="000000"/>
                </a:solidFill>
                <a:effectLst/>
                <a:ea typeface="Times New Roman" panose="02020603050405020304" pitchFamily="18" charset="0"/>
              </a:rPr>
              <a:t>- </a:t>
            </a:r>
            <a:r>
              <a:rPr lang="en-US" sz="2400" dirty="0" err="1">
                <a:solidFill>
                  <a:srgbClr val="000000"/>
                </a:solidFill>
                <a:ea typeface="Times New Roman" panose="02020603050405020304" pitchFamily="18" charset="0"/>
              </a:rPr>
              <a:t>B</a:t>
            </a:r>
            <a:r>
              <a:rPr lang="en-US" sz="2400" dirty="0" err="1">
                <a:solidFill>
                  <a:srgbClr val="000000"/>
                </a:solidFill>
                <a:effectLst/>
                <a:ea typeface="Times New Roman" panose="02020603050405020304" pitchFamily="18" charset="0"/>
              </a:rPr>
              <a:t>ốc</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thăm</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ngẫu</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nhiên</a:t>
            </a:r>
            <a:r>
              <a:rPr lang="en-US" sz="2400" dirty="0">
                <a:solidFill>
                  <a:srgbClr val="000000"/>
                </a:solidFill>
                <a:effectLst/>
                <a:ea typeface="Times New Roman" panose="02020603050405020304" pitchFamily="18" charset="0"/>
              </a:rPr>
              <a:t> 1 </a:t>
            </a:r>
            <a:r>
              <a:rPr lang="en-US" sz="2400" dirty="0" err="1">
                <a:solidFill>
                  <a:srgbClr val="000000"/>
                </a:solidFill>
                <a:effectLst/>
                <a:ea typeface="Times New Roman" panose="02020603050405020304" pitchFamily="18" charset="0"/>
              </a:rPr>
              <a:t>mẩu</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giấy</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nhỏ</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bên</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trong</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mẩu</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giấy</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viết</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ẩn</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số</a:t>
            </a:r>
            <a:r>
              <a:rPr lang="en-US" sz="2400" dirty="0">
                <a:solidFill>
                  <a:srgbClr val="000000"/>
                </a:solidFill>
                <a:ea typeface="Times New Roman" panose="02020603050405020304" pitchFamily="18" charset="0"/>
              </a:rPr>
              <a:t>  - </a:t>
            </a:r>
            <a:r>
              <a:rPr lang="en-US" sz="2400" dirty="0" err="1">
                <a:solidFill>
                  <a:srgbClr val="000000"/>
                </a:solidFill>
                <a:ea typeface="Times New Roman" panose="02020603050405020304" pitchFamily="18" charset="0"/>
              </a:rPr>
              <a:t>Tư</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khóa</a:t>
            </a:r>
            <a:br>
              <a:rPr lang="en-US" sz="2400" dirty="0">
                <a:solidFill>
                  <a:srgbClr val="000000"/>
                </a:solidFill>
                <a:effectLst/>
                <a:ea typeface="Times New Roman" panose="02020603050405020304" pitchFamily="18" charset="0"/>
              </a:rPr>
            </a:br>
            <a:r>
              <a:rPr lang="en-US" sz="2400" dirty="0">
                <a:solidFill>
                  <a:srgbClr val="000000"/>
                </a:solidFill>
                <a:effectLst/>
                <a:ea typeface="Times New Roman" panose="02020603050405020304" pitchFamily="18" charset="0"/>
              </a:rPr>
              <a:t> </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Sư</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dụng</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ngôn</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ngữ</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Hóa</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học</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diễn</a:t>
            </a:r>
            <a:r>
              <a:rPr lang="en-US" sz="2400" dirty="0">
                <a:solidFill>
                  <a:srgbClr val="000000"/>
                </a:solidFill>
                <a:ea typeface="Times New Roman" panose="02020603050405020304" pitchFamily="18" charset="0"/>
              </a:rPr>
              <a:t> </a:t>
            </a:r>
            <a:r>
              <a:rPr lang="en-US" sz="2400" dirty="0" err="1">
                <a:solidFill>
                  <a:srgbClr val="000000"/>
                </a:solidFill>
                <a:effectLst/>
                <a:ea typeface="Times New Roman" panose="02020603050405020304" pitchFamily="18" charset="0"/>
              </a:rPr>
              <a:t>tả</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tư</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ẩn</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sô</a:t>
            </a:r>
            <a:r>
              <a:rPr lang="en-US" sz="2400" dirty="0">
                <a:solidFill>
                  <a:srgbClr val="000000"/>
                </a:solidFill>
                <a:effectLst/>
                <a:ea typeface="Times New Roman" panose="02020603050405020304" pitchFamily="18" charset="0"/>
              </a:rPr>
              <a:t>́ -</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khi</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diễn</a:t>
            </a:r>
            <a:r>
              <a:rPr lang="en-US" sz="2400" dirty="0">
                <a:solidFill>
                  <a:srgbClr val="000000"/>
                </a:solidFill>
                <a:ea typeface="Times New Roman" panose="02020603050405020304" pitchFamily="18" charset="0"/>
              </a:rPr>
              <a:t> tả </a:t>
            </a:r>
            <a:r>
              <a:rPr lang="en-US" sz="2400" dirty="0" err="1">
                <a:solidFill>
                  <a:srgbClr val="000000"/>
                </a:solidFill>
                <a:ea typeface="Times New Roman" panose="02020603050405020304" pitchFamily="18" charset="0"/>
              </a:rPr>
              <a:t>không</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có</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từ</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nào</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chạm</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vào</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các</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từ</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trong</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từ</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ẩn</a:t>
            </a:r>
            <a:r>
              <a:rPr lang="en-US" sz="2400" dirty="0">
                <a:solidFill>
                  <a:srgbClr val="000000"/>
                </a:solidFill>
                <a:ea typeface="Times New Roman" panose="02020603050405020304" pitchFamily="18" charset="0"/>
              </a:rPr>
              <a:t> </a:t>
            </a:r>
            <a:r>
              <a:rPr lang="en-US" sz="2400" dirty="0" err="1">
                <a:solidFill>
                  <a:srgbClr val="000000"/>
                </a:solidFill>
                <a:ea typeface="Times New Roman" panose="02020603050405020304" pitchFamily="18" charset="0"/>
              </a:rPr>
              <a:t>số</a:t>
            </a:r>
            <a:r>
              <a:rPr lang="en-US" sz="2400" dirty="0">
                <a:solidFill>
                  <a:srgbClr val="000000"/>
                </a:solidFill>
                <a:ea typeface="Times New Roman" panose="02020603050405020304" pitchFamily="18" charset="0"/>
              </a:rPr>
              <a:t>.</a:t>
            </a:r>
            <a:br>
              <a:rPr lang="en-US" sz="2400" dirty="0">
                <a:solidFill>
                  <a:srgbClr val="000000"/>
                </a:solidFill>
                <a:effectLst/>
                <a:ea typeface="Times New Roman" panose="02020603050405020304" pitchFamily="18" charset="0"/>
              </a:rPr>
            </a:br>
            <a:r>
              <a:rPr lang="en-US" sz="2400" dirty="0">
                <a:solidFill>
                  <a:srgbClr val="000000"/>
                </a:solidFill>
                <a:effectLst/>
                <a:ea typeface="Times New Roman" panose="02020603050405020304" pitchFamily="18" charset="0"/>
              </a:rPr>
              <a:t>- HS </a:t>
            </a:r>
            <a:r>
              <a:rPr lang="en-US" sz="2400" dirty="0" err="1">
                <a:solidFill>
                  <a:srgbClr val="000000"/>
                </a:solidFill>
                <a:effectLst/>
                <a:ea typeface="Times New Roman" panose="02020603050405020304" pitchFamily="18" charset="0"/>
              </a:rPr>
              <a:t>khác</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đoán</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nội</a:t>
            </a:r>
            <a:r>
              <a:rPr lang="en-US" sz="2400" dirty="0">
                <a:solidFill>
                  <a:srgbClr val="000000"/>
                </a:solidFill>
                <a:effectLst/>
                <a:ea typeface="Times New Roman" panose="02020603050405020304" pitchFamily="18" charset="0"/>
              </a:rPr>
              <a:t> dung </a:t>
            </a:r>
            <a:r>
              <a:rPr lang="en-US" sz="2400" dirty="0" err="1">
                <a:solidFill>
                  <a:srgbClr val="000000"/>
                </a:solidFill>
                <a:effectLst/>
                <a:ea typeface="Times New Roman" panose="02020603050405020304" pitchFamily="18" charset="0"/>
              </a:rPr>
              <a:t>ẩn</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số</a:t>
            </a:r>
            <a:r>
              <a:rPr lang="en-US" sz="2400" dirty="0">
                <a:solidFill>
                  <a:srgbClr val="000000"/>
                </a:solidFill>
                <a:effectLst/>
                <a:ea typeface="Times New Roman" panose="02020603050405020304" pitchFamily="18" charset="0"/>
              </a:rPr>
              <a:t>.</a:t>
            </a:r>
            <a:br>
              <a:rPr lang="en-US" sz="2400" dirty="0">
                <a:effectLst/>
                <a:ea typeface="Times New Roman" panose="02020603050405020304" pitchFamily="18" charset="0"/>
              </a:rPr>
            </a:br>
            <a:br>
              <a:rPr lang="en-US" sz="2400" dirty="0">
                <a:effectLst/>
                <a:ea typeface="Times New Roman" panose="02020603050405020304" pitchFamily="18" charset="0"/>
              </a:rPr>
            </a:br>
            <a:br>
              <a:rPr lang="en-US" sz="2400" dirty="0">
                <a:effectLst/>
                <a:ea typeface="Times New Roman" panose="02020603050405020304" pitchFamily="18" charset="0"/>
              </a:rPr>
            </a:br>
            <a:endParaRPr lang="en-US" sz="2400" dirty="0"/>
          </a:p>
        </p:txBody>
      </p:sp>
      <p:sp>
        <p:nvSpPr>
          <p:cNvPr id="6" name="TextBox 5">
            <a:extLst>
              <a:ext uri="{FF2B5EF4-FFF2-40B4-BE49-F238E27FC236}">
                <a16:creationId xmlns:a16="http://schemas.microsoft.com/office/drawing/2014/main" id="{DE682D19-D798-4D94-020C-DE772D105C07}"/>
              </a:ext>
            </a:extLst>
          </p:cNvPr>
          <p:cNvSpPr txBox="1"/>
          <p:nvPr/>
        </p:nvSpPr>
        <p:spPr>
          <a:xfrm>
            <a:off x="2844579" y="719899"/>
            <a:ext cx="4623682" cy="461665"/>
          </a:xfrm>
          <a:prstGeom prst="rect">
            <a:avLst/>
          </a:prstGeom>
          <a:noFill/>
        </p:spPr>
        <p:txBody>
          <a:bodyPr wrap="square">
            <a:spAutoFit/>
          </a:bodyPr>
          <a:lstStyle/>
          <a:p>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Mali Medium"/>
              </a:rPr>
              <a:t>LUẬT CHƠI</a:t>
            </a:r>
            <a:endParaRPr lang="en-US" b="1" dirty="0">
              <a:solidFill>
                <a:srgbClr val="FF0000"/>
              </a:solidFill>
            </a:endParaRPr>
          </a:p>
        </p:txBody>
      </p:sp>
    </p:spTree>
    <p:extLst>
      <p:ext uri="{BB962C8B-B14F-4D97-AF65-F5344CB8AC3E}">
        <p14:creationId xmlns:p14="http://schemas.microsoft.com/office/powerpoint/2010/main" val="3867935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7137B4-6935-76C8-8A6F-70EC5621436D}"/>
              </a:ext>
            </a:extLst>
          </p:cNvPr>
          <p:cNvSpPr/>
          <p:nvPr/>
        </p:nvSpPr>
        <p:spPr>
          <a:xfrm>
            <a:off x="1185286" y="1924761"/>
            <a:ext cx="1645917" cy="97801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dirty="0">
                <a:ln>
                  <a:noFill/>
                </a:ln>
                <a:solidFill>
                  <a:schemeClr val="bg1"/>
                </a:solidFill>
                <a:effectLst/>
                <a:uLnTx/>
                <a:uFillTx/>
                <a:latin typeface="Arial"/>
                <a:ea typeface="+mn-ea"/>
                <a:cs typeface="+mn-cs"/>
                <a:sym typeface="Arial"/>
              </a:rPr>
              <a:t>NGUYÊN TỬ</a:t>
            </a:r>
          </a:p>
        </p:txBody>
      </p:sp>
      <p:sp>
        <p:nvSpPr>
          <p:cNvPr id="8" name="TextBox 7">
            <a:extLst>
              <a:ext uri="{FF2B5EF4-FFF2-40B4-BE49-F238E27FC236}">
                <a16:creationId xmlns:a16="http://schemas.microsoft.com/office/drawing/2014/main" id="{046B37FE-5091-C805-89D3-03824B0A3091}"/>
              </a:ext>
            </a:extLst>
          </p:cNvPr>
          <p:cNvSpPr txBox="1"/>
          <p:nvPr/>
        </p:nvSpPr>
        <p:spPr>
          <a:xfrm>
            <a:off x="0" y="810324"/>
            <a:ext cx="1467678" cy="461665"/>
          </a:xfrm>
          <a:prstGeom prst="rect">
            <a:avLst/>
          </a:prstGeom>
          <a:solidFill>
            <a:schemeClr val="accent6">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Đặc</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điểm</a:t>
            </a:r>
            <a:endPar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3181E2C8-E300-675A-3553-EBA19BFFA37A}"/>
              </a:ext>
            </a:extLst>
          </p:cNvPr>
          <p:cNvSpPr txBox="1"/>
          <p:nvPr/>
        </p:nvSpPr>
        <p:spPr>
          <a:xfrm>
            <a:off x="3228855" y="1959841"/>
            <a:ext cx="1343145" cy="830997"/>
          </a:xfrm>
          <a:prstGeom prst="rect">
            <a:avLst/>
          </a:prstGeom>
          <a:solidFill>
            <a:schemeClr val="accent6">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Cấu</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tạo</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gồm</a:t>
            </a:r>
            <a:endPar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
        <p:nvSpPr>
          <p:cNvPr id="10" name="TextBox 9">
            <a:extLst>
              <a:ext uri="{FF2B5EF4-FFF2-40B4-BE49-F238E27FC236}">
                <a16:creationId xmlns:a16="http://schemas.microsoft.com/office/drawing/2014/main" id="{F8968558-3E36-B58A-3A3C-4A7666C21956}"/>
              </a:ext>
            </a:extLst>
          </p:cNvPr>
          <p:cNvSpPr txBox="1"/>
          <p:nvPr/>
        </p:nvSpPr>
        <p:spPr>
          <a:xfrm>
            <a:off x="1510743" y="453706"/>
            <a:ext cx="3782389" cy="430887"/>
          </a:xfrm>
          <a:prstGeom prst="rect">
            <a:avLst/>
          </a:prstGeom>
          <a:solidFill>
            <a:schemeClr val="accent6">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 </a:t>
            </a:r>
            <a:r>
              <a:rPr kumimoji="0" lang="en-US" sz="22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Kích</a:t>
            </a:r>
            <a:r>
              <a:rPr kumimoji="0" lang="en-US" sz="22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 </a:t>
            </a:r>
            <a:r>
              <a:rPr kumimoji="0" lang="en-US" sz="22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thước</a:t>
            </a:r>
            <a:r>
              <a:rPr kumimoji="0" lang="en-US" sz="22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 ………………… </a:t>
            </a:r>
          </a:p>
        </p:txBody>
      </p:sp>
      <p:sp>
        <p:nvSpPr>
          <p:cNvPr id="11" name="TextBox 10">
            <a:extLst>
              <a:ext uri="{FF2B5EF4-FFF2-40B4-BE49-F238E27FC236}">
                <a16:creationId xmlns:a16="http://schemas.microsoft.com/office/drawing/2014/main" id="{CB33739A-BFF5-C363-B596-4FF6A8387202}"/>
              </a:ext>
            </a:extLst>
          </p:cNvPr>
          <p:cNvSpPr txBox="1"/>
          <p:nvPr/>
        </p:nvSpPr>
        <p:spPr>
          <a:xfrm>
            <a:off x="1510743" y="984317"/>
            <a:ext cx="3782388" cy="430887"/>
          </a:xfrm>
          <a:prstGeom prst="rect">
            <a:avLst/>
          </a:prstGeom>
          <a:solidFill>
            <a:schemeClr val="accent6">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 </a:t>
            </a:r>
            <a:r>
              <a:rPr kumimoji="0" lang="en-US" sz="22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Điện</a:t>
            </a:r>
            <a:r>
              <a:rPr kumimoji="0" lang="en-US" sz="22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 </a:t>
            </a:r>
            <a:r>
              <a:rPr kumimoji="0" lang="en-US" sz="22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tích</a:t>
            </a:r>
            <a:r>
              <a:rPr kumimoji="0" lang="en-US" sz="22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a:t>
            </a:r>
          </a:p>
        </p:txBody>
      </p:sp>
      <p:sp>
        <p:nvSpPr>
          <p:cNvPr id="13" name="TextBox 12">
            <a:extLst>
              <a:ext uri="{FF2B5EF4-FFF2-40B4-BE49-F238E27FC236}">
                <a16:creationId xmlns:a16="http://schemas.microsoft.com/office/drawing/2014/main" id="{FD151404-7169-89A7-47CD-BBF0A242327B}"/>
              </a:ext>
            </a:extLst>
          </p:cNvPr>
          <p:cNvSpPr txBox="1"/>
          <p:nvPr/>
        </p:nvSpPr>
        <p:spPr>
          <a:xfrm>
            <a:off x="5706533" y="117827"/>
            <a:ext cx="3350000" cy="1938992"/>
          </a:xfrm>
          <a:prstGeom prst="rect">
            <a:avLst/>
          </a:prstGeom>
          <a:solidFill>
            <a:schemeClr val="accent6">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Mang</a:t>
            </a:r>
            <a:r>
              <a:rPr kumimoji="0" lang="en-US" sz="24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điện</a:t>
            </a:r>
            <a:r>
              <a:rPr kumimoji="0" lang="en-US" sz="24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tích</a:t>
            </a:r>
            <a:r>
              <a:rPr kumimoji="0" lang="en-US" sz="24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solidFill>
                <a:schemeClr val="tx1">
                  <a:lumMod val="50000"/>
                </a:schemeClr>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16" name="Arrow: Right 15">
            <a:extLst>
              <a:ext uri="{FF2B5EF4-FFF2-40B4-BE49-F238E27FC236}">
                <a16:creationId xmlns:a16="http://schemas.microsoft.com/office/drawing/2014/main" id="{77A3A0A0-9AE0-1A02-1BC5-E3AFBEB1D413}"/>
              </a:ext>
            </a:extLst>
          </p:cNvPr>
          <p:cNvSpPr/>
          <p:nvPr/>
        </p:nvSpPr>
        <p:spPr>
          <a:xfrm>
            <a:off x="2863087" y="2275265"/>
            <a:ext cx="365768" cy="23687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chemeClr val="tx1">
                  <a:lumMod val="50000"/>
                </a:schemeClr>
              </a:solidFill>
              <a:effectLst/>
              <a:uLnTx/>
              <a:uFillTx/>
              <a:latin typeface="Arial"/>
              <a:ea typeface="+mn-ea"/>
              <a:cs typeface="+mn-cs"/>
              <a:sym typeface="Arial"/>
            </a:endParaRPr>
          </a:p>
        </p:txBody>
      </p:sp>
      <p:cxnSp>
        <p:nvCxnSpPr>
          <p:cNvPr id="19" name="Straight Arrow Connector 18">
            <a:extLst>
              <a:ext uri="{FF2B5EF4-FFF2-40B4-BE49-F238E27FC236}">
                <a16:creationId xmlns:a16="http://schemas.microsoft.com/office/drawing/2014/main" id="{30D5DB43-16A8-ADAE-64A4-8AC57BC361C0}"/>
              </a:ext>
            </a:extLst>
          </p:cNvPr>
          <p:cNvCxnSpPr>
            <a:cxnSpLocks/>
            <a:stCxn id="9" idx="3"/>
            <a:endCxn id="13" idx="1"/>
          </p:cNvCxnSpPr>
          <p:nvPr/>
        </p:nvCxnSpPr>
        <p:spPr>
          <a:xfrm flipV="1">
            <a:off x="4572000" y="1087323"/>
            <a:ext cx="1134533" cy="1288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55B818A-2DF1-54CE-4852-8D763DEA309A}"/>
              </a:ext>
            </a:extLst>
          </p:cNvPr>
          <p:cNvSpPr txBox="1"/>
          <p:nvPr/>
        </p:nvSpPr>
        <p:spPr>
          <a:xfrm>
            <a:off x="5706533" y="2717349"/>
            <a:ext cx="3350000" cy="1569660"/>
          </a:xfrm>
          <a:prstGeom prst="rect">
            <a:avLst/>
          </a:prstGeom>
          <a:solidFill>
            <a:schemeClr val="accent6">
              <a:lumMod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Mang</a:t>
            </a:r>
            <a:r>
              <a:rPr kumimoji="0" lang="en-US" sz="24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điện</a:t>
            </a:r>
            <a:r>
              <a:rPr kumimoji="0" lang="en-US" sz="24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tích</a:t>
            </a:r>
            <a:r>
              <a:rPr kumimoji="0" lang="en-US" sz="24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solidFill>
                <a:schemeClr val="tx1">
                  <a:lumMod val="50000"/>
                </a:schemeClr>
              </a:solidFill>
              <a:latin typeface="Times New Roman" panose="02020603050405020304" pitchFamily="18" charset="0"/>
              <a:cs typeface="Times New Roman" panose="02020603050405020304" pitchFamily="18" charset="0"/>
            </a:endParaRPr>
          </a:p>
        </p:txBody>
      </p:sp>
      <p:cxnSp>
        <p:nvCxnSpPr>
          <p:cNvPr id="30" name="Straight Arrow Connector 29">
            <a:extLst>
              <a:ext uri="{FF2B5EF4-FFF2-40B4-BE49-F238E27FC236}">
                <a16:creationId xmlns:a16="http://schemas.microsoft.com/office/drawing/2014/main" id="{B7301C49-1AF9-8B20-5DB0-BEB6CFB58F22}"/>
              </a:ext>
            </a:extLst>
          </p:cNvPr>
          <p:cNvCxnSpPr>
            <a:cxnSpLocks/>
            <a:stCxn id="9" idx="3"/>
            <a:endCxn id="22" idx="1"/>
          </p:cNvCxnSpPr>
          <p:nvPr/>
        </p:nvCxnSpPr>
        <p:spPr>
          <a:xfrm>
            <a:off x="4572000" y="2375340"/>
            <a:ext cx="1134533" cy="1126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D41C06E-B403-C74C-9549-2F528983C911}"/>
              </a:ext>
            </a:extLst>
          </p:cNvPr>
          <p:cNvSpPr txBox="1"/>
          <p:nvPr/>
        </p:nvSpPr>
        <p:spPr>
          <a:xfrm>
            <a:off x="3165236" y="408542"/>
            <a:ext cx="22263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Vô</a:t>
            </a:r>
            <a:r>
              <a:rPr kumimoji="0" lang="en-US" sz="24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cùng</a:t>
            </a:r>
            <a:r>
              <a:rPr kumimoji="0" lang="en-US" sz="24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nho</a:t>
            </a:r>
            <a:r>
              <a:rPr kumimoji="0" lang="en-US" sz="24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a:t>
            </a:r>
          </a:p>
        </p:txBody>
      </p:sp>
      <p:sp>
        <p:nvSpPr>
          <p:cNvPr id="4" name="TextBox 3">
            <a:extLst>
              <a:ext uri="{FF2B5EF4-FFF2-40B4-BE49-F238E27FC236}">
                <a16:creationId xmlns:a16="http://schemas.microsoft.com/office/drawing/2014/main" id="{81738C63-93D8-31D0-7619-6F2D298D9F03}"/>
              </a:ext>
            </a:extLst>
          </p:cNvPr>
          <p:cNvSpPr txBox="1"/>
          <p:nvPr/>
        </p:nvSpPr>
        <p:spPr>
          <a:xfrm>
            <a:off x="2902221" y="949434"/>
            <a:ext cx="27979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Trung </a:t>
            </a:r>
            <a:r>
              <a:rPr kumimoji="0" lang="en-US" sz="24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hòa</a:t>
            </a:r>
            <a:r>
              <a:rPr kumimoji="0" lang="en-US" sz="24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vê</a:t>
            </a:r>
            <a:r>
              <a:rPr kumimoji="0" lang="en-US" sz="24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 </a:t>
            </a:r>
            <a:r>
              <a:rPr kumimoji="0" lang="en-US" sz="24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điện</a:t>
            </a:r>
            <a:endParaRPr kumimoji="0" lang="en-US" sz="24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5FA6D36C-3D78-98F9-9248-27CAEDF752EB}"/>
              </a:ext>
            </a:extLst>
          </p:cNvPr>
          <p:cNvSpPr txBox="1"/>
          <p:nvPr/>
        </p:nvSpPr>
        <p:spPr>
          <a:xfrm>
            <a:off x="6158798" y="89050"/>
            <a:ext cx="27979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Hạt</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nhân</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nguyên</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tư</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a:t>
            </a:r>
          </a:p>
        </p:txBody>
      </p:sp>
      <p:sp>
        <p:nvSpPr>
          <p:cNvPr id="6" name="TextBox 5">
            <a:extLst>
              <a:ext uri="{FF2B5EF4-FFF2-40B4-BE49-F238E27FC236}">
                <a16:creationId xmlns:a16="http://schemas.microsoft.com/office/drawing/2014/main" id="{A82FA93D-C89F-9050-ECB9-417AABC5DF98}"/>
              </a:ext>
            </a:extLst>
          </p:cNvPr>
          <p:cNvSpPr txBox="1"/>
          <p:nvPr/>
        </p:nvSpPr>
        <p:spPr>
          <a:xfrm>
            <a:off x="8036631" y="438318"/>
            <a:ext cx="12186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Dương</a:t>
            </a:r>
            <a:endParaRPr kumimoji="0" lang="en-US" sz="24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12" name="TextBox 11">
            <a:extLst>
              <a:ext uri="{FF2B5EF4-FFF2-40B4-BE49-F238E27FC236}">
                <a16:creationId xmlns:a16="http://schemas.microsoft.com/office/drawing/2014/main" id="{17D680F2-126F-1C53-A158-B6A8ACD322CB}"/>
              </a:ext>
            </a:extLst>
          </p:cNvPr>
          <p:cNvSpPr txBox="1"/>
          <p:nvPr/>
        </p:nvSpPr>
        <p:spPr>
          <a:xfrm>
            <a:off x="5821156" y="846503"/>
            <a:ext cx="326387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Proton: p; </a:t>
            </a:r>
            <a:r>
              <a:rPr kumimoji="0" lang="en-US" sz="22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điện</a:t>
            </a:r>
            <a:r>
              <a:rPr kumimoji="0" lang="en-US" sz="22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 </a:t>
            </a:r>
            <a:r>
              <a:rPr kumimoji="0" lang="en-US" sz="22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tích</a:t>
            </a:r>
            <a:r>
              <a:rPr kumimoji="0" lang="en-US" sz="22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 +1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2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14" name="TextBox 13">
            <a:extLst>
              <a:ext uri="{FF2B5EF4-FFF2-40B4-BE49-F238E27FC236}">
                <a16:creationId xmlns:a16="http://schemas.microsoft.com/office/drawing/2014/main" id="{565DD30C-BF44-ED56-9766-F6DA3DCDB42E}"/>
              </a:ext>
            </a:extLst>
          </p:cNvPr>
          <p:cNvSpPr txBox="1"/>
          <p:nvPr/>
        </p:nvSpPr>
        <p:spPr>
          <a:xfrm>
            <a:off x="5788988" y="1304192"/>
            <a:ext cx="370457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neutron: n; </a:t>
            </a:r>
            <a:r>
              <a:rPr kumimoji="0" lang="en-US" sz="22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không</a:t>
            </a:r>
            <a:r>
              <a:rPr kumimoji="0" lang="en-US" sz="22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 </a:t>
            </a:r>
            <a:r>
              <a:rPr kumimoji="0" lang="en-US" sz="22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mang</a:t>
            </a:r>
            <a:r>
              <a:rPr kumimoji="0" lang="en-US" sz="22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 </a:t>
            </a:r>
            <a:r>
              <a:rPr kumimoji="0" lang="en-US" sz="22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điện</a:t>
            </a:r>
            <a:endParaRPr kumimoji="0" lang="en-US" sz="22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15" name="TextBox 14">
            <a:extLst>
              <a:ext uri="{FF2B5EF4-FFF2-40B4-BE49-F238E27FC236}">
                <a16:creationId xmlns:a16="http://schemas.microsoft.com/office/drawing/2014/main" id="{57130453-5330-DA5C-9CBD-873439C9277A}"/>
              </a:ext>
            </a:extLst>
          </p:cNvPr>
          <p:cNvSpPr txBox="1"/>
          <p:nvPr/>
        </p:nvSpPr>
        <p:spPr>
          <a:xfrm>
            <a:off x="5773079" y="3452707"/>
            <a:ext cx="326387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Electron: e; </a:t>
            </a:r>
            <a:r>
              <a:rPr kumimoji="0" lang="en-US" sz="22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điện</a:t>
            </a:r>
            <a:r>
              <a:rPr kumimoji="0" lang="en-US" sz="22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 </a:t>
            </a:r>
            <a:r>
              <a:rPr kumimoji="0" lang="en-US" sz="22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tích</a:t>
            </a:r>
            <a:r>
              <a:rPr kumimoji="0" lang="en-US" sz="22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 -1</a:t>
            </a:r>
          </a:p>
        </p:txBody>
      </p:sp>
      <p:sp>
        <p:nvSpPr>
          <p:cNvPr id="17" name="TextBox 16">
            <a:extLst>
              <a:ext uri="{FF2B5EF4-FFF2-40B4-BE49-F238E27FC236}">
                <a16:creationId xmlns:a16="http://schemas.microsoft.com/office/drawing/2014/main" id="{DE5AD45C-7FFC-EBFF-7C4D-C565DB5BAE1E}"/>
              </a:ext>
            </a:extLst>
          </p:cNvPr>
          <p:cNvSpPr txBox="1"/>
          <p:nvPr/>
        </p:nvSpPr>
        <p:spPr>
          <a:xfrm>
            <a:off x="6373483" y="2626676"/>
            <a:ext cx="27979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Vỏ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nguyên</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tư</a:t>
            </a:r>
            <a:r>
              <a:rPr kumimoji="0" lang="en-US" sz="24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a:t>
            </a:r>
          </a:p>
        </p:txBody>
      </p:sp>
      <p:sp>
        <p:nvSpPr>
          <p:cNvPr id="18" name="TextBox 17">
            <a:extLst>
              <a:ext uri="{FF2B5EF4-FFF2-40B4-BE49-F238E27FC236}">
                <a16:creationId xmlns:a16="http://schemas.microsoft.com/office/drawing/2014/main" id="{A00A99A1-AC6A-8530-6F48-86336E44D85D}"/>
              </a:ext>
            </a:extLst>
          </p:cNvPr>
          <p:cNvSpPr txBox="1"/>
          <p:nvPr/>
        </p:nvSpPr>
        <p:spPr>
          <a:xfrm>
            <a:off x="7952700" y="3050582"/>
            <a:ext cx="12186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âm</a:t>
            </a:r>
            <a:endParaRPr kumimoji="0" lang="en-US" sz="24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20" name="Arrow: Down 19">
            <a:extLst>
              <a:ext uri="{FF2B5EF4-FFF2-40B4-BE49-F238E27FC236}">
                <a16:creationId xmlns:a16="http://schemas.microsoft.com/office/drawing/2014/main" id="{D6281AFE-21E0-037C-9A55-9749F994953C}"/>
              </a:ext>
            </a:extLst>
          </p:cNvPr>
          <p:cNvSpPr/>
          <p:nvPr/>
        </p:nvSpPr>
        <p:spPr>
          <a:xfrm rot="10800000">
            <a:off x="405510" y="1296129"/>
            <a:ext cx="270344" cy="121600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chemeClr val="tx1">
                  <a:lumMod val="50000"/>
                </a:schemeClr>
              </a:solidFill>
              <a:effectLst/>
              <a:uLnTx/>
              <a:uFillTx/>
              <a:latin typeface="Arial"/>
              <a:ea typeface="+mn-ea"/>
              <a:cs typeface="+mn-cs"/>
              <a:sym typeface="Arial"/>
            </a:endParaRPr>
          </a:p>
        </p:txBody>
      </p:sp>
      <p:sp>
        <p:nvSpPr>
          <p:cNvPr id="21" name="TextBox 20">
            <a:extLst>
              <a:ext uri="{FF2B5EF4-FFF2-40B4-BE49-F238E27FC236}">
                <a16:creationId xmlns:a16="http://schemas.microsoft.com/office/drawing/2014/main" id="{FA9E4B99-4318-1B42-05B4-43FF241AB0E2}"/>
              </a:ext>
            </a:extLst>
          </p:cNvPr>
          <p:cNvSpPr txBox="1"/>
          <p:nvPr/>
        </p:nvSpPr>
        <p:spPr>
          <a:xfrm>
            <a:off x="3228855" y="1361999"/>
            <a:ext cx="15946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Sô</a:t>
            </a:r>
            <a:r>
              <a:rPr kumimoji="0" lang="en-US" sz="24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 p = </a:t>
            </a:r>
            <a:r>
              <a:rPr kumimoji="0" lang="en-US" sz="24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Sô</a:t>
            </a:r>
            <a:r>
              <a:rPr kumimoji="0" lang="en-US" sz="24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 e</a:t>
            </a:r>
          </a:p>
        </p:txBody>
      </p:sp>
      <p:sp>
        <p:nvSpPr>
          <p:cNvPr id="28" name="Flowchart: Process 27">
            <a:extLst>
              <a:ext uri="{FF2B5EF4-FFF2-40B4-BE49-F238E27FC236}">
                <a16:creationId xmlns:a16="http://schemas.microsoft.com/office/drawing/2014/main" id="{B9342555-FF90-F73C-7354-FA538FF3F6B5}"/>
              </a:ext>
            </a:extLst>
          </p:cNvPr>
          <p:cNvSpPr/>
          <p:nvPr/>
        </p:nvSpPr>
        <p:spPr>
          <a:xfrm>
            <a:off x="477078" y="2512136"/>
            <a:ext cx="708208" cy="114540"/>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34" name="TextBox 33">
            <a:extLst>
              <a:ext uri="{FF2B5EF4-FFF2-40B4-BE49-F238E27FC236}">
                <a16:creationId xmlns:a16="http://schemas.microsoft.com/office/drawing/2014/main" id="{C807D041-3819-1D6B-5E16-C9B497F2B021}"/>
              </a:ext>
            </a:extLst>
          </p:cNvPr>
          <p:cNvSpPr txBox="1"/>
          <p:nvPr/>
        </p:nvSpPr>
        <p:spPr>
          <a:xfrm>
            <a:off x="5773079" y="1638126"/>
            <a:ext cx="370457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m</a:t>
            </a:r>
            <a:r>
              <a:rPr kumimoji="0" lang="en-US" sz="2200" b="0" i="0" u="none" strike="noStrike" kern="0" cap="none" spc="0" normalizeH="0" baseline="-2500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p</a:t>
            </a:r>
            <a:r>
              <a:rPr kumimoji="0" lang="en-US" sz="2200" b="0" i="0" u="none" strike="noStrike" kern="0" cap="none" spc="0" normalizeH="0" baseline="-2500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 </a:t>
            </a:r>
            <a:r>
              <a:rPr kumimoji="0" lang="en-US" sz="2200" b="0" i="0" u="none" strike="noStrike" kern="0" cap="none" spc="0" normalizeH="0" noProof="0" dirty="0">
                <a:ln>
                  <a:noFill/>
                </a:ln>
                <a:solidFill>
                  <a:schemeClr val="tx1">
                    <a:lumMod val="50000"/>
                  </a:schemeClr>
                </a:solidFill>
                <a:effectLst/>
                <a:uLnTx/>
                <a:uFillTx/>
                <a:latin typeface="Vladimir Script" panose="03050402040407070305" pitchFamily="66" charset="0"/>
                <a:cs typeface="Times New Roman" panose="02020603050405020304" pitchFamily="18" charset="0"/>
                <a:sym typeface="Arial"/>
              </a:rPr>
              <a:t>≈</a:t>
            </a:r>
            <a:r>
              <a:rPr kumimoji="0" lang="en-US" sz="2200" b="0" i="0" u="none" strike="noStrike" kern="0" cap="none" spc="0" normalizeH="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 </a:t>
            </a:r>
            <a:r>
              <a:rPr kumimoji="0" lang="en-US" sz="2200" b="0" i="0" u="none" strike="noStrike" kern="0" cap="none" spc="0" normalizeH="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m</a:t>
            </a:r>
            <a:r>
              <a:rPr kumimoji="0" lang="en-US" sz="2200" b="0" i="0" u="none" strike="noStrike" kern="0" cap="none" spc="0" normalizeH="0" baseline="-25000" noProof="0" dirty="0" err="1">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n</a:t>
            </a:r>
            <a:r>
              <a:rPr kumimoji="0" lang="en-US" sz="2200" b="0" i="0" u="none" strike="noStrike" kern="0" cap="none" spc="0" normalizeH="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 </a:t>
            </a:r>
            <a:r>
              <a:rPr kumimoji="0" lang="en-US" sz="2200" b="0" i="0" u="none" strike="noStrike" kern="0" cap="none" spc="0" normalizeH="0" noProof="0" dirty="0">
                <a:ln>
                  <a:noFill/>
                </a:ln>
                <a:solidFill>
                  <a:schemeClr val="tx1">
                    <a:lumMod val="50000"/>
                  </a:schemeClr>
                </a:solidFill>
                <a:effectLst/>
                <a:uLnTx/>
                <a:uFillTx/>
                <a:latin typeface="Vladimir Script" panose="03050402040407070305" pitchFamily="66" charset="0"/>
                <a:cs typeface="Times New Roman" panose="02020603050405020304" pitchFamily="18" charset="0"/>
                <a:sym typeface="Arial"/>
              </a:rPr>
              <a:t>≈ </a:t>
            </a:r>
            <a:r>
              <a:rPr kumimoji="0" lang="en-US" sz="2200" b="0" i="0" u="none" strike="noStrike" kern="0" cap="none" spc="0" normalizeH="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1amu</a:t>
            </a:r>
            <a:endParaRPr kumimoji="0" lang="en-US" sz="22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35" name="TextBox 34">
            <a:extLst>
              <a:ext uri="{FF2B5EF4-FFF2-40B4-BE49-F238E27FC236}">
                <a16:creationId xmlns:a16="http://schemas.microsoft.com/office/drawing/2014/main" id="{93B3E2A2-E5D3-6399-FCA0-7D365DCD155C}"/>
              </a:ext>
            </a:extLst>
          </p:cNvPr>
          <p:cNvSpPr txBox="1"/>
          <p:nvPr/>
        </p:nvSpPr>
        <p:spPr>
          <a:xfrm>
            <a:off x="5773079" y="3946795"/>
            <a:ext cx="370457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m</a:t>
            </a:r>
            <a:r>
              <a:rPr lang="en-US" sz="2200" baseline="-25000" dirty="0">
                <a:solidFill>
                  <a:schemeClr val="tx1">
                    <a:lumMod val="50000"/>
                  </a:schemeClr>
                </a:solidFill>
                <a:latin typeface="Times New Roman" panose="02020603050405020304" pitchFamily="18" charset="0"/>
                <a:cs typeface="Times New Roman" panose="02020603050405020304" pitchFamily="18" charset="0"/>
              </a:rPr>
              <a:t>e</a:t>
            </a:r>
            <a:r>
              <a:rPr kumimoji="0" lang="en-US" sz="2200" b="0" i="0" u="none" strike="noStrike" kern="0" cap="none" spc="0" normalizeH="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 </a:t>
            </a:r>
            <a:r>
              <a:rPr kumimoji="0" lang="en-US" sz="2200" b="0" i="0" u="none" strike="noStrike" kern="0" cap="none" spc="0" normalizeH="0" noProof="0" dirty="0">
                <a:ln>
                  <a:noFill/>
                </a:ln>
                <a:solidFill>
                  <a:schemeClr val="tx1">
                    <a:lumMod val="50000"/>
                  </a:schemeClr>
                </a:solidFill>
                <a:effectLst/>
                <a:uLnTx/>
                <a:uFillTx/>
                <a:latin typeface="Vladimir Script" panose="03050402040407070305" pitchFamily="66" charset="0"/>
                <a:cs typeface="Times New Roman" panose="02020603050405020304" pitchFamily="18" charset="0"/>
                <a:sym typeface="Arial"/>
              </a:rPr>
              <a:t>≈ </a:t>
            </a:r>
            <a:r>
              <a:rPr lang="en-US" sz="2200" dirty="0">
                <a:solidFill>
                  <a:schemeClr val="tx1">
                    <a:lumMod val="50000"/>
                  </a:schemeClr>
                </a:solidFill>
                <a:latin typeface="Times New Roman" panose="02020603050405020304" pitchFamily="18" charset="0"/>
                <a:cs typeface="Times New Roman" panose="02020603050405020304" pitchFamily="18" charset="0"/>
              </a:rPr>
              <a:t>0,00055 </a:t>
            </a:r>
            <a:r>
              <a:rPr kumimoji="0" lang="en-US" sz="2200" b="0" i="0" u="none" strike="noStrike" kern="0" cap="none" spc="0" normalizeH="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rPr>
              <a:t>amu</a:t>
            </a:r>
            <a:endParaRPr kumimoji="0" lang="en-US" sz="2200" b="0" i="0" u="none" strike="noStrike" kern="0" cap="none" spc="0" normalizeH="0" baseline="0" noProof="0" dirty="0">
              <a:ln>
                <a:noFill/>
              </a:ln>
              <a:solidFill>
                <a:schemeClr val="tx1">
                  <a:lumMod val="50000"/>
                </a:schemeClr>
              </a:solidFill>
              <a:effectLst/>
              <a:uLnTx/>
              <a:uFillTx/>
              <a:latin typeface="Times New Roman" panose="02020603050405020304" pitchFamily="18" charset="0"/>
              <a:cs typeface="Times New Roman" panose="02020603050405020304" pitchFamily="18" charset="0"/>
              <a:sym typeface="Arial"/>
            </a:endParaRPr>
          </a:p>
        </p:txBody>
      </p:sp>
      <p:sp>
        <p:nvSpPr>
          <p:cNvPr id="36" name="Arrow: Right 35">
            <a:extLst>
              <a:ext uri="{FF2B5EF4-FFF2-40B4-BE49-F238E27FC236}">
                <a16:creationId xmlns:a16="http://schemas.microsoft.com/office/drawing/2014/main" id="{5364604E-E0F5-FFC1-5905-49A6FB19E674}"/>
              </a:ext>
            </a:extLst>
          </p:cNvPr>
          <p:cNvSpPr/>
          <p:nvPr/>
        </p:nvSpPr>
        <p:spPr>
          <a:xfrm rot="5400000">
            <a:off x="1718258" y="3087195"/>
            <a:ext cx="639899" cy="29680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chemeClr val="tx1">
                  <a:lumMod val="50000"/>
                </a:schemeClr>
              </a:solidFill>
              <a:effectLst/>
              <a:uLnTx/>
              <a:uFillTx/>
              <a:latin typeface="Arial"/>
              <a:ea typeface="+mn-ea"/>
              <a:cs typeface="+mn-cs"/>
              <a:sym typeface="Arial"/>
            </a:endParaRPr>
          </a:p>
        </p:txBody>
      </p:sp>
      <p:sp>
        <p:nvSpPr>
          <p:cNvPr id="37" name="TextBox 36">
            <a:extLst>
              <a:ext uri="{FF2B5EF4-FFF2-40B4-BE49-F238E27FC236}">
                <a16:creationId xmlns:a16="http://schemas.microsoft.com/office/drawing/2014/main" id="{34FE6781-EDEF-8A48-0083-7657210EEE9F}"/>
              </a:ext>
            </a:extLst>
          </p:cNvPr>
          <p:cNvSpPr txBox="1"/>
          <p:nvPr/>
        </p:nvSpPr>
        <p:spPr>
          <a:xfrm>
            <a:off x="210032" y="3577110"/>
            <a:ext cx="3953152" cy="907749"/>
          </a:xfrm>
          <a:prstGeom prst="rect">
            <a:avLst/>
          </a:prstGeom>
          <a:solidFill>
            <a:schemeClr val="accent6">
              <a:lumMod val="95000"/>
            </a:schemeClr>
          </a:solidFill>
        </p:spPr>
        <p:txBody>
          <a:bodyPr wrap="square">
            <a:spAutoFit/>
          </a:bodyPr>
          <a:lstStyle/>
          <a:p>
            <a:pPr marL="0" marR="0" algn="just">
              <a:lnSpc>
                <a:spcPct val="115000"/>
              </a:lnSpc>
              <a:spcBef>
                <a:spcPts val="0"/>
              </a:spcBef>
              <a:spcAft>
                <a:spcPts val="0"/>
              </a:spcAft>
            </a:pP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Khối</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lượng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chemeClr val="tx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chemeClr val="tx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ằng</a:t>
            </a:r>
            <a:r>
              <a:rPr lang="en-US" sz="24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4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24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p, n, e</a:t>
            </a:r>
          </a:p>
        </p:txBody>
      </p:sp>
    </p:spTree>
    <p:extLst>
      <p:ext uri="{BB962C8B-B14F-4D97-AF65-F5344CB8AC3E}">
        <p14:creationId xmlns:p14="http://schemas.microsoft.com/office/powerpoint/2010/main" val="363975944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32" name="Google Shape;1289;p59">
            <a:extLst>
              <a:ext uri="{FF2B5EF4-FFF2-40B4-BE49-F238E27FC236}">
                <a16:creationId xmlns:a16="http://schemas.microsoft.com/office/drawing/2014/main" id="{49576329-6C29-4B01-856A-BCDF4AA6B621}"/>
              </a:ext>
            </a:extLst>
          </p:cNvPr>
          <p:cNvSpPr/>
          <p:nvPr/>
        </p:nvSpPr>
        <p:spPr>
          <a:xfrm>
            <a:off x="1556777" y="1798834"/>
            <a:ext cx="6045015" cy="154583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74"/>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t>LUYỆN TẬP</a:t>
            </a:r>
            <a:endParaRPr b="1" dirty="0">
              <a:solidFill>
                <a:schemeClr val="accent3"/>
              </a:solidFill>
            </a:endParaRPr>
          </a:p>
        </p:txBody>
      </p:sp>
      <p:grpSp>
        <p:nvGrpSpPr>
          <p:cNvPr id="2224" name="Google Shape;2224;p74"/>
          <p:cNvGrpSpPr/>
          <p:nvPr/>
        </p:nvGrpSpPr>
        <p:grpSpPr>
          <a:xfrm>
            <a:off x="1089260" y="546806"/>
            <a:ext cx="320453" cy="409255"/>
            <a:chOff x="5905475" y="2032050"/>
            <a:chExt cx="454350" cy="580175"/>
          </a:xfrm>
        </p:grpSpPr>
        <p:sp>
          <p:nvSpPr>
            <p:cNvPr id="2225" name="Google Shape;2225;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7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7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7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7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1" name="Google Shape;2231;p74"/>
          <p:cNvGrpSpPr/>
          <p:nvPr/>
        </p:nvGrpSpPr>
        <p:grpSpPr>
          <a:xfrm rot="5973186">
            <a:off x="7660275" y="1700178"/>
            <a:ext cx="525721" cy="428640"/>
            <a:chOff x="5426900" y="3064075"/>
            <a:chExt cx="281450" cy="229525"/>
          </a:xfrm>
        </p:grpSpPr>
        <p:sp>
          <p:nvSpPr>
            <p:cNvPr id="2232" name="Google Shape;223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74"/>
          <p:cNvGrpSpPr/>
          <p:nvPr/>
        </p:nvGrpSpPr>
        <p:grpSpPr>
          <a:xfrm rot="5973186">
            <a:off x="888000" y="4094253"/>
            <a:ext cx="525721" cy="428640"/>
            <a:chOff x="5426900" y="3064075"/>
            <a:chExt cx="281450" cy="229525"/>
          </a:xfrm>
        </p:grpSpPr>
        <p:sp>
          <p:nvSpPr>
            <p:cNvPr id="2242" name="Google Shape;2242;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7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7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7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7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7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7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2592D8A-11C1-4481-9ECE-28D744FFA21E}"/>
              </a:ext>
            </a:extLst>
          </p:cNvPr>
          <p:cNvSpPr txBox="1"/>
          <p:nvPr/>
        </p:nvSpPr>
        <p:spPr>
          <a:xfrm>
            <a:off x="1788277" y="2007080"/>
            <a:ext cx="5825066" cy="1077218"/>
          </a:xfrm>
          <a:prstGeom prst="rect">
            <a:avLst/>
          </a:prstGeom>
          <a:noFill/>
        </p:spPr>
        <p:txBody>
          <a:bodyPr wrap="square" rtlCol="0">
            <a:spAutoFit/>
          </a:bodyPr>
          <a:lstStyle/>
          <a:p>
            <a:pPr algn="l"/>
            <a:r>
              <a:rPr lang="en-US" sz="3200" dirty="0" err="1">
                <a:solidFill>
                  <a:srgbClr val="263E68"/>
                </a:solidFill>
                <a:latin typeface="Times New Roman" panose="02020603050405020304" pitchFamily="18" charset="0"/>
                <a:cs typeface="Times New Roman" panose="02020603050405020304" pitchFamily="18" charset="0"/>
              </a:rPr>
              <a:t>Thảo</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luận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theo</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nhóm</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hoàn</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thành</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các</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bài</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tập</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trong</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phiếu</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học</a:t>
            </a:r>
            <a:r>
              <a:rPr lang="en-US" sz="3200" dirty="0">
                <a:solidFill>
                  <a:srgbClr val="263E68"/>
                </a:solidFill>
                <a:latin typeface="Times New Roman" panose="02020603050405020304" pitchFamily="18" charset="0"/>
                <a:cs typeface="Times New Roman" panose="02020603050405020304" pitchFamily="18" charset="0"/>
              </a:rPr>
              <a:t> </a:t>
            </a:r>
            <a:r>
              <a:rPr lang="en-US" sz="3200" dirty="0" err="1">
                <a:solidFill>
                  <a:srgbClr val="263E68"/>
                </a:solidFill>
                <a:latin typeface="Times New Roman" panose="02020603050405020304" pitchFamily="18" charset="0"/>
                <a:cs typeface="Times New Roman" panose="02020603050405020304" pitchFamily="18" charset="0"/>
              </a:rPr>
              <a:t>tập</a:t>
            </a:r>
            <a:endParaRPr lang="en-US" sz="3200" dirty="0">
              <a:solidFill>
                <a:srgbClr val="263E68"/>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8C7B0B-A5E4-77B8-B8B4-249285ACFB63}"/>
              </a:ext>
            </a:extLst>
          </p:cNvPr>
          <p:cNvPicPr>
            <a:picLocks noChangeAspect="1"/>
          </p:cNvPicPr>
          <p:nvPr/>
        </p:nvPicPr>
        <p:blipFill>
          <a:blip r:embed="rId3"/>
          <a:stretch>
            <a:fillRect/>
          </a:stretch>
        </p:blipFill>
        <p:spPr>
          <a:xfrm>
            <a:off x="224041" y="0"/>
            <a:ext cx="8697322" cy="5144331"/>
          </a:xfrm>
          <a:prstGeom prst="rect">
            <a:avLst/>
          </a:prstGeom>
        </p:spPr>
      </p:pic>
    </p:spTree>
    <p:extLst>
      <p:ext uri="{BB962C8B-B14F-4D97-AF65-F5344CB8AC3E}">
        <p14:creationId xmlns:p14="http://schemas.microsoft.com/office/powerpoint/2010/main" val="314385376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6414EB8-08BD-91F4-A1FC-47043D02478A}"/>
              </a:ext>
            </a:extLst>
          </p:cNvPr>
          <p:cNvGraphicFramePr>
            <a:graphicFrameLocks noGrp="1"/>
          </p:cNvGraphicFramePr>
          <p:nvPr>
            <p:extLst>
              <p:ext uri="{D42A27DB-BD31-4B8C-83A1-F6EECF244321}">
                <p14:modId xmlns:p14="http://schemas.microsoft.com/office/powerpoint/2010/main" val="1828708152"/>
              </p:ext>
            </p:extLst>
          </p:nvPr>
        </p:nvGraphicFramePr>
        <p:xfrm>
          <a:off x="754048" y="1772202"/>
          <a:ext cx="7635903" cy="2679633"/>
        </p:xfrm>
        <a:graphic>
          <a:graphicData uri="http://schemas.openxmlformats.org/drawingml/2006/table">
            <a:tbl>
              <a:tblPr firstRow="1" bandRow="1">
                <a:tableStyleId>{B765EADD-D6A5-4487-A436-0224A39C4D29}</a:tableStyleId>
              </a:tblPr>
              <a:tblGrid>
                <a:gridCol w="1584961">
                  <a:extLst>
                    <a:ext uri="{9D8B030D-6E8A-4147-A177-3AD203B41FA5}">
                      <a16:colId xmlns:a16="http://schemas.microsoft.com/office/drawing/2014/main" val="1944318130"/>
                    </a:ext>
                  </a:extLst>
                </a:gridCol>
                <a:gridCol w="858740">
                  <a:extLst>
                    <a:ext uri="{9D8B030D-6E8A-4147-A177-3AD203B41FA5}">
                      <a16:colId xmlns:a16="http://schemas.microsoft.com/office/drawing/2014/main" val="2666975398"/>
                    </a:ext>
                  </a:extLst>
                </a:gridCol>
                <a:gridCol w="842839">
                  <a:extLst>
                    <a:ext uri="{9D8B030D-6E8A-4147-A177-3AD203B41FA5}">
                      <a16:colId xmlns:a16="http://schemas.microsoft.com/office/drawing/2014/main" val="4027807882"/>
                    </a:ext>
                  </a:extLst>
                </a:gridCol>
                <a:gridCol w="795130">
                  <a:extLst>
                    <a:ext uri="{9D8B030D-6E8A-4147-A177-3AD203B41FA5}">
                      <a16:colId xmlns:a16="http://schemas.microsoft.com/office/drawing/2014/main" val="343247778"/>
                    </a:ext>
                  </a:extLst>
                </a:gridCol>
                <a:gridCol w="1502797">
                  <a:extLst>
                    <a:ext uri="{9D8B030D-6E8A-4147-A177-3AD203B41FA5}">
                      <a16:colId xmlns:a16="http://schemas.microsoft.com/office/drawing/2014/main" val="2549216204"/>
                    </a:ext>
                  </a:extLst>
                </a:gridCol>
                <a:gridCol w="2051436">
                  <a:extLst>
                    <a:ext uri="{9D8B030D-6E8A-4147-A177-3AD203B41FA5}">
                      <a16:colId xmlns:a16="http://schemas.microsoft.com/office/drawing/2014/main" val="4019553304"/>
                    </a:ext>
                  </a:extLst>
                </a:gridCol>
              </a:tblGrid>
              <a:tr h="598571">
                <a:tc>
                  <a:txBody>
                    <a:bodyPr/>
                    <a:lstStyle/>
                    <a:p>
                      <a:pPr algn="ctr" fontAlgn="t"/>
                      <a:r>
                        <a:rPr lang="en-US" sz="2400" b="1" dirty="0" err="1">
                          <a:solidFill>
                            <a:srgbClr val="000000"/>
                          </a:solidFill>
                          <a:effectLst/>
                          <a:latin typeface="Times New Roman" panose="02020603050405020304" pitchFamily="18" charset="0"/>
                          <a:cs typeface="Times New Roman" panose="02020603050405020304" pitchFamily="18" charset="0"/>
                        </a:rPr>
                        <a:t>Nguyên</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tử</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nchor="ctr"/>
                </a:tc>
                <a:tc>
                  <a:txBody>
                    <a:bodyPr/>
                    <a:lstStyle/>
                    <a:p>
                      <a:pPr algn="ctr" fontAlgn="t"/>
                      <a:r>
                        <a:rPr lang="en-US" sz="2400" b="1" dirty="0" err="1">
                          <a:solidFill>
                            <a:srgbClr val="000000"/>
                          </a:solidFill>
                          <a:effectLst/>
                          <a:latin typeface="Times New Roman" panose="02020603050405020304" pitchFamily="18" charset="0"/>
                          <a:cs typeface="Times New Roman" panose="02020603050405020304" pitchFamily="18" charset="0"/>
                        </a:rPr>
                        <a:t>Số</a:t>
                      </a:r>
                      <a:r>
                        <a:rPr lang="en-US" sz="2400" b="1" dirty="0">
                          <a:solidFill>
                            <a:srgbClr val="000000"/>
                          </a:solidFill>
                          <a:effectLst/>
                          <a:latin typeface="Times New Roman" panose="02020603050405020304" pitchFamily="18" charset="0"/>
                          <a:cs typeface="Times New Roman" panose="02020603050405020304" pitchFamily="18" charset="0"/>
                        </a:rPr>
                        <a:t> p</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nchor="ctr"/>
                </a:tc>
                <a:tc>
                  <a:txBody>
                    <a:bodyPr/>
                    <a:lstStyle/>
                    <a:p>
                      <a:pPr algn="ctr" fontAlgn="t"/>
                      <a:r>
                        <a:rPr lang="en-US" sz="2400" b="1" dirty="0" err="1">
                          <a:solidFill>
                            <a:srgbClr val="000000"/>
                          </a:solidFill>
                          <a:effectLst/>
                          <a:latin typeface="Times New Roman" panose="02020603050405020304" pitchFamily="18" charset="0"/>
                          <a:cs typeface="Times New Roman" panose="02020603050405020304" pitchFamily="18" charset="0"/>
                        </a:rPr>
                        <a:t>Sô</a:t>
                      </a:r>
                      <a:r>
                        <a:rPr lang="en-US" sz="2400" b="1" dirty="0">
                          <a:solidFill>
                            <a:srgbClr val="000000"/>
                          </a:solidFill>
                          <a:effectLst/>
                          <a:latin typeface="Times New Roman" panose="02020603050405020304" pitchFamily="18" charset="0"/>
                          <a:cs typeface="Times New Roman" panose="02020603050405020304" pitchFamily="18" charset="0"/>
                        </a:rPr>
                        <a:t>́ n</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nchor="ctr"/>
                </a:tc>
                <a:tc>
                  <a:txBody>
                    <a:bodyPr/>
                    <a:lstStyle/>
                    <a:p>
                      <a:pPr algn="ctr" fontAlgn="t"/>
                      <a:r>
                        <a:rPr lang="en-US" sz="2400" b="1" dirty="0" err="1">
                          <a:solidFill>
                            <a:srgbClr val="000000"/>
                          </a:solidFill>
                          <a:effectLst/>
                          <a:latin typeface="Times New Roman" panose="02020603050405020304" pitchFamily="18" charset="0"/>
                          <a:cs typeface="Times New Roman" panose="02020603050405020304" pitchFamily="18" charset="0"/>
                        </a:rPr>
                        <a:t>Số</a:t>
                      </a:r>
                      <a:r>
                        <a:rPr lang="en-US" sz="2400" b="1" dirty="0">
                          <a:solidFill>
                            <a:srgbClr val="000000"/>
                          </a:solidFill>
                          <a:effectLst/>
                          <a:latin typeface="Times New Roman" panose="02020603050405020304" pitchFamily="18" charset="0"/>
                          <a:cs typeface="Times New Roman" panose="02020603050405020304" pitchFamily="18" charset="0"/>
                        </a:rPr>
                        <a:t> e</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nchor="ctr"/>
                </a:tc>
                <a:tc>
                  <a:txBody>
                    <a:bodyPr/>
                    <a:lstStyle/>
                    <a:p>
                      <a:pPr algn="ctr" fontAlgn="t"/>
                      <a:r>
                        <a:rPr lang="en-US" sz="2400" b="1" dirty="0" err="1">
                          <a:solidFill>
                            <a:srgbClr val="000000"/>
                          </a:solidFill>
                          <a:effectLst/>
                          <a:latin typeface="Times New Roman" panose="02020603050405020304" pitchFamily="18" charset="0"/>
                          <a:cs typeface="Times New Roman" panose="02020603050405020304" pitchFamily="18" charset="0"/>
                        </a:rPr>
                        <a:t>Điện</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tích</a:t>
                      </a:r>
                      <a:r>
                        <a:rPr lang="en-US" sz="2400" b="1" dirty="0">
                          <a:solidFill>
                            <a:srgbClr val="000000"/>
                          </a:solidFill>
                          <a:effectLst/>
                          <a:latin typeface="Times New Roman" panose="02020603050405020304" pitchFamily="18" charset="0"/>
                          <a:cs typeface="Times New Roman" panose="02020603050405020304" pitchFamily="18" charset="0"/>
                        </a:rPr>
                        <a:t> </a:t>
                      </a:r>
                    </a:p>
                    <a:p>
                      <a:pPr algn="ctr" fontAlgn="t"/>
                      <a:r>
                        <a:rPr lang="en-US" sz="2400" b="1" dirty="0" err="1">
                          <a:solidFill>
                            <a:srgbClr val="000000"/>
                          </a:solidFill>
                          <a:effectLst/>
                          <a:latin typeface="Times New Roman" panose="02020603050405020304" pitchFamily="18" charset="0"/>
                          <a:cs typeface="Times New Roman" panose="02020603050405020304" pitchFamily="18" charset="0"/>
                        </a:rPr>
                        <a:t>hạt</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nhân</a:t>
                      </a:r>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algn="ctr"/>
                      <a:r>
                        <a:rPr lang="en-US" sz="2400" b="1" dirty="0" err="1">
                          <a:latin typeface="Times New Roman" panose="02020603050405020304" pitchFamily="18" charset="0"/>
                          <a:cs typeface="Times New Roman" panose="02020603050405020304" pitchFamily="18" charset="0"/>
                        </a:rPr>
                        <a:t>Khối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a:t>
                      </a:r>
                      <a:r>
                        <a:rPr lang="en-US" sz="2400" b="1"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2166650011"/>
                  </a:ext>
                </a:extLst>
              </a:tr>
              <a:tr h="598571">
                <a:tc>
                  <a:txBody>
                    <a:bodyPr/>
                    <a:lstStyle/>
                    <a:p>
                      <a:pPr algn="just" fontAlgn="t"/>
                      <a:r>
                        <a:rPr lang="en-US" sz="2400">
                          <a:solidFill>
                            <a:srgbClr val="000000"/>
                          </a:solidFill>
                          <a:effectLst/>
                          <a:latin typeface="Times New Roman" panose="02020603050405020304" pitchFamily="18" charset="0"/>
                          <a:cs typeface="Times New Roman" panose="02020603050405020304" pitchFamily="18" charset="0"/>
                        </a:rPr>
                        <a:t>Hydrogen</a:t>
                      </a:r>
                    </a:p>
                  </a:txBody>
                  <a:tcPr marL="76200" marR="76200" marT="76200" marB="76200"/>
                </a:tc>
                <a:tc>
                  <a:txBody>
                    <a:bodyPr/>
                    <a:lstStyle/>
                    <a:p>
                      <a:pPr algn="ctr" fontAlgn="t"/>
                      <a:r>
                        <a:rPr lang="en-US" sz="2400" dirty="0">
                          <a:solidFill>
                            <a:srgbClr val="000000"/>
                          </a:solidFill>
                          <a:effectLst/>
                          <a:latin typeface="Times New Roman" panose="02020603050405020304" pitchFamily="18" charset="0"/>
                          <a:cs typeface="Times New Roman" panose="02020603050405020304" pitchFamily="18" charset="0"/>
                        </a:rPr>
                        <a:t>1</a:t>
                      </a:r>
                    </a:p>
                  </a:txBody>
                  <a:tcPr marL="76200" marR="76200" marT="76200" marB="76200" anchor="ctr"/>
                </a:tc>
                <a:tc>
                  <a:txBody>
                    <a:bodyPr/>
                    <a:lstStyle/>
                    <a:p>
                      <a:pPr algn="ctr" fontAlgn="t"/>
                      <a:r>
                        <a:rPr lang="en-US" sz="2400" dirty="0">
                          <a:solidFill>
                            <a:srgbClr val="000000"/>
                          </a:solidFill>
                          <a:effectLst/>
                          <a:latin typeface="Times New Roman" panose="02020603050405020304" pitchFamily="18" charset="0"/>
                          <a:cs typeface="Times New Roman" panose="02020603050405020304" pitchFamily="18" charset="0"/>
                        </a:rPr>
                        <a:t>0</a:t>
                      </a:r>
                    </a:p>
                  </a:txBody>
                  <a:tcPr marL="76200" marR="76200" marT="76200" marB="76200" anchor="ctr"/>
                </a:tc>
                <a:tc>
                  <a:txBody>
                    <a:bodyPr/>
                    <a:lstStyle/>
                    <a:p>
                      <a:pPr algn="ctr" fontAlgn="t"/>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nchor="ctr"/>
                </a:tc>
                <a:tc>
                  <a:txBody>
                    <a:bodyPr/>
                    <a:lstStyle/>
                    <a:p>
                      <a:pPr algn="ctr" fontAlgn="t"/>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nchor="ct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05888879"/>
                  </a:ext>
                </a:extLst>
              </a:tr>
              <a:tr h="598571">
                <a:tc>
                  <a:txBody>
                    <a:bodyPr/>
                    <a:lstStyle/>
                    <a:p>
                      <a:pPr algn="just" fontAlgn="t"/>
                      <a:r>
                        <a:rPr lang="en-US" sz="2400">
                          <a:solidFill>
                            <a:srgbClr val="000000"/>
                          </a:solidFill>
                          <a:effectLst/>
                          <a:latin typeface="Times New Roman" panose="02020603050405020304" pitchFamily="18" charset="0"/>
                          <a:cs typeface="Times New Roman" panose="02020603050405020304" pitchFamily="18" charset="0"/>
                        </a:rPr>
                        <a:t>Carbon</a:t>
                      </a:r>
                    </a:p>
                  </a:txBody>
                  <a:tcPr marL="76200" marR="76200" marT="76200" marB="76200"/>
                </a:tc>
                <a:tc>
                  <a:txBody>
                    <a:bodyPr/>
                    <a:lstStyle/>
                    <a:p>
                      <a:pPr algn="ctr" fontAlgn="t"/>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nchor="ctr"/>
                </a:tc>
                <a:tc>
                  <a:txBody>
                    <a:bodyPr/>
                    <a:lstStyle/>
                    <a:p>
                      <a:pPr algn="ctr" fontAlgn="t"/>
                      <a:r>
                        <a:rPr lang="en-US" sz="2400" dirty="0">
                          <a:solidFill>
                            <a:srgbClr val="000000"/>
                          </a:solidFill>
                          <a:effectLst/>
                          <a:latin typeface="Times New Roman" panose="02020603050405020304" pitchFamily="18" charset="0"/>
                          <a:cs typeface="Times New Roman" panose="02020603050405020304" pitchFamily="18" charset="0"/>
                        </a:rPr>
                        <a:t>6</a:t>
                      </a:r>
                    </a:p>
                  </a:txBody>
                  <a:tcPr marL="76200" marR="76200" marT="76200" marB="76200" anchor="ctr"/>
                </a:tc>
                <a:tc>
                  <a:txBody>
                    <a:bodyPr/>
                    <a:lstStyle/>
                    <a:p>
                      <a:pPr algn="ctr" fontAlgn="t"/>
                      <a:r>
                        <a:rPr lang="en-US" sz="2400" dirty="0">
                          <a:solidFill>
                            <a:srgbClr val="000000"/>
                          </a:solidFill>
                          <a:effectLst/>
                          <a:latin typeface="Times New Roman" panose="02020603050405020304" pitchFamily="18" charset="0"/>
                          <a:cs typeface="Times New Roman" panose="02020603050405020304" pitchFamily="18" charset="0"/>
                        </a:rPr>
                        <a:t>6</a:t>
                      </a:r>
                    </a:p>
                  </a:txBody>
                  <a:tcPr marL="76200" marR="76200" marT="76200" marB="76200" anchor="ctr"/>
                </a:tc>
                <a:tc>
                  <a:txBody>
                    <a:bodyPr/>
                    <a:lstStyle/>
                    <a:p>
                      <a:pPr algn="ctr" fontAlgn="t"/>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nchor="ctr"/>
                </a:tc>
                <a:tc>
                  <a:txBody>
                    <a:bodyPr/>
                    <a:lstStyle/>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63753157"/>
                  </a:ext>
                </a:extLst>
              </a:tr>
              <a:tr h="598571">
                <a:tc>
                  <a:txBody>
                    <a:bodyPr/>
                    <a:lstStyle/>
                    <a:p>
                      <a:pPr algn="just" fontAlgn="t"/>
                      <a:r>
                        <a:rPr lang="en-US" sz="2400">
                          <a:solidFill>
                            <a:srgbClr val="000000"/>
                          </a:solidFill>
                          <a:effectLst/>
                          <a:latin typeface="Times New Roman" panose="02020603050405020304" pitchFamily="18" charset="0"/>
                          <a:cs typeface="Times New Roman" panose="02020603050405020304" pitchFamily="18" charset="0"/>
                        </a:rPr>
                        <a:t>Phosphorus</a:t>
                      </a:r>
                    </a:p>
                  </a:txBody>
                  <a:tcPr marL="76200" marR="76200" marT="76200" marB="76200"/>
                </a:tc>
                <a:tc>
                  <a:txBody>
                    <a:bodyPr/>
                    <a:lstStyle/>
                    <a:p>
                      <a:pPr algn="ctr" fontAlgn="t"/>
                      <a:r>
                        <a:rPr lang="en-US" sz="2400">
                          <a:solidFill>
                            <a:srgbClr val="000000"/>
                          </a:solidFill>
                          <a:effectLst/>
                          <a:latin typeface="Times New Roman" panose="02020603050405020304" pitchFamily="18" charset="0"/>
                          <a:cs typeface="Times New Roman" panose="02020603050405020304" pitchFamily="18" charset="0"/>
                        </a:rPr>
                        <a:t>15</a:t>
                      </a:r>
                    </a:p>
                  </a:txBody>
                  <a:tcPr marL="76200" marR="76200" marT="76200" marB="76200" anchor="ctr"/>
                </a:tc>
                <a:tc>
                  <a:txBody>
                    <a:bodyPr/>
                    <a:lstStyle/>
                    <a:p>
                      <a:pPr algn="ctr" fontAlgn="t"/>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nchor="ctr"/>
                </a:tc>
                <a:tc>
                  <a:txBody>
                    <a:bodyPr/>
                    <a:lstStyle/>
                    <a:p>
                      <a:pPr algn="ctr" fontAlgn="t"/>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nchor="ctr"/>
                </a:tc>
                <a:tc>
                  <a:txBody>
                    <a:bodyPr/>
                    <a:lstStyle/>
                    <a:p>
                      <a:pPr algn="ctr" fontAlgn="t"/>
                      <a:endParaRPr lang="en-US" sz="2400" dirty="0">
                        <a:solidFill>
                          <a:srgbClr val="000000"/>
                        </a:solidFill>
                        <a:effectLst/>
                        <a:latin typeface="Times New Roman" panose="02020603050405020304" pitchFamily="18" charset="0"/>
                        <a:cs typeface="Times New Roman" panose="02020603050405020304" pitchFamily="18" charset="0"/>
                      </a:endParaRPr>
                    </a:p>
                  </a:txBody>
                  <a:tcPr marL="76200" marR="76200" marT="76200" marB="76200" anchor="ctr"/>
                </a:tc>
                <a:tc>
                  <a:txBody>
                    <a:bodyPr/>
                    <a:lstStyle/>
                    <a:p>
                      <a:pPr algn="ctr"/>
                      <a:r>
                        <a:rPr lang="en-US" sz="2400" dirty="0">
                          <a:latin typeface="Times New Roman" panose="02020603050405020304" pitchFamily="18" charset="0"/>
                          <a:cs typeface="Times New Roman" panose="02020603050405020304" pitchFamily="18" charset="0"/>
                        </a:rPr>
                        <a:t>31 amu</a:t>
                      </a:r>
                    </a:p>
                  </a:txBody>
                  <a:tcPr/>
                </a:tc>
                <a:extLst>
                  <a:ext uri="{0D108BD9-81ED-4DB2-BD59-A6C34878D82A}">
                    <a16:rowId xmlns:a16="http://schemas.microsoft.com/office/drawing/2014/main" val="1896243801"/>
                  </a:ext>
                </a:extLst>
              </a:tr>
            </a:tbl>
          </a:graphicData>
        </a:graphic>
      </p:graphicFrame>
      <p:sp>
        <p:nvSpPr>
          <p:cNvPr id="6" name="TextBox 5">
            <a:extLst>
              <a:ext uri="{FF2B5EF4-FFF2-40B4-BE49-F238E27FC236}">
                <a16:creationId xmlns:a16="http://schemas.microsoft.com/office/drawing/2014/main" id="{5171E1C8-8CCD-6414-BD7D-10648B1E85B4}"/>
              </a:ext>
            </a:extLst>
          </p:cNvPr>
          <p:cNvSpPr txBox="1"/>
          <p:nvPr/>
        </p:nvSpPr>
        <p:spPr>
          <a:xfrm>
            <a:off x="4222043" y="2687624"/>
            <a:ext cx="699911" cy="461665"/>
          </a:xfrm>
          <a:prstGeom prst="rect">
            <a:avLst/>
          </a:prstGeom>
          <a:noFill/>
        </p:spPr>
        <p:txBody>
          <a:bodyPr wrap="square" rtlCol="0">
            <a:spAutoFit/>
          </a:bodyPr>
          <a:lstStyle/>
          <a:p>
            <a:pPr algn="l"/>
            <a:r>
              <a:rPr lang="en-US" sz="2400" b="1" dirty="0">
                <a:solidFill>
                  <a:srgbClr val="FF0000"/>
                </a:solidFill>
                <a:latin typeface="Times New Roman" panose="02020603050405020304" pitchFamily="18" charset="0"/>
                <a:cs typeface="Times New Roman" panose="02020603050405020304" pitchFamily="18" charset="0"/>
              </a:rPr>
              <a:t>1</a:t>
            </a:r>
          </a:p>
        </p:txBody>
      </p:sp>
      <p:sp>
        <p:nvSpPr>
          <p:cNvPr id="7" name="TextBox 6">
            <a:extLst>
              <a:ext uri="{FF2B5EF4-FFF2-40B4-BE49-F238E27FC236}">
                <a16:creationId xmlns:a16="http://schemas.microsoft.com/office/drawing/2014/main" id="{5691245A-9337-ACFC-DD5F-6E8670682EFC}"/>
              </a:ext>
            </a:extLst>
          </p:cNvPr>
          <p:cNvSpPr txBox="1"/>
          <p:nvPr/>
        </p:nvSpPr>
        <p:spPr>
          <a:xfrm>
            <a:off x="5320648" y="2687623"/>
            <a:ext cx="699911" cy="461665"/>
          </a:xfrm>
          <a:prstGeom prst="rect">
            <a:avLst/>
          </a:prstGeom>
          <a:noFill/>
        </p:spPr>
        <p:txBody>
          <a:bodyPr wrap="square" rtlCol="0">
            <a:spAutoFit/>
          </a:bodyPr>
          <a:lstStyle/>
          <a:p>
            <a:pPr algn="l"/>
            <a:r>
              <a:rPr lang="en-US" sz="2400" b="1" dirty="0">
                <a:solidFill>
                  <a:srgbClr val="FF0000"/>
                </a:solidFill>
                <a:latin typeface="Times New Roman" panose="02020603050405020304" pitchFamily="18" charset="0"/>
                <a:cs typeface="Times New Roman" panose="02020603050405020304" pitchFamily="18" charset="0"/>
              </a:rPr>
              <a:t>+1</a:t>
            </a:r>
          </a:p>
        </p:txBody>
      </p:sp>
      <p:sp>
        <p:nvSpPr>
          <p:cNvPr id="8" name="TextBox 7">
            <a:extLst>
              <a:ext uri="{FF2B5EF4-FFF2-40B4-BE49-F238E27FC236}">
                <a16:creationId xmlns:a16="http://schemas.microsoft.com/office/drawing/2014/main" id="{2AE92EDC-85A6-7DD3-F789-FECCAE22E021}"/>
              </a:ext>
            </a:extLst>
          </p:cNvPr>
          <p:cNvSpPr txBox="1"/>
          <p:nvPr/>
        </p:nvSpPr>
        <p:spPr>
          <a:xfrm>
            <a:off x="6799590" y="2663850"/>
            <a:ext cx="1510848" cy="461665"/>
          </a:xfrm>
          <a:prstGeom prst="rect">
            <a:avLst/>
          </a:prstGeom>
          <a:noFill/>
        </p:spPr>
        <p:txBody>
          <a:bodyPr wrap="square" rtlCol="0">
            <a:spAutoFit/>
          </a:bodyPr>
          <a:lstStyle/>
          <a:p>
            <a:pPr algn="l"/>
            <a:r>
              <a:rPr lang="en-US" sz="2400" b="1" dirty="0">
                <a:solidFill>
                  <a:srgbClr val="FF0000"/>
                </a:solidFill>
                <a:latin typeface="Times New Roman" panose="02020603050405020304" pitchFamily="18" charset="0"/>
                <a:cs typeface="Times New Roman" panose="02020603050405020304" pitchFamily="18" charset="0"/>
              </a:rPr>
              <a:t>1 amu</a:t>
            </a:r>
          </a:p>
        </p:txBody>
      </p:sp>
      <p:sp>
        <p:nvSpPr>
          <p:cNvPr id="9" name="TextBox 8">
            <a:extLst>
              <a:ext uri="{FF2B5EF4-FFF2-40B4-BE49-F238E27FC236}">
                <a16:creationId xmlns:a16="http://schemas.microsoft.com/office/drawing/2014/main" id="{F71F5D95-111E-D55F-05C6-347E5A18A8C1}"/>
              </a:ext>
            </a:extLst>
          </p:cNvPr>
          <p:cNvSpPr txBox="1"/>
          <p:nvPr/>
        </p:nvSpPr>
        <p:spPr>
          <a:xfrm>
            <a:off x="2576123" y="3268069"/>
            <a:ext cx="699911" cy="461665"/>
          </a:xfrm>
          <a:prstGeom prst="rect">
            <a:avLst/>
          </a:prstGeom>
          <a:noFill/>
        </p:spPr>
        <p:txBody>
          <a:bodyPr wrap="square" rtlCol="0">
            <a:spAutoFit/>
          </a:bodyPr>
          <a:lstStyle/>
          <a:p>
            <a:pPr algn="l"/>
            <a:r>
              <a:rPr lang="en-US" sz="2400" b="1" dirty="0">
                <a:solidFill>
                  <a:srgbClr val="FF0000"/>
                </a:solidFill>
                <a:latin typeface="Times New Roman" panose="02020603050405020304" pitchFamily="18" charset="0"/>
                <a:cs typeface="Times New Roman" panose="02020603050405020304" pitchFamily="18" charset="0"/>
              </a:rPr>
              <a:t>6</a:t>
            </a:r>
          </a:p>
        </p:txBody>
      </p:sp>
      <p:sp>
        <p:nvSpPr>
          <p:cNvPr id="10" name="TextBox 9">
            <a:extLst>
              <a:ext uri="{FF2B5EF4-FFF2-40B4-BE49-F238E27FC236}">
                <a16:creationId xmlns:a16="http://schemas.microsoft.com/office/drawing/2014/main" id="{C8D376F7-D181-9A7B-12E2-BD8FF0DA5FE3}"/>
              </a:ext>
            </a:extLst>
          </p:cNvPr>
          <p:cNvSpPr txBox="1"/>
          <p:nvPr/>
        </p:nvSpPr>
        <p:spPr>
          <a:xfrm>
            <a:off x="5280891" y="3276183"/>
            <a:ext cx="699911" cy="461665"/>
          </a:xfrm>
          <a:prstGeom prst="rect">
            <a:avLst/>
          </a:prstGeom>
          <a:noFill/>
        </p:spPr>
        <p:txBody>
          <a:bodyPr wrap="square" rtlCol="0">
            <a:spAutoFit/>
          </a:bodyPr>
          <a:lstStyle/>
          <a:p>
            <a:pPr algn="l"/>
            <a:r>
              <a:rPr lang="en-US" sz="2400" b="1" dirty="0">
                <a:solidFill>
                  <a:srgbClr val="FF0000"/>
                </a:solidFill>
                <a:latin typeface="Times New Roman" panose="02020603050405020304" pitchFamily="18" charset="0"/>
                <a:cs typeface="Times New Roman" panose="02020603050405020304" pitchFamily="18" charset="0"/>
              </a:rPr>
              <a:t>+6</a:t>
            </a:r>
          </a:p>
        </p:txBody>
      </p:sp>
      <p:sp>
        <p:nvSpPr>
          <p:cNvPr id="11" name="TextBox 10">
            <a:extLst>
              <a:ext uri="{FF2B5EF4-FFF2-40B4-BE49-F238E27FC236}">
                <a16:creationId xmlns:a16="http://schemas.microsoft.com/office/drawing/2014/main" id="{8CDB805F-DD70-0A2E-F5CF-500BE5891292}"/>
              </a:ext>
            </a:extLst>
          </p:cNvPr>
          <p:cNvSpPr txBox="1"/>
          <p:nvPr/>
        </p:nvSpPr>
        <p:spPr>
          <a:xfrm>
            <a:off x="6688272" y="3268069"/>
            <a:ext cx="1510848" cy="461665"/>
          </a:xfrm>
          <a:prstGeom prst="rect">
            <a:avLst/>
          </a:prstGeom>
          <a:noFill/>
        </p:spPr>
        <p:txBody>
          <a:bodyPr wrap="square" rtlCol="0">
            <a:spAutoFit/>
          </a:bodyPr>
          <a:lstStyle/>
          <a:p>
            <a:pPr algn="l"/>
            <a:r>
              <a:rPr lang="en-US" sz="2400" b="1" dirty="0">
                <a:solidFill>
                  <a:srgbClr val="FF0000"/>
                </a:solidFill>
                <a:latin typeface="Times New Roman" panose="02020603050405020304" pitchFamily="18" charset="0"/>
                <a:cs typeface="Times New Roman" panose="02020603050405020304" pitchFamily="18" charset="0"/>
              </a:rPr>
              <a:t>12 amu</a:t>
            </a:r>
          </a:p>
        </p:txBody>
      </p:sp>
      <p:sp>
        <p:nvSpPr>
          <p:cNvPr id="12" name="TextBox 11">
            <a:extLst>
              <a:ext uri="{FF2B5EF4-FFF2-40B4-BE49-F238E27FC236}">
                <a16:creationId xmlns:a16="http://schemas.microsoft.com/office/drawing/2014/main" id="{58C20B97-D061-45F0-0175-7874AA190200}"/>
              </a:ext>
            </a:extLst>
          </p:cNvPr>
          <p:cNvSpPr txBox="1"/>
          <p:nvPr/>
        </p:nvSpPr>
        <p:spPr>
          <a:xfrm>
            <a:off x="3332821" y="3888433"/>
            <a:ext cx="699911" cy="461665"/>
          </a:xfrm>
          <a:prstGeom prst="rect">
            <a:avLst/>
          </a:prstGeom>
          <a:noFill/>
        </p:spPr>
        <p:txBody>
          <a:bodyPr wrap="square" rtlCol="0">
            <a:spAutoFit/>
          </a:bodyPr>
          <a:lstStyle/>
          <a:p>
            <a:pPr algn="l"/>
            <a:r>
              <a:rPr lang="en-US" sz="2400" b="1" dirty="0">
                <a:solidFill>
                  <a:srgbClr val="FF0000"/>
                </a:solidFill>
                <a:latin typeface="Times New Roman" panose="02020603050405020304" pitchFamily="18" charset="0"/>
                <a:cs typeface="Times New Roman" panose="02020603050405020304" pitchFamily="18" charset="0"/>
              </a:rPr>
              <a:t>16</a:t>
            </a:r>
          </a:p>
        </p:txBody>
      </p:sp>
      <p:sp>
        <p:nvSpPr>
          <p:cNvPr id="13" name="TextBox 12">
            <a:extLst>
              <a:ext uri="{FF2B5EF4-FFF2-40B4-BE49-F238E27FC236}">
                <a16:creationId xmlns:a16="http://schemas.microsoft.com/office/drawing/2014/main" id="{985D9421-4978-B68C-6EAD-603AE2FDBEF2}"/>
              </a:ext>
            </a:extLst>
          </p:cNvPr>
          <p:cNvSpPr txBox="1"/>
          <p:nvPr/>
        </p:nvSpPr>
        <p:spPr>
          <a:xfrm>
            <a:off x="4159757" y="3904336"/>
            <a:ext cx="699911" cy="461665"/>
          </a:xfrm>
          <a:prstGeom prst="rect">
            <a:avLst/>
          </a:prstGeom>
          <a:noFill/>
        </p:spPr>
        <p:txBody>
          <a:bodyPr wrap="square" rtlCol="0">
            <a:spAutoFit/>
          </a:bodyPr>
          <a:lstStyle/>
          <a:p>
            <a:pPr algn="l"/>
            <a:r>
              <a:rPr lang="en-US" sz="2400" b="1" dirty="0">
                <a:solidFill>
                  <a:srgbClr val="FF0000"/>
                </a:solidFill>
                <a:latin typeface="Times New Roman" panose="02020603050405020304" pitchFamily="18" charset="0"/>
                <a:cs typeface="Times New Roman" panose="02020603050405020304" pitchFamily="18" charset="0"/>
              </a:rPr>
              <a:t>15</a:t>
            </a:r>
          </a:p>
        </p:txBody>
      </p:sp>
      <p:sp>
        <p:nvSpPr>
          <p:cNvPr id="14" name="TextBox 13">
            <a:extLst>
              <a:ext uri="{FF2B5EF4-FFF2-40B4-BE49-F238E27FC236}">
                <a16:creationId xmlns:a16="http://schemas.microsoft.com/office/drawing/2014/main" id="{78E7E666-3062-DCB7-9FA5-ECAE80A5FE69}"/>
              </a:ext>
            </a:extLst>
          </p:cNvPr>
          <p:cNvSpPr txBox="1"/>
          <p:nvPr/>
        </p:nvSpPr>
        <p:spPr>
          <a:xfrm>
            <a:off x="5280891" y="3880727"/>
            <a:ext cx="699911" cy="461665"/>
          </a:xfrm>
          <a:prstGeom prst="rect">
            <a:avLst/>
          </a:prstGeom>
          <a:noFill/>
        </p:spPr>
        <p:txBody>
          <a:bodyPr wrap="square" rtlCol="0">
            <a:spAutoFit/>
          </a:bodyPr>
          <a:lstStyle/>
          <a:p>
            <a:pPr algn="l"/>
            <a:r>
              <a:rPr lang="en-US" sz="2400" b="1" dirty="0">
                <a:solidFill>
                  <a:srgbClr val="FF0000"/>
                </a:solidFill>
                <a:latin typeface="Times New Roman" panose="02020603050405020304" pitchFamily="18" charset="0"/>
                <a:cs typeface="Times New Roman" panose="02020603050405020304" pitchFamily="18" charset="0"/>
              </a:rPr>
              <a:t>+15</a:t>
            </a:r>
          </a:p>
        </p:txBody>
      </p:sp>
      <p:sp>
        <p:nvSpPr>
          <p:cNvPr id="15" name="Google Shape;2222;p74">
            <a:extLst>
              <a:ext uri="{FF2B5EF4-FFF2-40B4-BE49-F238E27FC236}">
                <a16:creationId xmlns:a16="http://schemas.microsoft.com/office/drawing/2014/main" id="{44195EFD-0482-279F-F990-06907867582F}"/>
              </a:ext>
            </a:extLst>
          </p:cNvPr>
          <p:cNvSpPr txBox="1">
            <a:spLocks/>
          </p:cNvSpPr>
          <p:nvPr/>
        </p:nvSpPr>
        <p:spPr>
          <a:xfrm>
            <a:off x="770903" y="1318729"/>
            <a:ext cx="7704000" cy="42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70000"/>
              </a:lnSpc>
              <a:spcBef>
                <a:spcPts val="0"/>
              </a:spcBef>
              <a:spcAft>
                <a:spcPts val="0"/>
              </a:spcAft>
              <a:buClr>
                <a:schemeClr val="dk1"/>
              </a:buClr>
              <a:buSzPts val="3200"/>
              <a:buFont typeface="Mali Medium"/>
              <a:buNone/>
              <a:defRPr sz="3200" b="0" i="0" u="none" strike="noStrike" cap="none">
                <a:solidFill>
                  <a:schemeClr val="dk1"/>
                </a:solidFill>
                <a:latin typeface="Times New Roman" panose="02020603050405020304" pitchFamily="18" charset="0"/>
                <a:ea typeface="Mali Medium"/>
                <a:cs typeface="Times New Roman" panose="02020603050405020304" pitchFamily="18" charset="0"/>
                <a:sym typeface="Mali Medium"/>
              </a:defRPr>
            </a:lvl1pPr>
            <a:lvl2pPr marR="0" lvl="1"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2pPr>
            <a:lvl3pPr marR="0" lvl="2"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3pPr>
            <a:lvl4pPr marR="0" lvl="3"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4pPr>
            <a:lvl5pPr marR="0" lvl="4"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5pPr>
            <a:lvl6pPr marR="0" lvl="5"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6pPr>
            <a:lvl7pPr marR="0" lvl="6"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7pPr>
            <a:lvl8pPr marR="0" lvl="7"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8pPr>
            <a:lvl9pPr marR="0" lvl="8" algn="ctr" rtl="0">
              <a:lnSpc>
                <a:spcPct val="70000"/>
              </a:lnSpc>
              <a:spcBef>
                <a:spcPts val="0"/>
              </a:spcBef>
              <a:spcAft>
                <a:spcPts val="0"/>
              </a:spcAft>
              <a:buClr>
                <a:schemeClr val="dk1"/>
              </a:buClr>
              <a:buSzPts val="3200"/>
              <a:buFont typeface="Single Day"/>
              <a:buNone/>
              <a:defRPr sz="3200" b="1" i="0" u="none" strike="noStrike" cap="none">
                <a:solidFill>
                  <a:schemeClr val="dk1"/>
                </a:solidFill>
                <a:latin typeface="Single Day"/>
                <a:ea typeface="Single Day"/>
                <a:cs typeface="Single Day"/>
                <a:sym typeface="Single Day"/>
              </a:defRPr>
            </a:lvl9pPr>
          </a:lstStyle>
          <a:p>
            <a:r>
              <a:rPr lang="en-US" b="1"/>
              <a:t>Hoàn thành thông tin trong bảng sau</a:t>
            </a:r>
            <a:endParaRPr lang="en-US" b="1" dirty="0">
              <a:solidFill>
                <a:schemeClr val="accent3"/>
              </a:solidFill>
            </a:endParaRPr>
          </a:p>
        </p:txBody>
      </p:sp>
      <p:grpSp>
        <p:nvGrpSpPr>
          <p:cNvPr id="16" name="Group 15">
            <a:extLst>
              <a:ext uri="{FF2B5EF4-FFF2-40B4-BE49-F238E27FC236}">
                <a16:creationId xmlns:a16="http://schemas.microsoft.com/office/drawing/2014/main" id="{B96E6F73-61CD-E973-43E4-3E1A5723DFF4}"/>
              </a:ext>
            </a:extLst>
          </p:cNvPr>
          <p:cNvGrpSpPr/>
          <p:nvPr/>
        </p:nvGrpSpPr>
        <p:grpSpPr>
          <a:xfrm>
            <a:off x="754048" y="464124"/>
            <a:ext cx="1428960" cy="686311"/>
            <a:chOff x="37088" y="414423"/>
            <a:chExt cx="1428960" cy="686311"/>
          </a:xfrm>
        </p:grpSpPr>
        <p:sp>
          <p:nvSpPr>
            <p:cNvPr id="17" name="Google Shape;2405;p77">
              <a:extLst>
                <a:ext uri="{FF2B5EF4-FFF2-40B4-BE49-F238E27FC236}">
                  <a16:creationId xmlns:a16="http://schemas.microsoft.com/office/drawing/2014/main" id="{459D1CF1-6B24-F5FD-15DE-703BF1027948}"/>
                </a:ext>
              </a:extLst>
            </p:cNvPr>
            <p:cNvSpPr/>
            <p:nvPr/>
          </p:nvSpPr>
          <p:spPr>
            <a:xfrm rot="20071102">
              <a:off x="37088" y="515959"/>
              <a:ext cx="1133552" cy="58477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a16="http://schemas.microsoft.com/office/drawing/2014/main" id="{570E72FF-C7F2-E192-5BA3-068D0CDF782D}"/>
                </a:ext>
              </a:extLst>
            </p:cNvPr>
            <p:cNvSpPr txBox="1"/>
            <p:nvPr/>
          </p:nvSpPr>
          <p:spPr>
            <a:xfrm rot="20118666">
              <a:off x="95460" y="414423"/>
              <a:ext cx="1370588" cy="584775"/>
            </a:xfrm>
            <a:prstGeom prst="rect">
              <a:avLst/>
            </a:prstGeom>
            <a:noFill/>
          </p:spPr>
          <p:txBody>
            <a:bodyPr wrap="square" rtlCol="0">
              <a:spAutoFit/>
            </a:bodyPr>
            <a:lstStyle/>
            <a:p>
              <a:pPr algn="l"/>
              <a:r>
                <a:rPr lang="en-US" sz="3200" b="1" dirty="0" err="1">
                  <a:solidFill>
                    <a:srgbClr val="263E68"/>
                  </a:solidFill>
                  <a:latin typeface="Times New Roman" panose="02020603050405020304" pitchFamily="18" charset="0"/>
                  <a:cs typeface="Times New Roman" panose="02020603050405020304" pitchFamily="18" charset="0"/>
                </a:rPr>
                <a:t>Bài</a:t>
              </a:r>
              <a:r>
                <a:rPr lang="en-US" sz="3200" b="1" dirty="0">
                  <a:solidFill>
                    <a:srgbClr val="263E68"/>
                  </a:solidFill>
                  <a:latin typeface="Times New Roman" panose="02020603050405020304" pitchFamily="18" charset="0"/>
                  <a:cs typeface="Times New Roman" panose="02020603050405020304" pitchFamily="18" charset="0"/>
                </a:rPr>
                <a:t> 1</a:t>
              </a:r>
            </a:p>
          </p:txBody>
        </p:sp>
      </p:grpSp>
    </p:spTree>
    <p:extLst>
      <p:ext uri="{BB962C8B-B14F-4D97-AF65-F5344CB8AC3E}">
        <p14:creationId xmlns:p14="http://schemas.microsoft.com/office/powerpoint/2010/main" val="22196927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3FCE4FC-8E8D-06BD-1CA0-F8A21EFDF625}"/>
              </a:ext>
            </a:extLst>
          </p:cNvPr>
          <p:cNvGraphicFramePr>
            <a:graphicFrameLocks noGrp="1"/>
          </p:cNvGraphicFramePr>
          <p:nvPr>
            <p:extLst>
              <p:ext uri="{D42A27DB-BD31-4B8C-83A1-F6EECF244321}">
                <p14:modId xmlns:p14="http://schemas.microsoft.com/office/powerpoint/2010/main" val="1194544258"/>
              </p:ext>
            </p:extLst>
          </p:nvPr>
        </p:nvGraphicFramePr>
        <p:xfrm>
          <a:off x="91440" y="1"/>
          <a:ext cx="9052560" cy="5158973"/>
        </p:xfrm>
        <a:graphic>
          <a:graphicData uri="http://schemas.openxmlformats.org/drawingml/2006/table">
            <a:tbl>
              <a:tblPr firstRow="1" firstCol="1" bandRow="1"/>
              <a:tblGrid>
                <a:gridCol w="1668780">
                  <a:extLst>
                    <a:ext uri="{9D8B030D-6E8A-4147-A177-3AD203B41FA5}">
                      <a16:colId xmlns:a16="http://schemas.microsoft.com/office/drawing/2014/main" val="2604413797"/>
                    </a:ext>
                  </a:extLst>
                </a:gridCol>
                <a:gridCol w="3274096">
                  <a:extLst>
                    <a:ext uri="{9D8B030D-6E8A-4147-A177-3AD203B41FA5}">
                      <a16:colId xmlns:a16="http://schemas.microsoft.com/office/drawing/2014/main" val="1986479286"/>
                    </a:ext>
                  </a:extLst>
                </a:gridCol>
                <a:gridCol w="4109684">
                  <a:extLst>
                    <a:ext uri="{9D8B030D-6E8A-4147-A177-3AD203B41FA5}">
                      <a16:colId xmlns:a16="http://schemas.microsoft.com/office/drawing/2014/main" val="4075756985"/>
                    </a:ext>
                  </a:extLst>
                </a:gridCol>
              </a:tblGrid>
              <a:tr h="378545">
                <a:tc>
                  <a:txBody>
                    <a:bodyPr/>
                    <a:lstStyle/>
                    <a:p>
                      <a:pPr marL="0" marR="0" algn="ctr">
                        <a:lnSpc>
                          <a:spcPct val="115000"/>
                        </a:lnSpc>
                        <a:spcBef>
                          <a:spcPts val="0"/>
                        </a:spcBef>
                        <a:spcAft>
                          <a:spcPts val="0"/>
                        </a:spcAft>
                      </a:pPr>
                      <a:r>
                        <a:rPr lang="en-US" sz="2400" b="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kern="100">
                          <a:effectLst/>
                          <a:latin typeface="Times New Roman" panose="02020603050405020304" pitchFamily="18" charset="0"/>
                          <a:ea typeface="Calibri" panose="020F0502020204030204" pitchFamily="34" charset="0"/>
                          <a:cs typeface="Times New Roman" panose="02020603050405020304" pitchFamily="18" charset="0"/>
                        </a:rPr>
                        <a:t>Oxygen (Z = 8)</a:t>
                      </a:r>
                      <a:endParaRPr lang="en-US" sz="2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kern="100">
                          <a:effectLst/>
                          <a:latin typeface="Times New Roman" panose="02020603050405020304" pitchFamily="18" charset="0"/>
                          <a:ea typeface="Calibri" panose="020F0502020204030204" pitchFamily="34" charset="0"/>
                          <a:cs typeface="Times New Roman" panose="02020603050405020304" pitchFamily="18" charset="0"/>
                        </a:rPr>
                        <a:t>Aluminium (Z = 13)</a:t>
                      </a:r>
                      <a:endParaRPr lang="en-US" sz="2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9364118"/>
                  </a:ext>
                </a:extLst>
              </a:tr>
              <a:tr h="554805">
                <a:tc>
                  <a:txBody>
                    <a:bodyPr/>
                    <a:lstStyle/>
                    <a:p>
                      <a:pPr marL="0" marR="0" algn="ctr">
                        <a:lnSpc>
                          <a:spcPct val="115000"/>
                        </a:lnSpc>
                        <a:spcBef>
                          <a:spcPts val="0"/>
                        </a:spcBef>
                        <a:spcAft>
                          <a:spcPts val="0"/>
                        </a:spcAft>
                      </a:pPr>
                      <a:r>
                        <a:rPr lang="en-US" sz="2400" b="1"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2400" b="1" kern="100">
                          <a:effectLst/>
                          <a:latin typeface="Times New Roman" panose="02020603050405020304" pitchFamily="18" charset="0"/>
                          <a:ea typeface="Calibri" panose="020F0502020204030204" pitchFamily="34" charset="0"/>
                          <a:cs typeface="Times New Roman" panose="02020603050405020304" pitchFamily="18" charset="0"/>
                        </a:rPr>
                        <a:t>Số hiệu nguyên tử (Z) = Số hạt proton</a:t>
                      </a:r>
                      <a:endParaRPr lang="en-US" sz="2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15787052"/>
                  </a:ext>
                </a:extLst>
              </a:tr>
              <a:tr h="2504353">
                <a:tc>
                  <a:txBody>
                    <a:bodyPr/>
                    <a:lstStyle/>
                    <a:p>
                      <a:pPr marL="0" marR="0" algn="ctr">
                        <a:lnSpc>
                          <a:spcPct val="115000"/>
                        </a:lnSpc>
                        <a:spcBef>
                          <a:spcPts val="0"/>
                        </a:spcBef>
                        <a:spcAft>
                          <a:spcPts val="0"/>
                        </a:spcAft>
                      </a:pP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Mô hình nguyên tử</a:t>
                      </a:r>
                      <a:endParaRPr lang="en-US" sz="24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949255"/>
                  </a:ext>
                </a:extLst>
              </a:tr>
              <a:tr h="519041">
                <a:tc>
                  <a:txBody>
                    <a:bodyPr/>
                    <a:lstStyle/>
                    <a:p>
                      <a:pPr marL="0" marR="0" algn="ctr">
                        <a:lnSpc>
                          <a:spcPct val="115000"/>
                        </a:lnSpc>
                        <a:spcBef>
                          <a:spcPts val="0"/>
                        </a:spcBef>
                        <a:spcAft>
                          <a:spcPts val="0"/>
                        </a:spcAft>
                      </a:pP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Sô</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lớp</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e</a:t>
                      </a:r>
                      <a:endParaRPr lang="en-US" sz="24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2 </a:t>
                      </a:r>
                      <a:endParaRPr lang="en-US" sz="24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3</a:t>
                      </a:r>
                      <a:endParaRPr lang="en-US" sz="24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3291"/>
                  </a:ext>
                </a:extLst>
              </a:tr>
              <a:tr h="1186756">
                <a:tc>
                  <a:txBody>
                    <a:bodyPr/>
                    <a:lstStyle/>
                    <a:p>
                      <a:pPr marL="0" marR="0" algn="ctr">
                        <a:lnSpc>
                          <a:spcPct val="100000"/>
                        </a:lnSpc>
                        <a:spcBef>
                          <a:spcPts val="0"/>
                        </a:spcBef>
                        <a:spcAft>
                          <a:spcPts val="0"/>
                        </a:spcAft>
                      </a:pP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Sô</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e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lớp</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ngoài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cùng</a:t>
                      </a:r>
                      <a:endParaRPr lang="en-US" sz="24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en-US" sz="24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3</a:t>
                      </a:r>
                      <a:endParaRPr lang="en-US" sz="2400" kern="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7250061"/>
                  </a:ext>
                </a:extLst>
              </a:tr>
            </a:tbl>
          </a:graphicData>
        </a:graphic>
      </p:graphicFrame>
      <p:pic>
        <p:nvPicPr>
          <p:cNvPr id="3" name="Picture 2">
            <a:extLst>
              <a:ext uri="{FF2B5EF4-FFF2-40B4-BE49-F238E27FC236}">
                <a16:creationId xmlns:a16="http://schemas.microsoft.com/office/drawing/2014/main" id="{7A75208A-5D32-4333-58AD-4C071CEFEFC6}"/>
              </a:ext>
            </a:extLst>
          </p:cNvPr>
          <p:cNvPicPr>
            <a:picLocks noChangeAspect="1"/>
          </p:cNvPicPr>
          <p:nvPr/>
        </p:nvPicPr>
        <p:blipFill>
          <a:blip r:embed="rId2"/>
          <a:stretch>
            <a:fillRect/>
          </a:stretch>
        </p:blipFill>
        <p:spPr>
          <a:xfrm>
            <a:off x="5842000" y="993971"/>
            <a:ext cx="2622369" cy="2360950"/>
          </a:xfrm>
          <a:prstGeom prst="rect">
            <a:avLst/>
          </a:prstGeom>
        </p:spPr>
      </p:pic>
      <p:pic>
        <p:nvPicPr>
          <p:cNvPr id="5" name="Picture 4">
            <a:extLst>
              <a:ext uri="{FF2B5EF4-FFF2-40B4-BE49-F238E27FC236}">
                <a16:creationId xmlns:a16="http://schemas.microsoft.com/office/drawing/2014/main" id="{3305B77A-DC2F-2147-F437-352E0B4C3C96}"/>
              </a:ext>
            </a:extLst>
          </p:cNvPr>
          <p:cNvPicPr>
            <a:picLocks noChangeAspect="1"/>
          </p:cNvPicPr>
          <p:nvPr/>
        </p:nvPicPr>
        <p:blipFill>
          <a:blip r:embed="rId3"/>
          <a:stretch>
            <a:fillRect/>
          </a:stretch>
        </p:blipFill>
        <p:spPr>
          <a:xfrm>
            <a:off x="2182779" y="993971"/>
            <a:ext cx="2345349" cy="2316274"/>
          </a:xfrm>
          <a:prstGeom prst="rect">
            <a:avLst/>
          </a:prstGeom>
        </p:spPr>
      </p:pic>
    </p:spTree>
    <p:extLst>
      <p:ext uri="{BB962C8B-B14F-4D97-AF65-F5344CB8AC3E}">
        <p14:creationId xmlns:p14="http://schemas.microsoft.com/office/powerpoint/2010/main" val="36470865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289;p59">
            <a:extLst>
              <a:ext uri="{FF2B5EF4-FFF2-40B4-BE49-F238E27FC236}">
                <a16:creationId xmlns:a16="http://schemas.microsoft.com/office/drawing/2014/main" id="{74EB4A3E-5047-4CDF-900B-CC0DDCCBBACF}"/>
              </a:ext>
            </a:extLst>
          </p:cNvPr>
          <p:cNvSpPr/>
          <p:nvPr/>
        </p:nvSpPr>
        <p:spPr>
          <a:xfrm>
            <a:off x="0" y="697274"/>
            <a:ext cx="8987883" cy="2383969"/>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3527E752-2003-4BA9-857B-E5F316D92321}"/>
              </a:ext>
            </a:extLst>
          </p:cNvPr>
          <p:cNvSpPr txBox="1"/>
          <p:nvPr/>
        </p:nvSpPr>
        <p:spPr>
          <a:xfrm>
            <a:off x="152162" y="690793"/>
            <a:ext cx="8835721" cy="2308324"/>
          </a:xfrm>
          <a:prstGeom prst="rect">
            <a:avLst/>
          </a:prstGeom>
          <a:noFill/>
        </p:spPr>
        <p:txBody>
          <a:bodyPr wrap="square" rtlCol="0">
            <a:spAutoFit/>
          </a:bodyPr>
          <a:lstStyle/>
          <a:p>
            <a:pPr algn="l"/>
            <a:r>
              <a:rPr lang="vi-VN" sz="2400" dirty="0">
                <a:solidFill>
                  <a:srgbClr val="263E68"/>
                </a:solidFill>
                <a:latin typeface="Times New Roman" panose="02020603050405020304" pitchFamily="18" charset="0"/>
                <a:cs typeface="Times New Roman" panose="02020603050405020304" pitchFamily="18" charset="0"/>
              </a:rPr>
              <a:t>Aluminium là kim loại có nhiều ứng dụng trong thực tiễn, được dùng làm dây dẫn điện, chế tạo các thiết bị, máy móc trong công nghiệp và nhiều đồ dùng sinh hoạt. Cho biết tổng số hạt trong hạt nhân nguyên tử aluminium là 27, số đơn vị điện tích hạt nhân là 13. Nêu cách tính số hạt mỗi loại trong nguyên tử aluminium và cho biết điện tích hạt nhân của aluminium.</a:t>
            </a:r>
            <a:endParaRPr lang="en-US" sz="2400" dirty="0" err="1">
              <a:solidFill>
                <a:srgbClr val="263E68"/>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BDEEAEB9-B589-4A45-A5B3-9EF632695FC8}"/>
              </a:ext>
            </a:extLst>
          </p:cNvPr>
          <p:cNvGrpSpPr/>
          <p:nvPr/>
        </p:nvGrpSpPr>
        <p:grpSpPr>
          <a:xfrm rot="1520044">
            <a:off x="2121411" y="-1177"/>
            <a:ext cx="1428960" cy="686311"/>
            <a:chOff x="37088" y="414423"/>
            <a:chExt cx="1428960" cy="686311"/>
          </a:xfrm>
        </p:grpSpPr>
        <p:sp>
          <p:nvSpPr>
            <p:cNvPr id="7" name="Google Shape;2405;p77">
              <a:extLst>
                <a:ext uri="{FF2B5EF4-FFF2-40B4-BE49-F238E27FC236}">
                  <a16:creationId xmlns:a16="http://schemas.microsoft.com/office/drawing/2014/main" id="{59A8EB2A-0D2E-40D9-92B9-A378FA41A8B6}"/>
                </a:ext>
              </a:extLst>
            </p:cNvPr>
            <p:cNvSpPr/>
            <p:nvPr/>
          </p:nvSpPr>
          <p:spPr>
            <a:xfrm rot="20071102">
              <a:off x="37088" y="515959"/>
              <a:ext cx="1133552" cy="58477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4"/>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E5BF19D8-F7E7-4612-8618-9C302BB64EC5}"/>
                </a:ext>
              </a:extLst>
            </p:cNvPr>
            <p:cNvSpPr txBox="1"/>
            <p:nvPr/>
          </p:nvSpPr>
          <p:spPr>
            <a:xfrm rot="20118666">
              <a:off x="95460" y="414423"/>
              <a:ext cx="1370588" cy="584775"/>
            </a:xfrm>
            <a:prstGeom prst="rect">
              <a:avLst/>
            </a:prstGeom>
            <a:noFill/>
          </p:spPr>
          <p:txBody>
            <a:bodyPr wrap="square" rtlCol="0">
              <a:spAutoFit/>
            </a:bodyPr>
            <a:lstStyle/>
            <a:p>
              <a:pPr algn="l"/>
              <a:r>
                <a:rPr lang="en-US" sz="3200" b="1" dirty="0" err="1">
                  <a:solidFill>
                    <a:srgbClr val="263E68"/>
                  </a:solidFill>
                  <a:latin typeface="Times New Roman" panose="02020603050405020304" pitchFamily="18" charset="0"/>
                  <a:cs typeface="Times New Roman" panose="02020603050405020304" pitchFamily="18" charset="0"/>
                </a:rPr>
                <a:t>Bài</a:t>
              </a:r>
              <a:r>
                <a:rPr lang="en-US" sz="3200" b="1" dirty="0">
                  <a:solidFill>
                    <a:srgbClr val="263E68"/>
                  </a:solidFill>
                  <a:latin typeface="Times New Roman" panose="02020603050405020304" pitchFamily="18" charset="0"/>
                  <a:cs typeface="Times New Roman" panose="02020603050405020304" pitchFamily="18" charset="0"/>
                </a:rPr>
                <a:t> 3</a:t>
              </a:r>
            </a:p>
          </p:txBody>
        </p:sp>
      </p:grpSp>
      <p:sp>
        <p:nvSpPr>
          <p:cNvPr id="9" name="TextBox 8">
            <a:extLst>
              <a:ext uri="{FF2B5EF4-FFF2-40B4-BE49-F238E27FC236}">
                <a16:creationId xmlns:a16="http://schemas.microsoft.com/office/drawing/2014/main" id="{42ADF694-5CAA-48B6-9488-3F297FF4AC75}"/>
              </a:ext>
            </a:extLst>
          </p:cNvPr>
          <p:cNvSpPr txBox="1"/>
          <p:nvPr/>
        </p:nvSpPr>
        <p:spPr>
          <a:xfrm>
            <a:off x="319434" y="3140971"/>
            <a:ext cx="8679603" cy="1938992"/>
          </a:xfrm>
          <a:prstGeom prst="rect">
            <a:avLst/>
          </a:prstGeom>
          <a:noFill/>
        </p:spPr>
        <p:txBody>
          <a:bodyPr wrap="square" rtlCol="0">
            <a:spAutoFit/>
          </a:bodyPr>
          <a:lstStyle/>
          <a:p>
            <a:pPr algn="l"/>
            <a:r>
              <a:rPr lang="vi-VN" sz="2400" dirty="0">
                <a:solidFill>
                  <a:srgbClr val="263E68"/>
                </a:solidFill>
                <a:latin typeface="Times New Roman" panose="02020603050405020304" pitchFamily="18" charset="0"/>
                <a:cs typeface="Times New Roman" panose="02020603050405020304" pitchFamily="18" charset="0"/>
              </a:rPr>
              <a:t>Số đơn vị điện tích hạt nhân = Số proton = Số electron = 13</a:t>
            </a:r>
          </a:p>
          <a:p>
            <a:pPr algn="l"/>
            <a:r>
              <a:rPr lang="vi-VN" sz="2400" dirty="0">
                <a:solidFill>
                  <a:srgbClr val="263E68"/>
                </a:solidFill>
                <a:latin typeface="Times New Roman" panose="02020603050405020304" pitchFamily="18" charset="0"/>
                <a:cs typeface="Times New Roman" panose="02020603050405020304" pitchFamily="18" charset="0"/>
              </a:rPr>
              <a:t>Số hạt trong hạt nhân nguyên tử = số proton + số neutron </a:t>
            </a:r>
          </a:p>
          <a:p>
            <a:pPr algn="l"/>
            <a:r>
              <a:rPr lang="vi-VN" sz="2400" dirty="0">
                <a:solidFill>
                  <a:srgbClr val="263E68"/>
                </a:solidFill>
                <a:latin typeface="Times New Roman" panose="02020603050405020304" pitchFamily="18" charset="0"/>
                <a:cs typeface="Times New Roman" panose="02020603050405020304" pitchFamily="18" charset="0"/>
              </a:rPr>
              <a:t>⇒ 27 = 13 + số neutron  </a:t>
            </a:r>
          </a:p>
          <a:p>
            <a:pPr algn="l"/>
            <a:r>
              <a:rPr lang="vi-VN" sz="2400" dirty="0">
                <a:solidFill>
                  <a:srgbClr val="263E68"/>
                </a:solidFill>
                <a:latin typeface="Times New Roman" panose="02020603050405020304" pitchFamily="18" charset="0"/>
                <a:cs typeface="Times New Roman" panose="02020603050405020304" pitchFamily="18" charset="0"/>
              </a:rPr>
              <a:t>⇒ số neutron = 27 - 13 = 14.</a:t>
            </a:r>
          </a:p>
          <a:p>
            <a:pPr algn="l"/>
            <a:r>
              <a:rPr lang="vi-VN" sz="2400" dirty="0">
                <a:solidFill>
                  <a:srgbClr val="263E68"/>
                </a:solidFill>
                <a:latin typeface="Times New Roman" panose="02020603050405020304" pitchFamily="18" charset="0"/>
                <a:cs typeface="Times New Roman" panose="02020603050405020304" pitchFamily="18" charset="0"/>
              </a:rPr>
              <a:t>Aluminium có 13 proton ⇒ Điện tích hạt nhân của aluminium: +13. </a:t>
            </a:r>
            <a:endParaRPr lang="en-US" sz="2400" dirty="0" err="1">
              <a:solidFill>
                <a:srgbClr val="263E68"/>
              </a:solidFill>
              <a:latin typeface="Times New Roman" panose="02020603050405020304" pitchFamily="18" charset="0"/>
              <a:cs typeface="Times New Roman" panose="02020603050405020304" pitchFamily="18" charset="0"/>
            </a:endParaRPr>
          </a:p>
        </p:txBody>
      </p:sp>
      <p:pic>
        <p:nvPicPr>
          <p:cNvPr id="10" name="Graphic 9" descr="Home1 outline">
            <a:hlinkClick r:id="rId2" action="ppaction://hlinksldjump"/>
            <a:extLst>
              <a:ext uri="{FF2B5EF4-FFF2-40B4-BE49-F238E27FC236}">
                <a16:creationId xmlns:a16="http://schemas.microsoft.com/office/drawing/2014/main" id="{10A87A54-ECD5-4A20-893C-BB5C01AA69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9600" y="3531826"/>
            <a:ext cx="914400" cy="914400"/>
          </a:xfrm>
          <a:prstGeom prst="rect">
            <a:avLst/>
          </a:prstGeom>
        </p:spPr>
      </p:pic>
    </p:spTree>
    <p:extLst>
      <p:ext uri="{BB962C8B-B14F-4D97-AF65-F5344CB8AC3E}">
        <p14:creationId xmlns:p14="http://schemas.microsoft.com/office/powerpoint/2010/main" val="28926227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9296" y="515455"/>
            <a:ext cx="6234545" cy="4123636"/>
            <a:chOff x="0" y="0"/>
            <a:chExt cx="4208901" cy="2783840"/>
          </a:xfrm>
        </p:grpSpPr>
        <p:sp>
          <p:nvSpPr>
            <p:cNvPr id="3" name="Freeform 3"/>
            <p:cNvSpPr/>
            <p:nvPr/>
          </p:nvSpPr>
          <p:spPr>
            <a:xfrm>
              <a:off x="0" y="0"/>
              <a:ext cx="4208901" cy="2783840"/>
            </a:xfrm>
            <a:custGeom>
              <a:avLst/>
              <a:gdLst/>
              <a:ahLst/>
              <a:cxnLst/>
              <a:rect l="l" t="t" r="r" b="b"/>
              <a:pathLst>
                <a:path w="4208901" h="2783840">
                  <a:moveTo>
                    <a:pt x="0" y="0"/>
                  </a:moveTo>
                  <a:lnTo>
                    <a:pt x="4208901" y="0"/>
                  </a:lnTo>
                  <a:lnTo>
                    <a:pt x="4208901" y="2783840"/>
                  </a:lnTo>
                  <a:lnTo>
                    <a:pt x="0" y="2783840"/>
                  </a:lnTo>
                  <a:close/>
                </a:path>
              </a:pathLst>
            </a:custGeom>
            <a:solidFill>
              <a:srgbClr val="FFF3ED"/>
            </a:solidFill>
          </p:spPr>
          <p:txBody>
            <a:bodyPr/>
            <a:lstStyle/>
            <a:p>
              <a:endParaRPr lang="en-US"/>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4684040" y="-3288555"/>
            <a:ext cx="6497564" cy="488941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72019" y="515455"/>
            <a:ext cx="5225335" cy="1410840"/>
          </a:xfrm>
          <a:prstGeom prst="rect">
            <a:avLst/>
          </a:prstGeom>
        </p:spPr>
      </p:pic>
      <p:sp>
        <p:nvSpPr>
          <p:cNvPr id="6" name="TextBox 6"/>
          <p:cNvSpPr txBox="1"/>
          <p:nvPr/>
        </p:nvSpPr>
        <p:spPr>
          <a:xfrm>
            <a:off x="1994679" y="1938566"/>
            <a:ext cx="5163779" cy="2602444"/>
          </a:xfrm>
          <a:prstGeom prst="rect">
            <a:avLst/>
          </a:prstGeom>
        </p:spPr>
        <p:txBody>
          <a:bodyPr lIns="0" tIns="0" rIns="0" bIns="0" rtlCol="0" anchor="t">
            <a:spAutoFit/>
          </a:bodyPr>
          <a:lstStyle/>
          <a:p>
            <a:pPr algn="ctr">
              <a:lnSpc>
                <a:spcPts val="10117"/>
              </a:lnSpc>
            </a:pPr>
            <a:r>
              <a:rPr lang="en-US" sz="11497">
                <a:latin typeface="The overthinkers"/>
              </a:rPr>
              <a:t>Thank You</a:t>
            </a:r>
          </a:p>
        </p:txBody>
      </p:sp>
      <p:sp>
        <p:nvSpPr>
          <p:cNvPr id="7" name="TextBox 7"/>
          <p:cNvSpPr txBox="1"/>
          <p:nvPr/>
        </p:nvSpPr>
        <p:spPr>
          <a:xfrm>
            <a:off x="3626465" y="3019791"/>
            <a:ext cx="3350067" cy="219997"/>
          </a:xfrm>
          <a:prstGeom prst="rect">
            <a:avLst/>
          </a:prstGeom>
        </p:spPr>
        <p:txBody>
          <a:bodyPr lIns="0" tIns="0" rIns="0" bIns="0" rtlCol="0" anchor="t">
            <a:spAutoFit/>
          </a:bodyPr>
          <a:lstStyle/>
          <a:p>
            <a:pPr algn="ctr">
              <a:lnSpc>
                <a:spcPts val="1826"/>
              </a:lnSpc>
              <a:spcBef>
                <a:spcPct val="0"/>
              </a:spcBef>
            </a:pPr>
            <a:r>
              <a:rPr lang="en-US" sz="1305" dirty="0">
                <a:latin typeface="Poppins Light"/>
              </a:rPr>
              <a:t>FOR YOUR ATTENTION</a:t>
            </a:r>
          </a:p>
        </p:txBody>
      </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6487745" y="2741468"/>
            <a:ext cx="2438530" cy="117049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3336111" y="3817060"/>
            <a:ext cx="8559907" cy="2674970"/>
          </a:xfrm>
          <a:prstGeom prst="rect">
            <a:avLst/>
          </a:prstGeom>
        </p:spPr>
      </p:pic>
    </p:spTree>
    <p:extLst>
      <p:ext uri="{BB962C8B-B14F-4D97-AF65-F5344CB8AC3E}">
        <p14:creationId xmlns:p14="http://schemas.microsoft.com/office/powerpoint/2010/main" val="3530991874"/>
      </p:ext>
    </p:extLst>
  </p:cSld>
  <p:clrMapOvr>
    <a:masterClrMapping/>
  </p:clrMapOvr>
  <p:transition spd="slow">
    <p:push dir="u"/>
  </p:transition>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3200" dirty="0" err="1" smtClean="0">
            <a:solidFill>
              <a:srgbClr val="263E68"/>
            </a:solidFill>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5697</TotalTime>
  <Words>438</Words>
  <Application>Microsoft Office PowerPoint</Application>
  <PresentationFormat>On-screen Show (16:9)</PresentationFormat>
  <Paragraphs>80</Paragraphs>
  <Slides>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Times New Roman</vt:lpstr>
      <vt:lpstr>Comfortaa SemiBold</vt:lpstr>
      <vt:lpstr>Calibri</vt:lpstr>
      <vt:lpstr>Comfortaa Light</vt:lpstr>
      <vt:lpstr>Vladimir Script</vt:lpstr>
      <vt:lpstr>Mali Medium</vt:lpstr>
      <vt:lpstr>Poppins Light</vt:lpstr>
      <vt:lpstr>The overthinkers</vt:lpstr>
      <vt:lpstr>Basic Chemistry for Pre-K by Slidesgo</vt:lpstr>
      <vt:lpstr>PowerPoint Presentation</vt:lpstr>
      <vt:lpstr>- Bốc thăm ngẫu nhiên 1 mẩu giấy nhỏ, bên trong mẩu giấy viết ẩn số  - Từ khóa  - Sử dụng ngôn ngữ Hóa học diễn tả từ ẩn số - khi diễn tả không có từ nào chạm vào các từ trong từ ẩn số. - HS khác đoán nội dung ẩn số.   </vt:lpstr>
      <vt:lpstr>PowerPoint Presentation</vt:lpstr>
      <vt:lpstr>LUYỆN TẬP</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Chemistry  for Pre-K</dc:title>
  <dc:creator>Dell</dc:creator>
  <cp:lastModifiedBy>Windows 10</cp:lastModifiedBy>
  <cp:revision>47</cp:revision>
  <dcterms:modified xsi:type="dcterms:W3CDTF">2024-10-21T23:10:15Z</dcterms:modified>
</cp:coreProperties>
</file>