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sldIdLst>
    <p:sldId id="603" r:id="rId2"/>
    <p:sldId id="456" r:id="rId3"/>
    <p:sldId id="607" r:id="rId4"/>
    <p:sldId id="483" r:id="rId5"/>
    <p:sldId id="611" r:id="rId6"/>
    <p:sldId id="610" r:id="rId7"/>
    <p:sldId id="613" r:id="rId8"/>
    <p:sldId id="615" r:id="rId9"/>
    <p:sldId id="621" r:id="rId10"/>
    <p:sldId id="614" r:id="rId11"/>
    <p:sldId id="617" r:id="rId12"/>
    <p:sldId id="616" r:id="rId13"/>
    <p:sldId id="484" r:id="rId14"/>
    <p:sldId id="257" r:id="rId15"/>
    <p:sldId id="258" r:id="rId16"/>
    <p:sldId id="259" r:id="rId17"/>
    <p:sldId id="260" r:id="rId18"/>
    <p:sldId id="261" r:id="rId19"/>
    <p:sldId id="494" r:id="rId20"/>
    <p:sldId id="612" r:id="rId21"/>
    <p:sldId id="619" r:id="rId22"/>
    <p:sldId id="618" r:id="rId23"/>
    <p:sldId id="62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3D0"/>
    <a:srgbClr val="6FF3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0" d="100"/>
          <a:sy n="80" d="100"/>
        </p:scale>
        <p:origin x="71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9BBE8-CB3F-409E-9A06-226DD7B92451}"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7ABDD-E082-481A-AC31-C7C2DCBFC637}" type="slidenum">
              <a:rPr lang="en-US" smtClean="0"/>
              <a:t>‹#›</a:t>
            </a:fld>
            <a:endParaRPr lang="en-US"/>
          </a:p>
        </p:txBody>
      </p:sp>
    </p:spTree>
    <p:extLst>
      <p:ext uri="{BB962C8B-B14F-4D97-AF65-F5344CB8AC3E}">
        <p14:creationId xmlns:p14="http://schemas.microsoft.com/office/powerpoint/2010/main" val="349964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srgbClr val="595959"/>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95959"/>
              </a:solidFill>
              <a:effectLst/>
              <a:uLnTx/>
              <a:uFillTx/>
              <a:latin typeface="Cambria"/>
              <a:ea typeface="+mn-ea"/>
              <a:cs typeface="+mn-cs"/>
            </a:endParaRPr>
          </a:p>
        </p:txBody>
      </p:sp>
    </p:spTree>
    <p:extLst>
      <p:ext uri="{BB962C8B-B14F-4D97-AF65-F5344CB8AC3E}">
        <p14:creationId xmlns:p14="http://schemas.microsoft.com/office/powerpoint/2010/main" val="278311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Ví</a:t>
            </a:r>
            <a:r>
              <a:rPr lang="en-US" dirty="0"/>
              <a:t> </a:t>
            </a:r>
            <a:r>
              <a:rPr lang="en-US" dirty="0" err="1"/>
              <a:t>dụ</a:t>
            </a:r>
            <a:r>
              <a:rPr lang="en-US" dirty="0"/>
              <a:t> </a:t>
            </a:r>
            <a:r>
              <a:rPr lang="en-US" dirty="0" err="1"/>
              <a:t>tiết</a:t>
            </a:r>
            <a:r>
              <a:rPr lang="en-US" dirty="0"/>
              <a:t> 1 </a:t>
            </a:r>
            <a:r>
              <a:rPr lang="en-US" dirty="0" err="1"/>
              <a:t>học</a:t>
            </a:r>
            <a:r>
              <a:rPr lang="en-US" dirty="0"/>
              <a:t> </a:t>
            </a:r>
            <a:r>
              <a:rPr lang="en-US" dirty="0" err="1"/>
              <a:t>mục</a:t>
            </a:r>
            <a:r>
              <a:rPr lang="en-US" dirty="0"/>
              <a:t> 1 </a:t>
            </a:r>
            <a:r>
              <a:rPr lang="en-US" dirty="0" err="1"/>
              <a:t>và</a:t>
            </a:r>
            <a:r>
              <a:rPr lang="en-US" dirty="0"/>
              <a:t> 2 </a:t>
            </a:r>
            <a:r>
              <a:rPr lang="en-US" dirty="0" err="1"/>
              <a:t>thì</a:t>
            </a:r>
            <a:r>
              <a:rPr lang="en-US" dirty="0"/>
              <a:t> </a:t>
            </a:r>
            <a:r>
              <a:rPr lang="en-US" dirty="0" err="1"/>
              <a:t>hiệu</a:t>
            </a:r>
            <a:r>
              <a:rPr lang="en-US" dirty="0"/>
              <a:t> </a:t>
            </a:r>
            <a:r>
              <a:rPr lang="en-US" dirty="0" err="1"/>
              <a:t>ứng</a:t>
            </a:r>
            <a:r>
              <a:rPr lang="en-US" dirty="0"/>
              <a:t> </a:t>
            </a:r>
            <a:r>
              <a:rPr lang="en-US" dirty="0" err="1"/>
              <a:t>biến</a:t>
            </a:r>
            <a:r>
              <a:rPr lang="en-US" dirty="0"/>
              <a:t> </a:t>
            </a:r>
            <a:r>
              <a:rPr lang="en-US" dirty="0" err="1"/>
              <a:t>mất</a:t>
            </a:r>
            <a:r>
              <a:rPr lang="en-US" dirty="0"/>
              <a:t> </a:t>
            </a:r>
            <a:r>
              <a:rPr lang="en-US" dirty="0" err="1"/>
              <a:t>mục</a:t>
            </a:r>
            <a:r>
              <a:rPr lang="en-US" dirty="0"/>
              <a:t> 3, </a:t>
            </a:r>
            <a:r>
              <a:rPr lang="en-US" dirty="0" err="1"/>
              <a:t>có</a:t>
            </a:r>
            <a:r>
              <a:rPr lang="en-US" dirty="0"/>
              <a:t> 4 </a:t>
            </a:r>
            <a:r>
              <a:rPr lang="en-US" dirty="0" err="1"/>
              <a:t>mục</a:t>
            </a:r>
            <a:r>
              <a:rPr lang="en-US" dirty="0"/>
              <a:t> </a:t>
            </a:r>
            <a:r>
              <a:rPr lang="en-US" dirty="0" err="1"/>
              <a:t>thì</a:t>
            </a:r>
            <a:r>
              <a:rPr lang="en-US" dirty="0"/>
              <a:t> co </a:t>
            </a:r>
            <a:r>
              <a:rPr lang="en-US" dirty="0" err="1"/>
              <a:t>nhỏ</a:t>
            </a:r>
            <a:r>
              <a:rPr lang="en-US" dirty="0"/>
              <a:t> </a:t>
            </a:r>
            <a:r>
              <a:rPr lang="en-US" dirty="0" err="1"/>
              <a:t>lại</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586A8-FAC1-4B77-9CC9-E1C8A40D9305}"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144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19</a:t>
            </a:fld>
            <a:endParaRPr lang="en-US"/>
          </a:p>
        </p:txBody>
      </p:sp>
    </p:spTree>
    <p:extLst>
      <p:ext uri="{BB962C8B-B14F-4D97-AF65-F5344CB8AC3E}">
        <p14:creationId xmlns:p14="http://schemas.microsoft.com/office/powerpoint/2010/main" val="2255479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5796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864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00056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75142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25565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75578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10/22/2024</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6271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10/22/2024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6702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0857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974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0342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10/22/2024</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23305969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9.xml"/><Relationship Id="rId3" Type="http://schemas.openxmlformats.org/officeDocument/2006/relationships/slideLayout" Target="../slideLayouts/slideLayout2.xml"/><Relationship Id="rId7" Type="http://schemas.openxmlformats.org/officeDocument/2006/relationships/image" Target="../media/image16.png"/><Relationship Id="rId12" Type="http://schemas.openxmlformats.org/officeDocument/2006/relationships/image" Target="../media/image19.png"/><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slide" Target="slide16.xml"/><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1.gif"/><Relationship Id="rId10" Type="http://schemas.openxmlformats.org/officeDocument/2006/relationships/slide" Target="slide18.xml"/><Relationship Id="rId4" Type="http://schemas.openxmlformats.org/officeDocument/2006/relationships/slide" Target="slide15.xml"/><Relationship Id="rId9" Type="http://schemas.openxmlformats.org/officeDocument/2006/relationships/image" Target="../media/image17.png"/><Relationship Id="rId14"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D09B41-0462-8F6E-CBAB-6B86769CFF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1" cy="6866961"/>
          </a:xfrm>
          <a:prstGeom prst="rect">
            <a:avLst/>
          </a:prstGeom>
        </p:spPr>
      </p:pic>
      <p:sp>
        <p:nvSpPr>
          <p:cNvPr id="5" name="Title 1"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7DFE97D3-4975-70E3-6E32-A93DAB922DDD}"/>
              </a:ext>
            </a:extLst>
          </p:cNvPr>
          <p:cNvSpPr txBox="1">
            <a:spLocks/>
          </p:cNvSpPr>
          <p:nvPr/>
        </p:nvSpPr>
        <p:spPr>
          <a:xfrm>
            <a:off x="3818964" y="4858662"/>
            <a:ext cx="4554071" cy="597552"/>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pPr>
              <a:lnSpc>
                <a:spcPct val="100000"/>
              </a:lnSpc>
            </a:pPr>
            <a:r>
              <a:rPr lang="en-US" b="1">
                <a:solidFill>
                  <a:srgbClr val="7030A0"/>
                </a:solidFill>
              </a:rPr>
              <a:t>KHOA HỌC TỰ NHIÊN 9</a:t>
            </a:r>
            <a:endParaRPr lang="en-US" b="1" dirty="0">
              <a:solidFill>
                <a:srgbClr val="7030A0"/>
              </a:solidFill>
            </a:endParaRPr>
          </a:p>
        </p:txBody>
      </p:sp>
      <p:sp>
        <p:nvSpPr>
          <p:cNvPr id="6" name="Rectangle 5"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4508618B-ADBD-DEF7-0075-6CC11CFA6B3B}"/>
              </a:ext>
            </a:extLst>
          </p:cNvPr>
          <p:cNvSpPr/>
          <p:nvPr/>
        </p:nvSpPr>
        <p:spPr>
          <a:xfrm>
            <a:off x="2389094" y="1039836"/>
            <a:ext cx="7866529" cy="3077766"/>
          </a:xfrm>
          <a:prstGeom prst="rect">
            <a:avLst/>
          </a:prstGeom>
          <a:noFill/>
          <a:ln>
            <a:noFill/>
          </a:ln>
        </p:spPr>
        <p:txBody>
          <a:bodyPr wrap="square" lIns="121920" tIns="60960" rIns="121920" bIns="6096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22225">
                  <a:solidFill>
                    <a:srgbClr val="FA906A"/>
                  </a:solidFill>
                  <a:prstDash val="solid"/>
                </a:ln>
                <a:solidFill>
                  <a:srgbClr val="7030A0"/>
                </a:solidFill>
                <a:effectLst/>
                <a:uLnTx/>
                <a:uFillTx/>
                <a:latin typeface="Cambria"/>
                <a:ea typeface="+mn-ea"/>
                <a:cs typeface="+mn-cs"/>
              </a:rPr>
              <a:t>BÀI 18: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22225">
                  <a:solidFill>
                    <a:srgbClr val="FA906A"/>
                  </a:solidFill>
                  <a:prstDash val="solid"/>
                </a:ln>
                <a:solidFill>
                  <a:srgbClr val="7030A0"/>
                </a:solidFill>
                <a:effectLst/>
                <a:uLnTx/>
                <a:uFillTx/>
                <a:latin typeface="Cambria"/>
                <a:ea typeface="+mn-ea"/>
                <a:cs typeface="+mn-cs"/>
              </a:rPr>
              <a:t>TÍNH</a:t>
            </a:r>
            <a:r>
              <a:rPr kumimoji="0" lang="en-US" sz="6000" b="1" i="0" u="none" strike="noStrike" kern="1200" cap="none" spc="0" normalizeH="0" noProof="0">
                <a:ln w="22225">
                  <a:solidFill>
                    <a:srgbClr val="FA906A"/>
                  </a:solidFill>
                  <a:prstDash val="solid"/>
                </a:ln>
                <a:solidFill>
                  <a:srgbClr val="7030A0"/>
                </a:solidFill>
                <a:effectLst/>
                <a:uLnTx/>
                <a:uFillTx/>
                <a:latin typeface="Cambria"/>
                <a:ea typeface="+mn-ea"/>
                <a:cs typeface="+mn-cs"/>
              </a:rPr>
              <a:t> CHẤT CHUNG CỦA KIM LOẠI (TT)</a:t>
            </a:r>
            <a:endParaRPr kumimoji="0" lang="en-US" sz="6000" b="1" i="0" u="none" strike="noStrike" kern="1200" cap="none" spc="0" normalizeH="0" baseline="0" noProof="0" dirty="0">
              <a:ln w="22225">
                <a:solidFill>
                  <a:srgbClr val="FA906A"/>
                </a:solidFill>
                <a:prstDash val="solid"/>
              </a:ln>
              <a:solidFill>
                <a:srgbClr val="7030A0"/>
              </a:solidFill>
              <a:effectLst/>
              <a:uLnTx/>
              <a:uFillTx/>
              <a:latin typeface="Cambria"/>
              <a:ea typeface="+mn-ea"/>
              <a:cs typeface="+mn-cs"/>
            </a:endParaRPr>
          </a:p>
        </p:txBody>
      </p:sp>
    </p:spTree>
    <p:extLst>
      <p:ext uri="{BB962C8B-B14F-4D97-AF65-F5344CB8AC3E}">
        <p14:creationId xmlns:p14="http://schemas.microsoft.com/office/powerpoint/2010/main" val="12777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8499DBB-6FE7-2A99-2487-3FD51A732123}"/>
              </a:ext>
            </a:extLst>
          </p:cNvPr>
          <p:cNvGraphicFramePr>
            <a:graphicFrameLocks noGrp="1"/>
          </p:cNvGraphicFramePr>
          <p:nvPr>
            <p:ph idx="1"/>
            <p:extLst>
              <p:ext uri="{D42A27DB-BD31-4B8C-83A1-F6EECF244321}">
                <p14:modId xmlns:p14="http://schemas.microsoft.com/office/powerpoint/2010/main" val="2331748959"/>
              </p:ext>
            </p:extLst>
          </p:nvPr>
        </p:nvGraphicFramePr>
        <p:xfrm>
          <a:off x="259976" y="1084866"/>
          <a:ext cx="11672047" cy="5760814"/>
        </p:xfrm>
        <a:graphic>
          <a:graphicData uri="http://schemas.openxmlformats.org/drawingml/2006/table">
            <a:tbl>
              <a:tblPr firstRow="1" firstCol="1" bandRow="1">
                <a:tableStyleId>{5940675A-B579-460E-94D1-54222C63F5DA}</a:tableStyleId>
              </a:tblPr>
              <a:tblGrid>
                <a:gridCol w="4652683">
                  <a:extLst>
                    <a:ext uri="{9D8B030D-6E8A-4147-A177-3AD203B41FA5}">
                      <a16:colId xmlns:a16="http://schemas.microsoft.com/office/drawing/2014/main" val="3175946538"/>
                    </a:ext>
                  </a:extLst>
                </a:gridCol>
                <a:gridCol w="3348318">
                  <a:extLst>
                    <a:ext uri="{9D8B030D-6E8A-4147-A177-3AD203B41FA5}">
                      <a16:colId xmlns:a16="http://schemas.microsoft.com/office/drawing/2014/main" val="586926287"/>
                    </a:ext>
                  </a:extLst>
                </a:gridCol>
                <a:gridCol w="3671046">
                  <a:extLst>
                    <a:ext uri="{9D8B030D-6E8A-4147-A177-3AD203B41FA5}">
                      <a16:colId xmlns:a16="http://schemas.microsoft.com/office/drawing/2014/main" val="1009564744"/>
                    </a:ext>
                  </a:extLst>
                </a:gridCol>
              </a:tblGrid>
              <a:tr h="716692">
                <a:tc>
                  <a:txBody>
                    <a:bodyPr/>
                    <a:lstStyle/>
                    <a:p>
                      <a:pPr algn="ctr">
                        <a:lnSpc>
                          <a:spcPct val="120000"/>
                        </a:lnSpc>
                      </a:pPr>
                      <a:r>
                        <a:rPr lang="en-US" sz="2800" b="1" kern="100">
                          <a:effectLst/>
                          <a:latin typeface="Times New Roman" panose="02020603050405020304" pitchFamily="18" charset="0"/>
                          <a:cs typeface="Times New Roman" panose="02020603050405020304" pitchFamily="18" charset="0"/>
                        </a:rPr>
                        <a:t>Tiến hành thí nghiệm</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20000"/>
                        </a:lnSpc>
                      </a:pPr>
                      <a:r>
                        <a:rPr lang="en-US" sz="2800" b="1" kern="100">
                          <a:effectLst/>
                          <a:latin typeface="Times New Roman" panose="02020603050405020304" pitchFamily="18" charset="0"/>
                          <a:cs typeface="Times New Roman" panose="02020603050405020304" pitchFamily="18" charset="0"/>
                        </a:rPr>
                        <a:t>Hiện tượng</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20000"/>
                        </a:lnSpc>
                      </a:pPr>
                      <a:r>
                        <a:rPr lang="en-US" sz="2800" b="1" kern="100">
                          <a:effectLst/>
                          <a:latin typeface="Times New Roman" panose="02020603050405020304" pitchFamily="18" charset="0"/>
                          <a:cs typeface="Times New Roman" panose="02020603050405020304" pitchFamily="18" charset="0"/>
                        </a:rPr>
                        <a:t>PTHH – Giải thích</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5435798"/>
                  </a:ext>
                </a:extLst>
              </a:tr>
              <a:tr h="1532826">
                <a:tc>
                  <a:txBody>
                    <a:bodyPr/>
                    <a:lstStyle/>
                    <a:p>
                      <a:pPr algn="just">
                        <a:lnSpc>
                          <a:spcPct val="120000"/>
                        </a:lnSpc>
                      </a:pPr>
                      <a:r>
                        <a:rPr lang="en-US" sz="2400" b="1" kern="100">
                          <a:effectLst/>
                          <a:latin typeface="Times New Roman" panose="02020603050405020304" pitchFamily="18" charset="0"/>
                          <a:cs typeface="Times New Roman" panose="02020603050405020304" pitchFamily="18" charset="0"/>
                        </a:rPr>
                        <a:t>ON1: Cho 1 đinh sắt vào ống nghiệm đựng dd CuSO</a:t>
                      </a:r>
                      <a:r>
                        <a:rPr lang="en-US" sz="2400" b="1" kern="100" baseline="-25000">
                          <a:effectLst/>
                          <a:latin typeface="Times New Roman" panose="02020603050405020304" pitchFamily="18" charset="0"/>
                          <a:cs typeface="Times New Roman" panose="02020603050405020304" pitchFamily="18" charset="0"/>
                        </a:rPr>
                        <a:t>4</a:t>
                      </a:r>
                      <a:r>
                        <a:rPr lang="en-US" sz="2400" b="1" kern="100">
                          <a:effectLst/>
                          <a:latin typeface="Times New Roman" panose="02020603050405020304" pitchFamily="18" charset="0"/>
                          <a:cs typeface="Times New Roman" panose="02020603050405020304" pitchFamily="18" charset="0"/>
                        </a:rPr>
                        <a:t>. Quan sát hiện tượng, giải thích và viết PTHH xảy ra </a:t>
                      </a:r>
                      <a:endPar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591325"/>
                  </a:ext>
                </a:extLst>
              </a:tr>
              <a:tr h="1532826">
                <a:tc>
                  <a:txBody>
                    <a:bodyPr/>
                    <a:lstStyle/>
                    <a:p>
                      <a:pPr algn="just">
                        <a:lnSpc>
                          <a:spcPct val="120000"/>
                        </a:lnSpc>
                      </a:pPr>
                      <a:r>
                        <a:rPr lang="en-US" sz="2400" b="1" kern="100">
                          <a:effectLst/>
                          <a:latin typeface="Times New Roman" panose="02020603050405020304" pitchFamily="18" charset="0"/>
                          <a:cs typeface="Times New Roman" panose="02020603050405020304" pitchFamily="18" charset="0"/>
                        </a:rPr>
                        <a:t>ON2: Cho đoạn dây đồng vào ống nghiệm đựng dd FeCl3. Quan sát hiện tượng, giải thích, viết PTHH (nếu có)</a:t>
                      </a:r>
                      <a:endPar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1977343"/>
                  </a:ext>
                </a:extLst>
              </a:tr>
              <a:tr h="1532826">
                <a:tc>
                  <a:txBody>
                    <a:bodyPr/>
                    <a:lstStyle/>
                    <a:p>
                      <a:pPr algn="just">
                        <a:lnSpc>
                          <a:spcPct val="120000"/>
                        </a:lnSpc>
                      </a:pPr>
                      <a:r>
                        <a:rPr lang="en-US" sz="2400" b="1" kern="100">
                          <a:effectLst/>
                          <a:latin typeface="Times New Roman" panose="02020603050405020304" pitchFamily="18" charset="0"/>
                          <a:cs typeface="Times New Roman" panose="02020603050405020304" pitchFamily="18" charset="0"/>
                        </a:rPr>
                        <a:t>ON2: Cho đoạn dây đồng vào ống nghiệm đựng dd AgNO</a:t>
                      </a:r>
                      <a:r>
                        <a:rPr lang="en-US" sz="2400" b="1" kern="100" baseline="-25000">
                          <a:effectLst/>
                          <a:latin typeface="Times New Roman" panose="02020603050405020304" pitchFamily="18" charset="0"/>
                          <a:cs typeface="Times New Roman" panose="02020603050405020304" pitchFamily="18" charset="0"/>
                        </a:rPr>
                        <a:t>3</a:t>
                      </a:r>
                      <a:r>
                        <a:rPr lang="en-US" sz="2400" b="1" kern="100">
                          <a:effectLst/>
                          <a:latin typeface="Times New Roman" panose="02020603050405020304" pitchFamily="18" charset="0"/>
                          <a:cs typeface="Times New Roman" panose="02020603050405020304" pitchFamily="18" charset="0"/>
                        </a:rPr>
                        <a:t>. Quan sát hiện tượng, giải thích, viết PTHH</a:t>
                      </a:r>
                      <a:endPar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571535"/>
                  </a:ext>
                </a:extLst>
              </a:tr>
            </a:tbl>
          </a:graphicData>
        </a:graphic>
      </p:graphicFrame>
      <p:sp>
        <p:nvSpPr>
          <p:cNvPr id="3" name="Title 2">
            <a:extLst>
              <a:ext uri="{FF2B5EF4-FFF2-40B4-BE49-F238E27FC236}">
                <a16:creationId xmlns:a16="http://schemas.microsoft.com/office/drawing/2014/main" id="{DC990540-6F0F-0FC6-9D80-11FEC0479419}"/>
              </a:ext>
            </a:extLst>
          </p:cNvPr>
          <p:cNvSpPr txBox="1">
            <a:spLocks noGrp="1"/>
          </p:cNvSpPr>
          <p:nvPr>
            <p:ph type="title"/>
          </p:nvPr>
        </p:nvSpPr>
        <p:spPr>
          <a:xfrm>
            <a:off x="931863" y="204244"/>
            <a:ext cx="10058400" cy="535531"/>
          </a:xfrm>
          <a:prstGeom prst="rect">
            <a:avLst/>
          </a:prstGeom>
          <a:noFill/>
        </p:spPr>
        <p:txBody>
          <a:bodyPr wrap="square">
            <a:spAutoFit/>
          </a:bodyPr>
          <a:lstStyle/>
          <a:p>
            <a:pPr marL="30480" marR="30480" algn="ctr">
              <a:spcAft>
                <a:spcPts val="0"/>
              </a:spcAft>
            </a:pPr>
            <a:r>
              <a:rPr lang="en-US" sz="3200" b="1">
                <a:solidFill>
                  <a:srgbClr val="FF0000"/>
                </a:solidFill>
                <a:effectLst/>
                <a:latin typeface="Times New Roman" panose="02020603050405020304" pitchFamily="18" charset="0"/>
                <a:ea typeface="Times New Roman" panose="02020603050405020304" pitchFamily="18" charset="0"/>
              </a:rPr>
              <a:t>PHIẾU HỌC TẬP SỐ 4</a:t>
            </a:r>
            <a:endParaRPr lang="en-US" sz="3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746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3B3DA0-8ABE-333E-D4EF-EAA763EE760C}"/>
              </a:ext>
            </a:extLst>
          </p:cNvPr>
          <p:cNvSpPr txBox="1">
            <a:spLocks/>
          </p:cNvSpPr>
          <p:nvPr/>
        </p:nvSpPr>
        <p:spPr>
          <a:xfrm>
            <a:off x="1066800" y="264045"/>
            <a:ext cx="10058400" cy="7517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pPr algn="ctr">
              <a:lnSpc>
                <a:spcPct val="100000"/>
              </a:lnSpc>
            </a:pPr>
            <a:r>
              <a:rPr lang="en-US"/>
              <a:t>ĐẠI DIỆN NHÓM HS TRÌNH BÀY KẾT QUẢ</a:t>
            </a:r>
          </a:p>
        </p:txBody>
      </p:sp>
      <p:graphicFrame>
        <p:nvGraphicFramePr>
          <p:cNvPr id="5" name="Content Placeholder 4">
            <a:extLst>
              <a:ext uri="{FF2B5EF4-FFF2-40B4-BE49-F238E27FC236}">
                <a16:creationId xmlns:a16="http://schemas.microsoft.com/office/drawing/2014/main" id="{B2FF3D32-3824-4378-CBF5-B9A8B6C418EC}"/>
              </a:ext>
            </a:extLst>
          </p:cNvPr>
          <p:cNvGraphicFramePr>
            <a:graphicFrameLocks noGrp="1"/>
          </p:cNvGraphicFramePr>
          <p:nvPr>
            <p:ph idx="1"/>
            <p:extLst>
              <p:ext uri="{D42A27DB-BD31-4B8C-83A1-F6EECF244321}">
                <p14:modId xmlns:p14="http://schemas.microsoft.com/office/powerpoint/2010/main" val="258016687"/>
              </p:ext>
            </p:extLst>
          </p:nvPr>
        </p:nvGraphicFramePr>
        <p:xfrm>
          <a:off x="259976" y="1084866"/>
          <a:ext cx="11672047" cy="5760814"/>
        </p:xfrm>
        <a:graphic>
          <a:graphicData uri="http://schemas.openxmlformats.org/drawingml/2006/table">
            <a:tbl>
              <a:tblPr firstRow="1" firstCol="1" bandRow="1">
                <a:tableStyleId>{5940675A-B579-460E-94D1-54222C63F5DA}</a:tableStyleId>
              </a:tblPr>
              <a:tblGrid>
                <a:gridCol w="4652683">
                  <a:extLst>
                    <a:ext uri="{9D8B030D-6E8A-4147-A177-3AD203B41FA5}">
                      <a16:colId xmlns:a16="http://schemas.microsoft.com/office/drawing/2014/main" val="3175946538"/>
                    </a:ext>
                  </a:extLst>
                </a:gridCol>
                <a:gridCol w="2788304">
                  <a:extLst>
                    <a:ext uri="{9D8B030D-6E8A-4147-A177-3AD203B41FA5}">
                      <a16:colId xmlns:a16="http://schemas.microsoft.com/office/drawing/2014/main" val="586926287"/>
                    </a:ext>
                  </a:extLst>
                </a:gridCol>
                <a:gridCol w="4231060">
                  <a:extLst>
                    <a:ext uri="{9D8B030D-6E8A-4147-A177-3AD203B41FA5}">
                      <a16:colId xmlns:a16="http://schemas.microsoft.com/office/drawing/2014/main" val="1009564744"/>
                    </a:ext>
                  </a:extLst>
                </a:gridCol>
              </a:tblGrid>
              <a:tr h="716692">
                <a:tc>
                  <a:txBody>
                    <a:bodyPr/>
                    <a:lstStyle/>
                    <a:p>
                      <a:pPr algn="ctr">
                        <a:lnSpc>
                          <a:spcPct val="120000"/>
                        </a:lnSpc>
                      </a:pPr>
                      <a:r>
                        <a:rPr lang="en-US" sz="2800" b="1" kern="100">
                          <a:effectLst/>
                          <a:latin typeface="Times New Roman" panose="02020603050405020304" pitchFamily="18" charset="0"/>
                          <a:cs typeface="Times New Roman" panose="02020603050405020304" pitchFamily="18" charset="0"/>
                        </a:rPr>
                        <a:t>Tiến hành thí nghiệm</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20000"/>
                        </a:lnSpc>
                      </a:pPr>
                      <a:r>
                        <a:rPr lang="en-US" sz="2800" b="1" kern="100">
                          <a:effectLst/>
                          <a:latin typeface="Times New Roman" panose="02020603050405020304" pitchFamily="18" charset="0"/>
                          <a:cs typeface="Times New Roman" panose="02020603050405020304" pitchFamily="18" charset="0"/>
                        </a:rPr>
                        <a:t>Hiện tượng</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20000"/>
                        </a:lnSpc>
                      </a:pPr>
                      <a:r>
                        <a:rPr lang="en-US" sz="2800" b="1" kern="100">
                          <a:effectLst/>
                          <a:latin typeface="Times New Roman" panose="02020603050405020304" pitchFamily="18" charset="0"/>
                          <a:cs typeface="Times New Roman" panose="02020603050405020304" pitchFamily="18" charset="0"/>
                        </a:rPr>
                        <a:t>PTHH – Giải thích</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5435798"/>
                  </a:ext>
                </a:extLst>
              </a:tr>
              <a:tr h="1532826">
                <a:tc>
                  <a:txBody>
                    <a:bodyPr/>
                    <a:lstStyle/>
                    <a:p>
                      <a:pPr algn="just">
                        <a:lnSpc>
                          <a:spcPct val="120000"/>
                        </a:lnSpc>
                      </a:pPr>
                      <a:r>
                        <a:rPr lang="en-US" sz="2400" b="1" kern="100">
                          <a:effectLst/>
                          <a:latin typeface="Times New Roman" panose="02020603050405020304" pitchFamily="18" charset="0"/>
                          <a:cs typeface="Times New Roman" panose="02020603050405020304" pitchFamily="18" charset="0"/>
                        </a:rPr>
                        <a:t>ON1: Cho 1 đinh sắt vào ống nghiệm đựng dd CuSO</a:t>
                      </a:r>
                      <a:r>
                        <a:rPr lang="en-US" sz="2400" b="1" kern="100" baseline="-25000">
                          <a:effectLst/>
                          <a:latin typeface="Times New Roman" panose="02020603050405020304" pitchFamily="18" charset="0"/>
                          <a:cs typeface="Times New Roman" panose="02020603050405020304" pitchFamily="18" charset="0"/>
                        </a:rPr>
                        <a:t>4</a:t>
                      </a:r>
                      <a:r>
                        <a:rPr lang="en-US" sz="2400" b="1" kern="100">
                          <a:effectLst/>
                          <a:latin typeface="Times New Roman" panose="02020603050405020304" pitchFamily="18" charset="0"/>
                          <a:cs typeface="Times New Roman" panose="02020603050405020304" pitchFamily="18" charset="0"/>
                        </a:rPr>
                        <a:t>. Quan sát hiện tượng, giải thích và viết PTHH xảy ra </a:t>
                      </a:r>
                      <a:endPar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591325"/>
                  </a:ext>
                </a:extLst>
              </a:tr>
              <a:tr h="1532826">
                <a:tc>
                  <a:txBody>
                    <a:bodyPr/>
                    <a:lstStyle/>
                    <a:p>
                      <a:pPr algn="just">
                        <a:lnSpc>
                          <a:spcPct val="120000"/>
                        </a:lnSpc>
                      </a:pPr>
                      <a:r>
                        <a:rPr lang="en-US" sz="2400" b="1" kern="100">
                          <a:effectLst/>
                          <a:latin typeface="Times New Roman" panose="02020603050405020304" pitchFamily="18" charset="0"/>
                          <a:cs typeface="Times New Roman" panose="02020603050405020304" pitchFamily="18" charset="0"/>
                        </a:rPr>
                        <a:t>ON2: Cho đoạn dây đồng vào ống nghiệm đựng dd FeCl3. Quan sát hiện tượng, giải thích, viết PTHH (nếu có)</a:t>
                      </a:r>
                      <a:endPar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1977343"/>
                  </a:ext>
                </a:extLst>
              </a:tr>
              <a:tr h="1532826">
                <a:tc>
                  <a:txBody>
                    <a:bodyPr/>
                    <a:lstStyle/>
                    <a:p>
                      <a:pPr algn="just">
                        <a:lnSpc>
                          <a:spcPct val="120000"/>
                        </a:lnSpc>
                      </a:pPr>
                      <a:r>
                        <a:rPr lang="en-US" sz="2400" b="1" kern="100">
                          <a:effectLst/>
                          <a:latin typeface="Times New Roman" panose="02020603050405020304" pitchFamily="18" charset="0"/>
                          <a:cs typeface="Times New Roman" panose="02020603050405020304" pitchFamily="18" charset="0"/>
                        </a:rPr>
                        <a:t>ON2: Cho đoạn dây đồng vào ống nghiệm đựng dd AgNO</a:t>
                      </a:r>
                      <a:r>
                        <a:rPr lang="en-US" sz="2400" b="1" kern="100" baseline="-25000">
                          <a:effectLst/>
                          <a:latin typeface="Times New Roman" panose="02020603050405020304" pitchFamily="18" charset="0"/>
                          <a:cs typeface="Times New Roman" panose="02020603050405020304" pitchFamily="18" charset="0"/>
                        </a:rPr>
                        <a:t>3</a:t>
                      </a:r>
                      <a:r>
                        <a:rPr lang="en-US" sz="2400" b="1" kern="100">
                          <a:effectLst/>
                          <a:latin typeface="Times New Roman" panose="02020603050405020304" pitchFamily="18" charset="0"/>
                          <a:cs typeface="Times New Roman" panose="02020603050405020304" pitchFamily="18" charset="0"/>
                        </a:rPr>
                        <a:t>. Quan sát hiện tượng, giải thích, viết PTHH</a:t>
                      </a:r>
                      <a:endPar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20000"/>
                        </a:lnSpc>
                      </a:pPr>
                      <a:r>
                        <a:rPr lang="en-US" sz="2800" b="1" kern="100">
                          <a:effectLst/>
                          <a:latin typeface="Times New Roman" panose="02020603050405020304" pitchFamily="18" charset="0"/>
                          <a:cs typeface="Times New Roman" panose="02020603050405020304" pitchFamily="18" charset="0"/>
                        </a:rPr>
                        <a:t> </a:t>
                      </a:r>
                      <a:endPar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571535"/>
                  </a:ext>
                </a:extLst>
              </a:tr>
            </a:tbl>
          </a:graphicData>
        </a:graphic>
      </p:graphicFrame>
      <p:sp>
        <p:nvSpPr>
          <p:cNvPr id="6" name="TextBox 5">
            <a:extLst>
              <a:ext uri="{FF2B5EF4-FFF2-40B4-BE49-F238E27FC236}">
                <a16:creationId xmlns:a16="http://schemas.microsoft.com/office/drawing/2014/main" id="{29808D92-B670-402B-D15D-291B258644A5}"/>
              </a:ext>
            </a:extLst>
          </p:cNvPr>
          <p:cNvSpPr txBox="1"/>
          <p:nvPr/>
        </p:nvSpPr>
        <p:spPr>
          <a:xfrm>
            <a:off x="4943750" y="1768311"/>
            <a:ext cx="2771500" cy="1569660"/>
          </a:xfrm>
          <a:prstGeom prst="rect">
            <a:avLst/>
          </a:prstGeom>
          <a:noFill/>
        </p:spPr>
        <p:txBody>
          <a:bodyPr wrap="square">
            <a:spAutoFit/>
          </a:bodyPr>
          <a:lstStyle/>
          <a:p>
            <a:r>
              <a:rPr lang="en-US" sz="2400" b="1">
                <a:solidFill>
                  <a:srgbClr val="7030A0"/>
                </a:solidFill>
                <a:effectLst/>
                <a:latin typeface="Times New Roman" panose="02020603050405020304" pitchFamily="18" charset="0"/>
                <a:ea typeface="Times New Roman" panose="02020603050405020304" pitchFamily="18" charset="0"/>
              </a:rPr>
              <a:t>Có lớp đồng màu đỏ bám vào dây sắt, dd mất dần màu xanh</a:t>
            </a:r>
            <a:endParaRPr lang="en-US" sz="2400">
              <a:solidFill>
                <a:srgbClr val="7030A0"/>
              </a:solidFill>
            </a:endParaRPr>
          </a:p>
        </p:txBody>
      </p:sp>
      <p:sp>
        <p:nvSpPr>
          <p:cNvPr id="12" name="TextBox 11">
            <a:extLst>
              <a:ext uri="{FF2B5EF4-FFF2-40B4-BE49-F238E27FC236}">
                <a16:creationId xmlns:a16="http://schemas.microsoft.com/office/drawing/2014/main" id="{9A5BBE55-81F5-74AC-7627-1F5739EBE96A}"/>
              </a:ext>
            </a:extLst>
          </p:cNvPr>
          <p:cNvSpPr txBox="1"/>
          <p:nvPr/>
        </p:nvSpPr>
        <p:spPr>
          <a:xfrm>
            <a:off x="7889779" y="1968336"/>
            <a:ext cx="3854545" cy="400110"/>
          </a:xfrm>
          <a:prstGeom prst="rect">
            <a:avLst/>
          </a:prstGeom>
          <a:noFill/>
        </p:spPr>
        <p:txBody>
          <a:bodyPr wrap="square">
            <a:spAutoFit/>
          </a:bodyPr>
          <a:lstStyle/>
          <a:p>
            <a:r>
              <a:rPr lang="en-US" sz="2000">
                <a:solidFill>
                  <a:srgbClr val="7030A0"/>
                </a:solidFill>
                <a:latin typeface="Times New Roman" panose="02020603050405020304" pitchFamily="18" charset="0"/>
                <a:cs typeface="Times New Roman" panose="02020603050405020304" pitchFamily="18" charset="0"/>
              </a:rPr>
              <a:t>Fe + CuSO</a:t>
            </a:r>
            <a:r>
              <a:rPr lang="en-US" sz="2000" baseline="-25000">
                <a:solidFill>
                  <a:srgbClr val="7030A0"/>
                </a:solidFill>
                <a:latin typeface="Times New Roman" panose="02020603050405020304" pitchFamily="18" charset="0"/>
                <a:cs typeface="Times New Roman" panose="02020603050405020304" pitchFamily="18" charset="0"/>
              </a:rPr>
              <a:t>4</a:t>
            </a:r>
            <a:r>
              <a:rPr lang="en-US" sz="2000">
                <a:solidFill>
                  <a:srgbClr val="7030A0"/>
                </a:solidFill>
                <a:latin typeface="Times New Roman" panose="02020603050405020304" pitchFamily="18" charset="0"/>
                <a:cs typeface="Times New Roman" panose="02020603050405020304" pitchFamily="18" charset="0"/>
              </a:rPr>
              <a:t> →  FeSO</a:t>
            </a:r>
            <a:r>
              <a:rPr lang="en-US" sz="2000" baseline="-25000">
                <a:solidFill>
                  <a:srgbClr val="7030A0"/>
                </a:solidFill>
                <a:latin typeface="Times New Roman" panose="02020603050405020304" pitchFamily="18" charset="0"/>
                <a:cs typeface="Times New Roman" panose="02020603050405020304" pitchFamily="18" charset="0"/>
              </a:rPr>
              <a:t>4</a:t>
            </a:r>
            <a:r>
              <a:rPr lang="en-US" sz="2000">
                <a:solidFill>
                  <a:srgbClr val="7030A0"/>
                </a:solidFill>
                <a:latin typeface="Times New Roman" panose="02020603050405020304" pitchFamily="18" charset="0"/>
                <a:cs typeface="Times New Roman" panose="02020603050405020304" pitchFamily="18" charset="0"/>
              </a:rPr>
              <a:t> + Cu</a:t>
            </a:r>
          </a:p>
        </p:txBody>
      </p:sp>
      <p:sp>
        <p:nvSpPr>
          <p:cNvPr id="13" name="TextBox 12">
            <a:extLst>
              <a:ext uri="{FF2B5EF4-FFF2-40B4-BE49-F238E27FC236}">
                <a16:creationId xmlns:a16="http://schemas.microsoft.com/office/drawing/2014/main" id="{D7DC29F5-976E-5EDF-85D7-16D0865BDC49}"/>
              </a:ext>
            </a:extLst>
          </p:cNvPr>
          <p:cNvSpPr txBox="1"/>
          <p:nvPr/>
        </p:nvSpPr>
        <p:spPr>
          <a:xfrm>
            <a:off x="7781921" y="2560661"/>
            <a:ext cx="4276729" cy="1015663"/>
          </a:xfrm>
          <a:prstGeom prst="rect">
            <a:avLst/>
          </a:prstGeom>
          <a:noFill/>
        </p:spPr>
        <p:txBody>
          <a:bodyPr wrap="square">
            <a:spAutoFit/>
          </a:bodyPr>
          <a:lstStyle/>
          <a:p>
            <a:r>
              <a:rPr lang="en-US" sz="2000">
                <a:solidFill>
                  <a:srgbClr val="7030A0"/>
                </a:solidFill>
                <a:latin typeface="Times New Roman" panose="02020603050405020304" pitchFamily="18" charset="0"/>
                <a:cs typeface="Times New Roman" panose="02020603050405020304" pitchFamily="18" charset="0"/>
              </a:rPr>
              <a:t>Sắt đã đẩy đồng ra khỏi muối, sắt là kim loại hoạt động hoá học mạnh hơn đồng</a:t>
            </a:r>
          </a:p>
        </p:txBody>
      </p:sp>
      <p:sp>
        <p:nvSpPr>
          <p:cNvPr id="17" name="TextBox 16">
            <a:extLst>
              <a:ext uri="{FF2B5EF4-FFF2-40B4-BE49-F238E27FC236}">
                <a16:creationId xmlns:a16="http://schemas.microsoft.com/office/drawing/2014/main" id="{300A39CC-041D-974E-4F30-4AD50C39F874}"/>
              </a:ext>
            </a:extLst>
          </p:cNvPr>
          <p:cNvSpPr txBox="1"/>
          <p:nvPr/>
        </p:nvSpPr>
        <p:spPr>
          <a:xfrm>
            <a:off x="4962519" y="5343501"/>
            <a:ext cx="2752732" cy="1323439"/>
          </a:xfrm>
          <a:prstGeom prst="rect">
            <a:avLst/>
          </a:prstGeom>
          <a:noFill/>
        </p:spPr>
        <p:txBody>
          <a:bodyPr wrap="square">
            <a:spAutoFit/>
          </a:bodyPr>
          <a:lstStyle/>
          <a:p>
            <a:r>
              <a:rPr lang="en-US" sz="2000" b="1">
                <a:solidFill>
                  <a:srgbClr val="7030A0"/>
                </a:solidFill>
                <a:latin typeface="Times New Roman" panose="02020603050405020304" pitchFamily="18" charset="0"/>
              </a:rPr>
              <a:t>Đồng tan, dd từ không màu chuyển màu xanh, có lớp bạc trắng xám bám vào dây đồng</a:t>
            </a:r>
            <a:endParaRPr lang="en-US" sz="2000" b="1">
              <a:solidFill>
                <a:srgbClr val="7030A0"/>
              </a:solidFill>
            </a:endParaRPr>
          </a:p>
        </p:txBody>
      </p:sp>
      <p:sp>
        <p:nvSpPr>
          <p:cNvPr id="18" name="TextBox 17">
            <a:extLst>
              <a:ext uri="{FF2B5EF4-FFF2-40B4-BE49-F238E27FC236}">
                <a16:creationId xmlns:a16="http://schemas.microsoft.com/office/drawing/2014/main" id="{33843E17-28CD-486F-B552-415A16D45F8A}"/>
              </a:ext>
            </a:extLst>
          </p:cNvPr>
          <p:cNvSpPr txBox="1"/>
          <p:nvPr/>
        </p:nvSpPr>
        <p:spPr>
          <a:xfrm>
            <a:off x="5289172" y="3871568"/>
            <a:ext cx="2208680" cy="830997"/>
          </a:xfrm>
          <a:prstGeom prst="rect">
            <a:avLst/>
          </a:prstGeom>
          <a:noFill/>
        </p:spPr>
        <p:txBody>
          <a:bodyPr wrap="square">
            <a:spAutoFit/>
          </a:bodyPr>
          <a:lstStyle/>
          <a:p>
            <a:r>
              <a:rPr lang="en-US" sz="2400" b="1">
                <a:solidFill>
                  <a:srgbClr val="7030A0"/>
                </a:solidFill>
                <a:effectLst/>
                <a:latin typeface="Times New Roman" panose="02020603050405020304" pitchFamily="18" charset="0"/>
                <a:ea typeface="Times New Roman" panose="02020603050405020304" pitchFamily="18" charset="0"/>
              </a:rPr>
              <a:t>Không có hiện tượng</a:t>
            </a:r>
            <a:endParaRPr lang="en-US" sz="2400">
              <a:solidFill>
                <a:srgbClr val="7030A0"/>
              </a:solidFill>
            </a:endParaRPr>
          </a:p>
        </p:txBody>
      </p:sp>
      <p:sp>
        <p:nvSpPr>
          <p:cNvPr id="19" name="TextBox 18">
            <a:extLst>
              <a:ext uri="{FF2B5EF4-FFF2-40B4-BE49-F238E27FC236}">
                <a16:creationId xmlns:a16="http://schemas.microsoft.com/office/drawing/2014/main" id="{F30B36D0-3B8C-0C20-2B0D-D739F2D655AC}"/>
              </a:ext>
            </a:extLst>
          </p:cNvPr>
          <p:cNvSpPr txBox="1"/>
          <p:nvPr/>
        </p:nvSpPr>
        <p:spPr>
          <a:xfrm>
            <a:off x="7977323" y="3749502"/>
            <a:ext cx="3767001" cy="1015663"/>
          </a:xfrm>
          <a:prstGeom prst="rect">
            <a:avLst/>
          </a:prstGeom>
          <a:noFill/>
        </p:spPr>
        <p:txBody>
          <a:bodyPr wrap="square">
            <a:spAutoFit/>
          </a:bodyPr>
          <a:lstStyle/>
          <a:p>
            <a:r>
              <a:rPr lang="en-US" sz="2000" b="1">
                <a:solidFill>
                  <a:srgbClr val="7030A0"/>
                </a:solidFill>
                <a:latin typeface="Times New Roman" panose="02020603050405020304" pitchFamily="18" charset="0"/>
              </a:rPr>
              <a:t>Đồng ko tác dụng với muối sắt, </a:t>
            </a:r>
            <a:r>
              <a:rPr lang="en-US" sz="2000">
                <a:solidFill>
                  <a:srgbClr val="7030A0"/>
                </a:solidFill>
                <a:latin typeface="Times New Roman" panose="02020603050405020304" pitchFamily="18" charset="0"/>
                <a:cs typeface="Times New Roman" panose="02020603050405020304" pitchFamily="18" charset="0"/>
              </a:rPr>
              <a:t>đồng là kim loại hoạt động hoá học yếu hơn sắt</a:t>
            </a:r>
            <a:endParaRPr lang="en-US" sz="2000">
              <a:solidFill>
                <a:srgbClr val="7030A0"/>
              </a:solidFill>
            </a:endParaRPr>
          </a:p>
        </p:txBody>
      </p:sp>
      <p:sp>
        <p:nvSpPr>
          <p:cNvPr id="23" name="TextBox 22">
            <a:extLst>
              <a:ext uri="{FF2B5EF4-FFF2-40B4-BE49-F238E27FC236}">
                <a16:creationId xmlns:a16="http://schemas.microsoft.com/office/drawing/2014/main" id="{BF5792D0-7563-6FDC-8930-BA10F5538666}"/>
              </a:ext>
            </a:extLst>
          </p:cNvPr>
          <p:cNvSpPr txBox="1"/>
          <p:nvPr/>
        </p:nvSpPr>
        <p:spPr>
          <a:xfrm>
            <a:off x="7977323" y="5568771"/>
            <a:ext cx="3885924" cy="1200329"/>
          </a:xfrm>
          <a:prstGeom prst="rect">
            <a:avLst/>
          </a:prstGeom>
          <a:noFill/>
        </p:spPr>
        <p:txBody>
          <a:bodyPr wrap="square">
            <a:spAutoFit/>
          </a:bodyPr>
          <a:lstStyle/>
          <a:p>
            <a:r>
              <a:rPr lang="en-US" sz="2400">
                <a:solidFill>
                  <a:srgbClr val="7030A0"/>
                </a:solidFill>
                <a:effectLst/>
                <a:latin typeface="Times New Roman" panose="02020603050405020304" pitchFamily="18" charset="0"/>
                <a:ea typeface="Times New Roman" panose="02020603050405020304" pitchFamily="18" charset="0"/>
              </a:rPr>
              <a:t>Đồng đã đẩy bạc ra khỏi muối, đồng là kim loại hoạt động hoá học mạnh hơn bạc</a:t>
            </a:r>
            <a:endParaRPr lang="en-US" sz="2400">
              <a:solidFill>
                <a:srgbClr val="7030A0"/>
              </a:solidFill>
            </a:endParaRPr>
          </a:p>
        </p:txBody>
      </p:sp>
      <p:sp>
        <p:nvSpPr>
          <p:cNvPr id="28" name="TextBox 27">
            <a:extLst>
              <a:ext uri="{FF2B5EF4-FFF2-40B4-BE49-F238E27FC236}">
                <a16:creationId xmlns:a16="http://schemas.microsoft.com/office/drawing/2014/main" id="{5394B10C-81A5-9EF7-CF23-CAB1DE978ECE}"/>
              </a:ext>
            </a:extLst>
          </p:cNvPr>
          <p:cNvSpPr txBox="1"/>
          <p:nvPr/>
        </p:nvSpPr>
        <p:spPr>
          <a:xfrm>
            <a:off x="7977323" y="5196471"/>
            <a:ext cx="3858150" cy="400110"/>
          </a:xfrm>
          <a:prstGeom prst="rect">
            <a:avLst/>
          </a:prstGeom>
          <a:noFill/>
        </p:spPr>
        <p:txBody>
          <a:bodyPr wrap="square">
            <a:spAutoFit/>
          </a:bodyPr>
          <a:lstStyle/>
          <a:p>
            <a:r>
              <a:rPr lang="en-US" sz="20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Cu + 2AgNO</a:t>
            </a:r>
            <a:r>
              <a:rPr lang="en-US" sz="2000" baseline="-250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000">
                <a:solidFill>
                  <a:srgbClr val="7030A0"/>
                </a:solidFill>
                <a:effectLst/>
                <a:latin typeface="Times New Roman" panose="02020603050405020304" pitchFamily="18" charset="0"/>
                <a:ea typeface="Segoe UI Symbol" panose="020B0502040204020203" pitchFamily="34" charset="0"/>
                <a:cs typeface="Times New Roman" panose="02020603050405020304" pitchFamily="18" charset="0"/>
              </a:rPr>
              <a:t>→</a:t>
            </a:r>
            <a:r>
              <a:rPr lang="en-US" sz="2000" baseline="-250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Cu(NO</a:t>
            </a:r>
            <a:r>
              <a:rPr lang="en-US" sz="2000" baseline="-250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aseline="-250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+ 2Ag </a:t>
            </a:r>
            <a:endParaRPr lang="en-US" sz="200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35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7" grpId="0"/>
      <p:bldP spid="18" grpId="0"/>
      <p:bldP spid="19" grpId="0"/>
      <p:bldP spid="23"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pic>
        <p:nvPicPr>
          <p:cNvPr id="4" name="Hình ảnh 3"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pic>
        <p:nvPicPr>
          <p:cNvPr id="2" name="Content Placeholder 4">
            <a:extLst>
              <a:ext uri="{FF2B5EF4-FFF2-40B4-BE49-F238E27FC236}">
                <a16:creationId xmlns:a16="http://schemas.microsoft.com/office/drawing/2014/main" id="{03B2E91A-A847-D438-501F-CF142175D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18512"/>
          </a:xfrm>
          <a:prstGeom prst="rect">
            <a:avLst/>
          </a:prstGeom>
        </p:spPr>
      </p:pic>
      <p:sp>
        <p:nvSpPr>
          <p:cNvPr id="9" name="TextBox 8">
            <a:extLst>
              <a:ext uri="{FF2B5EF4-FFF2-40B4-BE49-F238E27FC236}">
                <a16:creationId xmlns:a16="http://schemas.microsoft.com/office/drawing/2014/main" id="{DC3DD3AE-31CE-F61E-66F8-59D1B507E987}"/>
              </a:ext>
            </a:extLst>
          </p:cNvPr>
          <p:cNvSpPr txBox="1"/>
          <p:nvPr/>
        </p:nvSpPr>
        <p:spPr>
          <a:xfrm>
            <a:off x="3495392" y="601761"/>
            <a:ext cx="6822618"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7" normalizeH="0" baseline="0" noProof="0">
                <a:ln w="11430"/>
                <a:solidFill>
                  <a:srgbClr val="FF0000"/>
                </a:solidFill>
                <a:effectLst>
                  <a:outerShdw blurRad="76200" dist="50800" dir="5400000" algn="tl" rotWithShape="0">
                    <a:srgbClr val="000000">
                      <a:alpha val="65000"/>
                    </a:srgbClr>
                  </a:outerShdw>
                </a:effectLst>
                <a:uLnTx/>
                <a:uFillTx/>
                <a:latin typeface="Times New Roman" panose="02020603050405020304" pitchFamily="18" charset="0"/>
                <a:ea typeface="+mn-ea"/>
                <a:cs typeface="Times New Roman" panose="02020603050405020304" pitchFamily="18" charset="0"/>
              </a:rPr>
              <a:t>Tiết…, Bài 18. </a:t>
            </a:r>
            <a:r>
              <a:rPr kumimoji="0" lang="en-US" sz="3600" b="1" i="0" u="none" strike="noStrike" kern="1200" cap="none" spc="0" normalizeH="0" baseline="0" noProof="0">
                <a:ln w="22225">
                  <a:solidFill>
                    <a:srgbClr val="FA906A"/>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TÍNH CHẤT CHUNG CỦA KIM LOẠI (TT)</a:t>
            </a:r>
          </a:p>
        </p:txBody>
      </p:sp>
      <p:sp>
        <p:nvSpPr>
          <p:cNvPr id="12" name="TextBox 11">
            <a:extLst>
              <a:ext uri="{FF2B5EF4-FFF2-40B4-BE49-F238E27FC236}">
                <a16:creationId xmlns:a16="http://schemas.microsoft.com/office/drawing/2014/main" id="{356D0B3B-4CCB-8D6A-DD23-EF376B6367AC}"/>
              </a:ext>
            </a:extLst>
          </p:cNvPr>
          <p:cNvSpPr txBox="1"/>
          <p:nvPr/>
        </p:nvSpPr>
        <p:spPr>
          <a:xfrm>
            <a:off x="0" y="2325422"/>
            <a:ext cx="8805551" cy="584775"/>
          </a:xfrm>
          <a:prstGeom prst="rect">
            <a:avLst/>
          </a:prstGeom>
          <a:noFill/>
        </p:spPr>
        <p:txBody>
          <a:bodyPr wrap="square">
            <a:spAutoFit/>
          </a:bodyPr>
          <a:lstStyle/>
          <a:p>
            <a:pPr marL="30480" marR="30480" algn="just">
              <a:spcAft>
                <a:spcPts val="0"/>
              </a:spcAft>
            </a:pPr>
            <a:r>
              <a:rPr lang="en-US" sz="3200" b="1">
                <a:solidFill>
                  <a:srgbClr val="000000"/>
                </a:solidFill>
                <a:effectLst/>
                <a:latin typeface="Times New Roman" panose="02020603050405020304" pitchFamily="18" charset="0"/>
                <a:ea typeface="Times New Roman" panose="02020603050405020304" pitchFamily="18" charset="0"/>
              </a:rPr>
              <a:t>I. TÍNH CHẤT HÓA HỌC CỦA KIM LOẠI</a:t>
            </a:r>
            <a:endParaRPr lang="en-US" sz="320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71834987-BBDA-C0FB-B4FE-3E517A13D0BB}"/>
              </a:ext>
            </a:extLst>
          </p:cNvPr>
          <p:cNvSpPr txBox="1"/>
          <p:nvPr/>
        </p:nvSpPr>
        <p:spPr>
          <a:xfrm>
            <a:off x="217806" y="2910197"/>
            <a:ext cx="11871099" cy="2995435"/>
          </a:xfrm>
          <a:prstGeom prst="rect">
            <a:avLst/>
          </a:prstGeom>
          <a:noFill/>
        </p:spPr>
        <p:txBody>
          <a:bodyPr wrap="square">
            <a:spAutoFit/>
          </a:bodyPr>
          <a:lstStyle/>
          <a:p>
            <a:pPr algn="just">
              <a:lnSpc>
                <a:spcPct val="120000"/>
              </a:lnSpc>
            </a:pPr>
            <a:r>
              <a:rPr lang="en-US" sz="3200" b="1">
                <a:effectLst/>
                <a:latin typeface="Times New Roman" panose="02020603050405020304" pitchFamily="18" charset="0"/>
                <a:ea typeface="Times New Roman" panose="02020603050405020304" pitchFamily="18" charset="0"/>
              </a:rPr>
              <a:t>4. Tác dụng với dung dịch muối</a:t>
            </a:r>
            <a:endParaRPr lang="en-US" sz="3200">
              <a:effectLst/>
              <a:latin typeface="Times New Roman" panose="02020603050405020304" pitchFamily="18" charset="0"/>
              <a:ea typeface="Times New Roman" panose="02020603050405020304" pitchFamily="18" charset="0"/>
            </a:endParaRPr>
          </a:p>
          <a:p>
            <a:pPr algn="just">
              <a:lnSpc>
                <a:spcPct val="120000"/>
              </a:lnSpc>
            </a:pPr>
            <a:r>
              <a:rPr lang="en-US" sz="3200">
                <a:effectLst/>
                <a:latin typeface="Times New Roman" panose="02020603050405020304" pitchFamily="18" charset="0"/>
                <a:ea typeface="Times New Roman" panose="02020603050405020304" pitchFamily="18" charset="0"/>
              </a:rPr>
              <a:t>- Kim loại hoạt động hoá học mạnh hơn (trừ Na, Ba, Ca, K) có thể đẩy kim loại hoạt động hoá học yếu hơn ra khỏi dd muối tạo thành kim loại mới và muối mới. </a:t>
            </a:r>
          </a:p>
          <a:p>
            <a:pPr algn="just">
              <a:lnSpc>
                <a:spcPct val="120000"/>
              </a:lnSpc>
            </a:pPr>
            <a:r>
              <a:rPr lang="en-US" sz="3200">
                <a:effectLst/>
                <a:latin typeface="Times New Roman" panose="02020603050405020304" pitchFamily="18" charset="0"/>
                <a:ea typeface="Times New Roman" panose="02020603050405020304" pitchFamily="18" charset="0"/>
              </a:rPr>
              <a:t>Ví dụ: Fe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FeSO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Cu↓</a:t>
            </a:r>
          </a:p>
        </p:txBody>
      </p:sp>
    </p:spTree>
    <p:extLst>
      <p:ext uri="{BB962C8B-B14F-4D97-AF65-F5344CB8AC3E}">
        <p14:creationId xmlns:p14="http://schemas.microsoft.com/office/powerpoint/2010/main" val="4541538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293382" y="2013284"/>
            <a:ext cx="4126436" cy="1015663"/>
          </a:xfrm>
          <a:prstGeom prst="rect">
            <a:avLst/>
          </a:prstGeom>
          <a:noFill/>
        </p:spPr>
        <p:txBody>
          <a:bodyPr wrap="square">
            <a:spAutoFit/>
          </a:bodyPr>
          <a:lstStyle/>
          <a:p>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endParaRPr>
          </a:p>
        </p:txBody>
      </p:sp>
      <p:pic>
        <p:nvPicPr>
          <p:cNvPr id="4" name="Hình ảnh 3"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524001"/>
            <a:ext cx="2803928" cy="2316289"/>
          </a:xfrm>
          <a:prstGeom prst="rect">
            <a:avLst/>
          </a:prstGeom>
        </p:spPr>
      </p:pic>
      <p:pic>
        <p:nvPicPr>
          <p:cNvPr id="9" name="Picture 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7776" y="1531035"/>
            <a:ext cx="2810024" cy="2316289"/>
          </a:xfrm>
          <a:prstGeom prst="rect">
            <a:avLst/>
          </a:prstGeom>
        </p:spPr>
      </p:pic>
      <p:pic>
        <p:nvPicPr>
          <p:cNvPr id="10" name="Picture 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0400" y="3855912"/>
            <a:ext cx="2810024" cy="2316289"/>
          </a:xfrm>
          <a:prstGeom prst="rect">
            <a:avLst/>
          </a:prstGeom>
        </p:spPr>
      </p:pic>
      <p:pic>
        <p:nvPicPr>
          <p:cNvPr id="11" name="Picture 1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7776" y="3855912"/>
            <a:ext cx="2810024" cy="2316289"/>
          </a:xfrm>
          <a:prstGeom prst="rect">
            <a:avLst/>
          </a:prstGeom>
        </p:spPr>
      </p:pic>
      <p:pic>
        <p:nvPicPr>
          <p:cNvPr id="13" name="VUIDEHOC.WAV">
            <a:hlinkClick r:id="" action="ppaction://media"/>
          </p:cNvPr>
          <p:cNvPicPr>
            <a:picLocks noChangeAspect="1"/>
          </p:cNvPicPr>
          <p:nvPr>
            <a:audioFile r:link="rId1"/>
            <p:extLst>
              <p:ext uri="{DAA4B4D4-6D71-4841-9C94-3DE7FCFB9230}">
                <p14:media xmlns:p14="http://schemas.microsoft.com/office/powerpoint/2010/main" r:embed="rId2">
                  <p14:trim end="5131.1456"/>
                </p14:media>
              </p:ext>
            </p:extLst>
          </p:nvPr>
        </p:nvPicPr>
        <p:blipFill>
          <a:blip r:embed="rId12"/>
          <a:stretch>
            <a:fillRect/>
          </a:stretch>
        </p:blipFill>
        <p:spPr>
          <a:xfrm>
            <a:off x="13182600" y="5181600"/>
            <a:ext cx="609600" cy="609600"/>
          </a:xfrm>
          <a:prstGeom prst="rect">
            <a:avLst/>
          </a:prstGeom>
        </p:spPr>
      </p:pic>
      <p:sp>
        <p:nvSpPr>
          <p:cNvPr id="14" name="TextBox 13"/>
          <p:cNvSpPr txBox="1"/>
          <p:nvPr/>
        </p:nvSpPr>
        <p:spPr>
          <a:xfrm>
            <a:off x="2202874" y="484348"/>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HIỂU BIẾT</a:t>
            </a:r>
          </a:p>
        </p:txBody>
      </p:sp>
      <p:pic>
        <p:nvPicPr>
          <p:cNvPr id="15" name="Picture 14">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29801" y="5791201"/>
            <a:ext cx="714375" cy="1038225"/>
          </a:xfrm>
          <a:prstGeom prst="rect">
            <a:avLst/>
          </a:prstGeom>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63237" y="223238"/>
            <a:ext cx="714375" cy="1190625"/>
          </a:xfrm>
          <a:prstGeom prst="rect">
            <a:avLst/>
          </a:prstGeom>
        </p:spPr>
      </p:pic>
    </p:spTree>
    <p:extLst>
      <p:ext uri="{BB962C8B-B14F-4D97-AF65-F5344CB8AC3E}">
        <p14:creationId xmlns:p14="http://schemas.microsoft.com/office/powerpoint/2010/main" val="175032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8" fill="hold"/>
                                        <p:tgtEl>
                                          <p:spTgt spid="13"/>
                                        </p:tgtEl>
                                      </p:cBhvr>
                                    </p:cmd>
                                  </p:childTnLst>
                                </p:cTn>
                              </p:par>
                              <p:par>
                                <p:cTn id="7" presetID="26" presetClass="emph" presetSubtype="0" repeatCount="2000" fill="hold" nodeType="withEffect">
                                  <p:stCondLst>
                                    <p:cond delay="70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26" presetClass="emph" presetSubtype="0" repeatCount="2000" fill="hold" nodeType="withEffect">
                                  <p:stCondLst>
                                    <p:cond delay="170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par>
                                <p:cTn id="13" presetID="26" presetClass="emph" presetSubtype="0" repeatCount="2000" fill="hold" nodeType="withEffect">
                                  <p:stCondLst>
                                    <p:cond delay="270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par>
                                <p:cTn id="16" presetID="26" presetClass="emph" presetSubtype="0" repeatCount="2000" fill="hold" nodeType="withEffect">
                                  <p:stCondLst>
                                    <p:cond delay="360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par>
                                <p:cTn id="19" presetID="36" presetClass="emph" presetSubtype="0" repeatCount="4000" fill="hold" grpId="0" nodeType="withEffect">
                                  <p:stCondLst>
                                    <p:cond delay="0"/>
                                  </p:stCondLst>
                                  <p:iterate type="lt">
                                    <p:tmPct val="10000"/>
                                  </p:iterate>
                                  <p:childTnLst>
                                    <p:animScale>
                                      <p:cBhvr>
                                        <p:cTn id="20" dur="250" autoRev="1" fill="hold">
                                          <p:stCondLst>
                                            <p:cond delay="0"/>
                                          </p:stCondLst>
                                        </p:cTn>
                                        <p:tgtEl>
                                          <p:spTgt spid="14"/>
                                        </p:tgtEl>
                                      </p:cBhvr>
                                      <p:to x="80000" y="100000"/>
                                    </p:animScale>
                                    <p:anim by="(#ppt_w*0.10)" calcmode="lin" valueType="num">
                                      <p:cBhvr>
                                        <p:cTn id="21" dur="250" autoRev="1" fill="hold">
                                          <p:stCondLst>
                                            <p:cond delay="0"/>
                                          </p:stCondLst>
                                        </p:cTn>
                                        <p:tgtEl>
                                          <p:spTgt spid="14"/>
                                        </p:tgtEl>
                                        <p:attrNameLst>
                                          <p:attrName>ppt_x</p:attrName>
                                        </p:attrNameLst>
                                      </p:cBhvr>
                                    </p:anim>
                                    <p:anim by="(-#ppt_w*0.10)" calcmode="lin" valueType="num">
                                      <p:cBhvr>
                                        <p:cTn id="22" dur="250" autoRev="1" fill="hold">
                                          <p:stCondLst>
                                            <p:cond delay="0"/>
                                          </p:stCondLst>
                                        </p:cTn>
                                        <p:tgtEl>
                                          <p:spTgt spid="14"/>
                                        </p:tgtEl>
                                        <p:attrNameLst>
                                          <p:attrName>ppt_y</p:attrName>
                                        </p:attrNameLst>
                                      </p:cBhvr>
                                    </p:anim>
                                    <p:animRot by="-480000">
                                      <p:cBhvr>
                                        <p:cTn id="23" dur="250" autoRev="1" fill="hold">
                                          <p:stCondLst>
                                            <p:cond delay="0"/>
                                          </p:stCondLst>
                                        </p:cTn>
                                        <p:tgtEl>
                                          <p:spTgt spid="14"/>
                                        </p:tgtEl>
                                        <p:attrNameLst>
                                          <p:attrName>r</p:attrName>
                                        </p:attrNameLst>
                                      </p:cBhvr>
                                    </p:animRot>
                                  </p:childTnLst>
                                </p:cTn>
                              </p:par>
                              <p:par>
                                <p:cTn id="24" presetID="23" presetClass="emph" presetSubtype="0" repeatCount="5000" fill="hold" grpId="1" nodeType="withEffect">
                                  <p:stCondLst>
                                    <p:cond delay="0"/>
                                  </p:stCondLst>
                                  <p:iterate type="lt">
                                    <p:tmPct val="0"/>
                                  </p:iterate>
                                  <p:childTnLst>
                                    <p:animClr clrSpc="hsl" dir="cw">
                                      <p:cBhvr override="childStyle">
                                        <p:cTn id="25" dur="500" fill="hold"/>
                                        <p:tgtEl>
                                          <p:spTgt spid="14"/>
                                        </p:tgtEl>
                                        <p:attrNameLst>
                                          <p:attrName>style.color</p:attrName>
                                        </p:attrNameLst>
                                      </p:cBhvr>
                                      <p:by>
                                        <p:hsl h="10842353" s="0" l="0"/>
                                      </p:by>
                                    </p:animClr>
                                    <p:animClr clrSpc="hsl" dir="cw">
                                      <p:cBhvr>
                                        <p:cTn id="26" dur="500" fill="hold"/>
                                        <p:tgtEl>
                                          <p:spTgt spid="14"/>
                                        </p:tgtEl>
                                        <p:attrNameLst>
                                          <p:attrName>fillcolor</p:attrName>
                                        </p:attrNameLst>
                                      </p:cBhvr>
                                      <p:by>
                                        <p:hsl h="10842353" s="0" l="0"/>
                                      </p:by>
                                    </p:animClr>
                                    <p:animClr clrSpc="hsl" dir="cw">
                                      <p:cBhvr>
                                        <p:cTn id="27" dur="500" fill="hold"/>
                                        <p:tgtEl>
                                          <p:spTgt spid="14"/>
                                        </p:tgtEl>
                                        <p:attrNameLst>
                                          <p:attrName>stroke.color</p:attrName>
                                        </p:attrNameLst>
                                      </p:cBhvr>
                                      <p:by>
                                        <p:hsl h="10842353" s="0" l="0"/>
                                      </p:by>
                                    </p:animClr>
                                    <p:set>
                                      <p:cBhvr>
                                        <p:cTn id="28"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8"/>
                                        </p:tgtEl>
                                      </p:cBhvr>
                                    </p:animEffect>
                                    <p:animScale>
                                      <p:cBhvr>
                                        <p:cTn id="34" dur="250" autoRev="1" fill="hold"/>
                                        <p:tgtEl>
                                          <p:spTgt spid="8"/>
                                        </p:tgtEl>
                                      </p:cBhvr>
                                      <p:by x="105000" y="105000"/>
                                    </p:animScale>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9"/>
                                        </p:tgtEl>
                                      </p:cBhvr>
                                    </p:animEffect>
                                    <p:animScale>
                                      <p:cBhvr>
                                        <p:cTn id="44" dur="250" autoRev="1" fill="hold"/>
                                        <p:tgtEl>
                                          <p:spTgt spid="9"/>
                                        </p:tgtEl>
                                      </p:cBhvr>
                                      <p:by x="105000" y="105000"/>
                                    </p:animScale>
                                  </p:childTnLst>
                                </p:cTn>
                              </p:par>
                            </p:childTnLst>
                          </p:cTn>
                        </p:par>
                        <p:par>
                          <p:cTn id="45" fill="hold">
                            <p:stCondLst>
                              <p:cond delay="500"/>
                            </p:stCondLst>
                            <p:childTnLst>
                              <p:par>
                                <p:cTn id="46" presetID="10" presetClass="exit" presetSubtype="0" fill="hold" nodeType="after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10" presetClass="exit" presetSubtype="0" fill="hold" nodeType="after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par>
                          <p:cTn id="65" fill="hold">
                            <p:stCondLst>
                              <p:cond delay="500"/>
                            </p:stCondLst>
                            <p:childTnLst>
                              <p:par>
                                <p:cTn id="66" presetID="10" presetClass="exit" presetSubtype="0" fill="hold" nodeType="after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audio>
              <p:cMediaNode vol="80000">
                <p:cTn id="69" fill="hold" display="0">
                  <p:stCondLst>
                    <p:cond delay="indefinite"/>
                  </p:stCondLst>
                  <p:endCondLst>
                    <p:cond evt="onStopAudio" delay="0">
                      <p:tgtEl>
                        <p:sldTgt/>
                      </p:tgtEl>
                    </p:cond>
                  </p:endCondLst>
                </p:cTn>
                <p:tgtEl>
                  <p:spTgt spid="13"/>
                </p:tgtEl>
              </p:cMediaNode>
            </p:audio>
          </p:childTnLst>
        </p:cTn>
      </p:par>
    </p:tnLst>
    <p:bldLst>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2012" y="200015"/>
            <a:ext cx="11013141" cy="2677656"/>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hỏi</a:t>
            </a:r>
            <a:r>
              <a:rPr lang="en-US" sz="3200" b="1"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Mô</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kim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loại</a:t>
            </a:r>
            <a:r>
              <a:rPr lang="en-US" sz="3200" dirty="0">
                <a:solidFill>
                  <a:srgbClr val="FF0000"/>
                </a:solidFill>
                <a:latin typeface="Times New Roman" panose="02020603050405020304" pitchFamily="18" charset="0"/>
                <a:cs typeface="Times New Roman" panose="02020603050405020304" pitchFamily="18" charset="0"/>
              </a:rPr>
              <a:t> Al, Fe, Au </a:t>
            </a:r>
            <a:r>
              <a:rPr lang="en-US" sz="3200" dirty="0" err="1">
                <a:solidFill>
                  <a:srgbClr val="FF0000"/>
                </a:solidFill>
                <a:latin typeface="Times New Roman" panose="02020603050405020304" pitchFamily="18" charset="0"/>
                <a:cs typeface="Times New Roman" panose="02020603050405020304" pitchFamily="18" charset="0"/>
              </a:rPr>
              <a:t>theo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gợi</a:t>
            </a:r>
            <a:r>
              <a:rPr lang="en-US" sz="3200" dirty="0">
                <a:solidFill>
                  <a:srgbClr val="FF0000"/>
                </a:solidFill>
                <a:latin typeface="Times New Roman" panose="02020603050405020304" pitchFamily="18" charset="0"/>
                <a:cs typeface="Times New Roman" panose="02020603050405020304" pitchFamily="18" charset="0"/>
              </a:rPr>
              <a:t> ý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a:p>
            <a:pPr lvl="0"/>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lí</a:t>
            </a:r>
            <a:r>
              <a:rPr lang="en-US" sz="3200" dirty="0">
                <a:solidFill>
                  <a:srgbClr val="FF0000"/>
                </a:solidFill>
                <a:latin typeface="Times New Roman" panose="02020603050405020304" pitchFamily="18" charset="0"/>
                <a:cs typeface="Times New Roman" panose="02020603050405020304" pitchFamily="18" charset="0"/>
              </a:rPr>
              <a:t>.</a:t>
            </a:r>
          </a:p>
          <a:p>
            <a:pPr lvl="0"/>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a:t>
            </a:r>
          </a:p>
          <a:p>
            <a:pPr lvl="0"/>
            <a:r>
              <a:rPr lang="en-US" sz="3200" dirty="0">
                <a:solidFill>
                  <a:srgbClr val="FF0000"/>
                </a:solidFill>
                <a:latin typeface="Times New Roman" panose="02020603050405020304" pitchFamily="18" charset="0"/>
                <a:cs typeface="Times New Roman" panose="02020603050405020304" pitchFamily="18" charset="0"/>
              </a:rPr>
              <a:t>Oxygen;         b) Dung </a:t>
            </a:r>
            <a:r>
              <a:rPr lang="en-US" sz="3200" dirty="0" err="1">
                <a:solidFill>
                  <a:srgbClr val="FF0000"/>
                </a:solidFill>
                <a:latin typeface="Times New Roman" panose="02020603050405020304" pitchFamily="18" charset="0"/>
                <a:cs typeface="Times New Roman" panose="02020603050405020304" pitchFamily="18" charset="0"/>
              </a:rPr>
              <a:t>dịch</a:t>
            </a:r>
            <a:r>
              <a:rPr lang="en-US" sz="3200" dirty="0">
                <a:solidFill>
                  <a:srgbClr val="FF0000"/>
                </a:solidFill>
                <a:latin typeface="Times New Roman" panose="02020603050405020304" pitchFamily="18" charset="0"/>
                <a:cs typeface="Times New Roman" panose="02020603050405020304" pitchFamily="18" charset="0"/>
              </a:rPr>
              <a:t> hydrochloric acid.</a:t>
            </a: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7272" y="5656730"/>
            <a:ext cx="714375" cy="1038225"/>
          </a:xfrm>
          <a:prstGeom prst="rect">
            <a:avLst/>
          </a:prstGeom>
        </p:spPr>
      </p:pic>
      <p:sp>
        <p:nvSpPr>
          <p:cNvPr id="2" name="Rectangle 1">
            <a:extLst>
              <a:ext uri="{FF2B5EF4-FFF2-40B4-BE49-F238E27FC236}">
                <a16:creationId xmlns:a16="http://schemas.microsoft.com/office/drawing/2014/main" id="{972CA30F-9B2E-441F-8D36-0FB297043CF6}"/>
              </a:ext>
            </a:extLst>
          </p:cNvPr>
          <p:cNvSpPr/>
          <p:nvPr/>
        </p:nvSpPr>
        <p:spPr>
          <a:xfrm>
            <a:off x="370353" y="3085690"/>
            <a:ext cx="11123941" cy="3539430"/>
          </a:xfrm>
          <a:prstGeom prst="rect">
            <a:avLst/>
          </a:prstGeom>
        </p:spPr>
        <p:txBody>
          <a:bodyPr wrap="square">
            <a:spAutoFit/>
          </a:bodyPr>
          <a:lstStyle/>
          <a:p>
            <a:r>
              <a:rPr lang="en-US" sz="3200" b="1" dirty="0" err="1">
                <a:solidFill>
                  <a:srgbClr val="7030A0"/>
                </a:solidFill>
                <a:latin typeface="Times New Roman" panose="02020603050405020304" pitchFamily="18" charset="0"/>
                <a:cs typeface="Times New Roman" panose="02020603050405020304" pitchFamily="18" charset="0"/>
              </a:rPr>
              <a:t>Đáp</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err="1">
                <a:solidFill>
                  <a:srgbClr val="7030A0"/>
                </a:solidFill>
                <a:latin typeface="Times New Roman" panose="02020603050405020304" pitchFamily="18" charset="0"/>
                <a:cs typeface="Times New Roman" panose="02020603050405020304" pitchFamily="18" charset="0"/>
              </a:rPr>
              <a:t>án</a:t>
            </a:r>
            <a:r>
              <a:rPr lang="en-US" sz="3200" b="1">
                <a:solidFill>
                  <a:srgbClr val="7030A0"/>
                </a:solidFill>
                <a:latin typeface="Times New Roman" panose="02020603050405020304" pitchFamily="18" charset="0"/>
                <a:cs typeface="Times New Roman" panose="02020603050405020304" pitchFamily="18" charset="0"/>
              </a:rPr>
              <a:t>:</a:t>
            </a:r>
          </a:p>
          <a:p>
            <a:r>
              <a:rPr lang="en-US" sz="3200">
                <a:solidFill>
                  <a:srgbClr val="7030A0"/>
                </a:solidFill>
                <a:latin typeface="Times New Roman" panose="02020603050405020304" pitchFamily="18" charset="0"/>
                <a:cs typeface="Times New Roman" panose="02020603050405020304" pitchFamily="18" charset="0"/>
              </a:rPr>
              <a:t>- Sự khác biệt trong tính chất vật lí giữa Al, Fe, Au: Fe có tính nhiễm từ (bị nâm châm hút) trong khi đó Al, Au không có tính chất này.</a:t>
            </a:r>
          </a:p>
          <a:p>
            <a:r>
              <a:rPr lang="en-US" sz="3200">
                <a:solidFill>
                  <a:srgbClr val="7030A0"/>
                </a:solidFill>
                <a:latin typeface="Times New Roman" panose="02020603050405020304" pitchFamily="18" charset="0"/>
                <a:cs typeface="Times New Roman" panose="02020603050405020304" pitchFamily="18" charset="0"/>
              </a:rPr>
              <a:t>- Sự khác biệt trong tính chất hóa học giữa Al, Fe, Au khi tác dụng với oxygen và dung dịch HCl: Au không tác dụng với oxygen và dung dịch HCl. Fe, Al tác dụng với cả oxygen và dung dịch HCl</a:t>
            </a:r>
          </a:p>
        </p:txBody>
      </p:sp>
    </p:spTree>
    <p:extLst>
      <p:ext uri="{BB962C8B-B14F-4D97-AF65-F5344CB8AC3E}">
        <p14:creationId xmlns:p14="http://schemas.microsoft.com/office/powerpoint/2010/main" val="40482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0194" y="5819775"/>
            <a:ext cx="714375" cy="1038225"/>
          </a:xfrm>
          <a:prstGeom prst="rect">
            <a:avLst/>
          </a:prstGeom>
        </p:spPr>
      </p:pic>
      <p:sp>
        <p:nvSpPr>
          <p:cNvPr id="4" name="Rounded Rectangle 3"/>
          <p:cNvSpPr/>
          <p:nvPr/>
        </p:nvSpPr>
        <p:spPr>
          <a:xfrm>
            <a:off x="623047" y="0"/>
            <a:ext cx="11196918" cy="2299759"/>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sắt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nhôm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rõ</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45965303-A9AC-44E9-81C0-E2D5ED283217}"/>
              </a:ext>
            </a:extLst>
          </p:cNvPr>
          <p:cNvSpPr/>
          <p:nvPr/>
        </p:nvSpPr>
        <p:spPr>
          <a:xfrm>
            <a:off x="428066" y="2949701"/>
            <a:ext cx="10538011" cy="3539430"/>
          </a:xfrm>
          <a:prstGeom prst="rect">
            <a:avLst/>
          </a:prstGeom>
        </p:spPr>
        <p:txBody>
          <a:bodyPr wrap="square">
            <a:spAutoFit/>
          </a:bodyPr>
          <a:lstStyle/>
          <a:p>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Sắt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có</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tính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dẻo</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nên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được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sử</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dụng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làm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vật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liệu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xây</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dựng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hoặc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sản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xuất</a:t>
            </a:r>
            <a:r>
              <a:rPr lang="en-US" sz="3200" dirty="0">
                <a:solidFill>
                  <a:srgbClr val="7030A0"/>
                </a:solidFill>
                <a:latin typeface="Times New Roman" panose="02020603050405020304" pitchFamily="18" charset="0"/>
                <a:cs typeface="Times New Roman" panose="02020603050405020304" pitchFamily="18" charset="0"/>
              </a:rPr>
              <a:t> gang, </a:t>
            </a:r>
            <a:r>
              <a:rPr lang="en-US" sz="3200" dirty="0" err="1">
                <a:solidFill>
                  <a:srgbClr val="7030A0"/>
                </a:solidFill>
                <a:latin typeface="Times New Roman" panose="02020603050405020304" pitchFamily="18" charset="0"/>
                <a:cs typeface="Times New Roman" panose="02020603050405020304" pitchFamily="18" charset="0"/>
              </a:rPr>
              <a:t>thép</a:t>
            </a:r>
            <a:endParaRPr lang="en-US" sz="3200" dirty="0">
              <a:solidFill>
                <a:srgbClr val="7030A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Nhôm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có</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tính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dẫn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điện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tốt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nhẹ</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giá</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thành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rẻ</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nên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được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sử</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dụng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làm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lõi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dây</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điện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hoặc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các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vật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dụng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sử</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dụng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trong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gia</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đình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như</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mâm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xoong</a:t>
            </a:r>
            <a:endParaRPr lang="en-US" sz="3200" dirty="0">
              <a:solidFill>
                <a:srgbClr val="7030A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Vàng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có</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tính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ánh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kim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dễ</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dát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mỏng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không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tác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dụng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với</a:t>
            </a:r>
            <a:r>
              <a:rPr lang="en-US" sz="3200" dirty="0">
                <a:solidFill>
                  <a:srgbClr val="7030A0"/>
                </a:solidFill>
                <a:latin typeface="Times New Roman" panose="02020603050405020304" pitchFamily="18" charset="0"/>
                <a:cs typeface="Times New Roman" panose="02020603050405020304" pitchFamily="18" charset="0"/>
              </a:rPr>
              <a:t> oxygen </a:t>
            </a:r>
            <a:r>
              <a:rPr lang="en-US" sz="3200" dirty="0" err="1">
                <a:solidFill>
                  <a:srgbClr val="7030A0"/>
                </a:solidFill>
                <a:latin typeface="Times New Roman" panose="02020603050405020304" pitchFamily="18" charset="0"/>
                <a:cs typeface="Times New Roman" panose="02020603050405020304" pitchFamily="18" charset="0"/>
              </a:rPr>
              <a:t>trong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không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khí</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nên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được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sử</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dụng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làm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đồ</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trang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sức</a:t>
            </a:r>
            <a:r>
              <a:rPr lang="en-US" sz="32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141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972" y="5660374"/>
            <a:ext cx="714375" cy="1038225"/>
          </a:xfrm>
          <a:prstGeom prst="rect">
            <a:avLst/>
          </a:prstGeom>
        </p:spPr>
      </p:pic>
      <p:sp>
        <p:nvSpPr>
          <p:cNvPr id="4" name="Rounded Rectangle 3"/>
          <p:cNvSpPr/>
          <p:nvPr/>
        </p:nvSpPr>
        <p:spPr>
          <a:xfrm>
            <a:off x="96983" y="80135"/>
            <a:ext cx="11380694" cy="1896036"/>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hỏi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gợi</a:t>
            </a:r>
            <a:r>
              <a:rPr lang="en-US" sz="3200" b="1" dirty="0">
                <a:solidFill>
                  <a:srgbClr val="FF0000"/>
                </a:solidFill>
                <a:latin typeface="Times New Roman" panose="020206030504050203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a:t>
            </a:r>
          </a:p>
          <a:p>
            <a:pPr lvl="0"/>
            <a:r>
              <a:rPr lang="en-US" sz="3200" b="1" dirty="0" err="1">
                <a:solidFill>
                  <a:srgbClr val="FF0000"/>
                </a:solidFill>
                <a:latin typeface="Times New Roman" panose="02020603050405020304" pitchFamily="18" charset="0"/>
                <a:cs typeface="Times New Roman" panose="02020603050405020304" pitchFamily="18" charset="0"/>
              </a:rPr>
              <a:t>Viết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minh </a:t>
            </a:r>
            <a:r>
              <a:rPr lang="en-US" sz="3200" b="1" dirty="0" err="1">
                <a:solidFill>
                  <a:srgbClr val="FF0000"/>
                </a:solidFill>
                <a:latin typeface="Times New Roman" panose="02020603050405020304" pitchFamily="18" charset="0"/>
                <a:cs typeface="Times New Roman" panose="02020603050405020304" pitchFamily="18" charset="0"/>
              </a:rPr>
              <a:t>hoạ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mỗi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698CB532-889F-437E-B403-2B5027AD88D5}"/>
              </a:ext>
            </a:extLst>
          </p:cNvPr>
          <p:cNvSpPr/>
          <p:nvPr/>
        </p:nvSpPr>
        <p:spPr>
          <a:xfrm>
            <a:off x="96983" y="1964353"/>
            <a:ext cx="9019308" cy="4893647"/>
          </a:xfrm>
          <a:prstGeom prst="rect">
            <a:avLst/>
          </a:prstGeom>
        </p:spPr>
        <p:txBody>
          <a:bodyPr wrap="square">
            <a:spAutoFit/>
          </a:bodyPr>
          <a:lstStyle/>
          <a:p>
            <a:pPr marL="514350" indent="-514350">
              <a:spcAft>
                <a:spcPts val="900"/>
              </a:spcAft>
              <a:buAutoNum type="arabicParenR"/>
            </a:pPr>
            <a:r>
              <a:rPr lang="en-US" sz="2800" b="1" dirty="0">
                <a:solidFill>
                  <a:srgbClr val="7030A0"/>
                </a:solidFill>
                <a:latin typeface="Times New Roman" panose="02020603050405020304" pitchFamily="18" charset="0"/>
                <a:ea typeface="Times New Roman" panose="02020603050405020304" pitchFamily="18" charset="0"/>
              </a:rPr>
              <a:t>Kim </a:t>
            </a:r>
            <a:r>
              <a:rPr lang="en-US" sz="2800" b="1" dirty="0" err="1">
                <a:solidFill>
                  <a:srgbClr val="7030A0"/>
                </a:solidFill>
                <a:latin typeface="Times New Roman" panose="02020603050405020304" pitchFamily="18" charset="0"/>
                <a:ea typeface="Times New Roman" panose="02020603050405020304" pitchFamily="18" charset="0"/>
              </a:rPr>
              <a:t>loại</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tác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dụng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với</a:t>
            </a:r>
            <a:r>
              <a:rPr lang="en-US" sz="2800" b="1" dirty="0">
                <a:solidFill>
                  <a:srgbClr val="7030A0"/>
                </a:solidFill>
                <a:latin typeface="Times New Roman" panose="02020603050405020304" pitchFamily="18" charset="0"/>
                <a:ea typeface="Times New Roman" panose="02020603050405020304" pitchFamily="18" charset="0"/>
              </a:rPr>
              <a:t> phi </a:t>
            </a:r>
            <a:r>
              <a:rPr lang="en-US" sz="2800" b="1" dirty="0" err="1">
                <a:solidFill>
                  <a:srgbClr val="7030A0"/>
                </a:solidFill>
                <a:latin typeface="Times New Roman" panose="02020603050405020304" pitchFamily="18" charset="0"/>
                <a:ea typeface="Times New Roman" panose="02020603050405020304" pitchFamily="18" charset="0"/>
              </a:rPr>
              <a:t>kim</a:t>
            </a:r>
            <a:endParaRPr lang="en-US" sz="2800" b="1" dirty="0">
              <a:solidFill>
                <a:srgbClr val="7030A0"/>
              </a:solidFill>
              <a:latin typeface="Times New Roman" panose="02020603050405020304" pitchFamily="18" charset="0"/>
              <a:ea typeface="Times New Roman" panose="02020603050405020304" pitchFamily="18" charset="0"/>
            </a:endParaRPr>
          </a:p>
          <a:p>
            <a:pPr marL="514350" indent="-514350">
              <a:spcAft>
                <a:spcPts val="900"/>
              </a:spcAft>
              <a:buAutoNum type="alphaLcParenR"/>
            </a:pPr>
            <a:r>
              <a:rPr lang="en-US" sz="2800" b="1" dirty="0" err="1">
                <a:solidFill>
                  <a:srgbClr val="7030A0"/>
                </a:solidFill>
                <a:latin typeface="Times New Roman" panose="02020603050405020304" pitchFamily="18" charset="0"/>
                <a:ea typeface="Times New Roman" panose="02020603050405020304" pitchFamily="18" charset="0"/>
              </a:rPr>
              <a:t>Tác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dụng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với</a:t>
            </a:r>
            <a:r>
              <a:rPr lang="en-US" sz="2800" b="1" dirty="0">
                <a:solidFill>
                  <a:srgbClr val="7030A0"/>
                </a:solidFill>
                <a:latin typeface="Times New Roman" panose="02020603050405020304" pitchFamily="18" charset="0"/>
                <a:ea typeface="Times New Roman" panose="02020603050405020304" pitchFamily="18" charset="0"/>
              </a:rPr>
              <a:t> oxygen </a:t>
            </a:r>
            <a:r>
              <a:rPr lang="en-US" sz="2800" b="1" dirty="0">
                <a:solidFill>
                  <a:srgbClr val="7030A0"/>
                </a:solidFill>
                <a:latin typeface="Times New Roman" panose="02020603050405020304" pitchFamily="18" charset="0"/>
                <a:ea typeface="Times New Roman" panose="02020603050405020304" pitchFamily="18" charset="0"/>
                <a:sym typeface="Symbol" panose="05050102010706020507" pitchFamily="18" charset="2"/>
              </a:rPr>
              <a:t></a:t>
            </a:r>
            <a:r>
              <a:rPr lang="en-US" sz="2800" b="1" dirty="0">
                <a:solidFill>
                  <a:srgbClr val="7030A0"/>
                </a:solidFill>
                <a:latin typeface="Times New Roman" panose="02020603050405020304" pitchFamily="18" charset="0"/>
                <a:ea typeface="Times New Roman" panose="02020603050405020304" pitchFamily="18" charset="0"/>
              </a:rPr>
              <a:t> oxide </a:t>
            </a:r>
            <a:r>
              <a:rPr lang="en-US" sz="2800" b="1" dirty="0" err="1">
                <a:solidFill>
                  <a:srgbClr val="7030A0"/>
                </a:solidFill>
                <a:latin typeface="Times New Roman" panose="02020603050405020304" pitchFamily="18" charset="0"/>
                <a:ea typeface="Times New Roman" panose="02020603050405020304" pitchFamily="18" charset="0"/>
              </a:rPr>
              <a:t>kim</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loại</a:t>
            </a:r>
            <a:endParaRPr lang="en-US" sz="2800" b="1" dirty="0">
              <a:solidFill>
                <a:srgbClr val="7030A0"/>
              </a:solidFill>
              <a:latin typeface="Times New Roman" panose="02020603050405020304" pitchFamily="18" charset="0"/>
              <a:ea typeface="Times New Roman" panose="02020603050405020304" pitchFamily="18" charset="0"/>
            </a:endParaRPr>
          </a:p>
          <a:p>
            <a:pPr marL="514350" indent="-514350">
              <a:spcAft>
                <a:spcPts val="900"/>
              </a:spcAft>
              <a:buAutoNum type="alphaLcParenR"/>
            </a:pPr>
            <a:r>
              <a:rPr lang="en-US" sz="2800" b="1" dirty="0" err="1">
                <a:solidFill>
                  <a:srgbClr val="7030A0"/>
                </a:solidFill>
                <a:latin typeface="Times New Roman" panose="02020603050405020304" pitchFamily="18" charset="0"/>
                <a:ea typeface="Times New Roman" panose="02020603050405020304" pitchFamily="18" charset="0"/>
              </a:rPr>
              <a:t>Tác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dụng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với</a:t>
            </a:r>
            <a:r>
              <a:rPr lang="en-US" sz="2800" b="1" dirty="0">
                <a:solidFill>
                  <a:srgbClr val="7030A0"/>
                </a:solidFill>
                <a:latin typeface="Times New Roman" panose="02020603050405020304" pitchFamily="18" charset="0"/>
                <a:ea typeface="Times New Roman" panose="02020603050405020304" pitchFamily="18" charset="0"/>
              </a:rPr>
              <a:t> phi </a:t>
            </a:r>
            <a:r>
              <a:rPr lang="en-US" sz="2800" b="1" dirty="0" err="1">
                <a:solidFill>
                  <a:srgbClr val="7030A0"/>
                </a:solidFill>
                <a:latin typeface="Times New Roman" panose="02020603050405020304" pitchFamily="18" charset="0"/>
                <a:ea typeface="Times New Roman" panose="02020603050405020304" pitchFamily="18" charset="0"/>
              </a:rPr>
              <a:t>kim</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khác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a:solidFill>
                  <a:srgbClr val="7030A0"/>
                </a:solidFill>
                <a:latin typeface="Times New Roman" panose="02020603050405020304" pitchFamily="18" charset="0"/>
                <a:ea typeface="Times New Roman" panose="02020603050405020304" pitchFamily="18" charset="0"/>
                <a:sym typeface="Symbol" panose="05050102010706020507" pitchFamily="18" charset="2"/>
              </a:rPr>
              <a:t> </a:t>
            </a:r>
            <a:r>
              <a:rPr lang="en-US" sz="2800" b="1" dirty="0" err="1">
                <a:solidFill>
                  <a:srgbClr val="7030A0"/>
                </a:solidFill>
                <a:latin typeface="Times New Roman" panose="02020603050405020304" pitchFamily="18" charset="0"/>
                <a:ea typeface="Times New Roman" panose="02020603050405020304" pitchFamily="18" charset="0"/>
              </a:rPr>
              <a:t>muối</a:t>
            </a:r>
            <a:r>
              <a:rPr lang="en-US" sz="2800" b="1" dirty="0">
                <a:solidFill>
                  <a:srgbClr val="7030A0"/>
                </a:solidFill>
                <a:latin typeface="Times New Roman" panose="02020603050405020304" pitchFamily="18" charset="0"/>
                <a:ea typeface="Times New Roman" panose="02020603050405020304" pitchFamily="18" charset="0"/>
              </a:rPr>
              <a:t> </a:t>
            </a:r>
          </a:p>
          <a:p>
            <a:pPr>
              <a:spcAft>
                <a:spcPts val="900"/>
              </a:spcAft>
            </a:pPr>
            <a:r>
              <a:rPr lang="en-US" sz="2800" b="1" dirty="0">
                <a:solidFill>
                  <a:srgbClr val="7030A0"/>
                </a:solidFill>
                <a:latin typeface="Times New Roman" panose="02020603050405020304" pitchFamily="18" charset="0"/>
                <a:ea typeface="Times New Roman" panose="02020603050405020304" pitchFamily="18" charset="0"/>
              </a:rPr>
              <a:t>2) Kim </a:t>
            </a:r>
            <a:r>
              <a:rPr lang="en-US" sz="2800" b="1" dirty="0" err="1">
                <a:solidFill>
                  <a:srgbClr val="7030A0"/>
                </a:solidFill>
                <a:latin typeface="Times New Roman" panose="02020603050405020304" pitchFamily="18" charset="0"/>
                <a:ea typeface="Times New Roman" panose="02020603050405020304" pitchFamily="18" charset="0"/>
              </a:rPr>
              <a:t>loại</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tác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dụng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với</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nước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a:solidFill>
                  <a:srgbClr val="7030A0"/>
                </a:solidFill>
                <a:latin typeface="Times New Roman" panose="02020603050405020304" pitchFamily="18" charset="0"/>
                <a:ea typeface="Times New Roman" panose="02020603050405020304" pitchFamily="18" charset="0"/>
                <a:sym typeface="Symbol" panose="05050102010706020507" pitchFamily="18" charset="2"/>
              </a:rPr>
              <a:t> </a:t>
            </a:r>
            <a:r>
              <a:rPr lang="en-US" sz="2800" b="1" dirty="0" err="1">
                <a:solidFill>
                  <a:srgbClr val="7030A0"/>
                </a:solidFill>
                <a:latin typeface="Times New Roman" panose="02020603050405020304" pitchFamily="18" charset="0"/>
                <a:ea typeface="Times New Roman" panose="02020603050405020304" pitchFamily="18" charset="0"/>
                <a:sym typeface="Symbol" panose="05050102010706020507" pitchFamily="18" charset="2"/>
              </a:rPr>
              <a:t>dd</a:t>
            </a:r>
            <a:r>
              <a:rPr lang="en-US" sz="2800" b="1" dirty="0">
                <a:solidFill>
                  <a:srgbClr val="7030A0"/>
                </a:solidFill>
                <a:latin typeface="Times New Roman" panose="02020603050405020304" pitchFamily="18" charset="0"/>
                <a:ea typeface="Times New Roman" panose="02020603050405020304" pitchFamily="18" charset="0"/>
                <a:sym typeface="Symbol" panose="05050102010706020507" pitchFamily="18" charset="2"/>
              </a:rPr>
              <a:t> base + hydrogen</a:t>
            </a:r>
          </a:p>
          <a:p>
            <a:pPr>
              <a:spcAft>
                <a:spcPts val="900"/>
              </a:spcAft>
            </a:pPr>
            <a:r>
              <a:rPr lang="en-US" sz="2800" dirty="0">
                <a:solidFill>
                  <a:srgbClr val="7030A0"/>
                </a:solidFill>
                <a:latin typeface="Times New Roman" panose="02020603050405020304" pitchFamily="18" charset="0"/>
                <a:cs typeface="Times New Roman" panose="02020603050405020304" pitchFamily="18" charset="0"/>
              </a:rPr>
              <a:t>Na + H</a:t>
            </a:r>
            <a:r>
              <a:rPr lang="en-US" sz="2800" baseline="-25000" dirty="0">
                <a:solidFill>
                  <a:srgbClr val="7030A0"/>
                </a:solidFill>
                <a:latin typeface="Times New Roman" panose="02020603050405020304" pitchFamily="18" charset="0"/>
                <a:cs typeface="Times New Roman" panose="02020603050405020304" pitchFamily="18" charset="0"/>
              </a:rPr>
              <a:t>2</a:t>
            </a:r>
            <a:r>
              <a:rPr lang="en-US" sz="2800" dirty="0">
                <a:solidFill>
                  <a:srgbClr val="7030A0"/>
                </a:solidFill>
                <a:latin typeface="Times New Roman" panose="02020603050405020304" pitchFamily="18" charset="0"/>
                <a:cs typeface="Times New Roman" panose="02020603050405020304" pitchFamily="18" charset="0"/>
              </a:rPr>
              <a:t>O →</a:t>
            </a:r>
            <a:r>
              <a:rPr lang="en-US" sz="2800" dirty="0" err="1">
                <a:solidFill>
                  <a:srgbClr val="7030A0"/>
                </a:solidFill>
                <a:latin typeface="Times New Roman" panose="02020603050405020304" pitchFamily="18" charset="0"/>
                <a:cs typeface="Times New Roman" panose="02020603050405020304" pitchFamily="18" charset="0"/>
              </a:rPr>
              <a:t>NaOH</a:t>
            </a:r>
            <a:r>
              <a:rPr lang="en-US" sz="2800" dirty="0">
                <a:solidFill>
                  <a:srgbClr val="7030A0"/>
                </a:solidFill>
                <a:latin typeface="Times New Roman" panose="02020603050405020304" pitchFamily="18" charset="0"/>
                <a:cs typeface="Times New Roman" panose="02020603050405020304" pitchFamily="18" charset="0"/>
              </a:rPr>
              <a:t> + ½ H</a:t>
            </a:r>
            <a:r>
              <a:rPr lang="en-US" sz="2800" baseline="-25000" dirty="0">
                <a:solidFill>
                  <a:srgbClr val="7030A0"/>
                </a:solidFill>
                <a:latin typeface="Times New Roman" panose="02020603050405020304" pitchFamily="18" charset="0"/>
                <a:cs typeface="Times New Roman" panose="02020603050405020304" pitchFamily="18" charset="0"/>
              </a:rPr>
              <a:t>2</a:t>
            </a:r>
            <a:endPar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900"/>
              </a:spcAft>
            </a:pPr>
            <a:r>
              <a:rPr lang="en-US" sz="2800" b="1" dirty="0">
                <a:solidFill>
                  <a:srgbClr val="7030A0"/>
                </a:solidFill>
                <a:latin typeface="Times New Roman" panose="02020603050405020304" pitchFamily="18" charset="0"/>
                <a:ea typeface="Times New Roman" panose="02020603050405020304" pitchFamily="18" charset="0"/>
              </a:rPr>
              <a:t>3) Kim </a:t>
            </a:r>
            <a:r>
              <a:rPr lang="en-US" sz="2800" b="1" dirty="0" err="1">
                <a:solidFill>
                  <a:srgbClr val="7030A0"/>
                </a:solidFill>
                <a:latin typeface="Times New Roman" panose="02020603050405020304" pitchFamily="18" charset="0"/>
                <a:ea typeface="Times New Roman" panose="02020603050405020304" pitchFamily="18" charset="0"/>
              </a:rPr>
              <a:t>loại</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tác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dụng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với</a:t>
            </a:r>
            <a:r>
              <a:rPr lang="en-US" sz="2800" b="1" dirty="0">
                <a:solidFill>
                  <a:srgbClr val="7030A0"/>
                </a:solidFill>
                <a:latin typeface="Times New Roman" panose="02020603050405020304" pitchFamily="18" charset="0"/>
                <a:ea typeface="Times New Roman" panose="02020603050405020304" pitchFamily="18" charset="0"/>
              </a:rPr>
              <a:t> acid </a:t>
            </a:r>
            <a:r>
              <a:rPr lang="en-US" sz="2800" b="1" dirty="0">
                <a:solidFill>
                  <a:srgbClr val="7030A0"/>
                </a:solidFill>
                <a:latin typeface="Times New Roman" panose="02020603050405020304" pitchFamily="18" charset="0"/>
                <a:ea typeface="Times New Roman" panose="02020603050405020304" pitchFamily="18" charset="0"/>
                <a:sym typeface="Symbol" panose="05050102010706020507" pitchFamily="18" charset="2"/>
              </a:rPr>
              <a: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muối</a:t>
            </a:r>
            <a:r>
              <a:rPr lang="en-US" sz="2800" b="1" dirty="0">
                <a:solidFill>
                  <a:srgbClr val="7030A0"/>
                </a:solidFill>
                <a:latin typeface="Times New Roman" panose="02020603050405020304" pitchFamily="18" charset="0"/>
                <a:ea typeface="Times New Roman" panose="02020603050405020304" pitchFamily="18" charset="0"/>
              </a:rPr>
              <a:t> + </a:t>
            </a:r>
            <a:r>
              <a:rPr lang="en-US" sz="2800" b="1" dirty="0" err="1">
                <a:solidFill>
                  <a:srgbClr val="7030A0"/>
                </a:solidFill>
                <a:latin typeface="Times New Roman" panose="02020603050405020304" pitchFamily="18" charset="0"/>
                <a:ea typeface="Times New Roman" panose="02020603050405020304" pitchFamily="18" charset="0"/>
              </a:rPr>
              <a:t>nước</a:t>
            </a:r>
            <a:endParaRPr lang="en-US" sz="2800" b="1" dirty="0">
              <a:solidFill>
                <a:srgbClr val="7030A0"/>
              </a:solidFill>
              <a:latin typeface="Times New Roman" panose="02020603050405020304" pitchFamily="18" charset="0"/>
              <a:ea typeface="Times New Roman" panose="02020603050405020304" pitchFamily="18" charset="0"/>
            </a:endParaRPr>
          </a:p>
          <a:p>
            <a:pPr>
              <a:spcAft>
                <a:spcPts val="900"/>
              </a:spcAft>
            </a:pPr>
            <a:r>
              <a:rPr lang="en-US" sz="2800" dirty="0">
                <a:solidFill>
                  <a:srgbClr val="7030A0"/>
                </a:solidFill>
                <a:latin typeface="Times New Roman" panose="02020603050405020304" pitchFamily="18" charset="0"/>
                <a:cs typeface="Times New Roman" panose="02020603050405020304" pitchFamily="18" charset="0"/>
              </a:rPr>
              <a:t>Fe + 2HCl → FeCl</a:t>
            </a:r>
            <a:r>
              <a:rPr lang="en-US" sz="2800" baseline="-25000" dirty="0">
                <a:solidFill>
                  <a:srgbClr val="7030A0"/>
                </a:solidFill>
                <a:latin typeface="Times New Roman" panose="02020603050405020304" pitchFamily="18" charset="0"/>
                <a:cs typeface="Times New Roman" panose="02020603050405020304" pitchFamily="18" charset="0"/>
              </a:rPr>
              <a:t>2</a:t>
            </a:r>
            <a:r>
              <a:rPr lang="en-US" sz="2800" dirty="0">
                <a:solidFill>
                  <a:srgbClr val="7030A0"/>
                </a:solidFill>
                <a:latin typeface="Times New Roman" panose="02020603050405020304" pitchFamily="18" charset="0"/>
                <a:cs typeface="Times New Roman" panose="02020603050405020304" pitchFamily="18" charset="0"/>
              </a:rPr>
              <a:t> + H</a:t>
            </a:r>
            <a:r>
              <a:rPr lang="en-US" sz="2800" baseline="-25000" dirty="0">
                <a:solidFill>
                  <a:srgbClr val="7030A0"/>
                </a:solidFill>
                <a:latin typeface="Times New Roman" panose="02020603050405020304" pitchFamily="18" charset="0"/>
                <a:cs typeface="Times New Roman" panose="02020603050405020304" pitchFamily="18" charset="0"/>
              </a:rPr>
              <a:t>2</a:t>
            </a:r>
            <a:endPar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900"/>
              </a:spcAft>
            </a:pPr>
            <a:r>
              <a:rPr lang="en-US" sz="2800" b="1" dirty="0">
                <a:solidFill>
                  <a:srgbClr val="7030A0"/>
                </a:solidFill>
                <a:latin typeface="Times New Roman" panose="02020603050405020304" pitchFamily="18" charset="0"/>
                <a:ea typeface="Times New Roman" panose="02020603050405020304" pitchFamily="18" charset="0"/>
              </a:rPr>
              <a:t>4) Kim </a:t>
            </a:r>
            <a:r>
              <a:rPr lang="en-US" sz="2800" b="1" dirty="0" err="1">
                <a:solidFill>
                  <a:srgbClr val="7030A0"/>
                </a:solidFill>
                <a:latin typeface="Times New Roman" panose="02020603050405020304" pitchFamily="18" charset="0"/>
                <a:ea typeface="Times New Roman" panose="02020603050405020304" pitchFamily="18" charset="0"/>
              </a:rPr>
              <a:t>loại</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tác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dụng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với</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dd</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muối</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a:solidFill>
                  <a:srgbClr val="7030A0"/>
                </a:solidFill>
                <a:latin typeface="Times New Roman" panose="02020603050405020304" pitchFamily="18" charset="0"/>
                <a:ea typeface="Times New Roman" panose="02020603050405020304" pitchFamily="18" charset="0"/>
                <a:sym typeface="Symbol" panose="05050102010706020507" pitchFamily="18" charset="2"/>
              </a:rPr>
              <a: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kim</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loại</a:t>
            </a:r>
            <a:r>
              <a:rPr lang="en-US" sz="2800" b="1" dirty="0">
                <a:solidFill>
                  <a:srgbClr val="7030A0"/>
                </a:solidFill>
                <a:latin typeface="Times New Roman" panose="02020603050405020304" pitchFamily="18" charset="0"/>
                <a:ea typeface="Times New Roman" panose="02020603050405020304" pitchFamily="18" charset="0"/>
              </a:rPr>
              <a:t> + </a:t>
            </a:r>
            <a:r>
              <a:rPr lang="en-US" sz="2800" b="1" dirty="0" err="1">
                <a:solidFill>
                  <a:srgbClr val="7030A0"/>
                </a:solidFill>
                <a:latin typeface="Times New Roman" panose="02020603050405020304" pitchFamily="18" charset="0"/>
                <a:ea typeface="Times New Roman" panose="02020603050405020304" pitchFamily="18" charset="0"/>
              </a:rPr>
              <a:t>muối</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mới</a:t>
            </a:r>
            <a:endParaRPr lang="en-US" sz="2800" b="1" dirty="0">
              <a:solidFill>
                <a:srgbClr val="7030A0"/>
              </a:solidFill>
              <a:latin typeface="Times New Roman" panose="02020603050405020304" pitchFamily="18" charset="0"/>
              <a:ea typeface="Times New Roman" panose="02020603050405020304" pitchFamily="18" charset="0"/>
            </a:endParaRPr>
          </a:p>
          <a:p>
            <a:pPr>
              <a:spcAft>
                <a:spcPts val="900"/>
              </a:spcAft>
            </a:pP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7030A0"/>
                </a:solidFill>
                <a:latin typeface="Times New Roman" panose="02020603050405020304" pitchFamily="18" charset="0"/>
                <a:cs typeface="Times New Roman" panose="02020603050405020304" pitchFamily="18" charset="0"/>
              </a:rPr>
              <a:t>Fe + CuSO</a:t>
            </a:r>
            <a:r>
              <a:rPr lang="en-US" sz="2800" baseline="-25000" dirty="0">
                <a:solidFill>
                  <a:srgbClr val="7030A0"/>
                </a:solidFill>
                <a:latin typeface="Times New Roman" panose="02020603050405020304" pitchFamily="18" charset="0"/>
                <a:cs typeface="Times New Roman" panose="02020603050405020304" pitchFamily="18" charset="0"/>
              </a:rPr>
              <a:t>4</a:t>
            </a:r>
            <a:r>
              <a:rPr lang="en-US" sz="2800" dirty="0">
                <a:solidFill>
                  <a:srgbClr val="7030A0"/>
                </a:solidFill>
                <a:latin typeface="Times New Roman" panose="02020603050405020304" pitchFamily="18" charset="0"/>
                <a:cs typeface="Times New Roman" panose="02020603050405020304" pitchFamily="18" charset="0"/>
              </a:rPr>
              <a:t> →FeSO</a:t>
            </a:r>
            <a:r>
              <a:rPr lang="en-US" sz="2800" baseline="-25000" dirty="0">
                <a:solidFill>
                  <a:srgbClr val="7030A0"/>
                </a:solidFill>
                <a:latin typeface="Times New Roman" panose="02020603050405020304" pitchFamily="18" charset="0"/>
                <a:cs typeface="Times New Roman" panose="02020603050405020304" pitchFamily="18" charset="0"/>
              </a:rPr>
              <a:t>4</a:t>
            </a:r>
            <a:r>
              <a:rPr lang="en-US" sz="2800" dirty="0">
                <a:solidFill>
                  <a:srgbClr val="7030A0"/>
                </a:solidFill>
                <a:latin typeface="Times New Roman" panose="02020603050405020304" pitchFamily="18" charset="0"/>
                <a:cs typeface="Times New Roman" panose="02020603050405020304" pitchFamily="18" charset="0"/>
              </a:rPr>
              <a:t> + Cu</a:t>
            </a:r>
            <a:endPar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Text Box 2">
            <a:extLst>
              <a:ext uri="{FF2B5EF4-FFF2-40B4-BE49-F238E27FC236}">
                <a16:creationId xmlns:a16="http://schemas.microsoft.com/office/drawing/2014/main" id="{270F8DCE-B2B1-90DC-8D9C-6744F6746B26}"/>
              </a:ext>
            </a:extLst>
          </p:cNvPr>
          <p:cNvSpPr txBox="1">
            <a:spLocks noChangeArrowheads="1"/>
          </p:cNvSpPr>
          <p:nvPr/>
        </p:nvSpPr>
        <p:spPr bwMode="auto">
          <a:xfrm>
            <a:off x="1296988" y="398463"/>
            <a:ext cx="2921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70C0"/>
                </a:solidFill>
                <a:effectLst/>
                <a:latin typeface="Arial" panose="020B0604020202020204" pitchFamily="34" charset="0"/>
                <a:ea typeface="Times New Roman" panose="02020603050405020304" pitchFamily="18" charset="0"/>
              </a:rPr>
              <a:t>t</a:t>
            </a:r>
            <a:r>
              <a:rPr kumimoji="0" lang="en-US" altLang="en-US" sz="1200" b="0" i="0" u="none" strike="noStrike" cap="none" normalizeH="0" baseline="30000">
                <a:ln>
                  <a:noFill/>
                </a:ln>
                <a:solidFill>
                  <a:srgbClr val="0070C0"/>
                </a:solidFill>
                <a:effectLst/>
                <a:latin typeface="Arial" panose="020B0604020202020204" pitchFamily="34" charset="0"/>
                <a:ea typeface="Times New Roman" panose="02020603050405020304" pitchFamily="18"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Box 35">
            <a:extLst>
              <a:ext uri="{FF2B5EF4-FFF2-40B4-BE49-F238E27FC236}">
                <a16:creationId xmlns:a16="http://schemas.microsoft.com/office/drawing/2014/main" id="{A17D24EB-572A-14E5-3182-FF2EB2AA7015}"/>
              </a:ext>
            </a:extLst>
          </p:cNvPr>
          <p:cNvSpPr txBox="1"/>
          <p:nvPr/>
        </p:nvSpPr>
        <p:spPr>
          <a:xfrm>
            <a:off x="8208818" y="2389662"/>
            <a:ext cx="3138056" cy="562911"/>
          </a:xfrm>
          <a:prstGeom prst="rect">
            <a:avLst/>
          </a:prstGeom>
          <a:noFill/>
        </p:spPr>
        <p:txBody>
          <a:bodyPr wrap="square">
            <a:spAutoFit/>
          </a:bodyPr>
          <a:lstStyle/>
          <a:p>
            <a:pPr algn="just">
              <a:lnSpc>
                <a:spcPct val="120000"/>
              </a:lnSpc>
            </a:pPr>
            <a:r>
              <a:rPr lang="en-US" sz="2800">
                <a:effectLst/>
                <a:latin typeface="Times New Roman" panose="02020603050405020304" pitchFamily="18" charset="0"/>
                <a:ea typeface="Times New Roman" panose="02020603050405020304" pitchFamily="18" charset="0"/>
              </a:rPr>
              <a:t>3Fe + 2 O</a:t>
            </a:r>
            <a:r>
              <a:rPr lang="en-US" sz="2800" baseline="-25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sym typeface="Symbol" panose="05050102010706020507" pitchFamily="18" charset="2"/>
              </a:rPr>
              <a:t></a:t>
            </a:r>
            <a:r>
              <a:rPr lang="en-US" sz="2800">
                <a:effectLst/>
                <a:latin typeface="Times New Roman" panose="02020603050405020304" pitchFamily="18" charset="0"/>
                <a:ea typeface="Times New Roman" panose="02020603050405020304" pitchFamily="18" charset="0"/>
              </a:rPr>
              <a:t> Fe</a:t>
            </a:r>
            <a:r>
              <a:rPr lang="en-US" sz="2800" baseline="-25000">
                <a:effectLst/>
                <a:latin typeface="Times New Roman" panose="02020603050405020304" pitchFamily="18" charset="0"/>
                <a:ea typeface="Times New Roman" panose="02020603050405020304" pitchFamily="18" charset="0"/>
              </a:rPr>
              <a:t>3</a:t>
            </a:r>
            <a:r>
              <a:rPr lang="en-US" sz="2800">
                <a:effectLst/>
                <a:latin typeface="Times New Roman" panose="02020603050405020304" pitchFamily="18" charset="0"/>
                <a:ea typeface="Times New Roman" panose="02020603050405020304" pitchFamily="18" charset="0"/>
              </a:rPr>
              <a:t>O</a:t>
            </a:r>
            <a:r>
              <a:rPr lang="en-US" sz="2800" baseline="-25000">
                <a:effectLst/>
                <a:latin typeface="Times New Roman" panose="02020603050405020304" pitchFamily="18" charset="0"/>
                <a:ea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endParaRPr>
          </a:p>
        </p:txBody>
      </p:sp>
      <p:sp>
        <p:nvSpPr>
          <p:cNvPr id="39" name="TextBox 38">
            <a:extLst>
              <a:ext uri="{FF2B5EF4-FFF2-40B4-BE49-F238E27FC236}">
                <a16:creationId xmlns:a16="http://schemas.microsoft.com/office/drawing/2014/main" id="{BE74B81A-F310-7893-AB49-4F9B80764639}"/>
              </a:ext>
            </a:extLst>
          </p:cNvPr>
          <p:cNvSpPr txBox="1"/>
          <p:nvPr/>
        </p:nvSpPr>
        <p:spPr>
          <a:xfrm>
            <a:off x="8208818" y="3167390"/>
            <a:ext cx="3262746" cy="523220"/>
          </a:xfrm>
          <a:prstGeom prst="rect">
            <a:avLst/>
          </a:prstGeom>
          <a:noFill/>
        </p:spPr>
        <p:txBody>
          <a:bodyPr wrap="square">
            <a:spAutoFit/>
          </a:bodyPr>
          <a:lstStyle/>
          <a:p>
            <a:r>
              <a:rPr lang="en-US" sz="2800" kern="0">
                <a:effectLst/>
                <a:latin typeface="Times New Roman" panose="02020603050405020304" pitchFamily="18" charset="0"/>
                <a:ea typeface="Times New Roman" panose="02020603050405020304" pitchFamily="18" charset="0"/>
              </a:rPr>
              <a:t>2Na + Cl</a:t>
            </a:r>
            <a:r>
              <a:rPr lang="en-US" sz="2800" kern="0" baseline="-25000">
                <a:effectLst/>
                <a:latin typeface="Times New Roman" panose="02020603050405020304" pitchFamily="18" charset="0"/>
                <a:ea typeface="Times New Roman" panose="02020603050405020304" pitchFamily="18" charset="0"/>
              </a:rPr>
              <a:t>2</a:t>
            </a:r>
            <a:r>
              <a:rPr lang="en-US" sz="2800" kern="0">
                <a:effectLst/>
                <a:latin typeface="Times New Roman" panose="02020603050405020304" pitchFamily="18" charset="0"/>
                <a:ea typeface="Times New Roman" panose="02020603050405020304" pitchFamily="18" charset="0"/>
              </a:rPr>
              <a:t> </a:t>
            </a: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kern="0">
                <a:effectLst/>
                <a:latin typeface="Times New Roman" panose="02020603050405020304" pitchFamily="18" charset="0"/>
                <a:ea typeface="Times New Roman" panose="02020603050405020304" pitchFamily="18" charset="0"/>
              </a:rPr>
              <a:t> 2 NaCl</a:t>
            </a:r>
            <a:endParaRPr lang="en-US" sz="2800"/>
          </a:p>
        </p:txBody>
      </p:sp>
      <p:sp>
        <p:nvSpPr>
          <p:cNvPr id="41" name="Text Box 2">
            <a:extLst>
              <a:ext uri="{FF2B5EF4-FFF2-40B4-BE49-F238E27FC236}">
                <a16:creationId xmlns:a16="http://schemas.microsoft.com/office/drawing/2014/main" id="{7AD34162-FFC9-4DBA-0A65-6FE69120C618}"/>
              </a:ext>
            </a:extLst>
          </p:cNvPr>
          <p:cNvSpPr txBox="1"/>
          <p:nvPr/>
        </p:nvSpPr>
        <p:spPr>
          <a:xfrm>
            <a:off x="9918065" y="2229489"/>
            <a:ext cx="555972" cy="4634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800" dirty="0">
                <a:solidFill>
                  <a:srgbClr val="0070C0"/>
                </a:solidFill>
                <a:effectLst/>
                <a:latin typeface="Times New Roman" panose="02020603050405020304" pitchFamily="18" charset="0"/>
                <a:ea typeface="Times New Roman" panose="02020603050405020304" pitchFamily="18" charset="0"/>
              </a:rPr>
              <a:t>t</a:t>
            </a:r>
            <a:r>
              <a:rPr lang="en-US" sz="2800" baseline="30000" dirty="0">
                <a:solidFill>
                  <a:srgbClr val="0070C0"/>
                </a:solidFill>
                <a:effectLst/>
                <a:latin typeface="Times New Roman" panose="02020603050405020304" pitchFamily="18" charset="0"/>
                <a:ea typeface="Times New Roman" panose="02020603050405020304" pitchFamily="18" charset="0"/>
              </a:rPr>
              <a:t>o</a:t>
            </a:r>
            <a:endParaRPr lang="en-US" sz="2800" dirty="0">
              <a:effectLst/>
              <a:latin typeface="Times New Roman" panose="02020603050405020304" pitchFamily="18" charset="0"/>
              <a:ea typeface="Times New Roman" panose="02020603050405020304" pitchFamily="18" charset="0"/>
            </a:endParaRPr>
          </a:p>
        </p:txBody>
      </p:sp>
      <p:sp>
        <p:nvSpPr>
          <p:cNvPr id="42" name="Text Box 2">
            <a:extLst>
              <a:ext uri="{FF2B5EF4-FFF2-40B4-BE49-F238E27FC236}">
                <a16:creationId xmlns:a16="http://schemas.microsoft.com/office/drawing/2014/main" id="{0522F001-86B7-C3C9-EA8D-25501A4192CC}"/>
              </a:ext>
            </a:extLst>
          </p:cNvPr>
          <p:cNvSpPr txBox="1"/>
          <p:nvPr/>
        </p:nvSpPr>
        <p:spPr>
          <a:xfrm>
            <a:off x="9777846" y="2965581"/>
            <a:ext cx="555972" cy="4634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800">
                <a:solidFill>
                  <a:srgbClr val="0070C0"/>
                </a:solidFill>
                <a:effectLst/>
                <a:latin typeface="Times New Roman" panose="02020603050405020304" pitchFamily="18" charset="0"/>
                <a:ea typeface="Times New Roman" panose="02020603050405020304" pitchFamily="18" charset="0"/>
              </a:rPr>
              <a:t>t</a:t>
            </a:r>
            <a:r>
              <a:rPr lang="en-US" sz="2800" baseline="30000">
                <a:solidFill>
                  <a:srgbClr val="0070C0"/>
                </a:solidFill>
                <a:effectLst/>
                <a:latin typeface="Times New Roman" panose="02020603050405020304" pitchFamily="18" charset="0"/>
                <a:ea typeface="Times New Roman" panose="02020603050405020304" pitchFamily="18" charset="0"/>
              </a:rPr>
              <a:t>o</a:t>
            </a:r>
            <a:endParaRPr lang="en-US" sz="2800">
              <a:effectLst/>
              <a:latin typeface="Times New Roman" panose="02020603050405020304" pitchFamily="18" charset="0"/>
              <a:ea typeface="Times New Roman" panose="02020603050405020304" pitchFamily="18" charset="0"/>
            </a:endParaRPr>
          </a:p>
        </p:txBody>
      </p:sp>
      <p:sp>
        <p:nvSpPr>
          <p:cNvPr id="48" name="TextBox 47">
            <a:extLst>
              <a:ext uri="{FF2B5EF4-FFF2-40B4-BE49-F238E27FC236}">
                <a16:creationId xmlns:a16="http://schemas.microsoft.com/office/drawing/2014/main" id="{14893EE7-CE6E-C802-F13A-2EC6619BCF48}"/>
              </a:ext>
            </a:extLst>
          </p:cNvPr>
          <p:cNvSpPr txBox="1"/>
          <p:nvPr/>
        </p:nvSpPr>
        <p:spPr>
          <a:xfrm>
            <a:off x="4962118" y="4141352"/>
            <a:ext cx="4569809" cy="562911"/>
          </a:xfrm>
          <a:prstGeom prst="rect">
            <a:avLst/>
          </a:prstGeom>
          <a:noFill/>
        </p:spPr>
        <p:txBody>
          <a:bodyPr wrap="square">
            <a:spAutoFit/>
          </a:bodyPr>
          <a:lstStyle/>
          <a:p>
            <a:pPr algn="just">
              <a:lnSpc>
                <a:spcPct val="120000"/>
              </a:lnSpc>
            </a:pPr>
            <a:r>
              <a:rPr lang="en-US" sz="2800" i="1">
                <a:solidFill>
                  <a:srgbClr val="000000"/>
                </a:solidFill>
                <a:effectLst/>
                <a:latin typeface="Times New Roman" panose="02020603050405020304" pitchFamily="18" charset="0"/>
                <a:ea typeface="Times New Roman" panose="02020603050405020304" pitchFamily="18" charset="0"/>
              </a:rPr>
              <a:t>3Fe + 4H</a:t>
            </a:r>
            <a:r>
              <a:rPr lang="en-US" sz="2800" i="1" baseline="-25000">
                <a:solidFill>
                  <a:srgbClr val="000000"/>
                </a:solidFill>
                <a:effectLst/>
                <a:latin typeface="Times New Roman" panose="02020603050405020304" pitchFamily="18" charset="0"/>
                <a:ea typeface="Times New Roman" panose="02020603050405020304" pitchFamily="18" charset="0"/>
              </a:rPr>
              <a:t>2</a:t>
            </a:r>
            <a:r>
              <a:rPr lang="en-US" sz="2800" i="1">
                <a:solidFill>
                  <a:srgbClr val="000000"/>
                </a:solidFill>
                <a:effectLst/>
                <a:latin typeface="Times New Roman" panose="02020603050405020304" pitchFamily="18" charset="0"/>
                <a:ea typeface="Times New Roman" panose="02020603050405020304" pitchFamily="18" charset="0"/>
              </a:rPr>
              <a:t>O</a:t>
            </a:r>
            <a:r>
              <a:rPr lang="en-US" sz="2800" i="1">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i="1">
                <a:solidFill>
                  <a:srgbClr val="000000"/>
                </a:solidFill>
                <a:effectLst/>
                <a:latin typeface="Times New Roman" panose="02020603050405020304" pitchFamily="18" charset="0"/>
                <a:ea typeface="Times New Roman" panose="02020603050405020304" pitchFamily="18" charset="0"/>
              </a:rPr>
              <a:t>  Fe</a:t>
            </a:r>
            <a:r>
              <a:rPr lang="en-US" sz="2800" i="1" baseline="-25000">
                <a:solidFill>
                  <a:srgbClr val="000000"/>
                </a:solidFill>
                <a:effectLst/>
                <a:latin typeface="Times New Roman" panose="02020603050405020304" pitchFamily="18" charset="0"/>
                <a:ea typeface="Times New Roman" panose="02020603050405020304" pitchFamily="18" charset="0"/>
              </a:rPr>
              <a:t>3</a:t>
            </a:r>
            <a:r>
              <a:rPr lang="en-US" sz="2800" i="1">
                <a:solidFill>
                  <a:srgbClr val="000000"/>
                </a:solidFill>
                <a:effectLst/>
                <a:latin typeface="Times New Roman" panose="02020603050405020304" pitchFamily="18" charset="0"/>
                <a:ea typeface="Times New Roman" panose="02020603050405020304" pitchFamily="18" charset="0"/>
              </a:rPr>
              <a:t>O</a:t>
            </a:r>
            <a:r>
              <a:rPr lang="en-US" sz="2800" i="1" baseline="-25000">
                <a:solidFill>
                  <a:srgbClr val="000000"/>
                </a:solidFill>
                <a:effectLst/>
                <a:latin typeface="Times New Roman" panose="02020603050405020304" pitchFamily="18" charset="0"/>
                <a:ea typeface="Times New Roman" panose="02020603050405020304" pitchFamily="18" charset="0"/>
              </a:rPr>
              <a:t>4</a:t>
            </a:r>
            <a:r>
              <a:rPr lang="en-US" sz="2800" i="1">
                <a:solidFill>
                  <a:srgbClr val="000000"/>
                </a:solidFill>
                <a:effectLst/>
                <a:latin typeface="Times New Roman" panose="02020603050405020304" pitchFamily="18" charset="0"/>
                <a:ea typeface="Times New Roman" panose="02020603050405020304" pitchFamily="18" charset="0"/>
              </a:rPr>
              <a:t> + 4H</a:t>
            </a:r>
            <a:r>
              <a:rPr lang="en-US" sz="2800" i="1" baseline="-25000">
                <a:solidFill>
                  <a:srgbClr val="000000"/>
                </a:solidFill>
                <a:effectLst/>
                <a:latin typeface="Times New Roman" panose="02020603050405020304" pitchFamily="18" charset="0"/>
                <a:ea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endParaRPr>
          </a:p>
        </p:txBody>
      </p:sp>
      <p:sp>
        <p:nvSpPr>
          <p:cNvPr id="49" name="Text Box 2">
            <a:extLst>
              <a:ext uri="{FF2B5EF4-FFF2-40B4-BE49-F238E27FC236}">
                <a16:creationId xmlns:a16="http://schemas.microsoft.com/office/drawing/2014/main" id="{F05DE5B0-53CC-A2B6-112A-058DF2FFE953}"/>
              </a:ext>
            </a:extLst>
          </p:cNvPr>
          <p:cNvSpPr txBox="1"/>
          <p:nvPr/>
        </p:nvSpPr>
        <p:spPr>
          <a:xfrm>
            <a:off x="6854537" y="4038399"/>
            <a:ext cx="555972" cy="4634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800">
                <a:solidFill>
                  <a:srgbClr val="0070C0"/>
                </a:solidFill>
                <a:effectLst/>
                <a:latin typeface="Times New Roman" panose="02020603050405020304" pitchFamily="18" charset="0"/>
                <a:ea typeface="Times New Roman" panose="02020603050405020304" pitchFamily="18" charset="0"/>
              </a:rPr>
              <a:t>t</a:t>
            </a:r>
            <a:r>
              <a:rPr lang="en-US" sz="2800" baseline="30000">
                <a:solidFill>
                  <a:srgbClr val="0070C0"/>
                </a:solidFill>
                <a:effectLst/>
                <a:latin typeface="Times New Roman" panose="02020603050405020304" pitchFamily="18" charset="0"/>
                <a:ea typeface="Times New Roman" panose="02020603050405020304" pitchFamily="18" charset="0"/>
              </a:rPr>
              <a:t>o</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081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ppt_x"/>
                                          </p:val>
                                        </p:tav>
                                        <p:tav tm="100000">
                                          <p:val>
                                            <p:strVal val="#ppt_x"/>
                                          </p:val>
                                        </p:tav>
                                      </p:tavLst>
                                    </p:anim>
                                    <p:anim calcmode="lin" valueType="num">
                                      <p:cBhvr additive="base">
                                        <p:cTn id="21" dur="500" fill="hold"/>
                                        <p:tgtEl>
                                          <p:spTgt spid="36"/>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ppt_x"/>
                                          </p:val>
                                        </p:tav>
                                        <p:tav tm="100000">
                                          <p:val>
                                            <p:strVal val="#ppt_x"/>
                                          </p:val>
                                        </p:tav>
                                      </p:tavLst>
                                    </p:anim>
                                    <p:anim calcmode="lin" valueType="num">
                                      <p:cBhvr additive="base">
                                        <p:cTn id="31" dur="500" fill="hold"/>
                                        <p:tgtEl>
                                          <p:spTgt spid="4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4"/>
                    </p:tgtEl>
                  </p:cond>
                </p:stCondLst>
                <p:endSync evt="end" delay="0">
                  <p:rtn val="all"/>
                </p:endSync>
                <p:childTnLst>
                  <p:par>
                    <p:cTn id="48" fill="hold">
                      <p:stCondLst>
                        <p:cond delay="0"/>
                      </p:stCondLst>
                      <p:childTnLst>
                        <p:par>
                          <p:cTn id="49" fill="hold">
                            <p:stCondLst>
                              <p:cond delay="0"/>
                            </p:stCondLst>
                            <p:childTnLst>
                              <p:par>
                                <p:cTn id="50" presetID="3" presetClass="emph" presetSubtype="2" fill="hold" grpId="1" nodeType="clickEffect">
                                  <p:stCondLst>
                                    <p:cond delay="0"/>
                                  </p:stCondLst>
                                  <p:iterate type="lt">
                                    <p:tmPct val="0"/>
                                  </p:iterate>
                                  <p:childTnLst>
                                    <p:animClr clrSpc="rgb" dir="cw">
                                      <p:cBhvr override="childStyle">
                                        <p:cTn id="51" dur="500" fill="hold"/>
                                        <p:tgtEl>
                                          <p:spTgt spid="4"/>
                                        </p:tgtEl>
                                        <p:attrNameLst>
                                          <p:attrName>style.color</p:attrName>
                                        </p:attrNameLst>
                                      </p:cBhvr>
                                      <p:to>
                                        <a:srgbClr val="1F497D"/>
                                      </p:to>
                                    </p:animClr>
                                  </p:childTnLst>
                                </p:cTn>
                              </p:par>
                            </p:childTnLst>
                          </p:cTn>
                        </p:par>
                      </p:childTnLst>
                    </p:cTn>
                  </p:par>
                </p:childTnLst>
              </p:cTn>
              <p:nextCondLst>
                <p:cond evt="onClick" delay="0">
                  <p:tgtEl>
                    <p:spTgt spid="4"/>
                  </p:tgtEl>
                </p:cond>
              </p:nextCondLst>
            </p:seq>
          </p:childTnLst>
        </p:cTn>
      </p:par>
    </p:tnLst>
    <p:bldLst>
      <p:bldP spid="4" grpId="0" animBg="1"/>
      <p:bldP spid="4" grpId="1" animBg="1"/>
      <p:bldP spid="6" grpId="0"/>
      <p:bldP spid="36" grpId="0"/>
      <p:bldP spid="39" grpId="0"/>
      <p:bldP spid="41" grpId="0"/>
      <p:bldP spid="42"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4848" y="5819775"/>
            <a:ext cx="714375" cy="1038225"/>
          </a:xfrm>
          <a:prstGeom prst="rect">
            <a:avLst/>
          </a:prstGeom>
        </p:spPr>
      </p:pic>
      <p:sp>
        <p:nvSpPr>
          <p:cNvPr id="4" name="Rounded Rectangle 3"/>
          <p:cNvSpPr/>
          <p:nvPr/>
        </p:nvSpPr>
        <p:spPr>
          <a:xfrm>
            <a:off x="166255" y="170890"/>
            <a:ext cx="11637818" cy="2309074"/>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750"/>
              </a:spcAft>
            </a:pP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hỏi</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kim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kẽm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dịch</a:t>
            </a:r>
            <a:r>
              <a:rPr lang="en-US" sz="3200" dirty="0">
                <a:solidFill>
                  <a:srgbClr val="FF0000"/>
                </a:solidFill>
                <a:latin typeface="Times New Roman" panose="02020603050405020304" pitchFamily="18" charset="0"/>
                <a:cs typeface="Times New Roman" panose="02020603050405020304" pitchFamily="18" charset="0"/>
              </a:rPr>
              <a:t> hydrochloric acid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khí</a:t>
            </a:r>
            <a:r>
              <a:rPr lang="en-US" sz="3200" dirty="0">
                <a:solidFill>
                  <a:srgbClr val="FF0000"/>
                </a:solidFill>
                <a:latin typeface="Times New Roman" panose="02020603050405020304" pitchFamily="18" charset="0"/>
                <a:cs typeface="Times New Roman" panose="02020603050405020304" pitchFamily="18" charset="0"/>
              </a:rPr>
              <a:t> hydrogen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phòng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kẽm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tích</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dịch</a:t>
            </a:r>
            <a:r>
              <a:rPr lang="en-US" sz="3200" dirty="0">
                <a:solidFill>
                  <a:srgbClr val="FF0000"/>
                </a:solidFill>
                <a:latin typeface="Times New Roman" panose="02020603050405020304" pitchFamily="18" charset="0"/>
                <a:cs typeface="Times New Roman" panose="02020603050405020304" pitchFamily="18" charset="0"/>
              </a:rPr>
              <a:t> hydrochloric acid 1M </a:t>
            </a:r>
            <a:r>
              <a:rPr lang="en-US" sz="3200" dirty="0" err="1">
                <a:solidFill>
                  <a:srgbClr val="FF0000"/>
                </a:solidFill>
                <a:latin typeface="Times New Roman" panose="02020603050405020304" pitchFamily="18" charset="0"/>
                <a:cs typeface="Times New Roman" panose="02020603050405020304" pitchFamily="18" charset="0"/>
              </a:rPr>
              <a:t>cần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chế</a:t>
            </a:r>
            <a:r>
              <a:rPr lang="en-US" sz="3200" dirty="0">
                <a:solidFill>
                  <a:srgbClr val="FF0000"/>
                </a:solidFill>
                <a:latin typeface="Times New Roman" panose="02020603050405020304" pitchFamily="18" charset="0"/>
                <a:cs typeface="Times New Roman" panose="02020603050405020304" pitchFamily="18" charset="0"/>
              </a:rPr>
              <a:t> 250 mL </a:t>
            </a:r>
            <a:r>
              <a:rPr lang="en-US" sz="3200" dirty="0" err="1">
                <a:solidFill>
                  <a:srgbClr val="FF0000"/>
                </a:solidFill>
                <a:latin typeface="Times New Roman" panose="02020603050405020304" pitchFamily="18" charset="0"/>
                <a:cs typeface="Times New Roman" panose="02020603050405020304" pitchFamily="18" charset="0"/>
              </a:rPr>
              <a:t>khí</a:t>
            </a:r>
            <a:r>
              <a:rPr lang="en-US" sz="3200" dirty="0">
                <a:solidFill>
                  <a:srgbClr val="FF0000"/>
                </a:solidFill>
                <a:latin typeface="Times New Roman" panose="02020603050405020304" pitchFamily="18" charset="0"/>
                <a:cs typeface="Times New Roman" panose="02020603050405020304" pitchFamily="18" charset="0"/>
              </a:rPr>
              <a:t> hydrogen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chuẩn</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4E9324DE-2E6D-FEC2-643E-7D6613CA293D}"/>
              </a:ext>
            </a:extLst>
          </p:cNvPr>
          <p:cNvPicPr>
            <a:picLocks noChangeAspect="1"/>
          </p:cNvPicPr>
          <p:nvPr/>
        </p:nvPicPr>
        <p:blipFill rotWithShape="1">
          <a:blip r:embed="rId4"/>
          <a:srcRect r="44962"/>
          <a:stretch/>
        </p:blipFill>
        <p:spPr>
          <a:xfrm>
            <a:off x="2701636" y="2603462"/>
            <a:ext cx="7148946" cy="4005156"/>
          </a:xfrm>
          <a:prstGeom prst="rect">
            <a:avLst/>
          </a:prstGeom>
        </p:spPr>
      </p:pic>
    </p:spTree>
    <p:extLst>
      <p:ext uri="{BB962C8B-B14F-4D97-AF65-F5344CB8AC3E}">
        <p14:creationId xmlns:p14="http://schemas.microsoft.com/office/powerpoint/2010/main" val="150896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791200" y="2581999"/>
            <a:ext cx="5994400" cy="748988"/>
          </a:xfrm>
          <a:prstGeom prst="rect">
            <a:avLst/>
          </a:prstGeom>
          <a:noFill/>
        </p:spPr>
        <p:txBody>
          <a:bodyPr wrap="square">
            <a:spAutoFit/>
          </a:bodyPr>
          <a:lstStyle/>
          <a:p>
            <a:r>
              <a:rPr lang="en-US" sz="4267" b="1" dirty="0">
                <a:solidFill>
                  <a:srgbClr val="FF0000"/>
                </a:solidFill>
                <a:latin typeface="Times New Roman" panose="02020603050405020304" pitchFamily="18" charset="0"/>
              </a:rPr>
              <a:t>VẬN DỤNG</a:t>
            </a:r>
            <a:endParaRPr lang="en-US" sz="4267" dirty="0"/>
          </a:p>
        </p:txBody>
      </p:sp>
      <p:pic>
        <p:nvPicPr>
          <p:cNvPr id="4" name="Hình ảnh 3"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Tree>
    <p:extLst>
      <p:ext uri="{BB962C8B-B14F-4D97-AF65-F5344CB8AC3E}">
        <p14:creationId xmlns:p14="http://schemas.microsoft.com/office/powerpoint/2010/main" val="40845336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324600" y="2541658"/>
            <a:ext cx="4495800"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MỞ ĐẦU</a:t>
            </a:r>
            <a:endParaRPr kumimoji="0" lang="en-US" sz="4800" b="0" i="0" u="none" strike="noStrike" kern="1200" cap="none" spc="0" normalizeH="0" baseline="0" noProof="0" dirty="0">
              <a:ln>
                <a:noFill/>
              </a:ln>
              <a:solidFill>
                <a:srgbClr val="595959"/>
              </a:solidFill>
              <a:effectLst/>
              <a:uLnTx/>
              <a:uFillTx/>
              <a:latin typeface="Cambria"/>
              <a:ea typeface="+mn-ea"/>
              <a:cs typeface="+mn-cs"/>
            </a:endParaRPr>
          </a:p>
        </p:txBody>
      </p:sp>
      <p:pic>
        <p:nvPicPr>
          <p:cNvPr id="6" name="Hình ảnh 5"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2644939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55D014-DAC5-087F-DB9D-DE066C5FA0A0}"/>
              </a:ext>
            </a:extLst>
          </p:cNvPr>
          <p:cNvSpPr txBox="1"/>
          <p:nvPr/>
        </p:nvSpPr>
        <p:spPr>
          <a:xfrm>
            <a:off x="409575" y="615656"/>
            <a:ext cx="11372850" cy="4768228"/>
          </a:xfrm>
          <a:prstGeom prst="rect">
            <a:avLst/>
          </a:prstGeom>
          <a:noFill/>
        </p:spPr>
        <p:txBody>
          <a:bodyPr wrap="square">
            <a:spAutoFit/>
          </a:bodyPr>
          <a:lstStyle/>
          <a:p>
            <a:pPr marL="262255" indent="-271780" algn="just">
              <a:lnSpc>
                <a:spcPct val="120000"/>
              </a:lnSpc>
            </a:pPr>
            <a:r>
              <a:rPr lang="en-US" sz="3200" b="1" dirty="0" err="1">
                <a:effectLst/>
                <a:latin typeface="Times New Roman" panose="02020603050405020304" pitchFamily="18" charset="0"/>
                <a:ea typeface="Arial" panose="020B0604020202020204" pitchFamily="34" charset="0"/>
              </a:rPr>
              <a:t>Câu</a:t>
            </a:r>
            <a:r>
              <a:rPr lang="en-US" sz="3200" b="1" dirty="0">
                <a:effectLst/>
                <a:latin typeface="Times New Roman" panose="02020603050405020304" pitchFamily="18" charset="0"/>
                <a:ea typeface="Arial" panose="020B0604020202020204" pitchFamily="34" charset="0"/>
              </a:rPr>
              <a:t> </a:t>
            </a:r>
            <a:r>
              <a:rPr lang="en-US" sz="3200" b="1" dirty="0" err="1">
                <a:effectLst/>
                <a:latin typeface="Times New Roman" panose="02020603050405020304" pitchFamily="18" charset="0"/>
                <a:ea typeface="Arial" panose="020B0604020202020204" pitchFamily="34" charset="0"/>
              </a:rPr>
              <a:t>hỏi</a:t>
            </a:r>
            <a:r>
              <a:rPr lang="en-US" sz="3200" b="1" dirty="0">
                <a:effectLst/>
                <a:latin typeface="Times New Roman" panose="02020603050405020304" pitchFamily="18" charset="0"/>
                <a:ea typeface="Arial" panose="020B0604020202020204" pitchFamily="34" charset="0"/>
              </a:rPr>
              <a:t>:</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Một</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bạn</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dùng</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dao</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cắt</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một</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mẩu</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natri</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thấy</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bề</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mặt</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có</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ánh</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sáng</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lấp</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lánh</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Sau</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đó</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bề</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mặt</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này</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nhanh</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chóng</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bị</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xỉn</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màu</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và</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mất</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vẻ</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sáng</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lấp</a:t>
            </a:r>
            <a:r>
              <a:rPr lang="en-US" sz="3200" dirty="0">
                <a:effectLst/>
                <a:latin typeface="Times New Roman" panose="02020603050405020304" pitchFamily="18" charset="0"/>
                <a:ea typeface="Arial" panose="020B0604020202020204" pitchFamily="34" charset="0"/>
              </a:rPr>
              <a:t> </a:t>
            </a:r>
            <a:r>
              <a:rPr lang="en-US" sz="3200" dirty="0" err="1">
                <a:effectLst/>
                <a:latin typeface="Times New Roman" panose="02020603050405020304" pitchFamily="18" charset="0"/>
                <a:ea typeface="Arial" panose="020B0604020202020204" pitchFamily="34" charset="0"/>
              </a:rPr>
              <a:t>lánh</a:t>
            </a:r>
            <a:r>
              <a:rPr lang="en-US" sz="3200" dirty="0">
                <a:effectLst/>
                <a:latin typeface="Times New Roman" panose="02020603050405020304" pitchFamily="18" charset="0"/>
                <a:ea typeface="Arial" panose="020B0604020202020204" pitchFamily="34" charset="0"/>
              </a:rPr>
              <a:t>. </a:t>
            </a:r>
            <a:endParaRPr lang="en-US" sz="32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mj-lt"/>
              <a:buAutoNum type="alphaLcParenR"/>
            </a:pP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Tại</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sao</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bề</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natri</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mất</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vẻ</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sáng</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nhanh</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chóng</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p>
          <a:p>
            <a:pPr marL="342900" lvl="0" indent="-342900" algn="just">
              <a:lnSpc>
                <a:spcPct val="120000"/>
              </a:lnSpc>
              <a:buFont typeface="+mj-lt"/>
              <a:buAutoNum type="alphaLcParenR"/>
            </a:pP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bảo</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quản</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kim</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loại</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natri</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cần</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ngâm</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chìm</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miếng</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natri</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dầu</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hoả</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mà</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thích</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p>
          <a:p>
            <a:pPr marL="342900" lvl="0" indent="-342900" algn="just">
              <a:lnSpc>
                <a:spcPct val="120000"/>
              </a:lnSpc>
              <a:spcAft>
                <a:spcPts val="1000"/>
              </a:spcAft>
              <a:buFont typeface="+mj-lt"/>
              <a:buAutoNum type="alphaLcParenR"/>
            </a:pP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lấy</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natri</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dùng</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panh</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kẹp</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mà</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dùng</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tay</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cầm</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trực</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tiếp</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100" dirty="0" err="1">
                <a:effectLst/>
                <a:latin typeface="Times New Roman" panose="02020603050405020304" pitchFamily="18" charset="0"/>
                <a:ea typeface="Arial" panose="020B0604020202020204" pitchFamily="34" charset="0"/>
                <a:cs typeface="Times New Roman" panose="02020603050405020304" pitchFamily="18" charset="0"/>
              </a:rPr>
              <a:t>thích</a:t>
            </a:r>
            <a:r>
              <a:rPr lang="en-US" sz="3200" kern="100" dirty="0">
                <a:effectLst/>
                <a:latin typeface="Times New Roman" panose="02020603050405020304" pitchFamily="18" charset="0"/>
                <a:ea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7313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170684"/>
            <a:ext cx="11249890" cy="5834418"/>
          </a:xfrm>
          <a:prstGeom prst="rect">
            <a:avLst/>
          </a:prstGeom>
        </p:spPr>
        <p:txBody>
          <a:bodyPr wrap="square">
            <a:spAutoFit/>
          </a:bodyPr>
          <a:lstStyle/>
          <a:p>
            <a:pPr lvl="0" indent="-6350" algn="just">
              <a:lnSpc>
                <a:spcPct val="120000"/>
              </a:lnSpc>
            </a:pPr>
            <a:r>
              <a:rPr lang="en-US" sz="3200" dirty="0">
                <a:solidFill>
                  <a:srgbClr val="7030A0"/>
                </a:solidFill>
                <a:latin typeface="Times New Roman" panose="02020603050405020304" pitchFamily="18" charset="0"/>
                <a:ea typeface="Arial" panose="020B0604020202020204" pitchFamily="34" charset="0"/>
              </a:rPr>
              <a:t>a. </a:t>
            </a:r>
            <a:r>
              <a:rPr lang="en-US" sz="3200" dirty="0" err="1">
                <a:solidFill>
                  <a:srgbClr val="7030A0"/>
                </a:solidFill>
                <a:latin typeface="Times New Roman" panose="02020603050405020304" pitchFamily="18" charset="0"/>
                <a:ea typeface="Arial" panose="020B0604020202020204" pitchFamily="34" charset="0"/>
              </a:rPr>
              <a:t>Natri</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nhanh</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chóng</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phản</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ứng</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với</a:t>
            </a:r>
            <a:r>
              <a:rPr lang="en-US" sz="3200" dirty="0">
                <a:solidFill>
                  <a:srgbClr val="7030A0"/>
                </a:solidFill>
                <a:latin typeface="Times New Roman" panose="02020603050405020304" pitchFamily="18" charset="0"/>
                <a:ea typeface="Arial" panose="020B0604020202020204" pitchFamily="34" charset="0"/>
              </a:rPr>
              <a:t> oxygen </a:t>
            </a:r>
            <a:r>
              <a:rPr lang="en-US" sz="3200" dirty="0" err="1">
                <a:solidFill>
                  <a:srgbClr val="7030A0"/>
                </a:solidFill>
                <a:latin typeface="Times New Roman" panose="02020603050405020304" pitchFamily="18" charset="0"/>
                <a:ea typeface="Arial" panose="020B0604020202020204" pitchFamily="34" charset="0"/>
              </a:rPr>
              <a:t>và</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hơi</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nước</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có</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trong</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không</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khí</a:t>
            </a:r>
            <a:r>
              <a:rPr lang="en-US" sz="3200" dirty="0">
                <a:solidFill>
                  <a:srgbClr val="7030A0"/>
                </a:solidFill>
                <a:latin typeface="Times New Roman" panose="02020603050405020304" pitchFamily="18" charset="0"/>
                <a:ea typeface="Arial" panose="020B0604020202020204" pitchFamily="34" charset="0"/>
              </a:rPr>
              <a:t>: </a:t>
            </a:r>
            <a:endParaRPr lang="en-US" sz="3200" dirty="0">
              <a:solidFill>
                <a:srgbClr val="7030A0"/>
              </a:solidFill>
              <a:latin typeface="Times New Roman" panose="02020603050405020304" pitchFamily="18" charset="0"/>
              <a:ea typeface="Times New Roman" panose="02020603050405020304" pitchFamily="18" charset="0"/>
            </a:endParaRPr>
          </a:p>
          <a:p>
            <a:pPr lvl="0">
              <a:lnSpc>
                <a:spcPct val="120000"/>
              </a:lnSpc>
              <a:tabLst>
                <a:tab pos="271780" algn="ctr"/>
                <a:tab pos="1099185" algn="ctr"/>
              </a:tabLst>
            </a:pPr>
            <a:r>
              <a:rPr lang="en-US" sz="3200" dirty="0">
                <a:solidFill>
                  <a:srgbClr val="7030A0"/>
                </a:solidFill>
                <a:latin typeface="Times New Roman" panose="02020603050405020304" pitchFamily="18" charset="0"/>
                <a:ea typeface="Arial" panose="020B0604020202020204" pitchFamily="34" charset="0"/>
              </a:rPr>
              <a:t> 	 4 Na + O</a:t>
            </a:r>
            <a:r>
              <a:rPr lang="en-US" sz="3200" baseline="-25000" dirty="0">
                <a:solidFill>
                  <a:srgbClr val="7030A0"/>
                </a:solidFill>
                <a:latin typeface="Times New Roman" panose="02020603050405020304" pitchFamily="18" charset="0"/>
                <a:ea typeface="Arial" panose="020B0604020202020204" pitchFamily="34" charset="0"/>
              </a:rPr>
              <a:t>2</a:t>
            </a:r>
            <a:r>
              <a:rPr lang="en-US" sz="3200" dirty="0">
                <a:solidFill>
                  <a:srgbClr val="7030A0"/>
                </a:solidFill>
                <a:latin typeface="Times New Roman" panose="02020603050405020304" pitchFamily="18" charset="0"/>
                <a:ea typeface="Arial" panose="020B0604020202020204" pitchFamily="34" charset="0"/>
              </a:rPr>
              <a:t> </a:t>
            </a:r>
            <a:r>
              <a:rPr lang="en-US" sz="3200" dirty="0">
                <a:solidFill>
                  <a:srgbClr val="7030A0"/>
                </a:solidFill>
                <a:latin typeface="Times New Roman" panose="02020603050405020304" pitchFamily="18" charset="0"/>
                <a:ea typeface="Arial" panose="020B0604020202020204" pitchFamily="34" charset="0"/>
                <a:sym typeface="Symbol" panose="05050102010706020507" pitchFamily="18" charset="2"/>
              </a:rPr>
              <a:t></a:t>
            </a:r>
            <a:r>
              <a:rPr lang="en-US" sz="3200" dirty="0">
                <a:solidFill>
                  <a:srgbClr val="7030A0"/>
                </a:solidFill>
                <a:latin typeface="Times New Roman" panose="02020603050405020304" pitchFamily="18" charset="0"/>
                <a:ea typeface="Arial" panose="020B0604020202020204" pitchFamily="34" charset="0"/>
              </a:rPr>
              <a:t> 2 Na</a:t>
            </a:r>
            <a:r>
              <a:rPr lang="en-US" sz="3200" baseline="-25000" dirty="0">
                <a:solidFill>
                  <a:srgbClr val="7030A0"/>
                </a:solidFill>
                <a:latin typeface="Times New Roman" panose="02020603050405020304" pitchFamily="18" charset="0"/>
                <a:ea typeface="Arial" panose="020B0604020202020204" pitchFamily="34" charset="0"/>
              </a:rPr>
              <a:t>2</a:t>
            </a:r>
            <a:r>
              <a:rPr lang="en-US" sz="3200" dirty="0">
                <a:solidFill>
                  <a:srgbClr val="7030A0"/>
                </a:solidFill>
                <a:latin typeface="Times New Roman" panose="02020603050405020304" pitchFamily="18" charset="0"/>
                <a:ea typeface="Arial" panose="020B0604020202020204" pitchFamily="34" charset="0"/>
              </a:rPr>
              <a:t>O </a:t>
            </a:r>
            <a:endParaRPr lang="en-US" sz="3200" dirty="0">
              <a:solidFill>
                <a:srgbClr val="7030A0"/>
              </a:solidFill>
              <a:latin typeface="Times New Roman" panose="02020603050405020304" pitchFamily="18" charset="0"/>
              <a:ea typeface="Times New Roman" panose="02020603050405020304" pitchFamily="18" charset="0"/>
            </a:endParaRPr>
          </a:p>
          <a:p>
            <a:pPr marL="342900" lvl="0" indent="-342900">
              <a:lnSpc>
                <a:spcPct val="120000"/>
              </a:lnSpc>
              <a:spcAft>
                <a:spcPts val="1000"/>
              </a:spcAft>
              <a:buFont typeface="+mj-lt"/>
              <a:buAutoNum type="arabicPeriod" startAt="2"/>
              <a:tabLst>
                <a:tab pos="271780" algn="ctr"/>
                <a:tab pos="1387475" algn="ctr"/>
              </a:tabLst>
            </a:pPr>
            <a:r>
              <a:rPr lang="en-US" sz="3200" kern="1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Na + 2 H</a:t>
            </a:r>
            <a:r>
              <a:rPr lang="en-US" sz="3200" kern="100" baseline="-250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2</a:t>
            </a:r>
            <a:r>
              <a:rPr lang="en-US" sz="3200" kern="1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O </a:t>
            </a:r>
            <a:r>
              <a:rPr lang="en-US" sz="3200" kern="100" dirty="0">
                <a:solidFill>
                  <a:srgbClr val="7030A0"/>
                </a:solidFill>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sz="3200" kern="1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2 </a:t>
            </a:r>
            <a:r>
              <a:rPr lang="en-US" sz="3200" kern="100"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NaOH</a:t>
            </a:r>
            <a:r>
              <a:rPr lang="en-US" sz="3200" kern="1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 H</a:t>
            </a:r>
            <a:r>
              <a:rPr lang="en-US" sz="3200" kern="100" baseline="-250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2</a:t>
            </a:r>
            <a:r>
              <a:rPr lang="en-US" sz="3200" kern="1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p>
          <a:p>
            <a:pPr lvl="0" algn="just">
              <a:lnSpc>
                <a:spcPct val="120000"/>
              </a:lnSpc>
            </a:pPr>
            <a:r>
              <a:rPr lang="en-US" sz="3200" dirty="0">
                <a:solidFill>
                  <a:srgbClr val="7030A0"/>
                </a:solidFill>
                <a:latin typeface="Times New Roman" panose="02020603050405020304" pitchFamily="18" charset="0"/>
                <a:ea typeface="Arial" panose="020B0604020202020204" pitchFamily="34" charset="0"/>
              </a:rPr>
              <a:t>b. </a:t>
            </a:r>
            <a:r>
              <a:rPr lang="en-US" sz="3200" dirty="0" err="1">
                <a:solidFill>
                  <a:srgbClr val="7030A0"/>
                </a:solidFill>
                <a:latin typeface="Times New Roman" panose="02020603050405020304" pitchFamily="18" charset="0"/>
                <a:ea typeface="Arial" panose="020B0604020202020204" pitchFamily="34" charset="0"/>
              </a:rPr>
              <a:t>Để</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bảo</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quản</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kim</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loại</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natri</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cần</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ngâm</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chìm</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miếng</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natri</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trong</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dầu</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hoả</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mà</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không</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thể</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để</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trong</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không</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khí</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để</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tránh</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natri</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tiếp</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xúc</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với</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không</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khí</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chứa</a:t>
            </a:r>
            <a:r>
              <a:rPr lang="en-US" sz="3200" dirty="0">
                <a:solidFill>
                  <a:srgbClr val="7030A0"/>
                </a:solidFill>
                <a:latin typeface="Times New Roman" panose="02020603050405020304" pitchFamily="18" charset="0"/>
                <a:ea typeface="Arial" panose="020B0604020202020204" pitchFamily="34" charset="0"/>
              </a:rPr>
              <a:t> oxygen </a:t>
            </a:r>
            <a:r>
              <a:rPr lang="en-US" sz="3200" dirty="0" err="1">
                <a:solidFill>
                  <a:srgbClr val="7030A0"/>
                </a:solidFill>
                <a:latin typeface="Times New Roman" panose="02020603050405020304" pitchFamily="18" charset="0"/>
                <a:ea typeface="Arial" panose="020B0604020202020204" pitchFamily="34" charset="0"/>
              </a:rPr>
              <a:t>và</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hơi</a:t>
            </a:r>
            <a:r>
              <a:rPr lang="en-US" sz="3200" dirty="0">
                <a:solidFill>
                  <a:srgbClr val="7030A0"/>
                </a:solidFill>
                <a:latin typeface="Times New Roman" panose="02020603050405020304" pitchFamily="18" charset="0"/>
                <a:ea typeface="Arial" panose="020B0604020202020204" pitchFamily="34" charset="0"/>
              </a:rPr>
              <a:t> </a:t>
            </a:r>
            <a:r>
              <a:rPr lang="en-US" sz="3200" dirty="0" err="1">
                <a:solidFill>
                  <a:srgbClr val="7030A0"/>
                </a:solidFill>
                <a:latin typeface="Times New Roman" panose="02020603050405020304" pitchFamily="18" charset="0"/>
                <a:ea typeface="Arial" panose="020B0604020202020204" pitchFamily="34" charset="0"/>
              </a:rPr>
              <a:t>nước</a:t>
            </a:r>
            <a:r>
              <a:rPr lang="en-US" sz="3200" dirty="0">
                <a:solidFill>
                  <a:srgbClr val="7030A0"/>
                </a:solidFill>
                <a:latin typeface="Times New Roman" panose="02020603050405020304" pitchFamily="18" charset="0"/>
                <a:ea typeface="Arial" panose="020B0604020202020204" pitchFamily="34" charset="0"/>
              </a:rPr>
              <a:t>). </a:t>
            </a:r>
            <a:endParaRPr lang="en-US" sz="3200" dirty="0">
              <a:solidFill>
                <a:srgbClr val="7030A0"/>
              </a:solidFill>
              <a:latin typeface="Times New Roman" panose="02020603050405020304" pitchFamily="18" charset="0"/>
              <a:ea typeface="Times New Roman" panose="02020603050405020304" pitchFamily="18" charset="0"/>
            </a:endParaRPr>
          </a:p>
          <a:p>
            <a:pPr lvl="0"/>
            <a:r>
              <a:rPr lang="en-US" sz="3200" kern="0" dirty="0">
                <a:solidFill>
                  <a:srgbClr val="7030A0"/>
                </a:solidFill>
                <a:latin typeface="Times New Roman" panose="02020603050405020304" pitchFamily="18" charset="0"/>
                <a:ea typeface="Arial" panose="020B0604020202020204" pitchFamily="34" charset="0"/>
              </a:rPr>
              <a:t>c. </a:t>
            </a:r>
            <a:r>
              <a:rPr lang="en-US" sz="3200" kern="0" dirty="0" err="1">
                <a:solidFill>
                  <a:srgbClr val="7030A0"/>
                </a:solidFill>
                <a:latin typeface="Times New Roman" panose="02020603050405020304" pitchFamily="18" charset="0"/>
                <a:ea typeface="Arial" panose="020B0604020202020204" pitchFamily="34" charset="0"/>
              </a:rPr>
              <a:t>Nếu</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cầm</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natri</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bằng</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tay</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natri</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có</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thể</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phản</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ứng</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với</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nước</a:t>
            </a:r>
            <a:r>
              <a:rPr lang="en-US" sz="3200" kern="0" dirty="0">
                <a:solidFill>
                  <a:srgbClr val="7030A0"/>
                </a:solidFill>
                <a:latin typeface="Times New Roman" panose="02020603050405020304" pitchFamily="18" charset="0"/>
                <a:ea typeface="Arial" panose="020B0604020202020204" pitchFamily="34" charset="0"/>
              </a:rPr>
              <a:t> ở </a:t>
            </a:r>
            <a:r>
              <a:rPr lang="en-US" sz="3200" kern="0" dirty="0" err="1">
                <a:solidFill>
                  <a:srgbClr val="7030A0"/>
                </a:solidFill>
                <a:latin typeface="Times New Roman" panose="02020603050405020304" pitchFamily="18" charset="0"/>
                <a:ea typeface="Arial" panose="020B0604020202020204" pitchFamily="34" charset="0"/>
              </a:rPr>
              <a:t>trên</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tay</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Phản</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ứng</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toả</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nhiều</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nhiệt</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và</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có</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thể</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gây</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bỏng</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tay</a:t>
            </a:r>
            <a:r>
              <a:rPr lang="en-US" sz="3200" kern="0" dirty="0">
                <a:solidFill>
                  <a:srgbClr val="7030A0"/>
                </a:solidFill>
                <a:latin typeface="Times New Roman" panose="02020603050405020304" pitchFamily="18" charset="0"/>
                <a:ea typeface="Arial" panose="020B0604020202020204" pitchFamily="34" charset="0"/>
              </a:rPr>
              <a:t>. Do </a:t>
            </a:r>
            <a:r>
              <a:rPr lang="en-US" sz="3200" kern="0" dirty="0" err="1">
                <a:solidFill>
                  <a:srgbClr val="7030A0"/>
                </a:solidFill>
                <a:latin typeface="Times New Roman" panose="02020603050405020304" pitchFamily="18" charset="0"/>
                <a:ea typeface="Arial" panose="020B0604020202020204" pitchFamily="34" charset="0"/>
              </a:rPr>
              <a:t>đó</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chỉ</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được</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dùng</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panh</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để</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kẹp</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mà</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không</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được</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dùng</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tay</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cầm</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trực</a:t>
            </a:r>
            <a:r>
              <a:rPr lang="en-US" sz="3200" kern="0" dirty="0">
                <a:solidFill>
                  <a:srgbClr val="7030A0"/>
                </a:solidFill>
                <a:latin typeface="Times New Roman" panose="02020603050405020304" pitchFamily="18" charset="0"/>
                <a:ea typeface="Arial" panose="020B0604020202020204" pitchFamily="34" charset="0"/>
              </a:rPr>
              <a:t> </a:t>
            </a:r>
            <a:r>
              <a:rPr lang="en-US" sz="3200" kern="0" dirty="0" err="1">
                <a:solidFill>
                  <a:srgbClr val="7030A0"/>
                </a:solidFill>
                <a:latin typeface="Times New Roman" panose="02020603050405020304" pitchFamily="18" charset="0"/>
                <a:ea typeface="Arial" panose="020B0604020202020204" pitchFamily="34" charset="0"/>
              </a:rPr>
              <a:t>tiếp</a:t>
            </a:r>
            <a:r>
              <a:rPr lang="en-US" sz="3200" kern="0" dirty="0">
                <a:solidFill>
                  <a:srgbClr val="7030A0"/>
                </a:solidFill>
                <a:latin typeface="Times New Roman" panose="02020603050405020304" pitchFamily="18" charset="0"/>
                <a:ea typeface="Arial" panose="020B0604020202020204" pitchFamily="34" charset="0"/>
              </a:rPr>
              <a:t>.</a:t>
            </a:r>
            <a:endParaRPr lang="en-US" sz="3200" dirty="0">
              <a:solidFill>
                <a:srgbClr val="7030A0"/>
              </a:solidFill>
            </a:endParaRPr>
          </a:p>
        </p:txBody>
      </p:sp>
    </p:spTree>
    <p:extLst>
      <p:ext uri="{BB962C8B-B14F-4D97-AF65-F5344CB8AC3E}">
        <p14:creationId xmlns:p14="http://schemas.microsoft.com/office/powerpoint/2010/main" val="316568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0ED97D-E34B-8CAF-249D-CAA30860B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81" y="0"/>
            <a:ext cx="12006262" cy="6858000"/>
          </a:xfrm>
          <a:prstGeom prst="rect">
            <a:avLst/>
          </a:prstGeom>
        </p:spPr>
      </p:pic>
      <p:sp>
        <p:nvSpPr>
          <p:cNvPr id="4" name="TextBox 3"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E79E274A-5CB1-A64A-8128-229FEF17081B}"/>
              </a:ext>
            </a:extLst>
          </p:cNvPr>
          <p:cNvSpPr txBox="1"/>
          <p:nvPr/>
        </p:nvSpPr>
        <p:spPr>
          <a:xfrm>
            <a:off x="3922642" y="633930"/>
            <a:ext cx="8083619" cy="830997"/>
          </a:xfrm>
          <a:prstGeom prst="rect">
            <a:avLst/>
          </a:prstGeom>
          <a:noFill/>
        </p:spPr>
        <p:txBody>
          <a:bodyPr wrap="square">
            <a:spAutoFit/>
          </a:bodyPr>
          <a:lstStyle/>
          <a:p>
            <a:pPr algn="ctr"/>
            <a:r>
              <a:rPr lang="en-US" sz="4800" b="1">
                <a:solidFill>
                  <a:srgbClr val="FF0000"/>
                </a:solidFill>
                <a:latin typeface="Times New Roman" panose="02020603050405020304" pitchFamily="18" charset="0"/>
              </a:rPr>
              <a:t>HƯỚNG DẪN VỀ NHÀ</a:t>
            </a:r>
            <a:endParaRPr lang="en-US" sz="4800" dirty="0"/>
          </a:p>
        </p:txBody>
      </p:sp>
      <p:sp>
        <p:nvSpPr>
          <p:cNvPr id="7" name="TextBox 6">
            <a:extLst>
              <a:ext uri="{FF2B5EF4-FFF2-40B4-BE49-F238E27FC236}">
                <a16:creationId xmlns:a16="http://schemas.microsoft.com/office/drawing/2014/main" id="{F833F832-7F89-0C4C-FB7E-84CC386CA7B4}"/>
              </a:ext>
            </a:extLst>
          </p:cNvPr>
          <p:cNvSpPr txBox="1"/>
          <p:nvPr/>
        </p:nvSpPr>
        <p:spPr>
          <a:xfrm>
            <a:off x="2689984" y="2448347"/>
            <a:ext cx="9203635" cy="1961306"/>
          </a:xfrm>
          <a:prstGeom prst="rect">
            <a:avLst/>
          </a:prstGeom>
          <a:noFill/>
        </p:spPr>
        <p:txBody>
          <a:bodyPr wrap="square">
            <a:spAutoFit/>
          </a:bodyPr>
          <a:lstStyle/>
          <a:p>
            <a:pPr algn="just">
              <a:lnSpc>
                <a:spcPct val="120000"/>
              </a:lnSpc>
            </a:pPr>
            <a:r>
              <a:rPr lang="en-US" sz="3600" b="1">
                <a:effectLst/>
                <a:latin typeface="Times New Roman" panose="02020603050405020304" pitchFamily="18" charset="0"/>
                <a:ea typeface="Times New Roman" panose="02020603050405020304" pitchFamily="18" charset="0"/>
              </a:rPr>
              <a:t>- Ôn lại kiến thức của cả bài 18</a:t>
            </a:r>
          </a:p>
          <a:p>
            <a:pPr algn="just">
              <a:lnSpc>
                <a:spcPct val="120000"/>
              </a:lnSpc>
            </a:pPr>
            <a:r>
              <a:rPr lang="en-US" sz="3600" b="1">
                <a:effectLst/>
                <a:latin typeface="Times New Roman" panose="02020603050405020304" pitchFamily="18" charset="0"/>
                <a:ea typeface="Times New Roman" panose="02020603050405020304" pitchFamily="18" charset="0"/>
              </a:rPr>
              <a:t>- Khái quát lại bài 18 dưới dạng sơ đồ tư duy</a:t>
            </a:r>
          </a:p>
          <a:p>
            <a:pPr>
              <a:lnSpc>
                <a:spcPct val="120000"/>
              </a:lnSpc>
            </a:pPr>
            <a:r>
              <a:rPr lang="en-US" sz="3200" b="1">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0334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9D80ED-7B13-EF0A-A9D2-E468F815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726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16429814-EC20-F447-3F4C-3DDF60EEC675}"/>
              </a:ext>
            </a:extLst>
          </p:cNvPr>
          <p:cNvSpPr/>
          <p:nvPr/>
        </p:nvSpPr>
        <p:spPr>
          <a:xfrm>
            <a:off x="356004" y="696738"/>
            <a:ext cx="2811147" cy="5123949"/>
          </a:xfrm>
          <a:custGeom>
            <a:avLst/>
            <a:gdLst>
              <a:gd name="connsiteX0" fmla="*/ 30996 w 2371240"/>
              <a:gd name="connsiteY0" fmla="*/ 0 h 4680488"/>
              <a:gd name="connsiteX1" fmla="*/ 2371240 w 2371240"/>
              <a:gd name="connsiteY1" fmla="*/ 2340244 h 4680488"/>
              <a:gd name="connsiteX2" fmla="*/ 30996 w 2371240"/>
              <a:gd name="connsiteY2" fmla="*/ 4680488 h 4680488"/>
              <a:gd name="connsiteX3" fmla="*/ 0 w 2371240"/>
              <a:gd name="connsiteY3" fmla="*/ 4678923 h 4680488"/>
              <a:gd name="connsiteX4" fmla="*/ 0 w 2371240"/>
              <a:gd name="connsiteY4" fmla="*/ 1565 h 468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240" h="4680488">
                <a:moveTo>
                  <a:pt x="30996" y="0"/>
                </a:moveTo>
                <a:cubicBezTo>
                  <a:pt x="1323477" y="0"/>
                  <a:pt x="2371240" y="1047763"/>
                  <a:pt x="2371240" y="2340244"/>
                </a:cubicBezTo>
                <a:cubicBezTo>
                  <a:pt x="2371240" y="3632725"/>
                  <a:pt x="1323477" y="4680488"/>
                  <a:pt x="30996" y="4680488"/>
                </a:cubicBezTo>
                <a:lnTo>
                  <a:pt x="0" y="4678923"/>
                </a:lnTo>
                <a:lnTo>
                  <a:pt x="0" y="1565"/>
                </a:lnTo>
                <a:close/>
              </a:path>
            </a:pathLst>
          </a:custGeom>
          <a:solidFill>
            <a:schemeClr val="bg1">
              <a:lumMod val="95000"/>
            </a:scheme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Freeform: Shape 3"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FF9EDFA5-8EEE-5A3F-C59C-D898FFD15E21}"/>
              </a:ext>
            </a:extLst>
          </p:cNvPr>
          <p:cNvSpPr/>
          <p:nvPr/>
        </p:nvSpPr>
        <p:spPr>
          <a:xfrm>
            <a:off x="444139" y="4911176"/>
            <a:ext cx="2658944" cy="1635042"/>
          </a:xfrm>
          <a:custGeom>
            <a:avLst/>
            <a:gdLst>
              <a:gd name="connsiteX0" fmla="*/ 2276144 w 2566550"/>
              <a:gd name="connsiteY0" fmla="*/ 0 h 1540990"/>
              <a:gd name="connsiteX1" fmla="*/ 2566550 w 2566550"/>
              <a:gd name="connsiteY1" fmla="*/ 173918 h 1540990"/>
              <a:gd name="connsiteX2" fmla="*/ 2518433 w 2566550"/>
              <a:gd name="connsiteY2" fmla="*/ 245392 h 1540990"/>
              <a:gd name="connsiteX3" fmla="*/ 410197 w 2566550"/>
              <a:gd name="connsiteY3" fmla="*/ 1469752 h 1540990"/>
              <a:gd name="connsiteX4" fmla="*/ 311952 w 2566550"/>
              <a:gd name="connsiteY4" fmla="*/ 1476413 h 1540990"/>
              <a:gd name="connsiteX5" fmla="*/ 303524 w 2566550"/>
              <a:gd name="connsiteY5" fmla="*/ 1488914 h 1540990"/>
              <a:gd name="connsiteX6" fmla="*/ 177800 w 2566550"/>
              <a:gd name="connsiteY6" fmla="*/ 1540990 h 1540990"/>
              <a:gd name="connsiteX7" fmla="*/ 0 w 2566550"/>
              <a:gd name="connsiteY7" fmla="*/ 1363190 h 1540990"/>
              <a:gd name="connsiteX8" fmla="*/ 52077 w 2566550"/>
              <a:gd name="connsiteY8" fmla="*/ 1237467 h 1540990"/>
              <a:gd name="connsiteX9" fmla="*/ 93173 w 2566550"/>
              <a:gd name="connsiteY9" fmla="*/ 1209759 h 1540990"/>
              <a:gd name="connsiteX10" fmla="*/ 92169 w 2566550"/>
              <a:gd name="connsiteY10" fmla="*/ 1153604 h 1540990"/>
              <a:gd name="connsiteX11" fmla="*/ 2176965 w 2566550"/>
              <a:gd name="connsiteY11" fmla="*/ 135580 h 154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6550" h="1540990">
                <a:moveTo>
                  <a:pt x="2276144" y="0"/>
                </a:moveTo>
                <a:lnTo>
                  <a:pt x="2566550" y="173918"/>
                </a:lnTo>
                <a:lnTo>
                  <a:pt x="2518433" y="245392"/>
                </a:lnTo>
                <a:cubicBezTo>
                  <a:pt x="2027852" y="907973"/>
                  <a:pt x="1275103" y="1367252"/>
                  <a:pt x="410197" y="1469752"/>
                </a:cubicBezTo>
                <a:lnTo>
                  <a:pt x="311952" y="1476413"/>
                </a:lnTo>
                <a:lnTo>
                  <a:pt x="303524" y="1488914"/>
                </a:lnTo>
                <a:cubicBezTo>
                  <a:pt x="271348" y="1521089"/>
                  <a:pt x="226898" y="1540990"/>
                  <a:pt x="177800" y="1540990"/>
                </a:cubicBezTo>
                <a:cubicBezTo>
                  <a:pt x="79604" y="1540990"/>
                  <a:pt x="0" y="1461386"/>
                  <a:pt x="0" y="1363190"/>
                </a:cubicBezTo>
                <a:cubicBezTo>
                  <a:pt x="0" y="1314092"/>
                  <a:pt x="19901" y="1269642"/>
                  <a:pt x="52077" y="1237467"/>
                </a:cubicBezTo>
                <a:lnTo>
                  <a:pt x="93173" y="1209759"/>
                </a:lnTo>
                <a:lnTo>
                  <a:pt x="92169" y="1153604"/>
                </a:lnTo>
                <a:cubicBezTo>
                  <a:pt x="936720" y="1138639"/>
                  <a:pt x="1685678" y="744051"/>
                  <a:pt x="2176965" y="135580"/>
                </a:cubicBezTo>
                <a:close/>
              </a:path>
            </a:pathLst>
          </a:custGeom>
          <a:solidFill>
            <a:srgbClr val="FF5C45"/>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Shape 4"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6F046D6E-76F8-FEF2-10F4-99439E585B9F}"/>
              </a:ext>
            </a:extLst>
          </p:cNvPr>
          <p:cNvSpPr/>
          <p:nvPr/>
        </p:nvSpPr>
        <p:spPr>
          <a:xfrm>
            <a:off x="2916069" y="1582351"/>
            <a:ext cx="810482" cy="3393992"/>
          </a:xfrm>
          <a:custGeom>
            <a:avLst/>
            <a:gdLst>
              <a:gd name="connsiteX0" fmla="*/ 289007 w 810482"/>
              <a:gd name="connsiteY0" fmla="*/ 0 h 3393992"/>
              <a:gd name="connsiteX1" fmla="*/ 430569 w 810482"/>
              <a:gd name="connsiteY1" fmla="*/ 229105 h 3393992"/>
              <a:gd name="connsiteX2" fmla="*/ 810356 w 810482"/>
              <a:gd name="connsiteY2" fmla="*/ 1677153 h 3393992"/>
              <a:gd name="connsiteX3" fmla="*/ 365644 w 810482"/>
              <a:gd name="connsiteY3" fmla="*/ 3291742 h 3393992"/>
              <a:gd name="connsiteX4" fmla="*/ 296808 w 810482"/>
              <a:gd name="connsiteY4" fmla="*/ 3393992 h 3393992"/>
              <a:gd name="connsiteX5" fmla="*/ 7258 w 810482"/>
              <a:gd name="connsiteY5" fmla="*/ 3223245 h 3393992"/>
              <a:gd name="connsiteX6" fmla="*/ 24561 w 810482"/>
              <a:gd name="connsiteY6" fmla="*/ 3199592 h 3393992"/>
              <a:gd name="connsiteX7" fmla="*/ 473015 w 810482"/>
              <a:gd name="connsiteY7" fmla="*/ 1680167 h 3393992"/>
              <a:gd name="connsiteX8" fmla="*/ 51356 w 810482"/>
              <a:gd name="connsiteY8" fmla="*/ 250933 h 3393992"/>
              <a:gd name="connsiteX9" fmla="*/ 0 w 810482"/>
              <a:gd name="connsiteY9" fmla="*/ 177557 h 339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82" h="3393992">
                <a:moveTo>
                  <a:pt x="289007" y="0"/>
                </a:moveTo>
                <a:lnTo>
                  <a:pt x="430569" y="229105"/>
                </a:lnTo>
                <a:cubicBezTo>
                  <a:pt x="668439" y="659038"/>
                  <a:pt x="805627" y="1152177"/>
                  <a:pt x="810356" y="1677153"/>
                </a:cubicBezTo>
                <a:cubicBezTo>
                  <a:pt x="815677" y="2267811"/>
                  <a:pt x="652624" y="2821165"/>
                  <a:pt x="365644" y="3291742"/>
                </a:cubicBezTo>
                <a:lnTo>
                  <a:pt x="296808" y="3393992"/>
                </a:lnTo>
                <a:lnTo>
                  <a:pt x="7258" y="3223245"/>
                </a:lnTo>
                <a:lnTo>
                  <a:pt x="24561" y="3199592"/>
                </a:lnTo>
                <a:cubicBezTo>
                  <a:pt x="312578" y="2763622"/>
                  <a:pt x="478070" y="2240778"/>
                  <a:pt x="473015" y="1680167"/>
                </a:cubicBezTo>
                <a:cubicBezTo>
                  <a:pt x="468277" y="1154655"/>
                  <a:pt x="314298" y="664996"/>
                  <a:pt x="51356" y="250933"/>
                </a:cubicBezTo>
                <a:lnTo>
                  <a:pt x="0" y="177557"/>
                </a:lnTo>
                <a:close/>
              </a:path>
            </a:pathLst>
          </a:custGeom>
          <a:solidFill>
            <a:srgbClr val="FFBA48"/>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A0655144-EB85-7194-0BF3-75A452102604}"/>
              </a:ext>
            </a:extLst>
          </p:cNvPr>
          <p:cNvSpPr/>
          <p:nvPr/>
        </p:nvSpPr>
        <p:spPr>
          <a:xfrm>
            <a:off x="171895" y="-2265"/>
            <a:ext cx="3019826" cy="1714249"/>
          </a:xfrm>
          <a:custGeom>
            <a:avLst/>
            <a:gdLst>
              <a:gd name="connsiteX0" fmla="*/ 177800 w 2781143"/>
              <a:gd name="connsiteY0" fmla="*/ 0 h 1580907"/>
              <a:gd name="connsiteX1" fmla="*/ 195881 w 2781143"/>
              <a:gd name="connsiteY1" fmla="*/ 3651 h 1580907"/>
              <a:gd name="connsiteX2" fmla="*/ 195881 w 2781143"/>
              <a:gd name="connsiteY2" fmla="*/ 1 h 1580907"/>
              <a:gd name="connsiteX3" fmla="*/ 2734821 w 2781143"/>
              <a:gd name="connsiteY3" fmla="*/ 1335661 h 1580907"/>
              <a:gd name="connsiteX4" fmla="*/ 2781143 w 2781143"/>
              <a:gd name="connsiteY4" fmla="*/ 1410630 h 1580907"/>
              <a:gd name="connsiteX5" fmla="*/ 2491465 w 2781143"/>
              <a:gd name="connsiteY5" fmla="*/ 1580907 h 1580907"/>
              <a:gd name="connsiteX6" fmla="*/ 2369792 w 2781143"/>
              <a:gd name="connsiteY6" fmla="*/ 1407065 h 1580907"/>
              <a:gd name="connsiteX7" fmla="*/ 473897 w 2781143"/>
              <a:gd name="connsiteY7" fmla="*/ 351249 h 1580907"/>
              <a:gd name="connsiteX8" fmla="*/ 249379 w 2781143"/>
              <a:gd name="connsiteY8" fmla="*/ 340029 h 1580907"/>
              <a:gd name="connsiteX9" fmla="*/ 247008 w 2781143"/>
              <a:gd name="connsiteY9" fmla="*/ 341628 h 1580907"/>
              <a:gd name="connsiteX10" fmla="*/ 177800 w 2781143"/>
              <a:gd name="connsiteY10" fmla="*/ 355600 h 1580907"/>
              <a:gd name="connsiteX11" fmla="*/ 0 w 2781143"/>
              <a:gd name="connsiteY11" fmla="*/ 177800 h 1580907"/>
              <a:gd name="connsiteX12" fmla="*/ 177800 w 2781143"/>
              <a:gd name="connsiteY12" fmla="*/ 0 h 158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1143" h="1580907">
                <a:moveTo>
                  <a:pt x="177800" y="0"/>
                </a:moveTo>
                <a:lnTo>
                  <a:pt x="195881" y="3651"/>
                </a:lnTo>
                <a:lnTo>
                  <a:pt x="195881" y="1"/>
                </a:lnTo>
                <a:cubicBezTo>
                  <a:pt x="1250026" y="1"/>
                  <a:pt x="2181077" y="528871"/>
                  <a:pt x="2734821" y="1335661"/>
                </a:cubicBezTo>
                <a:lnTo>
                  <a:pt x="2781143" y="1410630"/>
                </a:lnTo>
                <a:lnTo>
                  <a:pt x="2491465" y="1580907"/>
                </a:lnTo>
                <a:lnTo>
                  <a:pt x="2369792" y="1407065"/>
                </a:lnTo>
                <a:cubicBezTo>
                  <a:pt x="1922577" y="825425"/>
                  <a:pt x="1245299" y="428777"/>
                  <a:pt x="473897" y="351249"/>
                </a:cubicBezTo>
                <a:lnTo>
                  <a:pt x="249379" y="340029"/>
                </a:lnTo>
                <a:lnTo>
                  <a:pt x="247008" y="341628"/>
                </a:lnTo>
                <a:cubicBezTo>
                  <a:pt x="225736" y="350625"/>
                  <a:pt x="202349" y="355600"/>
                  <a:pt x="177800" y="355600"/>
                </a:cubicBezTo>
                <a:cubicBezTo>
                  <a:pt x="79604" y="355600"/>
                  <a:pt x="0" y="275996"/>
                  <a:pt x="0" y="177800"/>
                </a:cubicBezTo>
                <a:cubicBezTo>
                  <a:pt x="0" y="79604"/>
                  <a:pt x="79604" y="0"/>
                  <a:pt x="177800" y="0"/>
                </a:cubicBezTo>
                <a:close/>
              </a:path>
            </a:pathLst>
          </a:custGeom>
          <a:solidFill>
            <a:srgbClr val="F5FF66"/>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F112289B-4603-AA2D-E819-D581E80AF691}"/>
              </a:ext>
            </a:extLst>
          </p:cNvPr>
          <p:cNvGrpSpPr/>
          <p:nvPr/>
        </p:nvGrpSpPr>
        <p:grpSpPr>
          <a:xfrm>
            <a:off x="4341036" y="232930"/>
            <a:ext cx="492932" cy="2044349"/>
            <a:chOff x="5562600" y="980268"/>
            <a:chExt cx="492932" cy="2044349"/>
          </a:xfrm>
        </p:grpSpPr>
        <p:sp>
          <p:nvSpPr>
            <p:cNvPr id="8" name="Oval 7">
              <a:extLst>
                <a:ext uri="{FF2B5EF4-FFF2-40B4-BE49-F238E27FC236}">
                  <a16:creationId xmlns:a16="http://schemas.microsoft.com/office/drawing/2014/main" id="{0C0735EC-7F4F-8101-BCB1-1C18E26EF57E}"/>
                </a:ext>
              </a:extLst>
            </p:cNvPr>
            <p:cNvSpPr/>
            <p:nvPr/>
          </p:nvSpPr>
          <p:spPr>
            <a:xfrm>
              <a:off x="5562600" y="980268"/>
              <a:ext cx="492932" cy="492932"/>
            </a:xfrm>
            <a:prstGeom prst="ellipse">
              <a:avLst/>
            </a:prstGeom>
            <a:solidFill>
              <a:srgbClr val="F5FF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BAA5475-1EFD-66DC-09BC-0A7A0BE2BFAB}"/>
                </a:ext>
              </a:extLst>
            </p:cNvPr>
            <p:cNvSpPr/>
            <p:nvPr/>
          </p:nvSpPr>
          <p:spPr>
            <a:xfrm>
              <a:off x="5758266" y="1473200"/>
              <a:ext cx="116580" cy="1551417"/>
            </a:xfrm>
            <a:prstGeom prst="rect">
              <a:avLst/>
            </a:prstGeom>
            <a:solidFill>
              <a:srgbClr val="F5FF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50D2596C-8EA2-6CAD-45D6-013BAAE648A0}"/>
                </a:ext>
              </a:extLst>
            </p:cNvPr>
            <p:cNvSpPr/>
            <p:nvPr/>
          </p:nvSpPr>
          <p:spPr>
            <a:xfrm>
              <a:off x="5689600" y="1132668"/>
              <a:ext cx="223952" cy="22395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982A77FD-133E-EFC4-CC8E-CC5AF5D316BD}"/>
              </a:ext>
            </a:extLst>
          </p:cNvPr>
          <p:cNvGrpSpPr/>
          <p:nvPr/>
        </p:nvGrpSpPr>
        <p:grpSpPr>
          <a:xfrm>
            <a:off x="4375932" y="4757536"/>
            <a:ext cx="492932" cy="2044349"/>
            <a:chOff x="5562600" y="980268"/>
            <a:chExt cx="492932" cy="2044349"/>
          </a:xfrm>
        </p:grpSpPr>
        <p:sp>
          <p:nvSpPr>
            <p:cNvPr id="12" name="Oval 11">
              <a:extLst>
                <a:ext uri="{FF2B5EF4-FFF2-40B4-BE49-F238E27FC236}">
                  <a16:creationId xmlns:a16="http://schemas.microsoft.com/office/drawing/2014/main" id="{FB5476FE-D63B-8B09-15AA-095B5E466E24}"/>
                </a:ext>
              </a:extLst>
            </p:cNvPr>
            <p:cNvSpPr/>
            <p:nvPr/>
          </p:nvSpPr>
          <p:spPr>
            <a:xfrm>
              <a:off x="5562600" y="980268"/>
              <a:ext cx="492932" cy="492932"/>
            </a:xfrm>
            <a:prstGeom prst="ellipse">
              <a:avLst/>
            </a:prstGeom>
            <a:solidFill>
              <a:srgbClr val="FF5C4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C092140-B510-511C-E006-F7717A7DEE19}"/>
                </a:ext>
              </a:extLst>
            </p:cNvPr>
            <p:cNvSpPr/>
            <p:nvPr/>
          </p:nvSpPr>
          <p:spPr>
            <a:xfrm>
              <a:off x="5758266" y="1473200"/>
              <a:ext cx="116580" cy="1551417"/>
            </a:xfrm>
            <a:prstGeom prst="rect">
              <a:avLst/>
            </a:prstGeom>
            <a:solidFill>
              <a:srgbClr val="FF5C4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CB07F8A-1303-2F3F-B75F-37A7FD1A1F3A}"/>
                </a:ext>
              </a:extLst>
            </p:cNvPr>
            <p:cNvSpPr/>
            <p:nvPr/>
          </p:nvSpPr>
          <p:spPr>
            <a:xfrm>
              <a:off x="5689600" y="1132668"/>
              <a:ext cx="223952" cy="22395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5E2D8427-C271-D8EB-169C-4041A52536E5}"/>
              </a:ext>
            </a:extLst>
          </p:cNvPr>
          <p:cNvGrpSpPr/>
          <p:nvPr/>
        </p:nvGrpSpPr>
        <p:grpSpPr>
          <a:xfrm>
            <a:off x="4406816" y="2461507"/>
            <a:ext cx="492932" cy="2044349"/>
            <a:chOff x="5562600" y="980268"/>
            <a:chExt cx="492932" cy="2044349"/>
          </a:xfrm>
        </p:grpSpPr>
        <p:sp>
          <p:nvSpPr>
            <p:cNvPr id="16" name="Oval 15">
              <a:extLst>
                <a:ext uri="{FF2B5EF4-FFF2-40B4-BE49-F238E27FC236}">
                  <a16:creationId xmlns:a16="http://schemas.microsoft.com/office/drawing/2014/main" id="{E6C6AFC6-9E4A-0FD6-8ACB-2A03FDEB2222}"/>
                </a:ext>
              </a:extLst>
            </p:cNvPr>
            <p:cNvSpPr/>
            <p:nvPr/>
          </p:nvSpPr>
          <p:spPr>
            <a:xfrm>
              <a:off x="5562600" y="980268"/>
              <a:ext cx="492932" cy="492932"/>
            </a:xfrm>
            <a:prstGeom prst="ellipse">
              <a:avLst/>
            </a:prstGeom>
            <a:solidFill>
              <a:srgbClr val="FFBA4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8391722-88BB-E97D-DD09-4E97F058A3D8}"/>
                </a:ext>
              </a:extLst>
            </p:cNvPr>
            <p:cNvSpPr/>
            <p:nvPr/>
          </p:nvSpPr>
          <p:spPr>
            <a:xfrm>
              <a:off x="5758266" y="1473200"/>
              <a:ext cx="116580" cy="1551417"/>
            </a:xfrm>
            <a:prstGeom prst="rect">
              <a:avLst/>
            </a:prstGeom>
            <a:solidFill>
              <a:srgbClr val="FFBA4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BE7A8051-24F2-917C-3722-C3D9A7289041}"/>
                </a:ext>
              </a:extLst>
            </p:cNvPr>
            <p:cNvSpPr/>
            <p:nvPr/>
          </p:nvSpPr>
          <p:spPr>
            <a:xfrm>
              <a:off x="5689600" y="1132668"/>
              <a:ext cx="223952" cy="22395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1D607968-85D8-3178-61EC-8141D64492F7}"/>
              </a:ext>
            </a:extLst>
          </p:cNvPr>
          <p:cNvGrpSpPr/>
          <p:nvPr/>
        </p:nvGrpSpPr>
        <p:grpSpPr>
          <a:xfrm>
            <a:off x="5022826" y="2641136"/>
            <a:ext cx="6615013" cy="1924754"/>
            <a:chOff x="4976189" y="141479"/>
            <a:chExt cx="6615013" cy="1924754"/>
          </a:xfrm>
        </p:grpSpPr>
        <p:sp>
          <p:nvSpPr>
            <p:cNvPr id="20" name="Rectangle: Top Corners Rounded 19">
              <a:extLst>
                <a:ext uri="{FF2B5EF4-FFF2-40B4-BE49-F238E27FC236}">
                  <a16:creationId xmlns:a16="http://schemas.microsoft.com/office/drawing/2014/main" id="{36D77945-EB30-5811-39F7-95176C52828F}"/>
                </a:ext>
              </a:extLst>
            </p:cNvPr>
            <p:cNvSpPr/>
            <p:nvPr/>
          </p:nvSpPr>
          <p:spPr>
            <a:xfrm rot="10800000">
              <a:off x="4976189" y="141479"/>
              <a:ext cx="1286662" cy="1924754"/>
            </a:xfrm>
            <a:prstGeom prst="round2SameRect">
              <a:avLst>
                <a:gd name="adj1" fmla="val 38628"/>
                <a:gd name="adj2" fmla="val 0"/>
              </a:avLst>
            </a:prstGeom>
            <a:solidFill>
              <a:srgbClr val="FFBA48"/>
            </a:solidFill>
            <a:ln w="1270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Top Corners Rounded 20">
              <a:extLst>
                <a:ext uri="{FF2B5EF4-FFF2-40B4-BE49-F238E27FC236}">
                  <a16:creationId xmlns:a16="http://schemas.microsoft.com/office/drawing/2014/main" id="{3552BDD8-2EF0-610E-8730-F6764064C9F9}"/>
                </a:ext>
              </a:extLst>
            </p:cNvPr>
            <p:cNvSpPr/>
            <p:nvPr/>
          </p:nvSpPr>
          <p:spPr>
            <a:xfrm rot="5400000">
              <a:off x="8305794" y="-1587438"/>
              <a:ext cx="1218574" cy="5352242"/>
            </a:xfrm>
            <a:prstGeom prst="round2SameRect">
              <a:avLst>
                <a:gd name="adj1" fmla="val 38628"/>
                <a:gd name="adj2" fmla="val 0"/>
              </a:avLst>
            </a:prstGeom>
            <a:solidFill>
              <a:srgbClr val="00B0F0"/>
            </a:solidFill>
            <a:ln w="1270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D0F15C6-2BFF-7AF5-565F-1F94CFACEB7A}"/>
                </a:ext>
              </a:extLst>
            </p:cNvPr>
            <p:cNvSpPr txBox="1"/>
            <p:nvPr/>
          </p:nvSpPr>
          <p:spPr>
            <a:xfrm>
              <a:off x="6380427" y="515551"/>
              <a:ext cx="923676" cy="1200329"/>
            </a:xfrm>
            <a:prstGeom prst="rect">
              <a:avLst/>
            </a:prstGeom>
            <a:no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200" b="1" kern="0" dirty="0">
                  <a:solidFill>
                    <a:srgbClr val="FFBA48"/>
                  </a:solidFill>
                  <a:latin typeface="#9Slide03 AllRoundGothic" panose="020B0703020202020104" pitchFamily="34" charset="0"/>
                </a:rPr>
                <a:t>3</a:t>
              </a:r>
              <a:r>
                <a:rPr kumimoji="0" lang="en-US" sz="7200" b="1" i="0" u="none" strike="noStrike" kern="0" cap="none" spc="0" normalizeH="0" baseline="0" noProof="0">
                  <a:ln>
                    <a:noFill/>
                  </a:ln>
                  <a:solidFill>
                    <a:srgbClr val="FFBA48"/>
                  </a:solidFill>
                  <a:effectLst/>
                  <a:uLnTx/>
                  <a:uFillTx/>
                  <a:latin typeface="#9Slide03 AllRoundGothic" panose="020B0703020202020104" pitchFamily="34" charset="0"/>
                  <a:ea typeface="+mn-ea"/>
                  <a:cs typeface="+mn-cs"/>
                </a:rPr>
                <a:t>.</a:t>
              </a:r>
              <a:endParaRPr kumimoji="0" lang="en-US" sz="7200" b="1" i="0" u="none" strike="noStrike" kern="0" cap="none" spc="0" normalizeH="0" baseline="0" noProof="0" dirty="0">
                <a:ln>
                  <a:noFill/>
                </a:ln>
                <a:solidFill>
                  <a:srgbClr val="FFBA48"/>
                </a:solidFill>
                <a:effectLst/>
                <a:uLnTx/>
                <a:uFillTx/>
                <a:latin typeface="#9Slide03 AllRoundGothic" panose="020B0703020202020104" pitchFamily="34" charset="0"/>
                <a:ea typeface="+mn-ea"/>
                <a:cs typeface="+mn-cs"/>
              </a:endParaRPr>
            </a:p>
          </p:txBody>
        </p:sp>
        <p:sp>
          <p:nvSpPr>
            <p:cNvPr id="23" name="Isosceles Triangle 22">
              <a:extLst>
                <a:ext uri="{FF2B5EF4-FFF2-40B4-BE49-F238E27FC236}">
                  <a16:creationId xmlns:a16="http://schemas.microsoft.com/office/drawing/2014/main" id="{83D02B5E-33BE-C97C-90F2-236D85562E55}"/>
                </a:ext>
              </a:extLst>
            </p:cNvPr>
            <p:cNvSpPr/>
            <p:nvPr/>
          </p:nvSpPr>
          <p:spPr>
            <a:xfrm>
              <a:off x="6240548" y="159389"/>
              <a:ext cx="371208" cy="320007"/>
            </a:xfrm>
            <a:prstGeom prst="triangle">
              <a:avLst>
                <a:gd name="adj" fmla="val 3480"/>
              </a:avLst>
            </a:prstGeom>
            <a:solidFill>
              <a:srgbClr val="E2A24C"/>
            </a:solidFill>
            <a:ln w="1270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A7116E00-9E04-4F83-9EDF-FD46062EAE0E}"/>
                </a:ext>
              </a:extLst>
            </p:cNvPr>
            <p:cNvSpPr/>
            <p:nvPr/>
          </p:nvSpPr>
          <p:spPr>
            <a:xfrm>
              <a:off x="6380427" y="1813837"/>
              <a:ext cx="4919665" cy="222049"/>
            </a:xfrm>
            <a:prstGeom prst="roundRect">
              <a:avLst>
                <a:gd name="adj" fmla="val 50000"/>
              </a:avLst>
            </a:prstGeom>
            <a:solidFill>
              <a:srgbClr val="FFBA48"/>
            </a:solidFill>
            <a:ln w="1270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oup 24"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B6E289CE-7EBD-F35D-12BF-B12545E8A082}"/>
              </a:ext>
            </a:extLst>
          </p:cNvPr>
          <p:cNvGrpSpPr/>
          <p:nvPr/>
        </p:nvGrpSpPr>
        <p:grpSpPr>
          <a:xfrm>
            <a:off x="5128589" y="293879"/>
            <a:ext cx="6615013" cy="1924754"/>
            <a:chOff x="4976189" y="141479"/>
            <a:chExt cx="6615013" cy="1924754"/>
          </a:xfrm>
        </p:grpSpPr>
        <p:sp>
          <p:nvSpPr>
            <p:cNvPr id="26" name="Rectangle: Top Corners Rounded 25">
              <a:extLst>
                <a:ext uri="{FF2B5EF4-FFF2-40B4-BE49-F238E27FC236}">
                  <a16:creationId xmlns:a16="http://schemas.microsoft.com/office/drawing/2014/main" id="{0AEF0FCA-0446-1367-BA58-7422339E07B2}"/>
                </a:ext>
              </a:extLst>
            </p:cNvPr>
            <p:cNvSpPr/>
            <p:nvPr/>
          </p:nvSpPr>
          <p:spPr>
            <a:xfrm rot="10800000">
              <a:off x="4976189" y="141479"/>
              <a:ext cx="1286662" cy="1924754"/>
            </a:xfrm>
            <a:prstGeom prst="round2SameRect">
              <a:avLst>
                <a:gd name="adj1" fmla="val 38628"/>
                <a:gd name="adj2" fmla="val 0"/>
              </a:avLst>
            </a:prstGeom>
            <a:solidFill>
              <a:srgbClr val="F5FF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Top Corners Rounded 26">
              <a:extLst>
                <a:ext uri="{FF2B5EF4-FFF2-40B4-BE49-F238E27FC236}">
                  <a16:creationId xmlns:a16="http://schemas.microsoft.com/office/drawing/2014/main" id="{EEAE1BB7-051D-B75B-32ED-41497CEF6E3A}"/>
                </a:ext>
              </a:extLst>
            </p:cNvPr>
            <p:cNvSpPr/>
            <p:nvPr/>
          </p:nvSpPr>
          <p:spPr>
            <a:xfrm rot="5400000">
              <a:off x="8305794" y="-1587438"/>
              <a:ext cx="1218574" cy="5352242"/>
            </a:xfrm>
            <a:prstGeom prst="round2SameRect">
              <a:avLst>
                <a:gd name="adj1" fmla="val 38628"/>
                <a:gd name="adj2" fmla="val 0"/>
              </a:avLst>
            </a:prstGeom>
            <a:solidFill>
              <a:schemeClr val="accent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9451BB1C-4E03-D995-1617-3681B78321A3}"/>
                </a:ext>
              </a:extLst>
            </p:cNvPr>
            <p:cNvSpPr txBox="1"/>
            <p:nvPr/>
          </p:nvSpPr>
          <p:spPr>
            <a:xfrm>
              <a:off x="6380427" y="515551"/>
              <a:ext cx="92324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200" b="1" kern="0">
                  <a:solidFill>
                    <a:srgbClr val="F5FF66"/>
                  </a:solidFill>
                  <a:latin typeface="#9Slide03 AllRoundGothic" panose="020B0703020202020104" pitchFamily="34" charset="0"/>
                </a:rPr>
                <a:t>I</a:t>
              </a:r>
              <a:r>
                <a:rPr lang="en-US" sz="7200" b="1" kern="0" dirty="0">
                  <a:solidFill>
                    <a:srgbClr val="F5FF66"/>
                  </a:solidFill>
                  <a:latin typeface="#9Slide03 AllRoundGothic" panose="020B0703020202020104" pitchFamily="34" charset="0"/>
                </a:rPr>
                <a:t>I</a:t>
              </a:r>
              <a:r>
                <a:rPr kumimoji="0" lang="en-US" sz="7200" b="1" i="0" u="none" strike="noStrike" kern="0" cap="none" spc="0" normalizeH="0" baseline="0" noProof="0">
                  <a:ln>
                    <a:noFill/>
                  </a:ln>
                  <a:solidFill>
                    <a:srgbClr val="F5FF66"/>
                  </a:solidFill>
                  <a:effectLst/>
                  <a:uLnTx/>
                  <a:uFillTx/>
                  <a:latin typeface="#9Slide03 AllRoundGothic" panose="020B0703020202020104" pitchFamily="34" charset="0"/>
                  <a:ea typeface="+mn-ea"/>
                  <a:cs typeface="+mn-cs"/>
                </a:rPr>
                <a:t>.</a:t>
              </a:r>
              <a:endParaRPr kumimoji="0" lang="en-US" sz="7200" b="1" i="0" u="none" strike="noStrike" kern="0" cap="none" spc="0" normalizeH="0" baseline="0" noProof="0" dirty="0">
                <a:ln>
                  <a:noFill/>
                </a:ln>
                <a:solidFill>
                  <a:srgbClr val="F5FF66"/>
                </a:solidFill>
                <a:effectLst/>
                <a:uLnTx/>
                <a:uFillTx/>
                <a:latin typeface="#9Slide03 AllRoundGothic" panose="020B0703020202020104" pitchFamily="34" charset="0"/>
                <a:ea typeface="+mn-ea"/>
                <a:cs typeface="+mn-cs"/>
              </a:endParaRPr>
            </a:p>
          </p:txBody>
        </p:sp>
        <p:sp>
          <p:nvSpPr>
            <p:cNvPr id="29" name="Isosceles Triangle 28">
              <a:extLst>
                <a:ext uri="{FF2B5EF4-FFF2-40B4-BE49-F238E27FC236}">
                  <a16:creationId xmlns:a16="http://schemas.microsoft.com/office/drawing/2014/main" id="{C2ACB20A-ED13-11F2-033B-45B780EDC75A}"/>
                </a:ext>
              </a:extLst>
            </p:cNvPr>
            <p:cNvSpPr/>
            <p:nvPr/>
          </p:nvSpPr>
          <p:spPr>
            <a:xfrm>
              <a:off x="6240548" y="159389"/>
              <a:ext cx="371208" cy="320007"/>
            </a:xfrm>
            <a:prstGeom prst="triangle">
              <a:avLst>
                <a:gd name="adj" fmla="val 3480"/>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1F626E8B-6656-3D6A-C603-1345DC3F7E30}"/>
                </a:ext>
              </a:extLst>
            </p:cNvPr>
            <p:cNvSpPr/>
            <p:nvPr/>
          </p:nvSpPr>
          <p:spPr>
            <a:xfrm>
              <a:off x="6380427" y="1813839"/>
              <a:ext cx="4919665" cy="252394"/>
            </a:xfrm>
            <a:prstGeom prst="roundRect">
              <a:avLst>
                <a:gd name="adj" fmla="val 50000"/>
              </a:avLst>
            </a:prstGeom>
            <a:solidFill>
              <a:srgbClr val="F5FF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1" name="Group 3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8C744C4B-0C05-4662-3D08-4B35F018D217}"/>
              </a:ext>
            </a:extLst>
          </p:cNvPr>
          <p:cNvGrpSpPr/>
          <p:nvPr/>
        </p:nvGrpSpPr>
        <p:grpSpPr>
          <a:xfrm>
            <a:off x="5061549" y="4775543"/>
            <a:ext cx="6615013" cy="1924754"/>
            <a:chOff x="4976189" y="141479"/>
            <a:chExt cx="6615013" cy="1924754"/>
          </a:xfr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p:grpSpPr>
        <p:sp>
          <p:nvSpPr>
            <p:cNvPr id="32" name="Rectangle: Top Corners Rounded 31">
              <a:extLst>
                <a:ext uri="{FF2B5EF4-FFF2-40B4-BE49-F238E27FC236}">
                  <a16:creationId xmlns:a16="http://schemas.microsoft.com/office/drawing/2014/main" id="{A961EE0F-71C7-FBB3-8A96-8624122AAD63}"/>
                </a:ext>
              </a:extLst>
            </p:cNvPr>
            <p:cNvSpPr/>
            <p:nvPr/>
          </p:nvSpPr>
          <p:spPr>
            <a:xfrm rot="10800000">
              <a:off x="4976189" y="141479"/>
              <a:ext cx="1286662" cy="1924754"/>
            </a:xfrm>
            <a:prstGeom prst="round2SameRect">
              <a:avLst>
                <a:gd name="adj1" fmla="val 38628"/>
                <a:gd name="adj2" fmla="val 0"/>
              </a:avLst>
            </a:prstGeom>
            <a:solidFill>
              <a:srgbClr val="FF5C4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Top Corners Rounded 32">
              <a:extLst>
                <a:ext uri="{FF2B5EF4-FFF2-40B4-BE49-F238E27FC236}">
                  <a16:creationId xmlns:a16="http://schemas.microsoft.com/office/drawing/2014/main" id="{C2407327-3E92-D6D7-6346-19E34A57B705}"/>
                </a:ext>
              </a:extLst>
            </p:cNvPr>
            <p:cNvSpPr/>
            <p:nvPr/>
          </p:nvSpPr>
          <p:spPr>
            <a:xfrm rot="5400000">
              <a:off x="8305794" y="-1587438"/>
              <a:ext cx="1218574" cy="5352242"/>
            </a:xfrm>
            <a:prstGeom prst="round2SameRect">
              <a:avLst>
                <a:gd name="adj1" fmla="val 38628"/>
                <a:gd name="adj2" fmla="val 0"/>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7730E6A0-5C65-886C-6554-8412952B1719}"/>
                </a:ext>
              </a:extLst>
            </p:cNvPr>
            <p:cNvSpPr txBox="1"/>
            <p:nvPr/>
          </p:nvSpPr>
          <p:spPr>
            <a:xfrm>
              <a:off x="6380427" y="515551"/>
              <a:ext cx="92324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200" b="1" kern="0" dirty="0">
                  <a:solidFill>
                    <a:srgbClr val="FF5C45"/>
                  </a:solidFill>
                  <a:latin typeface="#9Slide03 AllRoundGothic" panose="020B0703020202020104" pitchFamily="34" charset="0"/>
                </a:rPr>
                <a:t>4</a:t>
              </a:r>
              <a:r>
                <a:rPr kumimoji="0" lang="en-US" sz="7200" b="1" i="0" u="none" strike="noStrike" kern="0" cap="none" spc="0" normalizeH="0" baseline="0" noProof="0">
                  <a:ln>
                    <a:noFill/>
                  </a:ln>
                  <a:solidFill>
                    <a:srgbClr val="FF5C45"/>
                  </a:solidFill>
                  <a:effectLst/>
                  <a:uLnTx/>
                  <a:uFillTx/>
                  <a:latin typeface="#9Slide03 AllRoundGothic" panose="020B0703020202020104" pitchFamily="34" charset="0"/>
                  <a:ea typeface="+mn-ea"/>
                  <a:cs typeface="+mn-cs"/>
                </a:rPr>
                <a:t>.</a:t>
              </a:r>
              <a:endParaRPr kumimoji="0" lang="en-US" sz="7200" b="1" i="0" u="none" strike="noStrike" kern="0" cap="none" spc="0" normalizeH="0" baseline="0" noProof="0" dirty="0">
                <a:ln>
                  <a:noFill/>
                </a:ln>
                <a:solidFill>
                  <a:srgbClr val="FF5C45"/>
                </a:solidFill>
                <a:effectLst/>
                <a:uLnTx/>
                <a:uFillTx/>
                <a:latin typeface="#9Slide03 AllRoundGothic" panose="020B0703020202020104" pitchFamily="34" charset="0"/>
                <a:ea typeface="+mn-ea"/>
                <a:cs typeface="+mn-cs"/>
              </a:endParaRPr>
            </a:p>
          </p:txBody>
        </p:sp>
        <p:sp>
          <p:nvSpPr>
            <p:cNvPr id="35" name="Isosceles Triangle 34">
              <a:extLst>
                <a:ext uri="{FF2B5EF4-FFF2-40B4-BE49-F238E27FC236}">
                  <a16:creationId xmlns:a16="http://schemas.microsoft.com/office/drawing/2014/main" id="{63AA79EF-8999-8220-2AEC-3BF4672A70C2}"/>
                </a:ext>
              </a:extLst>
            </p:cNvPr>
            <p:cNvSpPr/>
            <p:nvPr/>
          </p:nvSpPr>
          <p:spPr>
            <a:xfrm>
              <a:off x="6240548" y="159389"/>
              <a:ext cx="371208" cy="320007"/>
            </a:xfrm>
            <a:prstGeom prst="triangle">
              <a:avLst>
                <a:gd name="adj" fmla="val 3480"/>
              </a:avLst>
            </a:prstGeom>
            <a:solidFill>
              <a:srgbClr val="91010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63967B14-0A0C-468F-E49E-62E541AB88DC}"/>
                </a:ext>
              </a:extLst>
            </p:cNvPr>
            <p:cNvSpPr/>
            <p:nvPr/>
          </p:nvSpPr>
          <p:spPr>
            <a:xfrm>
              <a:off x="6380427" y="1813838"/>
              <a:ext cx="4919665" cy="222049"/>
            </a:xfrm>
            <a:prstGeom prst="roundRect">
              <a:avLst>
                <a:gd name="adj" fmla="val 50000"/>
              </a:avLst>
            </a:prstGeom>
            <a:solidFill>
              <a:srgbClr val="FF5C4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37" name="Graphic 36" descr="Classroom with solid fill">
            <a:extLst>
              <a:ext uri="{FF2B5EF4-FFF2-40B4-BE49-F238E27FC236}">
                <a16:creationId xmlns:a16="http://schemas.microsoft.com/office/drawing/2014/main" id="{C0E08F07-A013-22D8-8375-7B4B2EE660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8899" y="667951"/>
            <a:ext cx="914400" cy="914400"/>
          </a:xfrm>
          <a:prstGeom prst="rect">
            <a:avLst/>
          </a:prstGeom>
        </p:spPr>
      </p:pic>
      <p:pic>
        <p:nvPicPr>
          <p:cNvPr id="38" name="Graphic 37" descr="Lightbulb and gear with solid fill">
            <a:extLst>
              <a:ext uri="{FF2B5EF4-FFF2-40B4-BE49-F238E27FC236}">
                <a16:creationId xmlns:a16="http://schemas.microsoft.com/office/drawing/2014/main" id="{442FE48B-C858-FA15-3698-2E5BBF5D92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3568" y="3030567"/>
            <a:ext cx="914400" cy="914400"/>
          </a:xfrm>
          <a:prstGeom prst="rect">
            <a:avLst/>
          </a:prstGeom>
        </p:spPr>
      </p:pic>
      <p:pic>
        <p:nvPicPr>
          <p:cNvPr id="39" name="Graphic 38" descr="Scientific Thought with solid fill">
            <a:extLst>
              <a:ext uri="{FF2B5EF4-FFF2-40B4-BE49-F238E27FC236}">
                <a16:creationId xmlns:a16="http://schemas.microsoft.com/office/drawing/2014/main" id="{0D25F7CA-D88C-715B-E6B0-B4B0821E5A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58812" y="5214188"/>
            <a:ext cx="914400" cy="914400"/>
          </a:xfrm>
          <a:prstGeom prst="rect">
            <a:avLst/>
          </a:prstGeom>
        </p:spPr>
      </p:pic>
      <p:sp>
        <p:nvSpPr>
          <p:cNvPr id="40" name="TextBox 39">
            <a:extLst>
              <a:ext uri="{FF2B5EF4-FFF2-40B4-BE49-F238E27FC236}">
                <a16:creationId xmlns:a16="http://schemas.microsoft.com/office/drawing/2014/main" id="{384BBEAC-83AA-7E76-564F-D07EBC7A7EB9}"/>
              </a:ext>
            </a:extLst>
          </p:cNvPr>
          <p:cNvSpPr txBox="1"/>
          <p:nvPr/>
        </p:nvSpPr>
        <p:spPr>
          <a:xfrm>
            <a:off x="378152" y="2743999"/>
            <a:ext cx="2597664" cy="1200329"/>
          </a:xfrm>
          <a:prstGeom prst="rect">
            <a:avLst/>
          </a:prstGeom>
          <a:noFill/>
        </p:spPr>
        <p:txBody>
          <a:bodyPr wrap="square" rtlCol="0">
            <a:spAutoFit/>
          </a:bodyPr>
          <a:lstStyle/>
          <a:p>
            <a:pPr lvl="0" algn="ctr" defTabSz="914400">
              <a:defRPr/>
            </a:pPr>
            <a:r>
              <a:rPr lang="en-US" sz="2400" b="1">
                <a:ln w="22225">
                  <a:solidFill>
                    <a:srgbClr val="FA906A"/>
                  </a:solidFill>
                  <a:prstDash val="solid"/>
                </a:ln>
                <a:solidFill>
                  <a:srgbClr val="FA906A">
                    <a:lumMod val="40000"/>
                    <a:lumOff val="60000"/>
                  </a:srgbClr>
                </a:solidFill>
              </a:rPr>
              <a:t>TÍNH CHẤT CHUNG CỦA KIM LOẠI (TT)</a:t>
            </a:r>
            <a:endParaRPr lang="en-US" sz="2400" b="1" dirty="0">
              <a:ln w="22225">
                <a:solidFill>
                  <a:srgbClr val="FA906A"/>
                </a:solidFill>
                <a:prstDash val="solid"/>
              </a:ln>
              <a:solidFill>
                <a:srgbClr val="FA906A">
                  <a:lumMod val="40000"/>
                  <a:lumOff val="60000"/>
                </a:srgbClr>
              </a:solidFill>
            </a:endParaRPr>
          </a:p>
        </p:txBody>
      </p:sp>
      <p:sp>
        <p:nvSpPr>
          <p:cNvPr id="41" name="TextBox 40">
            <a:extLst>
              <a:ext uri="{FF2B5EF4-FFF2-40B4-BE49-F238E27FC236}">
                <a16:creationId xmlns:a16="http://schemas.microsoft.com/office/drawing/2014/main" id="{DEDAE203-CB6A-A3A5-9946-0EF1617A631F}"/>
              </a:ext>
            </a:extLst>
          </p:cNvPr>
          <p:cNvSpPr txBox="1"/>
          <p:nvPr/>
        </p:nvSpPr>
        <p:spPr>
          <a:xfrm>
            <a:off x="621587" y="2152242"/>
            <a:ext cx="22174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rPr>
              <a:t>BÀI </a:t>
            </a:r>
            <a:r>
              <a:rPr lang="en-US" sz="2400" noProof="0">
                <a:solidFill>
                  <a:srgbClr val="5B9BD5">
                    <a:lumMod val="50000"/>
                  </a:srgbClr>
                </a:solidFill>
                <a:latin typeface="Times New Roman" panose="02020603050405020304" pitchFamily="18" charset="0"/>
                <a:cs typeface="Times New Roman" panose="02020603050405020304" pitchFamily="18" charset="0"/>
              </a:rPr>
              <a:t>18</a:t>
            </a:r>
            <a:r>
              <a:rPr kumimoji="0" lang="en-US" sz="2400" b="0" i="0" u="none" strike="noStrike" kern="1200" cap="none" spc="0" normalizeH="0" baseline="0" noProof="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err="1">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rPr>
              <a:t>Tiết</a:t>
            </a:r>
            <a:r>
              <a:rPr kumimoji="0" lang="en-US" sz="2400" b="0" i="0" u="none" strike="noStrike" kern="1200" cap="none" spc="0" normalizeH="0" baseline="0" noProof="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rgbClr val="5B9BD5">
                  <a:lumMod val="50000"/>
                </a:srgbClr>
              </a:solidFill>
              <a:effectLst/>
              <a:uLnTx/>
              <a:uFillTx/>
              <a:latin typeface="#9Slide03 Bebas Neue Bold" panose="020B0606020202050201" pitchFamily="34" charset="0"/>
              <a:ea typeface="+mn-ea"/>
              <a:cs typeface="+mn-cs"/>
            </a:endParaRPr>
          </a:p>
        </p:txBody>
      </p:sp>
      <p:sp>
        <p:nvSpPr>
          <p:cNvPr id="42" name="TextBox 41">
            <a:extLst>
              <a:ext uri="{FF2B5EF4-FFF2-40B4-BE49-F238E27FC236}">
                <a16:creationId xmlns:a16="http://schemas.microsoft.com/office/drawing/2014/main" id="{0ED36A77-60A6-9594-A915-20607140797C}"/>
              </a:ext>
            </a:extLst>
          </p:cNvPr>
          <p:cNvSpPr txBox="1"/>
          <p:nvPr/>
        </p:nvSpPr>
        <p:spPr>
          <a:xfrm>
            <a:off x="7393050" y="779201"/>
            <a:ext cx="4350552"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CHẤT HÓA HỌC (TT)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TextBox 42">
            <a:extLst>
              <a:ext uri="{FF2B5EF4-FFF2-40B4-BE49-F238E27FC236}">
                <a16:creationId xmlns:a16="http://schemas.microsoft.com/office/drawing/2014/main" id="{E422B20C-D6B0-902B-8CE2-B705DA4B8984}"/>
              </a:ext>
            </a:extLst>
          </p:cNvPr>
          <p:cNvSpPr txBox="1"/>
          <p:nvPr/>
        </p:nvSpPr>
        <p:spPr>
          <a:xfrm>
            <a:off x="7404863" y="3101477"/>
            <a:ext cx="4350552"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Times New Roman" panose="02020603050405020304" pitchFamily="18" charset="0"/>
                <a:cs typeface="Times New Roman" panose="02020603050405020304" pitchFamily="18" charset="0"/>
              </a:rPr>
              <a:t>KIM LOẠI TÁC DỤNG VỚI  DUNG DỊCH ACID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TextBox 43">
            <a:extLst>
              <a:ext uri="{FF2B5EF4-FFF2-40B4-BE49-F238E27FC236}">
                <a16:creationId xmlns:a16="http://schemas.microsoft.com/office/drawing/2014/main" id="{D9B5A7F7-C8B9-8BA1-17D8-88D03E23C05E}"/>
              </a:ext>
            </a:extLst>
          </p:cNvPr>
          <p:cNvSpPr txBox="1"/>
          <p:nvPr/>
        </p:nvSpPr>
        <p:spPr>
          <a:xfrm>
            <a:off x="7312571" y="5214188"/>
            <a:ext cx="4350552"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KIM LOẠI</a:t>
            </a:r>
            <a:r>
              <a:rPr kumimoji="0" lang="en-US" sz="28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TÁC DỤNG VỚI DUNG DỊCH MUỐI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0964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75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6" presetClass="entr" presetSubtype="16" fill="hold" grpId="0" nodeType="with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750"/>
                                        <p:tgtEl>
                                          <p:spTgt spid="6"/>
                                        </p:tgtEl>
                                      </p:cBhvr>
                                    </p:animEffect>
                                  </p:childTnLst>
                                </p:cTn>
                              </p:par>
                              <p:par>
                                <p:cTn id="24" presetID="6" presetClass="entr" presetSubtype="16" fill="hold" grpId="0" nodeType="withEffect">
                                  <p:stCondLst>
                                    <p:cond delay="275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750"/>
                                        <p:tgtEl>
                                          <p:spTgt spid="5"/>
                                        </p:tgtEl>
                                      </p:cBhvr>
                                    </p:animEffect>
                                  </p:childTnLst>
                                </p:cTn>
                              </p:par>
                              <p:par>
                                <p:cTn id="27" presetID="6" presetClass="entr" presetSubtype="16" fill="hold" grpId="0" nodeType="withEffect">
                                  <p:stCondLst>
                                    <p:cond delay="350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75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1+#ppt_w/2"/>
                                          </p:val>
                                        </p:tav>
                                        <p:tav tm="100000">
                                          <p:val>
                                            <p:strVal val="#ppt_x"/>
                                          </p:val>
                                        </p:tav>
                                      </p:tavLst>
                                    </p:anim>
                                    <p:anim calcmode="lin" valueType="num">
                                      <p:cBhvr additive="base">
                                        <p:cTn id="43"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par>
                          <p:cTn id="49" fill="hold">
                            <p:stCondLst>
                              <p:cond delay="500"/>
                            </p:stCondLst>
                            <p:childTnLst>
                              <p:par>
                                <p:cTn id="50" presetID="2" presetClass="entr" presetSubtype="2"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1+#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1+#ppt_w/2"/>
                                          </p:val>
                                        </p:tav>
                                        <p:tav tm="100000">
                                          <p:val>
                                            <p:strVal val="#ppt_x"/>
                                          </p:val>
                                        </p:tav>
                                      </p:tavLst>
                                    </p:anim>
                                    <p:anim calcmode="lin" valueType="num">
                                      <p:cBhvr additive="base">
                                        <p:cTn id="57"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childTnLst>
                          </p:cTn>
                        </p:par>
                        <p:par>
                          <p:cTn id="63" fill="hold">
                            <p:stCondLst>
                              <p:cond delay="500"/>
                            </p:stCondLst>
                            <p:childTnLst>
                              <p:par>
                                <p:cTn id="64" presetID="2" presetClass="entr" presetSubtype="2"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fill="hold"/>
                                        <p:tgtEl>
                                          <p:spTgt spid="31"/>
                                        </p:tgtEl>
                                        <p:attrNameLst>
                                          <p:attrName>ppt_x</p:attrName>
                                        </p:attrNameLst>
                                      </p:cBhvr>
                                      <p:tavLst>
                                        <p:tav tm="0">
                                          <p:val>
                                            <p:strVal val="1+#ppt_w/2"/>
                                          </p:val>
                                        </p:tav>
                                        <p:tav tm="100000">
                                          <p:val>
                                            <p:strVal val="#ppt_x"/>
                                          </p:val>
                                        </p:tav>
                                      </p:tavLst>
                                    </p:anim>
                                    <p:anim calcmode="lin" valueType="num">
                                      <p:cBhvr additive="base">
                                        <p:cTn id="67" dur="500" fill="hold"/>
                                        <p:tgtEl>
                                          <p:spTgt spid="3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fill="hold"/>
                                        <p:tgtEl>
                                          <p:spTgt spid="44"/>
                                        </p:tgtEl>
                                        <p:attrNameLst>
                                          <p:attrName>ppt_x</p:attrName>
                                        </p:attrNameLst>
                                      </p:cBhvr>
                                      <p:tavLst>
                                        <p:tav tm="0">
                                          <p:val>
                                            <p:strVal val="1+#ppt_w/2"/>
                                          </p:val>
                                        </p:tav>
                                        <p:tav tm="100000">
                                          <p:val>
                                            <p:strVal val="#ppt_x"/>
                                          </p:val>
                                        </p:tav>
                                      </p:tavLst>
                                    </p:anim>
                                    <p:anim calcmode="lin" valueType="num">
                                      <p:cBhvr additive="base">
                                        <p:cTn id="7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8" presetClass="exit" presetSubtype="32" fill="hold" nodeType="clickEffect">
                                  <p:stCondLst>
                                    <p:cond delay="0"/>
                                  </p:stCondLst>
                                  <p:childTnLst>
                                    <p:animEffect transition="out" filter="diamond(out)">
                                      <p:cBhvr>
                                        <p:cTn id="75" dur="2000"/>
                                        <p:tgtEl>
                                          <p:spTgt spid="11"/>
                                        </p:tgtEl>
                                      </p:cBhvr>
                                    </p:animEffect>
                                    <p:set>
                                      <p:cBhvr>
                                        <p:cTn id="76" dur="1" fill="hold">
                                          <p:stCondLst>
                                            <p:cond delay="1999"/>
                                          </p:stCondLst>
                                        </p:cTn>
                                        <p:tgtEl>
                                          <p:spTgt spid="11"/>
                                        </p:tgtEl>
                                        <p:attrNameLst>
                                          <p:attrName>style.visibility</p:attrName>
                                        </p:attrNameLst>
                                      </p:cBhvr>
                                      <p:to>
                                        <p:strVal val="hidden"/>
                                      </p:to>
                                    </p:set>
                                  </p:childTnLst>
                                </p:cTn>
                              </p:par>
                              <p:par>
                                <p:cTn id="77" presetID="8" presetClass="exit" presetSubtype="32" fill="hold" nodeType="withEffect">
                                  <p:stCondLst>
                                    <p:cond delay="0"/>
                                  </p:stCondLst>
                                  <p:childTnLst>
                                    <p:animEffect transition="out" filter="diamond(out)">
                                      <p:cBhvr>
                                        <p:cTn id="78" dur="2000"/>
                                        <p:tgtEl>
                                          <p:spTgt spid="31"/>
                                        </p:tgtEl>
                                      </p:cBhvr>
                                    </p:animEffect>
                                    <p:set>
                                      <p:cBhvr>
                                        <p:cTn id="79" dur="1" fill="hold">
                                          <p:stCondLst>
                                            <p:cond delay="1999"/>
                                          </p:stCondLst>
                                        </p:cTn>
                                        <p:tgtEl>
                                          <p:spTgt spid="31"/>
                                        </p:tgtEl>
                                        <p:attrNameLst>
                                          <p:attrName>style.visibility</p:attrName>
                                        </p:attrNameLst>
                                      </p:cBhvr>
                                      <p:to>
                                        <p:strVal val="hidden"/>
                                      </p:to>
                                    </p:set>
                                  </p:childTnLst>
                                </p:cTn>
                              </p:par>
                              <p:par>
                                <p:cTn id="80" presetID="8" presetClass="exit" presetSubtype="32" fill="hold" grpId="1" nodeType="withEffect">
                                  <p:stCondLst>
                                    <p:cond delay="0"/>
                                  </p:stCondLst>
                                  <p:childTnLst>
                                    <p:animEffect transition="out" filter="diamond(out)">
                                      <p:cBhvr>
                                        <p:cTn id="81" dur="2000"/>
                                        <p:tgtEl>
                                          <p:spTgt spid="44"/>
                                        </p:tgtEl>
                                      </p:cBhvr>
                                    </p:animEffect>
                                    <p:set>
                                      <p:cBhvr>
                                        <p:cTn id="82"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40" grpId="0"/>
      <p:bldP spid="41" grpId="0"/>
      <p:bldP spid="42" grpId="0"/>
      <p:bldP spid="43" grpId="0"/>
      <p:bldP spid="44" grpId="0"/>
      <p:bldP spid="4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pic>
        <p:nvPicPr>
          <p:cNvPr id="4" name="Hình ảnh 3"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pic>
        <p:nvPicPr>
          <p:cNvPr id="4" name="Hình ảnh 3"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pic>
        <p:nvPicPr>
          <p:cNvPr id="2" name="Content Placeholder 4">
            <a:extLst>
              <a:ext uri="{FF2B5EF4-FFF2-40B4-BE49-F238E27FC236}">
                <a16:creationId xmlns:a16="http://schemas.microsoft.com/office/drawing/2014/main" id="{03B2E91A-A847-D438-501F-CF142175D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18512"/>
          </a:xfrm>
          <a:prstGeom prst="rect">
            <a:avLst/>
          </a:prstGeom>
        </p:spPr>
      </p:pic>
      <p:sp>
        <p:nvSpPr>
          <p:cNvPr id="9" name="TextBox 8">
            <a:extLst>
              <a:ext uri="{FF2B5EF4-FFF2-40B4-BE49-F238E27FC236}">
                <a16:creationId xmlns:a16="http://schemas.microsoft.com/office/drawing/2014/main" id="{DC3DD3AE-31CE-F61E-66F8-59D1B507E987}"/>
              </a:ext>
            </a:extLst>
          </p:cNvPr>
          <p:cNvSpPr txBox="1"/>
          <p:nvPr/>
        </p:nvSpPr>
        <p:spPr>
          <a:xfrm>
            <a:off x="3495392" y="601761"/>
            <a:ext cx="6822618"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7" normalizeH="0" baseline="0" noProof="0">
                <a:ln w="11430"/>
                <a:solidFill>
                  <a:srgbClr val="FF0000"/>
                </a:solidFill>
                <a:effectLst>
                  <a:outerShdw blurRad="76200" dist="50800" dir="5400000" algn="tl" rotWithShape="0">
                    <a:srgbClr val="000000">
                      <a:alpha val="65000"/>
                    </a:srgbClr>
                  </a:outerShdw>
                </a:effectLst>
                <a:uLnTx/>
                <a:uFillTx/>
                <a:latin typeface="Times New Roman" panose="02020603050405020304" pitchFamily="18" charset="0"/>
                <a:ea typeface="+mn-ea"/>
                <a:cs typeface="Times New Roman" panose="02020603050405020304" pitchFamily="18" charset="0"/>
              </a:rPr>
              <a:t>Tiết…, Bài 18. </a:t>
            </a:r>
            <a:r>
              <a:rPr kumimoji="0" lang="en-US" sz="3600" b="1" i="0" u="none" strike="noStrike" kern="1200" cap="none" spc="0" normalizeH="0" baseline="0" noProof="0">
                <a:ln w="22225">
                  <a:solidFill>
                    <a:srgbClr val="FA906A"/>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TÍNH CHẤT CHUNG CỦA KIM LOẠI (TT)</a:t>
            </a:r>
          </a:p>
        </p:txBody>
      </p:sp>
      <p:sp>
        <p:nvSpPr>
          <p:cNvPr id="12" name="TextBox 11">
            <a:extLst>
              <a:ext uri="{FF2B5EF4-FFF2-40B4-BE49-F238E27FC236}">
                <a16:creationId xmlns:a16="http://schemas.microsoft.com/office/drawing/2014/main" id="{356D0B3B-4CCB-8D6A-DD23-EF376B6367AC}"/>
              </a:ext>
            </a:extLst>
          </p:cNvPr>
          <p:cNvSpPr txBox="1"/>
          <p:nvPr/>
        </p:nvSpPr>
        <p:spPr>
          <a:xfrm>
            <a:off x="0" y="2325422"/>
            <a:ext cx="8805551" cy="584775"/>
          </a:xfrm>
          <a:prstGeom prst="rect">
            <a:avLst/>
          </a:prstGeom>
          <a:noFill/>
        </p:spPr>
        <p:txBody>
          <a:bodyPr wrap="square">
            <a:spAutoFit/>
          </a:bodyPr>
          <a:lstStyle/>
          <a:p>
            <a:pPr marL="30480" marR="30480" algn="just">
              <a:spcAft>
                <a:spcPts val="0"/>
              </a:spcAft>
            </a:pPr>
            <a:r>
              <a:rPr lang="en-US" sz="3200" b="1">
                <a:solidFill>
                  <a:srgbClr val="000000"/>
                </a:solidFill>
                <a:effectLst/>
                <a:latin typeface="Times New Roman" panose="02020603050405020304" pitchFamily="18" charset="0"/>
                <a:ea typeface="Times New Roman" panose="02020603050405020304" pitchFamily="18" charset="0"/>
              </a:rPr>
              <a:t>I. TÍNH CHẤT HÓA HỌC CỦA KIM LOẠI</a:t>
            </a:r>
            <a:endParaRPr lang="en-US" sz="320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B1A96653-BC56-C279-2A16-3C90FAF31186}"/>
              </a:ext>
            </a:extLst>
          </p:cNvPr>
          <p:cNvSpPr txBox="1"/>
          <p:nvPr/>
        </p:nvSpPr>
        <p:spPr>
          <a:xfrm>
            <a:off x="209550" y="2858623"/>
            <a:ext cx="6210300" cy="631711"/>
          </a:xfrm>
          <a:prstGeom prst="rect">
            <a:avLst/>
          </a:prstGeom>
          <a:noFill/>
        </p:spPr>
        <p:txBody>
          <a:bodyPr wrap="square">
            <a:spAutoFit/>
          </a:bodyPr>
          <a:lstStyle/>
          <a:p>
            <a:pPr algn="just">
              <a:lnSpc>
                <a:spcPct val="120000"/>
              </a:lnSpc>
            </a:pPr>
            <a:r>
              <a:rPr lang="en-US" sz="3200" b="1">
                <a:latin typeface="Times New Roman" panose="02020603050405020304" pitchFamily="18" charset="0"/>
                <a:ea typeface="Times New Roman" panose="02020603050405020304" pitchFamily="18" charset="0"/>
              </a:rPr>
              <a:t>3</a:t>
            </a:r>
            <a:r>
              <a:rPr lang="en-US" sz="3200" b="1">
                <a:effectLst/>
                <a:latin typeface="Times New Roman" panose="02020603050405020304" pitchFamily="18" charset="0"/>
                <a:ea typeface="Times New Roman" panose="02020603050405020304" pitchFamily="18" charset="0"/>
              </a:rPr>
              <a:t>. Tác dụng với </a:t>
            </a:r>
            <a:r>
              <a:rPr lang="en-US" sz="3200" b="1">
                <a:latin typeface="Times New Roman" panose="02020603050405020304" pitchFamily="18" charset="0"/>
                <a:ea typeface="Times New Roman" panose="02020603050405020304" pitchFamily="18" charset="0"/>
              </a:rPr>
              <a:t>dd acid</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68893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0D6AD1F-BD32-DFD3-231F-0FE0517E1A2F}"/>
              </a:ext>
            </a:extLst>
          </p:cNvPr>
          <p:cNvGraphicFramePr>
            <a:graphicFrameLocks noGrp="1"/>
          </p:cNvGraphicFramePr>
          <p:nvPr>
            <p:extLst>
              <p:ext uri="{D42A27DB-BD31-4B8C-83A1-F6EECF244321}">
                <p14:modId xmlns:p14="http://schemas.microsoft.com/office/powerpoint/2010/main" val="191991115"/>
              </p:ext>
            </p:extLst>
          </p:nvPr>
        </p:nvGraphicFramePr>
        <p:xfrm>
          <a:off x="219633" y="895462"/>
          <a:ext cx="11828930" cy="5567105"/>
        </p:xfrm>
        <a:graphic>
          <a:graphicData uri="http://schemas.openxmlformats.org/drawingml/2006/table">
            <a:tbl>
              <a:tblPr firstRow="1" firstCol="1" bandRow="1">
                <a:tableStyleId>{5940675A-B579-460E-94D1-54222C63F5DA}</a:tableStyleId>
              </a:tblPr>
              <a:tblGrid>
                <a:gridCol w="4909006">
                  <a:extLst>
                    <a:ext uri="{9D8B030D-6E8A-4147-A177-3AD203B41FA5}">
                      <a16:colId xmlns:a16="http://schemas.microsoft.com/office/drawing/2014/main" val="3623131069"/>
                    </a:ext>
                  </a:extLst>
                </a:gridCol>
                <a:gridCol w="2761850">
                  <a:extLst>
                    <a:ext uri="{9D8B030D-6E8A-4147-A177-3AD203B41FA5}">
                      <a16:colId xmlns:a16="http://schemas.microsoft.com/office/drawing/2014/main" val="3561887546"/>
                    </a:ext>
                  </a:extLst>
                </a:gridCol>
                <a:gridCol w="4158074">
                  <a:extLst>
                    <a:ext uri="{9D8B030D-6E8A-4147-A177-3AD203B41FA5}">
                      <a16:colId xmlns:a16="http://schemas.microsoft.com/office/drawing/2014/main" val="696149177"/>
                    </a:ext>
                  </a:extLst>
                </a:gridCol>
              </a:tblGrid>
              <a:tr h="885377">
                <a:tc>
                  <a:txBody>
                    <a:bodyPr/>
                    <a:lstStyle/>
                    <a:p>
                      <a:pPr algn="ctr">
                        <a:lnSpc>
                          <a:spcPct val="120000"/>
                        </a:lnSpc>
                      </a:pPr>
                      <a:r>
                        <a:rPr lang="en-US" sz="3200" b="1" kern="100">
                          <a:effectLst/>
                          <a:latin typeface="Times New Roman" panose="02020603050405020304" pitchFamily="18" charset="0"/>
                          <a:cs typeface="Times New Roman" panose="02020603050405020304" pitchFamily="18" charset="0"/>
                        </a:rPr>
                        <a:t>Tiến hành thí nghiệm</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3200" b="1" kern="100">
                          <a:effectLst/>
                          <a:latin typeface="Times New Roman" panose="02020603050405020304" pitchFamily="18" charset="0"/>
                          <a:cs typeface="Times New Roman" panose="02020603050405020304" pitchFamily="18" charset="0"/>
                        </a:rPr>
                        <a:t>Hiện tượng</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3200" b="1" kern="100">
                          <a:effectLst/>
                          <a:latin typeface="Times New Roman" panose="02020603050405020304" pitchFamily="18" charset="0"/>
                          <a:cs typeface="Times New Roman" panose="02020603050405020304" pitchFamily="18" charset="0"/>
                        </a:rPr>
                        <a:t>PTHH – Giải thích</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23947543"/>
                  </a:ext>
                </a:extLst>
              </a:tr>
              <a:tr h="1610995">
                <a:tc>
                  <a:txBody>
                    <a:bodyPr/>
                    <a:lstStyle/>
                    <a:p>
                      <a:pPr algn="just">
                        <a:lnSpc>
                          <a:spcPct val="120000"/>
                        </a:lnSpc>
                      </a:pPr>
                      <a:r>
                        <a:rPr lang="en-US" sz="3200" b="1" kern="100">
                          <a:effectLst/>
                          <a:latin typeface="Times New Roman" panose="02020603050405020304" pitchFamily="18" charset="0"/>
                          <a:cs typeface="Times New Roman" panose="02020603050405020304" pitchFamily="18" charset="0"/>
                        </a:rPr>
                        <a:t>ON1: Cho 1 đinh sắt vào ống nghiệm đựng dd HCl. Quan sát hiện tượng, giải thích và viết PTHH xảy ra</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pPr>
                      <a:r>
                        <a:rPr lang="en-US" sz="3200" b="1" kern="100">
                          <a:effectLst/>
                          <a:latin typeface="Times New Roman" panose="02020603050405020304" pitchFamily="18" charset="0"/>
                          <a:cs typeface="Times New Roman" panose="02020603050405020304" pitchFamily="18" charset="0"/>
                        </a:rPr>
                        <a:t> </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pPr>
                      <a:r>
                        <a:rPr lang="en-US" sz="3200" b="1" kern="100">
                          <a:effectLst/>
                          <a:latin typeface="Times New Roman" panose="02020603050405020304" pitchFamily="18" charset="0"/>
                          <a:cs typeface="Times New Roman" panose="02020603050405020304" pitchFamily="18" charset="0"/>
                        </a:rPr>
                        <a:t> </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6460460"/>
                  </a:ext>
                </a:extLst>
              </a:tr>
              <a:tr h="1057761">
                <a:tc>
                  <a:txBody>
                    <a:bodyPr/>
                    <a:lstStyle/>
                    <a:p>
                      <a:pPr algn="just">
                        <a:lnSpc>
                          <a:spcPct val="120000"/>
                        </a:lnSpc>
                      </a:pPr>
                      <a:r>
                        <a:rPr lang="en-US" sz="3200" b="1" kern="100">
                          <a:effectLst/>
                          <a:latin typeface="Times New Roman" panose="02020603050405020304" pitchFamily="18" charset="0"/>
                          <a:cs typeface="Times New Roman" panose="02020603050405020304" pitchFamily="18" charset="0"/>
                        </a:rPr>
                        <a:t>ON2: Cho đoạn dây đồng vào ống nghiệm đựng dd HCl. Quan sát hiện tượng, giải thích </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pPr>
                      <a:r>
                        <a:rPr lang="en-US" sz="3200" b="1" kern="100">
                          <a:effectLst/>
                          <a:latin typeface="Times New Roman" panose="02020603050405020304" pitchFamily="18" charset="0"/>
                          <a:cs typeface="Times New Roman" panose="02020603050405020304" pitchFamily="18" charset="0"/>
                        </a:rPr>
                        <a:t> </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3200" b="1" kern="100">
                          <a:effectLst/>
                          <a:latin typeface="Times New Roman" panose="02020603050405020304" pitchFamily="18" charset="0"/>
                          <a:cs typeface="Times New Roman" panose="02020603050405020304" pitchFamily="18" charset="0"/>
                        </a:rPr>
                        <a:t> </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5396918"/>
                  </a:ext>
                </a:extLst>
              </a:tr>
            </a:tbl>
          </a:graphicData>
        </a:graphic>
      </p:graphicFrame>
      <p:sp>
        <p:nvSpPr>
          <p:cNvPr id="2" name="TextBox 1">
            <a:extLst>
              <a:ext uri="{FF2B5EF4-FFF2-40B4-BE49-F238E27FC236}">
                <a16:creationId xmlns:a16="http://schemas.microsoft.com/office/drawing/2014/main" id="{F912D4BA-3E80-0108-4171-0CF5615D9C13}"/>
              </a:ext>
            </a:extLst>
          </p:cNvPr>
          <p:cNvSpPr txBox="1"/>
          <p:nvPr/>
        </p:nvSpPr>
        <p:spPr>
          <a:xfrm>
            <a:off x="3962957" y="218993"/>
            <a:ext cx="4651513" cy="584775"/>
          </a:xfrm>
          <a:prstGeom prst="rect">
            <a:avLst/>
          </a:prstGeom>
          <a:noFill/>
        </p:spPr>
        <p:txBody>
          <a:bodyPr wrap="square">
            <a:spAutoFit/>
          </a:bodyPr>
          <a:lstStyle/>
          <a:p>
            <a:pPr marL="30480" marR="30480" algn="ctr">
              <a:spcAft>
                <a:spcPts val="0"/>
              </a:spcAft>
            </a:pPr>
            <a:r>
              <a:rPr lang="en-US" sz="3200" b="1">
                <a:solidFill>
                  <a:srgbClr val="FF0000"/>
                </a:solidFill>
                <a:effectLst/>
                <a:latin typeface="Times New Roman" panose="02020603050405020304" pitchFamily="18" charset="0"/>
                <a:ea typeface="Times New Roman" panose="02020603050405020304" pitchFamily="18" charset="0"/>
              </a:rPr>
              <a:t>PHIẾU HỌC TẬP SỐ 3</a:t>
            </a:r>
            <a:endParaRPr lang="en-US" sz="3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958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1F83-FF7E-CC01-D6F4-E8DD5A8F93F7}"/>
              </a:ext>
            </a:extLst>
          </p:cNvPr>
          <p:cNvSpPr>
            <a:spLocks noGrp="1"/>
          </p:cNvSpPr>
          <p:nvPr>
            <p:ph type="title"/>
          </p:nvPr>
        </p:nvSpPr>
        <p:spPr>
          <a:xfrm>
            <a:off x="1066800" y="264045"/>
            <a:ext cx="10058400" cy="751716"/>
          </a:xfrm>
        </p:spPr>
        <p:txBody>
          <a:bodyPr/>
          <a:lstStyle/>
          <a:p>
            <a:pPr algn="ctr">
              <a:lnSpc>
                <a:spcPct val="100000"/>
              </a:lnSpc>
            </a:pPr>
            <a:r>
              <a:rPr lang="en-US"/>
              <a:t>ĐẠI DIỆN NHÓM HS TRÌNH BÀY KẾT QUẢ</a:t>
            </a:r>
          </a:p>
        </p:txBody>
      </p:sp>
      <p:graphicFrame>
        <p:nvGraphicFramePr>
          <p:cNvPr id="5" name="Table 4">
            <a:extLst>
              <a:ext uri="{FF2B5EF4-FFF2-40B4-BE49-F238E27FC236}">
                <a16:creationId xmlns:a16="http://schemas.microsoft.com/office/drawing/2014/main" id="{701B6C9B-EC5A-DBBF-F887-5D0347EE29D1}"/>
              </a:ext>
            </a:extLst>
          </p:cNvPr>
          <p:cNvGraphicFramePr>
            <a:graphicFrameLocks noGrp="1"/>
          </p:cNvGraphicFramePr>
          <p:nvPr>
            <p:extLst>
              <p:ext uri="{D42A27DB-BD31-4B8C-83A1-F6EECF244321}">
                <p14:modId xmlns:p14="http://schemas.microsoft.com/office/powerpoint/2010/main" val="834265550"/>
              </p:ext>
            </p:extLst>
          </p:nvPr>
        </p:nvGraphicFramePr>
        <p:xfrm>
          <a:off x="181535" y="1231638"/>
          <a:ext cx="11828930" cy="5567105"/>
        </p:xfrm>
        <a:graphic>
          <a:graphicData uri="http://schemas.openxmlformats.org/drawingml/2006/table">
            <a:tbl>
              <a:tblPr firstRow="1" firstCol="1" bandRow="1">
                <a:tableStyleId>{5940675A-B579-460E-94D1-54222C63F5DA}</a:tableStyleId>
              </a:tblPr>
              <a:tblGrid>
                <a:gridCol w="4909006">
                  <a:extLst>
                    <a:ext uri="{9D8B030D-6E8A-4147-A177-3AD203B41FA5}">
                      <a16:colId xmlns:a16="http://schemas.microsoft.com/office/drawing/2014/main" val="3623131069"/>
                    </a:ext>
                  </a:extLst>
                </a:gridCol>
                <a:gridCol w="2761850">
                  <a:extLst>
                    <a:ext uri="{9D8B030D-6E8A-4147-A177-3AD203B41FA5}">
                      <a16:colId xmlns:a16="http://schemas.microsoft.com/office/drawing/2014/main" val="3561887546"/>
                    </a:ext>
                  </a:extLst>
                </a:gridCol>
                <a:gridCol w="4158074">
                  <a:extLst>
                    <a:ext uri="{9D8B030D-6E8A-4147-A177-3AD203B41FA5}">
                      <a16:colId xmlns:a16="http://schemas.microsoft.com/office/drawing/2014/main" val="696149177"/>
                    </a:ext>
                  </a:extLst>
                </a:gridCol>
              </a:tblGrid>
              <a:tr h="885377">
                <a:tc>
                  <a:txBody>
                    <a:bodyPr/>
                    <a:lstStyle/>
                    <a:p>
                      <a:pPr algn="ctr">
                        <a:lnSpc>
                          <a:spcPct val="120000"/>
                        </a:lnSpc>
                      </a:pPr>
                      <a:r>
                        <a:rPr lang="en-US" sz="3200" b="1" kern="100">
                          <a:effectLst/>
                          <a:latin typeface="Times New Roman" panose="02020603050405020304" pitchFamily="18" charset="0"/>
                          <a:cs typeface="Times New Roman" panose="02020603050405020304" pitchFamily="18" charset="0"/>
                        </a:rPr>
                        <a:t>Tiến hành thí nghiệm</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3200" b="1" kern="100">
                          <a:effectLst/>
                          <a:latin typeface="Times New Roman" panose="02020603050405020304" pitchFamily="18" charset="0"/>
                          <a:cs typeface="Times New Roman" panose="02020603050405020304" pitchFamily="18" charset="0"/>
                        </a:rPr>
                        <a:t>Hiện tượng</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3200" b="1" kern="100">
                          <a:effectLst/>
                          <a:latin typeface="Times New Roman" panose="02020603050405020304" pitchFamily="18" charset="0"/>
                          <a:cs typeface="Times New Roman" panose="02020603050405020304" pitchFamily="18" charset="0"/>
                        </a:rPr>
                        <a:t>PTHH – Giải thích</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23947543"/>
                  </a:ext>
                </a:extLst>
              </a:tr>
              <a:tr h="1610995">
                <a:tc>
                  <a:txBody>
                    <a:bodyPr/>
                    <a:lstStyle/>
                    <a:p>
                      <a:pPr algn="just">
                        <a:lnSpc>
                          <a:spcPct val="120000"/>
                        </a:lnSpc>
                      </a:pPr>
                      <a:r>
                        <a:rPr lang="en-US" sz="3200" b="1" kern="100">
                          <a:effectLst/>
                          <a:latin typeface="Times New Roman" panose="02020603050405020304" pitchFamily="18" charset="0"/>
                          <a:cs typeface="Times New Roman" panose="02020603050405020304" pitchFamily="18" charset="0"/>
                        </a:rPr>
                        <a:t>ON1: Cho 1 đinh sắt vào ống nghiệm đựng dd HCl. Quan sát hiện tượng, giải thích và viết PTHH xảy ra</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pPr>
                      <a:r>
                        <a:rPr lang="en-US" sz="3200" b="1" kern="100">
                          <a:effectLst/>
                          <a:latin typeface="Times New Roman" panose="02020603050405020304" pitchFamily="18" charset="0"/>
                          <a:cs typeface="Times New Roman" panose="02020603050405020304" pitchFamily="18" charset="0"/>
                        </a:rPr>
                        <a:t> </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pPr>
                      <a:r>
                        <a:rPr lang="en-US" sz="3200" b="1" kern="100">
                          <a:effectLst/>
                          <a:latin typeface="Times New Roman" panose="02020603050405020304" pitchFamily="18" charset="0"/>
                          <a:cs typeface="Times New Roman" panose="02020603050405020304" pitchFamily="18" charset="0"/>
                        </a:rPr>
                        <a:t> </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6460460"/>
                  </a:ext>
                </a:extLst>
              </a:tr>
              <a:tr h="1057761">
                <a:tc>
                  <a:txBody>
                    <a:bodyPr/>
                    <a:lstStyle/>
                    <a:p>
                      <a:pPr algn="just">
                        <a:lnSpc>
                          <a:spcPct val="120000"/>
                        </a:lnSpc>
                      </a:pPr>
                      <a:r>
                        <a:rPr lang="en-US" sz="3200" b="1" kern="100">
                          <a:effectLst/>
                          <a:latin typeface="Times New Roman" panose="02020603050405020304" pitchFamily="18" charset="0"/>
                          <a:cs typeface="Times New Roman" panose="02020603050405020304" pitchFamily="18" charset="0"/>
                        </a:rPr>
                        <a:t>ON2: Cho đoạn dây đồng vào ống nghiệm đựng dd HCl. Quan sát hiện tượng, giải thích </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pPr>
                      <a:r>
                        <a:rPr lang="en-US" sz="3200" b="1" kern="100">
                          <a:effectLst/>
                          <a:latin typeface="Times New Roman" panose="02020603050405020304" pitchFamily="18" charset="0"/>
                          <a:cs typeface="Times New Roman" panose="02020603050405020304" pitchFamily="18" charset="0"/>
                        </a:rPr>
                        <a:t> </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3200" b="1" kern="100">
                          <a:effectLst/>
                          <a:latin typeface="Times New Roman" panose="02020603050405020304" pitchFamily="18" charset="0"/>
                          <a:cs typeface="Times New Roman" panose="02020603050405020304" pitchFamily="18" charset="0"/>
                        </a:rPr>
                        <a:t> </a:t>
                      </a:r>
                      <a:endParaRPr lang="en-US" sz="32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5396918"/>
                  </a:ext>
                </a:extLst>
              </a:tr>
            </a:tbl>
          </a:graphicData>
        </a:graphic>
      </p:graphicFrame>
      <p:sp>
        <p:nvSpPr>
          <p:cNvPr id="6" name="TextBox 5">
            <a:extLst>
              <a:ext uri="{FF2B5EF4-FFF2-40B4-BE49-F238E27FC236}">
                <a16:creationId xmlns:a16="http://schemas.microsoft.com/office/drawing/2014/main" id="{B3D5ACAD-1279-F280-5DBE-A99F18065343}"/>
              </a:ext>
            </a:extLst>
          </p:cNvPr>
          <p:cNvSpPr txBox="1"/>
          <p:nvPr/>
        </p:nvSpPr>
        <p:spPr>
          <a:xfrm>
            <a:off x="5315225" y="2225511"/>
            <a:ext cx="2491068" cy="2246769"/>
          </a:xfrm>
          <a:prstGeom prst="rect">
            <a:avLst/>
          </a:prstGeom>
          <a:noFill/>
        </p:spPr>
        <p:txBody>
          <a:bodyPr wrap="square">
            <a:spAutoFit/>
          </a:bodyPr>
          <a:lstStyle/>
          <a:p>
            <a:r>
              <a:rPr lang="en-US" sz="2800" b="1">
                <a:solidFill>
                  <a:srgbClr val="7030A0"/>
                </a:solidFill>
                <a:effectLst/>
                <a:latin typeface="Times New Roman" panose="02020603050405020304" pitchFamily="18" charset="0"/>
                <a:ea typeface="Times New Roman" panose="02020603050405020304" pitchFamily="18" charset="0"/>
              </a:rPr>
              <a:t>Có bọt khí không màu thoát ra từ đinh sắt bay lên</a:t>
            </a:r>
            <a:endParaRPr lang="en-US" sz="2800">
              <a:solidFill>
                <a:srgbClr val="7030A0"/>
              </a:solidFill>
            </a:endParaRPr>
          </a:p>
        </p:txBody>
      </p:sp>
      <p:sp>
        <p:nvSpPr>
          <p:cNvPr id="7" name="TextBox 6">
            <a:extLst>
              <a:ext uri="{FF2B5EF4-FFF2-40B4-BE49-F238E27FC236}">
                <a16:creationId xmlns:a16="http://schemas.microsoft.com/office/drawing/2014/main" id="{543CD2BE-2E71-A3A8-D8F9-5A62AE0C91D6}"/>
              </a:ext>
            </a:extLst>
          </p:cNvPr>
          <p:cNvSpPr txBox="1"/>
          <p:nvPr/>
        </p:nvSpPr>
        <p:spPr>
          <a:xfrm>
            <a:off x="5460626" y="5057434"/>
            <a:ext cx="2208680" cy="954107"/>
          </a:xfrm>
          <a:prstGeom prst="rect">
            <a:avLst/>
          </a:prstGeom>
          <a:noFill/>
        </p:spPr>
        <p:txBody>
          <a:bodyPr wrap="square">
            <a:spAutoFit/>
          </a:bodyPr>
          <a:lstStyle/>
          <a:p>
            <a:r>
              <a:rPr lang="en-US" sz="2800" b="1">
                <a:solidFill>
                  <a:srgbClr val="7030A0"/>
                </a:solidFill>
                <a:effectLst/>
                <a:latin typeface="Times New Roman" panose="02020603050405020304" pitchFamily="18" charset="0"/>
                <a:ea typeface="Times New Roman" panose="02020603050405020304" pitchFamily="18" charset="0"/>
              </a:rPr>
              <a:t>Không có hiện tượng</a:t>
            </a:r>
            <a:endParaRPr lang="en-US" sz="2800">
              <a:solidFill>
                <a:srgbClr val="7030A0"/>
              </a:solidFill>
            </a:endParaRPr>
          </a:p>
        </p:txBody>
      </p:sp>
      <p:sp>
        <p:nvSpPr>
          <p:cNvPr id="8" name="TextBox 7">
            <a:extLst>
              <a:ext uri="{FF2B5EF4-FFF2-40B4-BE49-F238E27FC236}">
                <a16:creationId xmlns:a16="http://schemas.microsoft.com/office/drawing/2014/main" id="{150FFCA7-07FF-BDE8-5408-8DE7D3F129D2}"/>
              </a:ext>
            </a:extLst>
          </p:cNvPr>
          <p:cNvSpPr txBox="1"/>
          <p:nvPr/>
        </p:nvSpPr>
        <p:spPr>
          <a:xfrm>
            <a:off x="8396567" y="5090153"/>
            <a:ext cx="3194797" cy="954107"/>
          </a:xfrm>
          <a:prstGeom prst="rect">
            <a:avLst/>
          </a:prstGeom>
          <a:noFill/>
        </p:spPr>
        <p:txBody>
          <a:bodyPr wrap="square">
            <a:spAutoFit/>
          </a:bodyPr>
          <a:lstStyle/>
          <a:p>
            <a:r>
              <a:rPr lang="en-US" sz="2800" b="1">
                <a:solidFill>
                  <a:srgbClr val="7030A0"/>
                </a:solidFill>
                <a:latin typeface="Times New Roman" panose="02020603050405020304" pitchFamily="18" charset="0"/>
              </a:rPr>
              <a:t>Đồng ko tác dụng với acid</a:t>
            </a:r>
            <a:endParaRPr lang="en-US" sz="2800">
              <a:solidFill>
                <a:srgbClr val="7030A0"/>
              </a:solidFill>
            </a:endParaRPr>
          </a:p>
        </p:txBody>
      </p:sp>
      <p:sp>
        <p:nvSpPr>
          <p:cNvPr id="9" name="TextBox 8">
            <a:extLst>
              <a:ext uri="{FF2B5EF4-FFF2-40B4-BE49-F238E27FC236}">
                <a16:creationId xmlns:a16="http://schemas.microsoft.com/office/drawing/2014/main" id="{E79AE428-F567-7448-5A12-A77E0C57F944}"/>
              </a:ext>
            </a:extLst>
          </p:cNvPr>
          <p:cNvSpPr txBox="1"/>
          <p:nvPr/>
        </p:nvSpPr>
        <p:spPr>
          <a:xfrm>
            <a:off x="8167966" y="2225511"/>
            <a:ext cx="3651996" cy="523220"/>
          </a:xfrm>
          <a:prstGeom prst="rect">
            <a:avLst/>
          </a:prstGeom>
          <a:noFill/>
        </p:spPr>
        <p:txBody>
          <a:bodyPr wrap="square">
            <a:spAutoFit/>
          </a:bodyPr>
          <a:lstStyle/>
          <a:p>
            <a:r>
              <a:rPr lang="en-US" sz="2800" b="0" i="0">
                <a:solidFill>
                  <a:srgbClr val="7030A0"/>
                </a:solidFill>
                <a:effectLst/>
                <a:latin typeface="Times New Roman" panose="02020603050405020304" pitchFamily="18" charset="0"/>
                <a:cs typeface="Times New Roman" panose="02020603050405020304" pitchFamily="18" charset="0"/>
              </a:rPr>
              <a:t>Fe +2HCl →FeCl</a:t>
            </a:r>
            <a:r>
              <a:rPr lang="en-US" sz="2800" b="0" i="0" baseline="-25000">
                <a:solidFill>
                  <a:srgbClr val="7030A0"/>
                </a:solidFill>
                <a:effectLst/>
                <a:latin typeface="Times New Roman" panose="02020603050405020304" pitchFamily="18" charset="0"/>
                <a:cs typeface="Times New Roman" panose="02020603050405020304" pitchFamily="18" charset="0"/>
              </a:rPr>
              <a:t>2</a:t>
            </a:r>
            <a:r>
              <a:rPr lang="en-US" sz="2800" b="0" i="0">
                <a:solidFill>
                  <a:srgbClr val="7030A0"/>
                </a:solidFill>
                <a:effectLst/>
                <a:latin typeface="Times New Roman" panose="02020603050405020304" pitchFamily="18" charset="0"/>
                <a:cs typeface="Times New Roman" panose="02020603050405020304" pitchFamily="18" charset="0"/>
              </a:rPr>
              <a:t> + H</a:t>
            </a:r>
            <a:r>
              <a:rPr lang="en-US" sz="2800" b="0" i="0" baseline="-25000">
                <a:solidFill>
                  <a:srgbClr val="7030A0"/>
                </a:solidFill>
                <a:effectLst/>
                <a:latin typeface="Times New Roman" panose="02020603050405020304" pitchFamily="18" charset="0"/>
                <a:cs typeface="Times New Roman" panose="02020603050405020304" pitchFamily="18" charset="0"/>
              </a:rPr>
              <a:t>2</a:t>
            </a:r>
            <a:endParaRPr lang="en-US" sz="2800">
              <a:solidFill>
                <a:srgbClr val="7030A0"/>
              </a:solidFill>
            </a:endParaRPr>
          </a:p>
        </p:txBody>
      </p:sp>
      <p:sp>
        <p:nvSpPr>
          <p:cNvPr id="10" name="TextBox 9">
            <a:extLst>
              <a:ext uri="{FF2B5EF4-FFF2-40B4-BE49-F238E27FC236}">
                <a16:creationId xmlns:a16="http://schemas.microsoft.com/office/drawing/2014/main" id="{5480C7D3-AC97-B88F-5700-5D9E1CF55446}"/>
              </a:ext>
            </a:extLst>
          </p:cNvPr>
          <p:cNvSpPr txBox="1"/>
          <p:nvPr/>
        </p:nvSpPr>
        <p:spPr>
          <a:xfrm>
            <a:off x="8060107" y="2964608"/>
            <a:ext cx="3867713" cy="1384995"/>
          </a:xfrm>
          <a:prstGeom prst="rect">
            <a:avLst/>
          </a:prstGeom>
          <a:noFill/>
        </p:spPr>
        <p:txBody>
          <a:bodyPr wrap="square">
            <a:spAutoFit/>
          </a:bodyPr>
          <a:lstStyle/>
          <a:p>
            <a:r>
              <a:rPr lang="en-US" sz="2800" b="1">
                <a:solidFill>
                  <a:srgbClr val="7030A0"/>
                </a:solidFill>
                <a:latin typeface="Times New Roman" panose="02020603050405020304" pitchFamily="18" charset="0"/>
              </a:rPr>
              <a:t>Sắt tác dụng với acid HCl giải phóng khí hydrogen</a:t>
            </a:r>
            <a:endParaRPr lang="en-US" sz="2800">
              <a:solidFill>
                <a:srgbClr val="7030A0"/>
              </a:solidFill>
            </a:endParaRPr>
          </a:p>
        </p:txBody>
      </p:sp>
    </p:spTree>
    <p:extLst>
      <p:ext uri="{BB962C8B-B14F-4D97-AF65-F5344CB8AC3E}">
        <p14:creationId xmlns:p14="http://schemas.microsoft.com/office/powerpoint/2010/main" val="49090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pic>
        <p:nvPicPr>
          <p:cNvPr id="4" name="Hình ảnh 3"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pic>
        <p:nvPicPr>
          <p:cNvPr id="2" name="Content Placeholder 4">
            <a:extLst>
              <a:ext uri="{FF2B5EF4-FFF2-40B4-BE49-F238E27FC236}">
                <a16:creationId xmlns:a16="http://schemas.microsoft.com/office/drawing/2014/main" id="{03B2E91A-A847-D438-501F-CF142175D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18512"/>
          </a:xfrm>
          <a:prstGeom prst="rect">
            <a:avLst/>
          </a:prstGeom>
        </p:spPr>
      </p:pic>
      <p:sp>
        <p:nvSpPr>
          <p:cNvPr id="9" name="TextBox 8">
            <a:extLst>
              <a:ext uri="{FF2B5EF4-FFF2-40B4-BE49-F238E27FC236}">
                <a16:creationId xmlns:a16="http://schemas.microsoft.com/office/drawing/2014/main" id="{DC3DD3AE-31CE-F61E-66F8-59D1B507E987}"/>
              </a:ext>
            </a:extLst>
          </p:cNvPr>
          <p:cNvSpPr txBox="1"/>
          <p:nvPr/>
        </p:nvSpPr>
        <p:spPr>
          <a:xfrm>
            <a:off x="3495392" y="601761"/>
            <a:ext cx="6822618"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7" normalizeH="0" baseline="0" noProof="0">
                <a:ln w="11430"/>
                <a:solidFill>
                  <a:srgbClr val="FF0000"/>
                </a:solidFill>
                <a:effectLst>
                  <a:outerShdw blurRad="76200" dist="50800" dir="5400000" algn="tl" rotWithShape="0">
                    <a:srgbClr val="000000">
                      <a:alpha val="65000"/>
                    </a:srgbClr>
                  </a:outerShdw>
                </a:effectLst>
                <a:uLnTx/>
                <a:uFillTx/>
                <a:latin typeface="Times New Roman" panose="02020603050405020304" pitchFamily="18" charset="0"/>
                <a:ea typeface="+mn-ea"/>
                <a:cs typeface="Times New Roman" panose="02020603050405020304" pitchFamily="18" charset="0"/>
              </a:rPr>
              <a:t>Tiết…, Bài 18. </a:t>
            </a:r>
            <a:r>
              <a:rPr kumimoji="0" lang="en-US" sz="3600" b="1" i="0" u="none" strike="noStrike" kern="1200" cap="none" spc="0" normalizeH="0" baseline="0" noProof="0">
                <a:ln w="22225">
                  <a:solidFill>
                    <a:srgbClr val="FA906A"/>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TÍNH CHẤT CHUNG CỦA KIM LOẠI (TT)</a:t>
            </a:r>
          </a:p>
        </p:txBody>
      </p:sp>
      <p:sp>
        <p:nvSpPr>
          <p:cNvPr id="12" name="TextBox 11">
            <a:extLst>
              <a:ext uri="{FF2B5EF4-FFF2-40B4-BE49-F238E27FC236}">
                <a16:creationId xmlns:a16="http://schemas.microsoft.com/office/drawing/2014/main" id="{356D0B3B-4CCB-8D6A-DD23-EF376B6367AC}"/>
              </a:ext>
            </a:extLst>
          </p:cNvPr>
          <p:cNvSpPr txBox="1"/>
          <p:nvPr/>
        </p:nvSpPr>
        <p:spPr>
          <a:xfrm>
            <a:off x="0" y="2325422"/>
            <a:ext cx="8805551" cy="584775"/>
          </a:xfrm>
          <a:prstGeom prst="rect">
            <a:avLst/>
          </a:prstGeom>
          <a:noFill/>
        </p:spPr>
        <p:txBody>
          <a:bodyPr wrap="square">
            <a:spAutoFit/>
          </a:bodyPr>
          <a:lstStyle/>
          <a:p>
            <a:pPr marL="30480" marR="30480" algn="just">
              <a:spcAft>
                <a:spcPts val="0"/>
              </a:spcAft>
            </a:pPr>
            <a:r>
              <a:rPr lang="en-US" sz="3200" b="1">
                <a:solidFill>
                  <a:srgbClr val="000000"/>
                </a:solidFill>
                <a:effectLst/>
                <a:latin typeface="Times New Roman" panose="02020603050405020304" pitchFamily="18" charset="0"/>
                <a:ea typeface="Times New Roman" panose="02020603050405020304" pitchFamily="18" charset="0"/>
              </a:rPr>
              <a:t>I. TÍNH CHẤT HÓA HỌC CỦA KIM LOẠI</a:t>
            </a:r>
            <a:endParaRPr lang="en-US" sz="320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B1A96653-BC56-C279-2A16-3C90FAF31186}"/>
              </a:ext>
            </a:extLst>
          </p:cNvPr>
          <p:cNvSpPr txBox="1"/>
          <p:nvPr/>
        </p:nvSpPr>
        <p:spPr>
          <a:xfrm>
            <a:off x="209550" y="2858623"/>
            <a:ext cx="6210300" cy="631711"/>
          </a:xfrm>
          <a:prstGeom prst="rect">
            <a:avLst/>
          </a:prstGeom>
          <a:noFill/>
        </p:spPr>
        <p:txBody>
          <a:bodyPr wrap="square">
            <a:spAutoFit/>
          </a:bodyPr>
          <a:lstStyle/>
          <a:p>
            <a:pPr algn="just">
              <a:lnSpc>
                <a:spcPct val="120000"/>
              </a:lnSpc>
            </a:pPr>
            <a:r>
              <a:rPr lang="en-US" sz="3200" b="1">
                <a:latin typeface="Times New Roman" panose="02020603050405020304" pitchFamily="18" charset="0"/>
                <a:ea typeface="Times New Roman" panose="02020603050405020304" pitchFamily="18" charset="0"/>
              </a:rPr>
              <a:t>3</a:t>
            </a:r>
            <a:r>
              <a:rPr lang="en-US" sz="3200" b="1">
                <a:effectLst/>
                <a:latin typeface="Times New Roman" panose="02020603050405020304" pitchFamily="18" charset="0"/>
                <a:ea typeface="Times New Roman" panose="02020603050405020304" pitchFamily="18" charset="0"/>
              </a:rPr>
              <a:t>. Tác dụng với </a:t>
            </a:r>
            <a:r>
              <a:rPr lang="en-US" sz="3200" b="1">
                <a:latin typeface="Times New Roman" panose="02020603050405020304" pitchFamily="18" charset="0"/>
                <a:ea typeface="Times New Roman" panose="02020603050405020304" pitchFamily="18" charset="0"/>
              </a:rPr>
              <a:t>dd acid</a:t>
            </a:r>
            <a:endParaRPr lang="en-US" sz="320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6587CBAA-5B50-EAB1-50C5-036ADBEB17CF}"/>
              </a:ext>
            </a:extLst>
          </p:cNvPr>
          <p:cNvSpPr txBox="1"/>
          <p:nvPr/>
        </p:nvSpPr>
        <p:spPr>
          <a:xfrm>
            <a:off x="502841" y="3497880"/>
            <a:ext cx="11186317" cy="2404504"/>
          </a:xfrm>
          <a:prstGeom prst="rect">
            <a:avLst/>
          </a:prstGeom>
          <a:noFill/>
        </p:spPr>
        <p:txBody>
          <a:bodyPr wrap="square">
            <a:spAutoFit/>
          </a:bodyPr>
          <a:lstStyle/>
          <a:p>
            <a:pPr algn="just">
              <a:lnSpc>
                <a:spcPct val="120000"/>
              </a:lnSpc>
            </a:pPr>
            <a:r>
              <a:rPr lang="en-US" sz="3200">
                <a:effectLst/>
                <a:latin typeface="Times New Roman" panose="02020603050405020304" pitchFamily="18" charset="0"/>
                <a:ea typeface="Times New Roman" panose="02020603050405020304" pitchFamily="18" charset="0"/>
              </a:rPr>
              <a:t>- Một số kim loại phản ứng với dung dịch acid như HCl, H</a:t>
            </a:r>
            <a:r>
              <a:rPr lang="en-US" sz="3200" baseline="-25000">
                <a:effectLst/>
                <a:latin typeface="Times New Roman" panose="02020603050405020304" pitchFamily="18" charset="0"/>
                <a:ea typeface="Times New Roman" panose="02020603050405020304" pitchFamily="18" charset="0"/>
              </a:rPr>
              <a:t>2</a:t>
            </a:r>
            <a:r>
              <a:rPr lang="en-US" sz="3200">
                <a:effectLst/>
                <a:latin typeface="Times New Roman" panose="02020603050405020304" pitchFamily="18" charset="0"/>
                <a:ea typeface="Times New Roman" panose="02020603050405020304" pitchFamily="18" charset="0"/>
              </a:rPr>
              <a:t>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tạo thành muối và giải phóng khí hydrogen.</a:t>
            </a:r>
          </a:p>
          <a:p>
            <a:pPr algn="just">
              <a:lnSpc>
                <a:spcPct val="120000"/>
              </a:lnSpc>
            </a:pPr>
            <a:r>
              <a:rPr lang="en-US" sz="3200">
                <a:effectLst/>
                <a:latin typeface="Times New Roman" panose="02020603050405020304" pitchFamily="18" charset="0"/>
                <a:ea typeface="Times New Roman" panose="02020603050405020304" pitchFamily="18" charset="0"/>
              </a:rPr>
              <a:t>Ví dụ: Fe + 2HCl →FeCl</a:t>
            </a:r>
            <a:r>
              <a:rPr lang="en-US" sz="3200" baseline="-25000">
                <a:effectLst/>
                <a:latin typeface="Times New Roman" panose="02020603050405020304" pitchFamily="18" charset="0"/>
                <a:ea typeface="Times New Roman" panose="02020603050405020304" pitchFamily="18" charset="0"/>
              </a:rPr>
              <a:t>2</a:t>
            </a:r>
            <a:r>
              <a:rPr lang="en-US" sz="3200">
                <a:effectLst/>
                <a:latin typeface="Times New Roman" panose="02020603050405020304" pitchFamily="18" charset="0"/>
                <a:ea typeface="Times New Roman" panose="02020603050405020304" pitchFamily="18" charset="0"/>
              </a:rPr>
              <a:t> + H</a:t>
            </a:r>
            <a:r>
              <a:rPr lang="en-US" sz="3200" baseline="-25000">
                <a:effectLst/>
                <a:latin typeface="Times New Roman" panose="02020603050405020304" pitchFamily="18" charset="0"/>
                <a:ea typeface="Times New Roman" panose="02020603050405020304" pitchFamily="18" charset="0"/>
              </a:rPr>
              <a:t>2</a:t>
            </a:r>
          </a:p>
          <a:p>
            <a:pPr algn="just">
              <a:lnSpc>
                <a:spcPct val="120000"/>
              </a:lnSpc>
            </a:pPr>
            <a:r>
              <a:rPr lang="en-US" sz="3200">
                <a:effectLst/>
                <a:latin typeface="Times New Roman" panose="02020603050405020304" pitchFamily="18" charset="0"/>
                <a:ea typeface="Times New Roman" panose="02020603050405020304" pitchFamily="18" charset="0"/>
              </a:rPr>
              <a:t>- Các kim loại Cu, Ag, Au,… không tác dụng với dung dịch HCl.</a:t>
            </a:r>
          </a:p>
        </p:txBody>
      </p:sp>
    </p:spTree>
    <p:extLst>
      <p:ext uri="{BB962C8B-B14F-4D97-AF65-F5344CB8AC3E}">
        <p14:creationId xmlns:p14="http://schemas.microsoft.com/office/powerpoint/2010/main" val="24986586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pic>
        <p:nvPicPr>
          <p:cNvPr id="4" name="Hình ảnh 3"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descr="OPL20U25GSXzBJYl68kk8uQGfFKzs7yb1M4KJWUiLk6ZEvGF+qCIPSnY57AbBFCvTW2023.17.10+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pic>
        <p:nvPicPr>
          <p:cNvPr id="2" name="Content Placeholder 4">
            <a:extLst>
              <a:ext uri="{FF2B5EF4-FFF2-40B4-BE49-F238E27FC236}">
                <a16:creationId xmlns:a16="http://schemas.microsoft.com/office/drawing/2014/main" id="{03B2E91A-A847-D438-501F-CF142175D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18512"/>
          </a:xfrm>
          <a:prstGeom prst="rect">
            <a:avLst/>
          </a:prstGeom>
        </p:spPr>
      </p:pic>
      <p:sp>
        <p:nvSpPr>
          <p:cNvPr id="9" name="TextBox 8">
            <a:extLst>
              <a:ext uri="{FF2B5EF4-FFF2-40B4-BE49-F238E27FC236}">
                <a16:creationId xmlns:a16="http://schemas.microsoft.com/office/drawing/2014/main" id="{DC3DD3AE-31CE-F61E-66F8-59D1B507E987}"/>
              </a:ext>
            </a:extLst>
          </p:cNvPr>
          <p:cNvSpPr txBox="1"/>
          <p:nvPr/>
        </p:nvSpPr>
        <p:spPr>
          <a:xfrm>
            <a:off x="3495392" y="601761"/>
            <a:ext cx="6822618"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7" normalizeH="0" baseline="0" noProof="0">
                <a:ln w="11430"/>
                <a:solidFill>
                  <a:srgbClr val="FF0000"/>
                </a:solidFill>
                <a:effectLst>
                  <a:outerShdw blurRad="76200" dist="50800" dir="5400000" algn="tl" rotWithShape="0">
                    <a:srgbClr val="000000">
                      <a:alpha val="65000"/>
                    </a:srgbClr>
                  </a:outerShdw>
                </a:effectLst>
                <a:uLnTx/>
                <a:uFillTx/>
                <a:latin typeface="Times New Roman" panose="02020603050405020304" pitchFamily="18" charset="0"/>
                <a:ea typeface="+mn-ea"/>
                <a:cs typeface="Times New Roman" panose="02020603050405020304" pitchFamily="18" charset="0"/>
              </a:rPr>
              <a:t>Tiết…, Bài 18. </a:t>
            </a:r>
            <a:r>
              <a:rPr kumimoji="0" lang="en-US" sz="3600" b="1" i="0" u="none" strike="noStrike" kern="1200" cap="none" spc="0" normalizeH="0" baseline="0" noProof="0">
                <a:ln w="22225">
                  <a:solidFill>
                    <a:srgbClr val="FA906A"/>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TÍNH CHẤT CHUNG CỦA KIM LOẠI (TT)</a:t>
            </a:r>
          </a:p>
        </p:txBody>
      </p:sp>
      <p:sp>
        <p:nvSpPr>
          <p:cNvPr id="12" name="TextBox 11">
            <a:extLst>
              <a:ext uri="{FF2B5EF4-FFF2-40B4-BE49-F238E27FC236}">
                <a16:creationId xmlns:a16="http://schemas.microsoft.com/office/drawing/2014/main" id="{356D0B3B-4CCB-8D6A-DD23-EF376B6367AC}"/>
              </a:ext>
            </a:extLst>
          </p:cNvPr>
          <p:cNvSpPr txBox="1"/>
          <p:nvPr/>
        </p:nvSpPr>
        <p:spPr>
          <a:xfrm>
            <a:off x="0" y="2325422"/>
            <a:ext cx="8805551" cy="584775"/>
          </a:xfrm>
          <a:prstGeom prst="rect">
            <a:avLst/>
          </a:prstGeom>
          <a:noFill/>
        </p:spPr>
        <p:txBody>
          <a:bodyPr wrap="square">
            <a:spAutoFit/>
          </a:bodyPr>
          <a:lstStyle/>
          <a:p>
            <a:pPr marL="30480" marR="30480" algn="just">
              <a:spcAft>
                <a:spcPts val="0"/>
              </a:spcAft>
            </a:pPr>
            <a:r>
              <a:rPr lang="en-US" sz="3200" b="1">
                <a:solidFill>
                  <a:srgbClr val="000000"/>
                </a:solidFill>
                <a:effectLst/>
                <a:latin typeface="Times New Roman" panose="02020603050405020304" pitchFamily="18" charset="0"/>
                <a:ea typeface="Times New Roman" panose="02020603050405020304" pitchFamily="18" charset="0"/>
              </a:rPr>
              <a:t>I. TÍNH CHẤT HÓA HỌC CỦA KIM LOẠI</a:t>
            </a:r>
            <a:endParaRPr lang="en-US" sz="320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71834987-BBDA-C0FB-B4FE-3E517A13D0BB}"/>
              </a:ext>
            </a:extLst>
          </p:cNvPr>
          <p:cNvSpPr txBox="1"/>
          <p:nvPr/>
        </p:nvSpPr>
        <p:spPr>
          <a:xfrm>
            <a:off x="217806" y="2910197"/>
            <a:ext cx="11871099" cy="631711"/>
          </a:xfrm>
          <a:prstGeom prst="rect">
            <a:avLst/>
          </a:prstGeom>
          <a:noFill/>
        </p:spPr>
        <p:txBody>
          <a:bodyPr wrap="square">
            <a:spAutoFit/>
          </a:bodyPr>
          <a:lstStyle/>
          <a:p>
            <a:pPr algn="just">
              <a:lnSpc>
                <a:spcPct val="120000"/>
              </a:lnSpc>
            </a:pPr>
            <a:r>
              <a:rPr lang="en-US" sz="3200" b="1">
                <a:effectLst/>
                <a:latin typeface="Times New Roman" panose="02020603050405020304" pitchFamily="18" charset="0"/>
                <a:ea typeface="Times New Roman" panose="02020603050405020304" pitchFamily="18" charset="0"/>
              </a:rPr>
              <a:t>4. Tác dụng với dung dịch muối</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09172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306</TotalTime>
  <Words>1554</Words>
  <Application>Microsoft Office PowerPoint</Application>
  <PresentationFormat>Widescreen</PresentationFormat>
  <Paragraphs>151</Paragraphs>
  <Slides>23</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#9Slide03 AllRoundGothic</vt:lpstr>
      <vt:lpstr>#9Slide03 Bebas Neue Bold</vt:lpstr>
      <vt:lpstr>Arial</vt:lpstr>
      <vt:lpstr>Calibri</vt:lpstr>
      <vt:lpstr>Cambria</vt:lpstr>
      <vt:lpstr>Times New Roman</vt:lpstr>
      <vt:lpstr>Cherry Blossom 16x9</vt:lpstr>
      <vt:lpstr>PowerPoint Presentation</vt:lpstr>
      <vt:lpstr>PowerPoint Presentation</vt:lpstr>
      <vt:lpstr>PowerPoint Presentation</vt:lpstr>
      <vt:lpstr>PowerPoint Presentation</vt:lpstr>
      <vt:lpstr>PowerPoint Presentation</vt:lpstr>
      <vt:lpstr>PowerPoint Presentation</vt:lpstr>
      <vt:lpstr>ĐẠI DIỆN NHÓM HS TRÌNH BÀY KẾT QUẢ</vt:lpstr>
      <vt:lpstr>PowerPoint Presentation</vt:lpstr>
      <vt:lpstr>PowerPoint Presentation</vt:lpstr>
      <vt:lpstr>PHIẾU HỌC TẬP SỐ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 6</dc:title>
  <dc:creator>Hà Thị Vân Anh</dc:creator>
  <cp:lastModifiedBy>Gekombe, Amon</cp:lastModifiedBy>
  <cp:revision>18</cp:revision>
  <dcterms:created xsi:type="dcterms:W3CDTF">2023-09-24T09:45:13Z</dcterms:created>
  <dcterms:modified xsi:type="dcterms:W3CDTF">2024-10-22T03:08:23Z</dcterms:modified>
</cp:coreProperties>
</file>