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sldIdLst>
    <p:sldId id="726" r:id="rId3"/>
    <p:sldId id="283" r:id="rId4"/>
    <p:sldId id="727" r:id="rId5"/>
    <p:sldId id="714" r:id="rId6"/>
    <p:sldId id="728" r:id="rId7"/>
    <p:sldId id="730" r:id="rId8"/>
    <p:sldId id="731" r:id="rId9"/>
    <p:sldId id="718" r:id="rId10"/>
    <p:sldId id="7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967"/>
    <a:srgbClr val="F49602"/>
    <a:srgbClr val="EA7395"/>
    <a:srgbClr val="45741B"/>
    <a:srgbClr val="1E429A"/>
    <a:srgbClr val="127239"/>
    <a:srgbClr val="E61818"/>
    <a:srgbClr val="7DC79E"/>
    <a:srgbClr val="FFB224"/>
    <a:srgbClr val="4D6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2526" autoAdjust="0"/>
  </p:normalViewPr>
  <p:slideViewPr>
    <p:cSldViewPr snapToGrid="0">
      <p:cViewPr varScale="1">
        <p:scale>
          <a:sx n="74" d="100"/>
          <a:sy n="74" d="100"/>
        </p:scale>
        <p:origin x="9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10AE-5E6B-4D54-882A-AAFAC8292E2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6091-B64E-46A7-B1D7-CFE523FA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E5B-4A2F-4356-B5EE-21111063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9A37A-4D2E-48D4-BDC3-4C3C9115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94007-A6C0-4151-B1AE-7FD9EDD3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D1A3C-43F5-4575-9E5B-3605DE19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4ADE-ABE6-4620-965E-C78FDDE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9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7639-C0EB-4C7D-9321-2F3E3B3E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3159A-98D2-4F5B-8937-4B2E06790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E6FF-A2D8-48C8-9E97-DCDE5462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AF2D-1DEB-409F-AC56-A5F913B8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8DE72-44E5-4495-BFFC-F76443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7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63E7F-3C13-45E1-A899-A4A4FFB1F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63195-3BDD-48BC-8324-A3DE8AEA0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00DC-FC80-4162-9F72-D380E457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EB5F-9869-4D3F-80EC-CB57E8D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F8A3-398B-49CB-8B92-74C79B4A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20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572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22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  <a:endParaRPr sz="128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04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454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186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7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7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577333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6182819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8788304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72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7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D34A-FAFD-419D-8FB8-1D06B874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B032-E3D9-4156-8159-661EA440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47C9-5F8D-4909-9373-D2C2C412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528A-B6EB-429C-BF37-DBBC8D21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72E6-FD22-416F-B400-8010603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6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768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0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0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0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054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210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379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392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924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5293-4415-44FA-B154-EDA2B65B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0E20C71-48CA-405C-983E-778607BEDC43}" type="datetimeFigureOut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5DC7-E27E-471C-9029-ADBA551E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A634C-F20F-42E9-B266-3B2383A3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CF45BD92-55BD-411C-97DD-DFE70217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9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2B8B-4F5D-44C2-BC9C-3B9CD66D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BCCD7-7B31-46B4-8B7F-2781B1E9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9472-6B42-4842-B4C6-0B0BC13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7493-ED56-485F-9D89-690DEFAE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F9139-DCDE-405E-A33A-0B0B2772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B7BD-DE73-4850-8035-24C6BD6F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C737-BA39-40C7-B421-1AF5CFC5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1B87C-9DCB-4EA4-B0A7-E16426EA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C58AE-1AD4-4A6B-AABA-4F46F391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DB0F2-F34B-4C5C-80A1-40314E0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8BF3-27B6-47EF-AB04-D32A899F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6344-2535-473A-AA08-77A07259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3EFB-B157-427B-916D-BAB88B0C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F970E-8A80-4B7E-83CD-4AFE1CB2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C3266-5FD8-4B7D-9952-9C0735B5E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352DE-BB46-495A-BCD6-E3465A02D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BE3B6-753C-47F2-BE40-A8E0D330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36CDE-E5CA-4AF7-8968-AB0B19B8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DEE9-6E2E-4B68-B654-7967DDB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EE02-12D2-4718-8E16-26CD207A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74A3F-9966-4530-AFA8-910FDF47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31945-9219-4958-992C-E0B8F316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082DC-5C1B-438D-ACF8-8F82FE37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9AE87-A58E-407D-BE0A-47D730D3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9CEB5-407A-48B3-81EB-90825C3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A9577-C2F7-4310-B704-3BFA92B2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F314-2852-40C9-A66A-C52762A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1066-56A7-4B2F-9736-743BD348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097D9-6F6F-4E5C-8930-8C64340A1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DDCF7-2135-4E7B-AEAB-00201C59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C7788-8079-4716-91EA-5A39AE31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DD70-693F-4461-908C-916E8117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096-DFBB-4CDF-8AF2-525CBBB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CE26-4F9A-4E45-A007-A4049B1F4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B9DF-BFCD-4EEE-AC30-859DC9CEF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AF29-3633-49CC-BC70-FC8338C9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D78B-1AF3-4CEB-A4C7-0BD7557E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C806-5156-4B4E-A089-F215BBBE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AC788-0452-423B-9CF8-6F469719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DA0A-04C7-4CE0-B7DD-FB92EE6C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8A83-79C2-47D6-9338-90EEB9537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B601-F07B-4D39-9DA5-4DC7D1F52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37A7-6F5C-4BE0-BEC1-C780B430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525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525">
            <a:off x="-412" y="2258301"/>
            <a:ext cx="827720" cy="814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64629">
            <a:off x="-344043" y="2772426"/>
            <a:ext cx="1060561" cy="726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144358" y="-451239"/>
            <a:ext cx="919365" cy="1580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3573">
            <a:off x="-413700" y="5443991"/>
            <a:ext cx="935430" cy="920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59510">
            <a:off x="8014736" y="6309982"/>
            <a:ext cx="716685" cy="771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3128">
            <a:off x="11392828" y="5192711"/>
            <a:ext cx="1026547" cy="3751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798318">
            <a:off x="2999044" y="6326574"/>
            <a:ext cx="1345181" cy="85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211809">
            <a:off x="9824485" y="-167335"/>
            <a:ext cx="843310" cy="9076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31250">
            <a:off x="11753384" y="2873217"/>
            <a:ext cx="877233" cy="7081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628841">
            <a:off x="11501202" y="2180761"/>
            <a:ext cx="1025444" cy="5462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488984">
            <a:off x="5057360" y="-434933"/>
            <a:ext cx="889875" cy="90467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49708" y="1794514"/>
            <a:ext cx="8365741" cy="521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6667" dirty="0">
                <a:solidFill>
                  <a:srgbClr val="FFFFFF"/>
                </a:solidFill>
                <a:latin typeface="Sriracha"/>
              </a:rPr>
              <a:t>CHƯƠNG 3 - BÀI 13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3F7F58-002C-4C96-B354-420022808C70}"/>
              </a:ext>
            </a:extLst>
          </p:cNvPr>
          <p:cNvSpPr txBox="1">
            <a:spLocks/>
          </p:cNvSpPr>
          <p:nvPr/>
        </p:nvSpPr>
        <p:spPr>
          <a:xfrm>
            <a:off x="1435153" y="1285042"/>
            <a:ext cx="9860508" cy="1278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14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SỐ NHIÊN LIỆU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6DAA0-583A-40EA-A6BB-73B92239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170105"/>
            <a:ext cx="3114498" cy="24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D4B11-DAF9-4AE4-8E7F-9F710CD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2" y="3677030"/>
            <a:ext cx="324772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D0CC3-92F8-457B-A78F-27C6D69D6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56" y="3946588"/>
            <a:ext cx="2865678" cy="2778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DD2C37-9F92-4B32-903D-C43BC663D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088" y="1229541"/>
            <a:ext cx="2865678" cy="236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C2447B-2989-49EA-95C7-1BB0CD7E48C3}"/>
              </a:ext>
            </a:extLst>
          </p:cNvPr>
          <p:cNvSpPr txBox="1"/>
          <p:nvPr/>
        </p:nvSpPr>
        <p:spPr>
          <a:xfrm>
            <a:off x="6916534" y="714435"/>
            <a:ext cx="45434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gì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?</a:t>
            </a:r>
            <a:endParaRPr lang="en-US" sz="5000" b="1" dirty="0">
              <a:solidFill>
                <a:srgbClr val="E6181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A880D-D09A-43B9-8F25-AD7394943894}"/>
              </a:ext>
            </a:extLst>
          </p:cNvPr>
          <p:cNvSpPr txBox="1"/>
          <p:nvPr/>
        </p:nvSpPr>
        <p:spPr>
          <a:xfrm>
            <a:off x="146446" y="36989"/>
            <a:ext cx="9226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1854C-DA4E-46EE-BBFC-F8C9A69B8243}"/>
              </a:ext>
            </a:extLst>
          </p:cNvPr>
          <p:cNvSpPr txBox="1"/>
          <p:nvPr/>
        </p:nvSpPr>
        <p:spPr>
          <a:xfrm>
            <a:off x="6945108" y="1976818"/>
            <a:ext cx="448627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0" i="0" dirty="0">
                <a:solidFill>
                  <a:srgbClr val="333333"/>
                </a:solidFill>
                <a:effectLst/>
                <a:latin typeface="Muli"/>
              </a:rPr>
              <a:t>Nhiên liệu là những chất cháy được và khi cháy tỏa nhiều nhiệt. </a:t>
            </a:r>
            <a:endParaRPr lang="en-US" sz="5000" dirty="0"/>
          </a:p>
        </p:txBody>
      </p:sp>
      <p:pic>
        <p:nvPicPr>
          <p:cNvPr id="13" name="Picture 2" descr="NINA Irregular Verbs | Baamboozle">
            <a:extLst>
              <a:ext uri="{FF2B5EF4-FFF2-40B4-BE49-F238E27FC236}">
                <a16:creationId xmlns:a16="http://schemas.microsoft.com/office/drawing/2014/main" id="{9352FC17-7609-4E7F-8D21-5EEEB24501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10" y="5043963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F8E5F4-DD31-41A9-A1C7-E24727B62632}"/>
              </a:ext>
            </a:extLst>
          </p:cNvPr>
          <p:cNvSpPr txBox="1"/>
          <p:nvPr/>
        </p:nvSpPr>
        <p:spPr>
          <a:xfrm>
            <a:off x="389333" y="129659"/>
            <a:ext cx="9226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A5AB45-3ABB-42B0-B5AE-4461B7BD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14413"/>
            <a:ext cx="11372850" cy="57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0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1C803-1CCA-4E3E-BD3E-7BBA09D5C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A6BC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A6BCC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Light"/>
            </a:endParaRPr>
          </a:p>
        </p:txBody>
      </p:sp>
      <p:grpSp>
        <p:nvGrpSpPr>
          <p:cNvPr id="6" name="Group 45">
            <a:extLst>
              <a:ext uri="{FF2B5EF4-FFF2-40B4-BE49-F238E27FC236}">
                <a16:creationId xmlns:a16="http://schemas.microsoft.com/office/drawing/2014/main" id="{A5AFDE4D-4F78-4033-B662-CAF12A8E987F}"/>
              </a:ext>
            </a:extLst>
          </p:cNvPr>
          <p:cNvGrpSpPr>
            <a:grpSpLocks/>
          </p:cNvGrpSpPr>
          <p:nvPr/>
        </p:nvGrpSpPr>
        <p:grpSpPr bwMode="auto">
          <a:xfrm>
            <a:off x="8920992" y="4027696"/>
            <a:ext cx="2422464" cy="2998203"/>
            <a:chOff x="4548" y="1023"/>
            <a:chExt cx="1171" cy="1493"/>
          </a:xfrm>
        </p:grpSpPr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ADBF7F2D-E21B-4AB8-800C-57C1640DD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1023"/>
              <a:ext cx="1020" cy="1052"/>
              <a:chOff x="204" y="2489"/>
              <a:chExt cx="1572" cy="1745"/>
            </a:xfrm>
          </p:grpSpPr>
          <p:pic>
            <p:nvPicPr>
              <p:cNvPr id="9" name="Picture 25">
                <a:extLst>
                  <a:ext uri="{FF2B5EF4-FFF2-40B4-BE49-F238E27FC236}">
                    <a16:creationId xmlns:a16="http://schemas.microsoft.com/office/drawing/2014/main" id="{A6E7D9A1-2415-4DFF-B347-1FF6A08B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489"/>
                <a:ext cx="1572" cy="17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26">
                <a:extLst>
                  <a:ext uri="{FF2B5EF4-FFF2-40B4-BE49-F238E27FC236}">
                    <a16:creationId xmlns:a16="http://schemas.microsoft.com/office/drawing/2014/main" id="{1B48C451-2402-4D52-8696-80380574A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3411"/>
                <a:ext cx="358" cy="332"/>
              </a:xfrm>
              <a:prstGeom prst="rect">
                <a:avLst/>
              </a:prstGeom>
              <a:solidFill>
                <a:srgbClr val="BDBD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id="{17CB5070-38B3-4555-ADA4-029EFE468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" y="2154"/>
              <a:ext cx="1077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90</a:t>
              </a:r>
              <a:r>
                <a:rPr kumimoji="0" lang="en-US" altLang="en-US" sz="3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32B4C863-D620-4CFF-AAF6-B6324BE0F58B}"/>
              </a:ext>
            </a:extLst>
          </p:cNvPr>
          <p:cNvGrpSpPr>
            <a:grpSpLocks/>
          </p:cNvGrpSpPr>
          <p:nvPr/>
        </p:nvGrpSpPr>
        <p:grpSpPr bwMode="auto">
          <a:xfrm>
            <a:off x="8964718" y="1472026"/>
            <a:ext cx="2335012" cy="2470054"/>
            <a:chOff x="3276" y="146"/>
            <a:chExt cx="1294" cy="1380"/>
          </a:xfrm>
        </p:grpSpPr>
        <p:pic>
          <p:nvPicPr>
            <p:cNvPr id="15" name="Picture 4" descr="250px-Coal_anthracite">
              <a:extLst>
                <a:ext uri="{FF2B5EF4-FFF2-40B4-BE49-F238E27FC236}">
                  <a16:creationId xmlns:a16="http://schemas.microsoft.com/office/drawing/2014/main" id="{D94E682D-5F86-4B54-82BF-3B9C96CEF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46"/>
              <a:ext cx="1294" cy="10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7250F2F-099D-407D-B9ED-255A206E1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1216"/>
              <a:ext cx="97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70D3B621-CD85-4B1A-9957-A54650220489}"/>
              </a:ext>
            </a:extLst>
          </p:cNvPr>
          <p:cNvGrpSpPr>
            <a:grpSpLocks/>
          </p:cNvGrpSpPr>
          <p:nvPr/>
        </p:nvGrpSpPr>
        <p:grpSpPr bwMode="auto">
          <a:xfrm>
            <a:off x="6244274" y="1396274"/>
            <a:ext cx="2537047" cy="2885182"/>
            <a:chOff x="4426" y="88"/>
            <a:chExt cx="1296" cy="1026"/>
          </a:xfrm>
        </p:grpSpPr>
        <p:pic>
          <p:nvPicPr>
            <p:cNvPr id="18" name="Picture 6" descr="cui">
              <a:extLst>
                <a:ext uri="{FF2B5EF4-FFF2-40B4-BE49-F238E27FC236}">
                  <a16:creationId xmlns:a16="http://schemas.microsoft.com/office/drawing/2014/main" id="{92CF6057-1E66-4CBD-B6D6-15B08CA25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" y="88"/>
              <a:ext cx="1296" cy="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 Box 32">
              <a:extLst>
                <a:ext uri="{FF2B5EF4-FFF2-40B4-BE49-F238E27FC236}">
                  <a16:creationId xmlns:a16="http://schemas.microsoft.com/office/drawing/2014/main" id="{53C11655-561B-4E7E-BFB8-7167160B9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917"/>
              <a:ext cx="57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Củi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41">
            <a:extLst>
              <a:ext uri="{FF2B5EF4-FFF2-40B4-BE49-F238E27FC236}">
                <a16:creationId xmlns:a16="http://schemas.microsoft.com/office/drawing/2014/main" id="{0EF0363C-DC70-4D80-AC4E-4DA43E1A86D4}"/>
              </a:ext>
            </a:extLst>
          </p:cNvPr>
          <p:cNvGrpSpPr>
            <a:grpSpLocks/>
          </p:cNvGrpSpPr>
          <p:nvPr/>
        </p:nvGrpSpPr>
        <p:grpSpPr bwMode="auto">
          <a:xfrm>
            <a:off x="466885" y="4138213"/>
            <a:ext cx="2422464" cy="2702388"/>
            <a:chOff x="1725" y="1965"/>
            <a:chExt cx="1587" cy="1548"/>
          </a:xfrm>
        </p:grpSpPr>
        <p:pic>
          <p:nvPicPr>
            <p:cNvPr id="21" name="Picture 13" descr="than to ong">
              <a:extLst>
                <a:ext uri="{FF2B5EF4-FFF2-40B4-BE49-F238E27FC236}">
                  <a16:creationId xmlns:a16="http://schemas.microsoft.com/office/drawing/2014/main" id="{4B4C8CFE-F308-4A9E-839D-29FD6FD9C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1965"/>
              <a:ext cx="1587" cy="1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59B49F65-7EFB-420C-8BEB-E2926DB13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" y="3196"/>
              <a:ext cx="158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</a:t>
              </a: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ong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8D97B74D-ED95-4568-BD74-47454851BA03}"/>
              </a:ext>
            </a:extLst>
          </p:cNvPr>
          <p:cNvGrpSpPr>
            <a:grpSpLocks/>
          </p:cNvGrpSpPr>
          <p:nvPr/>
        </p:nvGrpSpPr>
        <p:grpSpPr bwMode="auto">
          <a:xfrm>
            <a:off x="3587940" y="4469141"/>
            <a:ext cx="2226449" cy="2389367"/>
            <a:chOff x="3456" y="2100"/>
            <a:chExt cx="912" cy="1135"/>
          </a:xfrm>
        </p:grpSpPr>
        <p:pic>
          <p:nvPicPr>
            <p:cNvPr id="24" name="Picture 10" descr="ga chay">
              <a:extLst>
                <a:ext uri="{FF2B5EF4-FFF2-40B4-BE49-F238E27FC236}">
                  <a16:creationId xmlns:a16="http://schemas.microsoft.com/office/drawing/2014/main" id="{A456C1C1-B568-47A2-BF9F-F4E83ABEB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00"/>
              <a:ext cx="912" cy="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Text Box 34">
              <a:extLst>
                <a:ext uri="{FF2B5EF4-FFF2-40B4-BE49-F238E27FC236}">
                  <a16:creationId xmlns:a16="http://schemas.microsoft.com/office/drawing/2014/main" id="{2920A907-AABA-4E94-9002-6E720B3D3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72"/>
              <a:ext cx="57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gas</a:t>
              </a: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FD55243D-4971-41A7-8698-89CDA7A10FC5}"/>
              </a:ext>
            </a:extLst>
          </p:cNvPr>
          <p:cNvGrpSpPr>
            <a:grpSpLocks/>
          </p:cNvGrpSpPr>
          <p:nvPr/>
        </p:nvGrpSpPr>
        <p:grpSpPr bwMode="auto">
          <a:xfrm>
            <a:off x="992639" y="1553749"/>
            <a:ext cx="2156663" cy="2526574"/>
            <a:chOff x="2199" y="1044"/>
            <a:chExt cx="897" cy="1188"/>
          </a:xfrm>
        </p:grpSpPr>
        <p:pic>
          <p:nvPicPr>
            <p:cNvPr id="31" name="Picture 5" descr="bep con kho">
              <a:extLst>
                <a:ext uri="{FF2B5EF4-FFF2-40B4-BE49-F238E27FC236}">
                  <a16:creationId xmlns:a16="http://schemas.microsoft.com/office/drawing/2014/main" id="{D7447091-B97C-4957-B0BE-F19C792FC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044"/>
              <a:ext cx="897" cy="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 Box 36">
              <a:extLst>
                <a:ext uri="{FF2B5EF4-FFF2-40B4-BE49-F238E27FC236}">
                  <a16:creationId xmlns:a16="http://schemas.microsoft.com/office/drawing/2014/main" id="{DE7BA23B-C069-437B-AE49-1DB72A381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1972"/>
              <a:ext cx="796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khô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404413-189D-46AF-8EAD-DAFFA8FFA5DC}"/>
              </a:ext>
            </a:extLst>
          </p:cNvPr>
          <p:cNvGrpSpPr/>
          <p:nvPr/>
        </p:nvGrpSpPr>
        <p:grpSpPr>
          <a:xfrm>
            <a:off x="6251533" y="4256543"/>
            <a:ext cx="2315630" cy="2682094"/>
            <a:chOff x="7580381" y="4659059"/>
            <a:chExt cx="2315630" cy="2207050"/>
          </a:xfrm>
        </p:grpSpPr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12F31977-5583-47EF-B36F-6627ABAE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81" y="4659059"/>
              <a:ext cx="2082477" cy="1593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6FA5275-32FB-4C73-AE3A-D5427131F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828" y="6410233"/>
              <a:ext cx="2054183" cy="45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bùn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FE2ACE-FB70-46A2-9F2F-A72E693E5BFC}"/>
              </a:ext>
            </a:extLst>
          </p:cNvPr>
          <p:cNvGrpSpPr/>
          <p:nvPr/>
        </p:nvGrpSpPr>
        <p:grpSpPr>
          <a:xfrm>
            <a:off x="3411689" y="1371682"/>
            <a:ext cx="2382149" cy="2985946"/>
            <a:chOff x="5039865" y="2245707"/>
            <a:chExt cx="2010421" cy="201921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33E18FC-B3C7-41B3-9808-C68165F2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865" y="2245707"/>
              <a:ext cx="2010421" cy="1510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Text Box 30">
              <a:extLst>
                <a:ext uri="{FF2B5EF4-FFF2-40B4-BE49-F238E27FC236}">
                  <a16:creationId xmlns:a16="http://schemas.microsoft.com/office/drawing/2014/main" id="{3E53C953-8EE1-4E69-AC69-1549493E6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691" y="3890283"/>
              <a:ext cx="1113043" cy="374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349238B-D7A1-4ABB-8CC7-051E221E0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22806"/>
              </p:ext>
            </p:extLst>
          </p:nvPr>
        </p:nvGraphicFramePr>
        <p:xfrm>
          <a:off x="1936849" y="456353"/>
          <a:ext cx="9618730" cy="626211"/>
        </p:xfrm>
        <a:graphic>
          <a:graphicData uri="http://schemas.openxmlformats.org/drawingml/2006/table">
            <a:tbl>
              <a:tblPr/>
              <a:tblGrid>
                <a:gridCol w="9618730">
                  <a:extLst>
                    <a:ext uri="{9D8B030D-6E8A-4147-A177-3AD203B41FA5}">
                      <a16:colId xmlns:a16="http://schemas.microsoft.com/office/drawing/2014/main" val="1303563640"/>
                    </a:ext>
                  </a:extLst>
                </a:gridCol>
              </a:tblGrid>
              <a:tr h="6262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Nhiên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chia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mấy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4000" b="1" dirty="0">
                        <a:solidFill>
                          <a:srgbClr val="FC406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9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7B97C7-F532-4623-994A-34D9559E8FB1}"/>
              </a:ext>
            </a:extLst>
          </p:cNvPr>
          <p:cNvSpPr txBox="1"/>
          <p:nvPr/>
        </p:nvSpPr>
        <p:spPr>
          <a:xfrm>
            <a:off x="1584684" y="1572487"/>
            <a:ext cx="104251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effectLst/>
                <a:latin typeface="Muli"/>
              </a:rPr>
              <a:t>Nhiên liệu có thể tồn tại ở</a:t>
            </a:r>
            <a:r>
              <a:rPr lang="en-US" sz="4000" b="1" i="0" dirty="0">
                <a:effectLst/>
                <a:latin typeface="Muli"/>
              </a:rPr>
              <a:t>:</a:t>
            </a:r>
          </a:p>
          <a:p>
            <a:r>
              <a:rPr lang="vi-VN" sz="4000" b="1" i="0" dirty="0">
                <a:effectLst/>
                <a:latin typeface="Muli"/>
              </a:rPr>
              <a:t> </a:t>
            </a:r>
            <a:r>
              <a:rPr lang="en-US" sz="4000" b="1" i="0" dirty="0">
                <a:effectLst/>
                <a:latin typeface="Muli"/>
              </a:rPr>
              <a:t>+</a:t>
            </a:r>
            <a:r>
              <a:rPr lang="vi-VN" sz="4000" b="1" i="0" dirty="0">
                <a:effectLst/>
                <a:latin typeface="Muli"/>
              </a:rPr>
              <a:t>thể rắn (than đá, gỗ,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củi</a:t>
            </a:r>
            <a:r>
              <a:rPr lang="vi-VN" sz="4000" b="1" i="0" dirty="0">
                <a:effectLst/>
                <a:latin typeface="Muli"/>
              </a:rPr>
              <a:t>...)</a:t>
            </a:r>
            <a:endParaRPr lang="en-US" sz="4000" b="1" i="0" dirty="0">
              <a:effectLst/>
              <a:latin typeface="Muli"/>
            </a:endParaRPr>
          </a:p>
          <a:p>
            <a:r>
              <a:rPr lang="vi-VN" sz="4000" b="1" i="0" dirty="0">
                <a:effectLst/>
                <a:latin typeface="Muli"/>
              </a:rPr>
              <a:t> </a:t>
            </a:r>
            <a:r>
              <a:rPr lang="en-US" sz="4000" b="1" i="0" dirty="0">
                <a:effectLst/>
                <a:latin typeface="Muli"/>
              </a:rPr>
              <a:t>+</a:t>
            </a:r>
            <a:r>
              <a:rPr lang="vi-VN" sz="4000" b="1" i="0" dirty="0">
                <a:effectLst/>
                <a:latin typeface="Muli"/>
              </a:rPr>
              <a:t>thể lỏng (xăng, dầu hỏa,</a:t>
            </a:r>
            <a:r>
              <a:rPr lang="en-US" sz="4000" b="1" i="0" dirty="0" err="1">
                <a:effectLst/>
                <a:latin typeface="Muli"/>
              </a:rPr>
              <a:t>rượu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cồn</a:t>
            </a:r>
            <a:r>
              <a:rPr lang="vi-VN" sz="4000" b="1" i="0" dirty="0">
                <a:effectLst/>
                <a:latin typeface="Muli"/>
              </a:rPr>
              <a:t>...)</a:t>
            </a:r>
            <a:endParaRPr lang="en-US" sz="4000" b="1" i="0" dirty="0">
              <a:effectLst/>
              <a:latin typeface="Muli"/>
            </a:endParaRPr>
          </a:p>
          <a:p>
            <a:r>
              <a:rPr lang="vi-VN" sz="4000" b="1" i="0" dirty="0">
                <a:effectLst/>
                <a:latin typeface="Muli"/>
              </a:rPr>
              <a:t> </a:t>
            </a:r>
            <a:r>
              <a:rPr lang="en-US" sz="4000" b="1" i="0" dirty="0">
                <a:effectLst/>
                <a:latin typeface="Muli"/>
              </a:rPr>
              <a:t>+</a:t>
            </a:r>
            <a:r>
              <a:rPr lang="vi-VN" sz="4000" b="1" i="0" dirty="0">
                <a:effectLst/>
                <a:latin typeface="Muli"/>
              </a:rPr>
              <a:t>thể khí (các loại khí đốt</a:t>
            </a:r>
            <a:r>
              <a:rPr lang="en-US" sz="4000" b="1" i="0" dirty="0">
                <a:effectLst/>
                <a:latin typeface="Muli"/>
              </a:rPr>
              <a:t> :“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 thiên nhiên, khí mỏ dầu, khí lò cốc, khí lò cao, khí than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lang="vi-VN" sz="4000" b="1" i="0" dirty="0">
                <a:effectLst/>
                <a:latin typeface="Muli"/>
              </a:rPr>
              <a:t>).</a:t>
            </a:r>
            <a:endParaRPr lang="en-US" sz="4000" b="1" i="0" dirty="0">
              <a:effectLst/>
              <a:latin typeface="Mul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BFF3C-362B-4F7D-BA70-61E57CF0CD30}"/>
              </a:ext>
            </a:extLst>
          </p:cNvPr>
          <p:cNvSpPr txBox="1"/>
          <p:nvPr/>
        </p:nvSpPr>
        <p:spPr>
          <a:xfrm>
            <a:off x="1689496" y="87089"/>
            <a:ext cx="9226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6" name="Picture 2" descr="NINA Irregular Verbs | Baamboozle">
            <a:extLst>
              <a:ext uri="{FF2B5EF4-FFF2-40B4-BE49-F238E27FC236}">
                <a16:creationId xmlns:a16="http://schemas.microsoft.com/office/drawing/2014/main" id="{E480FD22-C01D-44BA-BB9A-E72783696B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77" y="4397277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8EBC2-4366-405F-A187-67A5AFDB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8" y="1404582"/>
            <a:ext cx="11317279" cy="5324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6750C-5434-47DD-870B-222B6976F8B6}"/>
              </a:ext>
            </a:extLst>
          </p:cNvPr>
          <p:cNvSpPr txBox="1"/>
          <p:nvPr/>
        </p:nvSpPr>
        <p:spPr>
          <a:xfrm>
            <a:off x="1368622" y="-125576"/>
            <a:ext cx="92261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5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ADA0C-D0A1-4D53-A422-51744F3CB7EE}"/>
              </a:ext>
            </a:extLst>
          </p:cNvPr>
          <p:cNvSpPr txBox="1"/>
          <p:nvPr/>
        </p:nvSpPr>
        <p:spPr>
          <a:xfrm>
            <a:off x="1482920" y="736198"/>
            <a:ext cx="9226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 err="1">
                <a:solidFill>
                  <a:srgbClr val="FF0000"/>
                </a:solidFill>
                <a:effectLst/>
                <a:latin typeface="Muli"/>
              </a:rPr>
              <a:t>Ứng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23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B84777-FBE1-44D5-946A-49718ED6A3F6}"/>
              </a:ext>
            </a:extLst>
          </p:cNvPr>
          <p:cNvSpPr txBox="1"/>
          <p:nvPr/>
        </p:nvSpPr>
        <p:spPr>
          <a:xfrm>
            <a:off x="895348" y="128588"/>
            <a:ext cx="11172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 err="1">
                <a:effectLst/>
                <a:latin typeface="Muli"/>
              </a:rPr>
              <a:t>Ghép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các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nhiên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liệu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sau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với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ứng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dụng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của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chúng</a:t>
            </a:r>
            <a:endParaRPr lang="en-US" sz="4000" b="1" i="0" dirty="0">
              <a:effectLst/>
              <a:latin typeface="Mul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1E051-5316-4616-91D0-7B28A13F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" y="1143001"/>
            <a:ext cx="10944225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4790AD-6144-4A63-8093-740714087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648"/>
          <a:stretch/>
        </p:blipFill>
        <p:spPr>
          <a:xfrm>
            <a:off x="1100138" y="1403877"/>
            <a:ext cx="9667357" cy="513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ED566-86B8-44DD-8F7C-7201060EFFFA}"/>
              </a:ext>
            </a:extLst>
          </p:cNvPr>
          <p:cNvSpPr txBox="1"/>
          <p:nvPr/>
        </p:nvSpPr>
        <p:spPr>
          <a:xfrm>
            <a:off x="3292233" y="-46167"/>
            <a:ext cx="62364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Về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nhà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4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8B3BC5-49C2-4414-A13A-D80402D9AE87}"/>
              </a:ext>
            </a:extLst>
          </p:cNvPr>
          <p:cNvSpPr txBox="1"/>
          <p:nvPr/>
        </p:nvSpPr>
        <p:spPr>
          <a:xfrm>
            <a:off x="714376" y="1820532"/>
            <a:ext cx="11477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Biogas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ED566-86B8-44DD-8F7C-7201060EFFFA}"/>
              </a:ext>
            </a:extLst>
          </p:cNvPr>
          <p:cNvSpPr txBox="1"/>
          <p:nvPr/>
        </p:nvSpPr>
        <p:spPr>
          <a:xfrm>
            <a:off x="3292233" y="-46167"/>
            <a:ext cx="62364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Về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nhà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327F-D771-4AA0-A92B-5F7E85C27CFE}"/>
              </a:ext>
            </a:extLst>
          </p:cNvPr>
          <p:cNvSpPr txBox="1"/>
          <p:nvPr/>
        </p:nvSpPr>
        <p:spPr>
          <a:xfrm>
            <a:off x="671668" y="3379454"/>
            <a:ext cx="11477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: Than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Cồn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Xăng</a:t>
            </a:r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6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196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#9Slide03 Bebas Neue Bold</vt:lpstr>
      <vt:lpstr>Arial</vt:lpstr>
      <vt:lpstr>Calibri</vt:lpstr>
      <vt:lpstr>Calibri Light</vt:lpstr>
      <vt:lpstr>Lato Light</vt:lpstr>
      <vt:lpstr>Muli</vt:lpstr>
      <vt:lpstr>Roboto Slab Regular</vt:lpstr>
      <vt:lpstr>Sriracha</vt:lpstr>
      <vt:lpstr>Times New Roman</vt:lpstr>
      <vt:lpstr>Office Theme</vt:lpstr>
      <vt:lpstr>Kent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Huong</dc:creator>
  <cp:lastModifiedBy>Gekombe, Amon</cp:lastModifiedBy>
  <cp:revision>149</cp:revision>
  <dcterms:created xsi:type="dcterms:W3CDTF">2021-04-26T01:01:05Z</dcterms:created>
  <dcterms:modified xsi:type="dcterms:W3CDTF">2024-10-22T07:38:16Z</dcterms:modified>
</cp:coreProperties>
</file>