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2"/>
  </p:notesMasterIdLst>
  <p:sldIdLst>
    <p:sldId id="317" r:id="rId2"/>
    <p:sldId id="292" r:id="rId3"/>
    <p:sldId id="318" r:id="rId4"/>
    <p:sldId id="475" r:id="rId5"/>
    <p:sldId id="396" r:id="rId6"/>
    <p:sldId id="360" r:id="rId7"/>
    <p:sldId id="351" r:id="rId8"/>
    <p:sldId id="481" r:id="rId9"/>
    <p:sldId id="362" r:id="rId10"/>
    <p:sldId id="356" r:id="rId1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2F0F2"/>
    <a:srgbClr val="D6EDBD"/>
    <a:srgbClr val="FCC8FC"/>
    <a:srgbClr val="0000FF"/>
    <a:srgbClr val="D5F4FF"/>
    <a:srgbClr val="FBFEFF"/>
    <a:srgbClr val="FF7043"/>
    <a:srgbClr val="CC00CC"/>
    <a:srgbClr val="FFF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62" d="100"/>
          <a:sy n="62" d="100"/>
        </p:scale>
        <p:origin x="828"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10/20/2024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9</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77174"/>
            <a:chOff x="0" y="0"/>
            <a:chExt cx="12192000" cy="687717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4" t="32903" r="23219"/>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8" y="3181228"/>
              <a:ext cx="3200400" cy="3695946"/>
            </a:xfrm>
            <a:prstGeom prst="rect">
              <a:avLst/>
            </a:prstGeom>
          </p:spPr>
        </p:pic>
      </p:grpSp>
      <p:sp>
        <p:nvSpPr>
          <p:cNvPr id="2" name="Title 1"/>
          <p:cNvSpPr>
            <a:spLocks noGrp="1"/>
          </p:cNvSpPr>
          <p:nvPr>
            <p:ph type="title"/>
          </p:nvPr>
        </p:nvSpPr>
        <p:spPr>
          <a:xfrm>
            <a:off x="609600" y="685800"/>
            <a:ext cx="10972800" cy="1143000"/>
          </a:xfrm>
        </p:spPr>
        <p:txBody>
          <a:bodyPr/>
          <a:lstStyle/>
          <a:p>
            <a:r>
              <a:rPr lang="en-US" sz="3600" b="1">
                <a:solidFill>
                  <a:srgbClr val="0000FF"/>
                </a:solidFill>
              </a:rPr>
              <a:t>DẶN DÒ VỀ NHÀ</a:t>
            </a:r>
            <a:endParaRPr lang="en-US" sz="3600" b="1" dirty="0">
              <a:solidFill>
                <a:srgbClr val="0000FF"/>
              </a:solidFill>
            </a:endParaRPr>
          </a:p>
        </p:txBody>
      </p:sp>
      <p:sp>
        <p:nvSpPr>
          <p:cNvPr id="3" name="Content Placeholder 2"/>
          <p:cNvSpPr>
            <a:spLocks noGrp="1"/>
          </p:cNvSpPr>
          <p:nvPr>
            <p:ph idx="1"/>
          </p:nvPr>
        </p:nvSpPr>
        <p:spPr>
          <a:xfrm>
            <a:off x="2057400" y="1905001"/>
            <a:ext cx="7924800" cy="2590799"/>
          </a:xfrm>
        </p:spPr>
        <p:txBody>
          <a:bodyPr/>
          <a:lstStyle/>
          <a:p>
            <a:pPr>
              <a:buFont typeface="Wingdings" panose="05000000000000000000" pitchFamily="2" charset="2"/>
              <a:buChar char="Ø"/>
            </a:pPr>
            <a:r>
              <a:rPr lang="en-US" sz="2800">
                <a:solidFill>
                  <a:srgbClr val="0000FF"/>
                </a:solidFill>
              </a:rPr>
              <a:t>Tập biểu diễn bài hát </a:t>
            </a:r>
            <a:r>
              <a:rPr lang="en-US" sz="2800" i="1">
                <a:solidFill>
                  <a:srgbClr val="C00000"/>
                </a:solidFill>
              </a:rPr>
              <a:t>Tuổi mười lăm </a:t>
            </a:r>
            <a:r>
              <a:rPr lang="en-US" sz="2800">
                <a:solidFill>
                  <a:srgbClr val="0000FF"/>
                </a:solidFill>
              </a:rPr>
              <a:t>kết hợp đánh nhịp hoặc vận động phụ hoạ.</a:t>
            </a:r>
          </a:p>
          <a:p>
            <a:pPr marL="0" indent="0">
              <a:lnSpc>
                <a:spcPct val="150000"/>
              </a:lnSpc>
              <a:buNone/>
            </a:pPr>
            <a:endParaRPr lang="en-US" sz="2800" dirty="0">
              <a:solidFill>
                <a:srgbClr val="0000FF"/>
              </a:solidFill>
            </a:endParaRPr>
          </a:p>
        </p:txBody>
      </p:sp>
    </p:spTree>
    <p:extLst>
      <p:ext uri="{BB962C8B-B14F-4D97-AF65-F5344CB8AC3E}">
        <p14:creationId xmlns:p14="http://schemas.microsoft.com/office/powerpoint/2010/main" val="108672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928E5013-9305-BAE5-B9EB-890B6E036624}"/>
              </a:ext>
            </a:extLst>
          </p:cNvPr>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1</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TUỔI MƯỜI LĂM</a:t>
            </a:r>
            <a:endParaRPr lang="en-US" b="1" dirty="0">
              <a:solidFill>
                <a:srgbClr val="C00000"/>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6D73FB04-CECE-0A7B-FDD7-75BF07A0EB48}"/>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15" name="Title 3">
            <a:extLst>
              <a:ext uri="{FF2B5EF4-FFF2-40B4-BE49-F238E27FC236}">
                <a16:creationId xmlns:a16="http://schemas.microsoft.com/office/drawing/2014/main" id="{DF2C13A4-80CF-1915-BA88-472775D9CDBD}"/>
              </a:ext>
            </a:extLst>
          </p:cNvPr>
          <p:cNvSpPr txBox="1">
            <a:spLocks/>
          </p:cNvSpPr>
          <p:nvPr/>
        </p:nvSpPr>
        <p:spPr bwMode="auto">
          <a:xfrm>
            <a:off x="2209800" y="2291384"/>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1</a:t>
            </a:r>
            <a:endParaRPr lang="en-US" sz="4000" b="1" kern="0" dirty="0">
              <a:solidFill>
                <a:srgbClr val="C00000"/>
              </a:solidFill>
              <a:effectLst>
                <a:outerShdw blurRad="38100" dist="38100" dir="2700000" algn="tl">
                  <a:srgbClr val="000000">
                    <a:alpha val="43137"/>
                  </a:srgbClr>
                </a:outerShdw>
              </a:effectLst>
            </a:endParaRPr>
          </a:p>
        </p:txBody>
      </p:sp>
      <p:sp>
        <p:nvSpPr>
          <p:cNvPr id="16" name="Subtitle 6">
            <a:extLst>
              <a:ext uri="{FF2B5EF4-FFF2-40B4-BE49-F238E27FC236}">
                <a16:creationId xmlns:a16="http://schemas.microsoft.com/office/drawing/2014/main" id="{E7C37FF8-723A-6DC0-25C0-84F34B751506}"/>
              </a:ext>
            </a:extLst>
          </p:cNvPr>
          <p:cNvSpPr>
            <a:spLocks noGrp="1"/>
          </p:cNvSpPr>
          <p:nvPr>
            <p:ph type="subTitle" idx="1"/>
          </p:nvPr>
        </p:nvSpPr>
        <p:spPr>
          <a:xfrm>
            <a:off x="1143000" y="3532076"/>
            <a:ext cx="9906000" cy="2944924"/>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Tuổi mười lăm</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 âm nhạc</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Một số thể loại nhạc đàn</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Lí thuyết</a:t>
            </a:r>
            <a:r>
              <a:rPr lang="vi-VN" b="1">
                <a:solidFill>
                  <a:srgbClr val="0000FF"/>
                </a:solidFill>
                <a:latin typeface="+mj-lt"/>
                <a:cs typeface="Times New Roman" panose="02020603050405020304" pitchFamily="18" charset="0"/>
              </a:rPr>
              <a:t> âm nhạc: </a:t>
            </a:r>
            <a:r>
              <a:rPr lang="vi-VN" b="1">
                <a:solidFill>
                  <a:srgbClr val="C00000"/>
                </a:solidFill>
                <a:latin typeface="+mj-lt"/>
                <a:cs typeface="Times New Roman" panose="02020603050405020304" pitchFamily="18" charset="0"/>
              </a:rPr>
              <a:t>Sơ lược về quãng,</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cách</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xác</a:t>
            </a:r>
            <a:r>
              <a:rPr lang="en-US" b="1">
                <a:solidFill>
                  <a:srgbClr val="C00000"/>
                </a:solidFill>
                <a:latin typeface="+mj-lt"/>
                <a:cs typeface="Times New Roman" panose="02020603050405020304" pitchFamily="18" charset="0"/>
              </a:rPr>
              <a:t>         </a:t>
            </a:r>
          </a:p>
          <a:p>
            <a:pPr algn="just">
              <a:spcAft>
                <a:spcPts val="300"/>
              </a:spcAft>
            </a:pP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định và gọi tên quãng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828800" y="2015591"/>
            <a:ext cx="8534400" cy="3699409"/>
          </a:xfrm>
        </p:spPr>
        <p:txBody>
          <a:bodyPr/>
          <a:lstStyle/>
          <a:p>
            <a:r>
              <a:rPr lang="en-US" sz="4000" b="1">
                <a:solidFill>
                  <a:srgbClr val="0000FF"/>
                </a:solidFill>
                <a:latin typeface="+mj-lt"/>
                <a:cs typeface="Times New Roman" panose="02020603050405020304" pitchFamily="18" charset="0"/>
              </a:rPr>
              <a:t>Bài 1 </a:t>
            </a:r>
            <a:r>
              <a:rPr lang="en-US" sz="4000">
                <a:solidFill>
                  <a:srgbClr val="0000FF"/>
                </a:solidFill>
                <a:latin typeface="+mj-lt"/>
                <a:cs typeface="Times New Roman" panose="02020603050405020304" pitchFamily="18" charset="0"/>
              </a:rPr>
              <a:t>(Tiết 2)</a:t>
            </a: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Ôn tập bài hát </a:t>
            </a:r>
            <a:r>
              <a:rPr lang="vi-VN" sz="3200" b="1" i="1">
                <a:solidFill>
                  <a:srgbClr val="C00000"/>
                </a:solidFill>
                <a:latin typeface="+mj-lt"/>
                <a:cs typeface="Times New Roman" panose="02020603050405020304" pitchFamily="18" charset="0"/>
              </a:rPr>
              <a:t>Tuổi mười lăm </a:t>
            </a:r>
            <a:endParaRPr lang="en-US" sz="3200" b="1" i="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Một số thể loại nhạc đàn</a:t>
            </a:r>
            <a:endParaRPr lang="en-US" b="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T</a:t>
            </a:r>
            <a:r>
              <a:rPr lang="en-US" b="1">
                <a:solidFill>
                  <a:srgbClr val="C00000"/>
                </a:solidFill>
                <a:latin typeface="+mj-lt"/>
                <a:cs typeface="Times New Roman" panose="02020603050405020304" pitchFamily="18" charset="0"/>
              </a:rPr>
              <a:t>N&amp;KP</a:t>
            </a:r>
            <a:r>
              <a:rPr lang="vi-VN"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Chia sẻ thông tin và cảm nhận </a:t>
            </a:r>
            <a:endParaRPr lang="en-US" b="1">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về một tác phẩm nhạc đàn </a:t>
            </a:r>
            <a:endParaRPr lang="en-US" b="1">
              <a:solidFill>
                <a:srgbClr val="C00000"/>
              </a:solidFill>
              <a:latin typeface="+mj-lt"/>
              <a:cs typeface="Times New Roman" panose="02020603050405020304" pitchFamily="18" charset="0"/>
            </a:endParaRPr>
          </a:p>
          <a:p>
            <a:pPr algn="just"/>
            <a:r>
              <a:rPr lang="vi-VN" b="1" i="1">
                <a:solidFill>
                  <a:srgbClr val="C00000"/>
                </a:solidFill>
                <a:latin typeface="+mj-lt"/>
                <a:cs typeface="Times New Roman" panose="02020603050405020304" pitchFamily="18" charset="0"/>
              </a:rPr>
              <a:t> </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82598-36AE-B391-7975-296FFC1AEC29}"/>
              </a:ext>
            </a:extLst>
          </p:cNvPr>
          <p:cNvPicPr>
            <a:picLocks noChangeAspect="1"/>
          </p:cNvPicPr>
          <p:nvPr/>
        </p:nvPicPr>
        <p:blipFill rotWithShape="1">
          <a:blip r:embed="rId2"/>
          <a:srcRect l="9375" t="11111" r="28125" b="14444"/>
          <a:stretch/>
        </p:blipFill>
        <p:spPr>
          <a:xfrm>
            <a:off x="1524000" y="563562"/>
            <a:ext cx="9250245" cy="6197664"/>
          </a:xfrm>
          <a:prstGeom prst="rect">
            <a:avLst/>
          </a:prstGeom>
        </p:spPr>
      </p:pic>
      <p:sp>
        <p:nvSpPr>
          <p:cNvPr id="2" name="Title 1"/>
          <p:cNvSpPr>
            <a:spLocks noGrp="1"/>
          </p:cNvSpPr>
          <p:nvPr>
            <p:ph type="title"/>
          </p:nvPr>
        </p:nvSpPr>
        <p:spPr>
          <a:xfrm>
            <a:off x="0" y="46038"/>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Ôn tập bài hát</a:t>
            </a:r>
            <a:endParaRPr lang="en-US" sz="3200" b="1" i="1" dirty="0">
              <a:solidFill>
                <a:srgbClr val="C00000"/>
              </a:solidFill>
              <a:latin typeface="+mn-lt"/>
              <a:cs typeface="Times New Roman" panose="02020603050405020304" pitchFamily="18" charset="0"/>
            </a:endParaRPr>
          </a:p>
        </p:txBody>
      </p:sp>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at Tuoi 15 Eb Version 3 Tem 127">
            <a:hlinkClick r:id="" action="ppaction://media"/>
            <a:extLst>
              <a:ext uri="{FF2B5EF4-FFF2-40B4-BE49-F238E27FC236}">
                <a16:creationId xmlns:a16="http://schemas.microsoft.com/office/drawing/2014/main" id="{2FA1C590-9E6F-2690-70C4-4E96241228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9539" y="228600"/>
            <a:ext cx="8062702" cy="5851961"/>
          </a:xfrm>
          <a:prstGeom prst="rect">
            <a:avLst/>
          </a:prstGeom>
        </p:spPr>
      </p:pic>
      <p:sp>
        <p:nvSpPr>
          <p:cNvPr id="4" name="Rounded Rectangular Callout 3"/>
          <p:cNvSpPr/>
          <p:nvPr/>
        </p:nvSpPr>
        <p:spPr bwMode="auto">
          <a:xfrm>
            <a:off x="228600" y="1600200"/>
            <a:ext cx="3852512" cy="1219200"/>
          </a:xfrm>
          <a:prstGeom prst="wedgeRoundRectCallout">
            <a:avLst>
              <a:gd name="adj1" fmla="val 1100"/>
              <a:gd name="adj2" fmla="val 84012"/>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lgn="just" eaLnBrk="0" hangingPunct="0"/>
            <a:r>
              <a:rPr lang="vi-VN" sz="2000">
                <a:solidFill>
                  <a:srgbClr val="0000FF"/>
                </a:solidFill>
                <a:latin typeface="+mj-lt"/>
                <a:cs typeface="Times New Roman" panose="02020603050405020304" pitchFamily="18" charset="0"/>
              </a:rPr>
              <a:t>Hát kết hợp vỗ tay nhịp nhàng;</a:t>
            </a:r>
            <a:r>
              <a:rPr lang="en-US" sz="2000">
                <a:solidFill>
                  <a:srgbClr val="0000FF"/>
                </a:solidFill>
                <a:latin typeface="+mj-lt"/>
                <a:cs typeface="Times New Roman" panose="02020603050405020304" pitchFamily="18" charset="0"/>
              </a:rPr>
              <a:t> </a:t>
            </a:r>
            <a:r>
              <a:rPr lang="en-US" sz="2000">
                <a:solidFill>
                  <a:srgbClr val="0000FF"/>
                </a:solidFill>
                <a:effectLst/>
                <a:latin typeface="+mj-lt"/>
                <a:ea typeface="Times New Roman" panose="02020603050405020304" pitchFamily="18" charset="0"/>
              </a:rPr>
              <a:t>thể hiện tình cảm hồn nhiên, trong sáng.</a:t>
            </a:r>
            <a:endParaRPr kumimoji="0" lang="vi-VN" sz="2000" b="1" i="0" u="none" strike="noStrike" cap="none" normalizeH="0" baseline="0">
              <a:ln>
                <a:noFill/>
              </a:ln>
              <a:solidFill>
                <a:srgbClr val="0000FF"/>
              </a:solidFill>
              <a:effectLst/>
              <a:latin typeface="+mj-lt"/>
            </a:endParaRPr>
          </a:p>
        </p:txBody>
      </p:sp>
      <p:pic>
        <p:nvPicPr>
          <p:cNvPr id="6" name="Picture 5">
            <a:extLst>
              <a:ext uri="{FF2B5EF4-FFF2-40B4-BE49-F238E27FC236}">
                <a16:creationId xmlns:a16="http://schemas.microsoft.com/office/drawing/2014/main"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3124200"/>
            <a:ext cx="1890324" cy="2590800"/>
          </a:xfrm>
          <a:prstGeom prst="rect">
            <a:avLst/>
          </a:prstGeom>
        </p:spPr>
      </p:pic>
    </p:spTree>
    <p:extLst>
      <p:ext uri="{BB962C8B-B14F-4D97-AF65-F5344CB8AC3E}">
        <p14:creationId xmlns:p14="http://schemas.microsoft.com/office/powerpoint/2010/main" val="419047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838200"/>
            <a:ext cx="3962400" cy="457200"/>
          </a:xfrm>
        </p:spPr>
        <p:txBody>
          <a:bodyPr/>
          <a:lstStyle/>
          <a:p>
            <a:r>
              <a:rPr lang="en-US" sz="3200" b="1">
                <a:solidFill>
                  <a:srgbClr val="0000FF"/>
                </a:solidFill>
                <a:cs typeface="Times New Roman" panose="02020603050405020304" pitchFamily="18" charset="0"/>
              </a:rPr>
              <a:t>Thảo luận nhóm</a:t>
            </a:r>
          </a:p>
        </p:txBody>
      </p:sp>
      <p:sp>
        <p:nvSpPr>
          <p:cNvPr id="7" name="Rectangle 2"/>
          <p:cNvSpPr>
            <a:spLocks noChangeArrowheads="1"/>
          </p:cNvSpPr>
          <p:nvPr/>
        </p:nvSpPr>
        <p:spPr bwMode="auto">
          <a:xfrm>
            <a:off x="1066800" y="2347530"/>
            <a:ext cx="6781800" cy="23006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Nhạc đàn là tác phẩm âm nhạc được thể hiện bằng giọng hát hay bằng nhạc cụ?</a:t>
            </a:r>
            <a:endParaRPr lang="en-US" sz="24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Nêu tên những thể loại nhạc đàn mà em biết. Mỗi thể loại có đặc điểm gì?</a:t>
            </a:r>
            <a:endParaRPr lang="en-US" sz="24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effectLst/>
                <a:latin typeface="+mj-lt"/>
                <a:ea typeface="Calibri" panose="020F0502020204030204" pitchFamily="34" charset="0"/>
              </a:rPr>
              <a:t>Kể tên một vài tác phẩm thuộc từng thể loại. </a:t>
            </a:r>
            <a:endParaRPr lang="en-US" sz="2400">
              <a:solidFill>
                <a:srgbClr val="0000FF"/>
              </a:solidFill>
              <a:latin typeface="+mj-lt"/>
              <a:ea typeface="Calibri" panose="020F0502020204030204" pitchFamily="34" charset="0"/>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0" y="2667000"/>
            <a:ext cx="2275303" cy="16969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1981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rPr>
              <a:t>II. </a:t>
            </a:r>
            <a:r>
              <a:rPr lang="en-US" sz="3200" b="1" kern="0">
                <a:solidFill>
                  <a:srgbClr val="C00000"/>
                </a:solidFill>
                <a:cs typeface="Times New Roman" panose="02020603050405020304" pitchFamily="18" charset="0"/>
              </a:rPr>
              <a:t>Một số thể loại nhạc đàn</a:t>
            </a:r>
            <a:endParaRPr lang="en-US" sz="3200" b="1" kern="0" dirty="0">
              <a:solidFill>
                <a:srgbClr val="C00000"/>
              </a:solidFill>
            </a:endParaRPr>
          </a:p>
        </p:txBody>
      </p:sp>
    </p:spTree>
    <p:extLst>
      <p:ext uri="{BB962C8B-B14F-4D97-AF65-F5344CB8AC3E}">
        <p14:creationId xmlns:p14="http://schemas.microsoft.com/office/powerpoint/2010/main" val="349579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00400" y="1735336"/>
            <a:ext cx="7924800" cy="2375163"/>
          </a:xfrm>
          <a:prstGeom prst="wedgeRoundRectCallout">
            <a:avLst>
              <a:gd name="adj1" fmla="val -50420"/>
              <a:gd name="adj2" fmla="val -11920"/>
              <a:gd name="adj3" fmla="val 16667"/>
            </a:avLst>
          </a:prstGeom>
          <a:gradFill>
            <a:gsLst>
              <a:gs pos="31000">
                <a:srgbClr val="FFF9DD"/>
              </a:gs>
              <a:gs pos="100000">
                <a:schemeClr val="accent5">
                  <a:tint val="15000"/>
                  <a:satMod val="350000"/>
                </a:schemeClr>
              </a:gs>
            </a:gsLst>
            <a:lin ang="16200000" scaled="1"/>
          </a:gradFill>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a:solidFill>
                  <a:srgbClr val="0000FF"/>
                </a:solidFill>
                <a:latin typeface="+mj-lt"/>
              </a:rPr>
              <a:t>Nhạc đàn (khí nhạc) là những tác phẩm âm nhạc được thể hiện bằng nhạc cụ.</a:t>
            </a:r>
            <a:r>
              <a:rPr lang="en-US" sz="2400">
                <a:solidFill>
                  <a:srgbClr val="0000FF"/>
                </a:solidFill>
                <a:latin typeface="+mj-lt"/>
              </a:rPr>
              <a:t> </a:t>
            </a:r>
            <a:r>
              <a:rPr lang="vi-VN" sz="2400">
                <a:solidFill>
                  <a:srgbClr val="0000FF"/>
                </a:solidFill>
                <a:latin typeface="+mj-lt"/>
              </a:rPr>
              <a:t>Nhạc đàn được hình thành và phát triển muộn hơn nhạc hát.</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Cũng như nhạc hát, nhạc đàn gồm nhiều thể loại khác nhau</a:t>
            </a:r>
            <a:r>
              <a:rPr lang="en-US" sz="2400">
                <a:solidFill>
                  <a:srgbClr val="0000FF"/>
                </a:solidFill>
                <a:latin typeface="+mj-lt"/>
              </a:rPr>
              <a:t>. Có thể kể tới </a:t>
            </a:r>
            <a:r>
              <a:rPr lang="vi-VN" sz="2400">
                <a:solidFill>
                  <a:srgbClr val="0000FF"/>
                </a:solidFill>
                <a:latin typeface="+mj-lt"/>
              </a:rPr>
              <a:t>một số thể loại nhạc đàn</a:t>
            </a:r>
            <a:r>
              <a:rPr lang="en-US" sz="2400">
                <a:solidFill>
                  <a:srgbClr val="0000FF"/>
                </a:solidFill>
                <a:latin typeface="+mj-lt"/>
              </a:rPr>
              <a:t> như</a:t>
            </a:r>
            <a:r>
              <a:rPr lang="vi-VN" sz="2400">
                <a:solidFill>
                  <a:srgbClr val="0000FF"/>
                </a:solidFill>
                <a:latin typeface="+mj-lt"/>
              </a:rPr>
              <a:t>:</a:t>
            </a:r>
            <a:endParaRPr lang="en-US" sz="2400">
              <a:solidFill>
                <a:srgbClr val="0000FF"/>
              </a:solidFill>
              <a:latin typeface="+mj-lt"/>
            </a:endParaRP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38200" y="2286000"/>
            <a:ext cx="2125134" cy="2766445"/>
          </a:xfrm>
          <a:prstGeom prst="rect">
            <a:avLst/>
          </a:prstGeom>
        </p:spPr>
      </p:pic>
    </p:spTree>
    <p:extLst>
      <p:ext uri="{BB962C8B-B14F-4D97-AF65-F5344CB8AC3E}">
        <p14:creationId xmlns:p14="http://schemas.microsoft.com/office/powerpoint/2010/main" val="197898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19400" y="609600"/>
            <a:ext cx="8763000" cy="5169971"/>
          </a:xfrm>
          <a:prstGeom prst="wedgeRoundRectCallout">
            <a:avLst>
              <a:gd name="adj1" fmla="val -50420"/>
              <a:gd name="adj2" fmla="val -11920"/>
              <a:gd name="adj3" fmla="val 16667"/>
            </a:avLst>
          </a:prstGeom>
          <a:ln>
            <a:solidFill>
              <a:srgbClr val="92D05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400" b="1" i="1">
                <a:solidFill>
                  <a:srgbClr val="C00000"/>
                </a:solidFill>
                <a:latin typeface="+mj-lt"/>
              </a:rPr>
              <a:t>Bài ca không lời </a:t>
            </a:r>
            <a:r>
              <a:rPr lang="vi-VN" sz="2400">
                <a:solidFill>
                  <a:srgbClr val="C00000"/>
                </a:solidFill>
                <a:latin typeface="+mj-lt"/>
              </a:rPr>
              <a:t>(</a:t>
            </a:r>
            <a:r>
              <a:rPr lang="vi-VN" sz="2400" i="1">
                <a:solidFill>
                  <a:srgbClr val="C00000"/>
                </a:solidFill>
                <a:latin typeface="+mj-lt"/>
              </a:rPr>
              <a:t>Song Without Words</a:t>
            </a:r>
            <a:r>
              <a:rPr lang="vi-VN" sz="2400">
                <a:solidFill>
                  <a:srgbClr val="C00000"/>
                </a:solidFill>
                <a:latin typeface="+mj-lt"/>
              </a:rPr>
              <a:t>) </a:t>
            </a:r>
            <a:r>
              <a:rPr lang="vi-VN" sz="2400">
                <a:solidFill>
                  <a:srgbClr val="0000FF"/>
                </a:solidFill>
                <a:latin typeface="+mj-lt"/>
              </a:rPr>
              <a:t>là những tác phẩm khí nhạc nhỏ, giai điệu có tính chất du dương như hát, thường viết cho đàn piano, violin hoặc violoncello. </a:t>
            </a:r>
            <a:r>
              <a:rPr lang="vi-VN" sz="2400" i="1">
                <a:solidFill>
                  <a:srgbClr val="0000FF"/>
                </a:solidFill>
                <a:latin typeface="+mj-lt"/>
              </a:rPr>
              <a:t>Bài ca không lời </a:t>
            </a:r>
            <a:r>
              <a:rPr lang="vi-VN" sz="2400">
                <a:solidFill>
                  <a:srgbClr val="0000FF"/>
                </a:solidFill>
                <a:latin typeface="+mj-lt"/>
              </a:rPr>
              <a:t>phù hợp với đông đảo thính giả, biểu diễn trong phòng hoà nhạc nhỏ có tính gia đình. Nhạc sĩ người Đức F. Mendelssohn là người sáng tạo ra thể loại này. Ông đã viết tập </a:t>
            </a:r>
            <a:r>
              <a:rPr lang="vi-VN" sz="2400" i="1">
                <a:solidFill>
                  <a:srgbClr val="0000FF"/>
                </a:solidFill>
                <a:latin typeface="+mj-lt"/>
              </a:rPr>
              <a:t>Bài ca không lời</a:t>
            </a:r>
            <a:r>
              <a:rPr lang="vi-VN" sz="2400">
                <a:solidFill>
                  <a:srgbClr val="0000FF"/>
                </a:solidFill>
                <a:latin typeface="+mj-lt"/>
              </a:rPr>
              <a:t> gồm 48 bản cho đàn piano.</a:t>
            </a:r>
            <a:endParaRPr lang="en-US" sz="2400">
              <a:solidFill>
                <a:srgbClr val="0000FF"/>
              </a:solidFill>
              <a:latin typeface="+mj-lt"/>
            </a:endParaRPr>
          </a:p>
          <a:p>
            <a:pPr lvl="0" indent="269875" algn="just" eaLnBrk="0" hangingPunct="0">
              <a:lnSpc>
                <a:spcPct val="114000"/>
              </a:lnSpc>
            </a:pPr>
            <a:r>
              <a:rPr lang="vi-VN" sz="2400">
                <a:solidFill>
                  <a:srgbClr val="0000FF"/>
                </a:solidFill>
                <a:latin typeface="+mj-lt"/>
              </a:rPr>
              <a:t>Ví dụ:</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Bài ca mùa xuân </a:t>
            </a:r>
            <a:r>
              <a:rPr lang="vi-VN" sz="2400">
                <a:solidFill>
                  <a:srgbClr val="0000FF"/>
                </a:solidFill>
                <a:latin typeface="+mj-lt"/>
              </a:rPr>
              <a:t>(F.Mendelssohn)</a:t>
            </a:r>
            <a:r>
              <a:rPr lang="en-US" sz="2400">
                <a:solidFill>
                  <a:srgbClr val="0000FF"/>
                </a:solidFill>
                <a:latin typeface="+mj-lt"/>
              </a:rPr>
              <a:t>;</a:t>
            </a: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Tháng Sáu: Khúc hát người chèo thuyền </a:t>
            </a:r>
            <a:r>
              <a:rPr lang="vi-VN" sz="2400">
                <a:solidFill>
                  <a:srgbClr val="0000FF"/>
                </a:solidFill>
                <a:latin typeface="+mj-lt"/>
              </a:rPr>
              <a:t>(Tchaikovsky)</a:t>
            </a:r>
            <a:r>
              <a:rPr lang="en-US" sz="2400">
                <a:solidFill>
                  <a:srgbClr val="0000FF"/>
                </a:solidFill>
                <a:latin typeface="+mj-lt"/>
              </a:rPr>
              <a:t>;</a:t>
            </a:r>
            <a:r>
              <a:rPr lang="vi-VN" sz="2400">
                <a:solidFill>
                  <a:srgbClr val="0000FF"/>
                </a:solidFill>
                <a:latin typeface="+mj-lt"/>
              </a:rPr>
              <a:t> </a:t>
            </a:r>
            <a:endParaRPr lang="en-US" sz="2400">
              <a:solidFill>
                <a:srgbClr val="0000FF"/>
              </a:solidFill>
              <a:latin typeface="+mj-lt"/>
            </a:endParaRPr>
          </a:p>
          <a:p>
            <a:pPr lvl="0" indent="269875" algn="just" eaLnBrk="0" hangingPunct="0">
              <a:lnSpc>
                <a:spcPct val="114000"/>
              </a:lnSpc>
            </a:pPr>
            <a:r>
              <a:rPr lang="vi-VN" sz="2400" i="1">
                <a:solidFill>
                  <a:srgbClr val="0000FF"/>
                </a:solidFill>
                <a:latin typeface="+mj-lt"/>
              </a:rPr>
              <a:t>–</a:t>
            </a:r>
            <a:r>
              <a:rPr lang="en-US" sz="2400" i="1">
                <a:solidFill>
                  <a:srgbClr val="0000FF"/>
                </a:solidFill>
                <a:latin typeface="+mj-lt"/>
              </a:rPr>
              <a:t> </a:t>
            </a:r>
            <a:r>
              <a:rPr lang="vi-VN" sz="2400" i="1">
                <a:solidFill>
                  <a:srgbClr val="0000FF"/>
                </a:solidFill>
                <a:latin typeface="+mj-lt"/>
              </a:rPr>
              <a:t>Quê hương </a:t>
            </a:r>
            <a:r>
              <a:rPr lang="vi-VN" sz="2400">
                <a:solidFill>
                  <a:srgbClr val="0000FF"/>
                </a:solidFill>
                <a:latin typeface="+mj-lt"/>
              </a:rPr>
              <a:t>(Lưu Cầu)</a:t>
            </a:r>
            <a:r>
              <a:rPr lang="en-US" sz="2400">
                <a:solidFill>
                  <a:srgbClr val="0000FF"/>
                </a:solidFill>
                <a:latin typeface="+mj-lt"/>
              </a:rPr>
              <a:t>.</a:t>
            </a:r>
          </a:p>
        </p:txBody>
      </p:sp>
      <p:pic>
        <p:nvPicPr>
          <p:cNvPr id="8" name="Picture 7">
            <a:extLst>
              <a:ext uri="{FF2B5EF4-FFF2-40B4-BE49-F238E27FC236}">
                <a16:creationId xmlns:a16="http://schemas.microsoft.com/office/drawing/2014/main" id="{30835360-93F0-4AF8-8D49-CBE392D7EA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452967" y="2286000"/>
            <a:ext cx="2125134" cy="2766445"/>
          </a:xfrm>
          <a:prstGeom prst="rect">
            <a:avLst/>
          </a:prstGeom>
        </p:spPr>
      </p:pic>
    </p:spTree>
    <p:extLst>
      <p:ext uri="{BB962C8B-B14F-4D97-AF65-F5344CB8AC3E}">
        <p14:creationId xmlns:p14="http://schemas.microsoft.com/office/powerpoint/2010/main" val="39554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039600" cy="1143000"/>
          </a:xfrm>
        </p:spPr>
        <p:txBody>
          <a:bodyPr/>
          <a:lstStyle/>
          <a:p>
            <a:r>
              <a:rPr lang="en-US" sz="3200" b="1">
                <a:solidFill>
                  <a:srgbClr val="C00000"/>
                </a:solidFill>
              </a:rPr>
              <a:t>III. Trải nghiệm và khám phá:</a:t>
            </a:r>
            <a:br>
              <a:rPr lang="en-US" sz="3200" b="1">
                <a:solidFill>
                  <a:srgbClr val="C00000"/>
                </a:solidFill>
              </a:rPr>
            </a:br>
            <a:r>
              <a:rPr lang="en-US" sz="3200" b="1">
                <a:solidFill>
                  <a:srgbClr val="C00000"/>
                </a:solidFill>
              </a:rPr>
              <a:t>Chia sẻ thông tin và cảm nhận về một tác phẩm nhạc đàn</a:t>
            </a:r>
            <a:endParaRPr lang="en-US" sz="3200" b="1" dirty="0">
              <a:solidFill>
                <a:srgbClr val="C00000"/>
              </a:solidFill>
            </a:endParaRPr>
          </a:p>
        </p:txBody>
      </p:sp>
      <p:pic>
        <p:nvPicPr>
          <p:cNvPr id="7" name="Picture 6">
            <a:extLst>
              <a:ext uri="{FF2B5EF4-FFF2-40B4-BE49-F238E27FC236}">
                <a16:creationId xmlns:a16="http://schemas.microsoft.com/office/drawing/2014/main" id="{CD9F3DD0-7B9B-4237-A9A0-9B4A11FDE700}"/>
              </a:ext>
            </a:extLst>
          </p:cNvPr>
          <p:cNvPicPr>
            <a:picLocks noChangeAspect="1"/>
          </p:cNvPicPr>
          <p:nvPr/>
        </p:nvPicPr>
        <p:blipFill>
          <a:blip r:embed="rId2"/>
          <a:stretch>
            <a:fillRect/>
          </a:stretch>
        </p:blipFill>
        <p:spPr>
          <a:xfrm>
            <a:off x="3276600" y="2209800"/>
            <a:ext cx="4572000" cy="3479800"/>
          </a:xfrm>
          <a:prstGeom prst="rect">
            <a:avLst/>
          </a:prstGeom>
        </p:spPr>
      </p:pic>
    </p:spTree>
    <p:extLst>
      <p:ext uri="{BB962C8B-B14F-4D97-AF65-F5344CB8AC3E}">
        <p14:creationId xmlns:p14="http://schemas.microsoft.com/office/powerpoint/2010/main" val="350700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9796</TotalTime>
  <Words>405</Words>
  <Application>Microsoft Office PowerPoint</Application>
  <PresentationFormat>Widescreen</PresentationFormat>
  <Paragraphs>30</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Times New Roman</vt:lpstr>
      <vt:lpstr>Wingdings</vt:lpstr>
      <vt:lpstr>Default Design</vt:lpstr>
      <vt:lpstr>PowerPoint Presentation</vt:lpstr>
      <vt:lpstr>Chủ đề 1 TUỔI MƯỜI LĂM</vt:lpstr>
      <vt:lpstr>PowerPoint Presentation</vt:lpstr>
      <vt:lpstr>I. Ôn tập bài hát</vt:lpstr>
      <vt:lpstr>PowerPoint Presentation</vt:lpstr>
      <vt:lpstr>Thảo luận nhóm</vt:lpstr>
      <vt:lpstr>PowerPoint Presentation</vt:lpstr>
      <vt:lpstr>PowerPoint Presentation</vt:lpstr>
      <vt:lpstr>III. Trải nghiệm và khám phá: Chia sẻ thông tin và cảm nhận về một tác phẩm nhạc đàn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AAAA</cp:lastModifiedBy>
  <cp:revision>339</cp:revision>
  <dcterms:created xsi:type="dcterms:W3CDTF">2006-11-06T13:45:38Z</dcterms:created>
  <dcterms:modified xsi:type="dcterms:W3CDTF">2024-10-20T14:19:10Z</dcterms:modified>
</cp:coreProperties>
</file>