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9906000" cy="6858000" type="A4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FF73"/>
    <a:srgbClr val="D3FE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19"/>
    <p:restoredTop sz="91023" autoAdjust="0"/>
  </p:normalViewPr>
  <p:slideViewPr>
    <p:cSldViewPr snapToGrid="0" snapToObjects="1">
      <p:cViewPr>
        <p:scale>
          <a:sx n="82" d="100"/>
          <a:sy n="82" d="100"/>
        </p:scale>
        <p:origin x="930" y="-22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303A4260-B3FC-9044-A637-3368EA9769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69C1F0A-A7DF-A04A-9169-D3A5A1EABEB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4F55D8-5E5A-2845-8272-B77F0D4520AE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23C87C73-7A7C-7F4D-9D42-050F3F3DCB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45655E96-A0A6-1F46-B1F5-CD13EECFDC7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8C9460-E27A-D14D-8E29-DB6DC7A45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1678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9BA065-7406-EB49-9109-88C644854494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00363" y="857250"/>
            <a:ext cx="33432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F44092-1297-4E43-B13C-7275AC3E1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4919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F44092-1297-4E43-B13C-7275AC3E113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7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4F77-414F-D746-ACCC-4BA0BD3C355A}" type="datetime1">
              <a:rPr lang="en-US" smtClean="0"/>
              <a:t>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609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1826B-1E05-C34D-8183-2B0EC731562E}" type="datetime1">
              <a:rPr lang="en-US" smtClean="0"/>
              <a:t>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932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7DDF-6299-E345-868A-4E6AF0467DCC}" type="datetime1">
              <a:rPr lang="en-US" smtClean="0"/>
              <a:t>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653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D341B-CA04-6E45-89A9-75A631889B00}" type="datetime1">
              <a:rPr lang="en-US" smtClean="0"/>
              <a:t>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729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4553-FE4D-0E4C-9B60-3E1333B86A56}" type="datetime1">
              <a:rPr lang="en-US" smtClean="0"/>
              <a:t>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820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E391C-FB5A-EE43-9D05-312F3E36F84E}" type="datetime1">
              <a:rPr lang="en-US" smtClean="0"/>
              <a:t>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676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40B3E-56C0-9047-B21E-91FC7ABA0AEF}" type="datetime1">
              <a:rPr lang="en-US" smtClean="0"/>
              <a:t>1/7/2024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112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025F3-4C77-7349-B9DB-550A64B5BF39}" type="datetime1">
              <a:rPr lang="en-US" smtClean="0"/>
              <a:t>1/7/2024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346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8DD63-32A4-C048-B8F1-FE12895E394F}" type="datetime1">
              <a:rPr lang="en-US" smtClean="0"/>
              <a:t>1/7/2024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94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BCE63-F9D6-724F-95C6-B370B096DC25}" type="datetime1">
              <a:rPr lang="en-US" smtClean="0"/>
              <a:t>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22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1D9F9-ACE8-7941-8E5E-497854A46427}" type="datetime1">
              <a:rPr lang="en-US" smtClean="0"/>
              <a:t>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494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D0CE7-CE8E-8645-9677-CCAF247ED4CC}" type="datetime1">
              <a:rPr lang="en-US" smtClean="0"/>
              <a:t>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30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enu board with cartoon characters&#10;&#10;Description automatically generated">
            <a:extLst>
              <a:ext uri="{FF2B5EF4-FFF2-40B4-BE49-F238E27FC236}">
                <a16:creationId xmlns="" xmlns:a16="http://schemas.microsoft.com/office/drawing/2014/main" id="{01776DB6-E548-F8FE-DD9A-275B6ED278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0445" y="290542"/>
            <a:ext cx="9906000" cy="686196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8367B300-A6F2-E1CF-BD37-A3B6AA2781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318" y="935775"/>
            <a:ext cx="1566693" cy="7670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AE5F6D5-6AEF-C6C3-11D0-F81B67F9FC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4" y="278341"/>
            <a:ext cx="1884556" cy="10179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1390584-B3A9-C09D-2EC8-1B8E787761F2}"/>
              </a:ext>
            </a:extLst>
          </p:cNvPr>
          <p:cNvSpPr txBox="1"/>
          <p:nvPr/>
        </p:nvSpPr>
        <p:spPr>
          <a:xfrm>
            <a:off x="1676006" y="1095933"/>
            <a:ext cx="5672647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             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Từ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ngày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25/09/2023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đến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ngày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29/09 /2023</a:t>
            </a:r>
            <a:endParaRPr lang="x-none" dirty="0">
              <a:ln>
                <a:solidFill>
                  <a:srgbClr val="0070C0"/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211F6952-31B0-C70B-3C2E-BA271435A581}"/>
              </a:ext>
            </a:extLst>
          </p:cNvPr>
          <p:cNvSpPr txBox="1"/>
          <p:nvPr/>
        </p:nvSpPr>
        <p:spPr>
          <a:xfrm>
            <a:off x="2732049" y="14608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A7856CC-FA55-61D6-535F-EAB9FE699829}"/>
              </a:ext>
            </a:extLst>
          </p:cNvPr>
          <p:cNvSpPr txBox="1"/>
          <p:nvPr/>
        </p:nvSpPr>
        <p:spPr>
          <a:xfrm>
            <a:off x="1676006" y="778443"/>
            <a:ext cx="6039956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THỰC ĐƠN TUẦN </a:t>
            </a:r>
            <a:r>
              <a:rPr lang="en-US" sz="2100" dirty="0" smtClean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20</a:t>
            </a:r>
            <a:r>
              <a:rPr lang="x-none" sz="2100" dirty="0" smtClean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x-none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TRƯỜNG T</a:t>
            </a:r>
            <a:r>
              <a:rPr lang="en-US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RUNG</a:t>
            </a:r>
            <a:r>
              <a:rPr lang="x-none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HỌC </a:t>
            </a:r>
            <a:r>
              <a:rPr lang="en-US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CƠ SỞ                                      NGUYỄN GIA THIỀU</a:t>
            </a:r>
            <a:endParaRPr lang="x-none" sz="2100" dirty="0">
              <a:ln w="15875"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453AC59F-E31E-D162-0971-F336540FE0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116" y="1467285"/>
            <a:ext cx="8527486" cy="4884303"/>
          </a:xfrm>
          <a:prstGeom prst="rect">
            <a:avLst/>
          </a:prstGeom>
        </p:spPr>
      </p:pic>
      <p:graphicFrame>
        <p:nvGraphicFramePr>
          <p:cNvPr id="16" name="Table 15">
            <a:extLst>
              <a:ext uri="{FF2B5EF4-FFF2-40B4-BE49-F238E27FC236}">
                <a16:creationId xmlns="" xmlns:a16="http://schemas.microsoft.com/office/drawing/2014/main" id="{833C1436-185D-B335-2CF1-7ADA96D0C8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9465085"/>
              </p:ext>
            </p:extLst>
          </p:nvPr>
        </p:nvGraphicFramePr>
        <p:xfrm>
          <a:off x="574116" y="1517106"/>
          <a:ext cx="8615035" cy="4841577"/>
        </p:xfrm>
        <a:graphic>
          <a:graphicData uri="http://schemas.openxmlformats.org/drawingml/2006/table">
            <a:tbl>
              <a:tblPr/>
              <a:tblGrid>
                <a:gridCol w="577850">
                  <a:extLst>
                    <a:ext uri="{9D8B030D-6E8A-4147-A177-3AD203B41FA5}">
                      <a16:colId xmlns="" xmlns:a16="http://schemas.microsoft.com/office/drawing/2014/main" val="2877534990"/>
                    </a:ext>
                  </a:extLst>
                </a:gridCol>
                <a:gridCol w="411219">
                  <a:extLst>
                    <a:ext uri="{9D8B030D-6E8A-4147-A177-3AD203B41FA5}">
                      <a16:colId xmlns="" xmlns:a16="http://schemas.microsoft.com/office/drawing/2014/main" val="4265108972"/>
                    </a:ext>
                  </a:extLst>
                </a:gridCol>
                <a:gridCol w="390104">
                  <a:extLst>
                    <a:ext uri="{9D8B030D-6E8A-4147-A177-3AD203B41FA5}">
                      <a16:colId xmlns="" xmlns:a16="http://schemas.microsoft.com/office/drawing/2014/main" val="1105991440"/>
                    </a:ext>
                  </a:extLst>
                </a:gridCol>
                <a:gridCol w="759906">
                  <a:extLst>
                    <a:ext uri="{9D8B030D-6E8A-4147-A177-3AD203B41FA5}">
                      <a16:colId xmlns="" xmlns:a16="http://schemas.microsoft.com/office/drawing/2014/main" val="3360377045"/>
                    </a:ext>
                  </a:extLst>
                </a:gridCol>
                <a:gridCol w="637095">
                  <a:extLst>
                    <a:ext uri="{9D8B030D-6E8A-4147-A177-3AD203B41FA5}">
                      <a16:colId xmlns="" xmlns:a16="http://schemas.microsoft.com/office/drawing/2014/main" val="1747583090"/>
                    </a:ext>
                  </a:extLst>
                </a:gridCol>
                <a:gridCol w="653429">
                  <a:extLst>
                    <a:ext uri="{9D8B030D-6E8A-4147-A177-3AD203B41FA5}">
                      <a16:colId xmlns="" xmlns:a16="http://schemas.microsoft.com/office/drawing/2014/main" val="3438486273"/>
                    </a:ext>
                  </a:extLst>
                </a:gridCol>
                <a:gridCol w="653429">
                  <a:extLst>
                    <a:ext uri="{9D8B030D-6E8A-4147-A177-3AD203B41FA5}">
                      <a16:colId xmlns="" xmlns:a16="http://schemas.microsoft.com/office/drawing/2014/main" val="96834021"/>
                    </a:ext>
                  </a:extLst>
                </a:gridCol>
                <a:gridCol w="802787">
                  <a:extLst>
                    <a:ext uri="{9D8B030D-6E8A-4147-A177-3AD203B41FA5}">
                      <a16:colId xmlns="" xmlns:a16="http://schemas.microsoft.com/office/drawing/2014/main" val="1521994350"/>
                    </a:ext>
                  </a:extLst>
                </a:gridCol>
                <a:gridCol w="504071">
                  <a:extLst>
                    <a:ext uri="{9D8B030D-6E8A-4147-A177-3AD203B41FA5}">
                      <a16:colId xmlns="" xmlns:a16="http://schemas.microsoft.com/office/drawing/2014/main" val="1093328679"/>
                    </a:ext>
                  </a:extLst>
                </a:gridCol>
                <a:gridCol w="653429">
                  <a:extLst>
                    <a:ext uri="{9D8B030D-6E8A-4147-A177-3AD203B41FA5}">
                      <a16:colId xmlns="" xmlns:a16="http://schemas.microsoft.com/office/drawing/2014/main" val="1777224857"/>
                    </a:ext>
                  </a:extLst>
                </a:gridCol>
                <a:gridCol w="469070">
                  <a:extLst>
                    <a:ext uri="{9D8B030D-6E8A-4147-A177-3AD203B41FA5}">
                      <a16:colId xmlns="" xmlns:a16="http://schemas.microsoft.com/office/drawing/2014/main" val="4181520365"/>
                    </a:ext>
                  </a:extLst>
                </a:gridCol>
                <a:gridCol w="469070">
                  <a:extLst>
                    <a:ext uri="{9D8B030D-6E8A-4147-A177-3AD203B41FA5}">
                      <a16:colId xmlns="" xmlns:a16="http://schemas.microsoft.com/office/drawing/2014/main" val="513924518"/>
                    </a:ext>
                  </a:extLst>
                </a:gridCol>
                <a:gridCol w="513410">
                  <a:extLst>
                    <a:ext uri="{9D8B030D-6E8A-4147-A177-3AD203B41FA5}">
                      <a16:colId xmlns="" xmlns:a16="http://schemas.microsoft.com/office/drawing/2014/main" val="1775763134"/>
                    </a:ext>
                  </a:extLst>
                </a:gridCol>
                <a:gridCol w="560083">
                  <a:extLst>
                    <a:ext uri="{9D8B030D-6E8A-4147-A177-3AD203B41FA5}">
                      <a16:colId xmlns="" xmlns:a16="http://schemas.microsoft.com/office/drawing/2014/main" val="3418577654"/>
                    </a:ext>
                  </a:extLst>
                </a:gridCol>
                <a:gridCol w="560083">
                  <a:extLst>
                    <a:ext uri="{9D8B030D-6E8A-4147-A177-3AD203B41FA5}">
                      <a16:colId xmlns="" xmlns:a16="http://schemas.microsoft.com/office/drawing/2014/main" val="2380076191"/>
                    </a:ext>
                  </a:extLst>
                </a:gridCol>
              </a:tblGrid>
              <a:tr h="151975">
                <a:tc gridSpan="15">
                  <a:txBody>
                    <a:bodyPr/>
                    <a:lstStyle/>
                    <a:p>
                      <a:pPr algn="ctr" fontAlgn="ctr"/>
                      <a:r>
                        <a:rPr lang="vi-VN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Đơn giá 40.000 VNĐ bao gồm 01 bữa ăn trưa-Tráng</a:t>
                      </a:r>
                      <a:r>
                        <a:rPr lang="vi-VN" sz="9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miệng</a:t>
                      </a:r>
                      <a:r>
                        <a:rPr lang="vi-VN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và thuế</a:t>
                      </a: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83471410"/>
                  </a:ext>
                </a:extLst>
              </a:tr>
              <a:tr h="335952">
                <a:tc gridSpan="15">
                  <a:txBody>
                    <a:bodyPr/>
                    <a:lstStyle/>
                    <a:p>
                      <a:pPr algn="ctr" fontAlgn="ctr"/>
                      <a:r>
                        <a:rPr lang="vi-VN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(Thực đơn được xây dựng theo "Thực đơn cân bằng dinh dưỡng" được thực hiển bởi Bộ giáo dục và đào tạo và Viện Dinh Dưỡng Quốc Gia)</a:t>
                      </a: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71011950"/>
                  </a:ext>
                </a:extLst>
              </a:tr>
              <a:tr h="15197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Tuần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Thứ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chính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mặn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1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mặn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2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Bữa phụ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Năng lượng bữa trưa</a:t>
                      </a:r>
                      <a:b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(KCAL)    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Đáp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ứng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nhu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cầu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hằng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ngày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40-50 %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Tỉ Lệ (%)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Năng lượng bữa phụ (KCAL)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Đáp ứng % nhu cầu năng lượng/ngày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012049321"/>
                  </a:ext>
                </a:extLst>
              </a:tr>
              <a:tr h="576120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11198733"/>
                  </a:ext>
                </a:extLst>
              </a:tr>
              <a:tr h="202474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Tiêu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Chuẩn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</a:t>
                      </a:r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%-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0%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.0-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</a:t>
                      </a:r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.0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30.0-40.0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50.0-65.0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43920712"/>
                  </a:ext>
                </a:extLst>
              </a:tr>
              <a:tr h="542582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Tuần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15/01/ 2024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Hai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15/01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xá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xíu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Trứng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ốp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la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Bắp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cải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thả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giá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trái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cây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Kun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872.4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7.5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36789945"/>
                  </a:ext>
                </a:extLst>
              </a:tr>
              <a:tr h="408781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Ba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16/01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bò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ngũ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sắc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Đậu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Cải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chíp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củ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quả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hầm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xương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Bánh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tô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850.8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14689235"/>
                  </a:ext>
                </a:extLst>
              </a:tr>
              <a:tr h="542582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Tư </a:t>
                      </a:r>
                      <a:r>
                        <a:rPr lang="vi-VN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17/01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Cá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rô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phi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chiên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giòn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kho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ngô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ngọt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hương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Giá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đỗ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cải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băm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Dưa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hấu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842.6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45531537"/>
                  </a:ext>
                </a:extLst>
              </a:tr>
              <a:tr h="480173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Năm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18/01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Má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đùi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ngọt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Chả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lợn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rim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tiêu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Su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luộc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+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Muối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vừng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bí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Phù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Đổng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860.6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18572073"/>
                  </a:ext>
                </a:extLst>
              </a:tr>
              <a:tr h="537113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Sáu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19/01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Bún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chả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fristi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cô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gái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Lan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836.8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7.5</a:t>
                      </a:r>
                    </a:p>
                    <a:p>
                      <a:pPr algn="ctr" fontAlgn="ctr"/>
                      <a:r>
                        <a:rPr lang="x-non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45635853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18491572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Ghi chú : (1) Phần trăm năng lượng được tính trên tổng năng lương mỗi ngày</a:t>
                      </a: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70987895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(2) Phần trăm Protein,Lipid,Glucid được tính trên tổng năng lượng của một bữa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88938548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(3) Tổng số loại nguyên liệu sử dụng trong thực đơn,không bao gồm gia vị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30210812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(4) Tổng lượng rau củ quả trong thực đơn,chưa bao gồm trái cây tráng miệng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36587506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(5) Tổng lượng muối từ các gia vị chứa muối sử dụng trong thực đơn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50421468"/>
                  </a:ext>
                </a:extLst>
              </a:tr>
            </a:tbl>
          </a:graphicData>
        </a:graphic>
      </p:graphicFrame>
      <p:pic>
        <p:nvPicPr>
          <p:cNvPr id="6" name="Picture 5" descr="A group of different fruits&#10;&#10;Description automatically generated">
            <a:extLst>
              <a:ext uri="{FF2B5EF4-FFF2-40B4-BE49-F238E27FC236}">
                <a16:creationId xmlns="" xmlns:a16="http://schemas.microsoft.com/office/drawing/2014/main" id="{D2ABC2C5-49DB-8342-3D33-5BEFCE2A34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01550" y="5290711"/>
            <a:ext cx="1469845" cy="1534648"/>
          </a:xfrm>
          <a:prstGeom prst="rect">
            <a:avLst/>
          </a:prstGeom>
        </p:spPr>
      </p:pic>
      <p:pic>
        <p:nvPicPr>
          <p:cNvPr id="8" name="Picture 7" descr="A group of different berries&#10;&#10;Description automatically generated">
            <a:extLst>
              <a:ext uri="{FF2B5EF4-FFF2-40B4-BE49-F238E27FC236}">
                <a16:creationId xmlns="" xmlns:a16="http://schemas.microsoft.com/office/drawing/2014/main" id="{361BC0E7-C158-01E5-1838-BD8A19A59B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49416" y="5719239"/>
            <a:ext cx="2225858" cy="1110699"/>
          </a:xfrm>
          <a:prstGeom prst="rect">
            <a:avLst/>
          </a:prstGeom>
        </p:spPr>
      </p:pic>
      <p:pic>
        <p:nvPicPr>
          <p:cNvPr id="10" name="Picture 9" descr="A plate of fried shrimp with sauce&#10;&#10;Description automatically generated">
            <a:extLst>
              <a:ext uri="{FF2B5EF4-FFF2-40B4-BE49-F238E27FC236}">
                <a16:creationId xmlns="" xmlns:a16="http://schemas.microsoft.com/office/drawing/2014/main" id="{96BEC14E-1455-98FB-9832-801BC647A7F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18997" y="6278134"/>
            <a:ext cx="2309521" cy="95592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00CB5177-CE32-A1E2-267A-0E910257C67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76007" y="6604672"/>
            <a:ext cx="1225150" cy="470951"/>
          </a:xfrm>
          <a:prstGeom prst="rect">
            <a:avLst/>
          </a:prstGeom>
        </p:spPr>
      </p:pic>
      <p:pic>
        <p:nvPicPr>
          <p:cNvPr id="17" name="Picture 16" descr="A close up of a strawberry and a raspberry&#10;&#10;Description automatically generated">
            <a:extLst>
              <a:ext uri="{FF2B5EF4-FFF2-40B4-BE49-F238E27FC236}">
                <a16:creationId xmlns="" xmlns:a16="http://schemas.microsoft.com/office/drawing/2014/main" id="{E4DB436D-8428-E869-DDFD-5EE91ECE385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62474" y="6172944"/>
            <a:ext cx="1001909" cy="1001909"/>
          </a:xfrm>
          <a:prstGeom prst="rect">
            <a:avLst/>
          </a:prstGeom>
        </p:spPr>
      </p:pic>
      <p:pic>
        <p:nvPicPr>
          <p:cNvPr id="18" name="Picture 17" descr="A plate of food on a black background&#10;&#10;Description automatically generated">
            <a:extLst>
              <a:ext uri="{FF2B5EF4-FFF2-40B4-BE49-F238E27FC236}">
                <a16:creationId xmlns="" xmlns:a16="http://schemas.microsoft.com/office/drawing/2014/main" id="{618FFD6A-7F7C-0D8C-E5AF-CFCCC76FC70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81232" y="5798633"/>
            <a:ext cx="2052663" cy="169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3223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1602</TotalTime>
  <Words>367</Words>
  <Application>Microsoft Office PowerPoint</Application>
  <PresentationFormat>A4 Paper (210x297 mm)</PresentationFormat>
  <Paragraphs>103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THỰC ĐƠN THÁNG 11 TRƯỜNG TIỂU HỌC ĐÔ THỊ VIỆT HƯNG</dc:title>
  <dc:creator>Lanh Nguyen</dc:creator>
  <cp:lastModifiedBy>Microsoft account</cp:lastModifiedBy>
  <cp:revision>206</cp:revision>
  <cp:lastPrinted>2023-08-20T15:03:24Z</cp:lastPrinted>
  <dcterms:created xsi:type="dcterms:W3CDTF">2019-09-26T13:09:45Z</dcterms:created>
  <dcterms:modified xsi:type="dcterms:W3CDTF">2024-01-07T03:08:01Z</dcterms:modified>
</cp:coreProperties>
</file>