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17" r:id="rId3"/>
    <p:sldId id="318" r:id="rId4"/>
    <p:sldId id="274" r:id="rId5"/>
    <p:sldId id="256" r:id="rId6"/>
    <p:sldId id="285" r:id="rId7"/>
    <p:sldId id="286" r:id="rId8"/>
    <p:sldId id="287" r:id="rId9"/>
    <p:sldId id="289" r:id="rId10"/>
    <p:sldId id="290" r:id="rId11"/>
    <p:sldId id="291" r:id="rId12"/>
    <p:sldId id="292" r:id="rId13"/>
    <p:sldId id="316" r:id="rId14"/>
    <p:sldId id="258"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262" r:id="rId29"/>
    <p:sldId id="306" r:id="rId30"/>
    <p:sldId id="310" r:id="rId31"/>
    <p:sldId id="311" r:id="rId32"/>
    <p:sldId id="312" r:id="rId33"/>
    <p:sldId id="313" r:id="rId34"/>
    <p:sldId id="314" r:id="rId35"/>
    <p:sldId id="315" r:id="rId36"/>
    <p:sldId id="307"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mbria" panose="0204050305040603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477" autoAdjust="0"/>
  </p:normalViewPr>
  <p:slideViewPr>
    <p:cSldViewPr>
      <p:cViewPr varScale="1">
        <p:scale>
          <a:sx n="39" d="100"/>
          <a:sy n="39" d="100"/>
        </p:scale>
        <p:origin x="55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a:t>
            </a:fld>
            <a:endParaRPr lang="en-US"/>
          </a:p>
        </p:txBody>
      </p:sp>
    </p:spTree>
    <p:extLst>
      <p:ext uri="{BB962C8B-B14F-4D97-AF65-F5344CB8AC3E}">
        <p14:creationId xmlns:p14="http://schemas.microsoft.com/office/powerpoint/2010/main" val="4062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143735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52960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20</a:t>
            </a:fld>
            <a:endParaRPr lang="en-US"/>
          </a:p>
        </p:txBody>
      </p:sp>
    </p:spTree>
    <p:extLst>
      <p:ext uri="{BB962C8B-B14F-4D97-AF65-F5344CB8AC3E}">
        <p14:creationId xmlns:p14="http://schemas.microsoft.com/office/powerpoint/2010/main" val="208294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284954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7549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29</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34</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8</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59992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5429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35121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10/8/2023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9.png"/><Relationship Id="rId5" Type="http://schemas.microsoft.com/office/2007/relationships/media" Target="../media/media3.mp3"/><Relationship Id="rId10" Type="http://schemas.openxmlformats.org/officeDocument/2006/relationships/image" Target="../media/image48.png"/><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2686231-33AA-509E-9448-84E8A0A381D4}"/>
              </a:ext>
            </a:extLst>
          </p:cNvPr>
          <p:cNvSpPr/>
          <p:nvPr/>
        </p:nvSpPr>
        <p:spPr>
          <a:xfrm>
            <a:off x="5257800" y="3463636"/>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4">
            <a:extLst>
              <a:ext uri="{FF2B5EF4-FFF2-40B4-BE49-F238E27FC236}">
                <a16:creationId xmlns:a16="http://schemas.microsoft.com/office/drawing/2014/main" id="{E69DB1D2-3B6D-B3B3-A851-C9CC5B756D1E}"/>
              </a:ext>
            </a:extLst>
          </p:cNvPr>
          <p:cNvSpPr txBox="1"/>
          <p:nvPr/>
        </p:nvSpPr>
        <p:spPr>
          <a:xfrm>
            <a:off x="2209800" y="1638300"/>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Freeform 5">
            <a:extLst>
              <a:ext uri="{FF2B5EF4-FFF2-40B4-BE49-F238E27FC236}">
                <a16:creationId xmlns:a16="http://schemas.microsoft.com/office/drawing/2014/main" id="{C6E598FA-1863-66A2-FC7D-C91F60CFC28A}"/>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
        <p:nvSpPr>
          <p:cNvPr id="5" name="Freeform 5">
            <a:extLst>
              <a:ext uri="{FF2B5EF4-FFF2-40B4-BE49-F238E27FC236}">
                <a16:creationId xmlns:a16="http://schemas.microsoft.com/office/drawing/2014/main" id="{A76266B7-F3B6-B22D-930E-A9D74AC4F9F5}"/>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87907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0" name="Freeform 3">
            <a:extLst>
              <a:ext uri="{FF2B5EF4-FFF2-40B4-BE49-F238E27FC236}">
                <a16:creationId xmlns:a16="http://schemas.microsoft.com/office/drawing/2014/main"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E160379-0D86-682F-4E1C-1835A390813D}"/>
              </a:ext>
            </a:extLst>
          </p:cNvPr>
          <p:cNvPicPr>
            <a:picLocks noChangeAspect="1"/>
          </p:cNvPicPr>
          <p:nvPr/>
        </p:nvPicPr>
        <p:blipFill>
          <a:blip r:embed="rId5"/>
          <a:stretch>
            <a:fillRect/>
          </a:stretch>
        </p:blipFill>
        <p:spPr>
          <a:xfrm>
            <a:off x="5257800" y="3009900"/>
            <a:ext cx="11985775" cy="3359187"/>
          </a:xfrm>
          <a:prstGeom prst="rect">
            <a:avLst/>
          </a:prstGeom>
        </p:spPr>
      </p:pic>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C6512FBB-D23F-26CC-C745-E72438A8F37D}"/>
              </a:ext>
            </a:extLst>
          </p:cNvPr>
          <p:cNvPicPr>
            <a:picLocks noChangeAspect="1"/>
          </p:cNvPicPr>
          <p:nvPr/>
        </p:nvPicPr>
        <p:blipFill>
          <a:blip r:embed="rId4"/>
          <a:stretch>
            <a:fillRect/>
          </a:stretch>
        </p:blipFill>
        <p:spPr>
          <a:xfrm>
            <a:off x="1559918" y="2854253"/>
            <a:ext cx="15168163" cy="4578493"/>
          </a:xfrm>
          <a:prstGeom prst="rect">
            <a:avLst/>
          </a:prstGeom>
        </p:spPr>
      </p:pic>
    </p:spTree>
    <p:extLst>
      <p:ext uri="{BB962C8B-B14F-4D97-AF65-F5344CB8AC3E}">
        <p14:creationId xmlns:p14="http://schemas.microsoft.com/office/powerpoint/2010/main" val="30930139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02E45-9931-D5D6-8BFA-09B7C6A56350}"/>
              </a:ext>
            </a:extLst>
          </p:cNvPr>
          <p:cNvPicPr>
            <a:picLocks noChangeAspect="1"/>
          </p:cNvPicPr>
          <p:nvPr/>
        </p:nvPicPr>
        <p:blipFill>
          <a:blip r:embed="rId3"/>
          <a:stretch>
            <a:fillRect/>
          </a:stretch>
        </p:blipFill>
        <p:spPr>
          <a:xfrm>
            <a:off x="10896600" y="952500"/>
            <a:ext cx="6372264" cy="9032140"/>
          </a:xfrm>
          <a:prstGeom prst="rect">
            <a:avLst/>
          </a:prstGeom>
        </p:spPr>
      </p:pic>
      <p:sp>
        <p:nvSpPr>
          <p:cNvPr id="4" name="Subtitle 5">
            <a:extLst>
              <a:ext uri="{FF2B5EF4-FFF2-40B4-BE49-F238E27FC236}">
                <a16:creationId xmlns:a16="http://schemas.microsoft.com/office/drawing/2014/main" id="{6E519CD5-6B30-0C91-A0D5-EAF1F868E53F}"/>
              </a:ext>
            </a:extLst>
          </p:cNvPr>
          <p:cNvSpPr txBox="1">
            <a:spLocks/>
          </p:cNvSpPr>
          <p:nvPr/>
        </p:nvSpPr>
        <p:spPr>
          <a:xfrm>
            <a:off x="3048002" y="3848100"/>
            <a:ext cx="5786400" cy="5262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marL="685800" indent="-685800">
              <a:lnSpc>
                <a:spcPct val="150000"/>
              </a:lnSpc>
              <a:buFontTx/>
              <a:buChar char="-"/>
            </a:pPr>
            <a:r>
              <a:rPr lang="vi-VN" sz="4400" dirty="0">
                <a:latin typeface="+mj-lt"/>
                <a:ea typeface="Cambria" panose="02040503050406030204" pitchFamily="18" charset="0"/>
              </a:rPr>
              <a:t>Hoạt động nhóm bàn</a:t>
            </a:r>
          </a:p>
          <a:p>
            <a:pPr marL="685800" indent="-685800">
              <a:lnSpc>
                <a:spcPct val="150000"/>
              </a:lnSpc>
              <a:buFontTx/>
              <a:buChar char="-"/>
            </a:pPr>
            <a:r>
              <a:rPr lang="vi-VN" sz="4400" dirty="0">
                <a:latin typeface="+mj-lt"/>
                <a:ea typeface="Cambria" panose="02040503050406030204" pitchFamily="18" charset="0"/>
              </a:rPr>
              <a:t>Thời gian: 10 phút</a:t>
            </a:r>
            <a:endParaRPr lang="en-US" sz="4400" dirty="0">
              <a:latin typeface="+mj-lt"/>
              <a:ea typeface="Cambria" panose="02040503050406030204" pitchFamily="18" charset="0"/>
            </a:endParaRPr>
          </a:p>
        </p:txBody>
      </p:sp>
      <p:pic>
        <p:nvPicPr>
          <p:cNvPr id="5" name="Picture 4">
            <a:extLst>
              <a:ext uri="{FF2B5EF4-FFF2-40B4-BE49-F238E27FC236}">
                <a16:creationId xmlns:a16="http://schemas.microsoft.com/office/drawing/2014/main" id="{7AC6076A-174B-ACAC-E4DF-2BA3A3EF1B13}"/>
              </a:ext>
            </a:extLst>
          </p:cNvPr>
          <p:cNvPicPr>
            <a:picLocks noChangeAspect="1"/>
          </p:cNvPicPr>
          <p:nvPr/>
        </p:nvPicPr>
        <p:blipFill>
          <a:blip r:embed="rId4"/>
          <a:stretch>
            <a:fillRect/>
          </a:stretch>
        </p:blipFill>
        <p:spPr>
          <a:xfrm>
            <a:off x="-2362200" y="1104900"/>
            <a:ext cx="15405927" cy="2566638"/>
          </a:xfrm>
          <a:prstGeom prst="rect">
            <a:avLst/>
          </a:prstGeom>
        </p:spPr>
      </p:pic>
    </p:spTree>
    <p:extLst>
      <p:ext uri="{BB962C8B-B14F-4D97-AF65-F5344CB8AC3E}">
        <p14:creationId xmlns:p14="http://schemas.microsoft.com/office/powerpoint/2010/main" val="42785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600202" y="21717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Nội</a:t>
            </a:r>
            <a:r>
              <a:rPr lang="en-US" sz="4400" b="1" dirty="0">
                <a:solidFill>
                  <a:srgbClr val="C35527"/>
                </a:solidFill>
                <a:latin typeface="Times New Roman" panose="02020603050405020304" pitchFamily="18" charset="0"/>
                <a:cs typeface="Times New Roman" panose="02020603050405020304" pitchFamily="18" charset="0"/>
              </a:rPr>
              <a:t> dung, </a:t>
            </a:r>
            <a:r>
              <a:rPr lang="en-US" sz="4400" b="1" dirty="0" err="1">
                <a:solidFill>
                  <a:srgbClr val="C35527"/>
                </a:solidFill>
                <a:latin typeface="Times New Roman" panose="02020603050405020304" pitchFamily="18" charset="0"/>
                <a:cs typeface="Times New Roman" panose="02020603050405020304" pitchFamily="18" charset="0"/>
              </a:rPr>
              <a:t>chủ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đề</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91902"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495800" y="1943100"/>
            <a:ext cx="12496800" cy="2800767"/>
          </a:xfrm>
          <a:prstGeom prst="rect">
            <a:avLst/>
          </a:prstGeom>
        </p:spPr>
        <p:txBody>
          <a:bodyPr wrap="square">
            <a:spAutoFit/>
          </a:bodyPr>
          <a:lstStyle/>
          <a:p>
            <a:pPr algn="just"/>
            <a:r>
              <a:rPr lang="vi-VN" sz="4400" dirty="0">
                <a:solidFill>
                  <a:srgbClr val="081C36"/>
                </a:solidFill>
                <a:latin typeface="+mj-lt"/>
              </a:rPr>
              <a:t>Đoạn trích kể chuyện bác Phó may mang tới cho ông Giuốc- đanh bộ lễ phục may hoa ngược khiến ông tức giận. Nhưng khi nghe bác ta nói những người quý tộc đều mặc như vậy, ông tỏ vẻ rất hài lòng</a:t>
            </a:r>
            <a:r>
              <a:rPr lang="en-US" sz="4400" dirty="0">
                <a:solidFill>
                  <a:srgbClr val="081C36"/>
                </a:solidFill>
                <a:latin typeface="+mj-lt"/>
              </a:rPr>
              <a:t>.</a:t>
            </a:r>
            <a:endParaRPr lang="vi-VN" sz="4400" dirty="0">
              <a:solidFill>
                <a:srgbClr val="081C36"/>
              </a:solidFill>
              <a:latin typeface="+mj-lt"/>
            </a:endParaRPr>
          </a:p>
        </p:txBody>
      </p:sp>
      <p:sp>
        <p:nvSpPr>
          <p:cNvPr id="9" name="Rectangle 8">
            <a:extLst>
              <a:ext uri="{FF2B5EF4-FFF2-40B4-BE49-F238E27FC236}">
                <a16:creationId xmlns:a16="http://schemas.microsoft.com/office/drawing/2014/main" id="{537F62E1-9176-B453-1E34-4B97D2BD6E14}"/>
              </a:ext>
            </a:extLst>
          </p:cNvPr>
          <p:cNvSpPr/>
          <p:nvPr/>
        </p:nvSpPr>
        <p:spPr>
          <a:xfrm>
            <a:off x="4495800" y="5072271"/>
            <a:ext cx="12496800" cy="2189130"/>
          </a:xfrm>
          <a:prstGeom prst="rect">
            <a:avLst/>
          </a:prstGeom>
        </p:spPr>
        <p:txBody>
          <a:bodyPr wrap="square">
            <a:spAutoFit/>
          </a:bodyPr>
          <a:lstStyle/>
          <a:p>
            <a:pPr algn="just"/>
            <a:r>
              <a:rPr lang="en-US" sz="4400" b="1" dirty="0">
                <a:solidFill>
                  <a:srgbClr val="081C36"/>
                </a:solidFill>
                <a:latin typeface="+mj-lt"/>
                <a:sym typeface="Wingdings" panose="05000000000000000000" pitchFamily="2" charset="2"/>
              </a:rPr>
              <a:t></a:t>
            </a:r>
            <a:r>
              <a:rPr lang="vi-VN" sz="4400" b="1" dirty="0">
                <a:solidFill>
                  <a:srgbClr val="081C36"/>
                </a:solidFill>
                <a:latin typeface="+mj-lt"/>
              </a:rPr>
              <a:t> mâu thuẫn giữa cái xấu - cái xấu</a:t>
            </a:r>
          </a:p>
          <a:p>
            <a:pPr algn="just"/>
            <a:r>
              <a:rPr lang="vi-VN" sz="4400" b="1" dirty="0">
                <a:solidFill>
                  <a:srgbClr val="081C36"/>
                </a:solidFill>
                <a:latin typeface="+mj-lt"/>
              </a:rPr>
              <a:t>(Sự dốt nát của ông Giuốc- đanh với sự mưu mô, lừa lọc của bác Phó may)</a:t>
            </a:r>
          </a:p>
        </p:txBody>
      </p:sp>
      <p:grpSp>
        <p:nvGrpSpPr>
          <p:cNvPr id="10" name="Group 7">
            <a:extLst>
              <a:ext uri="{FF2B5EF4-FFF2-40B4-BE49-F238E27FC236}">
                <a16:creationId xmlns:a16="http://schemas.microsoft.com/office/drawing/2014/main"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Chỉ</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dẫn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khấu</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876801" y="5600700"/>
            <a:ext cx="11887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Giúp phân biệt lời thoại của nhân vật, hướng dẫn động tác cho các diễn viên kịch, giúp người đọc hiểu rõ bối cảnh, nội dung và hình dung rõ hơn về nhân vật. </a:t>
            </a:r>
          </a:p>
        </p:txBody>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2800767"/>
          </a:xfrm>
          <a:prstGeom prst="rect">
            <a:avLst/>
          </a:prstGeom>
        </p:spPr>
        <p:txBody>
          <a:bodyPr wrap="square">
            <a:spAutoFit/>
          </a:bodyPr>
          <a:lstStyle/>
          <a:p>
            <a:pPr lvl="0" algn="just"/>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Ông</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Giuốc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đanh</a:t>
            </a:r>
            <a:r>
              <a:rPr lang="en-US" sz="4400" dirty="0">
                <a:solidFill>
                  <a:srgbClr val="081C36"/>
                </a:solidFill>
                <a:latin typeface="Times New Roman" panose="02020603050405020304" pitchFamily="18" charset="0"/>
                <a:cs typeface="Times New Roman" panose="02020603050405020304" pitchFamily="18" charset="0"/>
              </a:rPr>
              <a:t> - </a:t>
            </a:r>
            <a:r>
              <a:rPr lang="en-US" sz="4400" dirty="0" err="1">
                <a:solidFill>
                  <a:srgbClr val="081C36"/>
                </a:solidFill>
                <a:latin typeface="Times New Roman" panose="02020603050405020304" pitchFamily="18" charset="0"/>
                <a:cs typeface="Times New Roman" panose="02020603050405020304" pitchFamily="18" charset="0"/>
              </a:rPr>
              <a:t>nhìn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áo</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của</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bác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Phó</a:t>
            </a:r>
            <a:r>
              <a:rPr lang="en-US" sz="4400" dirty="0">
                <a:solidFill>
                  <a:srgbClr val="081C36"/>
                </a:solidFill>
                <a:latin typeface="Times New Roman" panose="02020603050405020304" pitchFamily="18" charset="0"/>
                <a:cs typeface="Times New Roman" panose="02020603050405020304" pitchFamily="18" charset="0"/>
              </a:rPr>
              <a:t> may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“Bốn chú thợ phụ ra, hai chú cởi tuột quần cộc của ông Giuốc</a:t>
            </a:r>
            <a:r>
              <a:rPr kumimoji="0" lang="en-US"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đanh mặc lúc tập kiếm vừa rồi …của dàn nhạc”</a:t>
            </a:r>
          </a:p>
        </p:txBody>
      </p:sp>
      <p:sp>
        <p:nvSpPr>
          <p:cNvPr id="3" name="Freeform 7">
            <a:extLst>
              <a:ext uri="{FF2B5EF4-FFF2-40B4-BE49-F238E27FC236}">
                <a16:creationId xmlns:a16="http://schemas.microsoft.com/office/drawing/2014/main" id="{01038023-7A8B-F85C-AD16-60C2D4B935FD}"/>
              </a:ext>
            </a:extLst>
          </p:cNvPr>
          <p:cNvSpPr/>
          <p:nvPr/>
        </p:nvSpPr>
        <p:spPr>
          <a:xfrm>
            <a:off x="13106400" y="-1333500"/>
            <a:ext cx="7315200" cy="3502152"/>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21A04D57-B102-C50D-7001-C63CC33BBF5A}"/>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653AA696-EECB-3263-0A64-510A8D7CB4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0" name="TextBox 9">
              <a:extLst>
                <a:ext uri="{FF2B5EF4-FFF2-40B4-BE49-F238E27FC236}">
                  <a16:creationId xmlns:a16="http://schemas.microsoft.com/office/drawing/2014/main" id="{6EE6A8DE-EADD-3187-5912-F3CFF60399C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7716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105282" y="2400300"/>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Bối</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cảnh</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403018"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3318545" y="5676900"/>
            <a:ext cx="510193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ng Giuốc-đanh, bác Phó may, thợ phụ…</a:t>
            </a:r>
          </a:p>
        </p:txBody>
      </p:sp>
      <p:sp>
        <p:nvSpPr>
          <p:cNvPr id="2" name="Rectangle 1">
            <a:extLst>
              <a:ext uri="{FF2B5EF4-FFF2-40B4-BE49-F238E27FC236}">
                <a16:creationId xmlns:a16="http://schemas.microsoft.com/office/drawing/2014/main" id="{A9A290C2-005F-22DB-1482-6B0BD7B82381}"/>
              </a:ext>
            </a:extLst>
          </p:cNvPr>
          <p:cNvSpPr/>
          <p:nvPr/>
        </p:nvSpPr>
        <p:spPr>
          <a:xfrm>
            <a:off x="3315081"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thử bộ lễ phục của bác Phó may</a:t>
            </a:r>
          </a:p>
        </p:txBody>
      </p:sp>
      <p:sp>
        <p:nvSpPr>
          <p:cNvPr id="3" name="TextBox 12">
            <a:extLst>
              <a:ext uri="{FF2B5EF4-FFF2-40B4-BE49-F238E27FC236}">
                <a16:creationId xmlns:a16="http://schemas.microsoft.com/office/drawing/2014/main" id="{42E001B0-050C-23AD-FFC9-894B5CAE04A6}"/>
              </a:ext>
            </a:extLst>
          </p:cNvPr>
          <p:cNvSpPr txBox="1"/>
          <p:nvPr/>
        </p:nvSpPr>
        <p:spPr>
          <a:xfrm>
            <a:off x="1066800" y="5258243"/>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Nhân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vật</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Thủ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pháp</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trào</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phúng</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id="{7F13CCCE-318B-3BF8-1FBB-B00DF9A48973}"/>
              </a:ext>
            </a:extLst>
          </p:cNvPr>
          <p:cNvSpPr/>
          <p:nvPr/>
        </p:nvSpPr>
        <p:spPr>
          <a:xfrm>
            <a:off x="11506199"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 (ông lớn, cụ lớn, Đức ông,</a:t>
            </a:r>
            <a:r>
              <a:rPr kumimoji="0" lang="vi-VN"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hai chục chú thợ phụ)</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73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5515164"/>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Một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số</a:t>
            </a:r>
            <a:r>
              <a:rPr lang="en-US" sz="4400" b="1" dirty="0">
                <a:solidFill>
                  <a:srgbClr val="C35527"/>
                </a:solidFill>
                <a:latin typeface="Times New Roman" panose="02020603050405020304" pitchFamily="18" charset="0"/>
                <a:cs typeface="Times New Roman" panose="02020603050405020304" pitchFamily="18" charset="0"/>
              </a:rPr>
              <a:t> </a:t>
            </a:r>
          </a:p>
          <a:p>
            <a:pPr marL="0" lvl="0" indent="0" algn="ctr">
              <a:lnSpc>
                <a:spcPts val="7319"/>
              </a:lnSpc>
              <a:spcBef>
                <a:spcPct val="0"/>
              </a:spcBef>
            </a:pPr>
            <a:r>
              <a:rPr lang="en-US" sz="4400" b="1" dirty="0">
                <a:solidFill>
                  <a:srgbClr val="C35527"/>
                </a:solidFill>
                <a:latin typeface="Times New Roman" panose="02020603050405020304" pitchFamily="18" charset="0"/>
                <a:cs typeface="Times New Roman" panose="02020603050405020304" pitchFamily="18" charset="0"/>
              </a:rPr>
              <a:t>chi </a:t>
            </a:r>
            <a:r>
              <a:rPr lang="en-US" sz="4400" b="1" dirty="0" err="1">
                <a:solidFill>
                  <a:srgbClr val="C35527"/>
                </a:solidFill>
                <a:latin typeface="Times New Roman" panose="02020603050405020304" pitchFamily="18" charset="0"/>
                <a:cs typeface="Times New Roman" panose="02020603050405020304" pitchFamily="18" charset="0"/>
              </a:rPr>
              <a:t>tiết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gây</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cười</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Trang phục bị lỗi, tất cả giày điều chật nhưng bác Phó may đổ lỗi cho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tự tưởng tượng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May lễ phục ngược hoa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Bốn tên thợ phụ thay trang phục theo phong cách quý tộc, khen ngợi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và được thưởng…</a:t>
            </a:r>
          </a:p>
        </p:txBody>
      </p:sp>
      <p:sp>
        <p:nvSpPr>
          <p:cNvPr id="3" name="Freeform 2">
            <a:extLst>
              <a:ext uri="{FF2B5EF4-FFF2-40B4-BE49-F238E27FC236}">
                <a16:creationId xmlns:a16="http://schemas.microsoft.com/office/drawing/2014/main" id="{F9C97E14-76E0-75AF-E925-8D69BA04CC25}"/>
              </a:ext>
            </a:extLst>
          </p:cNvPr>
          <p:cNvSpPr/>
          <p:nvPr/>
        </p:nvSpPr>
        <p:spPr>
          <a:xfrm>
            <a:off x="-1140090" y="-17907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D1222F5E-2511-81B6-5059-BA8F2408F253}"/>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4BB5DFA7-00CC-D5F9-E989-22B5E47B5A84}"/>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9" name="TextBox 9">
              <a:extLst>
                <a:ext uri="{FF2B5EF4-FFF2-40B4-BE49-F238E27FC236}">
                  <a16:creationId xmlns:a16="http://schemas.microsoft.com/office/drawing/2014/main" id="{9CF6B6BA-C6CA-4E97-C5E5-9D0E10865CD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632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6E4A1AB7-8ECB-A6CE-2025-EAA73A36A587}"/>
              </a:ext>
            </a:extLst>
          </p:cNvPr>
          <p:cNvPicPr>
            <a:picLocks noChangeAspect="1"/>
          </p:cNvPicPr>
          <p:nvPr/>
        </p:nvPicPr>
        <p:blipFill>
          <a:blip r:embed="rId4"/>
          <a:stretch>
            <a:fillRect/>
          </a:stretch>
        </p:blipFill>
        <p:spPr>
          <a:xfrm>
            <a:off x="1910469" y="3463906"/>
            <a:ext cx="14467062" cy="3359187"/>
          </a:xfrm>
          <a:prstGeom prst="rect">
            <a:avLst/>
          </a:prstGeom>
        </p:spPr>
      </p:pic>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608487" y="873927"/>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*Thiếu hiểu biết nhưng luôn mơ mộng và học đòi làm người quý tộc</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762000" y="2781300"/>
            <a:ext cx="10287000" cy="6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just" defTabSz="914400" rtl="0" eaLnBrk="1" fontAlgn="auto" latinLnBrk="0" hangingPunct="1">
              <a:lnSpc>
                <a:spcPct val="100000"/>
              </a:lnSpc>
              <a:spcBef>
                <a:spcPts val="0"/>
              </a:spcBef>
              <a:spcAft>
                <a:spcPts val="0"/>
              </a:spcAft>
              <a:buClr>
                <a:srgbClr val="000000"/>
              </a:buClr>
              <a:buSzTx/>
              <a:tabLst/>
              <a:defRPr/>
            </a:pPr>
            <a:r>
              <a:rPr lang="en-US" sz="4400" dirty="0">
                <a:latin typeface="+mj-lt"/>
                <a:ea typeface="Cambria" panose="02040503050406030204" pitchFamily="18" charset="0"/>
              </a:rPr>
              <a:t>- </a:t>
            </a:r>
            <a:r>
              <a:rPr lang="vi-VN" sz="4400" dirty="0">
                <a:latin typeface="+mj-lt"/>
                <a:ea typeface="Cambria" panose="02040503050406030204" pitchFamily="18" charset="0"/>
              </a:rPr>
              <a:t>Đặt may bộ lễ phục của giới quý tộc</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lụa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xỏ</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ghê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gớm</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hiếc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mj-lt"/>
                <a:ea typeface="Cambria" panose="02040503050406030204" pitchFamily="18" charset="0"/>
              </a:rPr>
              <a:t>nhưng sau khi được giải thích “quý tộc nào cũng mặc vậy” ông lại hài lòng ngay.</a:t>
            </a:r>
            <a:endPar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sym typeface="Arial"/>
            </a:endParaRPr>
          </a:p>
        </p:txBody>
      </p:sp>
      <p:sp>
        <p:nvSpPr>
          <p:cNvPr id="5" name="Freeform 2">
            <a:extLst>
              <a:ext uri="{FF2B5EF4-FFF2-40B4-BE49-F238E27FC236}">
                <a16:creationId xmlns:a16="http://schemas.microsoft.com/office/drawing/2014/main" id="{4183FF91-816F-409B-0DE6-B0542C06CB8D}"/>
              </a:ext>
            </a:extLst>
          </p:cNvPr>
          <p:cNvSpPr/>
          <p:nvPr/>
        </p:nvSpPr>
        <p:spPr>
          <a:xfrm>
            <a:off x="12573000" y="429039"/>
            <a:ext cx="3512025" cy="94441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2"/>
            <a:stretch>
              <a:fillRect/>
            </a:stretch>
          </a:blipFill>
        </p:spPr>
      </p:sp>
    </p:spTree>
    <p:extLst>
      <p:ext uri="{BB962C8B-B14F-4D97-AF65-F5344CB8AC3E}">
        <p14:creationId xmlns:p14="http://schemas.microsoft.com/office/powerpoint/2010/main" val="14533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473887" y="1004562"/>
            <a:ext cx="12632513" cy="9385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 Thích được tâng bốc và nịnh nọt</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651211" y="2794936"/>
            <a:ext cx="10397789" cy="6007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vi-VN" sz="4400" kern="0" dirty="0">
                <a:latin typeface="+mj-lt"/>
                <a:ea typeface="Cambria" panose="02040503050406030204" pitchFamily="18" charset="0"/>
              </a:rPr>
              <a:t>Khi được thợ phụ mặc lễ phục, khen ngợi (ông lớn, cụ lớn, đức ông), ông sung sướng, hài lòng và thưởng tiền</a:t>
            </a:r>
          </a:p>
        </p:txBody>
      </p:sp>
      <p:sp>
        <p:nvSpPr>
          <p:cNvPr id="5" name="Freeform 2">
            <a:extLst>
              <a:ext uri="{FF2B5EF4-FFF2-40B4-BE49-F238E27FC236}">
                <a16:creationId xmlns:a16="http://schemas.microsoft.com/office/drawing/2014/main" id="{4183FF91-816F-409B-0DE6-B0542C06CB8D}"/>
              </a:ext>
            </a:extLst>
          </p:cNvPr>
          <p:cNvSpPr/>
          <p:nvPr/>
        </p:nvSpPr>
        <p:spPr>
          <a:xfrm>
            <a:off x="12535176" y="805359"/>
            <a:ext cx="3549849" cy="9234485"/>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id="{2B098BC6-3498-8434-A988-38EEBFCEB147}"/>
              </a:ext>
            </a:extLst>
          </p:cNvPr>
          <p:cNvSpPr/>
          <p:nvPr/>
        </p:nvSpPr>
        <p:spPr>
          <a:xfrm>
            <a:off x="2653748" y="6102626"/>
            <a:ext cx="8395252" cy="2015103"/>
          </a:xfrm>
          <a:prstGeom prst="rect">
            <a:avLst/>
          </a:prstGeom>
        </p:spPr>
        <p:txBody>
          <a:bodyPr wrap="square">
            <a:spAutoFit/>
          </a:bodyPr>
          <a:lstStyle/>
          <a:p>
            <a:pPr algn="just">
              <a:lnSpc>
                <a:spcPct val="150000"/>
              </a:lnSpc>
            </a:pPr>
            <a:r>
              <a:rPr lang="vi-VN" sz="4400" b="1" dirty="0">
                <a:solidFill>
                  <a:schemeClr val="tx1"/>
                </a:solidFill>
                <a:latin typeface="+mj-lt"/>
                <a:ea typeface="Cambria" panose="020405030504060302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chemeClr val="tx1"/>
                </a:solidFill>
                <a:latin typeface="+mj-lt"/>
                <a:ea typeface="Cambria" panose="02040503050406030204" pitchFamily="18" charset="0"/>
                <a:cs typeface="Times New Roman" panose="02020603050405020304" pitchFamily="18" charset="0"/>
              </a:rPr>
              <a:t>điển </a:t>
            </a:r>
            <a:r>
              <a:rPr lang="vi-VN" sz="4400" b="1" dirty="0">
                <a:solidFill>
                  <a:schemeClr val="tx1"/>
                </a:solidFill>
                <a:latin typeface="+mj-lt"/>
                <a:ea typeface="Cambria" panose="02040503050406030204" pitchFamily="18" charset="0"/>
              </a:rPr>
              <a:t>hình trong hài kịch</a:t>
            </a:r>
            <a:endParaRPr lang="en-US" sz="4400" b="1" dirty="0">
              <a:solidFill>
                <a:schemeClr val="tx1"/>
              </a:solidFill>
              <a:latin typeface="+mj-lt"/>
              <a:ea typeface="Cambria" panose="02040503050406030204" pitchFamily="18" charset="0"/>
            </a:endParaRPr>
          </a:p>
        </p:txBody>
      </p:sp>
    </p:spTree>
    <p:extLst>
      <p:ext uri="{BB962C8B-B14F-4D97-AF65-F5344CB8AC3E}">
        <p14:creationId xmlns:p14="http://schemas.microsoft.com/office/powerpoint/2010/main" val="29615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58CA64E2-043E-B332-6088-26307F0A91B3}"/>
              </a:ext>
            </a:extLst>
          </p:cNvPr>
          <p:cNvSpPr txBox="1"/>
          <p:nvPr/>
        </p:nvSpPr>
        <p:spPr>
          <a:xfrm>
            <a:off x="2057400" y="8428792"/>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4" name="Freeform 5">
            <a:extLst>
              <a:ext uri="{FF2B5EF4-FFF2-40B4-BE49-F238E27FC236}">
                <a16:creationId xmlns:a16="http://schemas.microsoft.com/office/drawing/2014/main" id="{F6E5B30C-B8DA-F449-7FB3-28104192EBCF}"/>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5" name="Freeform 4">
            <a:extLst>
              <a:ext uri="{FF2B5EF4-FFF2-40B4-BE49-F238E27FC236}">
                <a16:creationId xmlns:a16="http://schemas.microsoft.com/office/drawing/2014/main" id="{650E4E75-7556-ACDB-2EBA-1AF78214412E}"/>
              </a:ext>
            </a:extLst>
          </p:cNvPr>
          <p:cNvSpPr/>
          <p:nvPr/>
        </p:nvSpPr>
        <p:spPr>
          <a:xfrm>
            <a:off x="5181600" y="1181100"/>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14">
            <a:extLst>
              <a:ext uri="{FF2B5EF4-FFF2-40B4-BE49-F238E27FC236}">
                <a16:creationId xmlns:a16="http://schemas.microsoft.com/office/drawing/2014/main" id="{1BC8532C-9740-0E41-C45C-C0B9C80298C8}"/>
              </a:ext>
            </a:extLst>
          </p:cNvPr>
          <p:cNvSpPr txBox="1"/>
          <p:nvPr/>
        </p:nvSpPr>
        <p:spPr>
          <a:xfrm>
            <a:off x="12344400" y="1985546"/>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8E72E6AE-DFC3-2DA9-6A82-45E430486A20}"/>
              </a:ext>
            </a:extLst>
          </p:cNvPr>
          <p:cNvSpPr txBox="1"/>
          <p:nvPr/>
        </p:nvSpPr>
        <p:spPr>
          <a:xfrm>
            <a:off x="1371600" y="943767"/>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hước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dỏm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6323E4BC-D78A-186C-1E86-FA2AF341A521}"/>
              </a:ext>
            </a:extLst>
          </p:cNvPr>
          <p:cNvSpPr txBox="1"/>
          <p:nvPr/>
        </p:nvSpPr>
        <p:spPr>
          <a:xfrm>
            <a:off x="1371600" y="385295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197B9863-E9D3-D396-F73F-550A1E97CFBF}"/>
              </a:ext>
            </a:extLst>
          </p:cNvPr>
          <p:cNvSpPr txBox="1"/>
          <p:nvPr/>
        </p:nvSpPr>
        <p:spPr>
          <a:xfrm>
            <a:off x="12649200" y="5029706"/>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thưởng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84A150AA-2752-8A4D-6AD6-E5286DE48608}"/>
              </a:ext>
            </a:extLst>
          </p:cNvPr>
          <p:cNvSpPr txBox="1"/>
          <p:nvPr/>
        </p:nvSpPr>
        <p:spPr>
          <a:xfrm>
            <a:off x="990600" y="700871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B5F0E6E3-EF1C-6587-3E14-2278F6BC0B50}"/>
              </a:ext>
            </a:extLst>
          </p:cNvPr>
          <p:cNvPicPr>
            <a:picLocks noChangeAspect="1"/>
          </p:cNvPicPr>
          <p:nvPr/>
        </p:nvPicPr>
        <p:blipFill>
          <a:blip r:embed="rId4"/>
          <a:stretch>
            <a:fillRect/>
          </a:stretch>
        </p:blipFill>
        <p:spPr>
          <a:xfrm>
            <a:off x="1940951" y="3463906"/>
            <a:ext cx="14406097" cy="3359187"/>
          </a:xfrm>
          <a:prstGeom prst="rect">
            <a:avLst/>
          </a:prstGeom>
        </p:spPr>
      </p:pic>
    </p:spTree>
    <p:extLst>
      <p:ext uri="{BB962C8B-B14F-4D97-AF65-F5344CB8AC3E}">
        <p14:creationId xmlns:p14="http://schemas.microsoft.com/office/powerpoint/2010/main" val="266341710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DF9D1EF-A08E-F972-3087-04409CED5DBC}"/>
              </a:ext>
            </a:extLst>
          </p:cNvPr>
          <p:cNvSpPr/>
          <p:nvPr/>
        </p:nvSpPr>
        <p:spPr>
          <a:xfrm>
            <a:off x="304800" y="2171700"/>
            <a:ext cx="7910130" cy="5261956"/>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7" name="Subtitle 2">
            <a:extLst>
              <a:ext uri="{FF2B5EF4-FFF2-40B4-BE49-F238E27FC236}">
                <a16:creationId xmlns:a16="http://schemas.microsoft.com/office/drawing/2014/main" id="{7A39615C-5041-759A-3C40-13703054039E}"/>
              </a:ext>
            </a:extLst>
          </p:cNvPr>
          <p:cNvSpPr txBox="1">
            <a:spLocks/>
          </p:cNvSpPr>
          <p:nvPr/>
        </p:nvSpPr>
        <p:spPr>
          <a:xfrm>
            <a:off x="1295400" y="7810500"/>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latin typeface="Times New Roman" panose="02020603050405020304" pitchFamily="18" charset="0"/>
                <a:ea typeface="Cambria" panose="02040503050406030204" pitchFamily="18" charset="0"/>
                <a:cs typeface="Times New Roman" panose="02020603050405020304" pitchFamily="18" charset="0"/>
              </a:rPr>
              <a:t> may</a:t>
            </a:r>
          </a:p>
        </p:txBody>
      </p:sp>
      <p:sp>
        <p:nvSpPr>
          <p:cNvPr id="9" name="TextBox 8">
            <a:extLst>
              <a:ext uri="{FF2B5EF4-FFF2-40B4-BE49-F238E27FC236}">
                <a16:creationId xmlns:a16="http://schemas.microsoft.com/office/drawing/2014/main" id="{A929B638-7DF6-1292-6543-EBE154A894DB}"/>
              </a:ext>
            </a:extLst>
          </p:cNvPr>
          <p:cNvSpPr txBox="1"/>
          <p:nvPr/>
        </p:nvSpPr>
        <p:spPr>
          <a:xfrm>
            <a:off x="8459313" y="4000500"/>
            <a:ext cx="9144000" cy="20186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4400" dirty="0">
                <a:solidFill>
                  <a:schemeClr val="tx1"/>
                </a:solidFill>
                <a:latin typeface="+mj-lt"/>
                <a:ea typeface="Cambria" panose="02040503050406030204" pitchFamily="18" charset="0"/>
              </a:rPr>
              <a:t>Không có tay nghề, mưu mô, lừa lọc</a:t>
            </a:r>
            <a:endParaRPr lang="en-US" sz="4400" dirty="0">
              <a:solidFill>
                <a:schemeClr val="tx1"/>
              </a:solidFill>
              <a:latin typeface="+mj-lt"/>
              <a:ea typeface="Cambria" panose="02040503050406030204" pitchFamily="18" charset="0"/>
            </a:endParaRPr>
          </a:p>
          <a:p>
            <a:pPr marL="342900" indent="-342900">
              <a:lnSpc>
                <a:spcPct val="150000"/>
              </a:lnSpc>
              <a:buFont typeface="Arial" panose="020B0604020202020204" pitchFamily="34" charset="0"/>
              <a:buChar char="•"/>
            </a:pPr>
            <a:r>
              <a:rPr lang="en-US" sz="4400" dirty="0" err="1">
                <a:solidFill>
                  <a:schemeClr val="tx1"/>
                </a:solidFill>
                <a:latin typeface="+mj-lt"/>
                <a:ea typeface="Cambria" panose="02040503050406030204" pitchFamily="18" charset="0"/>
                <a:cs typeface="Times New Roman" panose="02020603050405020304" pitchFamily="18" charset="0"/>
              </a:rPr>
              <a:t>Không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trung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thực</a:t>
            </a:r>
            <a:endParaRPr lang="en-US" sz="4400" dirty="0">
              <a:solidFill>
                <a:schemeClr val="tx1"/>
              </a:solidFill>
              <a:latin typeface="+mj-lt"/>
              <a:ea typeface="Cambria" panose="02040503050406030204" pitchFamily="18" charset="0"/>
              <a:cs typeface="Times New Roman" panose="02020603050405020304" pitchFamily="18" charset="0"/>
            </a:endParaRPr>
          </a:p>
        </p:txBody>
      </p:sp>
      <p:grpSp>
        <p:nvGrpSpPr>
          <p:cNvPr id="10" name="Group 7">
            <a:extLst>
              <a:ext uri="{FF2B5EF4-FFF2-40B4-BE49-F238E27FC236}">
                <a16:creationId xmlns:a16="http://schemas.microsoft.com/office/drawing/2014/main" id="{3B2BCB99-4AAF-D291-835D-B717400F12B4}"/>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0F052F90-C105-1865-A2D8-59D54313CE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4582CE51-F977-8699-E2F7-F7666E87E4E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904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ourgeois gentilhomme (TV Movie 2009) - IMDb">
            <a:extLst>
              <a:ext uri="{FF2B5EF4-FFF2-40B4-BE49-F238E27FC236}">
                <a16:creationId xmlns:a16="http://schemas.microsoft.com/office/drawing/2014/main" id="{B7037305-E9F8-6EE3-75B0-3988E8AC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16140"/>
            <a:ext cx="7010400" cy="749862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706315D0-597A-DB02-5B2D-55E50C729C5A}"/>
              </a:ext>
            </a:extLst>
          </p:cNvPr>
          <p:cNvSpPr txBox="1">
            <a:spLocks/>
          </p:cNvSpPr>
          <p:nvPr/>
        </p:nvSpPr>
        <p:spPr>
          <a:xfrm>
            <a:off x="1141887" y="8382058"/>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Cambria" panose="02040503050406030204" pitchFamily="18" charset="0"/>
                <a:ea typeface="Cambria" panose="02040503050406030204" pitchFamily="18" charset="0"/>
              </a:rPr>
              <a:t>Thợ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phụ</a:t>
            </a:r>
            <a:endParaRPr lang="en-US" sz="44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916EA83-FB0F-E33E-DD14-DD18D2211707}"/>
              </a:ext>
            </a:extLst>
          </p:cNvPr>
          <p:cNvSpPr txBox="1"/>
          <p:nvPr/>
        </p:nvSpPr>
        <p:spPr>
          <a:xfrm>
            <a:off x="8839200" y="3124806"/>
            <a:ext cx="8763000" cy="2018694"/>
          </a:xfrm>
          <a:prstGeom prst="rect">
            <a:avLst/>
          </a:prstGeom>
          <a:noFill/>
        </p:spPr>
        <p:txBody>
          <a:bodyPr wrap="square">
            <a:spAutoFit/>
          </a:bodyP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nịnh nọt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grpSp>
        <p:nvGrpSpPr>
          <p:cNvPr id="4" name="Group 7">
            <a:extLst>
              <a:ext uri="{FF2B5EF4-FFF2-40B4-BE49-F238E27FC236}">
                <a16:creationId xmlns:a16="http://schemas.microsoft.com/office/drawing/2014/main" id="{DF8C15F0-DFD9-DA26-9A59-C4285A287748}"/>
              </a:ext>
            </a:extLst>
          </p:cNvPr>
          <p:cNvGrpSpPr/>
          <p:nvPr/>
        </p:nvGrpSpPr>
        <p:grpSpPr>
          <a:xfrm>
            <a:off x="-76201" y="9486900"/>
            <a:ext cx="18364197" cy="962804"/>
            <a:chOff x="0" y="0"/>
            <a:chExt cx="2535170" cy="2934897"/>
          </a:xfrm>
        </p:grpSpPr>
        <p:sp>
          <p:nvSpPr>
            <p:cNvPr id="5" name="Freeform 8">
              <a:extLst>
                <a:ext uri="{FF2B5EF4-FFF2-40B4-BE49-F238E27FC236}">
                  <a16:creationId xmlns:a16="http://schemas.microsoft.com/office/drawing/2014/main" id="{FF31A277-03A6-3055-2841-9F77621925D7}"/>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6" name="TextBox 9">
              <a:extLst>
                <a:ext uri="{FF2B5EF4-FFF2-40B4-BE49-F238E27FC236}">
                  <a16:creationId xmlns:a16="http://schemas.microsoft.com/office/drawing/2014/main" id="{EA6CC807-1FDE-8349-B979-FEF5BD7A23AE}"/>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1054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4953000" y="4000500"/>
            <a:ext cx="12496800" cy="2895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dirty="0">
                <a:solidFill>
                  <a:srgbClr val="36252C"/>
                </a:solidFill>
                <a:latin typeface="+mj-lt"/>
                <a:ea typeface="Cambria" panose="02040503050406030204" pitchFamily="18" charset="0"/>
              </a:rPr>
              <a:t>” </a:t>
            </a:r>
            <a:r>
              <a:rPr lang="vi-VN" sz="4400" i="1" dirty="0">
                <a:solidFill>
                  <a:srgbClr val="36252C"/>
                </a:solidFill>
                <a:latin typeface="+mj-lt"/>
                <a:ea typeface="Cambria" panose="02040503050406030204" pitchFamily="18" charset="0"/>
              </a:rPr>
              <a:t>muốn phê phán điều gì?</a:t>
            </a:r>
          </a:p>
          <a:p>
            <a:pPr marL="457200" lvl="0" indent="-457200" algn="just">
              <a:buAutoNum type="arabicPeriod"/>
            </a:pP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4">
            <a:extLst>
              <a:ext uri="{FF2B5EF4-FFF2-40B4-BE49-F238E27FC236}">
                <a16:creationId xmlns:a16="http://schemas.microsoft.com/office/drawing/2014/main"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5">
            <a:extLst>
              <a:ext uri="{FF2B5EF4-FFF2-40B4-BE49-F238E27FC236}">
                <a16:creationId xmlns:a16="http://schemas.microsoft.com/office/drawing/2014/main"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a:solidFill>
                  <a:schemeClr val="tx1"/>
                </a:solidFill>
                <a:latin typeface="+mj-lt"/>
                <a:ea typeface="Cambria" panose="02040503050406030204" pitchFamily="18" charset="0"/>
              </a:rPr>
              <a:t>Theo em, đoạn trích “</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 Giuốc</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đanh</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a:solidFill>
                  <a:schemeClr val="tx1"/>
                </a:solidFill>
                <a:latin typeface="+mj-lt"/>
                <a:ea typeface="Cambria" panose="02040503050406030204" pitchFamily="18" charset="0"/>
              </a:rPr>
              <a:t>” </a:t>
            </a:r>
            <a:r>
              <a:rPr lang="vi-VN" sz="4400" i="1">
                <a:solidFill>
                  <a:schemeClr val="tx1"/>
                </a:solidFill>
                <a:latin typeface="+mj-lt"/>
                <a:ea typeface="Cambria" panose="02040503050406030204" pitchFamily="18" charset="0"/>
              </a:rPr>
              <a:t>muốn phê phán điều gì?</a:t>
            </a:r>
            <a:endParaRPr kumimoji="0" lang="en-US" sz="4400" b="0" i="0" u="none" strike="noStrike" kern="0" cap="none" spc="0" normalizeH="0" baseline="0" noProof="0" dirty="0">
              <a:ln>
                <a:noFill/>
              </a:ln>
              <a:solidFill>
                <a:schemeClr val="tx1"/>
              </a:solidFill>
              <a:effectLst/>
              <a:uLnTx/>
              <a:uFillTx/>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id="{3C16E934-01BB-14B7-CF57-A4BE0D51C81C}"/>
              </a:ext>
            </a:extLst>
          </p:cNvPr>
          <p:cNvSpPr txBox="1">
            <a:spLocks/>
          </p:cNvSpPr>
          <p:nvPr/>
        </p:nvSpPr>
        <p:spPr>
          <a:xfrm>
            <a:off x="1672936" y="5011882"/>
            <a:ext cx="96046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2.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lang="en-US" sz="4400" kern="0" dirty="0">
              <a:solidFill>
                <a:srgbClr val="36252C"/>
              </a:solidFill>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Khuyên họ nhìn nhận lại bản thân, cần phải loại bỏ lập tức tính cách đó trong cuộc sống, bởi nó có thể gây ảnh hưởng tới mọi người xung quanh mình.</a:t>
            </a:r>
          </a:p>
        </p:txBody>
      </p:sp>
      <p:sp>
        <p:nvSpPr>
          <p:cNvPr id="2" name="Freeform 4">
            <a:extLst>
              <a:ext uri="{FF2B5EF4-FFF2-40B4-BE49-F238E27FC236}">
                <a16:creationId xmlns:a16="http://schemas.microsoft.com/office/drawing/2014/main" id="{709CE551-C602-7C9F-4C14-BD1244DC3E0A}"/>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00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pic>
        <p:nvPicPr>
          <p:cNvPr id="11" name="Picture 10">
            <a:extLst>
              <a:ext uri="{FF2B5EF4-FFF2-40B4-BE49-F238E27FC236}">
                <a16:creationId xmlns:a16="http://schemas.microsoft.com/office/drawing/2014/main"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lố</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phê</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cho thiên hạ</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2" name="Freeform 4">
              <a:extLst>
                <a:ext uri="{FF2B5EF4-FFF2-40B4-BE49-F238E27FC236}">
                  <a16:creationId xmlns:a16="http://schemas.microsoft.com/office/drawing/2014/main"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3" name="Freeform 5">
              <a:extLst>
                <a:ext uri="{FF2B5EF4-FFF2-40B4-BE49-F238E27FC236}">
                  <a16:creationId xmlns:a16="http://schemas.microsoft.com/office/drawing/2014/main"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4" name="Freeform 6">
              <a:extLst>
                <a:ext uri="{FF2B5EF4-FFF2-40B4-BE49-F238E27FC236}">
                  <a16:creationId xmlns:a16="http://schemas.microsoft.com/office/drawing/2014/main"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5" name="Freeform 7">
              <a:extLst>
                <a:ext uri="{FF2B5EF4-FFF2-40B4-BE49-F238E27FC236}">
                  <a16:creationId xmlns:a16="http://schemas.microsoft.com/office/drawing/2014/main"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6" name="Freeform 8">
              <a:extLst>
                <a:ext uri="{FF2B5EF4-FFF2-40B4-BE49-F238E27FC236}">
                  <a16:creationId xmlns:a16="http://schemas.microsoft.com/office/drawing/2014/main"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2" name="Freeform 9">
            <a:extLst>
              <a:ext uri="{FF2B5EF4-FFF2-40B4-BE49-F238E27FC236}">
                <a16:creationId xmlns:a16="http://schemas.microsoft.com/office/drawing/2014/main"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pic>
        <p:nvPicPr>
          <p:cNvPr id="11" name="Picture 10">
            <a:extLst>
              <a:ext uri="{FF2B5EF4-FFF2-40B4-BE49-F238E27FC236}">
                <a16:creationId xmlns:a16="http://schemas.microsoft.com/office/drawing/2014/main" id="{79C34ABE-B955-0106-CCBC-173D1AF66B5C}"/>
              </a:ext>
            </a:extLst>
          </p:cNvPr>
          <p:cNvPicPr>
            <a:picLocks noChangeAspect="1"/>
          </p:cNvPicPr>
          <p:nvPr/>
        </p:nvPicPr>
        <p:blipFill>
          <a:blip r:embed="rId11"/>
          <a:stretch>
            <a:fillRect/>
          </a:stretch>
        </p:blipFill>
        <p:spPr>
          <a:xfrm>
            <a:off x="-609600" y="589477"/>
            <a:ext cx="18288000" cy="5888951"/>
          </a:xfrm>
          <a:prstGeom prst="rect">
            <a:avLst/>
          </a:prstGeom>
        </p:spPr>
      </p:pic>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“Ông Giuốc- đanh mặc lễ phục”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6" name="Freeform 4">
            <a:extLst>
              <a:ext uri="{FF2B5EF4-FFF2-40B4-BE49-F238E27FC236}">
                <a16:creationId xmlns:a16="http://schemas.microsoft.com/office/drawing/2014/main"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sp>
      <p:pic>
        <p:nvPicPr>
          <p:cNvPr id="10" name="Picture 9">
            <a:extLst>
              <a:ext uri="{FF2B5EF4-FFF2-40B4-BE49-F238E27FC236}">
                <a16:creationId xmlns:a16="http://schemas.microsoft.com/office/drawing/2014/main" id="{D034F821-2C21-410B-4C1C-B8E526C88505}"/>
              </a:ext>
            </a:extLst>
          </p:cNvPr>
          <p:cNvPicPr>
            <a:picLocks noChangeAspect="1"/>
          </p:cNvPicPr>
          <p:nvPr/>
        </p:nvPicPr>
        <p:blipFill>
          <a:blip r:embed="rId5"/>
          <a:stretch>
            <a:fillRect/>
          </a:stretch>
        </p:blipFill>
        <p:spPr>
          <a:xfrm>
            <a:off x="152400" y="2857500"/>
            <a:ext cx="11979678" cy="3359187"/>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348CFE4-67B3-4077-B687-BF16D5258F06}"/>
              </a:ext>
            </a:extLst>
          </p:cNvPr>
          <p:cNvSpPr/>
          <p:nvPr/>
        </p:nvSpPr>
        <p:spPr>
          <a:xfrm>
            <a:off x="5943600" y="4217306"/>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F67FDD-2276-5017-CAC1-02940144C3DD}"/>
              </a:ext>
            </a:extLst>
          </p:cNvPr>
          <p:cNvSpPr/>
          <p:nvPr/>
        </p:nvSpPr>
        <p:spPr>
          <a:xfrm>
            <a:off x="4345703" y="293555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C194A21-126C-EE8A-70FC-295495CAC582}"/>
              </a:ext>
            </a:extLst>
          </p:cNvPr>
          <p:cNvSpPr/>
          <p:nvPr/>
        </p:nvSpPr>
        <p:spPr>
          <a:xfrm>
            <a:off x="-921241" y="6098355"/>
            <a:ext cx="5266944" cy="4114800"/>
          </a:xfrm>
          <a:custGeom>
            <a:avLst/>
            <a:gdLst/>
            <a:ahLst/>
            <a:cxnLst/>
            <a:rect l="l" t="t" r="r" b="b"/>
            <a:pathLst>
              <a:path w="5266944" h="4114800">
                <a:moveTo>
                  <a:pt x="0" y="0"/>
                </a:moveTo>
                <a:lnTo>
                  <a:pt x="5266944" y="0"/>
                </a:lnTo>
                <a:lnTo>
                  <a:pt x="5266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760400" y="5067300"/>
            <a:ext cx="150876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828800" y="4913393"/>
            <a:ext cx="11668118"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 soạn kịch, diễn viên, nhà thơ nổi tiếng người Pháp.</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 được coi là nhà văn vĩ đại nhất trong ngôn ngữ Pháp và văn học phổ quát</a:t>
            </a: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FFF2C3A8-BEE2-3118-0B75-D488D26F947B}"/>
              </a:ext>
            </a:extLst>
          </p:cNvPr>
          <p:cNvSpPr/>
          <p:nvPr/>
        </p:nvSpPr>
        <p:spPr>
          <a:xfrm>
            <a:off x="13030200"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2"/>
            <a:stretch>
              <a:fillRect/>
            </a:stretch>
          </a:blipFill>
        </p:spPr>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7" name="Google Shape;898;p45">
            <a:extLst>
              <a:ext uri="{FF2B5EF4-FFF2-40B4-BE49-F238E27FC236}">
                <a16:creationId xmlns:a16="http://schemas.microsoft.com/office/drawing/2014/main" id="{344006F9-3423-AC91-B5A5-436D3AB5BA8B}"/>
              </a:ext>
            </a:extLst>
          </p:cNvPr>
          <p:cNvSpPr txBox="1">
            <a:spLocks/>
          </p:cNvSpPr>
          <p:nvPr/>
        </p:nvSpPr>
        <p:spPr>
          <a:xfrm>
            <a:off x="6073510" y="4143527"/>
            <a:ext cx="88392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vi-VN" sz="4400" kern="0" dirty="0">
                <a:latin typeface="Times New Roman" panose="02020603050405020304" pitchFamily="18" charset="0"/>
                <a:ea typeface="Cambria" panose="02040503050406030204" pitchFamily="18" charset="0"/>
                <a:cs typeface="Times New Roman" panose="02020603050405020304" pitchFamily="18" charset="0"/>
              </a:rPr>
              <a:t>Vở kịch “Trưởng giả học làm sang”</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3657600" y="3787380"/>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Xuất xứ</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902;p45">
            <a:extLst>
              <a:ext uri="{FF2B5EF4-FFF2-40B4-BE49-F238E27FC236}">
                <a16:creationId xmlns:a16="http://schemas.microsoft.com/office/drawing/2014/main" id="{426CF969-62E9-1F75-08F4-E561E8459005}"/>
              </a:ext>
            </a:extLst>
          </p:cNvPr>
          <p:cNvSpPr txBox="1">
            <a:spLocks/>
          </p:cNvSpPr>
          <p:nvPr/>
        </p:nvSpPr>
        <p:spPr>
          <a:xfrm>
            <a:off x="5867400" y="6841955"/>
            <a:ext cx="118110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en" sz="4400" b="1" kern="0" dirty="0">
                <a:latin typeface="Times New Roman" panose="02020603050405020304" pitchFamily="18" charset="0"/>
                <a:ea typeface="Cambria" panose="02040503050406030204" pitchFamily="18" charset="0"/>
                <a:cs typeface="Times New Roman" panose="02020603050405020304" pitchFamily="18" charset="0"/>
              </a:rPr>
              <a:t>2 phần – 2 cảnh</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1: Cuộc nói chuyện giữa ông Giuốc - đanh và Phó May về bộ quần áo.</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2: </a:t>
            </a:r>
            <a:r>
              <a:rPr lang="en" sz="4400" kern="0">
                <a:latin typeface="Times New Roman" panose="02020603050405020304" pitchFamily="18" charset="0"/>
                <a:ea typeface="Cambria" panose="02040503050406030204" pitchFamily="18" charset="0"/>
                <a:cs typeface="Times New Roman" panose="02020603050405020304" pitchFamily="18" charset="0"/>
              </a:rPr>
              <a:t>Ông Giuốc - đanh </a:t>
            </a:r>
            <a:r>
              <a:rPr lang="en" sz="4400" kern="0" dirty="0">
                <a:latin typeface="Times New Roman" panose="02020603050405020304" pitchFamily="18" charset="0"/>
                <a:ea typeface="Cambria" panose="02040503050406030204" pitchFamily="18" charset="0"/>
                <a:cs typeface="Times New Roman" panose="02020603050405020304" pitchFamily="18" charset="0"/>
              </a:rPr>
              <a:t>mặc lễ phục</a:t>
            </a:r>
          </a:p>
        </p:txBody>
      </p:sp>
      <p:sp>
        <p:nvSpPr>
          <p:cNvPr id="10" name="Google Shape;903;p45">
            <a:extLst>
              <a:ext uri="{FF2B5EF4-FFF2-40B4-BE49-F238E27FC236}">
                <a16:creationId xmlns:a16="http://schemas.microsoft.com/office/drawing/2014/main" id="{3C95662A-BBBE-DA94-A9EC-6D3640AE1A3B}"/>
              </a:ext>
            </a:extLst>
          </p:cNvPr>
          <p:cNvSpPr txBox="1">
            <a:spLocks/>
          </p:cNvSpPr>
          <p:nvPr/>
        </p:nvSpPr>
        <p:spPr>
          <a:xfrm>
            <a:off x="3657600" y="6377497"/>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898;p45">
            <a:extLst>
              <a:ext uri="{FF2B5EF4-FFF2-40B4-BE49-F238E27FC236}">
                <a16:creationId xmlns:a16="http://schemas.microsoft.com/office/drawing/2014/main" id="{7EF751CA-9663-CE3B-D6C6-C6E07A7B73BE}"/>
              </a:ext>
            </a:extLst>
          </p:cNvPr>
          <p:cNvSpPr txBox="1">
            <a:spLocks/>
          </p:cNvSpPr>
          <p:nvPr/>
        </p:nvSpPr>
        <p:spPr>
          <a:xfrm>
            <a:off x="6073510" y="5555497"/>
            <a:ext cx="36900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kịch</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899;p45">
            <a:extLst>
              <a:ext uri="{FF2B5EF4-FFF2-40B4-BE49-F238E27FC236}">
                <a16:creationId xmlns:a16="http://schemas.microsoft.com/office/drawing/2014/main" id="{1FA2BB39-FE5E-0CA0-98AA-1AAA2F6D2925}"/>
              </a:ext>
            </a:extLst>
          </p:cNvPr>
          <p:cNvSpPr txBox="1">
            <a:spLocks/>
          </p:cNvSpPr>
          <p:nvPr/>
        </p:nvSpPr>
        <p:spPr>
          <a:xfrm>
            <a:off x="3657600" y="4951875"/>
            <a:ext cx="3690000" cy="9246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5">
            <a:extLst>
              <a:ext uri="{FF2B5EF4-FFF2-40B4-BE49-F238E27FC236}">
                <a16:creationId xmlns:a16="http://schemas.microsoft.com/office/drawing/2014/main" id="{FDE45D9F-BA25-9536-57FC-68C501EEF379}"/>
              </a:ext>
            </a:extLst>
          </p:cNvPr>
          <p:cNvSpPr/>
          <p:nvPr/>
        </p:nvSpPr>
        <p:spPr>
          <a:xfrm>
            <a:off x="-624217" y="4132978"/>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1408827" y="3731453"/>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2" name="Google Shape;898;p45">
            <a:extLst>
              <a:ext uri="{FF2B5EF4-FFF2-40B4-BE49-F238E27FC236}">
                <a16:creationId xmlns:a16="http://schemas.microsoft.com/office/drawing/2014/main" id="{AC630834-3579-5C0B-2942-292995677EEC}"/>
              </a:ext>
            </a:extLst>
          </p:cNvPr>
          <p:cNvSpPr txBox="1">
            <a:spLocks/>
          </p:cNvSpPr>
          <p:nvPr/>
        </p:nvSpPr>
        <p:spPr>
          <a:xfrm>
            <a:off x="1477568" y="4565834"/>
            <a:ext cx="1581983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Đoạn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trích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kể</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về</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4400" b="1" i="1" u="none" strike="noStrike" kern="0" cap="none" spc="0" normalizeH="0" baseline="0" noProof="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gặp</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nhiều</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khăn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ấy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nghe</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bao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quý</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nào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cũng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lại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vui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vẻ</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đồng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tình</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bốn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gọi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tên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mĩ</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rất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lòng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thưởng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8">
            <a:extLst>
              <a:ext uri="{FF2B5EF4-FFF2-40B4-BE49-F238E27FC236}">
                <a16:creationId xmlns:a16="http://schemas.microsoft.com/office/drawing/2014/main" id="{D29F7948-8111-23BB-78FA-5045DAE580E5}"/>
              </a:ext>
            </a:extLst>
          </p:cNvPr>
          <p:cNvSpPr/>
          <p:nvPr/>
        </p:nvSpPr>
        <p:spPr>
          <a:xfrm>
            <a:off x="12420600" y="-91916"/>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2082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1545</Words>
  <Application>Microsoft Office PowerPoint</Application>
  <PresentationFormat>Custom</PresentationFormat>
  <Paragraphs>164</Paragraphs>
  <Slides>35</Slides>
  <Notes>25</Notes>
  <HiddenSlides>0</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Wingdings</vt:lpstr>
      <vt:lpstr>Arial</vt:lpstr>
      <vt:lpstr>Times New Roman</vt:lpstr>
      <vt:lpstr>Calibri</vt:lpstr>
      <vt:lpstr>Cambria</vt:lpstr>
      <vt:lpstr>Calibri Light</vt:lpstr>
      <vt:lpstr>Office Theme</vt:lpstr>
      <vt:lpstr>1_Office Theme</vt:lpstr>
      <vt:lpstr>PowerPoint Presentation</vt:lpstr>
      <vt:lpstr>PowerPoint Presentation</vt:lpstr>
      <vt:lpstr>PowerPoint Presentation</vt:lpstr>
      <vt:lpstr>PowerPoint Presentation</vt:lpstr>
      <vt:lpstr>1. Đọc – chú thích</vt:lpstr>
      <vt:lpstr>1. Đọc – chú thích</vt:lpstr>
      <vt:lpstr>2. Tìm hiểu chung</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Dell Inspiron 5320</cp:lastModifiedBy>
  <cp:revision>17</cp:revision>
  <dcterms:created xsi:type="dcterms:W3CDTF">2006-08-16T00:00:00Z</dcterms:created>
  <dcterms:modified xsi:type="dcterms:W3CDTF">2023-10-08T10:36:45Z</dcterms:modified>
  <dc:identifier>DAFwpFlLWJk</dc:identifier>
</cp:coreProperties>
</file>