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325041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217764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042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298917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285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05486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364984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72027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85459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4D9AB-012A-4D54-858B-71A535473400}"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39759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E4D9AB-012A-4D54-858B-71A535473400}"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172426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E4D9AB-012A-4D54-858B-71A535473400}"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82181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E4D9AB-012A-4D54-858B-71A535473400}"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73883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4D9AB-012A-4D54-858B-71A535473400}"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255651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4D9AB-012A-4D54-858B-71A535473400}"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5653C-38D6-4210-B038-93E3F29B0BA7}" type="slidenum">
              <a:rPr lang="en-US" smtClean="0"/>
              <a:t>‹#›</a:t>
            </a:fld>
            <a:endParaRPr lang="en-US"/>
          </a:p>
        </p:txBody>
      </p:sp>
    </p:spTree>
    <p:extLst>
      <p:ext uri="{BB962C8B-B14F-4D97-AF65-F5344CB8AC3E}">
        <p14:creationId xmlns:p14="http://schemas.microsoft.com/office/powerpoint/2010/main" val="155852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5653C-38D6-4210-B038-93E3F29B0BA7}" type="slidenum">
              <a:rPr lang="en-US" smtClean="0"/>
              <a:t>‹#›</a:t>
            </a:fld>
            <a:endParaRPr lang="en-US"/>
          </a:p>
        </p:txBody>
      </p:sp>
      <p:sp>
        <p:nvSpPr>
          <p:cNvPr id="5" name="Date Placeholder 4"/>
          <p:cNvSpPr>
            <a:spLocks noGrp="1"/>
          </p:cNvSpPr>
          <p:nvPr>
            <p:ph type="dt" sz="half" idx="10"/>
          </p:nvPr>
        </p:nvSpPr>
        <p:spPr/>
        <p:txBody>
          <a:bodyPr/>
          <a:lstStyle/>
          <a:p>
            <a:fld id="{1CE4D9AB-012A-4D54-858B-71A535473400}" type="datetimeFigureOut">
              <a:rPr lang="en-US" smtClean="0"/>
              <a:t>7/31/2023</a:t>
            </a:fld>
            <a:endParaRPr lang="en-US"/>
          </a:p>
        </p:txBody>
      </p:sp>
    </p:spTree>
    <p:extLst>
      <p:ext uri="{BB962C8B-B14F-4D97-AF65-F5344CB8AC3E}">
        <p14:creationId xmlns:p14="http://schemas.microsoft.com/office/powerpoint/2010/main" val="21969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E4D9AB-012A-4D54-858B-71A535473400}" type="datetimeFigureOut">
              <a:rPr lang="en-US" smtClean="0"/>
              <a:t>7/31/2023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A5653C-38D6-4210-B038-93E3F29B0BA7}" type="slidenum">
              <a:rPr lang="en-US" smtClean="0"/>
              <a:t>‹#›</a:t>
            </a:fld>
            <a:endParaRPr lang="en-US"/>
          </a:p>
        </p:txBody>
      </p:sp>
    </p:spTree>
    <p:extLst>
      <p:ext uri="{BB962C8B-B14F-4D97-AF65-F5344CB8AC3E}">
        <p14:creationId xmlns:p14="http://schemas.microsoft.com/office/powerpoint/2010/main" val="6405939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A3104D-81B5-26DB-686E-84A12D51A78C}"/>
              </a:ext>
            </a:extLst>
          </p:cNvPr>
          <p:cNvSpPr txBox="1"/>
          <p:nvPr/>
        </p:nvSpPr>
        <p:spPr>
          <a:xfrm>
            <a:off x="1966184" y="198783"/>
            <a:ext cx="7172155" cy="837473"/>
          </a:xfrm>
          <a:prstGeom prst="rect">
            <a:avLst/>
          </a:prstGeom>
          <a:noFill/>
        </p:spPr>
        <p:txBody>
          <a:bodyPr wrap="none" rtlCol="0">
            <a:spAutoFit/>
          </a:bodyPr>
          <a:lstStyle/>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9. TÌNH HÌNH KINH TẾ, VĂN HOÁ, TÔN GIÁO TRONG CÁC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THẾ KỈ XVI – XVIII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A731280-7822-3167-7C94-123AA61051F6}"/>
              </a:ext>
            </a:extLst>
          </p:cNvPr>
          <p:cNvSpPr txBox="1"/>
          <p:nvPr/>
        </p:nvSpPr>
        <p:spPr>
          <a:xfrm>
            <a:off x="620569" y="1378735"/>
            <a:ext cx="6654874" cy="2921826"/>
          </a:xfrm>
          <a:prstGeom prst="rect">
            <a:avLst/>
          </a:prstGeom>
          <a:noFill/>
        </p:spPr>
        <p:txBody>
          <a:bodyPr wrap="square" rtlCol="0">
            <a:spAutoFit/>
          </a:bodyPr>
          <a:lstStyle/>
          <a:p>
            <a:pPr indent="457200"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 – XVIII,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gạch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Tràng</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Speech Bubble: Rectangle with Corners Rounded 6">
            <a:extLst>
              <a:ext uri="{FF2B5EF4-FFF2-40B4-BE49-F238E27FC236}">
                <a16:creationId xmlns:a16="http://schemas.microsoft.com/office/drawing/2014/main" id="{D5087AA5-967F-186E-04E1-92D886EC36FF}"/>
              </a:ext>
            </a:extLst>
          </p:cNvPr>
          <p:cNvSpPr/>
          <p:nvPr/>
        </p:nvSpPr>
        <p:spPr>
          <a:xfrm>
            <a:off x="7036905" y="2437892"/>
            <a:ext cx="3670853" cy="186266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XVI-XVIII.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117789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hé thăm chùa Cầu - Một biểu tượng của phố Hội - Vntrip.vn">
            <a:extLst>
              <a:ext uri="{FF2B5EF4-FFF2-40B4-BE49-F238E27FC236}">
                <a16:creationId xmlns:a16="http://schemas.microsoft.com/office/drawing/2014/main" id="{0E692289-30FE-81A9-1680-0A7400A14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38539"/>
            <a:ext cx="10287000" cy="628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14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EA5AE0-BE99-340D-EDAF-699C6BA36A5A}"/>
              </a:ext>
            </a:extLst>
          </p:cNvPr>
          <p:cNvSpPr txBox="1"/>
          <p:nvPr/>
        </p:nvSpPr>
        <p:spPr>
          <a:xfrm>
            <a:off x="717257" y="424069"/>
            <a:ext cx="1972656"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54D6889-51D9-4141-889A-2EE954EF0AC2}"/>
              </a:ext>
            </a:extLst>
          </p:cNvPr>
          <p:cNvSpPr txBox="1"/>
          <p:nvPr/>
        </p:nvSpPr>
        <p:spPr>
          <a:xfrm>
            <a:off x="543339" y="793401"/>
            <a:ext cx="10931403" cy="923330"/>
          </a:xfrm>
          <a:prstGeom prst="rect">
            <a:avLst/>
          </a:prstGeom>
          <a:noFill/>
        </p:spPr>
        <p:txBody>
          <a:bodyPr wrap="square" rtlCol="0">
            <a:spAutoFit/>
          </a:bodyPr>
          <a:lstStyle/>
          <a:p>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chợ</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buôn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bán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Thăng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Long,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Hiến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Thanh Hà,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An, Gia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6537B68E-F6B6-C250-FFD5-26A3C702A3AE}"/>
              </a:ext>
            </a:extLst>
          </p:cNvPr>
          <p:cNvSpPr txBox="1"/>
          <p:nvPr/>
        </p:nvSpPr>
        <p:spPr>
          <a:xfrm>
            <a:off x="717257" y="1901397"/>
            <a:ext cx="5126403"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rPr>
              <a:t>2. </a:t>
            </a:r>
            <a:r>
              <a:rPr lang="en-US" sz="1800" b="1" dirty="0" err="1">
                <a:solidFill>
                  <a:srgbClr val="FF0000"/>
                </a:solidFill>
                <a:effectLst/>
                <a:latin typeface="Times New Roman" panose="02020603050405020304" pitchFamily="18" charset="0"/>
                <a:ea typeface="Calibri" panose="020F0502020204030204" pitchFamily="34" charset="0"/>
              </a:rPr>
              <a:t>Tình</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hình</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văn</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hoá</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trong</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các</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thế</a:t>
            </a:r>
            <a:r>
              <a:rPr lang="en-US" sz="1800" b="1" dirty="0">
                <a:solidFill>
                  <a:srgbClr val="FF0000"/>
                </a:solidFill>
                <a:effectLst/>
                <a:latin typeface="Times New Roman" panose="02020603050405020304" pitchFamily="18" charset="0"/>
                <a:ea typeface="Calibri" panose="020F0502020204030204" pitchFamily="34" charset="0"/>
              </a:rPr>
              <a:t> </a:t>
            </a:r>
            <a:r>
              <a:rPr lang="en-US" sz="1800" b="1" dirty="0" err="1">
                <a:solidFill>
                  <a:srgbClr val="FF0000"/>
                </a:solidFill>
                <a:effectLst/>
                <a:latin typeface="Times New Roman" panose="02020603050405020304" pitchFamily="18" charset="0"/>
                <a:ea typeface="Calibri" panose="020F0502020204030204" pitchFamily="34" charset="0"/>
              </a:rPr>
              <a:t>kỉ</a:t>
            </a:r>
            <a:r>
              <a:rPr lang="en-US" sz="1800" b="1" dirty="0">
                <a:solidFill>
                  <a:srgbClr val="FF0000"/>
                </a:solidFill>
                <a:effectLst/>
                <a:latin typeface="Times New Roman" panose="02020603050405020304" pitchFamily="18" charset="0"/>
                <a:ea typeface="Calibri" panose="020F0502020204030204" pitchFamily="34" charset="0"/>
              </a:rPr>
              <a:t> XVI – XVIII</a:t>
            </a:r>
            <a:endParaRPr lang="en-US" dirty="0">
              <a:solidFill>
                <a:srgbClr val="FF0000"/>
              </a:solidFill>
            </a:endParaRPr>
          </a:p>
        </p:txBody>
      </p:sp>
      <p:graphicFrame>
        <p:nvGraphicFramePr>
          <p:cNvPr id="9" name="Table 8">
            <a:extLst>
              <a:ext uri="{FF2B5EF4-FFF2-40B4-BE49-F238E27FC236}">
                <a16:creationId xmlns:a16="http://schemas.microsoft.com/office/drawing/2014/main" id="{AD58246A-FEA7-D3CE-1088-EC32724647C8}"/>
              </a:ext>
            </a:extLst>
          </p:cNvPr>
          <p:cNvGraphicFramePr>
            <a:graphicFrameLocks noGrp="1"/>
          </p:cNvGraphicFramePr>
          <p:nvPr>
            <p:extLst>
              <p:ext uri="{D42A27DB-BD31-4B8C-83A1-F6EECF244321}">
                <p14:modId xmlns:p14="http://schemas.microsoft.com/office/powerpoint/2010/main" val="1625035917"/>
              </p:ext>
            </p:extLst>
          </p:nvPr>
        </p:nvGraphicFramePr>
        <p:xfrm>
          <a:off x="1073426" y="2623930"/>
          <a:ext cx="9475303" cy="2848824"/>
        </p:xfrm>
        <a:graphic>
          <a:graphicData uri="http://schemas.openxmlformats.org/drawingml/2006/table">
            <a:tbl>
              <a:tblPr firstRow="1" firstCol="1" bandRow="1">
                <a:tableStyleId>{5C22544A-7EE6-4342-B048-85BDC9FD1C3A}</a:tableStyleId>
              </a:tblPr>
              <a:tblGrid>
                <a:gridCol w="2620654">
                  <a:extLst>
                    <a:ext uri="{9D8B030D-6E8A-4147-A177-3AD203B41FA5}">
                      <a16:colId xmlns:a16="http://schemas.microsoft.com/office/drawing/2014/main" val="3404452016"/>
                    </a:ext>
                  </a:extLst>
                </a:gridCol>
                <a:gridCol w="6854649">
                  <a:extLst>
                    <a:ext uri="{9D8B030D-6E8A-4147-A177-3AD203B41FA5}">
                      <a16:colId xmlns:a16="http://schemas.microsoft.com/office/drawing/2014/main" val="92946561"/>
                    </a:ext>
                  </a:extLst>
                </a:gridCol>
              </a:tblGrid>
              <a:tr h="338928">
                <a:tc>
                  <a:txBody>
                    <a:bodyPr/>
                    <a:lstStyle/>
                    <a:p>
                      <a:pPr algn="ctr">
                        <a:lnSpc>
                          <a:spcPct val="115000"/>
                        </a:lnSpc>
                        <a:spcAft>
                          <a:spcPts val="1000"/>
                        </a:spcAft>
                      </a:pPr>
                      <a:r>
                        <a:rPr lang="en-US" sz="1400">
                          <a:effectLst/>
                        </a:rPr>
                        <a:t>Lĩnh vực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dirty="0">
                          <a:effectLst/>
                        </a:rPr>
                        <a:t>Thành </a:t>
                      </a:r>
                      <a:r>
                        <a:rPr lang="en-US" sz="1400" dirty="0" err="1">
                          <a:effectLst/>
                        </a:rPr>
                        <a:t>tựu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5028582"/>
                  </a:ext>
                </a:extLst>
              </a:tr>
              <a:tr h="701101">
                <a:tc>
                  <a:txBody>
                    <a:bodyPr/>
                    <a:lstStyle/>
                    <a:p>
                      <a:pPr algn="just">
                        <a:lnSpc>
                          <a:spcPct val="115000"/>
                        </a:lnSpc>
                        <a:spcAft>
                          <a:spcPts val="1000"/>
                        </a:spcAft>
                      </a:pPr>
                      <a:r>
                        <a:rPr lang="en-US" sz="1400">
                          <a:effectLst/>
                        </a:rPr>
                        <a:t>Tư tưởng, tín ngưỡng, tôn giáo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090043"/>
                  </a:ext>
                </a:extLst>
              </a:tr>
              <a:tr h="338928">
                <a:tc>
                  <a:txBody>
                    <a:bodyPr/>
                    <a:lstStyle/>
                    <a:p>
                      <a:pPr algn="just">
                        <a:lnSpc>
                          <a:spcPct val="115000"/>
                        </a:lnSpc>
                        <a:spcAft>
                          <a:spcPts val="1000"/>
                        </a:spcAft>
                      </a:pPr>
                      <a:r>
                        <a:rPr lang="en-US" sz="1400" dirty="0" err="1">
                          <a:effectLst/>
                        </a:rPr>
                        <a:t>Chữ</a:t>
                      </a:r>
                      <a:r>
                        <a:rPr lang="en-US" sz="1400" dirty="0">
                          <a:effectLst/>
                        </a:rPr>
                        <a:t> </a:t>
                      </a:r>
                      <a:r>
                        <a:rPr lang="en-US" sz="1400" dirty="0" err="1">
                          <a:effectLst/>
                        </a:rPr>
                        <a:t>viết</a:t>
                      </a:r>
                      <a:endParaRPr lang="en-US" sz="1400" dirty="0">
                        <a:effectLst/>
                      </a:endParaRP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895703"/>
                  </a:ext>
                </a:extLst>
              </a:tr>
              <a:tr h="338928">
                <a:tc>
                  <a:txBody>
                    <a:bodyPr/>
                    <a:lstStyle/>
                    <a:p>
                      <a:pPr algn="just">
                        <a:lnSpc>
                          <a:spcPct val="115000"/>
                        </a:lnSpc>
                        <a:spcAft>
                          <a:spcPts val="1000"/>
                        </a:spcAft>
                      </a:pPr>
                      <a:r>
                        <a:rPr lang="en-US" sz="1400" dirty="0">
                          <a:effectLst/>
                        </a:rPr>
                        <a:t>Văn </a:t>
                      </a:r>
                      <a:r>
                        <a:rPr lang="en-US" sz="1400" dirty="0" err="1">
                          <a:effectLst/>
                        </a:rPr>
                        <a:t>học</a:t>
                      </a:r>
                      <a:endParaRPr lang="en-US" sz="1400">
                        <a:effectLst/>
                      </a:endParaRPr>
                    </a:p>
                    <a:p>
                      <a:pPr algn="just">
                        <a:lnSpc>
                          <a:spcPct val="115000"/>
                        </a:lnSpc>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10168"/>
                  </a:ext>
                </a:extLst>
              </a:tr>
              <a:tr h="701101">
                <a:tc>
                  <a:txBody>
                    <a:bodyPr/>
                    <a:lstStyle/>
                    <a:p>
                      <a:pPr algn="just">
                        <a:lnSpc>
                          <a:spcPct val="115000"/>
                        </a:lnSpc>
                        <a:spcAft>
                          <a:spcPts val="1000"/>
                        </a:spcAft>
                      </a:pPr>
                      <a:r>
                        <a:rPr lang="en-US" sz="1400">
                          <a:effectLst/>
                        </a:rPr>
                        <a:t>Nghệ thuật dân gian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7453457"/>
                  </a:ext>
                </a:extLst>
              </a:tr>
            </a:tbl>
          </a:graphicData>
        </a:graphic>
      </p:graphicFrame>
    </p:spTree>
    <p:extLst>
      <p:ext uri="{BB962C8B-B14F-4D97-AF65-F5344CB8AC3E}">
        <p14:creationId xmlns:p14="http://schemas.microsoft.com/office/powerpoint/2010/main" val="30208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A22154C-F7E2-208A-501A-4124BED1989A}"/>
              </a:ext>
            </a:extLst>
          </p:cNvPr>
          <p:cNvGraphicFramePr>
            <a:graphicFrameLocks noGrp="1"/>
          </p:cNvGraphicFramePr>
          <p:nvPr>
            <p:extLst>
              <p:ext uri="{D42A27DB-BD31-4B8C-83A1-F6EECF244321}">
                <p14:modId xmlns:p14="http://schemas.microsoft.com/office/powerpoint/2010/main" val="1889266060"/>
              </p:ext>
            </p:extLst>
          </p:nvPr>
        </p:nvGraphicFramePr>
        <p:xfrm>
          <a:off x="0" y="169385"/>
          <a:ext cx="10929730" cy="6588423"/>
        </p:xfrm>
        <a:graphic>
          <a:graphicData uri="http://schemas.openxmlformats.org/drawingml/2006/table">
            <a:tbl>
              <a:tblPr firstRow="1" firstCol="1" bandRow="1">
                <a:tableStyleId>{5C22544A-7EE6-4342-B048-85BDC9FD1C3A}</a:tableStyleId>
              </a:tblPr>
              <a:tblGrid>
                <a:gridCol w="1759226">
                  <a:extLst>
                    <a:ext uri="{9D8B030D-6E8A-4147-A177-3AD203B41FA5}">
                      <a16:colId xmlns:a16="http://schemas.microsoft.com/office/drawing/2014/main" val="2836287743"/>
                    </a:ext>
                  </a:extLst>
                </a:gridCol>
                <a:gridCol w="9170504">
                  <a:extLst>
                    <a:ext uri="{9D8B030D-6E8A-4147-A177-3AD203B41FA5}">
                      <a16:colId xmlns:a16="http://schemas.microsoft.com/office/drawing/2014/main" val="211996522"/>
                    </a:ext>
                  </a:extLst>
                </a:gridCol>
              </a:tblGrid>
              <a:tr h="115992">
                <a:tc>
                  <a:txBody>
                    <a:bodyPr/>
                    <a:lstStyle/>
                    <a:p>
                      <a:pPr algn="ctr">
                        <a:lnSpc>
                          <a:spcPct val="115000"/>
                        </a:lnSpc>
                        <a:spcAft>
                          <a:spcPts val="1000"/>
                        </a:spcAft>
                      </a:pPr>
                      <a:r>
                        <a:rPr lang="en-US" sz="2000" dirty="0" err="1">
                          <a:effectLst/>
                          <a:latin typeface="Times New Roman" panose="02020603050405020304" pitchFamily="18" charset="0"/>
                          <a:cs typeface="Times New Roman" panose="02020603050405020304" pitchFamily="18" charset="0"/>
                        </a:rPr>
                        <a:t>Lĩnh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ctr">
                        <a:lnSpc>
                          <a:spcPct val="115000"/>
                        </a:lnSpc>
                        <a:spcAft>
                          <a:spcPts val="1000"/>
                        </a:spcAft>
                      </a:pPr>
                      <a:r>
                        <a:rPr lang="en-US" sz="2000" dirty="0">
                          <a:effectLst/>
                          <a:latin typeface="Times New Roman" panose="02020603050405020304" pitchFamily="18" charset="0"/>
                          <a:cs typeface="Times New Roman" panose="02020603050405020304" pitchFamily="18" charset="0"/>
                        </a:rPr>
                        <a:t>Thành </a:t>
                      </a:r>
                      <a:r>
                        <a:rPr lang="en-US" sz="2000" dirty="0" err="1">
                          <a:effectLst/>
                          <a:latin typeface="Times New Roman" panose="02020603050405020304" pitchFamily="18" charset="0"/>
                          <a:cs typeface="Times New Roman" panose="02020603050405020304" pitchFamily="18" charset="0"/>
                        </a:rPr>
                        <a:t>tựu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extLst>
                  <a:ext uri="{0D108BD9-81ED-4DB2-BD59-A6C34878D82A}">
                    <a16:rowId xmlns:a16="http://schemas.microsoft.com/office/drawing/2014/main" val="2934407006"/>
                  </a:ext>
                </a:extLst>
              </a:tr>
              <a:tr h="1363148">
                <a:tc>
                  <a:txBody>
                    <a:bodyPr/>
                    <a:lstStyle/>
                    <a:p>
                      <a:pPr algn="just">
                        <a:lnSpc>
                          <a:spcPct val="115000"/>
                        </a:lnSpc>
                        <a:spcAft>
                          <a:spcPts val="1000"/>
                        </a:spcAft>
                      </a:pPr>
                      <a:r>
                        <a:rPr lang="en-US" sz="2000" dirty="0" err="1">
                          <a:effectLst/>
                          <a:latin typeface="Times New Roman" panose="02020603050405020304" pitchFamily="18" charset="0"/>
                          <a:cs typeface="Times New Roman" panose="02020603050405020304" pitchFamily="18" charset="0"/>
                        </a:rPr>
                        <a:t>Tư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tưởng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Nho giáo</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đề cao trong học tập, thi cử và tuyển chọn quan lại. </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Phật giáo và Đạo giáo được phục hồi</a:t>
                      </a:r>
                      <a:r>
                        <a:rPr lang="en-US" sz="20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Công giáo</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Năm 1533, được truyền bá vào nước ta</a:t>
                      </a:r>
                      <a:r>
                        <a:rPr lang="en-US" sz="2000" dirty="0">
                          <a:effectLst/>
                          <a:latin typeface="Times New Roman" panose="02020603050405020304" pitchFamily="18" charset="0"/>
                          <a:cs typeface="Times New Roman" panose="02020603050405020304" pitchFamily="18" charset="0"/>
                        </a:rPr>
                        <a:t>; TK</a:t>
                      </a:r>
                      <a:r>
                        <a:rPr lang="vi-VN" sz="2000" dirty="0">
                          <a:effectLst/>
                          <a:latin typeface="Times New Roman" panose="02020603050405020304" pitchFamily="18" charset="0"/>
                          <a:cs typeface="Times New Roman" panose="02020603050405020304" pitchFamily="18" charset="0"/>
                        </a:rPr>
                        <a:t> XVIII được lan truyền trong cả nước.</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ngưỡng</a:t>
                      </a:r>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tục</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thờ Thành hoàng, thờ cúng tổ tiên, tổ chức lễ hội hàng năm... thể hiện tinh thần đoàn kết, yêu quê hương, đất nước.</a:t>
                      </a:r>
                      <a:endParaRPr lang="en-US" sz="2000" dirty="0">
                        <a:effectLst/>
                        <a:latin typeface="Times New Roman" panose="02020603050405020304" pitchFamily="18" charset="0"/>
                        <a:cs typeface="Times New Roman" panose="02020603050405020304" pitchFamily="18" charset="0"/>
                      </a:endParaRPr>
                    </a:p>
                  </a:txBody>
                  <a:tcPr marL="34615" marR="34615" marT="0" marB="0"/>
                </a:tc>
                <a:extLst>
                  <a:ext uri="{0D108BD9-81ED-4DB2-BD59-A6C34878D82A}">
                    <a16:rowId xmlns:a16="http://schemas.microsoft.com/office/drawing/2014/main" val="2168132465"/>
                  </a:ext>
                </a:extLst>
              </a:tr>
              <a:tr h="742103">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Chữ viết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C</a:t>
                      </a:r>
                      <a:r>
                        <a:rPr lang="vi-VN" sz="2000" dirty="0">
                          <a:effectLst/>
                          <a:latin typeface="Times New Roman" panose="02020603050405020304" pitchFamily="18" charset="0"/>
                          <a:cs typeface="Times New Roman" panose="02020603050405020304" pitchFamily="18" charset="0"/>
                        </a:rPr>
                        <a:t>hữ Quốc ngữ theo mẫu tự La tinh cũng được sáng tạo. </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Loại chữ này dần dần được sử dụng phổ biến vì rất tiện lợi và khoa học.</a:t>
                      </a:r>
                      <a:endParaRPr lang="en-US" sz="2000" dirty="0">
                        <a:effectLst/>
                        <a:latin typeface="Times New Roman" panose="02020603050405020304" pitchFamily="18" charset="0"/>
                        <a:cs typeface="Times New Roman" panose="02020603050405020304" pitchFamily="18" charset="0"/>
                      </a:endParaRPr>
                    </a:p>
                  </a:txBody>
                  <a:tcPr marL="34615" marR="34615" marT="0" marB="0"/>
                </a:tc>
                <a:extLst>
                  <a:ext uri="{0D108BD9-81ED-4DB2-BD59-A6C34878D82A}">
                    <a16:rowId xmlns:a16="http://schemas.microsoft.com/office/drawing/2014/main" val="375426825"/>
                  </a:ext>
                </a:extLst>
              </a:tr>
              <a:tr h="739570">
                <a:tc>
                  <a:txBody>
                    <a:bodyPr/>
                    <a:lstStyle/>
                    <a:p>
                      <a:pPr algn="just">
                        <a:lnSpc>
                          <a:spcPct val="115000"/>
                        </a:lnSpc>
                        <a:spcAft>
                          <a:spcPts val="1000"/>
                        </a:spcAft>
                      </a:pPr>
                      <a:r>
                        <a:rPr lang="en-US" sz="2000">
                          <a:effectLst/>
                          <a:latin typeface="Times New Roman" panose="02020603050405020304" pitchFamily="18" charset="0"/>
                          <a:cs typeface="Times New Roman" panose="02020603050405020304" pitchFamily="18" charset="0"/>
                        </a:rPr>
                        <a:t>Văn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V</a:t>
                      </a:r>
                      <a:r>
                        <a:rPr lang="vi-VN" sz="2000" dirty="0">
                          <a:effectLst/>
                          <a:latin typeface="Times New Roman" panose="02020603050405020304" pitchFamily="18" charset="0"/>
                          <a:cs typeface="Times New Roman" panose="02020603050405020304" pitchFamily="18" charset="0"/>
                        </a:rPr>
                        <a:t>ăn học chữ Hán</a:t>
                      </a:r>
                      <a:r>
                        <a:rPr lang="en-US" sz="2000" dirty="0">
                          <a:effectLst/>
                          <a:latin typeface="Times New Roman" panose="02020603050405020304" pitchFamily="18" charset="0"/>
                          <a:cs typeface="Times New Roman" panose="02020603050405020304" pitchFamily="18" charset="0"/>
                        </a:rPr>
                        <a:t>:</a:t>
                      </a:r>
                      <a:r>
                        <a:rPr lang="vi-VN" sz="2000" dirty="0">
                          <a:effectLst/>
                          <a:latin typeface="Times New Roman" panose="02020603050405020304" pitchFamily="18" charset="0"/>
                          <a:cs typeface="Times New Roman" panose="02020603050405020304" pitchFamily="18" charset="0"/>
                        </a:rPr>
                        <a:t> vẫn chiếm ưu thế</a:t>
                      </a:r>
                      <a:r>
                        <a:rPr lang="en-US" sz="20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V</a:t>
                      </a:r>
                      <a:r>
                        <a:rPr lang="vi-VN" sz="2000" dirty="0">
                          <a:effectLst/>
                          <a:latin typeface="Times New Roman" panose="02020603050405020304" pitchFamily="18" charset="0"/>
                          <a:cs typeface="Times New Roman" panose="02020603050405020304" pitchFamily="18" charset="0"/>
                        </a:rPr>
                        <a:t>ăn học chữ Nôm</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phát triển mạnh hơn trước. Thơ Nôm và truyện Nôm xuất hiện ngày càng nhiều hơn với một số tác giả</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Nguyễn Bỉnh Khiêm, Đào Duy Từ</a:t>
                      </a:r>
                      <a:r>
                        <a:rPr lang="en-US" sz="2000" dirty="0">
                          <a:effectLst/>
                          <a:latin typeface="Times New Roman" panose="02020603050405020304" pitchFamily="18" charset="0"/>
                          <a:cs typeface="Times New Roman" panose="02020603050405020304" pitchFamily="18" charset="0"/>
                        </a:rPr>
                        <a:t>.</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Văn học dân gian phát triển với nhiều thể 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extLst>
                  <a:ext uri="{0D108BD9-81ED-4DB2-BD59-A6C34878D82A}">
                    <a16:rowId xmlns:a16="http://schemas.microsoft.com/office/drawing/2014/main" val="3780203002"/>
                  </a:ext>
                </a:extLst>
              </a:tr>
              <a:tr h="1047000">
                <a:tc>
                  <a:txBody>
                    <a:bodyPr/>
                    <a:lstStyle/>
                    <a:p>
                      <a:pPr algn="just">
                        <a:lnSpc>
                          <a:spcPct val="115000"/>
                        </a:lnSpc>
                        <a:spcAft>
                          <a:spcPts val="1000"/>
                        </a:spcAft>
                      </a:pPr>
                      <a:r>
                        <a:rPr lang="en-US" sz="2000" dirty="0" err="1">
                          <a:effectLst/>
                          <a:latin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tc>
                  <a:txBody>
                    <a:bodyPr/>
                    <a:lstStyle/>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Nghệ thuật dân gian phát triển, tiêu biểu là nghệ thuật điều khắc trong các đình, chùa với nét chạm khắc mềm mại, mô tả cảnh sinh hoạt thường ngày và tượng Phật rất đặc sắc.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dụng</a:t>
                      </a:r>
                      <a:r>
                        <a:rPr lang="en-US" sz="2000" dirty="0">
                          <a:effectLst/>
                          <a:latin typeface="Times New Roman" panose="02020603050405020304" pitchFamily="18" charset="0"/>
                          <a:cs typeface="Times New Roman" panose="02020603050405020304" pitchFamily="18" charset="0"/>
                        </a:rPr>
                        <a:t> H 9.4)</a:t>
                      </a:r>
                    </a:p>
                    <a:p>
                      <a:pPr algn="just">
                        <a:lnSpc>
                          <a:spcPct val="115000"/>
                        </a:lnSpc>
                        <a:spcAft>
                          <a:spcPts val="0"/>
                        </a:spcAft>
                      </a:pP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Nghệ thuật sân khấu đa dạng với các loại hình như hát chèo, hát ả đào, hát tuồng,... </a:t>
                      </a:r>
                      <a:r>
                        <a:rPr lang="en-US" sz="2000" dirty="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r>
                        <a:rPr lang="en-US" sz="2000" dirty="0">
                          <a:effectLst/>
                          <a:latin typeface="Times New Roman" panose="02020603050405020304" pitchFamily="18" charset="0"/>
                          <a:cs typeface="Times New Roman" panose="02020603050405020304" pitchFamily="18" charset="0"/>
                        </a:rPr>
                        <a:t> video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tuồng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chèo</a:t>
                      </a:r>
                      <a:r>
                        <a:rPr lang="en-US" sz="2000" dirty="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Ngoài ra còn có các điệu múa như: múa trên dây, múa đèn,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15" marR="34615" marT="0" marB="0"/>
                </a:tc>
                <a:extLst>
                  <a:ext uri="{0D108BD9-81ED-4DB2-BD59-A6C34878D82A}">
                    <a16:rowId xmlns:a16="http://schemas.microsoft.com/office/drawing/2014/main" val="3918767894"/>
                  </a:ext>
                </a:extLst>
              </a:tr>
            </a:tbl>
          </a:graphicData>
        </a:graphic>
      </p:graphicFrame>
    </p:spTree>
    <p:extLst>
      <p:ext uri="{BB962C8B-B14F-4D97-AF65-F5344CB8AC3E}">
        <p14:creationId xmlns:p14="http://schemas.microsoft.com/office/powerpoint/2010/main" val="257199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8DCA97-6E5A-4BC8-549C-611F7F077290}"/>
              </a:ext>
            </a:extLst>
          </p:cNvPr>
          <p:cNvSpPr txBox="1"/>
          <p:nvPr/>
        </p:nvSpPr>
        <p:spPr>
          <a:xfrm>
            <a:off x="286603" y="715617"/>
            <a:ext cx="11764370" cy="5032147"/>
          </a:xfrm>
          <a:prstGeom prst="rect">
            <a:avLst/>
          </a:prstGeom>
          <a:noFill/>
        </p:spPr>
        <p:txBody>
          <a:bodyPr wrap="square" rtlCol="0">
            <a:spAutoFit/>
          </a:bodyPr>
          <a:lstStyle/>
          <a:p>
            <a:pPr indent="457200" algn="just">
              <a:lnSpc>
                <a:spcPct val="115000"/>
              </a:lnSpc>
              <a:spcAft>
                <a:spcPts val="1000"/>
              </a:spcAft>
            </a:pP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XVI - XVIII,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XVI - XVIII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Nôm</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51866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04DEA9-AD26-DD33-2D55-952F2624A163}"/>
              </a:ext>
            </a:extLst>
          </p:cNvPr>
          <p:cNvSpPr txBox="1"/>
          <p:nvPr/>
        </p:nvSpPr>
        <p:spPr>
          <a:xfrm>
            <a:off x="533400" y="279160"/>
            <a:ext cx="1401417" cy="369332"/>
          </a:xfrm>
          <a:prstGeom prst="rect">
            <a:avLst/>
          </a:prstGeom>
          <a:noFill/>
        </p:spPr>
        <p:txBody>
          <a:bodyPr wrap="square">
            <a:spAutoFit/>
          </a:bodyPr>
          <a:lstStyle/>
          <a:p>
            <a:r>
              <a:rPr lang="en-US" sz="1800" b="1" dirty="0" err="1">
                <a:effectLst/>
                <a:latin typeface="Times New Roman" panose="02020603050405020304" pitchFamily="18" charset="0"/>
                <a:ea typeface="Calibri" panose="020F0502020204030204" pitchFamily="34" charset="0"/>
              </a:rPr>
              <a:t>Luyện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tập</a:t>
            </a:r>
            <a:endParaRPr lang="en-US" dirty="0"/>
          </a:p>
        </p:txBody>
      </p:sp>
      <p:graphicFrame>
        <p:nvGraphicFramePr>
          <p:cNvPr id="6" name="Table 5">
            <a:extLst>
              <a:ext uri="{FF2B5EF4-FFF2-40B4-BE49-F238E27FC236}">
                <a16:creationId xmlns:a16="http://schemas.microsoft.com/office/drawing/2014/main" id="{1D0E7983-D683-5172-978E-AB05B1985A60}"/>
              </a:ext>
            </a:extLst>
          </p:cNvPr>
          <p:cNvGraphicFramePr>
            <a:graphicFrameLocks noGrp="1"/>
          </p:cNvGraphicFramePr>
          <p:nvPr>
            <p:extLst>
              <p:ext uri="{D42A27DB-BD31-4B8C-83A1-F6EECF244321}">
                <p14:modId xmlns:p14="http://schemas.microsoft.com/office/powerpoint/2010/main" val="4111443369"/>
              </p:ext>
            </p:extLst>
          </p:nvPr>
        </p:nvGraphicFramePr>
        <p:xfrm>
          <a:off x="366640" y="1103089"/>
          <a:ext cx="11458720" cy="4804791"/>
        </p:xfrm>
        <a:graphic>
          <a:graphicData uri="http://schemas.openxmlformats.org/drawingml/2006/table">
            <a:tbl>
              <a:tblPr firstRow="1" firstCol="1" bandRow="1">
                <a:tableStyleId>{5C22544A-7EE6-4342-B048-85BDC9FD1C3A}</a:tableStyleId>
              </a:tblPr>
              <a:tblGrid>
                <a:gridCol w="2919899">
                  <a:extLst>
                    <a:ext uri="{9D8B030D-6E8A-4147-A177-3AD203B41FA5}">
                      <a16:colId xmlns:a16="http://schemas.microsoft.com/office/drawing/2014/main" val="1804673877"/>
                    </a:ext>
                  </a:extLst>
                </a:gridCol>
                <a:gridCol w="8538821">
                  <a:extLst>
                    <a:ext uri="{9D8B030D-6E8A-4147-A177-3AD203B41FA5}">
                      <a16:colId xmlns:a16="http://schemas.microsoft.com/office/drawing/2014/main" val="391184638"/>
                    </a:ext>
                  </a:extLst>
                </a:gridCol>
              </a:tblGrid>
              <a:tr h="0">
                <a:tc gridSpan="2">
                  <a:txBody>
                    <a:bodyPr/>
                    <a:lstStyle/>
                    <a:p>
                      <a:pPr algn="ctr">
                        <a:lnSpc>
                          <a:spcPct val="115000"/>
                        </a:lnSpc>
                        <a:spcAft>
                          <a:spcPts val="1000"/>
                        </a:spcAft>
                        <a:tabLst>
                          <a:tab pos="1333500" algn="l"/>
                        </a:tabLst>
                      </a:pPr>
                      <a:r>
                        <a:rPr lang="en-US" sz="1400" dirty="0" err="1">
                          <a:effectLst/>
                        </a:rPr>
                        <a:t>Tình</a:t>
                      </a:r>
                      <a:r>
                        <a:rPr lang="en-US" sz="1400" dirty="0">
                          <a:effectLst/>
                        </a:rPr>
                        <a:t> </a:t>
                      </a:r>
                      <a:r>
                        <a:rPr lang="en-US" sz="1400" dirty="0" err="1">
                          <a:effectLst/>
                        </a:rPr>
                        <a:t>hình</a:t>
                      </a:r>
                      <a:r>
                        <a:rPr lang="en-US" sz="1400" dirty="0">
                          <a:effectLst/>
                        </a:rPr>
                        <a:t> </a:t>
                      </a:r>
                      <a:r>
                        <a:rPr lang="en-US" sz="1400" dirty="0" err="1">
                          <a:effectLst/>
                        </a:rPr>
                        <a:t>kinh</a:t>
                      </a:r>
                      <a:r>
                        <a:rPr lang="en-US" sz="1400" dirty="0">
                          <a:effectLst/>
                        </a:rPr>
                        <a:t> </a:t>
                      </a:r>
                      <a:r>
                        <a:rPr lang="en-US" sz="1400" dirty="0" err="1">
                          <a:effectLst/>
                        </a:rPr>
                        <a:t>tế</a:t>
                      </a:r>
                      <a:r>
                        <a:rPr lang="en-US" sz="1400" dirty="0">
                          <a:effectLst/>
                        </a:rPr>
                        <a:t> </a:t>
                      </a:r>
                      <a:r>
                        <a:rPr lang="en-US" sz="1400" dirty="0" err="1">
                          <a:effectLst/>
                        </a:rPr>
                        <a:t>trong</a:t>
                      </a:r>
                      <a:r>
                        <a:rPr lang="en-US" sz="1400" dirty="0">
                          <a:effectLst/>
                        </a:rPr>
                        <a:t> </a:t>
                      </a:r>
                      <a:r>
                        <a:rPr lang="en-US" sz="1400" dirty="0" err="1">
                          <a:effectLst/>
                        </a:rPr>
                        <a:t>các</a:t>
                      </a:r>
                      <a:r>
                        <a:rPr lang="en-US" sz="1400" dirty="0">
                          <a:effectLst/>
                        </a:rPr>
                        <a:t> </a:t>
                      </a:r>
                      <a:r>
                        <a:rPr lang="en-US" sz="1400" dirty="0" err="1">
                          <a:effectLst/>
                        </a:rPr>
                        <a:t>thế</a:t>
                      </a:r>
                      <a:r>
                        <a:rPr lang="en-US" sz="1400" dirty="0">
                          <a:effectLst/>
                        </a:rPr>
                        <a:t> </a:t>
                      </a:r>
                      <a:r>
                        <a:rPr lang="en-US" sz="1400" dirty="0" err="1">
                          <a:effectLst/>
                        </a:rPr>
                        <a:t>kỉ</a:t>
                      </a:r>
                      <a:r>
                        <a:rPr lang="en-US" sz="1400" dirty="0">
                          <a:effectLst/>
                        </a:rPr>
                        <a:t> XVI – XVIII</a:t>
                      </a:r>
                    </a:p>
                    <a:p>
                      <a:pPr algn="ct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98574002"/>
                  </a:ext>
                </a:extLst>
              </a:tr>
              <a:tr h="0">
                <a:tc>
                  <a:txBody>
                    <a:bodyPr/>
                    <a:lstStyle/>
                    <a:p>
                      <a:pPr algn="ctr">
                        <a:lnSpc>
                          <a:spcPct val="115000"/>
                        </a:lnSpc>
                        <a:spcAft>
                          <a:spcPts val="1000"/>
                        </a:spcAft>
                        <a:tabLst>
                          <a:tab pos="1333500" algn="l"/>
                        </a:tabLst>
                      </a:pPr>
                      <a:r>
                        <a:rPr lang="en-US" sz="1400">
                          <a:effectLst/>
                        </a:rPr>
                        <a:t>Lĩnh vực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tabLst>
                          <a:tab pos="1333500" algn="l"/>
                        </a:tabLst>
                      </a:pPr>
                      <a:r>
                        <a:rPr lang="en-US" sz="1400">
                          <a:effectLst/>
                        </a:rPr>
                        <a:t>Những nét chính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610800"/>
                  </a:ext>
                </a:extLst>
              </a:tr>
              <a:tr h="0">
                <a:tc>
                  <a:txBody>
                    <a:bodyPr/>
                    <a:lstStyle/>
                    <a:p>
                      <a:pPr>
                        <a:lnSpc>
                          <a:spcPct val="115000"/>
                        </a:lnSpc>
                        <a:spcAft>
                          <a:spcPts val="1000"/>
                        </a:spcAft>
                        <a:tabLst>
                          <a:tab pos="1333500" algn="l"/>
                        </a:tabLst>
                      </a:pPr>
                      <a:r>
                        <a:rPr lang="en-US" sz="1400">
                          <a:effectLst/>
                        </a:rPr>
                        <a:t>Nông nghiệp</a:t>
                      </a:r>
                      <a:endParaRPr lang="en-US" sz="1100">
                        <a:effectLst/>
                      </a:endParaRPr>
                    </a:p>
                    <a:p>
                      <a:pPr>
                        <a:lnSpc>
                          <a:spcPct val="115000"/>
                        </a:lnSpc>
                        <a:spcAft>
                          <a:spcPts val="1000"/>
                        </a:spcAft>
                        <a:tabLst>
                          <a:tab pos="1333500" algn="l"/>
                        </a:tabLs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7537516"/>
                  </a:ext>
                </a:extLst>
              </a:tr>
              <a:tr h="0">
                <a:tc>
                  <a:txBody>
                    <a:bodyPr/>
                    <a:lstStyle/>
                    <a:p>
                      <a:pPr>
                        <a:lnSpc>
                          <a:spcPct val="115000"/>
                        </a:lnSpc>
                        <a:spcAft>
                          <a:spcPts val="1000"/>
                        </a:spcAft>
                        <a:tabLst>
                          <a:tab pos="1333500" algn="l"/>
                        </a:tabLst>
                      </a:pPr>
                      <a:r>
                        <a:rPr lang="en-US" sz="1400">
                          <a:effectLst/>
                        </a:rPr>
                        <a:t>Thủ công nghiệp</a:t>
                      </a:r>
                      <a:endParaRPr lang="en-US" sz="1100">
                        <a:effectLst/>
                      </a:endParaRPr>
                    </a:p>
                    <a:p>
                      <a:pPr>
                        <a:lnSpc>
                          <a:spcPct val="115000"/>
                        </a:lnSpc>
                        <a:spcAft>
                          <a:spcPts val="1000"/>
                        </a:spcAft>
                        <a:tabLst>
                          <a:tab pos="1333500" algn="l"/>
                        </a:tabLs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54049"/>
                  </a:ext>
                </a:extLst>
              </a:tr>
              <a:tr h="0">
                <a:tc>
                  <a:txBody>
                    <a:bodyPr/>
                    <a:lstStyle/>
                    <a:p>
                      <a:pPr>
                        <a:lnSpc>
                          <a:spcPct val="115000"/>
                        </a:lnSpc>
                        <a:spcAft>
                          <a:spcPts val="1000"/>
                        </a:spcAft>
                        <a:tabLst>
                          <a:tab pos="1333500" algn="l"/>
                        </a:tabLst>
                      </a:pPr>
                      <a:r>
                        <a:rPr lang="en-US" sz="1400">
                          <a:effectLst/>
                        </a:rPr>
                        <a:t>Thương nghiệp</a:t>
                      </a:r>
                      <a:endParaRPr lang="en-US" sz="1100">
                        <a:effectLst/>
                      </a:endParaRPr>
                    </a:p>
                    <a:p>
                      <a:pPr>
                        <a:lnSpc>
                          <a:spcPct val="115000"/>
                        </a:lnSpc>
                        <a:spcAft>
                          <a:spcPts val="1000"/>
                        </a:spcAft>
                        <a:tabLst>
                          <a:tab pos="1333500" algn="l"/>
                        </a:tabLs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2588424"/>
                  </a:ext>
                </a:extLst>
              </a:tr>
              <a:tr h="0">
                <a:tc>
                  <a:txBody>
                    <a:bodyPr/>
                    <a:lstStyle/>
                    <a:p>
                      <a:pPr>
                        <a:lnSpc>
                          <a:spcPct val="115000"/>
                        </a:lnSpc>
                        <a:spcAft>
                          <a:spcPts val="1000"/>
                        </a:spcAft>
                        <a:tabLst>
                          <a:tab pos="1333500" algn="l"/>
                        </a:tabLst>
                      </a:pPr>
                      <a:r>
                        <a:rPr lang="en-US" sz="1400" dirty="0" err="1">
                          <a:effectLst/>
                        </a:rPr>
                        <a:t>Tư</a:t>
                      </a:r>
                      <a:r>
                        <a:rPr lang="en-US" sz="1400" dirty="0">
                          <a:effectLst/>
                        </a:rPr>
                        <a:t> </a:t>
                      </a:r>
                      <a:r>
                        <a:rPr lang="en-US" sz="1400" dirty="0" err="1">
                          <a:effectLst/>
                        </a:rPr>
                        <a:t>tưởng</a:t>
                      </a:r>
                      <a:r>
                        <a:rPr lang="en-US" sz="1400" dirty="0">
                          <a:effectLst/>
                        </a:rPr>
                        <a:t>, </a:t>
                      </a:r>
                      <a:r>
                        <a:rPr lang="en-US" sz="1400" dirty="0" err="1">
                          <a:effectLst/>
                        </a:rPr>
                        <a:t>tín</a:t>
                      </a:r>
                      <a:r>
                        <a:rPr lang="en-US" sz="1400" dirty="0">
                          <a:effectLst/>
                        </a:rPr>
                        <a:t> </a:t>
                      </a:r>
                      <a:r>
                        <a:rPr lang="en-US" sz="1400" dirty="0" err="1">
                          <a:effectLst/>
                        </a:rPr>
                        <a:t>ngưỡng</a:t>
                      </a:r>
                      <a:r>
                        <a:rPr lang="en-US" sz="1400" dirty="0">
                          <a:effectLst/>
                        </a:rPr>
                        <a:t>, </a:t>
                      </a:r>
                      <a:r>
                        <a:rPr lang="en-US" sz="1400" dirty="0" err="1">
                          <a:effectLst/>
                        </a:rPr>
                        <a:t>tôn</a:t>
                      </a:r>
                      <a:r>
                        <a:rPr lang="en-US" sz="1400" dirty="0">
                          <a:effectLst/>
                        </a:rPr>
                        <a:t> </a:t>
                      </a:r>
                      <a:r>
                        <a:rPr lang="en-US" sz="1400" dirty="0" err="1">
                          <a:effectLst/>
                        </a:rPr>
                        <a:t>giáo</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0262480"/>
                  </a:ext>
                </a:extLst>
              </a:tr>
              <a:tr h="0">
                <a:tc>
                  <a:txBody>
                    <a:bodyPr/>
                    <a:lstStyle/>
                    <a:p>
                      <a:pPr>
                        <a:lnSpc>
                          <a:spcPct val="115000"/>
                        </a:lnSpc>
                        <a:spcAft>
                          <a:spcPts val="1000"/>
                        </a:spcAft>
                        <a:tabLst>
                          <a:tab pos="1333500" algn="l"/>
                        </a:tabLst>
                      </a:pPr>
                      <a:r>
                        <a:rPr lang="en-US" sz="1400" dirty="0" err="1">
                          <a:effectLst/>
                        </a:rPr>
                        <a:t>Chữ</a:t>
                      </a:r>
                      <a:r>
                        <a:rPr lang="en-US" sz="1400" dirty="0">
                          <a:effectLst/>
                        </a:rPr>
                        <a:t> </a:t>
                      </a:r>
                      <a:r>
                        <a:rPr lang="en-US" sz="1400" dirty="0" err="1">
                          <a:effectLst/>
                        </a:rPr>
                        <a:t>viết</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3275828"/>
                  </a:ext>
                </a:extLst>
              </a:tr>
              <a:tr h="0">
                <a:tc>
                  <a:txBody>
                    <a:bodyPr/>
                    <a:lstStyle/>
                    <a:p>
                      <a:pPr>
                        <a:lnSpc>
                          <a:spcPct val="115000"/>
                        </a:lnSpc>
                        <a:spcAft>
                          <a:spcPts val="1000"/>
                        </a:spcAft>
                        <a:tabLst>
                          <a:tab pos="1333500" algn="l"/>
                        </a:tabLst>
                      </a:pPr>
                      <a:r>
                        <a:rPr lang="en-US" sz="1400" dirty="0">
                          <a:effectLst/>
                        </a:rPr>
                        <a:t>Văn </a:t>
                      </a:r>
                      <a:r>
                        <a:rPr lang="en-US" sz="1400" dirty="0" err="1">
                          <a:effectLst/>
                        </a:rPr>
                        <a:t>học</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247639"/>
                  </a:ext>
                </a:extLst>
              </a:tr>
              <a:tr h="0">
                <a:tc>
                  <a:txBody>
                    <a:bodyPr/>
                    <a:lstStyle/>
                    <a:p>
                      <a:pPr>
                        <a:lnSpc>
                          <a:spcPct val="115000"/>
                        </a:lnSpc>
                        <a:spcAft>
                          <a:spcPts val="1000"/>
                        </a:spcAft>
                        <a:tabLst>
                          <a:tab pos="1333500" algn="l"/>
                        </a:tabLst>
                      </a:pPr>
                      <a:r>
                        <a:rPr lang="en-US" sz="1400" dirty="0" err="1">
                          <a:effectLst/>
                        </a:rPr>
                        <a:t>Nghệ</a:t>
                      </a:r>
                      <a:r>
                        <a:rPr lang="en-US" sz="1400" dirty="0">
                          <a:effectLst/>
                        </a:rPr>
                        <a:t> </a:t>
                      </a:r>
                      <a:r>
                        <a:rPr lang="en-US" sz="1400" dirty="0" err="1">
                          <a:effectLst/>
                        </a:rPr>
                        <a:t>thuật</a:t>
                      </a:r>
                      <a:r>
                        <a:rPr lang="en-US" sz="1400" dirty="0">
                          <a:effectLst/>
                        </a:rPr>
                        <a:t> </a:t>
                      </a:r>
                      <a:r>
                        <a:rPr lang="en-US" sz="1400" dirty="0" err="1">
                          <a:effectLst/>
                        </a:rPr>
                        <a:t>dân</a:t>
                      </a:r>
                      <a:r>
                        <a:rPr lang="en-US" sz="1400" dirty="0">
                          <a:effectLst/>
                        </a:rPr>
                        <a:t> </a:t>
                      </a:r>
                      <a:r>
                        <a:rPr lang="en-US" sz="1400" dirty="0" err="1">
                          <a:effectLst/>
                        </a:rPr>
                        <a:t>gian</a:t>
                      </a:r>
                      <a:endParaRPr lang="en-US" sz="1400" dirty="0">
                        <a:effectLst/>
                      </a:endParaRPr>
                    </a:p>
                    <a:p>
                      <a:pPr>
                        <a:lnSpc>
                          <a:spcPct val="115000"/>
                        </a:lnSpc>
                        <a:spcAft>
                          <a:spcPts val="1000"/>
                        </a:spcAft>
                        <a:tabLst>
                          <a:tab pos="13335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1000"/>
                        </a:spcAft>
                        <a:tabLst>
                          <a:tab pos="3442970" algn="l"/>
                        </a:tabLs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810067"/>
                  </a:ext>
                </a:extLst>
              </a:tr>
            </a:tbl>
          </a:graphicData>
        </a:graphic>
      </p:graphicFrame>
      <p:sp>
        <p:nvSpPr>
          <p:cNvPr id="7" name="Rectangle 1">
            <a:extLst>
              <a:ext uri="{FF2B5EF4-FFF2-40B4-BE49-F238E27FC236}">
                <a16:creationId xmlns:a16="http://schemas.microsoft.com/office/drawing/2014/main" id="{5E9DC4B9-74F0-F03E-356B-3A793CF107EF}"/>
              </a:ext>
            </a:extLst>
          </p:cNvPr>
          <p:cNvSpPr>
            <a:spLocks noChangeArrowheads="1"/>
          </p:cNvSpPr>
          <p:nvPr/>
        </p:nvSpPr>
        <p:spPr bwMode="auto">
          <a:xfrm>
            <a:off x="-176689" y="64588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443288" algn="l"/>
              </a:tabLst>
              <a:defRPr>
                <a:solidFill>
                  <a:schemeClr val="tx1"/>
                </a:solidFill>
                <a:latin typeface="Arial" panose="020B0604020202020204" pitchFamily="34" charset="0"/>
              </a:defRPr>
            </a:lvl1pPr>
            <a:lvl2pPr eaLnBrk="0" fontAlgn="base" hangingPunct="0">
              <a:spcBef>
                <a:spcPct val="0"/>
              </a:spcBef>
              <a:spcAft>
                <a:spcPct val="0"/>
              </a:spcAft>
              <a:tabLst>
                <a:tab pos="3443288" algn="l"/>
              </a:tabLst>
              <a:defRPr>
                <a:solidFill>
                  <a:schemeClr val="tx1"/>
                </a:solidFill>
                <a:latin typeface="Arial" panose="020B0604020202020204" pitchFamily="34" charset="0"/>
              </a:defRPr>
            </a:lvl2pPr>
            <a:lvl3pPr eaLnBrk="0" fontAlgn="base" hangingPunct="0">
              <a:spcBef>
                <a:spcPct val="0"/>
              </a:spcBef>
              <a:spcAft>
                <a:spcPct val="0"/>
              </a:spcAft>
              <a:tabLst>
                <a:tab pos="3443288" algn="l"/>
              </a:tabLst>
              <a:defRPr>
                <a:solidFill>
                  <a:schemeClr val="tx1"/>
                </a:solidFill>
                <a:latin typeface="Arial" panose="020B0604020202020204" pitchFamily="34" charset="0"/>
              </a:defRPr>
            </a:lvl3pPr>
            <a:lvl4pPr eaLnBrk="0" fontAlgn="base" hangingPunct="0">
              <a:spcBef>
                <a:spcPct val="0"/>
              </a:spcBef>
              <a:spcAft>
                <a:spcPct val="0"/>
              </a:spcAft>
              <a:tabLst>
                <a:tab pos="3443288" algn="l"/>
              </a:tabLst>
              <a:defRPr>
                <a:solidFill>
                  <a:schemeClr val="tx1"/>
                </a:solidFill>
                <a:latin typeface="Arial" panose="020B0604020202020204" pitchFamily="34" charset="0"/>
              </a:defRPr>
            </a:lvl4pPr>
            <a:lvl5pPr eaLnBrk="0" fontAlgn="base" hangingPunct="0">
              <a:spcBef>
                <a:spcPct val="0"/>
              </a:spcBef>
              <a:spcAft>
                <a:spcPct val="0"/>
              </a:spcAft>
              <a:tabLst>
                <a:tab pos="3443288" algn="l"/>
              </a:tabLst>
              <a:defRPr>
                <a:solidFill>
                  <a:schemeClr val="tx1"/>
                </a:solidFill>
                <a:latin typeface="Arial" panose="020B0604020202020204" pitchFamily="34" charset="0"/>
              </a:defRPr>
            </a:lvl5pPr>
            <a:lvl6pPr eaLnBrk="0" fontAlgn="base" hangingPunct="0">
              <a:spcBef>
                <a:spcPct val="0"/>
              </a:spcBef>
              <a:spcAft>
                <a:spcPct val="0"/>
              </a:spcAft>
              <a:tabLst>
                <a:tab pos="3443288" algn="l"/>
              </a:tabLst>
              <a:defRPr>
                <a:solidFill>
                  <a:schemeClr val="tx1"/>
                </a:solidFill>
                <a:latin typeface="Arial" panose="020B0604020202020204" pitchFamily="34" charset="0"/>
              </a:defRPr>
            </a:lvl6pPr>
            <a:lvl7pPr eaLnBrk="0" fontAlgn="base" hangingPunct="0">
              <a:spcBef>
                <a:spcPct val="0"/>
              </a:spcBef>
              <a:spcAft>
                <a:spcPct val="0"/>
              </a:spcAft>
              <a:tabLst>
                <a:tab pos="3443288" algn="l"/>
              </a:tabLst>
              <a:defRPr>
                <a:solidFill>
                  <a:schemeClr val="tx1"/>
                </a:solidFill>
                <a:latin typeface="Arial" panose="020B0604020202020204" pitchFamily="34" charset="0"/>
              </a:defRPr>
            </a:lvl7pPr>
            <a:lvl8pPr eaLnBrk="0" fontAlgn="base" hangingPunct="0">
              <a:spcBef>
                <a:spcPct val="0"/>
              </a:spcBef>
              <a:spcAft>
                <a:spcPct val="0"/>
              </a:spcAft>
              <a:tabLst>
                <a:tab pos="3443288" algn="l"/>
              </a:tabLst>
              <a:defRPr>
                <a:solidFill>
                  <a:schemeClr val="tx1"/>
                </a:solidFill>
                <a:latin typeface="Arial" panose="020B0604020202020204" pitchFamily="34" charset="0"/>
              </a:defRPr>
            </a:lvl8pPr>
            <a:lvl9pPr eaLnBrk="0" fontAlgn="base" hangingPunct="0">
              <a:spcBef>
                <a:spcPct val="0"/>
              </a:spcBef>
              <a:spcAft>
                <a:spcPct val="0"/>
              </a:spcAft>
              <a:tabLst>
                <a:tab pos="3443288"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3443288" algn="l"/>
              </a:tabLst>
            </a:pP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Lập</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tóm</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tắt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nét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tình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tế</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văn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hóa</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tôn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giáo</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Đại</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Việt</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thế</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kỳ</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XVI – XVIII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theo</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tiêu</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chí</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lĩnh</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vực</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sự</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biến</a:t>
            </a:r>
            <a:r>
              <a:rPr kumimoji="0" lang="en-US" altLang="en-US" sz="1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34432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370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C8EED7-6A41-02AF-5ED8-C30470DF2DD9}"/>
              </a:ext>
            </a:extLst>
          </p:cNvPr>
          <p:cNvPicPr>
            <a:picLocks noGrp="1" noChangeAspect="1"/>
          </p:cNvPicPr>
          <p:nvPr>
            <p:ph idx="1"/>
          </p:nvPr>
        </p:nvPicPr>
        <p:blipFill>
          <a:blip r:embed="rId2"/>
          <a:stretch>
            <a:fillRect/>
          </a:stretch>
        </p:blipFill>
        <p:spPr>
          <a:xfrm>
            <a:off x="677862" y="675860"/>
            <a:ext cx="11143077" cy="5844209"/>
          </a:xfrm>
        </p:spPr>
      </p:pic>
    </p:spTree>
    <p:extLst>
      <p:ext uri="{BB962C8B-B14F-4D97-AF65-F5344CB8AC3E}">
        <p14:creationId xmlns:p14="http://schemas.microsoft.com/office/powerpoint/2010/main" val="290220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ACE4FB-1654-2647-57FB-77C89B0F3DED}"/>
              </a:ext>
            </a:extLst>
          </p:cNvPr>
          <p:cNvSpPr txBox="1"/>
          <p:nvPr/>
        </p:nvSpPr>
        <p:spPr>
          <a:xfrm>
            <a:off x="477078" y="1179443"/>
            <a:ext cx="10707757" cy="2665345"/>
          </a:xfrm>
          <a:prstGeom prst="rect">
            <a:avLst/>
          </a:prstGeom>
          <a:noFill/>
        </p:spPr>
        <p:txBody>
          <a:bodyPr wrap="square" rtlCol="0">
            <a:spAutoFit/>
          </a:bodyPr>
          <a:lstStyle/>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(Hà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 Hà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 – XVIII ở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Thăng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XVI - XVIII,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124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474DA9-3185-C3F8-A8C6-F6D2C5E9E32A}"/>
              </a:ext>
            </a:extLst>
          </p:cNvPr>
          <p:cNvGraphicFramePr>
            <a:graphicFrameLocks noGrp="1"/>
          </p:cNvGraphicFramePr>
          <p:nvPr>
            <p:extLst>
              <p:ext uri="{D42A27DB-BD31-4B8C-83A1-F6EECF244321}">
                <p14:modId xmlns:p14="http://schemas.microsoft.com/office/powerpoint/2010/main" val="3564374279"/>
              </p:ext>
            </p:extLst>
          </p:nvPr>
        </p:nvGraphicFramePr>
        <p:xfrm>
          <a:off x="979209" y="2383688"/>
          <a:ext cx="10091841" cy="2898071"/>
        </p:xfrm>
        <a:graphic>
          <a:graphicData uri="http://schemas.openxmlformats.org/drawingml/2006/table">
            <a:tbl>
              <a:tblPr firstRow="1" firstCol="1" bandRow="1">
                <a:tableStyleId>{5C22544A-7EE6-4342-B048-85BDC9FD1C3A}</a:tableStyleId>
              </a:tblPr>
              <a:tblGrid>
                <a:gridCol w="1983830">
                  <a:extLst>
                    <a:ext uri="{9D8B030D-6E8A-4147-A177-3AD203B41FA5}">
                      <a16:colId xmlns:a16="http://schemas.microsoft.com/office/drawing/2014/main" val="2161544366"/>
                    </a:ext>
                  </a:extLst>
                </a:gridCol>
                <a:gridCol w="4130639">
                  <a:extLst>
                    <a:ext uri="{9D8B030D-6E8A-4147-A177-3AD203B41FA5}">
                      <a16:colId xmlns:a16="http://schemas.microsoft.com/office/drawing/2014/main" val="2533985502"/>
                    </a:ext>
                  </a:extLst>
                </a:gridCol>
                <a:gridCol w="3977372">
                  <a:extLst>
                    <a:ext uri="{9D8B030D-6E8A-4147-A177-3AD203B41FA5}">
                      <a16:colId xmlns:a16="http://schemas.microsoft.com/office/drawing/2014/main" val="689028083"/>
                    </a:ext>
                  </a:extLst>
                </a:gridCol>
              </a:tblGrid>
              <a:tr h="330024">
                <a:tc>
                  <a:txBody>
                    <a:bodyPr/>
                    <a:lstStyle/>
                    <a:p>
                      <a:pPr algn="ctr">
                        <a:lnSpc>
                          <a:spcPct val="115000"/>
                        </a:lnSpc>
                        <a:spcAft>
                          <a:spcPts val="1000"/>
                        </a:spcAft>
                      </a:pPr>
                      <a:r>
                        <a:rPr lang="en-US" sz="1400">
                          <a:effectLst/>
                        </a:rPr>
                        <a:t>Tình hình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dirty="0" err="1">
                          <a:effectLst/>
                        </a:rPr>
                        <a:t>Đàng</a:t>
                      </a:r>
                      <a:r>
                        <a:rPr lang="en-US" sz="1400" dirty="0">
                          <a:effectLst/>
                        </a:rPr>
                        <a:t> Trong</a:t>
                      </a:r>
                    </a:p>
                    <a:p>
                      <a:pPr algn="ctr">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a:effectLst/>
                        </a:rPr>
                        <a:t>Đàng Ngoài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159973"/>
                  </a:ext>
                </a:extLst>
              </a:tr>
              <a:tr h="330024">
                <a:tc>
                  <a:txBody>
                    <a:bodyPr/>
                    <a:lstStyle/>
                    <a:p>
                      <a:pPr algn="just">
                        <a:lnSpc>
                          <a:spcPct val="115000"/>
                        </a:lnSpc>
                        <a:spcAft>
                          <a:spcPts val="1000"/>
                        </a:spcAft>
                      </a:pPr>
                      <a:r>
                        <a:rPr lang="en-US" sz="1400">
                          <a:effectLst/>
                        </a:rPr>
                        <a:t>Ruộng đất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5087620"/>
                  </a:ext>
                </a:extLst>
              </a:tr>
              <a:tr h="330024">
                <a:tc>
                  <a:txBody>
                    <a:bodyPr/>
                    <a:lstStyle/>
                    <a:p>
                      <a:pPr algn="just">
                        <a:lnSpc>
                          <a:spcPct val="115000"/>
                        </a:lnSpc>
                        <a:spcAft>
                          <a:spcPts val="1000"/>
                        </a:spcAft>
                      </a:pPr>
                      <a:r>
                        <a:rPr lang="en-US" sz="1400">
                          <a:effectLst/>
                        </a:rPr>
                        <a:t>Nông dân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2785283"/>
                  </a:ext>
                </a:extLst>
              </a:tr>
              <a:tr h="330024">
                <a:tc>
                  <a:txBody>
                    <a:bodyPr/>
                    <a:lstStyle/>
                    <a:p>
                      <a:pPr algn="just">
                        <a:lnSpc>
                          <a:spcPct val="115000"/>
                        </a:lnSpc>
                        <a:spcAft>
                          <a:spcPts val="1000"/>
                        </a:spcAft>
                      </a:pPr>
                      <a:r>
                        <a:rPr lang="en-US" sz="1400">
                          <a:effectLst/>
                        </a:rPr>
                        <a:t>Thiên tai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966359"/>
                  </a:ext>
                </a:extLst>
              </a:tr>
              <a:tr h="682683">
                <a:tc>
                  <a:txBody>
                    <a:bodyPr/>
                    <a:lstStyle/>
                    <a:p>
                      <a:pPr algn="just">
                        <a:lnSpc>
                          <a:spcPct val="115000"/>
                        </a:lnSpc>
                        <a:spcAft>
                          <a:spcPts val="1000"/>
                        </a:spcAft>
                      </a:pPr>
                      <a:r>
                        <a:rPr lang="en-US" sz="1400">
                          <a:effectLst/>
                        </a:rPr>
                        <a:t>Sản xuất nông nghiệp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272314"/>
                  </a:ext>
                </a:extLst>
              </a:tr>
            </a:tbl>
          </a:graphicData>
        </a:graphic>
      </p:graphicFrame>
      <p:sp>
        <p:nvSpPr>
          <p:cNvPr id="6" name="TextBox 5">
            <a:extLst>
              <a:ext uri="{FF2B5EF4-FFF2-40B4-BE49-F238E27FC236}">
                <a16:creationId xmlns:a16="http://schemas.microsoft.com/office/drawing/2014/main" id="{A19E10F7-C15E-A8DC-2197-3B462809C834}"/>
              </a:ext>
            </a:extLst>
          </p:cNvPr>
          <p:cNvSpPr txBox="1"/>
          <p:nvPr/>
        </p:nvSpPr>
        <p:spPr>
          <a:xfrm>
            <a:off x="979209" y="781878"/>
            <a:ext cx="4998163" cy="1477328"/>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XVI - XVIII</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rPr>
              <a:t>Hoàn </a:t>
            </a:r>
            <a:r>
              <a:rPr lang="en-US" sz="1800" b="1" dirty="0" err="1">
                <a:effectLst/>
                <a:latin typeface="Times New Roman" panose="02020603050405020304" pitchFamily="18" charset="0"/>
                <a:ea typeface="Calibri" panose="020F0502020204030204" pitchFamily="34" charset="0"/>
              </a:rPr>
              <a:t>thành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các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nội</a:t>
            </a:r>
            <a:r>
              <a:rPr lang="en-US" sz="1800" b="1" dirty="0">
                <a:effectLst/>
                <a:latin typeface="Times New Roman" panose="02020603050405020304" pitchFamily="18" charset="0"/>
                <a:ea typeface="Calibri" panose="020F0502020204030204" pitchFamily="34" charset="0"/>
              </a:rPr>
              <a:t> dung </a:t>
            </a:r>
            <a:r>
              <a:rPr lang="en-US" sz="1800" b="1" dirty="0" err="1">
                <a:effectLst/>
                <a:latin typeface="Times New Roman" panose="02020603050405020304" pitchFamily="18" charset="0"/>
                <a:ea typeface="Calibri" panose="020F0502020204030204" pitchFamily="34" charset="0"/>
              </a:rPr>
              <a:t>vào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phiếu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cho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sau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đây</a:t>
            </a:r>
            <a:r>
              <a:rPr lang="en-US" sz="1800" b="1"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89340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ỡ đê bao Quảng Điền, hàng trăm ha lúa bị nước lũ nhấn chìm">
            <a:extLst>
              <a:ext uri="{FF2B5EF4-FFF2-40B4-BE49-F238E27FC236}">
                <a16:creationId xmlns:a16="http://schemas.microsoft.com/office/drawing/2014/main" id="{CEC0549D-0A4C-4121-8500-9C0C6A668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897217" cy="35913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guyên nhân Lúa bị đỗ ngã Archives - Fman - Bạn của nhà nông Việt Nam">
            <a:extLst>
              <a:ext uri="{FF2B5EF4-FFF2-40B4-BE49-F238E27FC236}">
                <a16:creationId xmlns:a16="http://schemas.microsoft.com/office/drawing/2014/main" id="{9ABC10A7-45D1-7018-8B58-4BA7B3DE1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91339"/>
            <a:ext cx="5897216" cy="32666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0F3CA8-C18F-CC35-F532-AA2F24DE0903}"/>
              </a:ext>
            </a:extLst>
          </p:cNvPr>
          <p:cNvSpPr txBox="1"/>
          <p:nvPr/>
        </p:nvSpPr>
        <p:spPr>
          <a:xfrm>
            <a:off x="437322" y="2213113"/>
            <a:ext cx="1332416" cy="369332"/>
          </a:xfrm>
          <a:prstGeom prst="rect">
            <a:avLst/>
          </a:prstGeom>
          <a:noFill/>
        </p:spPr>
        <p:txBody>
          <a:bodyPr wrap="none" rtlCol="0">
            <a:spAutoFit/>
          </a:bodyPr>
          <a:lstStyle/>
          <a:p>
            <a:r>
              <a:rPr lang="en-US" dirty="0" err="1"/>
              <a:t>Đàng</a:t>
            </a:r>
            <a:r>
              <a:rPr lang="en-US" dirty="0"/>
              <a:t> </a:t>
            </a:r>
            <a:r>
              <a:rPr lang="en-US" dirty="0" err="1"/>
              <a:t>Ngoài</a:t>
            </a:r>
            <a:endParaRPr lang="en-US" dirty="0"/>
          </a:p>
        </p:txBody>
      </p:sp>
      <p:pic>
        <p:nvPicPr>
          <p:cNvPr id="2052" name="Picture 4" descr="Tổng hợp hình ảnh cánh đồng lúa đẹp nhất | Hình ảnh, Ảnh ấn tượng, Ảnh đồng  quê">
            <a:extLst>
              <a:ext uri="{FF2B5EF4-FFF2-40B4-BE49-F238E27FC236}">
                <a16:creationId xmlns:a16="http://schemas.microsoft.com/office/drawing/2014/main" id="{C6212CF8-97E3-A9D4-662B-2D91E84F5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217" y="0"/>
            <a:ext cx="6182967" cy="35913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cánh đồng lúa chín vàng cực đẹp">
            <a:extLst>
              <a:ext uri="{FF2B5EF4-FFF2-40B4-BE49-F238E27FC236}">
                <a16:creationId xmlns:a16="http://schemas.microsoft.com/office/drawing/2014/main" id="{429A2704-0DD1-F520-9DE4-3248C3FAE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7215" y="3591339"/>
            <a:ext cx="6294783" cy="3266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F39A24-0D94-1C10-12EF-CA1E87E3C38A}"/>
              </a:ext>
            </a:extLst>
          </p:cNvPr>
          <p:cNvSpPr txBox="1"/>
          <p:nvPr/>
        </p:nvSpPr>
        <p:spPr>
          <a:xfrm>
            <a:off x="6467061" y="2027583"/>
            <a:ext cx="1318887" cy="369332"/>
          </a:xfrm>
          <a:prstGeom prst="rect">
            <a:avLst/>
          </a:prstGeom>
          <a:noFill/>
        </p:spPr>
        <p:txBody>
          <a:bodyPr wrap="none" rtlCol="0">
            <a:spAutoFit/>
          </a:bodyPr>
          <a:lstStyle/>
          <a:p>
            <a:r>
              <a:rPr lang="en-US" dirty="0" err="1"/>
              <a:t>Đàng</a:t>
            </a:r>
            <a:r>
              <a:rPr lang="en-US" dirty="0"/>
              <a:t> Trong</a:t>
            </a:r>
          </a:p>
        </p:txBody>
      </p:sp>
    </p:spTree>
    <p:extLst>
      <p:ext uri="{BB962C8B-B14F-4D97-AF65-F5344CB8AC3E}">
        <p14:creationId xmlns:p14="http://schemas.microsoft.com/office/powerpoint/2010/main" val="314432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049B56-57AA-FBFC-AEF4-C682EA2053FD}"/>
              </a:ext>
            </a:extLst>
          </p:cNvPr>
          <p:cNvGraphicFramePr>
            <a:graphicFrameLocks noGrp="1"/>
          </p:cNvGraphicFramePr>
          <p:nvPr>
            <p:extLst>
              <p:ext uri="{D42A27DB-BD31-4B8C-83A1-F6EECF244321}">
                <p14:modId xmlns:p14="http://schemas.microsoft.com/office/powerpoint/2010/main" val="2572508895"/>
              </p:ext>
            </p:extLst>
          </p:nvPr>
        </p:nvGraphicFramePr>
        <p:xfrm>
          <a:off x="583095" y="1431236"/>
          <a:ext cx="10469217" cy="3539218"/>
        </p:xfrm>
        <a:graphic>
          <a:graphicData uri="http://schemas.openxmlformats.org/drawingml/2006/table">
            <a:tbl>
              <a:tblPr firstRow="1" firstCol="1" bandRow="1">
                <a:tableStyleId>{5C22544A-7EE6-4342-B048-85BDC9FD1C3A}</a:tableStyleId>
              </a:tblPr>
              <a:tblGrid>
                <a:gridCol w="2058013">
                  <a:extLst>
                    <a:ext uri="{9D8B030D-6E8A-4147-A177-3AD203B41FA5}">
                      <a16:colId xmlns:a16="http://schemas.microsoft.com/office/drawing/2014/main" val="414351433"/>
                    </a:ext>
                  </a:extLst>
                </a:gridCol>
                <a:gridCol w="4285101">
                  <a:extLst>
                    <a:ext uri="{9D8B030D-6E8A-4147-A177-3AD203B41FA5}">
                      <a16:colId xmlns:a16="http://schemas.microsoft.com/office/drawing/2014/main" val="3096055172"/>
                    </a:ext>
                  </a:extLst>
                </a:gridCol>
                <a:gridCol w="4126103">
                  <a:extLst>
                    <a:ext uri="{9D8B030D-6E8A-4147-A177-3AD203B41FA5}">
                      <a16:colId xmlns:a16="http://schemas.microsoft.com/office/drawing/2014/main" val="636170241"/>
                    </a:ext>
                  </a:extLst>
                </a:gridCol>
              </a:tblGrid>
              <a:tr h="260157">
                <a:tc>
                  <a:txBody>
                    <a:bodyPr/>
                    <a:lstStyle/>
                    <a:p>
                      <a:pPr algn="ctr">
                        <a:lnSpc>
                          <a:spcPct val="115000"/>
                        </a:lnSpc>
                        <a:spcAft>
                          <a:spcPts val="1000"/>
                        </a:spcAft>
                      </a:pPr>
                      <a:r>
                        <a:rPr lang="en-US" sz="1400" dirty="0" err="1">
                          <a:effectLst/>
                        </a:rPr>
                        <a:t>Tình</a:t>
                      </a:r>
                      <a:r>
                        <a:rPr lang="en-US" sz="1400" dirty="0">
                          <a:effectLst/>
                        </a:rPr>
                        <a:t> </a:t>
                      </a:r>
                      <a:r>
                        <a:rPr lang="en-US" sz="1400" dirty="0" err="1">
                          <a:effectLst/>
                        </a:rPr>
                        <a:t>hình</a:t>
                      </a:r>
                      <a:endParaRPr lang="en-US" sz="1400" dirty="0">
                        <a:effectLst/>
                      </a:endParaRPr>
                    </a:p>
                    <a:p>
                      <a:pPr algn="ctr">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dirty="0" err="1">
                          <a:effectLst/>
                        </a:rPr>
                        <a:t>Đàng</a:t>
                      </a:r>
                      <a:r>
                        <a:rPr lang="en-US" sz="1400" dirty="0">
                          <a:effectLst/>
                        </a:rPr>
                        <a:t> Trong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1400">
                          <a:effectLst/>
                        </a:rPr>
                        <a:t>Đàng Ngoài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2852527"/>
                  </a:ext>
                </a:extLst>
              </a:tr>
              <a:tr h="260157">
                <a:tc>
                  <a:txBody>
                    <a:bodyPr/>
                    <a:lstStyle/>
                    <a:p>
                      <a:pPr algn="just">
                        <a:lnSpc>
                          <a:spcPct val="115000"/>
                        </a:lnSpc>
                        <a:spcAft>
                          <a:spcPts val="1000"/>
                        </a:spcAft>
                      </a:pPr>
                      <a:r>
                        <a:rPr lang="en-US" sz="1400">
                          <a:effectLst/>
                        </a:rPr>
                        <a:t>Ruộng đất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Biến</a:t>
                      </a:r>
                      <a:r>
                        <a:rPr lang="en-US" sz="1400" dirty="0">
                          <a:effectLst/>
                        </a:rPr>
                        <a:t> </a:t>
                      </a:r>
                      <a:r>
                        <a:rPr lang="en-US" sz="1400" dirty="0" err="1">
                          <a:effectLst/>
                        </a:rPr>
                        <a:t>đất</a:t>
                      </a:r>
                      <a:r>
                        <a:rPr lang="en-US" sz="1400" dirty="0">
                          <a:effectLst/>
                        </a:rPr>
                        <a:t> </a:t>
                      </a:r>
                      <a:r>
                        <a:rPr lang="en-US" sz="1400" dirty="0" err="1">
                          <a:effectLst/>
                        </a:rPr>
                        <a:t>công</a:t>
                      </a:r>
                      <a:r>
                        <a:rPr lang="en-US" sz="1400" dirty="0">
                          <a:effectLst/>
                        </a:rPr>
                        <a:t> </a:t>
                      </a:r>
                      <a:r>
                        <a:rPr lang="en-US" sz="1400" dirty="0" err="1">
                          <a:effectLst/>
                        </a:rPr>
                        <a:t>thành</a:t>
                      </a:r>
                      <a:r>
                        <a:rPr lang="en-US" sz="1400" dirty="0">
                          <a:effectLst/>
                        </a:rPr>
                        <a:t> </a:t>
                      </a:r>
                      <a:r>
                        <a:rPr lang="en-US" sz="1400" dirty="0" err="1">
                          <a:effectLst/>
                        </a:rPr>
                        <a:t>đất</a:t>
                      </a:r>
                      <a:r>
                        <a:rPr lang="en-US" sz="1400" dirty="0">
                          <a:effectLst/>
                        </a:rPr>
                        <a:t> </a:t>
                      </a:r>
                      <a:r>
                        <a:rPr lang="en-US" sz="1400" dirty="0" err="1">
                          <a:effectLst/>
                        </a:rPr>
                        <a:t>tư</a:t>
                      </a:r>
                      <a:endParaRPr lang="en-US" sz="1400" dirty="0">
                        <a:effectLst/>
                      </a:endParaRP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Đẩy mạnh khai hoang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1051526"/>
                  </a:ext>
                </a:extLst>
              </a:tr>
              <a:tr h="606120">
                <a:tc>
                  <a:txBody>
                    <a:bodyPr/>
                    <a:lstStyle/>
                    <a:p>
                      <a:pPr algn="just">
                        <a:lnSpc>
                          <a:spcPct val="115000"/>
                        </a:lnSpc>
                        <a:spcAft>
                          <a:spcPts val="1000"/>
                        </a:spcAft>
                      </a:pPr>
                      <a:r>
                        <a:rPr lang="en-US" sz="1400" dirty="0" err="1">
                          <a:effectLst/>
                        </a:rPr>
                        <a:t>Nông</a:t>
                      </a:r>
                      <a:r>
                        <a:rPr lang="en-US" sz="1400" dirty="0">
                          <a:effectLst/>
                        </a:rPr>
                        <a:t> </a:t>
                      </a:r>
                      <a:r>
                        <a:rPr lang="en-US" sz="1400" dirty="0" err="1">
                          <a:effectLst/>
                        </a:rPr>
                        <a:t>dân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Người</a:t>
                      </a:r>
                      <a:r>
                        <a:rPr lang="en-US" sz="1400" dirty="0">
                          <a:effectLst/>
                        </a:rPr>
                        <a:t> </a:t>
                      </a:r>
                      <a:r>
                        <a:rPr lang="en-US" sz="1400" dirty="0" err="1">
                          <a:effectLst/>
                        </a:rPr>
                        <a:t>nông</a:t>
                      </a:r>
                      <a:r>
                        <a:rPr lang="en-US" sz="1400" dirty="0">
                          <a:effectLst/>
                        </a:rPr>
                        <a:t> </a:t>
                      </a:r>
                      <a:r>
                        <a:rPr lang="en-US" sz="1400" dirty="0" err="1">
                          <a:effectLst/>
                        </a:rPr>
                        <a:t>dân</a:t>
                      </a:r>
                      <a:r>
                        <a:rPr lang="en-US" sz="1400" dirty="0">
                          <a:effectLst/>
                        </a:rPr>
                        <a:t> </a:t>
                      </a:r>
                      <a:r>
                        <a:rPr lang="en-US" sz="1400" dirty="0" err="1">
                          <a:effectLst/>
                        </a:rPr>
                        <a:t>bị</a:t>
                      </a:r>
                      <a:r>
                        <a:rPr lang="en-US" sz="1400" dirty="0">
                          <a:effectLst/>
                        </a:rPr>
                        <a:t> </a:t>
                      </a:r>
                      <a:r>
                        <a:rPr lang="en-US" sz="1400" dirty="0" err="1">
                          <a:effectLst/>
                        </a:rPr>
                        <a:t>mất</a:t>
                      </a:r>
                      <a:r>
                        <a:rPr lang="en-US" sz="1400" dirty="0">
                          <a:effectLst/>
                        </a:rPr>
                        <a:t> </a:t>
                      </a:r>
                      <a:r>
                        <a:rPr lang="en-US" sz="1400" dirty="0" err="1">
                          <a:effectLst/>
                        </a:rPr>
                        <a:t>đất</a:t>
                      </a:r>
                      <a:r>
                        <a:rPr lang="en-US" sz="1400" dirty="0">
                          <a:effectLst/>
                        </a:rPr>
                        <a:t>, </a:t>
                      </a:r>
                      <a:r>
                        <a:rPr lang="en-US" sz="1400" dirty="0" err="1">
                          <a:effectLst/>
                        </a:rPr>
                        <a:t>chịu</a:t>
                      </a:r>
                      <a:r>
                        <a:rPr lang="en-US" sz="1400" dirty="0">
                          <a:effectLst/>
                        </a:rPr>
                        <a:t> </a:t>
                      </a:r>
                      <a:r>
                        <a:rPr lang="en-US" sz="1400" dirty="0" err="1">
                          <a:effectLst/>
                        </a:rPr>
                        <a:t>nhiều</a:t>
                      </a:r>
                      <a:r>
                        <a:rPr lang="en-US" sz="1400" dirty="0">
                          <a:effectLst/>
                        </a:rPr>
                        <a:t> </a:t>
                      </a:r>
                      <a:r>
                        <a:rPr lang="en-US" sz="1400" dirty="0" err="1">
                          <a:effectLst/>
                        </a:rPr>
                        <a:t>nghĩa</a:t>
                      </a:r>
                      <a:r>
                        <a:rPr lang="en-US" sz="1400" dirty="0">
                          <a:effectLst/>
                        </a:rPr>
                        <a:t> </a:t>
                      </a:r>
                      <a:r>
                        <a:rPr lang="en-US" sz="1400" dirty="0" err="1">
                          <a:effectLst/>
                        </a:rPr>
                        <a:t>vụ</a:t>
                      </a:r>
                      <a:r>
                        <a:rPr lang="en-US" sz="1400" dirty="0">
                          <a:effectLst/>
                        </a:rPr>
                        <a:t> </a:t>
                      </a:r>
                      <a:r>
                        <a:rPr lang="en-US" sz="1400" dirty="0" err="1">
                          <a:effectLst/>
                        </a:rPr>
                        <a:t>tô</a:t>
                      </a:r>
                      <a:r>
                        <a:rPr lang="en-US" sz="1400" dirty="0">
                          <a:effectLst/>
                        </a:rPr>
                        <a:t>, </a:t>
                      </a:r>
                      <a:r>
                        <a:rPr lang="en-US" sz="1400" dirty="0" err="1">
                          <a:effectLst/>
                        </a:rPr>
                        <a:t>thuế</a:t>
                      </a:r>
                      <a:r>
                        <a:rPr lang="en-US" sz="1400" dirty="0">
                          <a:effectLst/>
                        </a:rPr>
                        <a:t> </a:t>
                      </a:r>
                      <a:r>
                        <a:rPr lang="en-US" sz="1400" dirty="0" err="1">
                          <a:effectLst/>
                        </a:rPr>
                        <a:t>nặng</a:t>
                      </a:r>
                      <a:r>
                        <a:rPr lang="en-US" sz="1400" dirty="0">
                          <a:effectLst/>
                        </a:rPr>
                        <a:t> </a:t>
                      </a:r>
                      <a:r>
                        <a:rPr lang="en-US" sz="1400" dirty="0" err="1">
                          <a:effectLst/>
                        </a:rPr>
                        <a:t>nề</a:t>
                      </a:r>
                      <a:r>
                        <a:rPr lang="en-US" sz="1400" dirty="0">
                          <a:effectLst/>
                        </a:rPr>
                        <a:t>, </a:t>
                      </a:r>
                      <a:r>
                        <a:rPr lang="en-US" sz="1400" dirty="0" err="1">
                          <a:effectLst/>
                        </a:rPr>
                        <a:t>hộ</a:t>
                      </a:r>
                      <a:r>
                        <a:rPr lang="en-US" sz="1400" dirty="0">
                          <a:effectLst/>
                        </a:rPr>
                        <a:t> </a:t>
                      </a:r>
                      <a:r>
                        <a:rPr lang="en-US" sz="1400" dirty="0" err="1">
                          <a:effectLst/>
                        </a:rPr>
                        <a:t>phải</a:t>
                      </a:r>
                      <a:r>
                        <a:rPr lang="en-US" sz="1400" dirty="0">
                          <a:effectLst/>
                        </a:rPr>
                        <a:t> </a:t>
                      </a:r>
                      <a:r>
                        <a:rPr lang="en-US" sz="1400" dirty="0" err="1">
                          <a:effectLst/>
                        </a:rPr>
                        <a:t>bỏ</a:t>
                      </a:r>
                      <a:r>
                        <a:rPr lang="en-US" sz="1400" dirty="0">
                          <a:effectLst/>
                        </a:rPr>
                        <a:t> </a:t>
                      </a:r>
                      <a:r>
                        <a:rPr lang="en-US" sz="1400" dirty="0" err="1">
                          <a:effectLst/>
                        </a:rPr>
                        <a:t>quê</a:t>
                      </a:r>
                      <a:r>
                        <a:rPr lang="en-US" sz="1400" dirty="0">
                          <a:effectLst/>
                        </a:rPr>
                        <a:t> </a:t>
                      </a:r>
                      <a:r>
                        <a:rPr lang="en-US" sz="1400" dirty="0" err="1">
                          <a:effectLst/>
                        </a:rPr>
                        <a:t>đi</a:t>
                      </a:r>
                      <a:r>
                        <a:rPr lang="en-US" sz="1400" dirty="0">
                          <a:effectLst/>
                        </a:rPr>
                        <a:t> </a:t>
                      </a:r>
                      <a:r>
                        <a:rPr lang="en-US" sz="1400" dirty="0" err="1">
                          <a:effectLst/>
                        </a:rPr>
                        <a:t>phiêu</a:t>
                      </a:r>
                      <a:r>
                        <a:rPr lang="en-US" sz="1400" dirty="0">
                          <a:effectLst/>
                        </a:rPr>
                        <a:t> </a:t>
                      </a:r>
                      <a:r>
                        <a:rPr lang="en-US" sz="1400" dirty="0" err="1">
                          <a:effectLst/>
                        </a:rPr>
                        <a:t>tán</a:t>
                      </a:r>
                      <a:endParaRPr lang="en-US" sz="1400" dirty="0">
                        <a:effectLst/>
                      </a:endParaRPr>
                    </a:p>
                    <a:p>
                      <a:pPr algn="just">
                        <a:lnSpc>
                          <a:spcPct val="115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Bị</a:t>
                      </a:r>
                      <a:r>
                        <a:rPr lang="en-US" sz="1400" dirty="0">
                          <a:effectLst/>
                        </a:rPr>
                        <a:t> </a:t>
                      </a:r>
                      <a:r>
                        <a:rPr lang="en-US" sz="1400" dirty="0" err="1">
                          <a:effectLst/>
                        </a:rPr>
                        <a:t>mất</a:t>
                      </a:r>
                      <a:r>
                        <a:rPr lang="en-US" sz="1400" dirty="0">
                          <a:effectLst/>
                        </a:rPr>
                        <a:t> </a:t>
                      </a:r>
                      <a:r>
                        <a:rPr lang="en-US" sz="1400" dirty="0" err="1">
                          <a:effectLst/>
                        </a:rPr>
                        <a:t>ruộng</a:t>
                      </a:r>
                      <a:r>
                        <a:rPr lang="en-US" sz="1400" dirty="0">
                          <a:effectLst/>
                        </a:rPr>
                        <a:t> </a:t>
                      </a:r>
                      <a:r>
                        <a:rPr lang="en-US" sz="1400" dirty="0" err="1">
                          <a:effectLst/>
                        </a:rPr>
                        <a:t>đất</a:t>
                      </a:r>
                      <a:r>
                        <a:rPr lang="en-US" sz="1400" dirty="0">
                          <a:effectLst/>
                        </a:rPr>
                        <a:t>, </a:t>
                      </a:r>
                      <a:r>
                        <a:rPr lang="en-US" sz="1400" dirty="0" err="1">
                          <a:effectLst/>
                        </a:rPr>
                        <a:t>bị</a:t>
                      </a:r>
                      <a:r>
                        <a:rPr lang="en-US" sz="1400" dirty="0">
                          <a:effectLst/>
                        </a:rPr>
                        <a:t> </a:t>
                      </a:r>
                      <a:r>
                        <a:rPr lang="en-US" sz="1400" dirty="0" err="1">
                          <a:effectLst/>
                        </a:rPr>
                        <a:t>bần</a:t>
                      </a:r>
                      <a:r>
                        <a:rPr lang="en-US" sz="1400" dirty="0">
                          <a:effectLst/>
                        </a:rPr>
                        <a:t> </a:t>
                      </a:r>
                      <a:r>
                        <a:rPr lang="en-US" sz="1400" dirty="0" err="1">
                          <a:effectLst/>
                        </a:rPr>
                        <a:t>cùng</a:t>
                      </a:r>
                      <a:r>
                        <a:rPr lang="en-US" sz="1400" dirty="0">
                          <a:effectLst/>
                        </a:rPr>
                        <a:t> </a:t>
                      </a:r>
                      <a:r>
                        <a:rPr lang="en-US" sz="1400" dirty="0" err="1">
                          <a:effectLst/>
                        </a:rPr>
                        <a:t>hóa</a:t>
                      </a:r>
                      <a:r>
                        <a:rPr lang="en-US" sz="1400" dirty="0">
                          <a:effectLst/>
                        </a:rPr>
                        <a:t> </a:t>
                      </a:r>
                      <a:r>
                        <a:rPr lang="en-US" sz="1400" dirty="0" err="1">
                          <a:effectLst/>
                        </a:rPr>
                        <a:t>nhưng</a:t>
                      </a:r>
                      <a:r>
                        <a:rPr lang="en-US" sz="1400" dirty="0">
                          <a:effectLst/>
                        </a:rPr>
                        <a:t> </a:t>
                      </a:r>
                      <a:r>
                        <a:rPr lang="en-US" sz="1400" dirty="0" err="1">
                          <a:effectLst/>
                        </a:rPr>
                        <a:t>chưa</a:t>
                      </a:r>
                      <a:r>
                        <a:rPr lang="en-US" sz="1400" dirty="0">
                          <a:effectLst/>
                        </a:rPr>
                        <a:t> </a:t>
                      </a:r>
                      <a:r>
                        <a:rPr lang="en-US" sz="1400" dirty="0" err="1">
                          <a:effectLst/>
                        </a:rPr>
                        <a:t>nghiệm</a:t>
                      </a:r>
                      <a:r>
                        <a:rPr lang="en-US" sz="1400" dirty="0">
                          <a:effectLst/>
                        </a:rPr>
                        <a:t> </a:t>
                      </a:r>
                      <a:r>
                        <a:rPr lang="en-US" sz="1400" dirty="0" err="1">
                          <a:effectLst/>
                        </a:rPr>
                        <a:t>trọng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1774859"/>
                  </a:ext>
                </a:extLst>
              </a:tr>
              <a:tr h="538157">
                <a:tc>
                  <a:txBody>
                    <a:bodyPr/>
                    <a:lstStyle/>
                    <a:p>
                      <a:pPr algn="just">
                        <a:lnSpc>
                          <a:spcPct val="115000"/>
                        </a:lnSpc>
                        <a:spcAft>
                          <a:spcPts val="1000"/>
                        </a:spcAft>
                      </a:pPr>
                      <a:r>
                        <a:rPr lang="en-US" sz="1400">
                          <a:effectLst/>
                        </a:rPr>
                        <a:t>Thiên tai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Thiên</a:t>
                      </a:r>
                      <a:r>
                        <a:rPr lang="en-US" sz="1400" dirty="0">
                          <a:effectLst/>
                        </a:rPr>
                        <a:t> tai, </a:t>
                      </a:r>
                      <a:r>
                        <a:rPr lang="en-US" sz="1400" dirty="0" err="1">
                          <a:effectLst/>
                        </a:rPr>
                        <a:t>mất</a:t>
                      </a:r>
                      <a:r>
                        <a:rPr lang="en-US" sz="1400" dirty="0">
                          <a:effectLst/>
                        </a:rPr>
                        <a:t> </a:t>
                      </a:r>
                      <a:r>
                        <a:rPr lang="en-US" sz="1400" dirty="0" err="1">
                          <a:effectLst/>
                        </a:rPr>
                        <a:t>mùa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a:effectLst/>
                        </a:rPr>
                        <a:t>Điều kiện tự nhiên thuận lợi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9511826"/>
                  </a:ext>
                </a:extLst>
              </a:tr>
              <a:tr h="1094156">
                <a:tc>
                  <a:txBody>
                    <a:bodyPr/>
                    <a:lstStyle/>
                    <a:p>
                      <a:pPr algn="just">
                        <a:lnSpc>
                          <a:spcPct val="115000"/>
                        </a:lnSpc>
                        <a:spcAft>
                          <a:spcPts val="1000"/>
                        </a:spcAft>
                      </a:pPr>
                      <a:r>
                        <a:rPr lang="en-US" sz="1400">
                          <a:effectLst/>
                        </a:rPr>
                        <a:t>Nhận xét: Sản xuất nông nghiệp.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Bị</a:t>
                      </a:r>
                      <a:r>
                        <a:rPr lang="en-US" sz="1400" dirty="0">
                          <a:effectLst/>
                        </a:rPr>
                        <a:t> </a:t>
                      </a:r>
                      <a:r>
                        <a:rPr lang="en-US" sz="1400" dirty="0" err="1">
                          <a:effectLst/>
                        </a:rPr>
                        <a:t>sa</a:t>
                      </a:r>
                      <a:r>
                        <a:rPr lang="en-US" sz="1400" dirty="0">
                          <a:effectLst/>
                        </a:rPr>
                        <a:t> </a:t>
                      </a:r>
                      <a:r>
                        <a:rPr lang="en-US" sz="1400" dirty="0" err="1">
                          <a:effectLst/>
                        </a:rPr>
                        <a:t>sút</a:t>
                      </a:r>
                      <a:r>
                        <a:rPr lang="en-US" sz="1400" dirty="0">
                          <a:effectLst/>
                        </a:rPr>
                        <a:t> </a:t>
                      </a:r>
                      <a:r>
                        <a:rPr lang="en-US" sz="1400" dirty="0" err="1">
                          <a:effectLst/>
                        </a:rPr>
                        <a:t>nghiêm</a:t>
                      </a:r>
                      <a:r>
                        <a:rPr lang="en-US" sz="1400" dirty="0">
                          <a:effectLst/>
                        </a:rPr>
                        <a:t> </a:t>
                      </a:r>
                      <a:r>
                        <a:rPr lang="en-US" sz="1400" dirty="0" err="1">
                          <a:effectLst/>
                        </a:rPr>
                        <a:t>trọng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400" dirty="0" err="1">
                          <a:effectLst/>
                        </a:rPr>
                        <a:t>Phát</a:t>
                      </a:r>
                      <a:r>
                        <a:rPr lang="en-US" sz="1400" dirty="0">
                          <a:effectLst/>
                        </a:rPr>
                        <a:t> </a:t>
                      </a:r>
                      <a:r>
                        <a:rPr lang="en-US" sz="1400" dirty="0" err="1">
                          <a:effectLst/>
                        </a:rPr>
                        <a:t>triển</a:t>
                      </a:r>
                      <a:r>
                        <a:rPr lang="en-US" sz="1400" dirty="0">
                          <a:effectLst/>
                        </a:rPr>
                        <a:t> </a:t>
                      </a:r>
                      <a:r>
                        <a:rPr lang="en-US" sz="1400" dirty="0" err="1">
                          <a:effectLst/>
                        </a:rPr>
                        <a:t>rõ</a:t>
                      </a:r>
                      <a:r>
                        <a:rPr lang="en-US" sz="1400" dirty="0">
                          <a:effectLst/>
                        </a:rPr>
                        <a:t> </a:t>
                      </a:r>
                      <a:r>
                        <a:rPr lang="en-US" sz="1400" dirty="0" err="1">
                          <a:effectLst/>
                        </a:rPr>
                        <a:t>rệt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270217"/>
                  </a:ext>
                </a:extLst>
              </a:tr>
            </a:tbl>
          </a:graphicData>
        </a:graphic>
      </p:graphicFrame>
      <p:sp>
        <p:nvSpPr>
          <p:cNvPr id="2" name="TextBox 1">
            <a:extLst>
              <a:ext uri="{FF2B5EF4-FFF2-40B4-BE49-F238E27FC236}">
                <a16:creationId xmlns:a16="http://schemas.microsoft.com/office/drawing/2014/main" id="{260A1656-456A-4E61-5928-50A85931DD47}"/>
              </a:ext>
            </a:extLst>
          </p:cNvPr>
          <p:cNvSpPr txBox="1"/>
          <p:nvPr/>
        </p:nvSpPr>
        <p:spPr>
          <a:xfrm>
            <a:off x="583095" y="493357"/>
            <a:ext cx="4929619" cy="646331"/>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rPr>
              <a:t>Hoàn </a:t>
            </a:r>
            <a:r>
              <a:rPr lang="en-US" sz="1800" b="1" dirty="0" err="1">
                <a:effectLst/>
                <a:latin typeface="Times New Roman" panose="02020603050405020304" pitchFamily="18" charset="0"/>
                <a:ea typeface="Calibri" panose="020F0502020204030204" pitchFamily="34" charset="0"/>
              </a:rPr>
              <a:t>thành</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các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nội</a:t>
            </a:r>
            <a:r>
              <a:rPr lang="en-US" sz="1800" b="1" dirty="0">
                <a:effectLst/>
                <a:latin typeface="Times New Roman" panose="02020603050405020304" pitchFamily="18" charset="0"/>
                <a:ea typeface="Calibri" panose="020F0502020204030204" pitchFamily="34" charset="0"/>
              </a:rPr>
              <a:t> dung </a:t>
            </a:r>
            <a:r>
              <a:rPr lang="en-US" sz="1800" b="1" dirty="0" err="1">
                <a:effectLst/>
                <a:latin typeface="Times New Roman" panose="02020603050405020304" pitchFamily="18" charset="0"/>
                <a:ea typeface="Calibri" panose="020F0502020204030204" pitchFamily="34" charset="0"/>
              </a:rPr>
              <a:t>vào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phiếu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cho</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sau</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đây</a:t>
            </a:r>
            <a:r>
              <a:rPr lang="en-US" sz="1800" b="1"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226009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A3104D-81B5-26DB-686E-84A12D51A78C}"/>
              </a:ext>
            </a:extLst>
          </p:cNvPr>
          <p:cNvSpPr txBox="1"/>
          <p:nvPr/>
        </p:nvSpPr>
        <p:spPr>
          <a:xfrm>
            <a:off x="1966184" y="198783"/>
            <a:ext cx="7172155" cy="837473"/>
          </a:xfrm>
          <a:prstGeom prst="rect">
            <a:avLst/>
          </a:prstGeom>
          <a:noFill/>
        </p:spPr>
        <p:txBody>
          <a:bodyPr wrap="none" rtlCol="0">
            <a:spAutoFit/>
          </a:bodyPr>
          <a:lstStyle/>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9. TÌNH HÌNH KINH TẾ, VĂN HOÁ, TÔN GIÁO TRONG CÁC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b="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THẾ KỈ XVI – XVIII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FAABBCB-3064-DCF0-8382-CB02B724146C}"/>
              </a:ext>
            </a:extLst>
          </p:cNvPr>
          <p:cNvSpPr txBox="1"/>
          <p:nvPr/>
        </p:nvSpPr>
        <p:spPr>
          <a:xfrm>
            <a:off x="535031" y="1258957"/>
            <a:ext cx="10829497" cy="3389967"/>
          </a:xfrm>
          <a:prstGeom prst="rect">
            <a:avLst/>
          </a:prstGeom>
          <a:noFill/>
        </p:spPr>
        <p:txBody>
          <a:bodyPr wrap="square" rtlCol="0">
            <a:spAutoFit/>
          </a:bodyPr>
          <a:lstStyle/>
          <a:p>
            <a:pPr indent="457200" algn="just">
              <a:lnSpc>
                <a:spcPct val="115000"/>
              </a:lnSpc>
              <a:spcAft>
                <a:spcPts val="1000"/>
              </a:spcAft>
            </a:pP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sút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nghiêm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rệt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đẩy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hoang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làng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lấp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ấp</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81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4494E5-7C4F-7CB4-BFCF-494BAF18E253}"/>
              </a:ext>
            </a:extLst>
          </p:cNvPr>
          <p:cNvSpPr txBox="1"/>
          <p:nvPr/>
        </p:nvSpPr>
        <p:spPr>
          <a:xfrm>
            <a:off x="1008915" y="516835"/>
            <a:ext cx="2078454"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E1FAB01-6E01-C1FB-90CF-A2E84C4ECD9F}"/>
              </a:ext>
            </a:extLst>
          </p:cNvPr>
          <p:cNvSpPr txBox="1"/>
          <p:nvPr/>
        </p:nvSpPr>
        <p:spPr>
          <a:xfrm>
            <a:off x="8083827" y="371061"/>
            <a:ext cx="2078454" cy="369332"/>
          </a:xfrm>
          <a:prstGeom prst="rect">
            <a:avLst/>
          </a:prstGeom>
          <a:noFill/>
        </p:spPr>
        <p:txBody>
          <a:bodyPr wrap="square" rtlCol="0">
            <a:spAutoFit/>
          </a:bodyPr>
          <a:lstStyle/>
          <a:p>
            <a:r>
              <a:rPr lang="en-US" b="1" dirty="0" err="1">
                <a:solidFill>
                  <a:srgbClr val="C00000"/>
                </a:solidFill>
                <a:latin typeface="Times New Roman" panose="02020603050405020304" pitchFamily="18" charset="0"/>
                <a:cs typeface="Times New Roman" panose="02020603050405020304" pitchFamily="18" charset="0"/>
              </a:rPr>
              <a:t>Hoạt</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động</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cặp</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đôi</a:t>
            </a:r>
            <a:endParaRPr lang="en-US" b="1"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Cây đèn gốm men lam xám">
            <a:extLst>
              <a:ext uri="{FF2B5EF4-FFF2-40B4-BE49-F238E27FC236}">
                <a16:creationId xmlns:a16="http://schemas.microsoft.com/office/drawing/2014/main" id="{450F5EA7-A845-FD9B-79D9-4B89D7ABC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8" y="1631053"/>
            <a:ext cx="6626088" cy="4836008"/>
          </a:xfrm>
          <a:prstGeom prst="rect">
            <a:avLst/>
          </a:prstGeom>
          <a:noFill/>
          <a:extLst>
            <a:ext uri="{909E8E84-426E-40DD-AFC4-6F175D3DCCD1}">
              <a14:hiddenFill xmlns:a14="http://schemas.microsoft.com/office/drawing/2010/main">
                <a:solidFill>
                  <a:srgbClr val="FFFFFF"/>
                </a:solidFill>
              </a14:hiddenFill>
            </a:ext>
          </a:extLst>
        </p:spPr>
      </p:pic>
      <p:sp>
        <p:nvSpPr>
          <p:cNvPr id="7" name="Thought Bubble: Cloud 6">
            <a:extLst>
              <a:ext uri="{FF2B5EF4-FFF2-40B4-BE49-F238E27FC236}">
                <a16:creationId xmlns:a16="http://schemas.microsoft.com/office/drawing/2014/main" id="{C64C4F0B-27B8-A25A-8B6A-E80127DF9BAC}"/>
              </a:ext>
            </a:extLst>
          </p:cNvPr>
          <p:cNvSpPr/>
          <p:nvPr/>
        </p:nvSpPr>
        <p:spPr>
          <a:xfrm>
            <a:off x="6559826" y="1020417"/>
            <a:ext cx="5632174" cy="2822714"/>
          </a:xfrm>
          <a:prstGeom prst="cloudCallout">
            <a:avLst>
              <a:gd name="adj1" fmla="val 9663"/>
              <a:gd name="adj2" fmla="val -5407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spcAft>
                <a:spcPts val="1000"/>
              </a:spcAft>
            </a:pP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XVI – XVII.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xản</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suất</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753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049486-1CC4-E467-F2DA-01BBDE873945}"/>
              </a:ext>
            </a:extLst>
          </p:cNvPr>
          <p:cNvSpPr txBox="1"/>
          <p:nvPr/>
        </p:nvSpPr>
        <p:spPr>
          <a:xfrm>
            <a:off x="161004" y="1616765"/>
            <a:ext cx="11869992" cy="2686698"/>
          </a:xfrm>
          <a:prstGeom prst="rect">
            <a:avLst/>
          </a:prstGeom>
          <a:noFill/>
        </p:spPr>
        <p:txBody>
          <a:bodyPr wrap="square" rtlCol="0">
            <a:spAutoFit/>
          </a:bodyPr>
          <a:lstStyle/>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ác quan xưởng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trì</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 để sản xuất vũ khí cho quân đội, may trang phục, làm đồ trang sức cho quan lại và đúc tiền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N</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ghề thủ công trong nhân dân phát triển mạnh mẽ</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i="1" dirty="0">
                <a:effectLst/>
                <a:latin typeface="Times New Roman" panose="02020603050405020304" pitchFamily="18" charset="0"/>
                <a:ea typeface="Calibri" panose="020F0502020204030204" pitchFamily="34" charset="0"/>
                <a:cs typeface="Times New Roman" panose="02020603050405020304" pitchFamily="18" charset="0"/>
              </a:rPr>
              <a:t>Nhiều làng nghề thủ công nổi tiếng như: làng gốm Thổ Hà (Bắc Giang), Bát Tràng (Hà Nội); làng dệt La Khê (Hà Nội); các làng rèn sắt ở Nho Lâm (Nghệ An), Hiền Lương, Phú Bài (Huế); làng làm đường mía ở Quảng Nam;...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gốm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F17D67D-DFEC-7A3C-0E6C-0228548B986E}"/>
              </a:ext>
            </a:extLst>
          </p:cNvPr>
          <p:cNvSpPr txBox="1"/>
          <p:nvPr/>
        </p:nvSpPr>
        <p:spPr>
          <a:xfrm>
            <a:off x="823384" y="1060174"/>
            <a:ext cx="2078454" cy="369332"/>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588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4C7481-4C09-AEB2-7696-908CFF0FCB1C}"/>
              </a:ext>
            </a:extLst>
          </p:cNvPr>
          <p:cNvSpPr txBox="1"/>
          <p:nvPr/>
        </p:nvSpPr>
        <p:spPr>
          <a:xfrm>
            <a:off x="717257" y="424069"/>
            <a:ext cx="1972656" cy="646331"/>
          </a:xfrm>
          <a:prstGeom prst="rect">
            <a:avLst/>
          </a:prstGeom>
          <a:noFill/>
        </p:spPr>
        <p:txBody>
          <a:bodyPr wrap="none" rtlCol="0">
            <a:spAutoFit/>
          </a:bodyPr>
          <a:lstStyle/>
          <a:p>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hought Bubble: Cloud 4">
            <a:extLst>
              <a:ext uri="{FF2B5EF4-FFF2-40B4-BE49-F238E27FC236}">
                <a16:creationId xmlns:a16="http://schemas.microsoft.com/office/drawing/2014/main" id="{40ECE58B-36E3-BA64-9F71-49ABA7E2A144}"/>
              </a:ext>
            </a:extLst>
          </p:cNvPr>
          <p:cNvSpPr/>
          <p:nvPr/>
        </p:nvSpPr>
        <p:spPr>
          <a:xfrm>
            <a:off x="6647675" y="132521"/>
            <a:ext cx="5461534" cy="3060837"/>
          </a:xfrm>
          <a:prstGeom prst="cloudCallout">
            <a:avLst>
              <a:gd name="adj1" fmla="val 12940"/>
              <a:gd name="adj2" fmla="val -48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lnSpc>
                <a:spcPct val="115000"/>
              </a:lnSpc>
              <a:spcAft>
                <a:spcPts val="1000"/>
              </a:spcAft>
            </a:pPr>
            <a:r>
              <a:rPr lang="en-US" sz="2000" b="1" i="1" dirty="0" err="1">
                <a:latin typeface="Times New Roman" panose="02020603050405020304" pitchFamily="18" charset="0"/>
                <a:ea typeface="Calibri" panose="020F0502020204030204" pitchFamily="34" charset="0"/>
                <a:cs typeface="Times New Roman" panose="02020603050405020304" pitchFamily="18" charset="0"/>
              </a:rPr>
              <a:t>K</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thác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9.2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9.3 qua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kỷ</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XVI – XVIII?</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Ý nghĩa của câu &quot;Thứ nhất Kinh... - Hướng dẫn viên du lịch | Facebook">
            <a:extLst>
              <a:ext uri="{FF2B5EF4-FFF2-40B4-BE49-F238E27FC236}">
                <a16:creationId xmlns:a16="http://schemas.microsoft.com/office/drawing/2014/main" id="{DEC05E9C-7475-8071-7573-1BE34C557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91" y="874644"/>
            <a:ext cx="6013209" cy="416118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Đô thị Phố Hiến — từ thương cảng quốc tế đến sự suy tàn | Город будущего -  Лучшее место для жизни">
            <a:extLst>
              <a:ext uri="{FF2B5EF4-FFF2-40B4-BE49-F238E27FC236}">
                <a16:creationId xmlns:a16="http://schemas.microsoft.com/office/drawing/2014/main" id="{1776C70F-8C76-226B-FB45-B549312FD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704" y="3193359"/>
            <a:ext cx="6374296" cy="366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118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217</TotalTime>
  <Words>1399</Words>
  <Application>Microsoft Office PowerPoint</Application>
  <PresentationFormat>Widescreen</PresentationFormat>
  <Paragraphs>127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18</cp:revision>
  <dcterms:created xsi:type="dcterms:W3CDTF">2023-07-29T09:38:12Z</dcterms:created>
  <dcterms:modified xsi:type="dcterms:W3CDTF">2023-07-31T14:51:34Z</dcterms:modified>
</cp:coreProperties>
</file>