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76" r:id="rId2"/>
    <p:sldId id="378" r:id="rId3"/>
    <p:sldId id="256" r:id="rId4"/>
    <p:sldId id="316" r:id="rId5"/>
    <p:sldId id="380" r:id="rId6"/>
    <p:sldId id="371" r:id="rId7"/>
    <p:sldId id="382" r:id="rId8"/>
    <p:sldId id="383" r:id="rId9"/>
    <p:sldId id="372" r:id="rId10"/>
    <p:sldId id="384" r:id="rId11"/>
    <p:sldId id="362" r:id="rId12"/>
    <p:sldId id="374" r:id="rId13"/>
    <p:sldId id="375" r:id="rId14"/>
    <p:sldId id="314" r:id="rId15"/>
    <p:sldId id="330" r:id="rId16"/>
    <p:sldId id="385" r:id="rId17"/>
    <p:sldId id="3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26648"/>
    <a:srgbClr val="0087B2"/>
    <a:srgbClr val="009999"/>
    <a:srgbClr val="77ADC0"/>
    <a:srgbClr val="FEE3AF"/>
    <a:srgbClr val="F7931D"/>
    <a:srgbClr val="FBC864"/>
    <a:srgbClr val="F8B417"/>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74" autoAdjust="0"/>
    <p:restoredTop sz="94684"/>
  </p:normalViewPr>
  <p:slideViewPr>
    <p:cSldViewPr snapToGrid="0" showGuides="1">
      <p:cViewPr varScale="1">
        <p:scale>
          <a:sx n="70" d="100"/>
          <a:sy n="70" d="100"/>
        </p:scale>
        <p:origin x="3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97800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79256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9802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1829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79119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7731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80444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08370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95354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3.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4.png"/><Relationship Id="rId5" Type="http://schemas.microsoft.com/office/2007/relationships/media" Target="../media/media4.mp3"/><Relationship Id="rId10" Type="http://schemas.openxmlformats.org/officeDocument/2006/relationships/image" Target="../media/image13.png"/><Relationship Id="rId4" Type="http://schemas.openxmlformats.org/officeDocument/2006/relationships/audio" Target="../media/media3.mp3"/><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1830" cy="67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837" y="486383"/>
            <a:ext cx="7315200" cy="21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92067" y="2669518"/>
            <a:ext cx="4072162" cy="1015663"/>
          </a:xfrm>
          <a:prstGeom prst="rect">
            <a:avLst/>
          </a:prstGeom>
          <a:noFill/>
        </p:spPr>
        <p:txBody>
          <a:bodyPr wrap="square" rtlCol="0">
            <a:spAutoFit/>
          </a:bodyPr>
          <a:lstStyle/>
          <a:p>
            <a:r>
              <a:rPr lang="en-GB" sz="6000" b="1" i="1" dirty="0" smtClean="0">
                <a:solidFill>
                  <a:schemeClr val="accent2">
                    <a:lumMod val="75000"/>
                  </a:schemeClr>
                </a:solidFill>
              </a:rPr>
              <a:t>Class : 9 A</a:t>
            </a:r>
            <a:endParaRPr lang="en-US" sz="6000" b="1" i="1" dirty="0">
              <a:solidFill>
                <a:schemeClr val="accent2">
                  <a:lumMod val="75000"/>
                </a:schemeClr>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930" t="18036" r="15012" b="18522"/>
          <a:stretch/>
        </p:blipFill>
        <p:spPr>
          <a:xfrm>
            <a:off x="0" y="5476677"/>
            <a:ext cx="1414920" cy="1381323"/>
          </a:xfrm>
          <a:prstGeom prst="ellipse">
            <a:avLst/>
          </a:prstGeom>
          <a:ln>
            <a:noFill/>
          </a:ln>
          <a:effectLst>
            <a:softEdge rad="112500"/>
          </a:effectLst>
        </p:spPr>
      </p:pic>
    </p:spTree>
    <p:extLst>
      <p:ext uri="{BB962C8B-B14F-4D97-AF65-F5344CB8AC3E}">
        <p14:creationId xmlns:p14="http://schemas.microsoft.com/office/powerpoint/2010/main" val="395420921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1023325" y="109101"/>
            <a:ext cx="10338245" cy="1015663"/>
          </a:xfrm>
          <a:prstGeom prst="rect">
            <a:avLst/>
          </a:prstGeom>
          <a:noFill/>
          <a:effectLst/>
        </p:spPr>
        <p:txBody>
          <a:bodyPr wrap="square" rtlCol="0">
            <a:spAutoFit/>
          </a:bodyPr>
          <a:lstStyle/>
          <a:p>
            <a:r>
              <a:rPr lang="en-US" sz="30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3000" b="1" dirty="0">
              <a:solidFill>
                <a:schemeClr val="tx1"/>
              </a:solidFill>
              <a:effectLst/>
              <a:ea typeface="Calibri" panose="020F0502020204030204" pitchFamily="34" charset="0"/>
              <a:cs typeface="Calibri" panose="020F0502020204030204" pitchFamily="34" charset="0"/>
            </a:endParaRPr>
          </a:p>
        </p:txBody>
      </p:sp>
      <p:sp>
        <p:nvSpPr>
          <p:cNvPr id="8" name="Rounded Rectangle 7">
            <a:extLst>
              <a:ext uri="{FF2B5EF4-FFF2-40B4-BE49-F238E27FC236}">
                <a16:creationId xmlns="" xmlns:a16="http://schemas.microsoft.com/office/drawing/2014/main" id="{C5ADF17A-D698-C114-F38A-9F0C222603CB}"/>
              </a:ext>
            </a:extLst>
          </p:cNvPr>
          <p:cNvSpPr/>
          <p:nvPr/>
        </p:nvSpPr>
        <p:spPr>
          <a:xfrm>
            <a:off x="467934" y="31462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 xmlns:a16="http://schemas.microsoft.com/office/drawing/2014/main" id="{9E58F257-6ED3-92DF-2C23-B5F8E8FE4C3B}"/>
              </a:ext>
            </a:extLst>
          </p:cNvPr>
          <p:cNvSpPr txBox="1"/>
          <p:nvPr/>
        </p:nvSpPr>
        <p:spPr>
          <a:xfrm>
            <a:off x="520719" y="21198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4" name="Picture 13">
            <a:extLst>
              <a:ext uri="{FF2B5EF4-FFF2-40B4-BE49-F238E27FC236}">
                <a16:creationId xmlns="" xmlns:a16="http://schemas.microsoft.com/office/drawing/2014/main" id="{EABE4A52-35A3-BD13-7F9A-B2B98314505B}"/>
              </a:ext>
            </a:extLst>
          </p:cNvPr>
          <p:cNvPicPr>
            <a:picLocks noChangeAspect="1"/>
          </p:cNvPicPr>
          <p:nvPr/>
        </p:nvPicPr>
        <p:blipFill>
          <a:blip r:embed="rId3"/>
          <a:stretch>
            <a:fillRect/>
          </a:stretch>
        </p:blipFill>
        <p:spPr>
          <a:xfrm>
            <a:off x="1233888" y="1211856"/>
            <a:ext cx="10127681" cy="5244028"/>
          </a:xfrm>
          <a:prstGeom prst="rect">
            <a:avLst/>
          </a:prstGeom>
        </p:spPr>
      </p:pic>
      <p:cxnSp>
        <p:nvCxnSpPr>
          <p:cNvPr id="15" name="Straight Arrow Connector 14">
            <a:extLst>
              <a:ext uri="{FF2B5EF4-FFF2-40B4-BE49-F238E27FC236}">
                <a16:creationId xmlns="" xmlns:a16="http://schemas.microsoft.com/office/drawing/2014/main" id="{D439A2AE-5620-29B9-F9C9-F66F1006F9AD}"/>
              </a:ext>
            </a:extLst>
          </p:cNvPr>
          <p:cNvCxnSpPr>
            <a:cxnSpLocks/>
          </p:cNvCxnSpPr>
          <p:nvPr/>
        </p:nvCxnSpPr>
        <p:spPr>
          <a:xfrm>
            <a:off x="2318968" y="2156551"/>
            <a:ext cx="1074227" cy="12394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4D77842E-2F26-4F65-930A-A284E58E2CC3}"/>
              </a:ext>
            </a:extLst>
          </p:cNvPr>
          <p:cNvCxnSpPr>
            <a:cxnSpLocks/>
          </p:cNvCxnSpPr>
          <p:nvPr/>
        </p:nvCxnSpPr>
        <p:spPr>
          <a:xfrm flipV="1">
            <a:off x="2445745" y="1671725"/>
            <a:ext cx="947450" cy="2292722"/>
          </a:xfrm>
          <a:prstGeom prst="straightConnector1">
            <a:avLst/>
          </a:prstGeom>
          <a:ln w="38100">
            <a:solidFill>
              <a:srgbClr val="F2664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EF7BAB3E-E8D9-A221-065B-21871FBDB909}"/>
              </a:ext>
            </a:extLst>
          </p:cNvPr>
          <p:cNvCxnSpPr>
            <a:cxnSpLocks/>
          </p:cNvCxnSpPr>
          <p:nvPr/>
        </p:nvCxnSpPr>
        <p:spPr>
          <a:xfrm flipV="1">
            <a:off x="2506779" y="3419334"/>
            <a:ext cx="741183" cy="205861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DD317F60-2074-A18E-7CC3-D0E2DFCDFB6D}"/>
              </a:ext>
            </a:extLst>
          </p:cNvPr>
          <p:cNvCxnSpPr>
            <a:cxnSpLocks/>
          </p:cNvCxnSpPr>
          <p:nvPr/>
        </p:nvCxnSpPr>
        <p:spPr>
          <a:xfrm>
            <a:off x="2259152" y="2156551"/>
            <a:ext cx="1134043" cy="294425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02585B0B-AAB7-5652-C0BD-BF56B251784B}"/>
              </a:ext>
            </a:extLst>
          </p:cNvPr>
          <p:cNvCxnSpPr>
            <a:cxnSpLocks/>
          </p:cNvCxnSpPr>
          <p:nvPr/>
        </p:nvCxnSpPr>
        <p:spPr>
          <a:xfrm>
            <a:off x="2520192" y="3936904"/>
            <a:ext cx="788804" cy="2025869"/>
          </a:xfrm>
          <a:prstGeom prst="straightConnector1">
            <a:avLst/>
          </a:prstGeom>
          <a:ln w="38100">
            <a:solidFill>
              <a:srgbClr val="F26648"/>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AC11D26C-6DFD-0037-CDD8-47145D39337C}"/>
              </a:ext>
            </a:extLst>
          </p:cNvPr>
          <p:cNvCxnSpPr>
            <a:cxnSpLocks/>
          </p:cNvCxnSpPr>
          <p:nvPr/>
        </p:nvCxnSpPr>
        <p:spPr>
          <a:xfrm flipV="1">
            <a:off x="2520192" y="3964447"/>
            <a:ext cx="975397" cy="148693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1131589" y="240944"/>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pairs. ask and answer questions about the experiences of Mai, </a:t>
            </a:r>
            <a:r>
              <a:rPr lang="vi-VN" sz="2800" b="1" dirty="0" smtClean="0">
                <a:effectLst/>
                <a:ea typeface="Times New Roman" panose="02020603050405020304" pitchFamily="18" charset="0"/>
              </a:rPr>
              <a:t>T</a:t>
            </a:r>
            <a:r>
              <a:rPr lang="en-US" sz="2800" b="1" dirty="0" smtClean="0">
                <a:effectLst/>
                <a:ea typeface="Times New Roman" panose="02020603050405020304" pitchFamily="18" charset="0"/>
              </a:rPr>
              <a:t>om</a:t>
            </a:r>
            <a:r>
              <a:rPr lang="en-US" sz="2800" b="1" dirty="0">
                <a:effectLst/>
                <a:ea typeface="Times New Roman" panose="02020603050405020304" pitchFamily="18" charset="0"/>
              </a:rPr>
              <a:t>, and Minh. you can use the questions below.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00985" y="4027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3770" y="30012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1" name="Content Placeholder 2"/>
          <p:cNvSpPr>
            <a:spLocks noGrp="1"/>
          </p:cNvSpPr>
          <p:nvPr>
            <p:ph idx="1"/>
          </p:nvPr>
        </p:nvSpPr>
        <p:spPr>
          <a:xfrm>
            <a:off x="553770" y="1297691"/>
            <a:ext cx="11146143" cy="3779448"/>
          </a:xfrm>
        </p:spPr>
        <p:txBody>
          <a:bodyPr>
            <a:noAutofit/>
          </a:bodyPr>
          <a:lstStyle/>
          <a:p>
            <a:pPr>
              <a:lnSpc>
                <a:spcPct val="150000"/>
              </a:lnSpc>
            </a:pPr>
            <a:r>
              <a:rPr lang="en-US" sz="3200" dirty="0">
                <a:effectLst/>
              </a:rPr>
              <a:t>Where did he/she go? </a:t>
            </a:r>
            <a:endParaRPr lang="en-US" sz="3200" dirty="0"/>
          </a:p>
          <a:p>
            <a:pPr>
              <a:lnSpc>
                <a:spcPct val="150000"/>
              </a:lnSpc>
            </a:pPr>
            <a:r>
              <a:rPr lang="en-US" sz="3200" dirty="0">
                <a:effectLst/>
              </a:rPr>
              <a:t>What did he/she do? </a:t>
            </a:r>
            <a:endParaRPr lang="en-US" sz="3200" dirty="0"/>
          </a:p>
          <a:p>
            <a:pPr>
              <a:lnSpc>
                <a:spcPct val="150000"/>
              </a:lnSpc>
            </a:pPr>
            <a:r>
              <a:rPr lang="en-US" sz="3200" dirty="0">
                <a:effectLst/>
              </a:rPr>
              <a:t>How was his / her experience? </a:t>
            </a:r>
            <a:endParaRPr lang="en-US" sz="3200" dirty="0"/>
          </a:p>
          <a:p>
            <a:pPr>
              <a:lnSpc>
                <a:spcPct val="150000"/>
              </a:lnSpc>
            </a:pPr>
            <a:r>
              <a:rPr lang="en-US" sz="3200" dirty="0">
                <a:effectLst/>
              </a:rPr>
              <a:t>Has he / she ever had that experience before? </a:t>
            </a:r>
            <a:endParaRPr lang="en-US" sz="3200" dirty="0"/>
          </a:p>
        </p:txBody>
      </p:sp>
    </p:spTree>
    <p:extLst>
      <p:ext uri="{BB962C8B-B14F-4D97-AF65-F5344CB8AC3E}">
        <p14:creationId xmlns:p14="http://schemas.microsoft.com/office/powerpoint/2010/main" val="393168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1064321" y="234022"/>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pairs. ask and answer questions about the experiences of Mai, </a:t>
            </a:r>
            <a:r>
              <a:rPr lang="vi-VN" sz="2800" b="1" dirty="0" smtClean="0">
                <a:ea typeface="Times New Roman" panose="02020603050405020304" pitchFamily="18" charset="0"/>
              </a:rPr>
              <a:t>T</a:t>
            </a:r>
            <a:r>
              <a:rPr lang="en-US" sz="2800" b="1" dirty="0" smtClean="0">
                <a:effectLst/>
                <a:ea typeface="Times New Roman" panose="02020603050405020304" pitchFamily="18" charset="0"/>
              </a:rPr>
              <a:t>om</a:t>
            </a:r>
            <a:r>
              <a:rPr lang="en-US" sz="2800" b="1" dirty="0">
                <a:effectLst/>
                <a:ea typeface="Times New Roman" panose="02020603050405020304" pitchFamily="18" charset="0"/>
              </a:rPr>
              <a:t>, and Minh. you can use the questions below.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56917" y="3366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9702" y="23402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1" name="Content Placeholder 2"/>
          <p:cNvSpPr>
            <a:spLocks noGrp="1"/>
          </p:cNvSpPr>
          <p:nvPr>
            <p:ph idx="1"/>
          </p:nvPr>
        </p:nvSpPr>
        <p:spPr>
          <a:xfrm>
            <a:off x="456917" y="1262762"/>
            <a:ext cx="11820277" cy="3779448"/>
          </a:xfrm>
        </p:spPr>
        <p:txBody>
          <a:bodyPr>
            <a:noAutofit/>
          </a:bodyPr>
          <a:lstStyle/>
          <a:p>
            <a:pPr marL="0" indent="0">
              <a:lnSpc>
                <a:spcPct val="100000"/>
              </a:lnSpc>
              <a:buNone/>
            </a:pPr>
            <a:r>
              <a:rPr lang="en-US" sz="3200" b="1" dirty="0" smtClean="0">
                <a:solidFill>
                  <a:srgbClr val="0070C0"/>
                </a:solidFill>
              </a:rPr>
              <a:t>* Example</a:t>
            </a:r>
            <a:r>
              <a:rPr lang="en-US" sz="3200" b="1" dirty="0">
                <a:solidFill>
                  <a:srgbClr val="0070C0"/>
                </a:solidFill>
              </a:rPr>
              <a:t>:</a:t>
            </a:r>
          </a:p>
          <a:p>
            <a:pPr marL="0" indent="0">
              <a:lnSpc>
                <a:spcPct val="100000"/>
              </a:lnSpc>
              <a:buNone/>
            </a:pPr>
            <a:endParaRPr lang="en-US" sz="3200" b="1" dirty="0">
              <a:solidFill>
                <a:srgbClr val="0070C0"/>
              </a:solidFill>
            </a:endParaRPr>
          </a:p>
          <a:p>
            <a:pPr marL="0" indent="0">
              <a:lnSpc>
                <a:spcPct val="100000"/>
              </a:lnSpc>
              <a:buNone/>
            </a:pPr>
            <a:endParaRPr lang="en-US" sz="3200" b="1" dirty="0">
              <a:solidFill>
                <a:srgbClr val="0070C0"/>
              </a:solidFill>
            </a:endParaRPr>
          </a:p>
        </p:txBody>
      </p:sp>
      <p:sp>
        <p:nvSpPr>
          <p:cNvPr id="4" name="TextBox 3">
            <a:extLst>
              <a:ext uri="{FF2B5EF4-FFF2-40B4-BE49-F238E27FC236}">
                <a16:creationId xmlns="" xmlns:a16="http://schemas.microsoft.com/office/drawing/2014/main" id="{E8E29284-C9E8-6AAE-9F66-A99644A7DE7E}"/>
              </a:ext>
            </a:extLst>
          </p:cNvPr>
          <p:cNvSpPr txBox="1"/>
          <p:nvPr/>
        </p:nvSpPr>
        <p:spPr>
          <a:xfrm>
            <a:off x="2638998" y="1495386"/>
            <a:ext cx="8730409" cy="3970318"/>
          </a:xfrm>
          <a:prstGeom prst="rect">
            <a:avLst/>
          </a:prstGeom>
          <a:noFill/>
        </p:spPr>
        <p:txBody>
          <a:bodyPr wrap="square">
            <a:spAutoFit/>
          </a:bodyPr>
          <a:lstStyle/>
          <a:p>
            <a:pPr marL="0" indent="0">
              <a:lnSpc>
                <a:spcPct val="100000"/>
              </a:lnSpc>
              <a:buNone/>
            </a:pPr>
            <a:r>
              <a:rPr lang="en-US" sz="2800" b="1" i="1" dirty="0">
                <a:solidFill>
                  <a:srgbClr val="0070C0"/>
                </a:solidFill>
              </a:rPr>
              <a:t>A:</a:t>
            </a:r>
            <a:r>
              <a:rPr lang="en-US" sz="2800" b="1" i="1" dirty="0"/>
              <a:t> </a:t>
            </a:r>
            <a:r>
              <a:rPr lang="en-US" sz="2800" dirty="0"/>
              <a:t>Where did Mai go?</a:t>
            </a:r>
          </a:p>
          <a:p>
            <a:pPr marL="0" indent="0">
              <a:lnSpc>
                <a:spcPct val="100000"/>
              </a:lnSpc>
              <a:buNone/>
            </a:pPr>
            <a:r>
              <a:rPr lang="en-US" sz="2800" b="1" i="1" dirty="0"/>
              <a:t>B:</a:t>
            </a:r>
            <a:r>
              <a:rPr lang="en-US" sz="2800" dirty="0"/>
              <a:t> She went on a camping trip with her class.</a:t>
            </a:r>
          </a:p>
          <a:p>
            <a:pPr marL="0" indent="0">
              <a:lnSpc>
                <a:spcPct val="100000"/>
              </a:lnSpc>
              <a:buNone/>
            </a:pPr>
            <a:r>
              <a:rPr lang="en-US" sz="2800" b="1" i="1" dirty="0">
                <a:solidFill>
                  <a:srgbClr val="0070C0"/>
                </a:solidFill>
              </a:rPr>
              <a:t>A:</a:t>
            </a:r>
            <a:r>
              <a:rPr lang="en-US" sz="2800" dirty="0"/>
              <a:t> What happened to her?</a:t>
            </a:r>
          </a:p>
          <a:p>
            <a:pPr marL="0" indent="0">
              <a:lnSpc>
                <a:spcPct val="100000"/>
              </a:lnSpc>
              <a:buNone/>
            </a:pPr>
            <a:r>
              <a:rPr lang="en-US" sz="2800" b="1" i="1" dirty="0"/>
              <a:t>B:</a:t>
            </a:r>
            <a:r>
              <a:rPr lang="en-US" sz="2800" dirty="0"/>
              <a:t> She slipped and hurt her ankle.</a:t>
            </a:r>
          </a:p>
          <a:p>
            <a:pPr marL="0" indent="0">
              <a:lnSpc>
                <a:spcPct val="100000"/>
              </a:lnSpc>
              <a:buNone/>
            </a:pPr>
            <a:r>
              <a:rPr lang="en-US" sz="2800" b="1" i="1" dirty="0">
                <a:solidFill>
                  <a:srgbClr val="0070C0"/>
                </a:solidFill>
              </a:rPr>
              <a:t>A:</a:t>
            </a:r>
            <a:r>
              <a:rPr lang="en-US" sz="2800" dirty="0"/>
              <a:t> What did she do then?</a:t>
            </a:r>
          </a:p>
          <a:p>
            <a:pPr marL="0" indent="0">
              <a:lnSpc>
                <a:spcPct val="100000"/>
              </a:lnSpc>
              <a:buNone/>
            </a:pPr>
            <a:r>
              <a:rPr lang="en-US" sz="2800" b="1" i="1" dirty="0"/>
              <a:t>B:</a:t>
            </a:r>
            <a:r>
              <a:rPr lang="en-US" sz="2800" dirty="0"/>
              <a:t> She stayed inside the camp. She couldn’t join team building activities.</a:t>
            </a:r>
          </a:p>
          <a:p>
            <a:pPr marL="0" indent="0">
              <a:lnSpc>
                <a:spcPct val="100000"/>
              </a:lnSpc>
              <a:buNone/>
            </a:pPr>
            <a:r>
              <a:rPr lang="en-US" sz="2800" b="1" i="1" dirty="0">
                <a:solidFill>
                  <a:srgbClr val="0070C0"/>
                </a:solidFill>
              </a:rPr>
              <a:t>A:</a:t>
            </a:r>
            <a:r>
              <a:rPr lang="en-US" sz="2800" dirty="0">
                <a:solidFill>
                  <a:srgbClr val="0070C0"/>
                </a:solidFill>
              </a:rPr>
              <a:t> </a:t>
            </a:r>
            <a:r>
              <a:rPr lang="en-US" sz="2800" dirty="0"/>
              <a:t>How did she feel?</a:t>
            </a:r>
          </a:p>
          <a:p>
            <a:pPr marL="0" indent="0">
              <a:lnSpc>
                <a:spcPct val="100000"/>
              </a:lnSpc>
              <a:buNone/>
            </a:pPr>
            <a:r>
              <a:rPr lang="en-US" sz="2800" b="1" i="1" dirty="0"/>
              <a:t>B:</a:t>
            </a:r>
            <a:r>
              <a:rPr lang="en-US" sz="2800" dirty="0"/>
              <a:t> She felt helpless. It was a terrible day for her.</a:t>
            </a:r>
          </a:p>
        </p:txBody>
      </p:sp>
    </p:spTree>
    <p:extLst>
      <p:ext uri="{BB962C8B-B14F-4D97-AF65-F5344CB8AC3E}">
        <p14:creationId xmlns:p14="http://schemas.microsoft.com/office/powerpoint/2010/main" val="782096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927114" y="170261"/>
            <a:ext cx="11060411" cy="954107"/>
          </a:xfrm>
          <a:prstGeom prst="rect">
            <a:avLst/>
          </a:prstGeom>
          <a:noFill/>
          <a:effectLst/>
        </p:spPr>
        <p:txBody>
          <a:bodyPr wrap="square" rtlCol="0">
            <a:spAutoFit/>
          </a:bodyPr>
          <a:lstStyle/>
          <a:p>
            <a:r>
              <a:rPr lang="en-US" sz="2800" b="1" dirty="0">
                <a:effectLst/>
                <a:ea typeface="Times New Roman" panose="02020603050405020304" pitchFamily="18" charset="0"/>
              </a:rPr>
              <a:t>Work in groups. take turns to ask and answer about one another’s experiences of a trip he / she has had. use similar questions to those in 4</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371723" y="35869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24508" y="2560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1" name="Content Placeholder 2"/>
          <p:cNvSpPr>
            <a:spLocks noGrp="1"/>
          </p:cNvSpPr>
          <p:nvPr>
            <p:ph idx="1"/>
          </p:nvPr>
        </p:nvSpPr>
        <p:spPr>
          <a:xfrm>
            <a:off x="371723" y="1284795"/>
            <a:ext cx="11820277" cy="3779448"/>
          </a:xfrm>
        </p:spPr>
        <p:txBody>
          <a:bodyPr>
            <a:noAutofit/>
          </a:bodyPr>
          <a:lstStyle/>
          <a:p>
            <a:pPr marL="0" indent="0">
              <a:lnSpc>
                <a:spcPct val="100000"/>
              </a:lnSpc>
              <a:buNone/>
            </a:pPr>
            <a:r>
              <a:rPr lang="en-US" sz="3200" b="1" dirty="0" smtClean="0">
                <a:solidFill>
                  <a:srgbClr val="0070C0"/>
                </a:solidFill>
              </a:rPr>
              <a:t>* Example</a:t>
            </a:r>
            <a:r>
              <a:rPr lang="en-US" sz="3200" b="1" dirty="0">
                <a:solidFill>
                  <a:srgbClr val="0070C0"/>
                </a:solidFill>
              </a:rPr>
              <a:t>:</a:t>
            </a:r>
          </a:p>
          <a:p>
            <a:pPr marL="0" indent="0">
              <a:lnSpc>
                <a:spcPct val="100000"/>
              </a:lnSpc>
              <a:buNone/>
            </a:pPr>
            <a:endParaRPr lang="en-US" sz="3200" b="1" dirty="0">
              <a:solidFill>
                <a:srgbClr val="0070C0"/>
              </a:solidFill>
            </a:endParaRPr>
          </a:p>
          <a:p>
            <a:pPr marL="0" indent="0">
              <a:lnSpc>
                <a:spcPct val="100000"/>
              </a:lnSpc>
              <a:buNone/>
            </a:pPr>
            <a:endParaRPr lang="en-US" sz="3200" b="1" dirty="0">
              <a:solidFill>
                <a:srgbClr val="0070C0"/>
              </a:solidFill>
            </a:endParaRPr>
          </a:p>
        </p:txBody>
      </p:sp>
      <p:sp>
        <p:nvSpPr>
          <p:cNvPr id="4" name="TextBox 3">
            <a:extLst>
              <a:ext uri="{FF2B5EF4-FFF2-40B4-BE49-F238E27FC236}">
                <a16:creationId xmlns="" xmlns:a16="http://schemas.microsoft.com/office/drawing/2014/main" id="{E8E29284-C9E8-6AAE-9F66-A99644A7DE7E}"/>
              </a:ext>
            </a:extLst>
          </p:cNvPr>
          <p:cNvSpPr txBox="1"/>
          <p:nvPr/>
        </p:nvSpPr>
        <p:spPr>
          <a:xfrm>
            <a:off x="1798589" y="1903752"/>
            <a:ext cx="9317459" cy="4401205"/>
          </a:xfrm>
          <a:prstGeom prst="rect">
            <a:avLst/>
          </a:prstGeom>
          <a:noFill/>
        </p:spPr>
        <p:txBody>
          <a:bodyPr wrap="square">
            <a:spAutoFit/>
          </a:bodyPr>
          <a:lstStyle/>
          <a:p>
            <a:pPr marL="0" indent="0">
              <a:lnSpc>
                <a:spcPct val="100000"/>
              </a:lnSpc>
              <a:buNone/>
            </a:pPr>
            <a:r>
              <a:rPr lang="en-US" sz="2800" b="1" i="1" dirty="0">
                <a:solidFill>
                  <a:srgbClr val="00B050"/>
                </a:solidFill>
              </a:rPr>
              <a:t>Linh:</a:t>
            </a:r>
            <a:r>
              <a:rPr lang="en-US" sz="2800" b="1" i="1" dirty="0"/>
              <a:t> </a:t>
            </a:r>
            <a:r>
              <a:rPr lang="en-US" sz="2800" dirty="0"/>
              <a:t>Mai, where did you go?</a:t>
            </a:r>
          </a:p>
          <a:p>
            <a:pPr marL="0" indent="0">
              <a:lnSpc>
                <a:spcPct val="100000"/>
              </a:lnSpc>
              <a:buNone/>
            </a:pPr>
            <a:r>
              <a:rPr lang="en-US" sz="2800" b="1" i="1" dirty="0"/>
              <a:t>Mai: </a:t>
            </a:r>
            <a:r>
              <a:rPr lang="en-US" sz="2800" dirty="0"/>
              <a:t>We went on a camping trip in </a:t>
            </a:r>
            <a:r>
              <a:rPr lang="en-US" sz="2800" dirty="0" err="1"/>
              <a:t>Ninh</a:t>
            </a:r>
            <a:r>
              <a:rPr lang="en-US" sz="2800" dirty="0"/>
              <a:t> </a:t>
            </a:r>
            <a:r>
              <a:rPr lang="en-US" sz="2800" dirty="0" err="1"/>
              <a:t>Binh</a:t>
            </a:r>
            <a:r>
              <a:rPr lang="en-US" sz="2800" dirty="0"/>
              <a:t>.</a:t>
            </a:r>
          </a:p>
          <a:p>
            <a:pPr marL="0" indent="0">
              <a:lnSpc>
                <a:spcPct val="100000"/>
              </a:lnSpc>
              <a:buNone/>
            </a:pPr>
            <a:r>
              <a:rPr lang="en-US" sz="2800" b="1" i="1" dirty="0">
                <a:solidFill>
                  <a:srgbClr val="00B050"/>
                </a:solidFill>
              </a:rPr>
              <a:t>Linh:</a:t>
            </a:r>
            <a:r>
              <a:rPr lang="en-US" sz="2800" b="1" i="1" dirty="0"/>
              <a:t> </a:t>
            </a:r>
            <a:r>
              <a:rPr lang="en-US" sz="2800" dirty="0"/>
              <a:t>When was that?</a:t>
            </a:r>
          </a:p>
          <a:p>
            <a:pPr marL="0" indent="0">
              <a:lnSpc>
                <a:spcPct val="100000"/>
              </a:lnSpc>
              <a:buNone/>
            </a:pPr>
            <a:r>
              <a:rPr lang="en-US" sz="2800" b="1" i="1" dirty="0"/>
              <a:t>Mai:</a:t>
            </a:r>
            <a:r>
              <a:rPr lang="en-US" sz="2800" dirty="0"/>
              <a:t> Last year.</a:t>
            </a:r>
          </a:p>
          <a:p>
            <a:pPr marL="0" indent="0">
              <a:lnSpc>
                <a:spcPct val="100000"/>
              </a:lnSpc>
              <a:buNone/>
            </a:pPr>
            <a:r>
              <a:rPr lang="en-US" sz="2800" b="1" i="1" dirty="0">
                <a:solidFill>
                  <a:srgbClr val="00B050"/>
                </a:solidFill>
              </a:rPr>
              <a:t>Linh:</a:t>
            </a:r>
            <a:r>
              <a:rPr lang="en-US" sz="2800" b="1" i="1" dirty="0"/>
              <a:t> </a:t>
            </a:r>
            <a:r>
              <a:rPr lang="en-US" sz="2800" dirty="0"/>
              <a:t>What happened then? / What did you do then?</a:t>
            </a:r>
          </a:p>
          <a:p>
            <a:pPr marL="0" indent="0">
              <a:lnSpc>
                <a:spcPct val="100000"/>
              </a:lnSpc>
              <a:buNone/>
            </a:pPr>
            <a:r>
              <a:rPr lang="en-US" sz="2800" b="1" i="1" dirty="0"/>
              <a:t>Mai:</a:t>
            </a:r>
            <a:r>
              <a:rPr lang="en-US" sz="2800" dirty="0"/>
              <a:t> We put up camps / tents, and joined team building activities. </a:t>
            </a:r>
          </a:p>
          <a:p>
            <a:pPr marL="0" indent="0">
              <a:lnSpc>
                <a:spcPct val="100000"/>
              </a:lnSpc>
              <a:buNone/>
            </a:pPr>
            <a:r>
              <a:rPr lang="en-US" sz="2800" b="1" i="1" dirty="0">
                <a:solidFill>
                  <a:srgbClr val="00B050"/>
                </a:solidFill>
              </a:rPr>
              <a:t>Linh:</a:t>
            </a:r>
            <a:r>
              <a:rPr lang="en-US" sz="2800" b="1" i="1" dirty="0"/>
              <a:t> </a:t>
            </a:r>
            <a:r>
              <a:rPr lang="en-US" sz="2800" dirty="0"/>
              <a:t>How did you feel?</a:t>
            </a:r>
          </a:p>
          <a:p>
            <a:pPr marL="0" indent="0">
              <a:lnSpc>
                <a:spcPct val="100000"/>
              </a:lnSpc>
              <a:buNone/>
            </a:pPr>
            <a:r>
              <a:rPr lang="en-US" sz="2800" b="1" i="1" dirty="0"/>
              <a:t>Mai: </a:t>
            </a:r>
            <a:r>
              <a:rPr lang="en-US" sz="2800" dirty="0"/>
              <a:t>It was an amazing experience for me. I have never felt so excited like that.</a:t>
            </a:r>
          </a:p>
        </p:txBody>
      </p:sp>
    </p:spTree>
    <p:extLst>
      <p:ext uri="{BB962C8B-B14F-4D97-AF65-F5344CB8AC3E}">
        <p14:creationId xmlns:p14="http://schemas.microsoft.com/office/powerpoint/2010/main" val="241899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1" name="TextBox 10"/>
          <p:cNvSpPr txBox="1"/>
          <p:nvPr/>
        </p:nvSpPr>
        <p:spPr>
          <a:xfrm>
            <a:off x="3472638" y="196648"/>
            <a:ext cx="5550176" cy="738664"/>
          </a:xfrm>
          <a:prstGeom prst="rect">
            <a:avLst/>
          </a:prstGeom>
          <a:noFill/>
          <a:effectLst/>
        </p:spPr>
        <p:txBody>
          <a:bodyPr wrap="square" rtlCol="0">
            <a:spAutoFit/>
          </a:bodyPr>
          <a:lstStyle/>
          <a:p>
            <a:pPr marL="571500" indent="-571500">
              <a:buFont typeface="Wingdings" panose="05000000000000000000" pitchFamily="2" charset="2"/>
              <a:buChar char="q"/>
            </a:pPr>
            <a:r>
              <a:rPr lang="en-US" sz="4200" b="1" dirty="0">
                <a:solidFill>
                  <a:srgbClr val="6D9FB1"/>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 xmlns:a16="http://schemas.microsoft.com/office/drawing/2014/main" id="{3985D3B7-A40A-4421-9C5F-777653C71BC7}"/>
              </a:ext>
            </a:extLst>
          </p:cNvPr>
          <p:cNvSpPr txBox="1"/>
          <p:nvPr/>
        </p:nvSpPr>
        <p:spPr>
          <a:xfrm>
            <a:off x="630286" y="1408147"/>
            <a:ext cx="11445622" cy="1754326"/>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a:t>
            </a:r>
            <a:r>
              <a:rPr lang="en-US" sz="3600" dirty="0" err="1"/>
              <a:t>apologise</a:t>
            </a:r>
            <a:r>
              <a:rPr lang="en-US" sz="3600" dirty="0"/>
              <a:t> and respond to </a:t>
            </a:r>
            <a:r>
              <a:rPr lang="en-US" sz="3600" dirty="0" err="1" smtClean="0"/>
              <a:t>apologises</a:t>
            </a:r>
            <a:endParaRPr lang="en-US" sz="3600" dirty="0"/>
          </a:p>
        </p:txBody>
      </p:sp>
      <p:pic>
        <p:nvPicPr>
          <p:cNvPr id="2050" name="Picture 2" descr="Recruiting Action Plan Wrap-Up – firecrackers">
            <a:extLst>
              <a:ext uri="{FF2B5EF4-FFF2-40B4-BE49-F238E27FC236}">
                <a16:creationId xmlns=""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718" y="3915632"/>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2819635" y="77923"/>
            <a:ext cx="6974525" cy="1215717"/>
          </a:xfrm>
          <a:prstGeom prst="rect">
            <a:avLst/>
          </a:prstGeom>
          <a:noFill/>
          <a:effectLst/>
        </p:spPr>
        <p:txBody>
          <a:bodyPr wrap="square" rtlCol="0">
            <a:spAutoFit/>
          </a:bodyPr>
          <a:lstStyle/>
          <a:p>
            <a:pPr marL="1143000" indent="-1143000">
              <a:buFont typeface="Wingdings" panose="05000000000000000000" pitchFamily="2" charset="2"/>
              <a:buChar char="q"/>
            </a:pPr>
            <a:r>
              <a:rPr lang="en-US" sz="7300" b="1" dirty="0">
                <a:solidFill>
                  <a:srgbClr val="6D9FB1"/>
                </a:solidFill>
                <a:effectLst>
                  <a:glow rad="88900">
                    <a:schemeClr val="bg1"/>
                  </a:glow>
                </a:effectLst>
                <a:latin typeface="Algerian" panose="04020705040A02060702" pitchFamily="82" charset="0"/>
                <a:cs typeface="Arial" panose="020B0604020202020204" pitchFamily="34" charset="0"/>
              </a:rPr>
              <a:t>Homework</a:t>
            </a:r>
          </a:p>
        </p:txBody>
      </p:sp>
      <p:sp>
        <p:nvSpPr>
          <p:cNvPr id="2" name="TextBox 1"/>
          <p:cNvSpPr txBox="1"/>
          <p:nvPr/>
        </p:nvSpPr>
        <p:spPr>
          <a:xfrm>
            <a:off x="134527" y="2010444"/>
            <a:ext cx="8117106" cy="2585323"/>
          </a:xfrm>
          <a:prstGeom prst="rect">
            <a:avLst/>
          </a:prstGeom>
          <a:noFill/>
        </p:spPr>
        <p:txBody>
          <a:bodyPr wrap="square" rtlCol="0">
            <a:spAutoFit/>
          </a:bodyPr>
          <a:lstStyle/>
          <a:p>
            <a:pPr marL="571500" indent="-571500">
              <a:lnSpc>
                <a:spcPct val="150000"/>
              </a:lnSpc>
              <a:buFont typeface="Wingdings" pitchFamily="2" charset="2"/>
              <a:buChar char="ü"/>
            </a:pPr>
            <a:r>
              <a:rPr lang="en-US" sz="3600" dirty="0"/>
              <a:t>Do exercises in the workbook.</a:t>
            </a:r>
          </a:p>
          <a:p>
            <a:pPr marL="571500" indent="-571500">
              <a:lnSpc>
                <a:spcPct val="150000"/>
              </a:lnSpc>
              <a:buFont typeface="Wingdings" pitchFamily="2" charset="2"/>
              <a:buChar char="ü"/>
            </a:pPr>
            <a:r>
              <a:rPr lang="en-US" sz="3600" dirty="0"/>
              <a:t>Write down the results and feedback of the previous interviews.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41" y="3699712"/>
            <a:ext cx="2982391" cy="2797629"/>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31"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52978913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14418" y="254167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 </a:t>
            </a:r>
          </a:p>
        </p:txBody>
      </p:sp>
      <p:sp>
        <p:nvSpPr>
          <p:cNvPr id="18" name="Rounded Rectangle 17"/>
          <p:cNvSpPr/>
          <p:nvPr/>
        </p:nvSpPr>
        <p:spPr>
          <a:xfrm>
            <a:off x="373387" y="3893408"/>
            <a:ext cx="2801737" cy="722283"/>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EXPERIENCES OF YOUR CLASS CAMPING DAY </a:t>
            </a:r>
          </a:p>
        </p:txBody>
      </p:sp>
      <p:sp>
        <p:nvSpPr>
          <p:cNvPr id="19" name="Rounded Rectangle 18"/>
          <p:cNvSpPr/>
          <p:nvPr/>
        </p:nvSpPr>
        <p:spPr>
          <a:xfrm>
            <a:off x="3056306" y="541442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588839" y="1112528"/>
            <a:ext cx="5740800"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Sentence forming </a:t>
            </a:r>
          </a:p>
        </p:txBody>
      </p:sp>
      <p:sp>
        <p:nvSpPr>
          <p:cNvPr id="22" name="Rectangle 21"/>
          <p:cNvSpPr/>
          <p:nvPr/>
        </p:nvSpPr>
        <p:spPr>
          <a:xfrm>
            <a:off x="5574527" y="1825707"/>
            <a:ext cx="5755112" cy="16184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EVERYDAY ENGLISH </a:t>
            </a:r>
          </a:p>
          <a:p>
            <a:pPr marL="285750" indent="-285750">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and read the conversations. Pay attention to the highlighted parts.</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2: Work in pairs. Make similar conversations with the following situations.</a:t>
            </a:r>
          </a:p>
        </p:txBody>
      </p:sp>
      <p:sp>
        <p:nvSpPr>
          <p:cNvPr id="23" name="Rectangle 22"/>
          <p:cNvSpPr/>
          <p:nvPr/>
        </p:nvSpPr>
        <p:spPr>
          <a:xfrm>
            <a:off x="5585947" y="3539359"/>
            <a:ext cx="5743692" cy="238694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EXPERIENCES OF YOUR CLASS CAMPING DAY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3: Choose the correct answer A, B, C, or D to complete each sentence.</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4: Write sentences about Mai’s experiences, using the information in the table.</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5: Work in groups. take turns to ask and answer about one another’s experiences of a trip he / she has had. Use similar questions to those in 4.</a:t>
            </a:r>
          </a:p>
        </p:txBody>
      </p:sp>
      <p:cxnSp>
        <p:nvCxnSpPr>
          <p:cNvPr id="24" name="Curved Connector 23"/>
          <p:cNvCxnSpPr>
            <a:stCxn id="16" idx="3"/>
            <a:endCxn id="17" idx="0"/>
          </p:cNvCxnSpPr>
          <p:nvPr/>
        </p:nvCxnSpPr>
        <p:spPr>
          <a:xfrm>
            <a:off x="2505075" y="1409153"/>
            <a:ext cx="1427300" cy="11325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774256" y="2850480"/>
            <a:ext cx="1240162" cy="104292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3175124" y="4254550"/>
            <a:ext cx="799139" cy="115987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588839" y="6015876"/>
            <a:ext cx="5740800"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02466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Flowchart: Delay 1"/>
          <p:cNvSpPr/>
          <p:nvPr/>
        </p:nvSpPr>
        <p:spPr>
          <a:xfrm>
            <a:off x="99151" y="1683101"/>
            <a:ext cx="3415229" cy="2150769"/>
          </a:xfrm>
          <a:prstGeom prst="flowChartDelay">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172" y="-7620"/>
            <a:ext cx="12192000" cy="1083309"/>
            <a:chOff x="7620" y="-7620"/>
            <a:chExt cx="12192000" cy="1083309"/>
          </a:xfrm>
          <a:solidFill>
            <a:srgbClr val="6D9FB1">
              <a:alpha val="64000"/>
            </a:srgbClr>
          </a:solidFill>
        </p:grpSpPr>
        <p:sp>
          <p:nvSpPr>
            <p:cNvPr id="32" name="Round Single Corner Rectangle 31"/>
            <p:cNvSpPr/>
            <p:nvPr/>
          </p:nvSpPr>
          <p:spPr>
            <a:xfrm flipV="1">
              <a:off x="7620" y="-5876"/>
              <a:ext cx="12192000" cy="1081565"/>
            </a:xfrm>
            <a:prstGeom prst="round1Rect">
              <a:avLst/>
            </a:prstGeom>
            <a:grpFill/>
            <a:ln>
              <a:solidFill>
                <a:srgbClr val="77A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solidFill>
                <a:srgbClr val="77A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solidFill>
                <a:srgbClr val="77A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 xmlns:a16="http://schemas.microsoft.com/office/drawing/2014/main" id="{3620506D-D0FB-4364-9BF0-303257236434}"/>
              </a:ext>
            </a:extLst>
          </p:cNvPr>
          <p:cNvSpPr txBox="1"/>
          <p:nvPr/>
        </p:nvSpPr>
        <p:spPr>
          <a:xfrm>
            <a:off x="4980409" y="147468"/>
            <a:ext cx="4132696" cy="584775"/>
          </a:xfrm>
          <a:prstGeom prst="rect">
            <a:avLst/>
          </a:prstGeom>
          <a:noFill/>
          <a:effectLst/>
        </p:spPr>
        <p:txBody>
          <a:bodyPr wrap="square" rtlCol="0">
            <a:spAutoFit/>
          </a:bodyPr>
          <a:lstStyle/>
          <a:p>
            <a:pPr marL="571500" indent="-5715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 xmlns:a16="http://schemas.microsoft.com/office/drawing/2014/main" id="{A982B3A6-EACF-42EF-B0CF-D6FC910459A8}"/>
              </a:ext>
            </a:extLst>
          </p:cNvPr>
          <p:cNvSpPr txBox="1"/>
          <p:nvPr/>
        </p:nvSpPr>
        <p:spPr>
          <a:xfrm>
            <a:off x="3731229" y="2208633"/>
            <a:ext cx="8201206" cy="3539430"/>
          </a:xfrm>
          <a:prstGeom prst="rect">
            <a:avLst/>
          </a:prstGeom>
          <a:noFill/>
        </p:spPr>
        <p:txBody>
          <a:bodyPr wrap="square">
            <a:spAutoFit/>
          </a:bodyPr>
          <a:lstStyle/>
          <a:p>
            <a:pPr marL="514350" indent="-514350">
              <a:buClr>
                <a:srgbClr val="0070C0"/>
              </a:buClr>
              <a:buFont typeface="Wingdings" pitchFamily="2" charset="2"/>
              <a:buChar char="ü"/>
            </a:pPr>
            <a:r>
              <a:rPr lang="en-US" sz="3200" dirty="0"/>
              <a:t>Play in 2 teams. </a:t>
            </a:r>
          </a:p>
          <a:p>
            <a:pPr marL="514350" indent="-514350">
              <a:buClr>
                <a:srgbClr val="0070C0"/>
              </a:buClr>
              <a:buFont typeface="Wingdings" pitchFamily="2" charset="2"/>
              <a:buChar char="ü"/>
            </a:pPr>
            <a:r>
              <a:rPr lang="en-US" sz="3200" dirty="0" smtClean="0"/>
              <a:t>T says </a:t>
            </a:r>
            <a:r>
              <a:rPr lang="en-US" sz="3200" dirty="0"/>
              <a:t>a verb in past participle form, </a:t>
            </a:r>
            <a:r>
              <a:rPr lang="en-US" sz="3200" dirty="0" smtClean="0"/>
              <a:t>and two teams  </a:t>
            </a:r>
            <a:r>
              <a:rPr lang="en-US" sz="3200" dirty="0"/>
              <a:t>uses that verb to say a sentence about his / her experience. If a team cannot make a sentence as required, it loses a turn. </a:t>
            </a:r>
          </a:p>
          <a:p>
            <a:pPr marL="514350" indent="-514350">
              <a:buClr>
                <a:srgbClr val="0070C0"/>
              </a:buClr>
              <a:buFont typeface="Wingdings" pitchFamily="2" charset="2"/>
              <a:buChar char="ü"/>
            </a:pPr>
            <a:r>
              <a:rPr lang="en-US" sz="3200" dirty="0"/>
              <a:t> The team with the most correct answers wins.</a:t>
            </a:r>
          </a:p>
        </p:txBody>
      </p:sp>
      <p:sp>
        <p:nvSpPr>
          <p:cNvPr id="4" name="TextBox 3">
            <a:extLst>
              <a:ext uri="{FF2B5EF4-FFF2-40B4-BE49-F238E27FC236}">
                <a16:creationId xmlns="" xmlns:a16="http://schemas.microsoft.com/office/drawing/2014/main" id="{90A3E95A-3D5D-4E3E-A00D-CA3CAC576081}"/>
              </a:ext>
            </a:extLst>
          </p:cNvPr>
          <p:cNvSpPr txBox="1"/>
          <p:nvPr/>
        </p:nvSpPr>
        <p:spPr>
          <a:xfrm>
            <a:off x="4176412" y="1201860"/>
            <a:ext cx="6511643" cy="707886"/>
          </a:xfrm>
          <a:prstGeom prst="rect">
            <a:avLst/>
          </a:prstGeom>
          <a:noFill/>
        </p:spPr>
        <p:txBody>
          <a:bodyPr wrap="square" rtlCol="0">
            <a:spAutoFit/>
          </a:bodyPr>
          <a:lstStyle/>
          <a:p>
            <a:r>
              <a:rPr lang="en-US" sz="4000" b="1" dirty="0">
                <a:solidFill>
                  <a:schemeClr val="accent2"/>
                </a:solidFill>
              </a:rPr>
              <a:t>SENTENCE FORMING!!</a:t>
            </a:r>
          </a:p>
        </p:txBody>
      </p:sp>
      <p:sp>
        <p:nvSpPr>
          <p:cNvPr id="5" name="TextBox 4">
            <a:extLst>
              <a:ext uri="{FF2B5EF4-FFF2-40B4-BE49-F238E27FC236}">
                <a16:creationId xmlns="" xmlns:a16="http://schemas.microsoft.com/office/drawing/2014/main" id="{337A5E1E-3CA0-4464-8CDD-31E8FAFCE4DB}"/>
              </a:ext>
            </a:extLst>
          </p:cNvPr>
          <p:cNvSpPr txBox="1"/>
          <p:nvPr/>
        </p:nvSpPr>
        <p:spPr>
          <a:xfrm>
            <a:off x="-117698" y="1976931"/>
            <a:ext cx="3312576" cy="1323439"/>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OUR</a:t>
            </a:r>
          </a:p>
          <a:p>
            <a:pPr algn="ctr"/>
            <a:r>
              <a:rPr lang="en-US" sz="4000" b="1" dirty="0">
                <a:solidFill>
                  <a:srgbClr val="C00000"/>
                </a:solidFill>
                <a:effectLst>
                  <a:outerShdw blurRad="38100" dist="38100" dir="2700000" algn="tl">
                    <a:srgbClr val="000000">
                      <a:alpha val="43137"/>
                    </a:srgbClr>
                  </a:outerShdw>
                </a:effectLst>
              </a:rPr>
              <a:t>EXPERIENCES</a:t>
            </a:r>
          </a:p>
        </p:txBody>
      </p:sp>
      <p:sp>
        <p:nvSpPr>
          <p:cNvPr id="3" name="TextBox 2"/>
          <p:cNvSpPr txBox="1"/>
          <p:nvPr/>
        </p:nvSpPr>
        <p:spPr>
          <a:xfrm>
            <a:off x="184787" y="5886093"/>
            <a:ext cx="1985536" cy="584775"/>
          </a:xfrm>
          <a:prstGeom prst="rect">
            <a:avLst/>
          </a:prstGeom>
          <a:noFill/>
        </p:spPr>
        <p:txBody>
          <a:bodyPr wrap="square" rtlCol="0">
            <a:spAutoFit/>
          </a:bodyPr>
          <a:lstStyle/>
          <a:p>
            <a:r>
              <a:rPr lang="en-US" sz="3200" b="1" dirty="0" smtClean="0">
                <a:solidFill>
                  <a:srgbClr val="C00000"/>
                </a:solidFill>
              </a:rPr>
              <a:t>Example:</a:t>
            </a:r>
            <a:endParaRPr lang="en-US" sz="3200" b="1" dirty="0">
              <a:solidFill>
                <a:srgbClr val="002060"/>
              </a:solidFill>
            </a:endParaRPr>
          </a:p>
        </p:txBody>
      </p:sp>
      <p:sp>
        <p:nvSpPr>
          <p:cNvPr id="6" name="Rectangle 5"/>
          <p:cNvSpPr/>
          <p:nvPr/>
        </p:nvSpPr>
        <p:spPr>
          <a:xfrm>
            <a:off x="1806765" y="5886093"/>
            <a:ext cx="1137619" cy="584775"/>
          </a:xfrm>
          <a:prstGeom prst="rect">
            <a:avLst/>
          </a:prstGeom>
        </p:spPr>
        <p:txBody>
          <a:bodyPr wrap="none">
            <a:spAutoFit/>
          </a:bodyPr>
          <a:lstStyle/>
          <a:p>
            <a:pPr lvl="0"/>
            <a:r>
              <a:rPr lang="en-US" sz="3200" b="1" dirty="0" smtClean="0">
                <a:solidFill>
                  <a:srgbClr val="002060"/>
                </a:solidFill>
              </a:rPr>
              <a:t>taken</a:t>
            </a:r>
            <a:endParaRPr lang="en-US" sz="3200" b="1" dirty="0">
              <a:solidFill>
                <a:srgbClr val="002060"/>
              </a:solidFill>
            </a:endParaRPr>
          </a:p>
        </p:txBody>
      </p:sp>
      <p:sp>
        <p:nvSpPr>
          <p:cNvPr id="7" name="TextBox 6"/>
          <p:cNvSpPr txBox="1"/>
          <p:nvPr/>
        </p:nvSpPr>
        <p:spPr>
          <a:xfrm>
            <a:off x="2944383" y="5978425"/>
            <a:ext cx="9454093" cy="492443"/>
          </a:xfrm>
          <a:prstGeom prst="rect">
            <a:avLst/>
          </a:prstGeom>
          <a:noFill/>
        </p:spPr>
        <p:txBody>
          <a:bodyPr wrap="square" rtlCol="0">
            <a:spAutoFit/>
          </a:bodyPr>
          <a:lstStyle/>
          <a:p>
            <a:r>
              <a:rPr lang="en-US" sz="2600" b="1" i="1" dirty="0" smtClean="0">
                <a:solidFill>
                  <a:schemeClr val="accent5"/>
                </a:solidFill>
                <a:sym typeface="Wingdings" panose="05000000000000000000" pitchFamily="2" charset="2"/>
              </a:rPr>
              <a:t> </a:t>
            </a:r>
            <a:r>
              <a:rPr lang="en-US" sz="2600" b="1" i="1" dirty="0" smtClean="0">
                <a:solidFill>
                  <a:schemeClr val="accent5"/>
                </a:solidFill>
              </a:rPr>
              <a:t>I  haven't taken </a:t>
            </a:r>
            <a:r>
              <a:rPr lang="en-US" sz="2600" b="1" i="1" dirty="0">
                <a:solidFill>
                  <a:schemeClr val="accent5"/>
                </a:solidFill>
              </a:rPr>
              <a:t>part in the traditional dance performances yet. </a:t>
            </a:r>
          </a:p>
        </p:txBody>
      </p:sp>
    </p:spTree>
    <p:extLst>
      <p:ext uri="{BB962C8B-B14F-4D97-AF65-F5344CB8AC3E}">
        <p14:creationId xmlns:p14="http://schemas.microsoft.com/office/powerpoint/2010/main" val="146172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alpha val="73000"/>
            </a:srgbClr>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06249" y="139669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31807" y="1432235"/>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OUR EXPERIENCES</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grpSp>
        <p:nvGrpSpPr>
          <p:cNvPr id="7" name="Group 6"/>
          <p:cNvGrpSpPr/>
          <p:nvPr/>
        </p:nvGrpSpPr>
        <p:grpSpPr>
          <a:xfrm>
            <a:off x="2261781" y="1245053"/>
            <a:ext cx="990895" cy="941618"/>
            <a:chOff x="2766630" y="1746890"/>
            <a:chExt cx="990895" cy="941618"/>
          </a:xfrm>
        </p:grpSpPr>
        <p:pic>
          <p:nvPicPr>
            <p:cNvPr id="35" name="Picture 3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5"/>
            <a:srcRect t="5582"/>
            <a:stretch/>
          </p:blipFill>
          <p:spPr>
            <a:xfrm>
              <a:off x="2906617" y="1968106"/>
              <a:ext cx="710920" cy="499184"/>
            </a:xfrm>
            <a:prstGeom prst="rect">
              <a:avLst/>
            </a:prstGeom>
          </p:spPr>
        </p:pic>
      </p:grpSp>
      <p:pic>
        <p:nvPicPr>
          <p:cNvPr id="1026" name="Picture 2" descr="650+ Kid Saying Sorry Stock Illustrations, Royalty-Free Vector Graphics &amp; Clip  Art - iStock">
            <a:extLst>
              <a:ext uri="{FF2B5EF4-FFF2-40B4-BE49-F238E27FC236}">
                <a16:creationId xmlns="" xmlns:a16="http://schemas.microsoft.com/office/drawing/2014/main" id="{DA9603C8-2A2A-E216-0C66-7B70DE48D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0784" y="2507674"/>
            <a:ext cx="7172535" cy="410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4169">
              <a:srgbClr val="CCE4BC"/>
            </a:gs>
            <a:gs pos="68000">
              <a:schemeClr val="accent6">
                <a:lumMod val="5000"/>
                <a:lumOff val="95000"/>
              </a:schemeClr>
            </a:gs>
            <a:gs pos="84167">
              <a:srgbClr val="BEDCAA"/>
            </a:gs>
            <a:gs pos="86000">
              <a:schemeClr val="accent6">
                <a:lumMod val="45000"/>
                <a:lumOff val="55000"/>
              </a:schemeClr>
            </a:gs>
            <a:gs pos="83000">
              <a:schemeClr val="accent6">
                <a:lumMod val="45000"/>
                <a:lumOff val="55000"/>
              </a:schemeClr>
            </a:gs>
            <a:gs pos="87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3" name="Group 12"/>
          <p:cNvGrpSpPr/>
          <p:nvPr/>
        </p:nvGrpSpPr>
        <p:grpSpPr>
          <a:xfrm>
            <a:off x="-1172" y="-7620"/>
            <a:ext cx="12193172" cy="1083308"/>
            <a:chOff x="7620" y="-7620"/>
            <a:chExt cx="12193172" cy="1083308"/>
          </a:xfrm>
          <a:solidFill>
            <a:srgbClr val="77ADC0">
              <a:alpha val="71000"/>
            </a:srgbClr>
          </a:solidFill>
        </p:grpSpPr>
        <p:sp>
          <p:nvSpPr>
            <p:cNvPr id="14" name="Round Single Corner Rectangle 13"/>
            <p:cNvSpPr/>
            <p:nvPr/>
          </p:nvSpPr>
          <p:spPr>
            <a:xfrm flipV="1">
              <a:off x="7620" y="-5877"/>
              <a:ext cx="12193172"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grp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3263316" y="166654"/>
            <a:ext cx="6451905"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EVERYDAY ENGLISH</a:t>
            </a:r>
          </a:p>
        </p:txBody>
      </p:sp>
      <p:sp>
        <p:nvSpPr>
          <p:cNvPr id="2" name="TextBox 1">
            <a:extLst>
              <a:ext uri="{FF2B5EF4-FFF2-40B4-BE49-F238E27FC236}">
                <a16:creationId xmlns="" xmlns:a16="http://schemas.microsoft.com/office/drawing/2014/main" id="{B2A4E235-DE2C-1F70-A7EB-FCB80066E19A}"/>
              </a:ext>
            </a:extLst>
          </p:cNvPr>
          <p:cNvSpPr txBox="1"/>
          <p:nvPr/>
        </p:nvSpPr>
        <p:spPr>
          <a:xfrm>
            <a:off x="813129" y="1142439"/>
            <a:ext cx="11060411" cy="507831"/>
          </a:xfrm>
          <a:prstGeom prst="rect">
            <a:avLst/>
          </a:prstGeom>
          <a:noFill/>
          <a:effectLst/>
        </p:spPr>
        <p:txBody>
          <a:bodyPr wrap="square" rtlCol="0">
            <a:spAutoFit/>
          </a:bodyPr>
          <a:lstStyle/>
          <a:p>
            <a:r>
              <a:rPr lang="en-US" sz="27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and read the conversations. Pay attention to the highlighted parts.</a:t>
            </a:r>
          </a:p>
        </p:txBody>
      </p:sp>
      <p:sp>
        <p:nvSpPr>
          <p:cNvPr id="4" name="Rounded Rectangle 3">
            <a:extLst>
              <a:ext uri="{FF2B5EF4-FFF2-40B4-BE49-F238E27FC236}">
                <a16:creationId xmlns="" xmlns:a16="http://schemas.microsoft.com/office/drawing/2014/main" id="{3D2E8FEB-C0B5-9591-79D3-F9FDB121056D}"/>
              </a:ext>
            </a:extLst>
          </p:cNvPr>
          <p:cNvSpPr/>
          <p:nvPr/>
        </p:nvSpPr>
        <p:spPr>
          <a:xfrm>
            <a:off x="128283" y="111691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 xmlns:a16="http://schemas.microsoft.com/office/drawing/2014/main" id="{1BAE71B6-7165-160F-03D6-7B6B90A5DC06}"/>
              </a:ext>
            </a:extLst>
          </p:cNvPr>
          <p:cNvSpPr txBox="1"/>
          <p:nvPr/>
        </p:nvSpPr>
        <p:spPr>
          <a:xfrm>
            <a:off x="181068" y="10142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Picture 5">
            <a:extLst>
              <a:ext uri="{FF2B5EF4-FFF2-40B4-BE49-F238E27FC236}">
                <a16:creationId xmlns="" xmlns:a16="http://schemas.microsoft.com/office/drawing/2014/main" id="{14FD3032-E064-9BD2-3AA8-EC7483A0CD0A}"/>
              </a:ext>
            </a:extLst>
          </p:cNvPr>
          <p:cNvPicPr>
            <a:picLocks noChangeAspect="1"/>
          </p:cNvPicPr>
          <p:nvPr/>
        </p:nvPicPr>
        <p:blipFill>
          <a:blip r:embed="rId5"/>
          <a:stretch>
            <a:fillRect/>
          </a:stretch>
        </p:blipFill>
        <p:spPr>
          <a:xfrm>
            <a:off x="181068" y="1877044"/>
            <a:ext cx="6033877" cy="3802642"/>
          </a:xfrm>
          <a:prstGeom prst="rect">
            <a:avLst/>
          </a:prstGeom>
        </p:spPr>
      </p:pic>
      <p:pic>
        <p:nvPicPr>
          <p:cNvPr id="7" name="030">
            <a:hlinkClick r:id="" action="ppaction://media"/>
            <a:extLst>
              <a:ext uri="{FF2B5EF4-FFF2-40B4-BE49-F238E27FC236}">
                <a16:creationId xmlns="" xmlns:a16="http://schemas.microsoft.com/office/drawing/2014/main" id="{22624022-3ACB-3675-6CFE-D3BCB5A56D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0622" y="1736628"/>
            <a:ext cx="812800" cy="8128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0"/>
                <a:lumOff val="100000"/>
              </a:schemeClr>
            </a:gs>
            <a:gs pos="90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301388" y="33051"/>
            <a:ext cx="6096000" cy="1077218"/>
          </a:xfrm>
          <a:prstGeom prst="rect">
            <a:avLst/>
          </a:prstGeom>
          <a:solidFill>
            <a:schemeClr val="accent6">
              <a:lumMod val="20000"/>
              <a:lumOff val="80000"/>
              <a:alpha val="97000"/>
            </a:schemeClr>
          </a:solidFill>
        </p:spPr>
        <p:txBody>
          <a:bodyPr>
            <a:spAutoFit/>
          </a:bodyPr>
          <a:lstStyle/>
          <a:p>
            <a:pPr marL="285750" indent="-285750">
              <a:buFont typeface="Wingdings" panose="05000000000000000000" pitchFamily="2" charset="2"/>
              <a:buChar char="v"/>
            </a:pPr>
            <a:r>
              <a:rPr lang="en-US" sz="3200" dirty="0" smtClean="0"/>
              <a:t> </a:t>
            </a:r>
            <a:r>
              <a:rPr lang="en-US" sz="3200" b="1" dirty="0" err="1" smtClean="0">
                <a:solidFill>
                  <a:srgbClr val="002060"/>
                </a:solidFill>
              </a:rPr>
              <a:t>Apologising</a:t>
            </a:r>
            <a:r>
              <a:rPr lang="en-US" sz="3200" b="1" dirty="0" smtClean="0">
                <a:solidFill>
                  <a:srgbClr val="002060"/>
                </a:solidFill>
              </a:rPr>
              <a:t> </a:t>
            </a:r>
            <a:r>
              <a:rPr lang="en-US" sz="3200" b="1" dirty="0">
                <a:solidFill>
                  <a:srgbClr val="002060"/>
                </a:solidFill>
              </a:rPr>
              <a:t>and </a:t>
            </a:r>
            <a:r>
              <a:rPr lang="en-US" sz="3200" b="1" dirty="0" smtClean="0">
                <a:solidFill>
                  <a:srgbClr val="002060"/>
                </a:solidFill>
              </a:rPr>
              <a:t>responding</a:t>
            </a:r>
          </a:p>
          <a:p>
            <a:r>
              <a:rPr lang="en-US" sz="3200" dirty="0"/>
              <a:t> </a:t>
            </a:r>
            <a:r>
              <a:rPr lang="en-US" sz="3200" dirty="0" smtClean="0"/>
              <a:t>           </a:t>
            </a:r>
            <a:r>
              <a:rPr lang="en-US" sz="3200" i="1" dirty="0" smtClean="0"/>
              <a:t>(</a:t>
            </a:r>
            <a:r>
              <a:rPr lang="en-US" sz="3200" i="1" dirty="0"/>
              <a:t>Xin </a:t>
            </a:r>
            <a:r>
              <a:rPr lang="en-US" sz="3200" i="1" dirty="0" err="1"/>
              <a:t>lỗi</a:t>
            </a:r>
            <a:r>
              <a:rPr lang="en-US" sz="3200" i="1" dirty="0"/>
              <a:t> </a:t>
            </a:r>
            <a:r>
              <a:rPr lang="en-US" sz="3200" i="1" dirty="0" err="1"/>
              <a:t>và</a:t>
            </a:r>
            <a:r>
              <a:rPr lang="en-US" sz="3200" i="1" dirty="0"/>
              <a:t> </a:t>
            </a:r>
            <a:r>
              <a:rPr lang="en-US" sz="3200" i="1" dirty="0" err="1"/>
              <a:t>phản</a:t>
            </a:r>
            <a:r>
              <a:rPr lang="en-US" sz="3200" i="1" dirty="0"/>
              <a:t> </a:t>
            </a:r>
            <a:r>
              <a:rPr lang="en-US" sz="3200" i="1" dirty="0" err="1"/>
              <a:t>hồi</a:t>
            </a:r>
            <a:r>
              <a:rPr lang="en-US" sz="3200" i="1" dirty="0" smtClean="0"/>
              <a:t>)</a:t>
            </a:r>
          </a:p>
        </p:txBody>
      </p:sp>
      <p:graphicFrame>
        <p:nvGraphicFramePr>
          <p:cNvPr id="3" name="Table 2">
            <a:extLst>
              <a:ext uri="{FF2B5EF4-FFF2-40B4-BE49-F238E27FC236}">
                <a16:creationId xmlns="" xmlns:a16="http://schemas.microsoft.com/office/drawing/2014/main" id="{5F958AA8-892F-E791-4DA0-876C0CEEEC11}"/>
              </a:ext>
            </a:extLst>
          </p:cNvPr>
          <p:cNvGraphicFramePr>
            <a:graphicFrameLocks noGrp="1"/>
          </p:cNvGraphicFramePr>
          <p:nvPr>
            <p:extLst>
              <p:ext uri="{D42A27DB-BD31-4B8C-83A1-F6EECF244321}">
                <p14:modId xmlns:p14="http://schemas.microsoft.com/office/powerpoint/2010/main" val="2695957976"/>
              </p:ext>
            </p:extLst>
          </p:nvPr>
        </p:nvGraphicFramePr>
        <p:xfrm>
          <a:off x="1817782" y="1930706"/>
          <a:ext cx="9265186" cy="3170104"/>
        </p:xfrm>
        <a:graphic>
          <a:graphicData uri="http://schemas.openxmlformats.org/drawingml/2006/table">
            <a:tbl>
              <a:tblPr firstRow="1" bandRow="1">
                <a:tableStyleId>{1E171933-4619-4E11-9A3F-F7608DF75F80}</a:tableStyleId>
              </a:tblPr>
              <a:tblGrid>
                <a:gridCol w="3794284">
                  <a:extLst>
                    <a:ext uri="{9D8B030D-6E8A-4147-A177-3AD203B41FA5}">
                      <a16:colId xmlns="" xmlns:a16="http://schemas.microsoft.com/office/drawing/2014/main" val="908741362"/>
                    </a:ext>
                  </a:extLst>
                </a:gridCol>
                <a:gridCol w="5470902">
                  <a:extLst>
                    <a:ext uri="{9D8B030D-6E8A-4147-A177-3AD203B41FA5}">
                      <a16:colId xmlns="" xmlns:a16="http://schemas.microsoft.com/office/drawing/2014/main" val="3110115992"/>
                    </a:ext>
                  </a:extLst>
                </a:gridCol>
              </a:tblGrid>
              <a:tr h="682174">
                <a:tc>
                  <a:txBody>
                    <a:bodyPr/>
                    <a:lstStyle/>
                    <a:p>
                      <a:pPr algn="ctr"/>
                      <a:r>
                        <a:rPr lang="en-US" sz="3200" dirty="0"/>
                        <a:t>S</a:t>
                      </a:r>
                      <a:r>
                        <a:rPr lang="x-none" sz="3200" dirty="0"/>
                        <a:t>tructur</a:t>
                      </a:r>
                      <a:r>
                        <a:rPr lang="vi-VN" sz="3200" dirty="0"/>
                        <a:t>es</a:t>
                      </a:r>
                      <a:endParaRPr lang="x-none" sz="3200" dirty="0">
                        <a:latin typeface="Calibri" panose="020F0502020204030204" pitchFamily="34" charset="0"/>
                        <a:ea typeface="Calibri" panose="020F0502020204030204" pitchFamily="34" charset="0"/>
                        <a:cs typeface="Calibri" panose="020F0502020204030204" pitchFamily="34" charset="0"/>
                      </a:endParaRPr>
                    </a:p>
                  </a:txBody>
                  <a:tcPr>
                    <a:solidFill>
                      <a:schemeClr val="accent4">
                        <a:lumMod val="75000"/>
                      </a:schemeClr>
                    </a:solidFill>
                  </a:tcPr>
                </a:tc>
                <a:tc>
                  <a:txBody>
                    <a:bodyPr/>
                    <a:lstStyle/>
                    <a:p>
                      <a:pPr algn="ctr"/>
                      <a:r>
                        <a:rPr lang="en-US" sz="3200" b="1" kern="1200" dirty="0">
                          <a:solidFill>
                            <a:schemeClr val="lt1"/>
                          </a:solidFill>
                        </a:rPr>
                        <a:t>E</a:t>
                      </a:r>
                      <a:r>
                        <a:rPr lang="x-none" sz="3200" b="1" kern="1200" dirty="0">
                          <a:solidFill>
                            <a:schemeClr val="lt1"/>
                          </a:solidFill>
                        </a:rPr>
                        <a:t>xamples </a:t>
                      </a:r>
                      <a:endParaRPr lang="x-none" sz="3200" b="1" kern="1200" dirty="0">
                        <a:solidFill>
                          <a:schemeClr val="lt1"/>
                        </a:solidFill>
                        <a:latin typeface="+mn-lt"/>
                        <a:ea typeface="+mn-ea"/>
                        <a:cs typeface="+mn-cs"/>
                      </a:endParaRPr>
                    </a:p>
                  </a:txBody>
                  <a:tcPr>
                    <a:solidFill>
                      <a:schemeClr val="accent4">
                        <a:lumMod val="75000"/>
                      </a:schemeClr>
                    </a:solidFill>
                  </a:tcPr>
                </a:tc>
                <a:extLst>
                  <a:ext uri="{0D108BD9-81ED-4DB2-BD59-A6C34878D82A}">
                    <a16:rowId xmlns="" xmlns:a16="http://schemas.microsoft.com/office/drawing/2014/main" val="408922468"/>
                  </a:ext>
                </a:extLst>
              </a:tr>
              <a:tr h="1243965">
                <a:tc>
                  <a:txBody>
                    <a:bodyPr/>
                    <a:lstStyle/>
                    <a:p>
                      <a:pPr marL="457200" indent="-457200">
                        <a:buFont typeface="Wingdings" panose="05000000000000000000" pitchFamily="2" charset="2"/>
                        <a:buChar char="ü"/>
                      </a:pPr>
                      <a:r>
                        <a:rPr lang="x-none" sz="3200" dirty="0"/>
                        <a:t>Apolosizing</a:t>
                      </a:r>
                    </a:p>
                  </a:txBody>
                  <a:tcPr/>
                </a:tc>
                <a:tc>
                  <a:txBody>
                    <a:bodyPr/>
                    <a:lstStyle/>
                    <a:p>
                      <a:pPr marL="457200" indent="-457200">
                        <a:buFont typeface="Wingdings" panose="05000000000000000000" pitchFamily="2" charset="2"/>
                        <a:buChar char="Ø"/>
                      </a:pPr>
                      <a:r>
                        <a:rPr lang="en-US" sz="3200" dirty="0"/>
                        <a:t>I’m really </a:t>
                      </a:r>
                      <a:r>
                        <a:rPr lang="en-US" sz="3200" dirty="0" smtClean="0"/>
                        <a:t>sorry</a:t>
                      </a:r>
                      <a:r>
                        <a:rPr lang="en-US" sz="3200" dirty="0"/>
                        <a:t>… . </a:t>
                      </a:r>
                    </a:p>
                    <a:p>
                      <a:pPr marL="457200" indent="-457200">
                        <a:buFont typeface="Wingdings" panose="05000000000000000000" pitchFamily="2" charset="2"/>
                        <a:buChar char="Ø"/>
                      </a:pPr>
                      <a:r>
                        <a:rPr lang="en-US" sz="3200" dirty="0"/>
                        <a:t>Oops, my mistake.</a:t>
                      </a:r>
                    </a:p>
                  </a:txBody>
                  <a:tcPr/>
                </a:tc>
                <a:extLst>
                  <a:ext uri="{0D108BD9-81ED-4DB2-BD59-A6C34878D82A}">
                    <a16:rowId xmlns="" xmlns:a16="http://schemas.microsoft.com/office/drawing/2014/main" val="2550210030"/>
                  </a:ext>
                </a:extLst>
              </a:tr>
              <a:tr h="1243965">
                <a:tc>
                  <a:txBody>
                    <a:bodyPr/>
                    <a:lstStyle/>
                    <a:p>
                      <a:pPr marL="457200" indent="-457200">
                        <a:buFont typeface="Wingdings" panose="05000000000000000000" pitchFamily="2" charset="2"/>
                        <a:buChar char="ü"/>
                      </a:pPr>
                      <a:r>
                        <a:rPr lang="en-US" sz="3200" dirty="0"/>
                        <a:t>Responding to apologies.</a:t>
                      </a:r>
                    </a:p>
                  </a:txBody>
                  <a:tcPr/>
                </a:tc>
                <a:tc>
                  <a:txBody>
                    <a:bodyPr/>
                    <a:lstStyle/>
                    <a:p>
                      <a:pPr marL="457200" indent="-457200">
                        <a:buFont typeface="Wingdings" panose="05000000000000000000" pitchFamily="2" charset="2"/>
                        <a:buChar char="Ø"/>
                      </a:pPr>
                      <a:r>
                        <a:rPr lang="en-US" sz="3200" dirty="0"/>
                        <a:t>That’s okay.</a:t>
                      </a:r>
                    </a:p>
                    <a:p>
                      <a:pPr marL="457200" indent="-457200">
                        <a:buFont typeface="Wingdings" panose="05000000000000000000" pitchFamily="2" charset="2"/>
                        <a:buChar char="Ø"/>
                      </a:pPr>
                      <a:r>
                        <a:rPr lang="en-US" sz="3200" dirty="0"/>
                        <a:t>That’s right. </a:t>
                      </a:r>
                      <a:endParaRPr lang="x-none" sz="3200" dirty="0"/>
                    </a:p>
                  </a:txBody>
                  <a:tcPr/>
                </a:tc>
                <a:extLst>
                  <a:ext uri="{0D108BD9-81ED-4DB2-BD59-A6C34878D82A}">
                    <a16:rowId xmlns="" xmlns:a16="http://schemas.microsoft.com/office/drawing/2014/main" val="1931852796"/>
                  </a:ext>
                </a:extLst>
              </a:tr>
            </a:tbl>
          </a:graphicData>
        </a:graphic>
      </p:graphicFrame>
    </p:spTree>
    <p:extLst>
      <p:ext uri="{BB962C8B-B14F-4D97-AF65-F5344CB8AC3E}">
        <p14:creationId xmlns:p14="http://schemas.microsoft.com/office/powerpoint/2010/main" val="171328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3" name="Group 12"/>
          <p:cNvGrpSpPr/>
          <p:nvPr/>
        </p:nvGrpSpPr>
        <p:grpSpPr>
          <a:xfrm>
            <a:off x="142047" y="17016"/>
            <a:ext cx="12192000" cy="1083309"/>
            <a:chOff x="7620" y="-7620"/>
            <a:chExt cx="12192000" cy="1083309"/>
          </a:xfrm>
          <a:solidFill>
            <a:srgbClr val="6D9FB1"/>
          </a:solidFill>
        </p:grpSpPr>
        <p:sp>
          <p:nvSpPr>
            <p:cNvPr id="14" name="Round Single Corner Rectangle 13"/>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6" y="135939"/>
            <a:ext cx="645190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 name="TextBox 1">
            <a:extLst>
              <a:ext uri="{FF2B5EF4-FFF2-40B4-BE49-F238E27FC236}">
                <a16:creationId xmlns="" xmlns:a16="http://schemas.microsoft.com/office/drawing/2014/main" id="{B2A4E235-DE2C-1F70-A7EB-FCB80066E19A}"/>
              </a:ext>
            </a:extLst>
          </p:cNvPr>
          <p:cNvSpPr txBox="1"/>
          <p:nvPr/>
        </p:nvSpPr>
        <p:spPr>
          <a:xfrm>
            <a:off x="966643" y="1100325"/>
            <a:ext cx="11060411" cy="984885"/>
          </a:xfrm>
          <a:prstGeom prst="rect">
            <a:avLst/>
          </a:prstGeom>
          <a:noFill/>
          <a:effectLst/>
        </p:spPr>
        <p:txBody>
          <a:bodyPr wrap="square" rtlCol="0">
            <a:spAutoFit/>
          </a:bodyPr>
          <a:lstStyle/>
          <a:p>
            <a:r>
              <a:rPr lang="en-US" sz="2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 in pairs. Make similar conversations with the following situations. </a:t>
            </a:r>
          </a:p>
        </p:txBody>
      </p:sp>
      <p:sp>
        <p:nvSpPr>
          <p:cNvPr id="4" name="Rounded Rectangle 3">
            <a:extLst>
              <a:ext uri="{FF2B5EF4-FFF2-40B4-BE49-F238E27FC236}">
                <a16:creationId xmlns="" xmlns:a16="http://schemas.microsoft.com/office/drawing/2014/main" id="{3D2E8FEB-C0B5-9591-79D3-F9FDB121056D}"/>
              </a:ext>
            </a:extLst>
          </p:cNvPr>
          <p:cNvSpPr/>
          <p:nvPr/>
        </p:nvSpPr>
        <p:spPr>
          <a:xfrm>
            <a:off x="299091" y="124370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 xmlns:a16="http://schemas.microsoft.com/office/drawing/2014/main" id="{1BAE71B6-7165-160F-03D6-7B6B90A5DC06}"/>
              </a:ext>
            </a:extLst>
          </p:cNvPr>
          <p:cNvSpPr txBox="1"/>
          <p:nvPr/>
        </p:nvSpPr>
        <p:spPr>
          <a:xfrm>
            <a:off x="351876" y="11410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Content Placeholder 2">
            <a:extLst>
              <a:ext uri="{FF2B5EF4-FFF2-40B4-BE49-F238E27FC236}">
                <a16:creationId xmlns="" xmlns:a16="http://schemas.microsoft.com/office/drawing/2014/main" id="{E85BF49B-736F-137E-86E2-D099C2F00400}"/>
              </a:ext>
            </a:extLst>
          </p:cNvPr>
          <p:cNvSpPr>
            <a:spLocks noGrp="1"/>
          </p:cNvSpPr>
          <p:nvPr>
            <p:ph idx="1"/>
          </p:nvPr>
        </p:nvSpPr>
        <p:spPr>
          <a:xfrm>
            <a:off x="550394" y="1876631"/>
            <a:ext cx="11641606" cy="3779448"/>
          </a:xfrm>
        </p:spPr>
        <p:txBody>
          <a:bodyPr>
            <a:noAutofit/>
          </a:bodyPr>
          <a:lstStyle/>
          <a:p>
            <a:pPr marL="0" indent="0">
              <a:lnSpc>
                <a:spcPct val="150000"/>
              </a:lnSpc>
              <a:buNone/>
            </a:pPr>
            <a:r>
              <a:rPr lang="en-US" sz="3200" b="1" dirty="0">
                <a:solidFill>
                  <a:srgbClr val="F26648"/>
                </a:solidFill>
              </a:rPr>
              <a:t>1.</a:t>
            </a:r>
            <a:r>
              <a:rPr lang="en-US" sz="3200" b="1" dirty="0">
                <a:solidFill>
                  <a:srgbClr val="0070C0"/>
                </a:solidFill>
              </a:rPr>
              <a:t> </a:t>
            </a:r>
            <a:r>
              <a:rPr lang="en-US" sz="3200" dirty="0"/>
              <a:t>You submit your project after the deadline. </a:t>
            </a:r>
          </a:p>
          <a:p>
            <a:pPr marL="0" indent="0">
              <a:lnSpc>
                <a:spcPct val="150000"/>
              </a:lnSpc>
              <a:buNone/>
            </a:pPr>
            <a:r>
              <a:rPr lang="en-US" sz="3200" b="1" dirty="0">
                <a:solidFill>
                  <a:srgbClr val="F26648"/>
                </a:solidFill>
              </a:rPr>
              <a:t>2.</a:t>
            </a:r>
            <a:r>
              <a:rPr lang="en-US" sz="3200" b="1" dirty="0">
                <a:solidFill>
                  <a:srgbClr val="0070C0"/>
                </a:solidFill>
              </a:rPr>
              <a:t> </a:t>
            </a:r>
            <a:r>
              <a:rPr lang="en-US" sz="3200" dirty="0"/>
              <a:t>You came home later than you promised your mum you would. </a:t>
            </a:r>
          </a:p>
          <a:p>
            <a:pPr marL="0" indent="0">
              <a:lnSpc>
                <a:spcPct val="150000"/>
              </a:lnSpc>
              <a:buNone/>
            </a:pPr>
            <a:endParaRPr lang="en-US" sz="3200" dirty="0"/>
          </a:p>
        </p:txBody>
      </p:sp>
      <p:pic>
        <p:nvPicPr>
          <p:cNvPr id="2052" name="Picture 4" descr="Thời Hạn Năng Suất Làm Việc Quản Lý Thời Gian Trong Khái Niệm Quy Trình  Kinh Doanh Nhân Vật Doanh Nhân Và Nữ Doanh Nhân Bận Rộn Hình minh họa Sẵn  có -">
            <a:extLst>
              <a:ext uri="{FF2B5EF4-FFF2-40B4-BE49-F238E27FC236}">
                <a16:creationId xmlns="" xmlns:a16="http://schemas.microsoft.com/office/drawing/2014/main" id="{2C3B5EB5-43D1-2785-A52C-3DA986F4C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15" y="3580482"/>
            <a:ext cx="4740816" cy="29635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70+ Eviction Stock Illustrations, Royalty-Free Vector Graphics &amp; Clip Art  - iStock | Eviction notice, Homeless, Foreclosure">
            <a:extLst>
              <a:ext uri="{FF2B5EF4-FFF2-40B4-BE49-F238E27FC236}">
                <a16:creationId xmlns="" xmlns:a16="http://schemas.microsoft.com/office/drawing/2014/main" id="{EF9116CB-4310-8B65-4ADE-F7A23D2AB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397" y="3300051"/>
            <a:ext cx="5516310" cy="315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33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2A4E235-DE2C-1F70-A7EB-FCB80066E19A}"/>
              </a:ext>
            </a:extLst>
          </p:cNvPr>
          <p:cNvSpPr txBox="1"/>
          <p:nvPr/>
        </p:nvSpPr>
        <p:spPr>
          <a:xfrm>
            <a:off x="1099793" y="307111"/>
            <a:ext cx="11060411" cy="984885"/>
          </a:xfrm>
          <a:prstGeom prst="rect">
            <a:avLst/>
          </a:prstGeom>
          <a:noFill/>
          <a:effectLst/>
        </p:spPr>
        <p:txBody>
          <a:bodyPr wrap="square" rtlCol="0">
            <a:spAutoFit/>
          </a:bodyPr>
          <a:lstStyle/>
          <a:p>
            <a:r>
              <a:rPr lang="en-US" sz="2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 in pairs. Make similar conversations with the following situations. </a:t>
            </a:r>
          </a:p>
        </p:txBody>
      </p:sp>
      <p:sp>
        <p:nvSpPr>
          <p:cNvPr id="4" name="Rounded Rectangle 3">
            <a:extLst>
              <a:ext uri="{FF2B5EF4-FFF2-40B4-BE49-F238E27FC236}">
                <a16:creationId xmlns="" xmlns:a16="http://schemas.microsoft.com/office/drawing/2014/main" id="{3D2E8FEB-C0B5-9591-79D3-F9FDB121056D}"/>
              </a:ext>
            </a:extLst>
          </p:cNvPr>
          <p:cNvSpPr/>
          <p:nvPr/>
        </p:nvSpPr>
        <p:spPr>
          <a:xfrm>
            <a:off x="432241" y="45049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 xmlns:a16="http://schemas.microsoft.com/office/drawing/2014/main" id="{1BAE71B6-7165-160F-03D6-7B6B90A5DC06}"/>
              </a:ext>
            </a:extLst>
          </p:cNvPr>
          <p:cNvSpPr txBox="1"/>
          <p:nvPr/>
        </p:nvSpPr>
        <p:spPr>
          <a:xfrm>
            <a:off x="485026" y="3478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Content Placeholder 2">
            <a:extLst>
              <a:ext uri="{FF2B5EF4-FFF2-40B4-BE49-F238E27FC236}">
                <a16:creationId xmlns="" xmlns:a16="http://schemas.microsoft.com/office/drawing/2014/main" id="{E85BF49B-736F-137E-86E2-D099C2F00400}"/>
              </a:ext>
            </a:extLst>
          </p:cNvPr>
          <p:cNvSpPr>
            <a:spLocks noGrp="1"/>
          </p:cNvSpPr>
          <p:nvPr>
            <p:ph idx="1"/>
          </p:nvPr>
        </p:nvSpPr>
        <p:spPr>
          <a:xfrm>
            <a:off x="550394" y="1252391"/>
            <a:ext cx="11641606" cy="815911"/>
          </a:xfrm>
        </p:spPr>
        <p:txBody>
          <a:bodyPr>
            <a:noAutofit/>
          </a:bodyPr>
          <a:lstStyle/>
          <a:p>
            <a:pPr marL="0" indent="0">
              <a:lnSpc>
                <a:spcPct val="150000"/>
              </a:lnSpc>
              <a:buNone/>
            </a:pPr>
            <a:r>
              <a:rPr lang="en-US" sz="3200" b="1" dirty="0">
                <a:solidFill>
                  <a:srgbClr val="0070C0"/>
                </a:solidFill>
              </a:rPr>
              <a:t>1. You submit your project after the deadline. </a:t>
            </a:r>
          </a:p>
        </p:txBody>
      </p:sp>
      <p:pic>
        <p:nvPicPr>
          <p:cNvPr id="2052" name="Picture 4" descr="Thời Hạn Năng Suất Làm Việc Quản Lý Thời Gian Trong Khái Niệm Quy Trình  Kinh Doanh Nhân Vật Doanh Nhân Và Nữ Doanh Nhân Bận Rộn Hình minh họa Sẵn  có -">
            <a:extLst>
              <a:ext uri="{FF2B5EF4-FFF2-40B4-BE49-F238E27FC236}">
                <a16:creationId xmlns="" xmlns:a16="http://schemas.microsoft.com/office/drawing/2014/main" id="{2C3B5EB5-43D1-2785-A52C-3DA986F4C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896" y="2367596"/>
            <a:ext cx="4120308" cy="3083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020" y="2367596"/>
            <a:ext cx="7810462" cy="3254417"/>
          </a:xfrm>
          <a:prstGeom prst="rect">
            <a:avLst/>
          </a:prstGeom>
        </p:spPr>
        <p:txBody>
          <a:bodyPr wrap="square">
            <a:spAutoFit/>
          </a:bodyPr>
          <a:lstStyle/>
          <a:p>
            <a:pPr>
              <a:lnSpc>
                <a:spcPct val="150000"/>
              </a:lnSpc>
            </a:pPr>
            <a:r>
              <a:rPr lang="vi-VN" sz="2800" b="1" dirty="0">
                <a:solidFill>
                  <a:srgbClr val="0087B2"/>
                </a:solidFill>
              </a:rPr>
              <a:t>Teacher:</a:t>
            </a:r>
            <a:r>
              <a:rPr lang="vi-VN" sz="2800" b="1" dirty="0">
                <a:solidFill>
                  <a:srgbClr val="0070C0"/>
                </a:solidFill>
              </a:rPr>
              <a:t> </a:t>
            </a:r>
            <a:r>
              <a:rPr lang="vi-VN" sz="2800" dirty="0">
                <a:solidFill>
                  <a:prstClr val="black"/>
                </a:solidFill>
              </a:rPr>
              <a:t>Have you submitted your project </a:t>
            </a:r>
            <a:r>
              <a:rPr lang="vi-VN" sz="2800" dirty="0" smtClean="0">
                <a:solidFill>
                  <a:prstClr val="black"/>
                </a:solidFill>
              </a:rPr>
              <a:t>yet</a:t>
            </a:r>
            <a:r>
              <a:rPr lang="en-US" sz="2800" dirty="0" smtClean="0">
                <a:solidFill>
                  <a:prstClr val="black"/>
                </a:solidFill>
              </a:rPr>
              <a:t>? </a:t>
            </a:r>
          </a:p>
          <a:p>
            <a:pPr>
              <a:lnSpc>
                <a:spcPct val="150000"/>
              </a:lnSpc>
            </a:pPr>
            <a:r>
              <a:rPr lang="vi-VN" sz="2800" b="1" dirty="0" smtClean="0">
                <a:solidFill>
                  <a:srgbClr val="C00000"/>
                </a:solidFill>
              </a:rPr>
              <a:t>Student</a:t>
            </a:r>
            <a:r>
              <a:rPr lang="vi-VN" sz="2800" b="1" dirty="0">
                <a:solidFill>
                  <a:srgbClr val="C00000"/>
                </a:solidFill>
              </a:rPr>
              <a:t>:</a:t>
            </a:r>
            <a:r>
              <a:rPr lang="vi-VN" sz="2800" dirty="0">
                <a:solidFill>
                  <a:prstClr val="black"/>
                </a:solidFill>
              </a:rPr>
              <a:t> Oops, my mistake. I thought I had more time. I'll make sure to be on time next </a:t>
            </a:r>
            <a:r>
              <a:rPr lang="vi-VN" sz="2800" dirty="0" smtClean="0">
                <a:solidFill>
                  <a:prstClr val="black"/>
                </a:solidFill>
              </a:rPr>
              <a:t>time</a:t>
            </a:r>
            <a:endParaRPr lang="en-US" sz="2800" dirty="0" smtClean="0">
              <a:solidFill>
                <a:prstClr val="black"/>
              </a:solidFill>
            </a:endParaRPr>
          </a:p>
          <a:p>
            <a:pPr>
              <a:lnSpc>
                <a:spcPct val="150000"/>
              </a:lnSpc>
            </a:pPr>
            <a:r>
              <a:rPr lang="vi-VN" sz="2800" b="1" dirty="0" smtClean="0">
                <a:solidFill>
                  <a:srgbClr val="0087B2"/>
                </a:solidFill>
              </a:rPr>
              <a:t>Teacher</a:t>
            </a:r>
            <a:r>
              <a:rPr lang="vi-VN" sz="2800" b="1" dirty="0">
                <a:solidFill>
                  <a:srgbClr val="0087B2"/>
                </a:solidFill>
              </a:rPr>
              <a:t>: </a:t>
            </a:r>
            <a:r>
              <a:rPr lang="vi-VN" sz="2800" dirty="0">
                <a:solidFill>
                  <a:prstClr val="black"/>
                </a:solidFill>
              </a:rPr>
              <a:t>That's alright, but try to manage your time better in the future.</a:t>
            </a:r>
            <a:endParaRPr lang="en-US" sz="2800" dirty="0"/>
          </a:p>
        </p:txBody>
      </p:sp>
    </p:spTree>
    <p:extLst>
      <p:ext uri="{BB962C8B-B14F-4D97-AF65-F5344CB8AC3E}">
        <p14:creationId xmlns:p14="http://schemas.microsoft.com/office/powerpoint/2010/main" val="29401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2A4E235-DE2C-1F70-A7EB-FCB80066E19A}"/>
              </a:ext>
            </a:extLst>
          </p:cNvPr>
          <p:cNvSpPr txBox="1"/>
          <p:nvPr/>
        </p:nvSpPr>
        <p:spPr>
          <a:xfrm>
            <a:off x="1131589" y="207959"/>
            <a:ext cx="11060411" cy="984885"/>
          </a:xfrm>
          <a:prstGeom prst="rect">
            <a:avLst/>
          </a:prstGeom>
          <a:noFill/>
          <a:effectLst/>
        </p:spPr>
        <p:txBody>
          <a:bodyPr wrap="square" rtlCol="0">
            <a:spAutoFit/>
          </a:bodyPr>
          <a:lstStyle/>
          <a:p>
            <a:r>
              <a:rPr lang="en-US" sz="29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 in pairs. Make similar conversations with the following situations. </a:t>
            </a:r>
          </a:p>
        </p:txBody>
      </p:sp>
      <p:sp>
        <p:nvSpPr>
          <p:cNvPr id="4" name="Rounded Rectangle 3">
            <a:extLst>
              <a:ext uri="{FF2B5EF4-FFF2-40B4-BE49-F238E27FC236}">
                <a16:creationId xmlns="" xmlns:a16="http://schemas.microsoft.com/office/drawing/2014/main" id="{3D2E8FEB-C0B5-9591-79D3-F9FDB121056D}"/>
              </a:ext>
            </a:extLst>
          </p:cNvPr>
          <p:cNvSpPr/>
          <p:nvPr/>
        </p:nvSpPr>
        <p:spPr>
          <a:xfrm>
            <a:off x="464037" y="35133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5" name="TextBox 4">
            <a:extLst>
              <a:ext uri="{FF2B5EF4-FFF2-40B4-BE49-F238E27FC236}">
                <a16:creationId xmlns="" xmlns:a16="http://schemas.microsoft.com/office/drawing/2014/main" id="{1BAE71B6-7165-160F-03D6-7B6B90A5DC06}"/>
              </a:ext>
            </a:extLst>
          </p:cNvPr>
          <p:cNvSpPr txBox="1"/>
          <p:nvPr/>
        </p:nvSpPr>
        <p:spPr>
          <a:xfrm>
            <a:off x="516822" y="2486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Content Placeholder 2">
            <a:extLst>
              <a:ext uri="{FF2B5EF4-FFF2-40B4-BE49-F238E27FC236}">
                <a16:creationId xmlns="" xmlns:a16="http://schemas.microsoft.com/office/drawing/2014/main" id="{E85BF49B-736F-137E-86E2-D099C2F00400}"/>
              </a:ext>
            </a:extLst>
          </p:cNvPr>
          <p:cNvSpPr>
            <a:spLocks noGrp="1"/>
          </p:cNvSpPr>
          <p:nvPr>
            <p:ph idx="1"/>
          </p:nvPr>
        </p:nvSpPr>
        <p:spPr>
          <a:xfrm>
            <a:off x="550394" y="984265"/>
            <a:ext cx="11641606" cy="984885"/>
          </a:xfrm>
        </p:spPr>
        <p:txBody>
          <a:bodyPr>
            <a:noAutofit/>
          </a:bodyPr>
          <a:lstStyle/>
          <a:p>
            <a:pPr marL="0" indent="0">
              <a:lnSpc>
                <a:spcPct val="150000"/>
              </a:lnSpc>
              <a:buNone/>
            </a:pPr>
            <a:r>
              <a:rPr lang="en-US" sz="3200" b="1" dirty="0" smtClean="0">
                <a:solidFill>
                  <a:srgbClr val="0070C0"/>
                </a:solidFill>
              </a:rPr>
              <a:t>2</a:t>
            </a:r>
            <a:r>
              <a:rPr lang="en-US" sz="3200" b="1" dirty="0">
                <a:solidFill>
                  <a:srgbClr val="0070C0"/>
                </a:solidFill>
              </a:rPr>
              <a:t>. You came home later than you promised your mum you would. </a:t>
            </a:r>
          </a:p>
          <a:p>
            <a:pPr marL="0" indent="0">
              <a:lnSpc>
                <a:spcPct val="150000"/>
              </a:lnSpc>
              <a:buNone/>
            </a:pPr>
            <a:endParaRPr lang="en-US" sz="3200" b="1" dirty="0">
              <a:solidFill>
                <a:srgbClr val="0070C0"/>
              </a:solidFill>
            </a:endParaRPr>
          </a:p>
        </p:txBody>
      </p:sp>
      <p:pic>
        <p:nvPicPr>
          <p:cNvPr id="2054" name="Picture 6" descr="370+ Eviction Stock Illustrations, Royalty-Free Vector Graphics &amp; Clip Art  - iStock | Eviction notice, Homeless, Foreclosure">
            <a:extLst>
              <a:ext uri="{FF2B5EF4-FFF2-40B4-BE49-F238E27FC236}">
                <a16:creationId xmlns="" xmlns:a16="http://schemas.microsoft.com/office/drawing/2014/main" id="{EF9116CB-4310-8B65-4ADE-F7A23D2AB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2" r="6952"/>
          <a:stretch/>
        </p:blipFill>
        <p:spPr bwMode="auto">
          <a:xfrm>
            <a:off x="7083846" y="1969150"/>
            <a:ext cx="4990641" cy="35033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1569" y="1969150"/>
            <a:ext cx="7294138" cy="2862322"/>
          </a:xfrm>
          <a:prstGeom prst="rect">
            <a:avLst/>
          </a:prstGeom>
        </p:spPr>
        <p:txBody>
          <a:bodyPr wrap="square">
            <a:spAutoFit/>
          </a:bodyPr>
          <a:lstStyle/>
          <a:p>
            <a:pPr>
              <a:lnSpc>
                <a:spcPct val="150000"/>
              </a:lnSpc>
            </a:pPr>
            <a:r>
              <a:rPr lang="en-US" sz="3000" b="1" dirty="0">
                <a:solidFill>
                  <a:srgbClr val="C00000"/>
                </a:solidFill>
              </a:rPr>
              <a:t>You:</a:t>
            </a:r>
            <a:r>
              <a:rPr lang="en-US" sz="3000" dirty="0"/>
              <a:t> I'm really sorry. I came home later than I promised</a:t>
            </a:r>
            <a:r>
              <a:rPr lang="en-US" sz="3000" dirty="0" smtClean="0"/>
              <a:t>.</a:t>
            </a:r>
          </a:p>
          <a:p>
            <a:pPr>
              <a:lnSpc>
                <a:spcPct val="150000"/>
              </a:lnSpc>
            </a:pPr>
            <a:r>
              <a:rPr lang="en-US" sz="3000" b="1" dirty="0" smtClean="0">
                <a:solidFill>
                  <a:srgbClr val="00B0F0"/>
                </a:solidFill>
              </a:rPr>
              <a:t>Mom</a:t>
            </a:r>
            <a:r>
              <a:rPr lang="en-US" sz="3000" b="1" dirty="0">
                <a:solidFill>
                  <a:srgbClr val="00B0F0"/>
                </a:solidFill>
              </a:rPr>
              <a:t>: </a:t>
            </a:r>
            <a:r>
              <a:rPr lang="en-US" sz="3000" dirty="0"/>
              <a:t>That's okay, but next time, make sure to inform me if you're going to be late</a:t>
            </a:r>
            <a:r>
              <a:rPr lang="en-US" sz="3000" dirty="0" smtClean="0"/>
              <a:t>.</a:t>
            </a:r>
          </a:p>
        </p:txBody>
      </p:sp>
    </p:spTree>
    <p:extLst>
      <p:ext uri="{BB962C8B-B14F-4D97-AF65-F5344CB8AC3E}">
        <p14:creationId xmlns:p14="http://schemas.microsoft.com/office/powerpoint/2010/main" val="28710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2" name="TextBox 11"/>
          <p:cNvSpPr txBox="1"/>
          <p:nvPr/>
        </p:nvSpPr>
        <p:spPr>
          <a:xfrm>
            <a:off x="1076192" y="803288"/>
            <a:ext cx="10338245" cy="954107"/>
          </a:xfrm>
          <a:prstGeom prst="rect">
            <a:avLst/>
          </a:prstGeom>
          <a:noFill/>
          <a:effectLst/>
        </p:spPr>
        <p:txBody>
          <a:bodyPr wrap="square" rtlCol="0">
            <a:spAutoFit/>
          </a:bodyPr>
          <a:lstStyle/>
          <a:p>
            <a:r>
              <a:rPr lang="en-US" sz="2800" b="1" dirty="0">
                <a:solidFill>
                  <a:schemeClr val="tx1"/>
                </a:solidFill>
                <a:ea typeface="Calibri" panose="020F0502020204030204" pitchFamily="34" charset="0"/>
                <a:cs typeface="Calibri" panose="020F0502020204030204" pitchFamily="34" charset="0"/>
              </a:rPr>
              <a:t>Read the posts by three friends about their camping activities and match their names with the experiences. </a:t>
            </a:r>
            <a:endParaRPr lang="en-US" sz="2800" b="1" dirty="0">
              <a:solidFill>
                <a:schemeClr val="tx1"/>
              </a:solidFill>
              <a:effectLst/>
              <a:ea typeface="Calibri" panose="020F0502020204030204" pitchFamily="34" charset="0"/>
              <a:cs typeface="Calibri" panose="020F0502020204030204" pitchFamily="34" charset="0"/>
            </a:endParaRPr>
          </a:p>
        </p:txBody>
      </p:sp>
      <p:sp>
        <p:nvSpPr>
          <p:cNvPr id="11" name="TextBox 10"/>
          <p:cNvSpPr txBox="1"/>
          <p:nvPr/>
        </p:nvSpPr>
        <p:spPr>
          <a:xfrm>
            <a:off x="916725" y="203124"/>
            <a:ext cx="11433186" cy="1077218"/>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EXPERIENCES OF YOUR CLASS CAMPING DAY </a:t>
            </a:r>
          </a:p>
          <a:p>
            <a:endParaRPr lang="en-US" sz="32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 xmlns:a16="http://schemas.microsoft.com/office/drawing/2014/main" id="{C5ADF17A-D698-C114-F38A-9F0C222603CB}"/>
              </a:ext>
            </a:extLst>
          </p:cNvPr>
          <p:cNvSpPr/>
          <p:nvPr/>
        </p:nvSpPr>
        <p:spPr>
          <a:xfrm>
            <a:off x="414119" y="91085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9" name="TextBox 8">
            <a:extLst>
              <a:ext uri="{FF2B5EF4-FFF2-40B4-BE49-F238E27FC236}">
                <a16:creationId xmlns="" xmlns:a16="http://schemas.microsoft.com/office/drawing/2014/main" id="{9E58F257-6ED3-92DF-2C23-B5F8E8FE4C3B}"/>
              </a:ext>
            </a:extLst>
          </p:cNvPr>
          <p:cNvSpPr txBox="1"/>
          <p:nvPr/>
        </p:nvSpPr>
        <p:spPr>
          <a:xfrm>
            <a:off x="466904" y="8082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0" name="Picture 9">
            <a:extLst>
              <a:ext uri="{FF2B5EF4-FFF2-40B4-BE49-F238E27FC236}">
                <a16:creationId xmlns="" xmlns:a16="http://schemas.microsoft.com/office/drawing/2014/main" id="{227ECE35-20DB-6143-9372-207AB313DB0B}"/>
              </a:ext>
            </a:extLst>
          </p:cNvPr>
          <p:cNvPicPr>
            <a:picLocks noChangeAspect="1"/>
          </p:cNvPicPr>
          <p:nvPr/>
        </p:nvPicPr>
        <p:blipFill>
          <a:blip r:embed="rId9"/>
          <a:stretch>
            <a:fillRect/>
          </a:stretch>
        </p:blipFill>
        <p:spPr>
          <a:xfrm>
            <a:off x="798448" y="1922994"/>
            <a:ext cx="5026594" cy="4452126"/>
          </a:xfrm>
          <a:prstGeom prst="rect">
            <a:avLst/>
          </a:prstGeom>
        </p:spPr>
      </p:pic>
      <p:pic>
        <p:nvPicPr>
          <p:cNvPr id="13" name="Picture 12">
            <a:extLst>
              <a:ext uri="{FF2B5EF4-FFF2-40B4-BE49-F238E27FC236}">
                <a16:creationId xmlns="" xmlns:a16="http://schemas.microsoft.com/office/drawing/2014/main" id="{19D89EA8-354C-DBE1-8D31-83D867664327}"/>
              </a:ext>
            </a:extLst>
          </p:cNvPr>
          <p:cNvPicPr>
            <a:picLocks noChangeAspect="1"/>
          </p:cNvPicPr>
          <p:nvPr/>
        </p:nvPicPr>
        <p:blipFill>
          <a:blip r:embed="rId10"/>
          <a:stretch>
            <a:fillRect/>
          </a:stretch>
        </p:blipFill>
        <p:spPr>
          <a:xfrm>
            <a:off x="5979278" y="1922994"/>
            <a:ext cx="5589395" cy="4576794"/>
          </a:xfrm>
          <a:prstGeom prst="rect">
            <a:avLst/>
          </a:prstGeom>
        </p:spPr>
      </p:pic>
      <p:pic>
        <p:nvPicPr>
          <p:cNvPr id="3" name="mp3-output-ttsfree(dot)com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92048" y="1955551"/>
            <a:ext cx="406400" cy="406400"/>
          </a:xfrm>
          <a:prstGeom prst="rect">
            <a:avLst/>
          </a:prstGeom>
        </p:spPr>
      </p:pic>
      <p:pic>
        <p:nvPicPr>
          <p:cNvPr id="5" name="mp3-output-ttsfree(dot)com (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92048" y="3945857"/>
            <a:ext cx="406400" cy="406400"/>
          </a:xfrm>
          <a:prstGeom prst="rect">
            <a:avLst/>
          </a:prstGeom>
        </p:spPr>
      </p:pic>
      <p:pic>
        <p:nvPicPr>
          <p:cNvPr id="14" name="mp3-output-ttsfree(dot)com (1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1272574" y="1516594"/>
            <a:ext cx="406400" cy="406400"/>
          </a:xfrm>
          <a:prstGeom prst="rect">
            <a:avLst/>
          </a:prstGeom>
        </p:spPr>
      </p:pic>
    </p:spTree>
    <p:extLst>
      <p:ext uri="{BB962C8B-B14F-4D97-AF65-F5344CB8AC3E}">
        <p14:creationId xmlns:p14="http://schemas.microsoft.com/office/powerpoint/2010/main" val="3240189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02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954" fill="hold"/>
                                        <p:tgtEl>
                                          <p:spTgt spid="14"/>
                                        </p:tgtEl>
                                      </p:cBhvr>
                                    </p:cmd>
                                  </p:childTnLst>
                                </p:cTn>
                              </p:par>
                            </p:childTnLst>
                          </p:cTn>
                        </p:par>
                      </p:childTnLst>
                    </p:cTn>
                  </p:par>
                </p:childTnLst>
              </p:cTn>
              <p:nextCondLst>
                <p:cond evt="onClick" delay="0">
                  <p:tgtEl>
                    <p:spTgt spid="14"/>
                  </p:tgtEl>
                </p:cond>
              </p:nextCondLst>
            </p:seq>
            <p:audio>
              <p:cMediaNode vol="80000">
                <p:cTn id="19"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3826</TotalTime>
  <Words>826</Words>
  <Application>Microsoft Office PowerPoint</Application>
  <PresentationFormat>Widescreen</PresentationFormat>
  <Paragraphs>113</Paragraphs>
  <Slides>17</Slides>
  <Notes>12</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Adobe Gothic Std B</vt:lpstr>
      <vt:lpstr>Algerian</vt:lpstr>
      <vt:lpstr>Arial</vt:lpstr>
      <vt:lpstr>Calibri</vt:lpstr>
      <vt:lpstr>Calibri Light</vt:lpstr>
      <vt:lpstr>Myriad Pro</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Laptop MT</cp:lastModifiedBy>
  <cp:revision>238</cp:revision>
  <dcterms:created xsi:type="dcterms:W3CDTF">2020-12-09T02:04:09Z</dcterms:created>
  <dcterms:modified xsi:type="dcterms:W3CDTF">2024-12-04T02:08:36Z</dcterms:modified>
</cp:coreProperties>
</file>