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72" r:id="rId2"/>
    <p:sldId id="373" r:id="rId3"/>
    <p:sldId id="374" r:id="rId4"/>
    <p:sldId id="256" r:id="rId5"/>
    <p:sldId id="316" r:id="rId6"/>
    <p:sldId id="375" r:id="rId7"/>
    <p:sldId id="376" r:id="rId8"/>
    <p:sldId id="381" r:id="rId9"/>
    <p:sldId id="276" r:id="rId10"/>
    <p:sldId id="348" r:id="rId11"/>
    <p:sldId id="363" r:id="rId12"/>
    <p:sldId id="377" r:id="rId13"/>
    <p:sldId id="368" r:id="rId14"/>
    <p:sldId id="369" r:id="rId15"/>
    <p:sldId id="370" r:id="rId16"/>
    <p:sldId id="379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4" r:id="rId26"/>
    <p:sldId id="314" r:id="rId27"/>
    <p:sldId id="330" r:id="rId28"/>
    <p:sldId id="378" r:id="rId29"/>
    <p:sldId id="371" r:id="rId30"/>
    <p:sldId id="382" r:id="rId31"/>
    <p:sldId id="3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0087B2"/>
    <a:srgbClr val="77ADC0"/>
    <a:srgbClr val="F16649"/>
    <a:srgbClr val="F26648"/>
    <a:srgbClr val="F7931D"/>
    <a:srgbClr val="FBC864"/>
    <a:srgbClr val="F8B417"/>
    <a:srgbClr val="FEE3A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2" autoAdjust="0"/>
    <p:restoredTop sz="94684"/>
  </p:normalViewPr>
  <p:slideViewPr>
    <p:cSldViewPr snapToGrid="0" showGuides="1">
      <p:cViewPr varScale="1">
        <p:scale>
          <a:sx n="65" d="100"/>
          <a:sy n="65" d="100"/>
        </p:scale>
        <p:origin x="392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54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Asking the sentences are in what tense?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10886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6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9.png"/><Relationship Id="rId5" Type="http://schemas.openxmlformats.org/officeDocument/2006/relationships/slide" Target="slide24.xml"/><Relationship Id="rId10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654" y="2055813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-134266" y="-3452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4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2083" y="195589"/>
            <a:ext cx="1106041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/>
                <a:ea typeface="Times New Roman" panose="02020603050405020304" pitchFamily="18" charset="0"/>
              </a:rPr>
              <a:t>Complete the sentences with the correct forms of the verbs in the present perfect.</a:t>
            </a:r>
            <a:endParaRPr lang="en-US" sz="3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32723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2245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28474" y="1239494"/>
            <a:ext cx="11641606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We (join) ___________ that project.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I (play) __________ a computer game at his house once.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She ______ never (work) ______ in such an unpleasant workplace.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He ______ never (be) ______ a class monitor.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(go) __________ birdwatching several times.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5891" y="1322621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joined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2023" y="2253672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played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33663-7746-228E-655B-3C86B6809CC8}"/>
              </a:ext>
            </a:extLst>
          </p:cNvPr>
          <p:cNvSpPr txBox="1"/>
          <p:nvPr/>
        </p:nvSpPr>
        <p:spPr>
          <a:xfrm>
            <a:off x="1829108" y="3094582"/>
            <a:ext cx="126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FF664-586F-2612-253B-76B416D08CE4}"/>
              </a:ext>
            </a:extLst>
          </p:cNvPr>
          <p:cNvSpPr txBox="1"/>
          <p:nvPr/>
        </p:nvSpPr>
        <p:spPr>
          <a:xfrm>
            <a:off x="5006285" y="3094581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worked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35B54-3FCA-E8AE-DE8D-4C645148B72F}"/>
              </a:ext>
            </a:extLst>
          </p:cNvPr>
          <p:cNvSpPr txBox="1"/>
          <p:nvPr/>
        </p:nvSpPr>
        <p:spPr>
          <a:xfrm>
            <a:off x="1596043" y="3935492"/>
            <a:ext cx="19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949D2-9685-96CC-0290-6CC4779B9C55}"/>
              </a:ext>
            </a:extLst>
          </p:cNvPr>
          <p:cNvSpPr txBox="1"/>
          <p:nvPr/>
        </p:nvSpPr>
        <p:spPr>
          <a:xfrm>
            <a:off x="4677318" y="3925248"/>
            <a:ext cx="19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89BA3-3094-0DFA-37CD-C5E41AF5C158}"/>
              </a:ext>
            </a:extLst>
          </p:cNvPr>
          <p:cNvSpPr txBox="1"/>
          <p:nvPr/>
        </p:nvSpPr>
        <p:spPr>
          <a:xfrm>
            <a:off x="2625458" y="4799204"/>
            <a:ext cx="19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have gone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1617" y="161348"/>
            <a:ext cx="10875263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Choose the correct answer A, B, C, or D to complete each sentence.</a:t>
            </a:r>
            <a:endParaRPr lang="en-US" sz="30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1796" y="992280"/>
            <a:ext cx="11433186" cy="51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We ______ in our school’s sports competition once.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participate 			B. have participated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has participated 		D. are participating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Nam ______ any photos of his village for two years.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has not taken 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have not taken 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C. </a:t>
            </a:r>
            <a:r>
              <a:rPr lang="en-US" sz="3200" dirty="0">
                <a:effectLst/>
              </a:rPr>
              <a:t>does not take 			</a:t>
            </a:r>
            <a:r>
              <a:rPr lang="en-US" sz="3200" b="0" dirty="0">
                <a:effectLst/>
              </a:rPr>
              <a:t>D. </a:t>
            </a:r>
            <a:r>
              <a:rPr lang="en-US" sz="3200" dirty="0">
                <a:effectLst/>
              </a:rPr>
              <a:t>is taking 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4983734" y="188278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33785" y="403177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374903" y="16134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427688" y="5870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902" y="715794"/>
            <a:ext cx="114919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3. They _______ detective stories several times</a:t>
            </a:r>
            <a:r>
              <a:rPr lang="en-US" sz="32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were reading		B</a:t>
            </a:r>
            <a:r>
              <a:rPr lang="en-US" sz="3200" dirty="0"/>
              <a:t>. </a:t>
            </a:r>
            <a:r>
              <a:rPr lang="en-US" sz="3200" dirty="0" smtClean="0"/>
              <a:t>read		C</a:t>
            </a:r>
            <a:r>
              <a:rPr lang="en-US" sz="3200" dirty="0"/>
              <a:t>. has </a:t>
            </a:r>
            <a:r>
              <a:rPr lang="en-US" sz="3200" dirty="0" smtClean="0"/>
              <a:t>read		D</a:t>
            </a:r>
            <a:r>
              <a:rPr lang="en-US" sz="3200" dirty="0"/>
              <a:t>. have </a:t>
            </a:r>
            <a:r>
              <a:rPr lang="en-US" sz="3200" dirty="0" smtClean="0"/>
              <a:t>read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4</a:t>
            </a:r>
            <a:r>
              <a:rPr lang="en-US" sz="3200" dirty="0"/>
              <a:t>. I _______ never _______ that film before</a:t>
            </a:r>
            <a:r>
              <a:rPr lang="en-US" sz="32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did</a:t>
            </a:r>
            <a:r>
              <a:rPr lang="en-US" sz="3200" dirty="0"/>
              <a:t>; </a:t>
            </a:r>
            <a:r>
              <a:rPr lang="en-US" sz="3200" dirty="0" smtClean="0"/>
              <a:t>watched			B</a:t>
            </a:r>
            <a:r>
              <a:rPr lang="en-US" sz="3200" dirty="0"/>
              <a:t>. has; </a:t>
            </a:r>
            <a:r>
              <a:rPr lang="en-US" sz="3200" dirty="0" smtClean="0"/>
              <a:t>watched	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</a:t>
            </a:r>
            <a:r>
              <a:rPr lang="en-US" sz="3200" dirty="0"/>
              <a:t>. have; </a:t>
            </a:r>
            <a:r>
              <a:rPr lang="en-US" sz="3200" dirty="0" smtClean="0"/>
              <a:t>watched		D</a:t>
            </a:r>
            <a:r>
              <a:rPr lang="en-US" sz="3200" dirty="0"/>
              <a:t>. was, </a:t>
            </a:r>
            <a:r>
              <a:rPr lang="en-US" sz="3200" dirty="0" smtClean="0"/>
              <a:t>watching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5</a:t>
            </a:r>
            <a:r>
              <a:rPr lang="en-US" sz="3200" dirty="0"/>
              <a:t>. She _______ her cousin since she left school</a:t>
            </a:r>
            <a:r>
              <a:rPr lang="en-US" sz="32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haven't met			B</a:t>
            </a:r>
            <a:r>
              <a:rPr lang="en-US" sz="3200" dirty="0"/>
              <a:t>. doesn't </a:t>
            </a:r>
            <a:r>
              <a:rPr lang="en-US" sz="3200" dirty="0" smtClean="0"/>
              <a:t>meet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</a:t>
            </a:r>
            <a:r>
              <a:rPr lang="en-US" sz="3200" dirty="0"/>
              <a:t>. hasn't </a:t>
            </a:r>
            <a:r>
              <a:rPr lang="en-US" sz="3200" dirty="0" smtClean="0"/>
              <a:t>met			D</a:t>
            </a:r>
            <a:r>
              <a:rPr lang="en-US" sz="3200" dirty="0"/>
              <a:t>. didn't </a:t>
            </a:r>
            <a:r>
              <a:rPr lang="en-US" sz="3200" dirty="0" smtClean="0"/>
              <a:t>meet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1617" y="161348"/>
            <a:ext cx="10875263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Choose the correct answer A, B, C, or D to complete each sentence.</a:t>
            </a:r>
            <a:endParaRPr lang="en-US" sz="30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374903" y="16134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427688" y="5870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9455865" y="1676399"/>
            <a:ext cx="521255" cy="532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321405" y="3840479"/>
            <a:ext cx="556104" cy="528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374900" y="6045199"/>
            <a:ext cx="539533" cy="5181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87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6298" y="274344"/>
            <a:ext cx="103382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Write sentences about Mai’s experiences, using the information in the table. </a:t>
            </a:r>
            <a:endParaRPr lang="en-US" sz="30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362345" y="2873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415130" y="1847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37E20-6E47-D6AC-B9F2-B11619C1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389" y="1470173"/>
            <a:ext cx="7312890" cy="3656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7B2A6C-24C7-079F-A3F0-FC8C9C16B484}"/>
              </a:ext>
            </a:extLst>
          </p:cNvPr>
          <p:cNvSpPr txBox="1"/>
          <p:nvPr/>
        </p:nvSpPr>
        <p:spPr>
          <a:xfrm>
            <a:off x="271310" y="1801689"/>
            <a:ext cx="31705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</a:rPr>
              <a:t>Example: </a:t>
            </a:r>
          </a:p>
          <a:p>
            <a:pPr algn="just"/>
            <a:r>
              <a:rPr lang="en-US" sz="3200" dirty="0">
                <a:effectLst/>
              </a:rPr>
              <a:t>Mai hasn’t visited a village of an ethnic group.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16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4776" y="299879"/>
            <a:ext cx="103382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Write sentences about Mai’s experiences, using the information in the table. </a:t>
            </a:r>
            <a:endParaRPr lang="en-US" sz="30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413716" y="43725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466501" y="3346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37E20-6E47-D6AC-B9F2-B11619C1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460" y="1223075"/>
            <a:ext cx="5355659" cy="29989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7B2A6C-24C7-079F-A3F0-FC8C9C16B484}"/>
              </a:ext>
            </a:extLst>
          </p:cNvPr>
          <p:cNvSpPr txBox="1"/>
          <p:nvPr/>
        </p:nvSpPr>
        <p:spPr>
          <a:xfrm>
            <a:off x="139903" y="1315542"/>
            <a:ext cx="69800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1. Mai hasn’t climbed a mountain.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2. Mai has seen an elephant.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3. Mai hasn’t joined a tribal dance.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4. Mai has taken a photo of the forest.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5. Mai has gone on an eco-tour.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46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99712" y="194116"/>
            <a:ext cx="1033824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Work in pairs. ask and answer questions about your experiences using the present perfect </a:t>
            </a:r>
            <a:endParaRPr lang="en-US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628903" y="29675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81688" y="1941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4C49F-A6E5-7A99-235A-1825226A1554}"/>
              </a:ext>
            </a:extLst>
          </p:cNvPr>
          <p:cNvSpPr txBox="1"/>
          <p:nvPr/>
        </p:nvSpPr>
        <p:spPr>
          <a:xfrm>
            <a:off x="628903" y="1518662"/>
            <a:ext cx="9261257" cy="297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</a:rPr>
              <a:t>Example: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A: </a:t>
            </a:r>
            <a:r>
              <a:rPr lang="en-US" sz="3200" dirty="0"/>
              <a:t>Have you visited a village of an ethnic group?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B: </a:t>
            </a:r>
            <a:r>
              <a:rPr lang="en-US" sz="3200" dirty="0"/>
              <a:t>Yes, I have. / No, I haven’t.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45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702271"/>
            <a:ext cx="1182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Find one incorrect word or phrase in the underlined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words below </a:t>
            </a: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correct it.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9200" y="40234"/>
            <a:ext cx="28041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* Production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680" y="40234"/>
            <a:ext cx="474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 : Lucky number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1656378"/>
            <a:ext cx="10993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1.</a:t>
            </a:r>
            <a:r>
              <a:rPr lang="en-US" sz="2800" u="sng" dirty="0" smtClean="0"/>
              <a:t>Has</a:t>
            </a:r>
            <a:r>
              <a:rPr lang="en-US" sz="2800" dirty="0" smtClean="0"/>
              <a:t> </a:t>
            </a:r>
            <a:r>
              <a:rPr lang="en-US" sz="2800" dirty="0"/>
              <a:t>you </a:t>
            </a:r>
            <a:r>
              <a:rPr lang="en-US" sz="2800" u="sng" dirty="0"/>
              <a:t>ever gone </a:t>
            </a:r>
            <a:r>
              <a:rPr lang="en-US" sz="2800" dirty="0"/>
              <a:t>on a </a:t>
            </a:r>
            <a:r>
              <a:rPr lang="en-US" sz="2800" u="sng" dirty="0"/>
              <a:t>wildlife</a:t>
            </a:r>
            <a:r>
              <a:rPr lang="en-US" sz="2800" dirty="0"/>
              <a:t> safari in Africa?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</a:t>
            </a:r>
            <a:r>
              <a:rPr lang="en-US" sz="2800" u="sng" dirty="0"/>
              <a:t>My</a:t>
            </a:r>
            <a:r>
              <a:rPr lang="en-US" sz="2800" dirty="0"/>
              <a:t> friend haven't joined a </a:t>
            </a:r>
            <a:r>
              <a:rPr lang="en-US" sz="2800" u="sng" dirty="0"/>
              <a:t>guided</a:t>
            </a:r>
            <a:r>
              <a:rPr lang="en-US" sz="2800" dirty="0"/>
              <a:t> city </a:t>
            </a:r>
            <a:r>
              <a:rPr lang="en-US" sz="2800" u="sng" dirty="0"/>
              <a:t>tour</a:t>
            </a:r>
            <a:r>
              <a:rPr lang="en-US" sz="2800" dirty="0"/>
              <a:t> before.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</a:t>
            </a:r>
            <a:r>
              <a:rPr lang="en-US" sz="2800" u="sng" dirty="0"/>
              <a:t>Did</a:t>
            </a:r>
            <a:r>
              <a:rPr lang="en-US" sz="2800" dirty="0"/>
              <a:t> you </a:t>
            </a:r>
            <a:r>
              <a:rPr lang="en-US" sz="2800" u="sng" dirty="0"/>
              <a:t>ever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u="sng" dirty="0" smtClean="0"/>
              <a:t>seen</a:t>
            </a:r>
            <a:r>
              <a:rPr lang="en-US" sz="2800" dirty="0" smtClean="0"/>
              <a:t> </a:t>
            </a:r>
            <a:r>
              <a:rPr lang="en-US" sz="2800" dirty="0"/>
              <a:t>such a beautiful sunset </a:t>
            </a:r>
            <a:r>
              <a:rPr lang="en-US" sz="2800" u="sng" dirty="0"/>
              <a:t>like this</a:t>
            </a:r>
            <a:r>
              <a:rPr lang="en-US" sz="28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4.Mrs Thu Ba </a:t>
            </a:r>
            <a:r>
              <a:rPr lang="en-US" sz="2800" u="sng" dirty="0"/>
              <a:t>has</a:t>
            </a:r>
            <a:r>
              <a:rPr lang="en-US" sz="2800" dirty="0"/>
              <a:t> been </a:t>
            </a:r>
            <a:r>
              <a:rPr lang="en-US" sz="2800" u="sng" dirty="0"/>
              <a:t>explore</a:t>
            </a:r>
            <a:r>
              <a:rPr lang="en-US" sz="2800" dirty="0"/>
              <a:t> the </a:t>
            </a:r>
            <a:r>
              <a:rPr lang="en-US" sz="2800" u="sng" dirty="0"/>
              <a:t>local </a:t>
            </a:r>
            <a:r>
              <a:rPr lang="en-US" sz="2800" dirty="0"/>
              <a:t>markets </a:t>
            </a:r>
            <a:r>
              <a:rPr lang="en-US" sz="2800" u="sng" dirty="0"/>
              <a:t>recently.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5.She </a:t>
            </a:r>
            <a:r>
              <a:rPr lang="en-US" sz="2800" u="sng" dirty="0"/>
              <a:t>hasn't</a:t>
            </a:r>
            <a:r>
              <a:rPr lang="en-US" sz="2800" dirty="0"/>
              <a:t> </a:t>
            </a:r>
            <a:r>
              <a:rPr lang="en-US" sz="2800" u="sng" dirty="0"/>
              <a:t>took part in </a:t>
            </a:r>
            <a:r>
              <a:rPr lang="en-US" sz="2800" dirty="0"/>
              <a:t>the </a:t>
            </a:r>
            <a:r>
              <a:rPr lang="en-US" sz="2800" u="sng" dirty="0"/>
              <a:t>traditional </a:t>
            </a:r>
            <a:r>
              <a:rPr lang="en-US" sz="2800" dirty="0"/>
              <a:t>dance performances </a:t>
            </a:r>
            <a:r>
              <a:rPr lang="en-US" sz="2800" u="sng" dirty="0"/>
              <a:t>yet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6.</a:t>
            </a:r>
            <a:r>
              <a:rPr lang="en-US" sz="2800" u="sng" dirty="0" smtClean="0"/>
              <a:t>Has</a:t>
            </a:r>
            <a:r>
              <a:rPr lang="en-US" sz="2800" dirty="0" smtClean="0"/>
              <a:t> </a:t>
            </a:r>
            <a:r>
              <a:rPr lang="en-US" sz="2800" dirty="0"/>
              <a:t>he ever </a:t>
            </a:r>
            <a:r>
              <a:rPr lang="en-US" sz="2800" u="sng" dirty="0"/>
              <a:t>went</a:t>
            </a:r>
            <a:r>
              <a:rPr lang="en-US" sz="2800" dirty="0"/>
              <a:t> scuba diving </a:t>
            </a:r>
            <a:r>
              <a:rPr lang="en-US" sz="2800" u="sng" dirty="0"/>
              <a:t>in</a:t>
            </a:r>
            <a:r>
              <a:rPr lang="en-US" sz="2800" dirty="0"/>
              <a:t> the Caribbean? </a:t>
            </a:r>
          </a:p>
        </p:txBody>
      </p:sp>
    </p:spTree>
    <p:extLst>
      <p:ext uri="{BB962C8B-B14F-4D97-AF65-F5344CB8AC3E}">
        <p14:creationId xmlns:p14="http://schemas.microsoft.com/office/powerpoint/2010/main" val="33038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12068" y="0"/>
            <a:ext cx="8219872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u="sng" dirty="0">
                <a:solidFill>
                  <a:srgbClr val="0070C0"/>
                </a:solidFill>
                <a:latin typeface="Times New Roman" pitchFamily="18" charset="0"/>
              </a:rPr>
              <a:t>Game: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7515" y="1233488"/>
            <a:ext cx="19304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0070C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40315" y="1233488"/>
            <a:ext cx="21336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0070C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77915" y="1233488"/>
            <a:ext cx="19304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08315" y="1233488"/>
            <a:ext cx="20320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76315" y="2986088"/>
            <a:ext cx="20320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47515" y="2986088"/>
            <a:ext cx="19304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108315" y="2986088"/>
            <a:ext cx="20320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7393683" y="6202984"/>
            <a:ext cx="2235200" cy="7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267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40315" y="2986088"/>
            <a:ext cx="21336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0070C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99" y="2396447"/>
            <a:ext cx="1401451" cy="179100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515" y="2296128"/>
            <a:ext cx="1509787" cy="1891327"/>
          </a:xfrm>
          <a:prstGeom prst="rect">
            <a:avLst/>
          </a:prstGeom>
        </p:spPr>
      </p:pic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993515" y="5280336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993515" y="5990151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12715" y="528033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 dirty="0">
                <a:latin typeface="Arial" charset="0"/>
              </a:rPr>
              <a:t>2</a:t>
            </a: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3212715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4203315" y="528033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5193915" y="528033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184515" y="528033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7175115" y="528033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8165715" y="528033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9156315" y="528033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9156315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8165715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7175115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6184515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5193915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" name="AutoShape 31"/>
          <p:cNvSpPr>
            <a:spLocks noChangeArrowheads="1"/>
          </p:cNvSpPr>
          <p:nvPr/>
        </p:nvSpPr>
        <p:spPr bwMode="auto">
          <a:xfrm>
            <a:off x="4203315" y="5990151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285305" y="4187454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auto">
          <a:xfrm>
            <a:off x="10663612" y="4286327"/>
            <a:ext cx="11430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5" tIns="45707" rIns="91415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" name="Right Arrow 2">
            <a:hlinkClick r:id="rId13" action="ppaction://hlinksldjump"/>
          </p:cNvPr>
          <p:cNvSpPr/>
          <p:nvPr/>
        </p:nvSpPr>
        <p:spPr>
          <a:xfrm>
            <a:off x="10913891" y="6218751"/>
            <a:ext cx="884384" cy="535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Go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1" dur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702271"/>
            <a:ext cx="1182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Find one incorrect word or phrase in the underlined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words below </a:t>
            </a: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correct it.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9200" y="40234"/>
            <a:ext cx="28041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* Production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680" y="40234"/>
            <a:ext cx="474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 : Lucky number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" y="1704909"/>
            <a:ext cx="10993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1.</a:t>
            </a:r>
            <a:r>
              <a:rPr lang="en-US" sz="3200" u="sng" dirty="0" smtClean="0"/>
              <a:t>Has</a:t>
            </a:r>
            <a:r>
              <a:rPr lang="en-US" sz="3200" dirty="0" smtClean="0"/>
              <a:t> </a:t>
            </a:r>
            <a:r>
              <a:rPr lang="en-US" sz="3200" dirty="0"/>
              <a:t>you </a:t>
            </a:r>
            <a:r>
              <a:rPr lang="en-US" sz="3200" u="sng" dirty="0"/>
              <a:t>ever gone </a:t>
            </a:r>
            <a:r>
              <a:rPr lang="en-US" sz="3200" dirty="0"/>
              <a:t>on a </a:t>
            </a:r>
            <a:r>
              <a:rPr lang="en-US" sz="3200" u="sng" dirty="0"/>
              <a:t>wildlife</a:t>
            </a:r>
            <a:r>
              <a:rPr lang="en-US" sz="3200" dirty="0"/>
              <a:t> safari </a:t>
            </a:r>
            <a:r>
              <a:rPr lang="en-US" sz="3200" u="sng" dirty="0"/>
              <a:t>in</a:t>
            </a:r>
            <a:r>
              <a:rPr lang="en-US" sz="3200" dirty="0"/>
              <a:t> Africa?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3592" y="3762102"/>
            <a:ext cx="28114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Has </a:t>
            </a:r>
            <a:r>
              <a:rPr lang="en-US" sz="35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Have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373055" y="6129712"/>
            <a:ext cx="604684" cy="575187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401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702271"/>
            <a:ext cx="1182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Find one incorrect word or phrase in the underlined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words below </a:t>
            </a: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correct it.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9200" y="40234"/>
            <a:ext cx="28041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* Production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680" y="40234"/>
            <a:ext cx="474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 : Lucky number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957" y="1996013"/>
            <a:ext cx="109931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2. </a:t>
            </a:r>
            <a:r>
              <a:rPr lang="en-US" sz="3000" u="sng" dirty="0" smtClean="0"/>
              <a:t>My</a:t>
            </a:r>
            <a:r>
              <a:rPr lang="en-US" sz="3000" dirty="0" smtClean="0"/>
              <a:t> </a:t>
            </a:r>
            <a:r>
              <a:rPr lang="en-US" sz="3000" dirty="0"/>
              <a:t>friend </a:t>
            </a:r>
            <a:r>
              <a:rPr lang="en-US" sz="3000" u="sng" dirty="0"/>
              <a:t>haven't joined </a:t>
            </a:r>
            <a:r>
              <a:rPr lang="en-US" sz="3000" dirty="0"/>
              <a:t>a </a:t>
            </a:r>
            <a:r>
              <a:rPr lang="en-US" sz="3000" u="sng" dirty="0"/>
              <a:t>guided</a:t>
            </a:r>
            <a:r>
              <a:rPr lang="en-US" sz="3000" dirty="0"/>
              <a:t> city </a:t>
            </a:r>
            <a:r>
              <a:rPr lang="en-US" sz="3000" u="sng" dirty="0"/>
              <a:t>tour</a:t>
            </a:r>
            <a:r>
              <a:rPr lang="en-US" sz="3000" dirty="0"/>
              <a:t> before.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20" y="3590741"/>
            <a:ext cx="55089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prstClr val="black"/>
                </a:solidFill>
              </a:rPr>
              <a:t>haven't </a:t>
            </a:r>
            <a:r>
              <a:rPr lang="en-US" sz="3500" b="1" dirty="0" smtClean="0">
                <a:solidFill>
                  <a:prstClr val="black"/>
                </a:solidFill>
              </a:rPr>
              <a:t>joined </a:t>
            </a:r>
            <a:r>
              <a:rPr lang="en-US" sz="35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sz="35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has </a:t>
            </a:r>
            <a:r>
              <a:rPr lang="en-US" sz="3500" b="1" dirty="0">
                <a:solidFill>
                  <a:srgbClr val="C00000"/>
                </a:solidFill>
              </a:rPr>
              <a:t>joined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373055" y="6129712"/>
            <a:ext cx="604684" cy="575187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49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114299"/>
            <a:ext cx="12191999" cy="6645729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  <p:pic>
        <p:nvPicPr>
          <p:cNvPr id="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76876" y="5564659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997320" y="573611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76876" y="585041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68721" y="602186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76876" y="619331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540122" y="619331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921121" y="613616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85744" y="156849"/>
            <a:ext cx="7827669" cy="630930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en-US" sz="3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* WARM UP: </a:t>
            </a:r>
            <a:r>
              <a:rPr lang="en-US" sz="3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PELMANISM</a:t>
            </a:r>
            <a:r>
              <a:rPr lang="en-US" sz="3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7698" y="1688885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097576" y="1688885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83109" y="1712649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80767" y="1712649"/>
            <a:ext cx="1931929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6853" y="1688701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075293" y="1688701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82009" y="1712465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080147" y="1712465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102906" y="1718259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100568" y="1718259"/>
            <a:ext cx="1931929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101806" y="1718075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099948" y="1718075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43430" y="3853466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DRUNK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097576" y="3853466"/>
            <a:ext cx="1997662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148841" y="3877230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SPOKEN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146499" y="3877230"/>
            <a:ext cx="1931929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26736" y="3852458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125176" y="3852458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31892" y="3876222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130030" y="3876222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10</a:t>
            </a:r>
            <a:endParaRPr lang="en-US" sz="65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168638" y="3882840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EATEN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0124009" y="3882840"/>
            <a:ext cx="1931929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GONE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151689" y="3881832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11</a:t>
            </a:r>
            <a:endParaRPr lang="en-US" sz="65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0149831" y="3881832"/>
            <a:ext cx="1932549" cy="1295733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65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12</a:t>
            </a:r>
            <a:endParaRPr lang="en-US" sz="65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5800" y="906447"/>
            <a:ext cx="424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Example:  </a:t>
            </a:r>
            <a:r>
              <a:rPr lang="en-US" sz="2800" b="1" dirty="0" smtClean="0">
                <a:solidFill>
                  <a:srgbClr val="F16649"/>
                </a:solidFill>
              </a:rPr>
              <a:t>do   </a:t>
            </a:r>
            <a:r>
              <a:rPr lang="en-US" sz="2800" b="1" dirty="0" smtClean="0">
                <a:solidFill>
                  <a:srgbClr val="F16649"/>
                </a:solidFill>
                <a:sym typeface="Wingdings" panose="05000000000000000000" pitchFamily="2" charset="2"/>
              </a:rPr>
              <a:t>   done</a:t>
            </a:r>
            <a:endParaRPr lang="en-US" sz="2800" b="1" dirty="0">
              <a:solidFill>
                <a:srgbClr val="F16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702271"/>
            <a:ext cx="1182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Find one incorrect word or phrase in the underlined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words below </a:t>
            </a: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correct it.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9200" y="40234"/>
            <a:ext cx="28041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* Production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680" y="40234"/>
            <a:ext cx="474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 : Lucky number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" y="1717972"/>
            <a:ext cx="10993120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3.</a:t>
            </a:r>
            <a:r>
              <a:rPr lang="en-US" sz="3000" u="sng" dirty="0" smtClean="0"/>
              <a:t>Did</a:t>
            </a:r>
            <a:r>
              <a:rPr lang="en-US" sz="3000" dirty="0" smtClean="0"/>
              <a:t> </a:t>
            </a:r>
            <a:r>
              <a:rPr lang="en-US" sz="3000" dirty="0"/>
              <a:t>you </a:t>
            </a:r>
            <a:r>
              <a:rPr lang="en-US" sz="3000" u="sng" dirty="0"/>
              <a:t>ever</a:t>
            </a: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u="sng" dirty="0" smtClean="0"/>
              <a:t>seen</a:t>
            </a:r>
            <a:r>
              <a:rPr lang="en-US" sz="3000" dirty="0" smtClean="0"/>
              <a:t> </a:t>
            </a:r>
            <a:r>
              <a:rPr lang="en-US" sz="3000" dirty="0"/>
              <a:t>such a beautiful sunset </a:t>
            </a:r>
            <a:r>
              <a:rPr lang="en-US" sz="3000" u="sng" dirty="0"/>
              <a:t>like this</a:t>
            </a:r>
            <a:r>
              <a:rPr lang="en-US" sz="3000" dirty="0"/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10743" y="3439384"/>
            <a:ext cx="251387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prstClr val="black"/>
                </a:solidFill>
              </a:rPr>
              <a:t>Did </a:t>
            </a:r>
            <a:r>
              <a:rPr lang="en-US" sz="35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sz="35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Have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373055" y="6129712"/>
            <a:ext cx="604684" cy="575187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43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702271"/>
            <a:ext cx="1182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Find one incorrect word or phrase in the underlined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words below </a:t>
            </a: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correct it.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9200" y="40234"/>
            <a:ext cx="28041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* Production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680" y="40234"/>
            <a:ext cx="474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 : Lucky number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" y="1839258"/>
            <a:ext cx="10993120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4.Mrs </a:t>
            </a:r>
            <a:r>
              <a:rPr lang="en-US" sz="3000" dirty="0" smtClean="0"/>
              <a:t>Thu Ba </a:t>
            </a:r>
            <a:r>
              <a:rPr lang="en-US" sz="3000" u="sng" dirty="0"/>
              <a:t>has</a:t>
            </a:r>
            <a:r>
              <a:rPr lang="en-US" sz="3000" dirty="0"/>
              <a:t> been </a:t>
            </a:r>
            <a:r>
              <a:rPr lang="en-US" sz="3000" u="sng" dirty="0"/>
              <a:t>explore</a:t>
            </a:r>
            <a:r>
              <a:rPr lang="en-US" sz="3000" dirty="0"/>
              <a:t> the </a:t>
            </a:r>
            <a:r>
              <a:rPr lang="en-US" sz="3000" u="sng" dirty="0"/>
              <a:t>local </a:t>
            </a:r>
            <a:r>
              <a:rPr lang="en-US" sz="3000" dirty="0"/>
              <a:t>markets </a:t>
            </a:r>
            <a:r>
              <a:rPr lang="en-US" sz="3000" u="sng" dirty="0"/>
              <a:t>recently.</a:t>
            </a:r>
            <a:r>
              <a:rPr lang="en-US" sz="30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3637" y="3570013"/>
            <a:ext cx="386727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prstClr val="black"/>
                </a:solidFill>
              </a:rPr>
              <a:t>Explore </a:t>
            </a:r>
            <a:r>
              <a:rPr lang="en-US" sz="35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sz="35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explored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373055" y="6129712"/>
            <a:ext cx="604684" cy="575187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574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702271"/>
            <a:ext cx="1182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Find one incorrect word or phrase in the underlined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words below </a:t>
            </a: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correct it.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9200" y="40234"/>
            <a:ext cx="28041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* Production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680" y="40234"/>
            <a:ext cx="474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 : Lucky number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1656378"/>
            <a:ext cx="10993120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5.She </a:t>
            </a:r>
            <a:r>
              <a:rPr lang="en-US" sz="3000" u="sng" dirty="0"/>
              <a:t>hasn't</a:t>
            </a:r>
            <a:r>
              <a:rPr lang="en-US" sz="3000" dirty="0"/>
              <a:t> </a:t>
            </a:r>
            <a:r>
              <a:rPr lang="en-US" sz="3000" u="sng" dirty="0"/>
              <a:t>took part in </a:t>
            </a:r>
            <a:r>
              <a:rPr lang="en-US" sz="3000" dirty="0"/>
              <a:t>the </a:t>
            </a:r>
            <a:r>
              <a:rPr lang="en-US" sz="3000" u="sng" dirty="0"/>
              <a:t>traditional </a:t>
            </a:r>
            <a:r>
              <a:rPr lang="en-US" sz="3000" dirty="0"/>
              <a:t>dance performances </a:t>
            </a:r>
            <a:r>
              <a:rPr lang="en-US" sz="3000" u="sng" dirty="0"/>
              <a:t>yet</a:t>
            </a:r>
            <a:r>
              <a:rPr lang="en-US" sz="3000" dirty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64041" y="3752892"/>
            <a:ext cx="558024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prstClr val="black"/>
                </a:solidFill>
              </a:rPr>
              <a:t>took part </a:t>
            </a:r>
            <a:r>
              <a:rPr lang="en-US" sz="3500" b="1" dirty="0" smtClean="0">
                <a:solidFill>
                  <a:prstClr val="black"/>
                </a:solidFill>
              </a:rPr>
              <a:t>in </a:t>
            </a:r>
            <a:r>
              <a:rPr lang="en-US" sz="35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sz="35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taken part in </a:t>
            </a:r>
            <a:r>
              <a:rPr lang="en-US" sz="3500" b="1" dirty="0" smtClean="0">
                <a:solidFill>
                  <a:srgbClr val="C00000"/>
                </a:solidFill>
              </a:rPr>
              <a:t> 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373055" y="6129712"/>
            <a:ext cx="604684" cy="575187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237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702271"/>
            <a:ext cx="1182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Find one incorrect word or phrase in the underlined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words below </a:t>
            </a:r>
            <a:r>
              <a:rPr lang="en-US" sz="2800" b="1" dirty="0">
                <a:solidFill>
                  <a:srgbClr val="4C69BA"/>
                </a:solidFill>
                <a:latin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rgbClr val="4C69BA"/>
                </a:solidFill>
                <a:latin typeface="Arial" panose="020B0604020202020204" pitchFamily="34" charset="0"/>
              </a:rPr>
              <a:t>correct it.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9200" y="40234"/>
            <a:ext cx="28041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* Production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680" y="40234"/>
            <a:ext cx="474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 : Lucky number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1656378"/>
            <a:ext cx="10993120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6.</a:t>
            </a:r>
            <a:r>
              <a:rPr lang="en-US" sz="3000" u="sng" dirty="0" smtClean="0"/>
              <a:t>Has</a:t>
            </a:r>
            <a:r>
              <a:rPr lang="en-US" sz="3000" dirty="0" smtClean="0"/>
              <a:t> </a:t>
            </a:r>
            <a:r>
              <a:rPr lang="en-US" sz="3000" dirty="0"/>
              <a:t>he ever </a:t>
            </a:r>
            <a:r>
              <a:rPr lang="en-US" sz="3000" u="sng" dirty="0"/>
              <a:t>went</a:t>
            </a:r>
            <a:r>
              <a:rPr lang="en-US" sz="3000" dirty="0"/>
              <a:t> scuba diving </a:t>
            </a:r>
            <a:r>
              <a:rPr lang="en-US" sz="3000" u="sng" dirty="0"/>
              <a:t>in</a:t>
            </a:r>
            <a:r>
              <a:rPr lang="en-US" sz="3000" dirty="0"/>
              <a:t> the Caribbean?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4212" y="3778278"/>
            <a:ext cx="275216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prstClr val="black"/>
                </a:solidFill>
              </a:rPr>
              <a:t>Went </a:t>
            </a:r>
            <a:r>
              <a:rPr lang="en-US" sz="35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sz="35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gone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373055" y="6129712"/>
            <a:ext cx="604684" cy="575187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219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1373055" y="6129712"/>
            <a:ext cx="604684" cy="575187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288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1373055" y="6129712"/>
            <a:ext cx="604684" cy="575187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842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18634" y="187117"/>
            <a:ext cx="53589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89808" y="1583592"/>
            <a:ext cx="1144562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the present perfect tense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34" y="507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067" y="2109596"/>
            <a:ext cx="7132933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Make 5 sentences in the present perfect tense.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9200" cy="340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55670" y="305941"/>
            <a:ext cx="541782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522216" y="103188"/>
            <a:ext cx="6134162" cy="1543052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7B2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7B2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396282872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Sentence puzzling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49838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present perfect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690864"/>
            <a:ext cx="5755112" cy="2116054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correct forms of the verbs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the sentences with the correct forms of the verbs in the present perfect.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Choose the correct answer A, B, C, or D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Write sentences about Mai’s experiences, using the information in the table.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948629"/>
            <a:ext cx="5743692" cy="84590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Ask and answer questions about your experiences using the present perfect.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8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114299"/>
            <a:ext cx="12191999" cy="6645729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  <p:pic>
        <p:nvPicPr>
          <p:cNvPr id="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76876" y="5564659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997320" y="573611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76876" y="585041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68721" y="602186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76876" y="619331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540122" y="619331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921121" y="613616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85744" y="156849"/>
            <a:ext cx="7827669" cy="630930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en-US" sz="3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* WARM UP: </a:t>
            </a:r>
            <a:r>
              <a:rPr lang="en-US" sz="3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PELMANISM</a:t>
            </a:r>
            <a:r>
              <a:rPr lang="en-US" sz="3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7698" y="1688885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097576" y="1688885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83109" y="1712649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80767" y="1712649"/>
            <a:ext cx="1931929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102906" y="1718259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100568" y="1718259"/>
            <a:ext cx="1931929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129128" y="3285293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DRUNK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4331" y="3224102"/>
            <a:ext cx="1997662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0110557" y="3322219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SPOKEN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131043" y="3257559"/>
            <a:ext cx="1931929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102906" y="3312132"/>
            <a:ext cx="1931930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EATEN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104821" y="3312132"/>
            <a:ext cx="1931929" cy="12955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GONE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5800" y="906447"/>
            <a:ext cx="424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Example:  </a:t>
            </a:r>
            <a:r>
              <a:rPr lang="en-US" sz="2800" b="1" dirty="0" smtClean="0">
                <a:solidFill>
                  <a:srgbClr val="F16649"/>
                </a:solidFill>
              </a:rPr>
              <a:t>do   </a:t>
            </a:r>
            <a:r>
              <a:rPr lang="en-US" sz="2800" b="1" dirty="0" smtClean="0">
                <a:solidFill>
                  <a:srgbClr val="F16649"/>
                </a:solidFill>
                <a:sym typeface="Wingdings" panose="05000000000000000000" pitchFamily="2" charset="2"/>
              </a:rPr>
              <a:t>   done</a:t>
            </a:r>
            <a:endParaRPr lang="en-US" sz="2800" b="1" dirty="0">
              <a:solidFill>
                <a:srgbClr val="F1664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E6CD19-491A-3DD8-218C-090BA2A34C0C}"/>
              </a:ext>
            </a:extLst>
          </p:cNvPr>
          <p:cNvSpPr txBox="1"/>
          <p:nvPr/>
        </p:nvSpPr>
        <p:spPr>
          <a:xfrm>
            <a:off x="4893196" y="5204078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V- P.P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: Past participle</a:t>
            </a:r>
          </a:p>
        </p:txBody>
      </p:sp>
    </p:spTree>
    <p:extLst>
      <p:ext uri="{BB962C8B-B14F-4D97-AF65-F5344CB8AC3E}">
        <p14:creationId xmlns:p14="http://schemas.microsoft.com/office/powerpoint/2010/main" val="1357060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286181" y="18592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2210425"/>
            <a:ext cx="6511644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Work in 4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Unjumbled the given 4 sets of words to make 4 sentences.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 team with the most correct sentences in the fastest time is the winner.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Sentence puzzling!!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99246" y="3772680"/>
            <a:ext cx="331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6866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782424" y="21265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360846" y="2541574"/>
            <a:ext cx="68044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/>
              <a:t>1. Sarah has joined the camp since the beginning of summer. </a:t>
            </a:r>
          </a:p>
          <a:p>
            <a:r>
              <a:rPr lang="en-US" sz="3000" i="1" dirty="0"/>
              <a:t>2. She has gone to Paris with her family since last December.</a:t>
            </a:r>
          </a:p>
          <a:p>
            <a:r>
              <a:rPr lang="en-US" sz="3000" i="1" dirty="0"/>
              <a:t>3. They haven’t played for the school’s band for 4 months.</a:t>
            </a:r>
          </a:p>
          <a:p>
            <a:r>
              <a:rPr lang="en-US" sz="3000" i="1" dirty="0"/>
              <a:t>4. Have you done your homework yet? No, I have not.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619763" y="1280997"/>
            <a:ext cx="75455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Let’s check the sentences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EB6ED-697F-13EA-1CA9-DBECFB307F8B}"/>
              </a:ext>
            </a:extLst>
          </p:cNvPr>
          <p:cNvSpPr txBox="1"/>
          <p:nvPr/>
        </p:nvSpPr>
        <p:spPr>
          <a:xfrm>
            <a:off x="499246" y="3772680"/>
            <a:ext cx="2995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695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919213" y="1666584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44771" y="1702127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74745" y="1514945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066" y="2883120"/>
            <a:ext cx="2497591" cy="21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ABC23-AFB0-6C99-79E6-DDF140BBF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67" y="758964"/>
            <a:ext cx="4765963" cy="512668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86B6B1-B355-847F-91CB-F37C5118B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2517"/>
              </p:ext>
            </p:extLst>
          </p:nvPr>
        </p:nvGraphicFramePr>
        <p:xfrm>
          <a:off x="5473605" y="1371600"/>
          <a:ext cx="6259036" cy="2823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59036">
                  <a:extLst>
                    <a:ext uri="{9D8B030D-6E8A-4147-A177-3AD203B41FA5}">
                      <a16:colId xmlns:a16="http://schemas.microsoft.com/office/drawing/2014/main" val="1573553768"/>
                    </a:ext>
                  </a:extLst>
                </a:gridCol>
              </a:tblGrid>
              <a:tr h="250565"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Form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96009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S + </a:t>
                      </a:r>
                      <a:r>
                        <a:rPr lang="en-US" sz="3200" b="1" dirty="0" smtClean="0">
                          <a:effectLst/>
                        </a:rPr>
                        <a:t>have / has</a:t>
                      </a:r>
                      <a:r>
                        <a:rPr lang="en-US" sz="3200" b="1" baseline="0" dirty="0" smtClean="0">
                          <a:effectLst/>
                        </a:rPr>
                        <a:t> + </a:t>
                      </a:r>
                      <a:r>
                        <a:rPr lang="en-US" sz="3200" b="1" dirty="0" err="1" smtClean="0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</a:t>
                      </a:r>
                      <a:r>
                        <a:rPr lang="en-US" sz="3200" b="1" dirty="0">
                          <a:effectLst/>
                        </a:rPr>
                        <a:t> + … .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9134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S + haven’t/ </a:t>
                      </a:r>
                      <a:r>
                        <a:rPr lang="en-US" sz="3200" b="1" dirty="0" err="1">
                          <a:effectLst/>
                        </a:rPr>
                        <a:t>hassn’t</a:t>
                      </a:r>
                      <a:r>
                        <a:rPr lang="en-US" sz="3200" b="1" dirty="0">
                          <a:effectLst/>
                        </a:rPr>
                        <a:t>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</a:t>
                      </a:r>
                      <a:r>
                        <a:rPr lang="en-US" sz="3200" b="1" dirty="0">
                          <a:effectLst/>
                        </a:rPr>
                        <a:t> + …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30907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Have/ Has + S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 </a:t>
                      </a:r>
                      <a:r>
                        <a:rPr lang="en-US" sz="3200" b="1" dirty="0">
                          <a:effectLst/>
                        </a:rPr>
                        <a:t>+ … ?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76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3E6CD19-491A-3DD8-218C-090BA2A34C0C}"/>
              </a:ext>
            </a:extLst>
          </p:cNvPr>
          <p:cNvSpPr txBox="1"/>
          <p:nvPr/>
        </p:nvSpPr>
        <p:spPr>
          <a:xfrm>
            <a:off x="6689074" y="4713399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P.P: Past participle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0854" y="21771"/>
            <a:ext cx="81905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+mn-ea"/>
              </a:rPr>
              <a:t>GRAMMAR: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 The present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  perfect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502" y="1246611"/>
            <a:ext cx="10657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/>
              <a:t>ta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ở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khứ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ở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69083" y="0"/>
            <a:ext cx="8190528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+mn-ea"/>
              </a:rPr>
              <a:t>GRAMMAR: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 The present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  perfect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b="1" kern="0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           </a:t>
            </a:r>
            <a:r>
              <a:rPr lang="en-US" sz="2700" b="1" i="1" kern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</a:t>
            </a:r>
            <a:r>
              <a:rPr lang="en-US" sz="2700" b="1" i="1" kern="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Thì</a:t>
            </a:r>
            <a:r>
              <a:rPr lang="en-US" sz="27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7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hiện</a:t>
            </a:r>
            <a:r>
              <a:rPr lang="en-US" sz="27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7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tại</a:t>
            </a:r>
            <a:r>
              <a:rPr lang="en-US" sz="27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7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hoàn</a:t>
            </a:r>
            <a:r>
              <a:rPr lang="en-US" sz="27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700" b="1" i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thành</a:t>
            </a:r>
            <a:r>
              <a:rPr lang="en-US" sz="27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kumimoji="0" lang="en-US" sz="27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4725" y="2631606"/>
            <a:ext cx="9154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87B2"/>
                </a:solidFill>
              </a:rPr>
              <a:t>He </a:t>
            </a:r>
            <a:r>
              <a:rPr lang="en-US" sz="3200" b="1" dirty="0">
                <a:solidFill>
                  <a:srgbClr val="C00000"/>
                </a:solidFill>
              </a:rPr>
              <a:t>has listened </a:t>
            </a:r>
            <a:r>
              <a:rPr lang="en-US" sz="3200" b="1" dirty="0">
                <a:solidFill>
                  <a:srgbClr val="0087B2"/>
                </a:solidFill>
              </a:rPr>
              <a:t>to this piece of music</a:t>
            </a:r>
            <a:r>
              <a:rPr lang="en-US" sz="3200" b="1" dirty="0" smtClean="0">
                <a:solidFill>
                  <a:srgbClr val="0087B2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87B2"/>
                </a:solidFill>
              </a:rPr>
              <a:t>She </a:t>
            </a:r>
            <a:r>
              <a:rPr lang="en-US" sz="3200" b="1" dirty="0">
                <a:solidFill>
                  <a:srgbClr val="C00000"/>
                </a:solidFill>
              </a:rPr>
              <a:t>has read </a:t>
            </a:r>
            <a:r>
              <a:rPr lang="en-US" sz="3200" b="1" dirty="0">
                <a:solidFill>
                  <a:srgbClr val="0087B2"/>
                </a:solidFill>
              </a:rPr>
              <a:t>an article about Cu Lan Village</a:t>
            </a:r>
            <a:r>
              <a:rPr lang="en-US" sz="3200" b="1" dirty="0" smtClean="0">
                <a:solidFill>
                  <a:srgbClr val="0087B2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" y="3708824"/>
            <a:ext cx="1137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 smtClean="0"/>
              <a:t>Chúng </a:t>
            </a:r>
            <a:r>
              <a:rPr lang="vi-VN" sz="2800" dirty="0"/>
              <a:t>ta cũng dùng thì hiện tại hoàn thành để diễn tả những trải nghiệm của </a:t>
            </a:r>
            <a:r>
              <a:rPr lang="vi-VN" sz="2800" dirty="0" smtClean="0"/>
              <a:t>mình.</a:t>
            </a:r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883920" y="4662931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vi-VN" sz="2800" b="1" dirty="0">
                <a:solidFill>
                  <a:srgbClr val="0087B2"/>
                </a:solidFill>
              </a:rPr>
              <a:t>I </a:t>
            </a:r>
            <a:r>
              <a:rPr lang="vi-VN" sz="2800" b="1" dirty="0">
                <a:solidFill>
                  <a:srgbClr val="C00000"/>
                </a:solidFill>
              </a:rPr>
              <a:t>have tried </a:t>
            </a:r>
            <a:r>
              <a:rPr lang="vi-VN" sz="2800" b="1" dirty="0" smtClean="0">
                <a:solidFill>
                  <a:srgbClr val="0087B2"/>
                </a:solidFill>
              </a:rPr>
              <a:t>skydiving.</a:t>
            </a:r>
            <a:endParaRPr lang="en-US" sz="2800" b="1" dirty="0" smtClean="0">
              <a:solidFill>
                <a:srgbClr val="0087B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vi-VN" sz="2800" b="1" dirty="0" smtClean="0">
                <a:solidFill>
                  <a:srgbClr val="C00000"/>
                </a:solidFill>
              </a:rPr>
              <a:t>Have </a:t>
            </a:r>
            <a:r>
              <a:rPr lang="vi-VN" sz="2800" b="1" dirty="0">
                <a:solidFill>
                  <a:srgbClr val="0087B2"/>
                </a:solidFill>
              </a:rPr>
              <a:t>you ever </a:t>
            </a:r>
            <a:r>
              <a:rPr lang="vi-VN" sz="2800" b="1" dirty="0">
                <a:solidFill>
                  <a:srgbClr val="C00000"/>
                </a:solidFill>
              </a:rPr>
              <a:t>taken</a:t>
            </a:r>
            <a:r>
              <a:rPr lang="vi-VN" sz="2800" b="1" dirty="0">
                <a:solidFill>
                  <a:srgbClr val="0087B2"/>
                </a:solidFill>
              </a:rPr>
              <a:t> an eco-tour</a:t>
            </a:r>
            <a:r>
              <a:rPr lang="en-US" sz="2800" b="1" dirty="0">
                <a:solidFill>
                  <a:srgbClr val="0087B2"/>
                </a:solidFill>
              </a:rPr>
              <a:t> </a:t>
            </a:r>
            <a:r>
              <a:rPr lang="vi-VN" sz="2800" b="1" dirty="0">
                <a:solidFill>
                  <a:srgbClr val="0087B2"/>
                </a:solidFill>
              </a:rPr>
              <a:t>? - No, I haven't.</a:t>
            </a:r>
            <a:endParaRPr lang="en-US" sz="2800" b="1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84859" y="178472"/>
            <a:ext cx="81905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+mn-ea"/>
              </a:rPr>
              <a:t>GRAMMAR: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 The present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+mn-ea"/>
              </a:rPr>
              <a:t>  perfect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92892"/>
              </p:ext>
            </p:extLst>
          </p:nvPr>
        </p:nvGraphicFramePr>
        <p:xfrm>
          <a:off x="845902" y="1542578"/>
          <a:ext cx="1050544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440">
                  <a:extLst>
                    <a:ext uri="{9D8B030D-6E8A-4147-A177-3AD203B41FA5}">
                      <a16:colId xmlns:a16="http://schemas.microsoft.com/office/drawing/2014/main" val="975457893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369155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/>
                        <a:t>Form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8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 smtClean="0"/>
                        <a:t>Dạng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khẳng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định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effectLst/>
                        </a:rPr>
                        <a:t>S + </a:t>
                      </a:r>
                      <a:r>
                        <a:rPr lang="en-US" sz="3200" b="1" dirty="0" smtClean="0">
                          <a:effectLst/>
                        </a:rPr>
                        <a:t>have / has</a:t>
                      </a:r>
                      <a:r>
                        <a:rPr lang="en-US" sz="3200" b="1" baseline="0" dirty="0" smtClean="0">
                          <a:effectLst/>
                        </a:rPr>
                        <a:t> + </a:t>
                      </a:r>
                      <a:r>
                        <a:rPr lang="en-US" sz="3200" b="1" dirty="0" err="1" smtClean="0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</a:t>
                      </a:r>
                      <a:r>
                        <a:rPr lang="en-US" sz="3200" b="1" dirty="0">
                          <a:effectLst/>
                        </a:rPr>
                        <a:t> + … .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320314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 smtClean="0"/>
                        <a:t>Dạng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phủ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định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effectLst/>
                        </a:rPr>
                        <a:t>S + haven’t/ </a:t>
                      </a:r>
                      <a:r>
                        <a:rPr lang="en-US" sz="3200" b="1" dirty="0" err="1">
                          <a:effectLst/>
                        </a:rPr>
                        <a:t>hassn’t</a:t>
                      </a:r>
                      <a:r>
                        <a:rPr lang="en-US" sz="3200" b="1" dirty="0">
                          <a:effectLst/>
                        </a:rPr>
                        <a:t>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</a:t>
                      </a:r>
                      <a:r>
                        <a:rPr lang="en-US" sz="3200" b="1" dirty="0">
                          <a:effectLst/>
                        </a:rPr>
                        <a:t> + …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416385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effectLst/>
                        </a:rPr>
                        <a:t>Have/ Has + S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 </a:t>
                      </a:r>
                      <a:r>
                        <a:rPr lang="en-US" sz="3200" b="1" dirty="0">
                          <a:effectLst/>
                        </a:rPr>
                        <a:t>+ … ?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2933315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3E6CD19-491A-3DD8-218C-090BA2A34C0C}"/>
              </a:ext>
            </a:extLst>
          </p:cNvPr>
          <p:cNvSpPr txBox="1"/>
          <p:nvPr/>
        </p:nvSpPr>
        <p:spPr>
          <a:xfrm>
            <a:off x="7186841" y="5059746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P.P: Past participle</a:t>
            </a:r>
          </a:p>
        </p:txBody>
      </p:sp>
    </p:spTree>
    <p:extLst>
      <p:ext uri="{BB962C8B-B14F-4D97-AF65-F5344CB8AC3E}">
        <p14:creationId xmlns:p14="http://schemas.microsoft.com/office/powerpoint/2010/main" val="21030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8248" y="117759"/>
            <a:ext cx="5557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fontAlgn="ctr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 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HTHT</a:t>
            </a:r>
            <a:endParaRPr lang="en-US" sz="2800" b="1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58" y="1000448"/>
            <a:ext cx="34885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000" i="1" dirty="0" smtClean="0">
                <a:latin typeface="+mj-lt"/>
              </a:rPr>
              <a:t> </a:t>
            </a:r>
            <a:r>
              <a:rPr lang="vi-VN" sz="3000" i="1" dirty="0" smtClean="0">
                <a:latin typeface="+mj-lt"/>
              </a:rPr>
              <a:t>before  </a:t>
            </a:r>
            <a:r>
              <a:rPr lang="vi-VN" sz="3000" i="1" dirty="0">
                <a:latin typeface="+mj-lt"/>
              </a:rPr>
              <a:t>(trước đây)</a:t>
            </a:r>
            <a:endParaRPr lang="en-US" sz="300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658" y="1523668"/>
            <a:ext cx="28149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000" i="1" dirty="0">
                <a:latin typeface="+mj-lt"/>
              </a:rPr>
              <a:t>ever  (</a:t>
            </a:r>
            <a:r>
              <a:rPr lang="en-US" sz="3000" i="1" dirty="0" err="1">
                <a:latin typeface="+mj-lt"/>
              </a:rPr>
              <a:t>đã</a:t>
            </a:r>
            <a:r>
              <a:rPr lang="en-US" sz="3000" i="1" dirty="0">
                <a:latin typeface="+mj-lt"/>
              </a:rPr>
              <a:t> </a:t>
            </a:r>
            <a:r>
              <a:rPr lang="en-US" sz="3000" i="1" dirty="0" err="1">
                <a:latin typeface="+mj-lt"/>
              </a:rPr>
              <a:t>từng</a:t>
            </a:r>
            <a:r>
              <a:rPr lang="en-US" sz="3000" i="1" dirty="0">
                <a:latin typeface="+mj-lt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658" y="2093339"/>
            <a:ext cx="56861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3000" i="1" dirty="0">
                <a:latin typeface="+mj-lt"/>
              </a:rPr>
              <a:t> never  (chưa từng, chưa bao giờ)</a:t>
            </a:r>
            <a:endParaRPr lang="en-US" sz="3000" i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658" y="2788386"/>
            <a:ext cx="6667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+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658" y="3513269"/>
            <a:ext cx="5354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+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2658" y="4807156"/>
            <a:ext cx="10818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  (chưa): đứng cuối câu, dùng trong câu phủ định và nghi vấn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658" y="4130483"/>
            <a:ext cx="45770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just  = recently  = lately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2257" y="5406340"/>
            <a:ext cx="10199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far  = until now  = up to now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30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1498" y="803928"/>
            <a:ext cx="802263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forms of the verbs in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6107" y="81423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92" y="7115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7222" y="40663"/>
            <a:ext cx="3615942" cy="646331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D2F0F2-DE71-F9F4-8A67-FBBF754A9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85591"/>
              </p:ext>
            </p:extLst>
          </p:nvPr>
        </p:nvGraphicFramePr>
        <p:xfrm>
          <a:off x="478892" y="1733419"/>
          <a:ext cx="10827426" cy="41931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9142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609142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3609142">
                  <a:extLst>
                    <a:ext uri="{9D8B030D-6E8A-4147-A177-3AD203B41FA5}">
                      <a16:colId xmlns:a16="http://schemas.microsoft.com/office/drawing/2014/main" val="3342583398"/>
                    </a:ext>
                  </a:extLst>
                </a:gridCol>
              </a:tblGrid>
              <a:tr h="4714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Verbs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Past simple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Past participle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6749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work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join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play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be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go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do</a:t>
                      </a:r>
                    </a:p>
                  </a:txBody>
                  <a:tcPr>
                    <a:solidFill>
                      <a:srgbClr val="E8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worked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200" dirty="0"/>
                    </a:p>
                  </a:txBody>
                  <a:tcPr>
                    <a:solidFill>
                      <a:srgbClr val="E8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worked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200" dirty="0"/>
                    </a:p>
                  </a:txBody>
                  <a:tcPr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5089080" y="2866506"/>
            <a:ext cx="1739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joined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A67BB-8F7B-3E3E-F56F-04C37F5DECB8}"/>
              </a:ext>
            </a:extLst>
          </p:cNvPr>
          <p:cNvSpPr txBox="1"/>
          <p:nvPr/>
        </p:nvSpPr>
        <p:spPr>
          <a:xfrm>
            <a:off x="8718970" y="2866506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joined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FB250-27A9-505E-6426-8302041D4E6A}"/>
              </a:ext>
            </a:extLst>
          </p:cNvPr>
          <p:cNvSpPr txBox="1"/>
          <p:nvPr/>
        </p:nvSpPr>
        <p:spPr>
          <a:xfrm>
            <a:off x="5089080" y="3424151"/>
            <a:ext cx="1739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played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BB44F-CFB7-EE19-00C7-08AA30A6C5E3}"/>
              </a:ext>
            </a:extLst>
          </p:cNvPr>
          <p:cNvSpPr txBox="1"/>
          <p:nvPr/>
        </p:nvSpPr>
        <p:spPr>
          <a:xfrm>
            <a:off x="8718970" y="3424151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played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B34723-B596-0CF5-E3F7-FE98FD3AA403}"/>
              </a:ext>
            </a:extLst>
          </p:cNvPr>
          <p:cNvSpPr txBox="1"/>
          <p:nvPr/>
        </p:nvSpPr>
        <p:spPr>
          <a:xfrm>
            <a:off x="4915899" y="3981796"/>
            <a:ext cx="2085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was/were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6A4771-DA76-3F0D-E62A-5BE92406ECDE}"/>
              </a:ext>
            </a:extLst>
          </p:cNvPr>
          <p:cNvSpPr txBox="1"/>
          <p:nvPr/>
        </p:nvSpPr>
        <p:spPr>
          <a:xfrm>
            <a:off x="8718970" y="3981796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been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FCCDAB-8B3D-9614-B3C2-FCBFF1672BA0}"/>
              </a:ext>
            </a:extLst>
          </p:cNvPr>
          <p:cNvSpPr txBox="1"/>
          <p:nvPr/>
        </p:nvSpPr>
        <p:spPr>
          <a:xfrm>
            <a:off x="4915899" y="4539441"/>
            <a:ext cx="2085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went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3FA474-070E-D3F0-DD7F-7C9226EB6B53}"/>
              </a:ext>
            </a:extLst>
          </p:cNvPr>
          <p:cNvSpPr txBox="1"/>
          <p:nvPr/>
        </p:nvSpPr>
        <p:spPr>
          <a:xfrm>
            <a:off x="8718970" y="4539441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gone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313277-CCD2-A788-4ADF-D55B0BAD26C2}"/>
              </a:ext>
            </a:extLst>
          </p:cNvPr>
          <p:cNvSpPr txBox="1"/>
          <p:nvPr/>
        </p:nvSpPr>
        <p:spPr>
          <a:xfrm>
            <a:off x="4915899" y="5097087"/>
            <a:ext cx="2085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did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FED7F7-448C-A089-4C3C-4A2F4CE54C64}"/>
              </a:ext>
            </a:extLst>
          </p:cNvPr>
          <p:cNvSpPr txBox="1"/>
          <p:nvPr/>
        </p:nvSpPr>
        <p:spPr>
          <a:xfrm>
            <a:off x="8718970" y="5097087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done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1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3910</TotalTime>
  <Words>1273</Words>
  <Application>Microsoft Office PowerPoint</Application>
  <PresentationFormat>Widescreen</PresentationFormat>
  <Paragraphs>270</Paragraphs>
  <Slides>31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.VnTifani HeavyH</vt:lpstr>
      <vt:lpstr>.VnTime</vt:lpstr>
      <vt:lpstr>Adobe Gothic Std B</vt:lpstr>
      <vt:lpstr>Arial</vt:lpstr>
      <vt:lpstr>Arial Black</vt:lpstr>
      <vt:lpstr>Berlin Sans FB</vt:lpstr>
      <vt:lpstr>Calibri</vt:lpstr>
      <vt:lpstr>Calibri Light</vt:lpstr>
      <vt:lpstr>Myriad Pro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245</cp:revision>
  <dcterms:created xsi:type="dcterms:W3CDTF">2020-12-09T02:04:09Z</dcterms:created>
  <dcterms:modified xsi:type="dcterms:W3CDTF">2024-09-03T02:09:21Z</dcterms:modified>
</cp:coreProperties>
</file>