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02" r:id="rId2"/>
    <p:sldId id="304" r:id="rId3"/>
    <p:sldId id="303" r:id="rId4"/>
    <p:sldId id="305" r:id="rId5"/>
    <p:sldId id="306" r:id="rId6"/>
    <p:sldId id="307" r:id="rId7"/>
    <p:sldId id="308" r:id="rId8"/>
    <p:sldId id="256" r:id="rId9"/>
    <p:sldId id="258" r:id="rId10"/>
    <p:sldId id="322" r:id="rId11"/>
    <p:sldId id="323" r:id="rId12"/>
    <p:sldId id="324" r:id="rId13"/>
    <p:sldId id="262" r:id="rId14"/>
    <p:sldId id="344" r:id="rId15"/>
    <p:sldId id="345" r:id="rId16"/>
    <p:sldId id="346" r:id="rId17"/>
    <p:sldId id="260" r:id="rId18"/>
    <p:sldId id="267" r:id="rId19"/>
  </p:sldIdLst>
  <p:sldSz cx="18288000" cy="10287000"/>
  <p:notesSz cx="6858000" cy="9144000"/>
  <p:embeddedFontLst>
    <p:embeddedFont>
      <p:font typeface="Karla" panose="020B0604020202020204" charset="0"/>
      <p:regular r:id="rId21"/>
      <p:bold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#9Slide06 SVNWendi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Eczar Medium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3" autoAdjust="0"/>
    <p:restoredTop sz="94622" autoAdjust="0"/>
  </p:normalViewPr>
  <p:slideViewPr>
    <p:cSldViewPr>
      <p:cViewPr varScale="1">
        <p:scale>
          <a:sx n="47" d="100"/>
          <a:sy n="47" d="100"/>
        </p:scale>
        <p:origin x="71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17952-481E-4B8D-92A0-210DEE35AB9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8747C-785C-4B55-A06B-9C122CAB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02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1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3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3AAA0-627B-4FFE-BED1-E35E0D84A8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49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747C-785C-4B55-A06B-9C122CABE5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7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8747C-785C-4B55-A06B-9C122CABE5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98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8747C-785C-4B55-A06B-9C122CABE5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21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8747C-785C-4B55-A06B-9C122CABE5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15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747C-785C-4B55-A06B-9C122CABE5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0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90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03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55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00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7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37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8747C-785C-4B55-A06B-9C122CABE5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1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747C-785C-4B55-A06B-9C122CABE5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3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5.pn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30.png"/><Relationship Id="rId4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32.png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571500"/>
            <a:ext cx="17373600" cy="173736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544286" y="-1562100"/>
            <a:ext cx="10287000" cy="10853057"/>
          </a:xfrm>
          <a:custGeom>
            <a:avLst/>
            <a:gdLst/>
            <a:ahLst/>
            <a:cxnLst/>
            <a:rect l="l" t="t" r="r" b="b"/>
            <a:pathLst>
              <a:path w="9018518" h="9018518">
                <a:moveTo>
                  <a:pt x="0" y="0"/>
                </a:moveTo>
                <a:lnTo>
                  <a:pt x="9018518" y="0"/>
                </a:lnTo>
                <a:lnTo>
                  <a:pt x="9018518" y="9018518"/>
                </a:lnTo>
                <a:lnTo>
                  <a:pt x="0" y="9018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1797" l="2344" r="100000">
                          <a14:backgroundMark x1="50586" y1="81836" x2="74219" y2="82031"/>
                          <a14:backgroundMark x1="24219" y1="86719" x2="69922" y2="71680"/>
                          <a14:backgroundMark x1="55469" y1="75781" x2="58984" y2="71875"/>
                          <a14:backgroundMark x1="55664" y1="76758" x2="63281" y2="75195"/>
                          <a14:backgroundMark x1="53516" y1="75586" x2="61523" y2="75391"/>
                          <a14:backgroundMark x1="58594" y1="73828" x2="52539" y2="77930"/>
                          <a14:backgroundMark x1="80078" y1="69336" x2="87500" y2="693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514600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03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097FECF-DD08-7E15-4240-354492C10494}"/>
              </a:ext>
            </a:extLst>
          </p:cNvPr>
          <p:cNvSpPr/>
          <p:nvPr/>
        </p:nvSpPr>
        <p:spPr>
          <a:xfrm>
            <a:off x="8819322" y="1756656"/>
            <a:ext cx="10972800" cy="8761800"/>
          </a:xfrm>
          <a:custGeom>
            <a:avLst/>
            <a:gdLst>
              <a:gd name="connsiteX0" fmla="*/ 0 w 8560162"/>
              <a:gd name="connsiteY0" fmla="*/ 0 h 5735308"/>
              <a:gd name="connsiteX1" fmla="*/ 8152774 w 8560162"/>
              <a:gd name="connsiteY1" fmla="*/ 219630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  <a:gd name="connsiteX0" fmla="*/ 0 w 8560162"/>
              <a:gd name="connsiteY0" fmla="*/ 0 h 5735308"/>
              <a:gd name="connsiteX1" fmla="*/ 8152774 w 8560162"/>
              <a:gd name="connsiteY1" fmla="*/ 219630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  <a:gd name="connsiteX0" fmla="*/ 0 w 8560162"/>
              <a:gd name="connsiteY0" fmla="*/ 0 h 5735308"/>
              <a:gd name="connsiteX1" fmla="*/ 7534149 w 8560162"/>
              <a:gd name="connsiteY1" fmla="*/ 878522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  <a:gd name="connsiteX0" fmla="*/ 0 w 8560162"/>
              <a:gd name="connsiteY0" fmla="*/ 0 h 5735308"/>
              <a:gd name="connsiteX1" fmla="*/ 7534149 w 8560162"/>
              <a:gd name="connsiteY1" fmla="*/ 878522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  <a:gd name="connsiteX0" fmla="*/ 0 w 8560162"/>
              <a:gd name="connsiteY0" fmla="*/ 0 h 5735308"/>
              <a:gd name="connsiteX1" fmla="*/ 7534149 w 8560162"/>
              <a:gd name="connsiteY1" fmla="*/ 878522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  <a:gd name="connsiteX0" fmla="*/ 0 w 8560162"/>
              <a:gd name="connsiteY0" fmla="*/ 0 h 5735308"/>
              <a:gd name="connsiteX1" fmla="*/ 7534149 w 8560162"/>
              <a:gd name="connsiteY1" fmla="*/ 878522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  <a:gd name="connsiteX0" fmla="*/ 0 w 8560162"/>
              <a:gd name="connsiteY0" fmla="*/ 0 h 5735308"/>
              <a:gd name="connsiteX1" fmla="*/ 7534149 w 8560162"/>
              <a:gd name="connsiteY1" fmla="*/ 878522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  <a:gd name="connsiteX0" fmla="*/ 0 w 8560162"/>
              <a:gd name="connsiteY0" fmla="*/ 0 h 5735308"/>
              <a:gd name="connsiteX1" fmla="*/ 7534149 w 8560162"/>
              <a:gd name="connsiteY1" fmla="*/ 878522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  <a:gd name="connsiteX0" fmla="*/ 0 w 8560162"/>
              <a:gd name="connsiteY0" fmla="*/ 0 h 5735308"/>
              <a:gd name="connsiteX1" fmla="*/ 7534149 w 8560162"/>
              <a:gd name="connsiteY1" fmla="*/ 878522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  <a:gd name="connsiteX0" fmla="*/ 0 w 8560162"/>
              <a:gd name="connsiteY0" fmla="*/ 0 h 5735308"/>
              <a:gd name="connsiteX1" fmla="*/ 7534149 w 8560162"/>
              <a:gd name="connsiteY1" fmla="*/ 878522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  <a:gd name="connsiteX0" fmla="*/ 0 w 8560162"/>
              <a:gd name="connsiteY0" fmla="*/ 0 h 5735308"/>
              <a:gd name="connsiteX1" fmla="*/ 7534149 w 8560162"/>
              <a:gd name="connsiteY1" fmla="*/ 878522 h 5735308"/>
              <a:gd name="connsiteX2" fmla="*/ 8560162 w 8560162"/>
              <a:gd name="connsiteY2" fmla="*/ 5735308 h 5735308"/>
              <a:gd name="connsiteX3" fmla="*/ 0 w 8560162"/>
              <a:gd name="connsiteY3" fmla="*/ 5735308 h 5735308"/>
              <a:gd name="connsiteX4" fmla="*/ 0 w 8560162"/>
              <a:gd name="connsiteY4" fmla="*/ 0 h 573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0162" h="5735308">
                <a:moveTo>
                  <a:pt x="0" y="0"/>
                </a:moveTo>
                <a:cubicBezTo>
                  <a:pt x="2717591" y="73210"/>
                  <a:pt x="7064736" y="87852"/>
                  <a:pt x="7534149" y="878522"/>
                </a:cubicBezTo>
                <a:cubicBezTo>
                  <a:pt x="9053051" y="930753"/>
                  <a:pt x="8218158" y="4116379"/>
                  <a:pt x="8560162" y="5735308"/>
                </a:cubicBezTo>
                <a:lnTo>
                  <a:pt x="0" y="573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t="-16909" r="-20727" b="-141"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AD94AE-CA7D-620F-F6CA-B8DE5AC29149}"/>
              </a:ext>
            </a:extLst>
          </p:cNvPr>
          <p:cNvGrpSpPr/>
          <p:nvPr/>
        </p:nvGrpSpPr>
        <p:grpSpPr>
          <a:xfrm>
            <a:off x="-762000" y="420300"/>
            <a:ext cx="5638800" cy="1447800"/>
            <a:chOff x="-762000" y="420300"/>
            <a:chExt cx="5638800" cy="1447800"/>
          </a:xfrm>
        </p:grpSpPr>
        <p:grpSp>
          <p:nvGrpSpPr>
            <p:cNvPr id="2" name="Group 30">
              <a:extLst>
                <a:ext uri="{FF2B5EF4-FFF2-40B4-BE49-F238E27FC236}">
                  <a16:creationId xmlns:a16="http://schemas.microsoft.com/office/drawing/2014/main" id="{12DD31C1-8806-53B3-6320-84AF8D431269}"/>
                </a:ext>
              </a:extLst>
            </p:cNvPr>
            <p:cNvGrpSpPr/>
            <p:nvPr/>
          </p:nvGrpSpPr>
          <p:grpSpPr>
            <a:xfrm>
              <a:off x="-762000" y="420300"/>
              <a:ext cx="5638800" cy="1447800"/>
              <a:chOff x="0" y="0"/>
              <a:chExt cx="1913890" cy="1913890"/>
            </a:xfrm>
            <a:solidFill>
              <a:srgbClr val="F8DFCC"/>
            </a:solidFill>
          </p:grpSpPr>
          <p:sp>
            <p:nvSpPr>
              <p:cNvPr id="3" name="Freeform 31">
                <a:extLst>
                  <a:ext uri="{FF2B5EF4-FFF2-40B4-BE49-F238E27FC236}">
                    <a16:creationId xmlns:a16="http://schemas.microsoft.com/office/drawing/2014/main" id="{BED70800-5F5C-332E-FC73-2F94CC8161F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78943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1789430"/>
                    </a:lnTo>
                    <a:cubicBezTo>
                      <a:pt x="1913890" y="1858010"/>
                      <a:pt x="1858010" y="1913890"/>
                      <a:pt x="1789430" y="191389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6" name="Google Shape;587;p40">
              <a:extLst>
                <a:ext uri="{FF2B5EF4-FFF2-40B4-BE49-F238E27FC236}">
                  <a16:creationId xmlns:a16="http://schemas.microsoft.com/office/drawing/2014/main" id="{7981A9AC-5134-0079-746C-9A3759BBBF7D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571500"/>
              <a:ext cx="3962400" cy="1145400"/>
            </a:xfrm>
            <a:prstGeom prst="rect">
              <a:avLst/>
            </a:prstGeom>
          </p:spPr>
          <p:txBody>
            <a:bodyPr spcFirstLastPara="1" wrap="square" lIns="182850" tIns="182850" rIns="182850" bIns="18285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niệm</a:t>
              </a:r>
              <a:endPara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Google Shape;681;p40">
            <a:extLst>
              <a:ext uri="{FF2B5EF4-FFF2-40B4-BE49-F238E27FC236}">
                <a16:creationId xmlns:a16="http://schemas.microsoft.com/office/drawing/2014/main" id="{7F9BA0DF-419A-85B1-4233-111B12BC4F75}"/>
              </a:ext>
            </a:extLst>
          </p:cNvPr>
          <p:cNvSpPr txBox="1">
            <a:spLocks/>
          </p:cNvSpPr>
          <p:nvPr/>
        </p:nvSpPr>
        <p:spPr>
          <a:xfrm>
            <a:off x="990600" y="2209800"/>
            <a:ext cx="7315200" cy="522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lẽ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tỏ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603974" y="7085870"/>
            <a:ext cx="3962400" cy="1529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VĐXH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744200" y="4568700"/>
            <a:ext cx="3962400" cy="1529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371443" y="2095500"/>
            <a:ext cx="3962400" cy="1529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0A7D274E-7E63-1F40-B1B1-A42B68E7C5D2}"/>
              </a:ext>
            </a:extLst>
          </p:cNvPr>
          <p:cNvGrpSpPr/>
          <p:nvPr/>
        </p:nvGrpSpPr>
        <p:grpSpPr>
          <a:xfrm>
            <a:off x="-762000" y="420300"/>
            <a:ext cx="11353800" cy="1447800"/>
            <a:chOff x="-762000" y="420300"/>
            <a:chExt cx="11353800" cy="1447800"/>
          </a:xfrm>
        </p:grpSpPr>
        <p:grpSp>
          <p:nvGrpSpPr>
            <p:cNvPr id="2" name="Group 30">
              <a:extLst>
                <a:ext uri="{FF2B5EF4-FFF2-40B4-BE49-F238E27FC236}">
                  <a16:creationId xmlns:a16="http://schemas.microsoft.com/office/drawing/2014/main" id="{12DD31C1-8806-53B3-6320-84AF8D431269}"/>
                </a:ext>
              </a:extLst>
            </p:cNvPr>
            <p:cNvGrpSpPr/>
            <p:nvPr/>
          </p:nvGrpSpPr>
          <p:grpSpPr>
            <a:xfrm>
              <a:off x="-762000" y="420300"/>
              <a:ext cx="11353800" cy="1447800"/>
              <a:chOff x="0" y="0"/>
              <a:chExt cx="2592451" cy="1913890"/>
            </a:xfrm>
            <a:solidFill>
              <a:srgbClr val="F8DFCC"/>
            </a:solidFill>
          </p:grpSpPr>
          <p:sp>
            <p:nvSpPr>
              <p:cNvPr id="3" name="Freeform 31">
                <a:extLst>
                  <a:ext uri="{FF2B5EF4-FFF2-40B4-BE49-F238E27FC236}">
                    <a16:creationId xmlns:a16="http://schemas.microsoft.com/office/drawing/2014/main" id="{BED70800-5F5C-332E-FC73-2F94CC8161F9}"/>
                  </a:ext>
                </a:extLst>
              </p:cNvPr>
              <p:cNvSpPr/>
              <p:nvPr/>
            </p:nvSpPr>
            <p:spPr>
              <a:xfrm>
                <a:off x="0" y="0"/>
                <a:ext cx="259245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78943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1789430"/>
                    </a:lnTo>
                    <a:cubicBezTo>
                      <a:pt x="1913890" y="1858010"/>
                      <a:pt x="1858010" y="1913890"/>
                      <a:pt x="1789430" y="191389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6" name="Google Shape;587;p40">
              <a:extLst>
                <a:ext uri="{FF2B5EF4-FFF2-40B4-BE49-F238E27FC236}">
                  <a16:creationId xmlns:a16="http://schemas.microsoft.com/office/drawing/2014/main" id="{7981A9AC-5134-0079-746C-9A3759BBBF7D}"/>
                </a:ext>
              </a:extLst>
            </p:cNvPr>
            <p:cNvSpPr txBox="1">
              <a:spLocks/>
            </p:cNvSpPr>
            <p:nvPr/>
          </p:nvSpPr>
          <p:spPr>
            <a:xfrm>
              <a:off x="487680" y="571500"/>
              <a:ext cx="9418320" cy="1145400"/>
            </a:xfrm>
            <a:prstGeom prst="rect">
              <a:avLst/>
            </a:prstGeom>
          </p:spPr>
          <p:txBody>
            <a:bodyPr spcFirstLastPara="1" wrap="square" lIns="182850" tIns="182850" rIns="182850" bIns="18285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Các kiểu văn bản nghị luận xã hội</a:t>
              </a:r>
              <a:endPara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57" name="Freeform 5">
            <a:extLst>
              <a:ext uri="{FF2B5EF4-FFF2-40B4-BE49-F238E27FC236}">
                <a16:creationId xmlns:a16="http://schemas.microsoft.com/office/drawing/2014/main" id="{92BE5708-680D-DAEF-2843-568675409CEC}"/>
              </a:ext>
            </a:extLst>
          </p:cNvPr>
          <p:cNvSpPr/>
          <p:nvPr/>
        </p:nvSpPr>
        <p:spPr>
          <a:xfrm>
            <a:off x="15468600" y="-876300"/>
            <a:ext cx="5212577" cy="5029200"/>
          </a:xfrm>
          <a:custGeom>
            <a:avLst/>
            <a:gdLst/>
            <a:ahLst/>
            <a:cxnLst/>
            <a:rect l="l" t="t" r="r" b="b"/>
            <a:pathLst>
              <a:path w="8260577" h="8229600">
                <a:moveTo>
                  <a:pt x="0" y="0"/>
                </a:moveTo>
                <a:lnTo>
                  <a:pt x="8260577" y="0"/>
                </a:lnTo>
                <a:lnTo>
                  <a:pt x="8260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Google Shape;1432;p60">
            <a:extLst>
              <a:ext uri="{FF2B5EF4-FFF2-40B4-BE49-F238E27FC236}">
                <a16:creationId xmlns:a16="http://schemas.microsoft.com/office/drawing/2014/main" id="{16CA0A40-59C6-B1B5-81B5-14404DFFA05B}"/>
              </a:ext>
            </a:extLst>
          </p:cNvPr>
          <p:cNvSpPr txBox="1">
            <a:spLocks/>
          </p:cNvSpPr>
          <p:nvPr/>
        </p:nvSpPr>
        <p:spPr>
          <a:xfrm>
            <a:off x="1752600" y="3467100"/>
            <a:ext cx="3687041" cy="238524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432;p60">
            <a:extLst>
              <a:ext uri="{FF2B5EF4-FFF2-40B4-BE49-F238E27FC236}">
                <a16:creationId xmlns:a16="http://schemas.microsoft.com/office/drawing/2014/main" id="{16CA0A40-59C6-B1B5-81B5-14404DFFA05B}"/>
              </a:ext>
            </a:extLst>
          </p:cNvPr>
          <p:cNvSpPr txBox="1">
            <a:spLocks/>
          </p:cNvSpPr>
          <p:nvPr/>
        </p:nvSpPr>
        <p:spPr>
          <a:xfrm>
            <a:off x="11761239" y="3467100"/>
            <a:ext cx="3687041" cy="238524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3240" y="7654350"/>
            <a:ext cx="16764000" cy="15291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E2E5B20-E524-5CC9-8DC1-DFC0C646159B}"/>
              </a:ext>
            </a:extLst>
          </p:cNvPr>
          <p:cNvSpPr/>
          <p:nvPr/>
        </p:nvSpPr>
        <p:spPr>
          <a:xfrm>
            <a:off x="6875641" y="3086100"/>
            <a:ext cx="3695839" cy="4114800"/>
          </a:xfrm>
          <a:custGeom>
            <a:avLst/>
            <a:gdLst/>
            <a:ahLst/>
            <a:cxnLst/>
            <a:rect l="l" t="t" r="r" b="b"/>
            <a:pathLst>
              <a:path w="3695839" h="4114800">
                <a:moveTo>
                  <a:pt x="0" y="0"/>
                </a:moveTo>
                <a:lnTo>
                  <a:pt x="3695838" y="0"/>
                </a:lnTo>
                <a:lnTo>
                  <a:pt x="3695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8169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47BD0BF-2B60-3C60-E34C-E433112ECA99}"/>
              </a:ext>
            </a:extLst>
          </p:cNvPr>
          <p:cNvSpPr/>
          <p:nvPr/>
        </p:nvSpPr>
        <p:spPr>
          <a:xfrm>
            <a:off x="15392400" y="-1943100"/>
            <a:ext cx="4089067" cy="4114800"/>
          </a:xfrm>
          <a:custGeom>
            <a:avLst/>
            <a:gdLst/>
            <a:ahLst/>
            <a:cxnLst/>
            <a:rect l="l" t="t" r="r" b="b"/>
            <a:pathLst>
              <a:path w="4089067" h="4114800">
                <a:moveTo>
                  <a:pt x="0" y="0"/>
                </a:moveTo>
                <a:lnTo>
                  <a:pt x="4089067" y="0"/>
                </a:lnTo>
                <a:lnTo>
                  <a:pt x="4089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D274E-7E63-1F40-B1B1-A42B68E7C5D2}"/>
              </a:ext>
            </a:extLst>
          </p:cNvPr>
          <p:cNvGrpSpPr/>
          <p:nvPr/>
        </p:nvGrpSpPr>
        <p:grpSpPr>
          <a:xfrm>
            <a:off x="-762000" y="420300"/>
            <a:ext cx="11353800" cy="1447800"/>
            <a:chOff x="-762000" y="420300"/>
            <a:chExt cx="11353800" cy="1447800"/>
          </a:xfrm>
        </p:grpSpPr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12DD31C1-8806-53B3-6320-84AF8D431269}"/>
                </a:ext>
              </a:extLst>
            </p:cNvPr>
            <p:cNvGrpSpPr/>
            <p:nvPr/>
          </p:nvGrpSpPr>
          <p:grpSpPr>
            <a:xfrm>
              <a:off x="-762000" y="420300"/>
              <a:ext cx="11353800" cy="1447800"/>
              <a:chOff x="0" y="0"/>
              <a:chExt cx="2592451" cy="1913890"/>
            </a:xfrm>
            <a:solidFill>
              <a:srgbClr val="F8DFCC"/>
            </a:solidFill>
          </p:grpSpPr>
          <p:sp>
            <p:nvSpPr>
              <p:cNvPr id="15" name="Freeform 31">
                <a:extLst>
                  <a:ext uri="{FF2B5EF4-FFF2-40B4-BE49-F238E27FC236}">
                    <a16:creationId xmlns:a16="http://schemas.microsoft.com/office/drawing/2014/main" id="{BED70800-5F5C-332E-FC73-2F94CC8161F9}"/>
                  </a:ext>
                </a:extLst>
              </p:cNvPr>
              <p:cNvSpPr/>
              <p:nvPr/>
            </p:nvSpPr>
            <p:spPr>
              <a:xfrm>
                <a:off x="0" y="0"/>
                <a:ext cx="259245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78943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1789430"/>
                    </a:lnTo>
                    <a:cubicBezTo>
                      <a:pt x="1913890" y="1858010"/>
                      <a:pt x="1858010" y="1913890"/>
                      <a:pt x="1789430" y="191389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4" name="Google Shape;587;p40">
              <a:extLst>
                <a:ext uri="{FF2B5EF4-FFF2-40B4-BE49-F238E27FC236}">
                  <a16:creationId xmlns:a16="http://schemas.microsoft.com/office/drawing/2014/main" id="{7981A9AC-5134-0079-746C-9A3759BBBF7D}"/>
                </a:ext>
              </a:extLst>
            </p:cNvPr>
            <p:cNvSpPr txBox="1">
              <a:spLocks/>
            </p:cNvSpPr>
            <p:nvPr/>
          </p:nvSpPr>
          <p:spPr>
            <a:xfrm>
              <a:off x="487680" y="571500"/>
              <a:ext cx="9418320" cy="1145400"/>
            </a:xfrm>
            <a:prstGeom prst="rect">
              <a:avLst/>
            </a:prstGeom>
          </p:spPr>
          <p:txBody>
            <a:bodyPr spcFirstLastPara="1" wrap="square" lIns="182850" tIns="182850" rIns="182850" bIns="18285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Các kiểu văn bản nghị luận xã hội</a:t>
              </a:r>
              <a:endPara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432;p60">
            <a:extLst>
              <a:ext uri="{FF2B5EF4-FFF2-40B4-BE49-F238E27FC236}">
                <a16:creationId xmlns:a16="http://schemas.microsoft.com/office/drawing/2014/main" id="{16CA0A40-59C6-B1B5-81B5-14404DFFA05B}"/>
              </a:ext>
            </a:extLst>
          </p:cNvPr>
          <p:cNvSpPr txBox="1">
            <a:spLocks/>
          </p:cNvSpPr>
          <p:nvPr/>
        </p:nvSpPr>
        <p:spPr>
          <a:xfrm>
            <a:off x="1501140" y="2171700"/>
            <a:ext cx="7391400" cy="238524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056206"/>
              </p:ext>
            </p:extLst>
          </p:nvPr>
        </p:nvGraphicFramePr>
        <p:xfrm>
          <a:off x="381000" y="2194560"/>
          <a:ext cx="17449800" cy="7642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69355">
                  <a:extLst>
                    <a:ext uri="{9D8B030D-6E8A-4147-A177-3AD203B41FA5}">
                      <a16:colId xmlns:a16="http://schemas.microsoft.com/office/drawing/2014/main" val="3162009169"/>
                    </a:ext>
                  </a:extLst>
                </a:gridCol>
                <a:gridCol w="7580445">
                  <a:extLst>
                    <a:ext uri="{9D8B030D-6E8A-4147-A177-3AD203B41FA5}">
                      <a16:colId xmlns:a16="http://schemas.microsoft.com/office/drawing/2014/main" val="3063999177"/>
                    </a:ext>
                  </a:extLst>
                </a:gridCol>
              </a:tblGrid>
              <a:tr h="845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vi-VN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vi-VN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951061"/>
                  </a:ext>
                </a:extLst>
              </a:tr>
              <a:tr h="3013699">
                <a:tc>
                  <a:txBody>
                    <a:bodyPr/>
                    <a:lstStyle/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hịch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biền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ngẫu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ban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226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83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511610" y="-421744"/>
            <a:ext cx="4296504" cy="11130487"/>
            <a:chOff x="0" y="0"/>
            <a:chExt cx="1131590" cy="2931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31590" cy="2931486"/>
            </a:xfrm>
            <a:custGeom>
              <a:avLst/>
              <a:gdLst/>
              <a:ahLst/>
              <a:cxnLst/>
              <a:rect l="l" t="t" r="r" b="b"/>
              <a:pathLst>
                <a:path w="1131590" h="2931486">
                  <a:moveTo>
                    <a:pt x="0" y="0"/>
                  </a:moveTo>
                  <a:lnTo>
                    <a:pt x="1131590" y="0"/>
                  </a:lnTo>
                  <a:lnTo>
                    <a:pt x="1131590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131590" cy="2969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118848" y="7348743"/>
            <a:ext cx="3120978" cy="2479759"/>
          </a:xfrm>
          <a:custGeom>
            <a:avLst/>
            <a:gdLst/>
            <a:ahLst/>
            <a:cxnLst/>
            <a:rect l="l" t="t" r="r" b="b"/>
            <a:pathLst>
              <a:path w="3120978" h="2479759">
                <a:moveTo>
                  <a:pt x="0" y="0"/>
                </a:moveTo>
                <a:lnTo>
                  <a:pt x="3120977" y="0"/>
                </a:lnTo>
                <a:lnTo>
                  <a:pt x="3120977" y="2479758"/>
                </a:lnTo>
                <a:lnTo>
                  <a:pt x="0" y="2479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18848" y="703221"/>
            <a:ext cx="3120978" cy="2479759"/>
          </a:xfrm>
          <a:custGeom>
            <a:avLst/>
            <a:gdLst/>
            <a:ahLst/>
            <a:cxnLst/>
            <a:rect l="l" t="t" r="r" b="b"/>
            <a:pathLst>
              <a:path w="3120978" h="2479759">
                <a:moveTo>
                  <a:pt x="0" y="0"/>
                </a:moveTo>
                <a:lnTo>
                  <a:pt x="3120977" y="0"/>
                </a:lnTo>
                <a:lnTo>
                  <a:pt x="3120977" y="2479758"/>
                </a:lnTo>
                <a:lnTo>
                  <a:pt x="0" y="2479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118848" y="4025982"/>
            <a:ext cx="3120978" cy="2479759"/>
          </a:xfrm>
          <a:custGeom>
            <a:avLst/>
            <a:gdLst/>
            <a:ahLst/>
            <a:cxnLst/>
            <a:rect l="l" t="t" r="r" b="b"/>
            <a:pathLst>
              <a:path w="3120978" h="2479759">
                <a:moveTo>
                  <a:pt x="3120977" y="0"/>
                </a:moveTo>
                <a:lnTo>
                  <a:pt x="0" y="0"/>
                </a:lnTo>
                <a:lnTo>
                  <a:pt x="0" y="2479758"/>
                </a:lnTo>
                <a:lnTo>
                  <a:pt x="3120977" y="2479758"/>
                </a:lnTo>
                <a:lnTo>
                  <a:pt x="31209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681;p40">
            <a:extLst>
              <a:ext uri="{FF2B5EF4-FFF2-40B4-BE49-F238E27FC236}">
                <a16:creationId xmlns:a16="http://schemas.microsoft.com/office/drawing/2014/main" id="{540AD0E9-3448-F2B2-4116-43F9D9970947}"/>
              </a:ext>
            </a:extLst>
          </p:cNvPr>
          <p:cNvSpPr txBox="1">
            <a:spLocks/>
          </p:cNvSpPr>
          <p:nvPr/>
        </p:nvSpPr>
        <p:spPr>
          <a:xfrm>
            <a:off x="304800" y="952500"/>
            <a:ext cx="13115407" cy="5224155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tố</a:t>
            </a:r>
            <a:endParaRPr lang="en-US" sz="8000" dirty="0">
              <a:latin typeface="#9Slide06 SVNWendi" panose="020000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endParaRPr lang="en-US" sz="8000" dirty="0">
              <a:latin typeface="#9Slide06 SVNWendi" panose="020000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F22E188-C0EC-0F94-1C0D-367FFAFC7D92}"/>
              </a:ext>
            </a:extLst>
          </p:cNvPr>
          <p:cNvSpPr/>
          <p:nvPr/>
        </p:nvSpPr>
        <p:spPr>
          <a:xfrm>
            <a:off x="5676900" y="2171700"/>
            <a:ext cx="6934200" cy="4953000"/>
          </a:xfrm>
          <a:custGeom>
            <a:avLst/>
            <a:gdLst/>
            <a:ahLst/>
            <a:cxnLst/>
            <a:rect l="l" t="t" r="r" b="b"/>
            <a:pathLst>
              <a:path w="6164494" h="4114800">
                <a:moveTo>
                  <a:pt x="0" y="0"/>
                </a:moveTo>
                <a:lnTo>
                  <a:pt x="6164494" y="0"/>
                </a:lnTo>
                <a:lnTo>
                  <a:pt x="6164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Google Shape;161;p10">
            <a:extLst>
              <a:ext uri="{FF2B5EF4-FFF2-40B4-BE49-F238E27FC236}">
                <a16:creationId xmlns:a16="http://schemas.microsoft.com/office/drawing/2014/main" id="{1FE04F48-7F5F-8AE0-D5BA-05D061A3518E}"/>
              </a:ext>
            </a:extLst>
          </p:cNvPr>
          <p:cNvSpPr txBox="1">
            <a:spLocks/>
          </p:cNvSpPr>
          <p:nvPr/>
        </p:nvSpPr>
        <p:spPr>
          <a:xfrm>
            <a:off x="4946474" y="2876024"/>
            <a:ext cx="5128492" cy="15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đề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5" name="Google Shape;163;p10">
            <a:extLst>
              <a:ext uri="{FF2B5EF4-FFF2-40B4-BE49-F238E27FC236}">
                <a16:creationId xmlns:a16="http://schemas.microsoft.com/office/drawing/2014/main" id="{A6983749-AC93-00AD-5894-8286E97072E4}"/>
              </a:ext>
            </a:extLst>
          </p:cNvPr>
          <p:cNvSpPr txBox="1">
            <a:spLocks/>
          </p:cNvSpPr>
          <p:nvPr/>
        </p:nvSpPr>
        <p:spPr>
          <a:xfrm>
            <a:off x="8451674" y="3357773"/>
            <a:ext cx="5593454" cy="15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điểm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6" name="Google Shape;165;p10">
            <a:extLst>
              <a:ext uri="{FF2B5EF4-FFF2-40B4-BE49-F238E27FC236}">
                <a16:creationId xmlns:a16="http://schemas.microsoft.com/office/drawing/2014/main" id="{0267E8C0-DBD4-73BB-D28B-6A7D6AB131CF}"/>
              </a:ext>
            </a:extLst>
          </p:cNvPr>
          <p:cNvSpPr txBox="1">
            <a:spLocks/>
          </p:cNvSpPr>
          <p:nvPr/>
        </p:nvSpPr>
        <p:spPr>
          <a:xfrm>
            <a:off x="6089474" y="4996668"/>
            <a:ext cx="2537741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Ý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kiến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chủ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7" name="Google Shape;167;p10">
            <a:extLst>
              <a:ext uri="{FF2B5EF4-FFF2-40B4-BE49-F238E27FC236}">
                <a16:creationId xmlns:a16="http://schemas.microsoft.com/office/drawing/2014/main" id="{D9454DD8-1FBA-8DC2-D59F-43AF3F20D802}"/>
              </a:ext>
            </a:extLst>
          </p:cNvPr>
          <p:cNvSpPr txBox="1">
            <a:spLocks/>
          </p:cNvSpPr>
          <p:nvPr/>
        </p:nvSpPr>
        <p:spPr>
          <a:xfrm>
            <a:off x="9670874" y="5392909"/>
            <a:ext cx="3206926" cy="1002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Bằng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chứng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khách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8" name="Google Shape;162;p10">
            <a:extLst>
              <a:ext uri="{FF2B5EF4-FFF2-40B4-BE49-F238E27FC236}">
                <a16:creationId xmlns:a16="http://schemas.microsoft.com/office/drawing/2014/main" id="{C7852451-D669-4B42-AED7-9712272DA332}"/>
              </a:ext>
            </a:extLst>
          </p:cNvPr>
          <p:cNvSpPr txBox="1">
            <a:spLocks/>
          </p:cNvSpPr>
          <p:nvPr/>
        </p:nvSpPr>
        <p:spPr>
          <a:xfrm>
            <a:off x="216644" y="1384724"/>
            <a:ext cx="5530392" cy="227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spcBef>
                <a:spcPts val="0"/>
              </a:spcBef>
              <a:buFont typeface="Arial"/>
              <a:buChar char="•"/>
            </a:pPr>
            <a:r>
              <a:rPr lang="vi-VN" sz="4000" dirty="0">
                <a:latin typeface="+mj-lt"/>
                <a:ea typeface="Cambria"/>
                <a:cs typeface="Cambria"/>
                <a:sym typeface="Cambria"/>
              </a:rPr>
              <a:t>Vấn đề trọng tâm bao trùm bài viết.</a:t>
            </a:r>
            <a:endParaRPr lang="vi-VN" sz="4000" dirty="0">
              <a:latin typeface="+mj-lt"/>
            </a:endParaRPr>
          </a:p>
          <a:p>
            <a:pPr marL="571500" indent="-571500" algn="just">
              <a:spcBef>
                <a:spcPts val="0"/>
              </a:spcBef>
              <a:buFont typeface="Arial"/>
              <a:buChar char="•"/>
            </a:pPr>
            <a:r>
              <a:rPr lang="vi-VN" sz="4000" dirty="0">
                <a:latin typeface="+mj-lt"/>
                <a:ea typeface="Cambria"/>
                <a:cs typeface="Cambria"/>
                <a:sym typeface="Cambria"/>
              </a:rPr>
              <a:t>Thường nêu ở nhan đề hoặc phần mở đầu.</a:t>
            </a:r>
          </a:p>
        </p:txBody>
      </p:sp>
      <p:sp>
        <p:nvSpPr>
          <p:cNvPr id="9" name="Google Shape;164;p10">
            <a:extLst>
              <a:ext uri="{FF2B5EF4-FFF2-40B4-BE49-F238E27FC236}">
                <a16:creationId xmlns:a16="http://schemas.microsoft.com/office/drawing/2014/main" id="{2330A5ED-FCC6-E4F2-037D-1BF1BDE67215}"/>
              </a:ext>
            </a:extLst>
          </p:cNvPr>
          <p:cNvSpPr txBox="1">
            <a:spLocks/>
          </p:cNvSpPr>
          <p:nvPr/>
        </p:nvSpPr>
        <p:spPr>
          <a:xfrm>
            <a:off x="12039600" y="1137174"/>
            <a:ext cx="5994750" cy="2920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algn="just">
              <a:buFont typeface="Arial"/>
              <a:buChar char="•"/>
            </a:pPr>
            <a:r>
              <a:rPr lang="vi-VN" sz="4000" kern="0" dirty="0">
                <a:latin typeface="+mj-lt"/>
                <a:ea typeface="Cambria"/>
                <a:cs typeface="Cambria"/>
                <a:sym typeface="Cambria"/>
              </a:rPr>
              <a:t>Triển khai, làm sáng tỏ luận đề.</a:t>
            </a:r>
            <a:endParaRPr lang="vi-VN" sz="4000" kern="0" dirty="0">
              <a:latin typeface="+mj-lt"/>
            </a:endParaRPr>
          </a:p>
          <a:p>
            <a:pPr marL="571500" indent="-571500" algn="just">
              <a:buFont typeface="Arial"/>
              <a:buChar char="•"/>
            </a:pPr>
            <a:r>
              <a:rPr lang="vi-VN" sz="4000" kern="0" dirty="0">
                <a:latin typeface="+mj-lt"/>
                <a:ea typeface="Cambria"/>
                <a:cs typeface="Cambria"/>
                <a:sym typeface="Cambria"/>
              </a:rPr>
              <a:t>Số lượng không cố định</a:t>
            </a:r>
            <a:endParaRPr lang="vi-VN" sz="4000" kern="0" dirty="0">
              <a:latin typeface="+mj-lt"/>
            </a:endParaRPr>
          </a:p>
          <a:p>
            <a:pPr marL="571500" indent="-571500" algn="just">
              <a:buFont typeface="Arial"/>
              <a:buChar char="•"/>
            </a:pPr>
            <a:r>
              <a:rPr lang="vi-VN" sz="4000" kern="0" dirty="0">
                <a:latin typeface="+mj-lt"/>
                <a:ea typeface="Cambria"/>
                <a:cs typeface="Cambria"/>
                <a:sym typeface="Cambria"/>
              </a:rPr>
              <a:t>Được làm sáng tỏ bởi lí lẽ, bằng chứng</a:t>
            </a:r>
          </a:p>
        </p:txBody>
      </p:sp>
      <p:sp>
        <p:nvSpPr>
          <p:cNvPr id="10" name="Google Shape;166;p10">
            <a:extLst>
              <a:ext uri="{FF2B5EF4-FFF2-40B4-BE49-F238E27FC236}">
                <a16:creationId xmlns:a16="http://schemas.microsoft.com/office/drawing/2014/main" id="{C3788E49-CBBE-1C5D-C03C-81CC03CB68E9}"/>
              </a:ext>
            </a:extLst>
          </p:cNvPr>
          <p:cNvSpPr txBox="1">
            <a:spLocks/>
          </p:cNvSpPr>
          <p:nvPr/>
        </p:nvSpPr>
        <p:spPr>
          <a:xfrm>
            <a:off x="1194872" y="6246842"/>
            <a:ext cx="6096000" cy="265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4000" kern="0" dirty="0">
                <a:latin typeface="+mj-lt"/>
                <a:ea typeface="Cambria"/>
                <a:cs typeface="Cambria"/>
                <a:sym typeface="Cambria"/>
              </a:rPr>
              <a:t>Những phát biểu, nhận định của người viết, chưa được kiểm chứng.</a:t>
            </a:r>
          </a:p>
        </p:txBody>
      </p:sp>
      <p:sp>
        <p:nvSpPr>
          <p:cNvPr id="11" name="Google Shape;168;p10">
            <a:extLst>
              <a:ext uri="{FF2B5EF4-FFF2-40B4-BE49-F238E27FC236}">
                <a16:creationId xmlns:a16="http://schemas.microsoft.com/office/drawing/2014/main" id="{6066756B-2D5B-FDB3-3721-53934006ED71}"/>
              </a:ext>
            </a:extLst>
          </p:cNvPr>
          <p:cNvSpPr txBox="1">
            <a:spLocks/>
          </p:cNvSpPr>
          <p:nvPr/>
        </p:nvSpPr>
        <p:spPr>
          <a:xfrm>
            <a:off x="10865740" y="6842206"/>
            <a:ext cx="5866072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Những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sự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liệu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thật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kiểm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nghiệm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đời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tế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30CA91C2-8620-B2E5-499E-2C3696AF0FF3}"/>
              </a:ext>
            </a:extLst>
          </p:cNvPr>
          <p:cNvGrpSpPr/>
          <p:nvPr/>
        </p:nvGrpSpPr>
        <p:grpSpPr>
          <a:xfrm>
            <a:off x="-609862" y="9624967"/>
            <a:ext cx="19507723" cy="1861151"/>
            <a:chOff x="0" y="0"/>
            <a:chExt cx="5137837" cy="49018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5F4CCA8-B69B-BC10-E1EF-23343EA952EE}"/>
                </a:ext>
              </a:extLst>
            </p:cNvPr>
            <p:cNvSpPr/>
            <p:nvPr/>
          </p:nvSpPr>
          <p:spPr>
            <a:xfrm>
              <a:off x="0" y="0"/>
              <a:ext cx="5137837" cy="490180"/>
            </a:xfrm>
            <a:custGeom>
              <a:avLst/>
              <a:gdLst/>
              <a:ahLst/>
              <a:cxnLst/>
              <a:rect l="l" t="t" r="r" b="b"/>
              <a:pathLst>
                <a:path w="5137837" h="490180">
                  <a:moveTo>
                    <a:pt x="0" y="0"/>
                  </a:moveTo>
                  <a:lnTo>
                    <a:pt x="5137837" y="0"/>
                  </a:lnTo>
                  <a:lnTo>
                    <a:pt x="5137837" y="490180"/>
                  </a:lnTo>
                  <a:lnTo>
                    <a:pt x="0" y="490180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908739D2-DA25-A22F-31C5-96C3966259D9}"/>
                </a:ext>
              </a:extLst>
            </p:cNvPr>
            <p:cNvSpPr txBox="1"/>
            <p:nvPr/>
          </p:nvSpPr>
          <p:spPr>
            <a:xfrm>
              <a:off x="0" y="-38100"/>
              <a:ext cx="5137837" cy="528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105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2F47ED17-2DC6-31D8-7A69-699C55F30684}"/>
              </a:ext>
            </a:extLst>
          </p:cNvPr>
          <p:cNvGrpSpPr/>
          <p:nvPr/>
        </p:nvGrpSpPr>
        <p:grpSpPr>
          <a:xfrm>
            <a:off x="17221200" y="-723900"/>
            <a:ext cx="3821154" cy="11130487"/>
            <a:chOff x="0" y="0"/>
            <a:chExt cx="1006394" cy="293148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DDD627F-E8F1-A5D8-0F18-24B51E9AE015}"/>
                </a:ext>
              </a:extLst>
            </p:cNvPr>
            <p:cNvSpPr/>
            <p:nvPr/>
          </p:nvSpPr>
          <p:spPr>
            <a:xfrm>
              <a:off x="0" y="0"/>
              <a:ext cx="1006394" cy="2931486"/>
            </a:xfrm>
            <a:custGeom>
              <a:avLst/>
              <a:gdLst/>
              <a:ahLst/>
              <a:cxnLst/>
              <a:rect l="l" t="t" r="r" b="b"/>
              <a:pathLst>
                <a:path w="1006394" h="2931486">
                  <a:moveTo>
                    <a:pt x="0" y="0"/>
                  </a:moveTo>
                  <a:lnTo>
                    <a:pt x="1006394" y="0"/>
                  </a:lnTo>
                  <a:lnTo>
                    <a:pt x="1006394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5041CB24-F3AD-8090-5F58-ED416F7A3AE8}"/>
                </a:ext>
              </a:extLst>
            </p:cNvPr>
            <p:cNvSpPr txBox="1"/>
            <p:nvPr/>
          </p:nvSpPr>
          <p:spPr>
            <a:xfrm>
              <a:off x="0" y="-38100"/>
              <a:ext cx="1006394" cy="2969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6">
            <a:extLst>
              <a:ext uri="{FF2B5EF4-FFF2-40B4-BE49-F238E27FC236}">
                <a16:creationId xmlns:a16="http://schemas.microsoft.com/office/drawing/2014/main" id="{C3FC1474-F731-3742-3DAF-58F639459CB3}"/>
              </a:ext>
            </a:extLst>
          </p:cNvPr>
          <p:cNvSpPr/>
          <p:nvPr/>
        </p:nvSpPr>
        <p:spPr>
          <a:xfrm>
            <a:off x="-381000" y="3619500"/>
            <a:ext cx="7131486" cy="6634480"/>
          </a:xfrm>
          <a:custGeom>
            <a:avLst/>
            <a:gdLst/>
            <a:ahLst/>
            <a:cxnLst/>
            <a:rect l="l" t="t" r="r" b="b"/>
            <a:pathLst>
              <a:path w="4616886" h="4114800">
                <a:moveTo>
                  <a:pt x="0" y="0"/>
                </a:moveTo>
                <a:lnTo>
                  <a:pt x="4616887" y="0"/>
                </a:lnTo>
                <a:lnTo>
                  <a:pt x="46168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Google Shape;198;p11">
            <a:extLst>
              <a:ext uri="{FF2B5EF4-FFF2-40B4-BE49-F238E27FC236}">
                <a16:creationId xmlns:a16="http://schemas.microsoft.com/office/drawing/2014/main" id="{B3E08401-EE4D-25FD-0B1F-461959986AA6}"/>
              </a:ext>
            </a:extLst>
          </p:cNvPr>
          <p:cNvSpPr txBox="1">
            <a:spLocks/>
          </p:cNvSpPr>
          <p:nvPr/>
        </p:nvSpPr>
        <p:spPr>
          <a:xfrm>
            <a:off x="1371600" y="239451"/>
            <a:ext cx="15430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Chứng</a:t>
            </a:r>
            <a:r>
              <a:rPr lang="en-US" sz="4800" b="1" dirty="0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800" b="1" dirty="0" err="1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minh</a:t>
            </a:r>
            <a:r>
              <a:rPr lang="en-US" sz="4800" b="1" dirty="0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800" b="1" dirty="0" err="1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tính</a:t>
            </a:r>
            <a:r>
              <a:rPr lang="en-US" sz="4800" b="1" dirty="0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800" b="1" dirty="0" err="1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4800" b="1" dirty="0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800" b="1" dirty="0" err="1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đắn</a:t>
            </a:r>
            <a:endParaRPr lang="en-US" sz="4800" b="1" dirty="0">
              <a:solidFill>
                <a:schemeClr val="dk2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4" name="Google Shape;197;p11">
            <a:extLst>
              <a:ext uri="{FF2B5EF4-FFF2-40B4-BE49-F238E27FC236}">
                <a16:creationId xmlns:a16="http://schemas.microsoft.com/office/drawing/2014/main" id="{6277869D-8EAC-D37C-CFED-35E5D035CDD7}"/>
              </a:ext>
            </a:extLst>
          </p:cNvPr>
          <p:cNvSpPr txBox="1">
            <a:spLocks/>
          </p:cNvSpPr>
          <p:nvPr/>
        </p:nvSpPr>
        <p:spPr>
          <a:xfrm>
            <a:off x="9633294" y="1654134"/>
            <a:ext cx="5769804" cy="1670362"/>
          </a:xfrm>
          <a:prstGeom prst="rect">
            <a:avLst/>
          </a:prstGeom>
          <a:solidFill>
            <a:srgbClr val="DFB9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0" algn="ctr">
              <a:buFont typeface="Arial" pitchFamily="34" charset="0"/>
              <a:buNone/>
            </a:pPr>
            <a:r>
              <a:rPr lang="vi-VN" sz="4400" b="1" dirty="0">
                <a:latin typeface="+mj-lt"/>
                <a:ea typeface="Cambria"/>
                <a:cs typeface="Cambria"/>
                <a:sym typeface="Cambria"/>
              </a:rPr>
              <a:t>Ý kiến, đánh giá chủ quan của người viết</a:t>
            </a:r>
          </a:p>
        </p:txBody>
      </p:sp>
      <p:sp>
        <p:nvSpPr>
          <p:cNvPr id="5" name="Google Shape;199;p11">
            <a:extLst>
              <a:ext uri="{FF2B5EF4-FFF2-40B4-BE49-F238E27FC236}">
                <a16:creationId xmlns:a16="http://schemas.microsoft.com/office/drawing/2014/main" id="{57CAC471-9EC7-3C2E-09DB-07BD41993555}"/>
              </a:ext>
            </a:extLst>
          </p:cNvPr>
          <p:cNvSpPr txBox="1"/>
          <p:nvPr/>
        </p:nvSpPr>
        <p:spPr>
          <a:xfrm>
            <a:off x="9633294" y="7505700"/>
            <a:ext cx="5769804" cy="1670362"/>
          </a:xfrm>
          <a:prstGeom prst="rect">
            <a:avLst/>
          </a:prstGeom>
          <a:solidFill>
            <a:srgbClr val="BBD1C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304800" algn="ctr" defTabSz="1828800">
              <a:buClr>
                <a:srgbClr val="56697E"/>
              </a:buClr>
              <a:buSzPts val="1200"/>
            </a:pPr>
            <a:r>
              <a:rPr lang="en-US" sz="44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44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đắn</a:t>
            </a:r>
            <a:endParaRPr sz="4400" b="1" kern="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6" name="Google Shape;200;p11">
            <a:extLst>
              <a:ext uri="{FF2B5EF4-FFF2-40B4-BE49-F238E27FC236}">
                <a16:creationId xmlns:a16="http://schemas.microsoft.com/office/drawing/2014/main" id="{21469B81-94F3-68B6-879A-145B52FC56FB}"/>
              </a:ext>
            </a:extLst>
          </p:cNvPr>
          <p:cNvSpPr/>
          <p:nvPr/>
        </p:nvSpPr>
        <p:spPr>
          <a:xfrm rot="5400000">
            <a:off x="10988819" y="5155136"/>
            <a:ext cx="2990475" cy="51992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endParaRPr sz="2800" kern="0">
              <a:solidFill>
                <a:srgbClr val="F5E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01;p11">
            <a:extLst>
              <a:ext uri="{FF2B5EF4-FFF2-40B4-BE49-F238E27FC236}">
                <a16:creationId xmlns:a16="http://schemas.microsoft.com/office/drawing/2014/main" id="{063A6A35-B696-D844-74ED-F64DBE7945E5}"/>
              </a:ext>
            </a:extLst>
          </p:cNvPr>
          <p:cNvSpPr txBox="1"/>
          <p:nvPr/>
        </p:nvSpPr>
        <p:spPr>
          <a:xfrm>
            <a:off x="7042494" y="3863064"/>
            <a:ext cx="5181600" cy="265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304800" algn="ctr" defTabSz="1828800">
              <a:buClr>
                <a:srgbClr val="56697E"/>
              </a:buClr>
              <a:buSzPts val="1200"/>
            </a:pP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lí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lẽ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bằng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chứng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khách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được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kiểm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nghiệm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tế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đời</a:t>
            </a:r>
            <a:r>
              <a:rPr lang="en-US" sz="40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sống</a:t>
            </a:r>
            <a:endParaRPr sz="4000" kern="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1396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8;p11">
            <a:extLst>
              <a:ext uri="{FF2B5EF4-FFF2-40B4-BE49-F238E27FC236}">
                <a16:creationId xmlns:a16="http://schemas.microsoft.com/office/drawing/2014/main" id="{B3E08401-EE4D-25FD-0B1F-461959986AA6}"/>
              </a:ext>
            </a:extLst>
          </p:cNvPr>
          <p:cNvSpPr txBox="1">
            <a:spLocks/>
          </p:cNvSpPr>
          <p:nvPr/>
        </p:nvSpPr>
        <p:spPr>
          <a:xfrm>
            <a:off x="1371600" y="239451"/>
            <a:ext cx="15430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Chứng</a:t>
            </a:r>
            <a:r>
              <a:rPr lang="en-US" sz="4800" b="1" dirty="0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minh </a:t>
            </a:r>
            <a:r>
              <a:rPr lang="en-US" sz="4800" b="1" dirty="0" err="1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tính</a:t>
            </a:r>
            <a:r>
              <a:rPr lang="en-US" sz="4800" b="1" dirty="0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800" b="1" dirty="0" err="1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4800" b="1" dirty="0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800" b="1" dirty="0" err="1">
                <a:solidFill>
                  <a:schemeClr val="dk2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đắn</a:t>
            </a:r>
            <a:endParaRPr lang="en-US" sz="4800" b="1" dirty="0">
              <a:solidFill>
                <a:schemeClr val="dk2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4" name="Google Shape;197;p11">
            <a:extLst>
              <a:ext uri="{FF2B5EF4-FFF2-40B4-BE49-F238E27FC236}">
                <a16:creationId xmlns:a16="http://schemas.microsoft.com/office/drawing/2014/main" id="{6277869D-8EAC-D37C-CFED-35E5D035CDD7}"/>
              </a:ext>
            </a:extLst>
          </p:cNvPr>
          <p:cNvSpPr txBox="1">
            <a:spLocks/>
          </p:cNvSpPr>
          <p:nvPr/>
        </p:nvSpPr>
        <p:spPr>
          <a:xfrm>
            <a:off x="9633294" y="1654134"/>
            <a:ext cx="7168506" cy="1670362"/>
          </a:xfrm>
          <a:prstGeom prst="rect">
            <a:avLst/>
          </a:prstGeom>
          <a:solidFill>
            <a:srgbClr val="DFB9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0" algn="ctr">
              <a:buNone/>
            </a:pPr>
            <a:r>
              <a:rPr lang="vi-VN" sz="4400" b="1" dirty="0">
                <a:latin typeface="+mj-lt"/>
                <a:ea typeface="Cambria"/>
                <a:cs typeface="Cambria"/>
                <a:sym typeface="Cambria"/>
              </a:rPr>
              <a:t>Dân tộc Việt Nam là 1 dân tộc có tinh thần yêu nước</a:t>
            </a:r>
          </a:p>
        </p:txBody>
      </p:sp>
      <p:sp>
        <p:nvSpPr>
          <p:cNvPr id="5" name="Google Shape;199;p11">
            <a:extLst>
              <a:ext uri="{FF2B5EF4-FFF2-40B4-BE49-F238E27FC236}">
                <a16:creationId xmlns:a16="http://schemas.microsoft.com/office/drawing/2014/main" id="{57CAC471-9EC7-3C2E-09DB-07BD41993555}"/>
              </a:ext>
            </a:extLst>
          </p:cNvPr>
          <p:cNvSpPr txBox="1"/>
          <p:nvPr/>
        </p:nvSpPr>
        <p:spPr>
          <a:xfrm>
            <a:off x="9633294" y="7854219"/>
            <a:ext cx="7168506" cy="1670362"/>
          </a:xfrm>
          <a:prstGeom prst="rect">
            <a:avLst/>
          </a:prstGeom>
          <a:solidFill>
            <a:srgbClr val="BBD1C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304800" algn="ctr" defTabSz="1828800">
              <a:buClr>
                <a:srgbClr val="56697E"/>
              </a:buClr>
              <a:buSzPts val="1200"/>
            </a:pPr>
            <a:r>
              <a:rPr lang="en-US" sz="44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44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đắn</a:t>
            </a:r>
            <a:endParaRPr sz="4400" b="1" kern="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6" name="Google Shape;200;p11">
            <a:extLst>
              <a:ext uri="{FF2B5EF4-FFF2-40B4-BE49-F238E27FC236}">
                <a16:creationId xmlns:a16="http://schemas.microsoft.com/office/drawing/2014/main" id="{21469B81-94F3-68B6-879A-145B52FC56FB}"/>
              </a:ext>
            </a:extLst>
          </p:cNvPr>
          <p:cNvSpPr/>
          <p:nvPr/>
        </p:nvSpPr>
        <p:spPr>
          <a:xfrm rot="5400000">
            <a:off x="11722309" y="5257792"/>
            <a:ext cx="2990475" cy="51992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endParaRPr sz="2800" kern="0">
              <a:solidFill>
                <a:srgbClr val="F5E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01;p11">
            <a:extLst>
              <a:ext uri="{FF2B5EF4-FFF2-40B4-BE49-F238E27FC236}">
                <a16:creationId xmlns:a16="http://schemas.microsoft.com/office/drawing/2014/main" id="{063A6A35-B696-D844-74ED-F64DBE7945E5}"/>
              </a:ext>
            </a:extLst>
          </p:cNvPr>
          <p:cNvSpPr txBox="1"/>
          <p:nvPr/>
        </p:nvSpPr>
        <p:spPr>
          <a:xfrm>
            <a:off x="4735529" y="4588555"/>
            <a:ext cx="8273705" cy="265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304800" defTabSz="1828800">
              <a:lnSpc>
                <a:spcPct val="150000"/>
              </a:lnSpc>
              <a:buClr>
                <a:srgbClr val="56697E"/>
              </a:buClr>
              <a:buSzPts val="1200"/>
            </a:pPr>
            <a:r>
              <a:rPr lang="en-US" sz="3600" i="1" kern="0" dirty="0">
                <a:latin typeface="+mj-lt"/>
                <a:ea typeface="Cambria"/>
                <a:cs typeface="Cambria"/>
                <a:sym typeface="Cambria"/>
              </a:rPr>
              <a:t>- </a:t>
            </a:r>
            <a:r>
              <a:rPr lang="vi-VN" sz="3600" i="1" kern="0" dirty="0">
                <a:latin typeface="+mj-lt"/>
                <a:ea typeface="Cambria"/>
                <a:cs typeface="Cambria"/>
                <a:sym typeface="Cambria"/>
              </a:rPr>
              <a:t>Trong lịch sử đấu tranh, các cuộc đấu tranh dựng nước và giữ nước.</a:t>
            </a:r>
            <a:endParaRPr lang="vi-VN" sz="3600" kern="0" dirty="0">
              <a:latin typeface="+mj-lt"/>
              <a:cs typeface="Arial"/>
              <a:sym typeface="Arial"/>
            </a:endParaRPr>
          </a:p>
          <a:p>
            <a:pPr marL="304800" defTabSz="1828800">
              <a:lnSpc>
                <a:spcPct val="150000"/>
              </a:lnSpc>
              <a:buClr>
                <a:srgbClr val="56697E"/>
              </a:buClr>
              <a:buSzPts val="1200"/>
            </a:pPr>
            <a:r>
              <a:rPr lang="en-US" sz="3600" i="1" kern="0" dirty="0">
                <a:latin typeface="+mj-lt"/>
                <a:ea typeface="Cambria"/>
                <a:cs typeface="Cambria"/>
                <a:sym typeface="Cambria"/>
              </a:rPr>
              <a:t>- </a:t>
            </a:r>
            <a:r>
              <a:rPr lang="vi-VN" sz="3600" i="1" kern="0" dirty="0">
                <a:latin typeface="+mj-lt"/>
                <a:ea typeface="Cambria"/>
                <a:cs typeface="Cambria"/>
                <a:sym typeface="Cambria"/>
              </a:rPr>
              <a:t>Những tấm gương anh h</a:t>
            </a:r>
            <a:r>
              <a:rPr lang="en-US" sz="3600" i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ù</a:t>
            </a:r>
            <a:r>
              <a:rPr lang="vi-VN" sz="3600" i="1" kern="0" dirty="0">
                <a:latin typeface="+mj-lt"/>
                <a:ea typeface="Cambria"/>
                <a:cs typeface="Cambria"/>
                <a:sym typeface="Cambria"/>
              </a:rPr>
              <a:t>ng.</a:t>
            </a:r>
            <a:endParaRPr lang="vi-VN" sz="3600" kern="0" dirty="0">
              <a:latin typeface="+mj-lt"/>
              <a:cs typeface="Arial"/>
              <a:sym typeface="Arial"/>
            </a:endParaRPr>
          </a:p>
          <a:p>
            <a:pPr marL="304800" defTabSz="1828800">
              <a:lnSpc>
                <a:spcPct val="150000"/>
              </a:lnSpc>
              <a:buClr>
                <a:srgbClr val="56697E"/>
              </a:buClr>
              <a:buSzPts val="1200"/>
            </a:pPr>
            <a:r>
              <a:rPr lang="en-US" sz="3600" i="1" kern="0" dirty="0">
                <a:latin typeface="+mj-lt"/>
                <a:ea typeface="Cambria"/>
                <a:cs typeface="Cambria"/>
                <a:sym typeface="Cambria"/>
              </a:rPr>
              <a:t>- </a:t>
            </a:r>
            <a:r>
              <a:rPr lang="vi-VN" sz="3600" i="1" kern="0" dirty="0">
                <a:latin typeface="+mj-lt"/>
                <a:ea typeface="Cambria"/>
                <a:cs typeface="Cambria"/>
                <a:sym typeface="Cambria"/>
              </a:rPr>
              <a:t>Trong thời hiện đại yêu nước là chống dịch, là xây dựng đất nước</a:t>
            </a:r>
          </a:p>
          <a:p>
            <a:pPr marL="304800" defTabSz="1828800">
              <a:lnSpc>
                <a:spcPct val="150000"/>
              </a:lnSpc>
              <a:buClr>
                <a:srgbClr val="56697E"/>
              </a:buClr>
              <a:buSzPts val="1200"/>
            </a:pPr>
            <a:r>
              <a:rPr lang="vi-VN" sz="3600" i="1" kern="0" dirty="0">
                <a:latin typeface="+mj-lt"/>
                <a:ea typeface="Cambria"/>
                <a:cs typeface="Cambria"/>
                <a:sym typeface="Cambria"/>
              </a:rPr>
              <a:t>….</a:t>
            </a:r>
            <a:endParaRPr lang="vi-VN" sz="3600" kern="0" dirty="0">
              <a:latin typeface="+mj-lt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B7E0E1-FFE1-6239-9195-9EC3FAD4420F}"/>
              </a:ext>
            </a:extLst>
          </p:cNvPr>
          <p:cNvGrpSpPr/>
          <p:nvPr/>
        </p:nvGrpSpPr>
        <p:grpSpPr>
          <a:xfrm>
            <a:off x="-533400" y="3467100"/>
            <a:ext cx="4702655" cy="5488811"/>
            <a:chOff x="11661813" y="2486896"/>
            <a:chExt cx="4702655" cy="5488811"/>
          </a:xfrm>
        </p:grpSpPr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BB264606-7DF0-8D5C-4F21-46A0C20AB17F}"/>
                </a:ext>
              </a:extLst>
            </p:cNvPr>
            <p:cNvSpPr/>
            <p:nvPr/>
          </p:nvSpPr>
          <p:spPr>
            <a:xfrm rot="20794782">
              <a:off x="11661813" y="2486896"/>
              <a:ext cx="4702655" cy="5488811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0" name="Picture 2" descr="Biển đảo Việt Nam ngày 19/8/2014: Tinh thần yêu nước,... | HỆ THỜI SỰ CHÍNH  TRỊ TỔNG HỢP - VOV1">
              <a:extLst>
                <a:ext uri="{FF2B5EF4-FFF2-40B4-BE49-F238E27FC236}">
                  <a16:creationId xmlns:a16="http://schemas.microsoft.com/office/drawing/2014/main" id="{A2172C86-4023-CF39-5C5A-71FD45D14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68743">
              <a:off x="11872453" y="2745379"/>
              <a:ext cx="4078000" cy="4080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76BB4893-83BB-1BF3-F04F-A9FE86D47E71}"/>
              </a:ext>
            </a:extLst>
          </p:cNvPr>
          <p:cNvGrpSpPr/>
          <p:nvPr/>
        </p:nvGrpSpPr>
        <p:grpSpPr>
          <a:xfrm>
            <a:off x="17221200" y="-723900"/>
            <a:ext cx="3821154" cy="11130487"/>
            <a:chOff x="0" y="0"/>
            <a:chExt cx="1006394" cy="2931486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8B29263-22E8-23A1-FF20-4C281F8D58C3}"/>
                </a:ext>
              </a:extLst>
            </p:cNvPr>
            <p:cNvSpPr/>
            <p:nvPr/>
          </p:nvSpPr>
          <p:spPr>
            <a:xfrm>
              <a:off x="0" y="0"/>
              <a:ext cx="1006394" cy="2931486"/>
            </a:xfrm>
            <a:custGeom>
              <a:avLst/>
              <a:gdLst/>
              <a:ahLst/>
              <a:cxnLst/>
              <a:rect l="l" t="t" r="r" b="b"/>
              <a:pathLst>
                <a:path w="1006394" h="2931486">
                  <a:moveTo>
                    <a:pt x="0" y="0"/>
                  </a:moveTo>
                  <a:lnTo>
                    <a:pt x="1006394" y="0"/>
                  </a:lnTo>
                  <a:lnTo>
                    <a:pt x="1006394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533A1535-3224-BB9B-EF33-48CB1061629E}"/>
                </a:ext>
              </a:extLst>
            </p:cNvPr>
            <p:cNvSpPr txBox="1"/>
            <p:nvPr/>
          </p:nvSpPr>
          <p:spPr>
            <a:xfrm>
              <a:off x="0" y="-38100"/>
              <a:ext cx="1006394" cy="2969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996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69178" y="-421744"/>
            <a:ext cx="4207376" cy="11130487"/>
            <a:chOff x="0" y="0"/>
            <a:chExt cx="1108116" cy="2931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8116" cy="2931486"/>
            </a:xfrm>
            <a:custGeom>
              <a:avLst/>
              <a:gdLst/>
              <a:ahLst/>
              <a:cxnLst/>
              <a:rect l="l" t="t" r="r" b="b"/>
              <a:pathLst>
                <a:path w="1108116" h="2931486">
                  <a:moveTo>
                    <a:pt x="0" y="0"/>
                  </a:moveTo>
                  <a:lnTo>
                    <a:pt x="1108116" y="0"/>
                  </a:lnTo>
                  <a:lnTo>
                    <a:pt x="1108116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108116" cy="2969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35521" y="7339246"/>
            <a:ext cx="3074689" cy="2442980"/>
          </a:xfrm>
          <a:custGeom>
            <a:avLst/>
            <a:gdLst/>
            <a:ahLst/>
            <a:cxnLst/>
            <a:rect l="l" t="t" r="r" b="b"/>
            <a:pathLst>
              <a:path w="3074689" h="2442980">
                <a:moveTo>
                  <a:pt x="0" y="0"/>
                </a:moveTo>
                <a:lnTo>
                  <a:pt x="3074690" y="0"/>
                </a:lnTo>
                <a:lnTo>
                  <a:pt x="3074690" y="2442980"/>
                </a:lnTo>
                <a:lnTo>
                  <a:pt x="0" y="2442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35521" y="3922010"/>
            <a:ext cx="3074689" cy="2442980"/>
          </a:xfrm>
          <a:custGeom>
            <a:avLst/>
            <a:gdLst/>
            <a:ahLst/>
            <a:cxnLst/>
            <a:rect l="l" t="t" r="r" b="b"/>
            <a:pathLst>
              <a:path w="3074689" h="2442980">
                <a:moveTo>
                  <a:pt x="3074690" y="0"/>
                </a:moveTo>
                <a:lnTo>
                  <a:pt x="0" y="0"/>
                </a:lnTo>
                <a:lnTo>
                  <a:pt x="0" y="2442980"/>
                </a:lnTo>
                <a:lnTo>
                  <a:pt x="3074690" y="2442980"/>
                </a:lnTo>
                <a:lnTo>
                  <a:pt x="30746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5521" y="504774"/>
            <a:ext cx="3074689" cy="2442980"/>
          </a:xfrm>
          <a:custGeom>
            <a:avLst/>
            <a:gdLst/>
            <a:ahLst/>
            <a:cxnLst/>
            <a:rect l="l" t="t" r="r" b="b"/>
            <a:pathLst>
              <a:path w="3074689" h="2442980">
                <a:moveTo>
                  <a:pt x="0" y="0"/>
                </a:moveTo>
                <a:lnTo>
                  <a:pt x="3074690" y="0"/>
                </a:lnTo>
                <a:lnTo>
                  <a:pt x="3074690" y="2442980"/>
                </a:lnTo>
                <a:lnTo>
                  <a:pt x="0" y="2442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201;p11">
            <a:extLst>
              <a:ext uri="{FF2B5EF4-FFF2-40B4-BE49-F238E27FC236}">
                <a16:creationId xmlns:a16="http://schemas.microsoft.com/office/drawing/2014/main" id="{FEDD4D03-47DA-3582-6280-21305B0A25B6}"/>
              </a:ext>
            </a:extLst>
          </p:cNvPr>
          <p:cNvSpPr txBox="1"/>
          <p:nvPr/>
        </p:nvSpPr>
        <p:spPr>
          <a:xfrm>
            <a:off x="6172200" y="3467100"/>
            <a:ext cx="9035706" cy="265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304800" algn="just" defTabSz="1828800">
              <a:buClr>
                <a:srgbClr val="56697E"/>
              </a:buClr>
              <a:buSzPts val="1200"/>
            </a:pP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Tìm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nghị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luận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xác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định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luận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đề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luận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điểm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ý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kiến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chủ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bằng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chứng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khách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được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đó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4400" kern="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E524685E-3C16-8DB1-51AA-8F819FA7940D}"/>
              </a:ext>
            </a:extLst>
          </p:cNvPr>
          <p:cNvSpPr/>
          <p:nvPr/>
        </p:nvSpPr>
        <p:spPr>
          <a:xfrm>
            <a:off x="15392400" y="266700"/>
            <a:ext cx="3471862" cy="4114800"/>
          </a:xfrm>
          <a:custGeom>
            <a:avLst/>
            <a:gdLst/>
            <a:ahLst/>
            <a:cxnLst/>
            <a:rect l="l" t="t" r="r" b="b"/>
            <a:pathLst>
              <a:path w="3471862" h="4114800">
                <a:moveTo>
                  <a:pt x="0" y="0"/>
                </a:moveTo>
                <a:lnTo>
                  <a:pt x="3471862" y="0"/>
                </a:lnTo>
                <a:lnTo>
                  <a:pt x="3471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768384" y="6780860"/>
            <a:ext cx="19507723" cy="2798775"/>
            <a:chOff x="0" y="0"/>
            <a:chExt cx="5137837" cy="737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7837" cy="737126"/>
            </a:xfrm>
            <a:custGeom>
              <a:avLst/>
              <a:gdLst/>
              <a:ahLst/>
              <a:cxnLst/>
              <a:rect l="l" t="t" r="r" b="b"/>
              <a:pathLst>
                <a:path w="5137837" h="737126">
                  <a:moveTo>
                    <a:pt x="0" y="0"/>
                  </a:moveTo>
                  <a:lnTo>
                    <a:pt x="5137837" y="0"/>
                  </a:lnTo>
                  <a:lnTo>
                    <a:pt x="5137837" y="737126"/>
                  </a:lnTo>
                  <a:lnTo>
                    <a:pt x="0" y="737126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37837" cy="775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859993" y="7227747"/>
            <a:ext cx="2568015" cy="1905000"/>
          </a:xfrm>
          <a:custGeom>
            <a:avLst/>
            <a:gdLst/>
            <a:ahLst/>
            <a:cxnLst/>
            <a:rect l="l" t="t" r="r" b="b"/>
            <a:pathLst>
              <a:path w="2568015" h="1905000">
                <a:moveTo>
                  <a:pt x="0" y="0"/>
                </a:moveTo>
                <a:lnTo>
                  <a:pt x="2568014" y="0"/>
                </a:lnTo>
                <a:lnTo>
                  <a:pt x="2568014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72420" y="7227747"/>
            <a:ext cx="2568015" cy="1905000"/>
          </a:xfrm>
          <a:custGeom>
            <a:avLst/>
            <a:gdLst/>
            <a:ahLst/>
            <a:cxnLst/>
            <a:rect l="l" t="t" r="r" b="b"/>
            <a:pathLst>
              <a:path w="2568015" h="1905000">
                <a:moveTo>
                  <a:pt x="0" y="0"/>
                </a:moveTo>
                <a:lnTo>
                  <a:pt x="2568015" y="0"/>
                </a:lnTo>
                <a:lnTo>
                  <a:pt x="2568015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47565" y="7227747"/>
            <a:ext cx="2568015" cy="1905000"/>
          </a:xfrm>
          <a:custGeom>
            <a:avLst/>
            <a:gdLst/>
            <a:ahLst/>
            <a:cxnLst/>
            <a:rect l="l" t="t" r="r" b="b"/>
            <a:pathLst>
              <a:path w="2568015" h="1905000">
                <a:moveTo>
                  <a:pt x="0" y="0"/>
                </a:moveTo>
                <a:lnTo>
                  <a:pt x="2568015" y="0"/>
                </a:lnTo>
                <a:lnTo>
                  <a:pt x="2568015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4847" y="7227747"/>
            <a:ext cx="2568015" cy="1905000"/>
          </a:xfrm>
          <a:custGeom>
            <a:avLst/>
            <a:gdLst/>
            <a:ahLst/>
            <a:cxnLst/>
            <a:rect l="l" t="t" r="r" b="b"/>
            <a:pathLst>
              <a:path w="2568015" h="1905000">
                <a:moveTo>
                  <a:pt x="0" y="0"/>
                </a:moveTo>
                <a:lnTo>
                  <a:pt x="2568015" y="0"/>
                </a:lnTo>
                <a:lnTo>
                  <a:pt x="2568015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35138" y="7227747"/>
            <a:ext cx="2568015" cy="1905000"/>
          </a:xfrm>
          <a:custGeom>
            <a:avLst/>
            <a:gdLst/>
            <a:ahLst/>
            <a:cxnLst/>
            <a:rect l="l" t="t" r="r" b="b"/>
            <a:pathLst>
              <a:path w="2568015" h="1905000">
                <a:moveTo>
                  <a:pt x="0" y="0"/>
                </a:moveTo>
                <a:lnTo>
                  <a:pt x="2568015" y="0"/>
                </a:lnTo>
                <a:lnTo>
                  <a:pt x="2568015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Google Shape;201;p11">
            <a:extLst>
              <a:ext uri="{FF2B5EF4-FFF2-40B4-BE49-F238E27FC236}">
                <a16:creationId xmlns:a16="http://schemas.microsoft.com/office/drawing/2014/main" id="{F513F15C-50AE-CEF4-71C9-4C8745540A66}"/>
              </a:ext>
            </a:extLst>
          </p:cNvPr>
          <p:cNvSpPr txBox="1"/>
          <p:nvPr/>
        </p:nvSpPr>
        <p:spPr>
          <a:xfrm>
            <a:off x="4272420" y="1714500"/>
            <a:ext cx="10896600" cy="265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304800" algn="just" defTabSz="1828800">
              <a:buClr>
                <a:srgbClr val="56697E"/>
              </a:buClr>
              <a:buSzPts val="1200"/>
            </a:pP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Vẽ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sơ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đồ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tư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duy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khái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quát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đơn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vị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kiến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thức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được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tiết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ngày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hôm</a:t>
            </a:r>
            <a:r>
              <a:rPr lang="en-US" sz="4400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nay.</a:t>
            </a:r>
            <a:endParaRPr sz="4400" kern="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858000" y="8267700"/>
            <a:ext cx="4953000" cy="148590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79393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 KIẾN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8772598-85A9-D2E2-78CC-E4BF25B4DCAD}"/>
              </a:ext>
            </a:extLst>
          </p:cNvPr>
          <p:cNvSpPr/>
          <p:nvPr/>
        </p:nvSpPr>
        <p:spPr>
          <a:xfrm>
            <a:off x="411221" y="800100"/>
            <a:ext cx="8473957" cy="6177170"/>
          </a:xfrm>
          <a:custGeom>
            <a:avLst/>
            <a:gdLst/>
            <a:ahLst/>
            <a:cxnLst/>
            <a:rect l="l" t="t" r="r" b="b"/>
            <a:pathLst>
              <a:path w="5926227" h="4114800">
                <a:moveTo>
                  <a:pt x="0" y="0"/>
                </a:moveTo>
                <a:lnTo>
                  <a:pt x="5926227" y="0"/>
                </a:lnTo>
                <a:lnTo>
                  <a:pt x="5926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B69478-E1B9-E623-E698-FA4D6B31CBE4}"/>
              </a:ext>
            </a:extLst>
          </p:cNvPr>
          <p:cNvSpPr/>
          <p:nvPr/>
        </p:nvSpPr>
        <p:spPr>
          <a:xfrm>
            <a:off x="10688479" y="876300"/>
            <a:ext cx="6761321" cy="5874034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42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248400" y="8267700"/>
            <a:ext cx="4953000" cy="148590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79393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 ĐỀ</a:t>
            </a:r>
          </a:p>
        </p:txBody>
      </p:sp>
      <p:pic>
        <p:nvPicPr>
          <p:cNvPr id="1028" name="Picture 4" descr="Đã có kết quả xác minh nghi vấn lộ đề thi tốt nghiệp THPT năm 2022 - 2sao">
            <a:extLst>
              <a:ext uri="{FF2B5EF4-FFF2-40B4-BE49-F238E27FC236}">
                <a16:creationId xmlns:a16="http://schemas.microsoft.com/office/drawing/2014/main" id="{6FB292CD-C951-AD8A-0B1E-69FC1BF62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409700"/>
            <a:ext cx="879427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412BF68B-65D6-FCB9-6CA3-B1F43A2FC300}"/>
              </a:ext>
            </a:extLst>
          </p:cNvPr>
          <p:cNvSpPr/>
          <p:nvPr/>
        </p:nvSpPr>
        <p:spPr>
          <a:xfrm>
            <a:off x="1066800" y="2172275"/>
            <a:ext cx="6400800" cy="5694547"/>
          </a:xfrm>
          <a:custGeom>
            <a:avLst/>
            <a:gdLst/>
            <a:ahLst/>
            <a:cxnLst/>
            <a:rect l="l" t="t" r="r" b="b"/>
            <a:pathLst>
              <a:path w="7021341" h="6512293">
                <a:moveTo>
                  <a:pt x="0" y="0"/>
                </a:moveTo>
                <a:lnTo>
                  <a:pt x="7021340" y="0"/>
                </a:lnTo>
                <a:lnTo>
                  <a:pt x="7021340" y="6512293"/>
                </a:lnTo>
                <a:lnTo>
                  <a:pt x="0" y="6512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BCB206-322E-1365-81ED-44D852D239F5}"/>
              </a:ext>
            </a:extLst>
          </p:cNvPr>
          <p:cNvSpPr/>
          <p:nvPr/>
        </p:nvSpPr>
        <p:spPr>
          <a:xfrm>
            <a:off x="304800" y="952500"/>
            <a:ext cx="3733800" cy="480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858000" y="8267700"/>
            <a:ext cx="4953000" cy="148590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79393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 CHỨNG</a:t>
            </a:r>
          </a:p>
        </p:txBody>
      </p:sp>
      <p:pic>
        <p:nvPicPr>
          <p:cNvPr id="2050" name="Picture 2" descr="Thiết Kế Mẫu Chứng Chỉ Chuyên Nghiệp Miễn Phí Trực Tuyến Tại Canva">
            <a:extLst>
              <a:ext uri="{FF2B5EF4-FFF2-40B4-BE49-F238E27FC236}">
                <a16:creationId xmlns:a16="http://schemas.microsoft.com/office/drawing/2014/main" id="{A71AB732-D95F-55CF-97B6-167F32B84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562100"/>
            <a:ext cx="798957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60867783-9823-C661-03BD-CC9FF5BF7A5B}"/>
              </a:ext>
            </a:extLst>
          </p:cNvPr>
          <p:cNvSpPr/>
          <p:nvPr/>
        </p:nvSpPr>
        <p:spPr>
          <a:xfrm>
            <a:off x="3505200" y="2628900"/>
            <a:ext cx="2615390" cy="2227980"/>
          </a:xfrm>
          <a:custGeom>
            <a:avLst/>
            <a:gdLst/>
            <a:ahLst/>
            <a:cxnLst/>
            <a:rect l="l" t="t" r="r" b="b"/>
            <a:pathLst>
              <a:path w="2000723" h="1648095">
                <a:moveTo>
                  <a:pt x="0" y="0"/>
                </a:moveTo>
                <a:lnTo>
                  <a:pt x="2000723" y="0"/>
                </a:lnTo>
                <a:lnTo>
                  <a:pt x="2000723" y="1648096"/>
                </a:lnTo>
                <a:lnTo>
                  <a:pt x="0" y="1648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A5ADE31-7523-0BC5-6EC5-DD4057D9F0BB}"/>
              </a:ext>
            </a:extLst>
          </p:cNvPr>
          <p:cNvSpPr/>
          <p:nvPr/>
        </p:nvSpPr>
        <p:spPr>
          <a:xfrm>
            <a:off x="914400" y="1866900"/>
            <a:ext cx="7924800" cy="5562600"/>
          </a:xfrm>
          <a:custGeom>
            <a:avLst/>
            <a:gdLst/>
            <a:ahLst/>
            <a:cxnLst/>
            <a:rect l="l" t="t" r="r" b="b"/>
            <a:pathLst>
              <a:path w="6062320" h="4114800">
                <a:moveTo>
                  <a:pt x="0" y="0"/>
                </a:moveTo>
                <a:lnTo>
                  <a:pt x="6062321" y="0"/>
                </a:lnTo>
                <a:lnTo>
                  <a:pt x="60623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274510-A6C3-1DB0-A407-F6391D3206A9}"/>
              </a:ext>
            </a:extLst>
          </p:cNvPr>
          <p:cNvSpPr/>
          <p:nvPr/>
        </p:nvSpPr>
        <p:spPr>
          <a:xfrm>
            <a:off x="13030200" y="2552700"/>
            <a:ext cx="125233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0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858000" y="8267700"/>
            <a:ext cx="4953000" cy="148590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79393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 HỘI</a:t>
            </a:r>
          </a:p>
        </p:txBody>
      </p:sp>
      <p:pic>
        <p:nvPicPr>
          <p:cNvPr id="3074" name="Picture 2" descr="Cách chức 4 &quot;quan xã&quot; ở Thanh Hóa đánh bài tại trụ sở - Báo Người lao động">
            <a:extLst>
              <a:ext uri="{FF2B5EF4-FFF2-40B4-BE49-F238E27FC236}">
                <a16:creationId xmlns:a16="http://schemas.microsoft.com/office/drawing/2014/main" id="{AD7CAD3B-602C-2F09-94CA-D1291F4D7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90700"/>
            <a:ext cx="822007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6217FE74-4546-30CD-DA1D-B87F560FA15B}"/>
              </a:ext>
            </a:extLst>
          </p:cNvPr>
          <p:cNvSpPr/>
          <p:nvPr/>
        </p:nvSpPr>
        <p:spPr>
          <a:xfrm rot="7346425">
            <a:off x="1245954" y="4104385"/>
            <a:ext cx="2070644" cy="10202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3C6ED85-7FF7-81C7-253B-C80A35ABE770}"/>
              </a:ext>
            </a:extLst>
          </p:cNvPr>
          <p:cNvSpPr/>
          <p:nvPr/>
        </p:nvSpPr>
        <p:spPr>
          <a:xfrm>
            <a:off x="10820400" y="2247900"/>
            <a:ext cx="6859729" cy="5410200"/>
          </a:xfrm>
          <a:custGeom>
            <a:avLst/>
            <a:gdLst/>
            <a:ahLst/>
            <a:cxnLst/>
            <a:rect l="l" t="t" r="r" b="b"/>
            <a:pathLst>
              <a:path w="5275324" h="3653162">
                <a:moveTo>
                  <a:pt x="0" y="0"/>
                </a:moveTo>
                <a:lnTo>
                  <a:pt x="5275323" y="0"/>
                </a:lnTo>
                <a:lnTo>
                  <a:pt x="5275323" y="3653162"/>
                </a:lnTo>
                <a:lnTo>
                  <a:pt x="0" y="3653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F07B17E-B34D-8819-500B-A4CC0786578A}"/>
              </a:ext>
            </a:extLst>
          </p:cNvPr>
          <p:cNvSpPr/>
          <p:nvPr/>
        </p:nvSpPr>
        <p:spPr>
          <a:xfrm>
            <a:off x="11658600" y="647700"/>
            <a:ext cx="4953000" cy="1306045"/>
          </a:xfrm>
          <a:custGeom>
            <a:avLst/>
            <a:gdLst/>
            <a:ahLst/>
            <a:cxnLst/>
            <a:rect l="l" t="t" r="r" b="b"/>
            <a:pathLst>
              <a:path w="4569183" h="1096604">
                <a:moveTo>
                  <a:pt x="0" y="0"/>
                </a:moveTo>
                <a:lnTo>
                  <a:pt x="4569183" y="0"/>
                </a:lnTo>
                <a:lnTo>
                  <a:pt x="4569183" y="1096603"/>
                </a:lnTo>
                <a:lnTo>
                  <a:pt x="0" y="1096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6703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858000" y="8267700"/>
            <a:ext cx="4953000" cy="148590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79393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 LUẬN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7D7F45C-55D6-18B3-BFB3-70B54E118765}"/>
              </a:ext>
            </a:extLst>
          </p:cNvPr>
          <p:cNvSpPr/>
          <p:nvPr/>
        </p:nvSpPr>
        <p:spPr>
          <a:xfrm>
            <a:off x="10820400" y="2573153"/>
            <a:ext cx="6400800" cy="5694547"/>
          </a:xfrm>
          <a:custGeom>
            <a:avLst/>
            <a:gdLst/>
            <a:ahLst/>
            <a:cxnLst/>
            <a:rect l="l" t="t" r="r" b="b"/>
            <a:pathLst>
              <a:path w="7021341" h="6512293">
                <a:moveTo>
                  <a:pt x="0" y="0"/>
                </a:moveTo>
                <a:lnTo>
                  <a:pt x="7021340" y="0"/>
                </a:lnTo>
                <a:lnTo>
                  <a:pt x="7021340" y="6512293"/>
                </a:lnTo>
                <a:lnTo>
                  <a:pt x="0" y="65122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B9F5AE5-BD1A-5B69-BCEB-E22BC5A40409}"/>
              </a:ext>
            </a:extLst>
          </p:cNvPr>
          <p:cNvSpPr/>
          <p:nvPr/>
        </p:nvSpPr>
        <p:spPr>
          <a:xfrm>
            <a:off x="10058400" y="1353378"/>
            <a:ext cx="3733800" cy="480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8" descr="Hội nghị tổng kết công tác năm 2022 và triển khai nhiệm vụ năm 2023 của  ngành Xây dựng">
            <a:extLst>
              <a:ext uri="{FF2B5EF4-FFF2-40B4-BE49-F238E27FC236}">
                <a16:creationId xmlns:a16="http://schemas.microsoft.com/office/drawing/2014/main" id="{4D6EC18D-8E42-FC1B-1820-6F8E9A8BF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6D6B8-6A97-A487-B2BB-D1AA0A467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485900"/>
            <a:ext cx="8839200" cy="589464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4B02AAA-63FE-AA2B-04BD-431587315C8A}"/>
              </a:ext>
            </a:extLst>
          </p:cNvPr>
          <p:cNvSpPr/>
          <p:nvPr/>
        </p:nvSpPr>
        <p:spPr>
          <a:xfrm rot="1132837">
            <a:off x="3187446" y="1483679"/>
            <a:ext cx="2070644" cy="120613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858000" y="8267700"/>
            <a:ext cx="4953000" cy="148590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79393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4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THUYẾT PHỤC</a:t>
            </a: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A88AB352-20E4-0860-0BC9-06802CF4AD72}"/>
              </a:ext>
            </a:extLst>
          </p:cNvPr>
          <p:cNvSpPr/>
          <p:nvPr/>
        </p:nvSpPr>
        <p:spPr>
          <a:xfrm>
            <a:off x="152400" y="2247900"/>
            <a:ext cx="8675713" cy="4576438"/>
          </a:xfrm>
          <a:custGeom>
            <a:avLst/>
            <a:gdLst/>
            <a:ahLst/>
            <a:cxnLst/>
            <a:rect l="l" t="t" r="r" b="b"/>
            <a:pathLst>
              <a:path w="8675713" h="4576438">
                <a:moveTo>
                  <a:pt x="0" y="0"/>
                </a:moveTo>
                <a:lnTo>
                  <a:pt x="8675713" y="0"/>
                </a:lnTo>
                <a:lnTo>
                  <a:pt x="8675713" y="4576438"/>
                </a:lnTo>
                <a:lnTo>
                  <a:pt x="0" y="4576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74D50804-FF3D-1E1B-4D24-0CB15D91E886}"/>
              </a:ext>
            </a:extLst>
          </p:cNvPr>
          <p:cNvSpPr/>
          <p:nvPr/>
        </p:nvSpPr>
        <p:spPr>
          <a:xfrm>
            <a:off x="10466882" y="1409700"/>
            <a:ext cx="6982918" cy="5257800"/>
          </a:xfrm>
          <a:custGeom>
            <a:avLst/>
            <a:gdLst/>
            <a:ahLst/>
            <a:cxnLst/>
            <a:rect l="l" t="t" r="r" b="b"/>
            <a:pathLst>
              <a:path w="10792918" h="8229600">
                <a:moveTo>
                  <a:pt x="0" y="0"/>
                </a:moveTo>
                <a:lnTo>
                  <a:pt x="10792918" y="0"/>
                </a:lnTo>
                <a:lnTo>
                  <a:pt x="107929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262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75576" y="3901373"/>
            <a:ext cx="11085447" cy="202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5308"/>
              </a:lnSpc>
            </a:pPr>
            <a:r>
              <a:rPr lang="en-US" sz="14300" dirty="0" err="1">
                <a:solidFill>
                  <a:srgbClr val="320B01"/>
                </a:solidFill>
                <a:latin typeface="#9Slide06 SVNWendi" panose="02000000000000000000" pitchFamily="2" charset="0"/>
              </a:rPr>
              <a:t>Nghị</a:t>
            </a:r>
            <a:r>
              <a:rPr lang="en-US" sz="14300" dirty="0">
                <a:solidFill>
                  <a:srgbClr val="320B01"/>
                </a:solidFill>
                <a:latin typeface="#9Slide06 SVNWendi" panose="02000000000000000000" pitchFamily="2" charset="0"/>
              </a:rPr>
              <a:t> </a:t>
            </a:r>
            <a:r>
              <a:rPr lang="en-US" sz="14300" dirty="0" err="1">
                <a:solidFill>
                  <a:srgbClr val="320B01"/>
                </a:solidFill>
                <a:latin typeface="#9Slide06 SVNWendi" panose="02000000000000000000" pitchFamily="2" charset="0"/>
              </a:rPr>
              <a:t>luận</a:t>
            </a:r>
            <a:r>
              <a:rPr lang="en-US" sz="14300" dirty="0">
                <a:solidFill>
                  <a:srgbClr val="320B01"/>
                </a:solidFill>
                <a:latin typeface="#9Slide06 SVNWendi" panose="02000000000000000000" pitchFamily="2" charset="0"/>
              </a:rPr>
              <a:t> </a:t>
            </a:r>
            <a:r>
              <a:rPr lang="en-US" sz="14300" dirty="0" err="1">
                <a:solidFill>
                  <a:srgbClr val="320B01"/>
                </a:solidFill>
                <a:latin typeface="#9Slide06 SVNWendi" panose="02000000000000000000" pitchFamily="2" charset="0"/>
              </a:rPr>
              <a:t>xã</a:t>
            </a:r>
            <a:r>
              <a:rPr lang="en-US" sz="14300" dirty="0">
                <a:solidFill>
                  <a:srgbClr val="320B01"/>
                </a:solidFill>
                <a:latin typeface="#9Slide06 SVNWendi" panose="02000000000000000000" pitchFamily="2" charset="0"/>
              </a:rPr>
              <a:t> </a:t>
            </a:r>
            <a:r>
              <a:rPr lang="en-US" sz="14300" dirty="0" err="1">
                <a:solidFill>
                  <a:srgbClr val="320B01"/>
                </a:solidFill>
                <a:latin typeface="#9Slide06 SVNWendi" panose="02000000000000000000" pitchFamily="2" charset="0"/>
              </a:rPr>
              <a:t>hội</a:t>
            </a:r>
            <a:endParaRPr lang="en-US" sz="14300" dirty="0">
              <a:solidFill>
                <a:srgbClr val="320B01"/>
              </a:solidFill>
              <a:latin typeface="#9Slide06 SVNWendi" panose="020000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609862" y="8334375"/>
            <a:ext cx="19507723" cy="1343307"/>
            <a:chOff x="0" y="0"/>
            <a:chExt cx="5137837" cy="3537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37837" cy="353793"/>
            </a:xfrm>
            <a:custGeom>
              <a:avLst/>
              <a:gdLst/>
              <a:ahLst/>
              <a:cxnLst/>
              <a:rect l="l" t="t" r="r" b="b"/>
              <a:pathLst>
                <a:path w="5137837" h="353793">
                  <a:moveTo>
                    <a:pt x="0" y="0"/>
                  </a:moveTo>
                  <a:lnTo>
                    <a:pt x="5137837" y="0"/>
                  </a:lnTo>
                  <a:lnTo>
                    <a:pt x="5137837" y="353793"/>
                  </a:lnTo>
                  <a:lnTo>
                    <a:pt x="0" y="353793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37837" cy="391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225820" y="2171700"/>
            <a:ext cx="9446886" cy="84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4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320B01"/>
                </a:solidFill>
                <a:latin typeface="Eczar Medium"/>
              </a:rPr>
              <a:t>Bài</a:t>
            </a:r>
            <a:r>
              <a:rPr lang="en-US" sz="6600" dirty="0">
                <a:solidFill>
                  <a:srgbClr val="320B01"/>
                </a:solidFill>
                <a:latin typeface="Eczar Medium"/>
              </a:rPr>
              <a:t> 5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-609862" y="1598295"/>
            <a:ext cx="6948601" cy="7090409"/>
          </a:xfrm>
          <a:custGeom>
            <a:avLst/>
            <a:gdLst/>
            <a:ahLst/>
            <a:cxnLst/>
            <a:rect l="l" t="t" r="r" b="b"/>
            <a:pathLst>
              <a:path w="6948601" h="7090409">
                <a:moveTo>
                  <a:pt x="6948601" y="0"/>
                </a:moveTo>
                <a:lnTo>
                  <a:pt x="0" y="0"/>
                </a:lnTo>
                <a:lnTo>
                  <a:pt x="0" y="7090410"/>
                </a:lnTo>
                <a:lnTo>
                  <a:pt x="6948601" y="7090410"/>
                </a:lnTo>
                <a:lnTo>
                  <a:pt x="69486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046379" y="-421744"/>
            <a:ext cx="3761735" cy="11130487"/>
            <a:chOff x="0" y="0"/>
            <a:chExt cx="990745" cy="2931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90745" cy="2931486"/>
            </a:xfrm>
            <a:custGeom>
              <a:avLst/>
              <a:gdLst/>
              <a:ahLst/>
              <a:cxnLst/>
              <a:rect l="l" t="t" r="r" b="b"/>
              <a:pathLst>
                <a:path w="990745" h="2931486">
                  <a:moveTo>
                    <a:pt x="0" y="0"/>
                  </a:moveTo>
                  <a:lnTo>
                    <a:pt x="990745" y="0"/>
                  </a:lnTo>
                  <a:lnTo>
                    <a:pt x="990745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990745" cy="2969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731638" y="546728"/>
            <a:ext cx="2527662" cy="2000012"/>
          </a:xfrm>
          <a:custGeom>
            <a:avLst/>
            <a:gdLst/>
            <a:ahLst/>
            <a:cxnLst/>
            <a:rect l="l" t="t" r="r" b="b"/>
            <a:pathLst>
              <a:path w="2527662" h="2000012">
                <a:moveTo>
                  <a:pt x="0" y="0"/>
                </a:moveTo>
                <a:lnTo>
                  <a:pt x="2527662" y="0"/>
                </a:lnTo>
                <a:lnTo>
                  <a:pt x="2527662" y="2000013"/>
                </a:lnTo>
                <a:lnTo>
                  <a:pt x="0" y="20000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731638" y="2944572"/>
            <a:ext cx="2527662" cy="2000012"/>
          </a:xfrm>
          <a:custGeom>
            <a:avLst/>
            <a:gdLst/>
            <a:ahLst/>
            <a:cxnLst/>
            <a:rect l="l" t="t" r="r" b="b"/>
            <a:pathLst>
              <a:path w="2527662" h="2000012">
                <a:moveTo>
                  <a:pt x="2527662" y="0"/>
                </a:moveTo>
                <a:lnTo>
                  <a:pt x="0" y="0"/>
                </a:lnTo>
                <a:lnTo>
                  <a:pt x="0" y="2000012"/>
                </a:lnTo>
                <a:lnTo>
                  <a:pt x="2527662" y="2000012"/>
                </a:lnTo>
                <a:lnTo>
                  <a:pt x="25276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31638" y="5342416"/>
            <a:ext cx="2527662" cy="2000012"/>
          </a:xfrm>
          <a:custGeom>
            <a:avLst/>
            <a:gdLst/>
            <a:ahLst/>
            <a:cxnLst/>
            <a:rect l="l" t="t" r="r" b="b"/>
            <a:pathLst>
              <a:path w="2527662" h="2000012">
                <a:moveTo>
                  <a:pt x="0" y="0"/>
                </a:moveTo>
                <a:lnTo>
                  <a:pt x="2527662" y="0"/>
                </a:lnTo>
                <a:lnTo>
                  <a:pt x="2527662" y="2000012"/>
                </a:lnTo>
                <a:lnTo>
                  <a:pt x="0" y="2000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731638" y="7740259"/>
            <a:ext cx="2527662" cy="2000012"/>
          </a:xfrm>
          <a:custGeom>
            <a:avLst/>
            <a:gdLst/>
            <a:ahLst/>
            <a:cxnLst/>
            <a:rect l="l" t="t" r="r" b="b"/>
            <a:pathLst>
              <a:path w="2527662" h="2000012">
                <a:moveTo>
                  <a:pt x="2527662" y="0"/>
                </a:moveTo>
                <a:lnTo>
                  <a:pt x="0" y="0"/>
                </a:lnTo>
                <a:lnTo>
                  <a:pt x="0" y="2000013"/>
                </a:lnTo>
                <a:lnTo>
                  <a:pt x="2527662" y="2000013"/>
                </a:lnTo>
                <a:lnTo>
                  <a:pt x="25276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Google Shape;681;p40">
            <a:extLst>
              <a:ext uri="{FF2B5EF4-FFF2-40B4-BE49-F238E27FC236}">
                <a16:creationId xmlns:a16="http://schemas.microsoft.com/office/drawing/2014/main" id="{6CCF85C2-C4A2-E194-D791-2FAE12236C4A}"/>
              </a:ext>
            </a:extLst>
          </p:cNvPr>
          <p:cNvSpPr txBox="1">
            <a:spLocks/>
          </p:cNvSpPr>
          <p:nvPr/>
        </p:nvSpPr>
        <p:spPr>
          <a:xfrm>
            <a:off x="483199" y="1117622"/>
            <a:ext cx="13106400" cy="522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</a:p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8000" dirty="0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#9Slide06 SVNWendi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endParaRPr lang="en-US" sz="8000" dirty="0">
              <a:latin typeface="#9Slide06 SVNWendi" panose="020000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682</Words>
  <Application>Microsoft Office PowerPoint</Application>
  <PresentationFormat>Custom</PresentationFormat>
  <Paragraphs>90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Karla</vt:lpstr>
      <vt:lpstr>Arial</vt:lpstr>
      <vt:lpstr>Cambria</vt:lpstr>
      <vt:lpstr>#9Slide06 SVNWendi</vt:lpstr>
      <vt:lpstr>Times New Roman</vt:lpstr>
      <vt:lpstr>Calibri</vt:lpstr>
      <vt:lpstr>Eczar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Analysing Themes and Ideas Presentation Beige Pink Lined Style</dc:title>
  <cp:lastModifiedBy>Admin</cp:lastModifiedBy>
  <cp:revision>7</cp:revision>
  <dcterms:created xsi:type="dcterms:W3CDTF">2006-08-16T00:00:00Z</dcterms:created>
  <dcterms:modified xsi:type="dcterms:W3CDTF">2023-10-30T08:50:02Z</dcterms:modified>
  <dc:identifier>DAFx822mQv8</dc:identifier>
</cp:coreProperties>
</file>