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338" r:id="rId3"/>
    <p:sldId id="332" r:id="rId4"/>
    <p:sldId id="289" r:id="rId5"/>
    <p:sldId id="290" r:id="rId6"/>
    <p:sldId id="304" r:id="rId7"/>
    <p:sldId id="326" r:id="rId8"/>
    <p:sldId id="301" r:id="rId9"/>
    <p:sldId id="299" r:id="rId10"/>
    <p:sldId id="305" r:id="rId11"/>
    <p:sldId id="327" r:id="rId12"/>
    <p:sldId id="310" r:id="rId13"/>
    <p:sldId id="328" r:id="rId14"/>
    <p:sldId id="333" r:id="rId15"/>
    <p:sldId id="334" r:id="rId16"/>
    <p:sldId id="318" r:id="rId17"/>
    <p:sldId id="335" r:id="rId18"/>
    <p:sldId id="321" r:id="rId19"/>
    <p:sldId id="322" r:id="rId20"/>
    <p:sldId id="336" r:id="rId21"/>
    <p:sldId id="323" r:id="rId22"/>
    <p:sldId id="337" r:id="rId23"/>
    <p:sldId id="324" r:id="rId24"/>
    <p:sldId id="325" r:id="rId25"/>
    <p:sldId id="331" r:id="rId26"/>
    <p:sldId id="291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3C8BD"/>
    <a:srgbClr val="759D75"/>
    <a:srgbClr val="FEFFFF"/>
    <a:srgbClr val="CDC5C3"/>
    <a:srgbClr val="C8DC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6076" autoAdjust="0"/>
  </p:normalViewPr>
  <p:slideViewPr>
    <p:cSldViewPr snapToGrid="0">
      <p:cViewPr varScale="1">
        <p:scale>
          <a:sx n="62" d="100"/>
          <a:sy n="62" d="100"/>
        </p:scale>
        <p:origin x="78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850F8-8E70-4E70-8A64-3744B6407088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5D7F1-4C4A-468B-B4FE-E13CD5A172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428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771D0-A088-FFA9-C6D3-CF4921483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D9299AE-58BE-D423-118A-A8FC8FB3DD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2FD6933-E989-D32A-5F1A-9B48607B59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Sau khi chơi</a:t>
            </a:r>
            <a:r>
              <a:rPr lang="vi-VN" baseline="0" dirty="0"/>
              <a:t> xong, Gv đặt câu hỏi gợi dẫn: các từ nối tiếp có từ trùng lặp: ví dụ: từ thỏ trong từ con thỏ có giống từ thỏ trong từ thỏ trắng không? </a:t>
            </a:r>
            <a:r>
              <a:rPr lang="vi-VN" baseline="0" dirty="0">
                <a:sym typeface="Wingdings" panose="05000000000000000000" pitchFamily="2" charset="2"/>
              </a:rPr>
              <a:t> dẫn dắt vào bài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D40D0F-DDDF-3508-32DC-66FC8B041C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5D7F1-4C4A-468B-B4FE-E13CD5A1721C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578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D7F1-4C4A-468B-B4FE-E13CD5A1721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401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05D7F1-4C4A-468B-B4FE-E13CD5A172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14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D7F1-4C4A-468B-B4FE-E13CD5A1721C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67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AD298-F903-493C-111A-348DCAE77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6A7564-6F41-F824-1207-61BC9C6B38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4A336D-4E48-92E6-D118-38690B9FB9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87BDCE-5113-1E63-636D-9FBFC8CC21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D7F1-4C4A-468B-B4FE-E13CD5A1721C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8394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4F540-F08B-B6FD-9B98-851C73978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84155A-4563-F051-BFAC-2331DE34BD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F4651D-0152-5843-5386-53A7352376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FCCD4-6AA5-F419-29B4-2DABEF4438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D7F1-4C4A-468B-B4FE-E13CD5A1721C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964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D7F1-4C4A-468B-B4FE-E13CD5A1721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1006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D483D-C21F-04A5-8329-90AB71475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89E739-C043-AB2A-37AF-6C2994C183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CA46CC-199A-61CB-8CC1-BAB8A35C7F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0363E-8969-5885-F39C-0C208EA3E2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D7F1-4C4A-468B-B4FE-E13CD5A1721C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6305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D7F1-4C4A-468B-B4FE-E13CD5A1721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5405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D7F1-4C4A-468B-B4FE-E13CD5A1721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60441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07D80-35F9-5CB4-8C10-E0E193CD9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FB07D0-E3DD-6312-B0B0-85AC65CB8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38BDED-5AA1-B010-3905-385B17EBC5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06D46A-7879-42EF-4836-EC726C60BB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D7F1-4C4A-468B-B4FE-E13CD5A1721C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823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7443B-0019-4DEE-3E47-A8DE9A243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EF45D52-A989-6C9C-5F73-5DD0CC5ECE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041E31D-89E5-F156-5A18-6E807EBA1B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Sau khi chơi</a:t>
            </a:r>
            <a:r>
              <a:rPr lang="vi-VN" baseline="0" dirty="0"/>
              <a:t> xong, Gv đặt câu hỏi gợi dẫn: các từ nối tiếp có từ trùng lặp: ví dụ: từ thỏ trong từ con thỏ có giống từ thỏ trong từ thỏ trắng không? </a:t>
            </a:r>
            <a:r>
              <a:rPr lang="vi-VN" baseline="0" dirty="0">
                <a:sym typeface="Wingdings" panose="05000000000000000000" pitchFamily="2" charset="2"/>
              </a:rPr>
              <a:t> dẫn dắt vào bài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5E84DD8-647C-E0E1-C850-6F73989DC3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5D7F1-4C4A-468B-B4FE-E13CD5A1721C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7568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D7F1-4C4A-468B-B4FE-E13CD5A1721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970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8CEF8-84AD-55B8-2CA8-A9622A4D0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B0EB14-CC58-68DE-E2D3-ECC40B187B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DFDE2B-BFA9-2916-1849-DD2CDBAC70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6C9347-0BA1-175F-EB96-F21B8DEC19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D7F1-4C4A-468B-B4FE-E13CD5A1721C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0430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D7F1-4C4A-468B-B4FE-E13CD5A1721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6390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D7F1-4C4A-468B-B4FE-E13CD5A1721C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00595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D7F1-4C4A-468B-B4FE-E13CD5A1721C}" type="slidenum">
              <a:rPr lang="zh-CN" altLang="en-US" smtClean="0">
                <a:solidFill>
                  <a:prstClr val="black"/>
                </a:solidFill>
              </a:rPr>
              <a:pPr/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5066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/>
              <a:t> 0979818956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D7F1-4C4A-468B-B4FE-E13CD5A1721C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1348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D7F1-4C4A-468B-B4FE-E13CD5A1721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132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D7F1-4C4A-468B-B4FE-E13CD5A1721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6722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D7F1-4C4A-468B-B4FE-E13CD5A1721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07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D7F1-4C4A-468B-B4FE-E13CD5A1721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443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D7F1-4C4A-468B-B4FE-E13CD5A1721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695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D7F1-4C4A-468B-B4FE-E13CD5A1721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1579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D7F1-4C4A-468B-B4FE-E13CD5A1721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545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663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4D166B5-1809-46FD-B93D-1273FA85C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D64450C-08C4-49E1-A680-57F487C8DC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D1A2A9-89FF-4129-A3DC-FF56447F59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505447-E827-4D76-AAC6-18A5B8AF1E6A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479813-5E6E-41D6-8C07-317FAE289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0A4D8E2-6EF6-46BF-851B-AFA062AB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22F570-271F-4C32-8608-FBF91FC2C7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855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2024/12/4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64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2024/12/4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136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21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18B3FA-DE3C-4990-A0D3-30028D9D7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F6B4CD-EAD5-491F-A6FD-74038B2C45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B90515-3DB4-4F90-B36E-3B631AAC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AA756C6-FF25-46C9-A306-33602C4781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505447-E827-4D76-AAC6-18A5B8AF1E6A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9A8692D-606E-40C9-9C23-E95D5625D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45298C6-E140-4ADF-8D91-8686AA394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22F570-271F-4C32-8608-FBF91FC2C7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377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6F1789-465D-49A5-A460-8635FCB3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8ECBFC4-10B0-4DF2-8252-7E3E165B6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E9A87B-BAB9-4AB4-900F-8069B53F9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74D61F5-28B1-41CE-8D9A-459B0F6004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9D22A1D-CCF1-4769-97EA-DFA087724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C7F2FBA-5838-465D-A34A-584877EFB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505447-E827-4D76-AAC6-18A5B8AF1E6A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8F1F4B5-DCC9-42B3-B567-9A2014D08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C24DBA8-E711-4534-A1D2-5191DF75B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22F570-271F-4C32-8608-FBF91FC2C7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244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6F1789-465D-49A5-A460-8635FCB3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8ECBFC4-10B0-4DF2-8252-7E3E165B6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E9A87B-BAB9-4AB4-900F-8069B53F9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74D61F5-28B1-41CE-8D9A-459B0F6004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9D22A1D-CCF1-4769-97EA-DFA087724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C7F2FBA-5838-465D-A34A-584877EFB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505447-E827-4D76-AAC6-18A5B8AF1E6A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8F1F4B5-DCC9-42B3-B567-9A2014D08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C24DBA8-E711-4534-A1D2-5191DF75B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22F570-271F-4C32-8608-FBF91FC2C74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285405" y="67425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8048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7AFAD6-71C6-4234-9F66-BB4F1ADFA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749CD9-E9CE-49FA-B6A2-2FB5493904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505447-E827-4D76-AAC6-18A5B8AF1E6A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DD9E387-64B5-476E-9C46-2911C4140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19FFF13-5935-48EA-B8CA-5948E1B1A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22F570-271F-4C32-8608-FBF91FC2C7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601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文框 5">
            <a:extLst>
              <a:ext uri="{FF2B5EF4-FFF2-40B4-BE49-F238E27FC236}">
                <a16:creationId xmlns:a16="http://schemas.microsoft.com/office/drawing/2014/main" id="{C94028A3-3FD7-49CA-87AE-E58C6792402C}"/>
              </a:ext>
            </a:extLst>
          </p:cNvPr>
          <p:cNvSpPr/>
          <p:nvPr userDrawn="1"/>
        </p:nvSpPr>
        <p:spPr>
          <a:xfrm>
            <a:off x="353931" y="342821"/>
            <a:ext cx="11479731" cy="6172357"/>
          </a:xfrm>
          <a:prstGeom prst="frame">
            <a:avLst>
              <a:gd name="adj1" fmla="val 772"/>
            </a:avLst>
          </a:prstGeom>
          <a:solidFill>
            <a:srgbClr val="A3C8BD"/>
          </a:solidFill>
          <a:ln>
            <a:noFill/>
          </a:ln>
          <a:effectLst>
            <a:outerShdw blurRad="101600" algn="c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思源黑体 CN Regular" panose="020B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0231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1E5DB7-BE39-43D9-9778-4EE870855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01D448-3743-4944-B307-D11A2B5CC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B807D2B-F7D9-4803-897E-457CC3EE76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67D55BB-A060-40D1-882D-A35357E35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505447-E827-4D76-AAC6-18A5B8AF1E6A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610963-D9CF-4F68-A654-28ABECD0E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C262AA8-93D2-4C64-8A2B-5590F2106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22F570-271F-4C32-8608-FBF91FC2C7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634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ECA83B-0DD5-4A0F-99DC-794EE7E36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45D6E6D-F9BB-4700-AB9D-0E8FFBA579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7424FEB-E766-417C-879D-DF3F07484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98B5C76-F483-4A86-A529-4EDF5B09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505447-E827-4D76-AAC6-18A5B8AF1E6A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59DB63B-CD40-4BC5-98A7-71FB0185F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06B17B4-58E0-40D0-AB7A-90B4575A3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22F570-271F-4C32-8608-FBF91FC2C7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886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E1D930-AD72-4899-A3B3-2BD2C6823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4E20FF8-72A4-4C5D-8297-69547DAD0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CA5B7E-71C0-4C51-BDEB-23513AAF26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505447-E827-4D76-AAC6-18A5B8AF1E6A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96DE2C-785F-4751-9D6E-C0F58EE77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023D21-4316-493E-8080-389755D9E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22F570-271F-4C32-8608-FBF91FC2C7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71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D10B1281-889E-4FBC-97E5-3101F05FB7E3}"/>
              </a:ext>
            </a:extLst>
          </p:cNvPr>
          <p:cNvSpPr/>
          <p:nvPr userDrawn="1"/>
        </p:nvSpPr>
        <p:spPr>
          <a:xfrm flipV="1">
            <a:off x="0" y="0"/>
            <a:ext cx="12198350" cy="686181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0"/>
                </a:schemeClr>
              </a:gs>
              <a:gs pos="0">
                <a:schemeClr val="accent1">
                  <a:lumMod val="30000"/>
                  <a:lumOff val="70000"/>
                  <a:alpha val="29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239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60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634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E1C63-1C32-ADF4-F47D-EA09A2882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0CB9D7-B1E1-398F-E5EF-CA6A08E04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8714" y="159431"/>
            <a:ext cx="6096000" cy="47148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DF0290-2343-002D-21C6-88132ADE4CB9}"/>
              </a:ext>
            </a:extLst>
          </p:cNvPr>
          <p:cNvSpPr txBox="1"/>
          <p:nvPr/>
        </p:nvSpPr>
        <p:spPr>
          <a:xfrm>
            <a:off x="1079309" y="5179594"/>
            <a:ext cx="10991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vi-VN" sz="3600" b="1" noProof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  <a:r>
              <a:rPr lang="vi-VN" sz="3600" noProof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Con thỏ </a:t>
            </a:r>
            <a:r>
              <a:rPr lang="vi-VN" sz="3600" noProof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thỏ trắng  trắng tinh  tinh nghịch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98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7">
            <a:extLst>
              <a:ext uri="{FF2B5EF4-FFF2-40B4-BE49-F238E27FC236}">
                <a16:creationId xmlns:a16="http://schemas.microsoft.com/office/drawing/2014/main" id="{208D734C-58F1-4367-81D7-AB3C5B5E3CC7}"/>
              </a:ext>
            </a:extLst>
          </p:cNvPr>
          <p:cNvSpPr txBox="1"/>
          <p:nvPr/>
        </p:nvSpPr>
        <p:spPr>
          <a:xfrm>
            <a:off x="1415932" y="552714"/>
            <a:ext cx="543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Khái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niệm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từ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nghĩa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" name="矩形 90">
            <a:extLst>
              <a:ext uri="{FF2B5EF4-FFF2-40B4-BE49-F238E27FC236}">
                <a16:creationId xmlns:a16="http://schemas.microsoft.com/office/drawing/2014/main" id="{075CE645-DE75-4DF4-907A-C0AE9EDD19EB}"/>
              </a:ext>
            </a:extLst>
          </p:cNvPr>
          <p:cNvSpPr/>
          <p:nvPr/>
        </p:nvSpPr>
        <p:spPr>
          <a:xfrm>
            <a:off x="1429579" y="2149718"/>
            <a:ext cx="9901029" cy="3211217"/>
          </a:xfrm>
          <a:prstGeom prst="rect">
            <a:avLst/>
          </a:prstGeom>
          <a:solidFill>
            <a:srgbClr val="A3C8BD">
              <a:alpha val="30000"/>
            </a:srgbClr>
          </a:solidFill>
          <a:ln>
            <a:solidFill>
              <a:srgbClr val="A6DBB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C906A"/>
              </a:solidFill>
              <a:effectLst/>
              <a:uLnTx/>
              <a:uFillTx/>
              <a:latin typeface="微软雅黑" panose="020F0502020204030204"/>
              <a:cs typeface="+mn-ea"/>
              <a:sym typeface="+mn-lt"/>
            </a:endParaRPr>
          </a:p>
        </p:txBody>
      </p:sp>
      <p:pic>
        <p:nvPicPr>
          <p:cNvPr id="10" name="图片 91">
            <a:extLst>
              <a:ext uri="{FF2B5EF4-FFF2-40B4-BE49-F238E27FC236}">
                <a16:creationId xmlns:a16="http://schemas.microsoft.com/office/drawing/2014/main" id="{C91C6865-68E2-4878-9C11-390CC45FAA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272051">
            <a:off x="2713675" y="1828251"/>
            <a:ext cx="630009" cy="642932"/>
          </a:xfrm>
          <a:prstGeom prst="rect">
            <a:avLst/>
          </a:prstGeom>
        </p:spPr>
      </p:pic>
      <p:pic>
        <p:nvPicPr>
          <p:cNvPr id="11" name="图片 92">
            <a:extLst>
              <a:ext uri="{FF2B5EF4-FFF2-40B4-BE49-F238E27FC236}">
                <a16:creationId xmlns:a16="http://schemas.microsoft.com/office/drawing/2014/main" id="{33245FFF-E784-4A25-9094-69F4D82339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272051">
            <a:off x="8815252" y="1828251"/>
            <a:ext cx="630009" cy="642932"/>
          </a:xfrm>
          <a:prstGeom prst="rect">
            <a:avLst/>
          </a:prstGeom>
        </p:spPr>
      </p:pic>
      <p:pic>
        <p:nvPicPr>
          <p:cNvPr id="12" name="图片 93">
            <a:extLst>
              <a:ext uri="{FF2B5EF4-FFF2-40B4-BE49-F238E27FC236}">
                <a16:creationId xmlns:a16="http://schemas.microsoft.com/office/drawing/2014/main" id="{23D0EA6D-8C9F-4193-9D71-10D83552E3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272051">
            <a:off x="6065089" y="4982608"/>
            <a:ext cx="630009" cy="64293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48435" y="2685377"/>
            <a:ext cx="946331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440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44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đa</a:t>
            </a:r>
            <a:r>
              <a:rPr lang="en-US" sz="44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44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40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782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0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>
            <a:extLst>
              <a:ext uri="{FF2B5EF4-FFF2-40B4-BE49-F238E27FC236}">
                <a16:creationId xmlns:a16="http://schemas.microsoft.com/office/drawing/2014/main" id="{80085525-8D85-4394-8654-C0108BCDCC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438838" flipH="1">
            <a:off x="838769" y="1883907"/>
            <a:ext cx="4012663" cy="4094974"/>
          </a:xfrm>
          <a:prstGeom prst="rect">
            <a:avLst/>
          </a:prstGeom>
        </p:spPr>
      </p:pic>
      <p:sp>
        <p:nvSpPr>
          <p:cNvPr id="29" name="文本框 7">
            <a:extLst>
              <a:ext uri="{FF2B5EF4-FFF2-40B4-BE49-F238E27FC236}">
                <a16:creationId xmlns:a16="http://schemas.microsoft.com/office/drawing/2014/main" id="{208D734C-58F1-4367-81D7-AB3C5B5E3CC7}"/>
              </a:ext>
            </a:extLst>
          </p:cNvPr>
          <p:cNvSpPr txBox="1"/>
          <p:nvPr/>
        </p:nvSpPr>
        <p:spPr>
          <a:xfrm>
            <a:off x="1066610" y="614270"/>
            <a:ext cx="6363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Cách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sử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dụng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0" name="矩形 8">
            <a:extLst>
              <a:ext uri="{FF2B5EF4-FFF2-40B4-BE49-F238E27FC236}">
                <a16:creationId xmlns:a16="http://schemas.microsoft.com/office/drawing/2014/main" id="{256ADA4A-B221-435A-B9E7-70E918B63DAA}"/>
              </a:ext>
            </a:extLst>
          </p:cNvPr>
          <p:cNvSpPr/>
          <p:nvPr/>
        </p:nvSpPr>
        <p:spPr>
          <a:xfrm>
            <a:off x="546299" y="429604"/>
            <a:ext cx="13656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b.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12161" y="1790022"/>
            <a:ext cx="5405782" cy="3970318"/>
          </a:xfrm>
          <a:prstGeom prst="rect">
            <a:avLst/>
          </a:prstGeom>
          <a:noFill/>
          <a:ln w="38100">
            <a:solidFill>
              <a:srgbClr val="A3C8BD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Thông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chỉ có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7073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>
            <a:extLst>
              <a:ext uri="{FF2B5EF4-FFF2-40B4-BE49-F238E27FC236}">
                <a16:creationId xmlns:a16="http://schemas.microsoft.com/office/drawing/2014/main" id="{024CFAB1-F443-4079-A839-C4337BB6F975}"/>
              </a:ext>
            </a:extLst>
          </p:cNvPr>
          <p:cNvGrpSpPr/>
          <p:nvPr/>
        </p:nvGrpSpPr>
        <p:grpSpPr>
          <a:xfrm>
            <a:off x="3511622" y="1538006"/>
            <a:ext cx="1267710" cy="594369"/>
            <a:chOff x="5694784" y="1636276"/>
            <a:chExt cx="1267710" cy="594369"/>
          </a:xfrm>
          <a:solidFill>
            <a:srgbClr val="A3C8BD"/>
          </a:solidFill>
        </p:grpSpPr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A3085849-092C-4E7F-A1C5-E8F292135759}"/>
                </a:ext>
              </a:extLst>
            </p:cNvPr>
            <p:cNvGrpSpPr/>
            <p:nvPr/>
          </p:nvGrpSpPr>
          <p:grpSpPr>
            <a:xfrm>
              <a:off x="5694784" y="1636276"/>
              <a:ext cx="1267710" cy="594369"/>
              <a:chOff x="6060348" y="1753750"/>
              <a:chExt cx="1452563" cy="681038"/>
            </a:xfrm>
            <a:grpFill/>
          </p:grpSpPr>
          <p:sp>
            <p:nvSpPr>
              <p:cNvPr id="42" name="Oval 156">
                <a:extLst>
                  <a:ext uri="{FF2B5EF4-FFF2-40B4-BE49-F238E27FC236}">
                    <a16:creationId xmlns:a16="http://schemas.microsoft.com/office/drawing/2014/main" id="{9DE6C18B-A3CB-48D1-8EA8-FBAB516B8B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H="1">
                <a:off x="6100035" y="1793437"/>
                <a:ext cx="600075" cy="6000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>
                  <a:defRPr/>
                </a:pPr>
                <a:endParaRPr lang="zh-CN" altLang="en-US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157">
                <a:extLst>
                  <a:ext uri="{FF2B5EF4-FFF2-40B4-BE49-F238E27FC236}">
                    <a16:creationId xmlns:a16="http://schemas.microsoft.com/office/drawing/2014/main" id="{4C06E1E9-593D-4613-8548-B623970EA209}"/>
                  </a:ext>
                </a:extLst>
              </p:cNvPr>
              <p:cNvSpPr/>
              <p:nvPr/>
            </p:nvSpPr>
            <p:spPr bwMode="auto">
              <a:xfrm rot="16200000" flipH="1">
                <a:off x="6060348" y="1753750"/>
                <a:ext cx="681038" cy="681038"/>
              </a:xfrm>
              <a:custGeom>
                <a:avLst/>
                <a:gdLst>
                  <a:gd name="T0" fmla="*/ 520 w 524"/>
                  <a:gd name="T1" fmla="*/ 262 h 524"/>
                  <a:gd name="T2" fmla="*/ 516 w 524"/>
                  <a:gd name="T3" fmla="*/ 262 h 524"/>
                  <a:gd name="T4" fmla="*/ 441 w 524"/>
                  <a:gd name="T5" fmla="*/ 442 h 524"/>
                  <a:gd name="T6" fmla="*/ 262 w 524"/>
                  <a:gd name="T7" fmla="*/ 516 h 524"/>
                  <a:gd name="T8" fmla="*/ 82 w 524"/>
                  <a:gd name="T9" fmla="*/ 442 h 524"/>
                  <a:gd name="T10" fmla="*/ 8 w 524"/>
                  <a:gd name="T11" fmla="*/ 262 h 524"/>
                  <a:gd name="T12" fmla="*/ 82 w 524"/>
                  <a:gd name="T13" fmla="*/ 82 h 524"/>
                  <a:gd name="T14" fmla="*/ 262 w 524"/>
                  <a:gd name="T15" fmla="*/ 8 h 524"/>
                  <a:gd name="T16" fmla="*/ 441 w 524"/>
                  <a:gd name="T17" fmla="*/ 82 h 524"/>
                  <a:gd name="T18" fmla="*/ 516 w 524"/>
                  <a:gd name="T19" fmla="*/ 262 h 524"/>
                  <a:gd name="T20" fmla="*/ 520 w 524"/>
                  <a:gd name="T21" fmla="*/ 262 h 524"/>
                  <a:gd name="T22" fmla="*/ 524 w 524"/>
                  <a:gd name="T23" fmla="*/ 262 h 524"/>
                  <a:gd name="T24" fmla="*/ 262 w 524"/>
                  <a:gd name="T25" fmla="*/ 0 h 524"/>
                  <a:gd name="T26" fmla="*/ 0 w 524"/>
                  <a:gd name="T27" fmla="*/ 262 h 524"/>
                  <a:gd name="T28" fmla="*/ 262 w 524"/>
                  <a:gd name="T29" fmla="*/ 524 h 524"/>
                  <a:gd name="T30" fmla="*/ 524 w 524"/>
                  <a:gd name="T31" fmla="*/ 262 h 524"/>
                  <a:gd name="T32" fmla="*/ 520 w 524"/>
                  <a:gd name="T33" fmla="*/ 262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4" h="524">
                    <a:moveTo>
                      <a:pt x="520" y="262"/>
                    </a:moveTo>
                    <a:cubicBezTo>
                      <a:pt x="516" y="262"/>
                      <a:pt x="516" y="262"/>
                      <a:pt x="516" y="262"/>
                    </a:cubicBezTo>
                    <a:cubicBezTo>
                      <a:pt x="516" y="332"/>
                      <a:pt x="487" y="396"/>
                      <a:pt x="441" y="442"/>
                    </a:cubicBezTo>
                    <a:cubicBezTo>
                      <a:pt x="395" y="488"/>
                      <a:pt x="332" y="516"/>
                      <a:pt x="262" y="516"/>
                    </a:cubicBezTo>
                    <a:cubicBezTo>
                      <a:pt x="192" y="516"/>
                      <a:pt x="128" y="488"/>
                      <a:pt x="82" y="442"/>
                    </a:cubicBezTo>
                    <a:cubicBezTo>
                      <a:pt x="36" y="396"/>
                      <a:pt x="8" y="332"/>
                      <a:pt x="8" y="262"/>
                    </a:cubicBezTo>
                    <a:cubicBezTo>
                      <a:pt x="8" y="192"/>
                      <a:pt x="36" y="128"/>
                      <a:pt x="82" y="82"/>
                    </a:cubicBezTo>
                    <a:cubicBezTo>
                      <a:pt x="128" y="36"/>
                      <a:pt x="192" y="8"/>
                      <a:pt x="262" y="8"/>
                    </a:cubicBezTo>
                    <a:cubicBezTo>
                      <a:pt x="332" y="8"/>
                      <a:pt x="395" y="36"/>
                      <a:pt x="441" y="82"/>
                    </a:cubicBezTo>
                    <a:cubicBezTo>
                      <a:pt x="487" y="128"/>
                      <a:pt x="516" y="192"/>
                      <a:pt x="516" y="262"/>
                    </a:cubicBezTo>
                    <a:cubicBezTo>
                      <a:pt x="520" y="262"/>
                      <a:pt x="520" y="262"/>
                      <a:pt x="520" y="262"/>
                    </a:cubicBezTo>
                    <a:cubicBezTo>
                      <a:pt x="524" y="262"/>
                      <a:pt x="524" y="262"/>
                      <a:pt x="524" y="262"/>
                    </a:cubicBezTo>
                    <a:cubicBezTo>
                      <a:pt x="524" y="117"/>
                      <a:pt x="407" y="0"/>
                      <a:pt x="262" y="0"/>
                    </a:cubicBezTo>
                    <a:cubicBezTo>
                      <a:pt x="117" y="0"/>
                      <a:pt x="0" y="117"/>
                      <a:pt x="0" y="262"/>
                    </a:cubicBezTo>
                    <a:cubicBezTo>
                      <a:pt x="0" y="407"/>
                      <a:pt x="117" y="524"/>
                      <a:pt x="262" y="524"/>
                    </a:cubicBezTo>
                    <a:cubicBezTo>
                      <a:pt x="407" y="524"/>
                      <a:pt x="524" y="407"/>
                      <a:pt x="524" y="262"/>
                    </a:cubicBezTo>
                    <a:lnTo>
                      <a:pt x="520" y="2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>
                  <a:defRPr/>
                </a:pPr>
                <a:endParaRPr lang="zh-CN" altLang="en-US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Oval 158">
                <a:extLst>
                  <a:ext uri="{FF2B5EF4-FFF2-40B4-BE49-F238E27FC236}">
                    <a16:creationId xmlns:a16="http://schemas.microsoft.com/office/drawing/2014/main" id="{1957E2E7-3551-45B4-997B-8E2AC890D0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H="1">
                <a:off x="6871560" y="1793437"/>
                <a:ext cx="600075" cy="6000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>
                  <a:defRPr/>
                </a:pPr>
                <a:endParaRPr lang="zh-CN" altLang="en-US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159">
                <a:extLst>
                  <a:ext uri="{FF2B5EF4-FFF2-40B4-BE49-F238E27FC236}">
                    <a16:creationId xmlns:a16="http://schemas.microsoft.com/office/drawing/2014/main" id="{B384DFFC-3DD8-4ADF-B28C-AB4FCB2EF77E}"/>
                  </a:ext>
                </a:extLst>
              </p:cNvPr>
              <p:cNvSpPr/>
              <p:nvPr/>
            </p:nvSpPr>
            <p:spPr bwMode="auto">
              <a:xfrm rot="16200000" flipH="1">
                <a:off x="6831873" y="1753750"/>
                <a:ext cx="681038" cy="681038"/>
              </a:xfrm>
              <a:custGeom>
                <a:avLst/>
                <a:gdLst>
                  <a:gd name="T0" fmla="*/ 520 w 524"/>
                  <a:gd name="T1" fmla="*/ 262 h 524"/>
                  <a:gd name="T2" fmla="*/ 516 w 524"/>
                  <a:gd name="T3" fmla="*/ 262 h 524"/>
                  <a:gd name="T4" fmla="*/ 441 w 524"/>
                  <a:gd name="T5" fmla="*/ 442 h 524"/>
                  <a:gd name="T6" fmla="*/ 262 w 524"/>
                  <a:gd name="T7" fmla="*/ 516 h 524"/>
                  <a:gd name="T8" fmla="*/ 82 w 524"/>
                  <a:gd name="T9" fmla="*/ 442 h 524"/>
                  <a:gd name="T10" fmla="*/ 8 w 524"/>
                  <a:gd name="T11" fmla="*/ 262 h 524"/>
                  <a:gd name="T12" fmla="*/ 82 w 524"/>
                  <a:gd name="T13" fmla="*/ 82 h 524"/>
                  <a:gd name="T14" fmla="*/ 262 w 524"/>
                  <a:gd name="T15" fmla="*/ 8 h 524"/>
                  <a:gd name="T16" fmla="*/ 441 w 524"/>
                  <a:gd name="T17" fmla="*/ 82 h 524"/>
                  <a:gd name="T18" fmla="*/ 516 w 524"/>
                  <a:gd name="T19" fmla="*/ 262 h 524"/>
                  <a:gd name="T20" fmla="*/ 520 w 524"/>
                  <a:gd name="T21" fmla="*/ 262 h 524"/>
                  <a:gd name="T22" fmla="*/ 524 w 524"/>
                  <a:gd name="T23" fmla="*/ 262 h 524"/>
                  <a:gd name="T24" fmla="*/ 262 w 524"/>
                  <a:gd name="T25" fmla="*/ 0 h 524"/>
                  <a:gd name="T26" fmla="*/ 0 w 524"/>
                  <a:gd name="T27" fmla="*/ 262 h 524"/>
                  <a:gd name="T28" fmla="*/ 262 w 524"/>
                  <a:gd name="T29" fmla="*/ 524 h 524"/>
                  <a:gd name="T30" fmla="*/ 524 w 524"/>
                  <a:gd name="T31" fmla="*/ 262 h 524"/>
                  <a:gd name="T32" fmla="*/ 520 w 524"/>
                  <a:gd name="T33" fmla="*/ 262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4" h="524">
                    <a:moveTo>
                      <a:pt x="520" y="262"/>
                    </a:moveTo>
                    <a:cubicBezTo>
                      <a:pt x="516" y="262"/>
                      <a:pt x="516" y="262"/>
                      <a:pt x="516" y="262"/>
                    </a:cubicBezTo>
                    <a:cubicBezTo>
                      <a:pt x="516" y="332"/>
                      <a:pt x="487" y="396"/>
                      <a:pt x="441" y="442"/>
                    </a:cubicBezTo>
                    <a:cubicBezTo>
                      <a:pt x="395" y="488"/>
                      <a:pt x="332" y="516"/>
                      <a:pt x="262" y="516"/>
                    </a:cubicBezTo>
                    <a:cubicBezTo>
                      <a:pt x="192" y="516"/>
                      <a:pt x="128" y="488"/>
                      <a:pt x="82" y="442"/>
                    </a:cubicBezTo>
                    <a:cubicBezTo>
                      <a:pt x="36" y="396"/>
                      <a:pt x="8" y="332"/>
                      <a:pt x="8" y="262"/>
                    </a:cubicBezTo>
                    <a:cubicBezTo>
                      <a:pt x="8" y="192"/>
                      <a:pt x="36" y="128"/>
                      <a:pt x="82" y="82"/>
                    </a:cubicBezTo>
                    <a:cubicBezTo>
                      <a:pt x="128" y="36"/>
                      <a:pt x="192" y="8"/>
                      <a:pt x="262" y="8"/>
                    </a:cubicBezTo>
                    <a:cubicBezTo>
                      <a:pt x="332" y="8"/>
                      <a:pt x="395" y="36"/>
                      <a:pt x="441" y="82"/>
                    </a:cubicBezTo>
                    <a:cubicBezTo>
                      <a:pt x="487" y="128"/>
                      <a:pt x="516" y="192"/>
                      <a:pt x="516" y="262"/>
                    </a:cubicBezTo>
                    <a:cubicBezTo>
                      <a:pt x="520" y="262"/>
                      <a:pt x="520" y="262"/>
                      <a:pt x="520" y="262"/>
                    </a:cubicBezTo>
                    <a:cubicBezTo>
                      <a:pt x="524" y="262"/>
                      <a:pt x="524" y="262"/>
                      <a:pt x="524" y="262"/>
                    </a:cubicBezTo>
                    <a:cubicBezTo>
                      <a:pt x="524" y="117"/>
                      <a:pt x="407" y="0"/>
                      <a:pt x="262" y="0"/>
                    </a:cubicBezTo>
                    <a:cubicBezTo>
                      <a:pt x="117" y="0"/>
                      <a:pt x="0" y="117"/>
                      <a:pt x="0" y="262"/>
                    </a:cubicBezTo>
                    <a:cubicBezTo>
                      <a:pt x="0" y="407"/>
                      <a:pt x="117" y="524"/>
                      <a:pt x="262" y="524"/>
                    </a:cubicBezTo>
                    <a:cubicBezTo>
                      <a:pt x="407" y="524"/>
                      <a:pt x="524" y="407"/>
                      <a:pt x="524" y="262"/>
                    </a:cubicBezTo>
                    <a:lnTo>
                      <a:pt x="520" y="2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>
                  <a:defRPr/>
                </a:pPr>
                <a:endParaRPr lang="zh-CN" altLang="en-US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60A7F79C-B171-4A41-96A1-DCEB99532060}"/>
                </a:ext>
              </a:extLst>
            </p:cNvPr>
            <p:cNvSpPr txBox="1"/>
            <p:nvPr/>
          </p:nvSpPr>
          <p:spPr>
            <a:xfrm>
              <a:off x="5847785" y="1707175"/>
              <a:ext cx="2744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altLang="zh-CN" sz="2400" dirty="0">
                  <a:solidFill>
                    <a:prstClr val="white"/>
                  </a:solidFill>
                  <a:cs typeface="+mn-ea"/>
                  <a:sym typeface="+mn-lt"/>
                </a:rPr>
                <a:t>I</a:t>
              </a:r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5415FCC5-E238-49E8-86BD-8956EBFC55E0}"/>
                </a:ext>
              </a:extLst>
            </p:cNvPr>
            <p:cNvSpPr txBox="1"/>
            <p:nvPr/>
          </p:nvSpPr>
          <p:spPr>
            <a:xfrm>
              <a:off x="6527397" y="1707175"/>
              <a:ext cx="2744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altLang="zh-CN" sz="2400" dirty="0">
                  <a:solidFill>
                    <a:prstClr val="white"/>
                  </a:solidFill>
                  <a:cs typeface="+mn-ea"/>
                  <a:sym typeface="+mn-lt"/>
                </a:rPr>
                <a:t>I</a:t>
              </a:r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0347F46F-9462-4264-AF5B-D68475636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48921" y="368261"/>
            <a:ext cx="1877564" cy="189768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C5A8C7E-6BB1-41A1-9DE7-71CAAAF7D1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2" t="38564" r="21931" b="24742"/>
          <a:stretch/>
        </p:blipFill>
        <p:spPr>
          <a:xfrm>
            <a:off x="7734135" y="292506"/>
            <a:ext cx="2999946" cy="6272987"/>
          </a:xfrm>
          <a:custGeom>
            <a:avLst/>
            <a:gdLst>
              <a:gd name="connsiteX0" fmla="*/ 0 w 2758301"/>
              <a:gd name="connsiteY0" fmla="*/ 0 h 5767699"/>
              <a:gd name="connsiteX1" fmla="*/ 2758301 w 2758301"/>
              <a:gd name="connsiteY1" fmla="*/ 0 h 5767699"/>
              <a:gd name="connsiteX2" fmla="*/ 2758301 w 2758301"/>
              <a:gd name="connsiteY2" fmla="*/ 5767699 h 5767699"/>
              <a:gd name="connsiteX3" fmla="*/ 353890 w 2758301"/>
              <a:gd name="connsiteY3" fmla="*/ 5767699 h 5767699"/>
              <a:gd name="connsiteX4" fmla="*/ 353890 w 2758301"/>
              <a:gd name="connsiteY4" fmla="*/ 4966383 h 5767699"/>
              <a:gd name="connsiteX5" fmla="*/ 0 w 2758301"/>
              <a:gd name="connsiteY5" fmla="*/ 4966383 h 576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8301" h="5767699">
                <a:moveTo>
                  <a:pt x="0" y="0"/>
                </a:moveTo>
                <a:lnTo>
                  <a:pt x="2758301" y="0"/>
                </a:lnTo>
                <a:lnTo>
                  <a:pt x="2758301" y="5767699"/>
                </a:lnTo>
                <a:lnTo>
                  <a:pt x="353890" y="5767699"/>
                </a:lnTo>
                <a:lnTo>
                  <a:pt x="353890" y="4966383"/>
                </a:lnTo>
                <a:lnTo>
                  <a:pt x="0" y="4966383"/>
                </a:lnTo>
                <a:close/>
              </a:path>
            </a:pathLst>
          </a:custGeom>
        </p:spPr>
      </p:pic>
      <p:sp>
        <p:nvSpPr>
          <p:cNvPr id="16" name="文本框 2">
            <a:extLst>
              <a:ext uri="{FF2B5EF4-FFF2-40B4-BE49-F238E27FC236}">
                <a16:creationId xmlns:a16="http://schemas.microsoft.com/office/drawing/2014/main" id="{28B254F7-ED13-42DA-A5A5-E20339E92542}"/>
              </a:ext>
            </a:extLst>
          </p:cNvPr>
          <p:cNvSpPr txBox="1"/>
          <p:nvPr/>
        </p:nvSpPr>
        <p:spPr>
          <a:xfrm>
            <a:off x="1228482" y="2566304"/>
            <a:ext cx="6231506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377"/>
            <a:r>
              <a:rPr lang="en-US" altLang="zh-CN" sz="6600" b="1" dirty="0">
                <a:ln w="9525">
                  <a:noFill/>
                </a:ln>
                <a:solidFill>
                  <a:srgbClr val="A3C8BD"/>
                </a:solidFill>
                <a:cs typeface="+mn-ea"/>
                <a:sym typeface="+mn-lt"/>
              </a:rPr>
              <a:t>LUYỆN TẬP</a:t>
            </a:r>
            <a:endParaRPr lang="zh-CN" altLang="en-US" sz="6600" b="1" dirty="0">
              <a:ln w="9525">
                <a:noFill/>
              </a:ln>
              <a:solidFill>
                <a:srgbClr val="A3C8BD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4422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76899-7275-5545-B0E4-1F885CE20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>
            <a:extLst>
              <a:ext uri="{FF2B5EF4-FFF2-40B4-BE49-F238E27FC236}">
                <a16:creationId xmlns:a16="http://schemas.microsoft.com/office/drawing/2014/main" id="{26BA958E-0A17-55A7-1AD2-206C9CD256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7" t="39908" r="59100" b="32648"/>
          <a:stretch/>
        </p:blipFill>
        <p:spPr>
          <a:xfrm>
            <a:off x="440280" y="2644581"/>
            <a:ext cx="2651852" cy="3777995"/>
          </a:xfrm>
          <a:custGeom>
            <a:avLst/>
            <a:gdLst>
              <a:gd name="connsiteX0" fmla="*/ 0 w 2758301"/>
              <a:gd name="connsiteY0" fmla="*/ 0 h 5767699"/>
              <a:gd name="connsiteX1" fmla="*/ 2758301 w 2758301"/>
              <a:gd name="connsiteY1" fmla="*/ 0 h 5767699"/>
              <a:gd name="connsiteX2" fmla="*/ 2758301 w 2758301"/>
              <a:gd name="connsiteY2" fmla="*/ 5767699 h 5767699"/>
              <a:gd name="connsiteX3" fmla="*/ 353890 w 2758301"/>
              <a:gd name="connsiteY3" fmla="*/ 5767699 h 5767699"/>
              <a:gd name="connsiteX4" fmla="*/ 353890 w 2758301"/>
              <a:gd name="connsiteY4" fmla="*/ 4966383 h 5767699"/>
              <a:gd name="connsiteX5" fmla="*/ 0 w 2758301"/>
              <a:gd name="connsiteY5" fmla="*/ 4966383 h 576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8301" h="5767699">
                <a:moveTo>
                  <a:pt x="0" y="0"/>
                </a:moveTo>
                <a:lnTo>
                  <a:pt x="2758301" y="0"/>
                </a:lnTo>
                <a:lnTo>
                  <a:pt x="2758301" y="5767699"/>
                </a:lnTo>
                <a:lnTo>
                  <a:pt x="353890" y="5767699"/>
                </a:lnTo>
                <a:lnTo>
                  <a:pt x="353890" y="4966383"/>
                </a:lnTo>
                <a:lnTo>
                  <a:pt x="0" y="4966383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2DBBB7-BBF2-EB7D-54CE-D110AF57B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6678" y="1820317"/>
            <a:ext cx="5633192" cy="19265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C87AAA-9A45-EE44-9AA0-7609CA97B718}"/>
              </a:ext>
            </a:extLst>
          </p:cNvPr>
          <p:cNvSpPr txBox="1"/>
          <p:nvPr/>
        </p:nvSpPr>
        <p:spPr>
          <a:xfrm>
            <a:off x="4756962" y="3841617"/>
            <a:ext cx="37102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(PHIẾU HỌC TẬP)</a:t>
            </a:r>
          </a:p>
        </p:txBody>
      </p:sp>
    </p:spTree>
    <p:extLst>
      <p:ext uri="{BB962C8B-B14F-4D97-AF65-F5344CB8AC3E}">
        <p14:creationId xmlns:p14="http://schemas.microsoft.com/office/powerpoint/2010/main" val="3926192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7ED03-527A-7C88-9B4C-90F1959A0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DA7C717-1E27-4118-61E5-17A15E33D3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769790"/>
              </p:ext>
            </p:extLst>
          </p:nvPr>
        </p:nvGraphicFramePr>
        <p:xfrm>
          <a:off x="537681" y="674240"/>
          <a:ext cx="11116638" cy="49509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7525">
                  <a:extLst>
                    <a:ext uri="{9D8B030D-6E8A-4147-A177-3AD203B41FA5}">
                      <a16:colId xmlns:a16="http://schemas.microsoft.com/office/drawing/2014/main" val="1134302128"/>
                    </a:ext>
                  </a:extLst>
                </a:gridCol>
                <a:gridCol w="6512867">
                  <a:extLst>
                    <a:ext uri="{9D8B030D-6E8A-4147-A177-3AD203B41FA5}">
                      <a16:colId xmlns:a16="http://schemas.microsoft.com/office/drawing/2014/main" val="1518106304"/>
                    </a:ext>
                  </a:extLst>
                </a:gridCol>
                <a:gridCol w="3446246">
                  <a:extLst>
                    <a:ext uri="{9D8B030D-6E8A-4147-A177-3AD203B41FA5}">
                      <a16:colId xmlns:a16="http://schemas.microsoft.com/office/drawing/2014/main" val="562694472"/>
                    </a:ext>
                  </a:extLst>
                </a:gridCol>
              </a:tblGrid>
              <a:tr h="5509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1300">
                          <a:effectLst/>
                        </a:rPr>
                        <a:t>Từ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1300">
                          <a:effectLst/>
                        </a:rPr>
                        <a:t>Nghĩa của từ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1300">
                          <a:effectLst/>
                        </a:rPr>
                        <a:t>Nhận biết từ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1035477"/>
                  </a:ext>
                </a:extLst>
              </a:tr>
              <a:tr h="14666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1300">
                          <a:effectLst/>
                        </a:rPr>
                        <a:t>a. bóng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>
                          <a:effectLst/>
                        </a:rPr>
                        <a:t>…………………………………………………………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>
                          <a:effectLst/>
                        </a:rPr>
                        <a:t>…………………………………………………………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>
                          <a:effectLst/>
                        </a:rPr>
                        <a:t>…………………………….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>
                          <a:effectLst/>
                        </a:rPr>
                        <a:t>…………………………….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7611451"/>
                  </a:ext>
                </a:extLst>
              </a:tr>
              <a:tr h="14666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1300">
                          <a:effectLst/>
                        </a:rPr>
                        <a:t>b. bóng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>
                          <a:effectLst/>
                        </a:rPr>
                        <a:t>…………………………………………………………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>
                          <a:effectLst/>
                        </a:rPr>
                        <a:t>…………………………………………………………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>
                          <a:effectLst/>
                        </a:rPr>
                        <a:t>…………………………….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>
                          <a:effectLst/>
                        </a:rPr>
                        <a:t>…………………………….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4680244"/>
                  </a:ext>
                </a:extLst>
              </a:tr>
              <a:tr h="14666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1300">
                          <a:effectLst/>
                        </a:rPr>
                        <a:t>c. bóng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>
                          <a:effectLst/>
                        </a:rPr>
                        <a:t>…………………………………………………………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>
                          <a:effectLst/>
                        </a:rPr>
                        <a:t>…………………………………………………………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dirty="0">
                          <a:effectLst/>
                        </a:rPr>
                        <a:t>…………………………….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dirty="0">
                          <a:effectLst/>
                        </a:rPr>
                        <a:t>…………………………….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5160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4810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57714C76-1329-4C2D-9C8C-B12D449146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257" y="3475542"/>
            <a:ext cx="1800356" cy="3027871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67B8199-B576-4258-85E1-8EFBDCCA57A1}"/>
              </a:ext>
            </a:extLst>
          </p:cNvPr>
          <p:cNvSpPr/>
          <p:nvPr/>
        </p:nvSpPr>
        <p:spPr>
          <a:xfrm>
            <a:off x="867599" y="1523769"/>
            <a:ext cx="892136" cy="995989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F0502020204030204"/>
              <a:cs typeface="+mn-ea"/>
              <a:sym typeface="+mn-lt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7DBAFA33-675C-46D0-AF66-D44CA2AD85F5}"/>
              </a:ext>
            </a:extLst>
          </p:cNvPr>
          <p:cNvSpPr/>
          <p:nvPr/>
        </p:nvSpPr>
        <p:spPr>
          <a:xfrm>
            <a:off x="867599" y="3035354"/>
            <a:ext cx="892136" cy="995989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F0502020204030204"/>
              <a:cs typeface="+mn-ea"/>
              <a:sym typeface="+mn-lt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E533721F-151A-4F0B-9C43-C9C8C6E009A5}"/>
              </a:ext>
            </a:extLst>
          </p:cNvPr>
          <p:cNvSpPr/>
          <p:nvPr/>
        </p:nvSpPr>
        <p:spPr>
          <a:xfrm>
            <a:off x="867599" y="4546938"/>
            <a:ext cx="892136" cy="995989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F0502020204030204"/>
              <a:cs typeface="+mn-ea"/>
              <a:sym typeface="+mn-lt"/>
            </a:endParaRPr>
          </a:p>
        </p:txBody>
      </p:sp>
      <p:sp>
        <p:nvSpPr>
          <p:cNvPr id="31" name="Oval 20">
            <a:extLst>
              <a:ext uri="{FF2B5EF4-FFF2-40B4-BE49-F238E27FC236}">
                <a16:creationId xmlns:a16="http://schemas.microsoft.com/office/drawing/2014/main" id="{832B4AB5-F3A7-4AEF-811A-1AD26852640B}"/>
              </a:ext>
            </a:extLst>
          </p:cNvPr>
          <p:cNvSpPr>
            <a:spLocks noChangeAspect="1"/>
          </p:cNvSpPr>
          <p:nvPr/>
        </p:nvSpPr>
        <p:spPr>
          <a:xfrm>
            <a:off x="656964" y="1458972"/>
            <a:ext cx="1253336" cy="922161"/>
          </a:xfrm>
          <a:prstGeom prst="ellipse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lIns="86709" tIns="43355" rIns="86709" bIns="43355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>
                <a:solidFill>
                  <a:sysClr val="window" lastClr="FFFFFF"/>
                </a:solidFill>
                <a:effectLst>
                  <a:glow rad="63500">
                    <a:srgbClr val="18665F">
                      <a:alpha val="40000"/>
                    </a:srgbClr>
                  </a:glow>
                </a:effectLst>
                <a:latin typeface="微软雅黑" panose="020F0502020204030204"/>
                <a:cs typeface="+mn-ea"/>
                <a:sym typeface="+mn-lt"/>
              </a:rPr>
              <a:t>a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glow rad="63500">
                  <a:srgbClr val="18665F">
                    <a:alpha val="40000"/>
                  </a:srgbClr>
                </a:glow>
              </a:effectLst>
              <a:uLnTx/>
              <a:uFillTx/>
              <a:latin typeface="微软雅黑" panose="020F0502020204030204"/>
              <a:cs typeface="+mn-ea"/>
              <a:sym typeface="+mn-lt"/>
            </a:endParaRPr>
          </a:p>
        </p:txBody>
      </p:sp>
      <p:sp>
        <p:nvSpPr>
          <p:cNvPr id="32" name="Oval 20">
            <a:extLst>
              <a:ext uri="{FF2B5EF4-FFF2-40B4-BE49-F238E27FC236}">
                <a16:creationId xmlns:a16="http://schemas.microsoft.com/office/drawing/2014/main" id="{C7A80328-0D41-4A1A-A5CE-F10EF3FB5C92}"/>
              </a:ext>
            </a:extLst>
          </p:cNvPr>
          <p:cNvSpPr>
            <a:spLocks noChangeAspect="1"/>
          </p:cNvSpPr>
          <p:nvPr/>
        </p:nvSpPr>
        <p:spPr>
          <a:xfrm>
            <a:off x="656964" y="2967919"/>
            <a:ext cx="1253336" cy="922161"/>
          </a:xfrm>
          <a:prstGeom prst="ellipse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lIns="86709" tIns="43355" rIns="86709" bIns="43355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>
                <a:solidFill>
                  <a:sysClr val="window" lastClr="FFFFFF"/>
                </a:solidFill>
                <a:effectLst>
                  <a:glow rad="63500">
                    <a:srgbClr val="18665F">
                      <a:alpha val="40000"/>
                    </a:srgbClr>
                  </a:glow>
                </a:effectLst>
                <a:latin typeface="微软雅黑" panose="020F0502020204030204"/>
                <a:cs typeface="+mn-ea"/>
                <a:sym typeface="+mn-lt"/>
              </a:rPr>
              <a:t>b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glow rad="63500">
                  <a:srgbClr val="18665F">
                    <a:alpha val="40000"/>
                  </a:srgbClr>
                </a:glow>
              </a:effectLst>
              <a:uLnTx/>
              <a:uFillTx/>
              <a:latin typeface="微软雅黑" panose="020F0502020204030204"/>
              <a:cs typeface="+mn-ea"/>
              <a:sym typeface="+mn-lt"/>
            </a:endParaRPr>
          </a:p>
        </p:txBody>
      </p:sp>
      <p:sp>
        <p:nvSpPr>
          <p:cNvPr id="33" name="Oval 20">
            <a:extLst>
              <a:ext uri="{FF2B5EF4-FFF2-40B4-BE49-F238E27FC236}">
                <a16:creationId xmlns:a16="http://schemas.microsoft.com/office/drawing/2014/main" id="{CCE183D5-6F1F-49B4-8491-D9B70CD29A06}"/>
              </a:ext>
            </a:extLst>
          </p:cNvPr>
          <p:cNvSpPr>
            <a:spLocks noChangeAspect="1"/>
          </p:cNvSpPr>
          <p:nvPr/>
        </p:nvSpPr>
        <p:spPr>
          <a:xfrm>
            <a:off x="656963" y="4476866"/>
            <a:ext cx="1253336" cy="922161"/>
          </a:xfrm>
          <a:prstGeom prst="ellipse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lIns="86709" tIns="43355" rIns="86709" bIns="43355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>
                <a:solidFill>
                  <a:sysClr val="window" lastClr="FFFFFF"/>
                </a:solidFill>
                <a:effectLst>
                  <a:glow rad="63500">
                    <a:srgbClr val="18665F">
                      <a:alpha val="40000"/>
                    </a:srgbClr>
                  </a:glow>
                </a:effectLst>
                <a:latin typeface="微软雅黑" panose="020F0502020204030204"/>
                <a:cs typeface="+mn-ea"/>
                <a:sym typeface="+mn-lt"/>
              </a:rPr>
              <a:t>c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glow rad="63500">
                  <a:srgbClr val="18665F">
                    <a:alpha val="40000"/>
                  </a:srgbClr>
                </a:glow>
              </a:effectLst>
              <a:uLnTx/>
              <a:uFillTx/>
              <a:latin typeface="微软雅黑" panose="020F0502020204030204"/>
              <a:cs typeface="+mn-ea"/>
              <a:sym typeface="+mn-lt"/>
            </a:endParaRPr>
          </a:p>
        </p:txBody>
      </p:sp>
      <p:sp>
        <p:nvSpPr>
          <p:cNvPr id="17" name="文本框 7">
            <a:extLst>
              <a:ext uri="{FF2B5EF4-FFF2-40B4-BE49-F238E27FC236}">
                <a16:creationId xmlns:a16="http://schemas.microsoft.com/office/drawing/2014/main" id="{208D734C-58F1-4367-81D7-AB3C5B5E3CC7}"/>
              </a:ext>
            </a:extLst>
          </p:cNvPr>
          <p:cNvSpPr txBox="1"/>
          <p:nvPr/>
        </p:nvSpPr>
        <p:spPr>
          <a:xfrm>
            <a:off x="769257" y="552714"/>
            <a:ext cx="6078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1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02675" y="1572609"/>
            <a:ext cx="61907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do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chiếu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”.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  <a:sym typeface="Wingdings" panose="05000000000000000000" pitchFamily="2" charset="2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rỗng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da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nhựa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nẩy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”.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là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</a:t>
            </a:r>
            <a:r>
              <a:rPr lang="en-US" sz="2800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ẵ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chiếu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sáng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”.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665613" y="1632669"/>
            <a:ext cx="3048000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Đây là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tượng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có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giống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nghĩa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có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gì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-&gt;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tượng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âm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20" name="组合 18">
            <a:extLst>
              <a:ext uri="{FF2B5EF4-FFF2-40B4-BE49-F238E27FC236}">
                <a16:creationId xmlns:a16="http://schemas.microsoft.com/office/drawing/2014/main" id="{C7A8C645-9809-4410-BDD1-7F5B416F00FA}"/>
              </a:ext>
            </a:extLst>
          </p:cNvPr>
          <p:cNvGrpSpPr/>
          <p:nvPr/>
        </p:nvGrpSpPr>
        <p:grpSpPr>
          <a:xfrm>
            <a:off x="8311175" y="1560597"/>
            <a:ext cx="311150" cy="3945502"/>
            <a:chOff x="6777702" y="1299257"/>
            <a:chExt cx="311150" cy="3945502"/>
          </a:xfrm>
        </p:grpSpPr>
        <p:sp>
          <p:nvSpPr>
            <p:cNvPr id="34" name="椭圆 19">
              <a:extLst>
                <a:ext uri="{FF2B5EF4-FFF2-40B4-BE49-F238E27FC236}">
                  <a16:creationId xmlns:a16="http://schemas.microsoft.com/office/drawing/2014/main" id="{5E8C1CF4-276F-4133-BFE4-7332147D2861}"/>
                </a:ext>
              </a:extLst>
            </p:cNvPr>
            <p:cNvSpPr/>
            <p:nvPr/>
          </p:nvSpPr>
          <p:spPr>
            <a:xfrm>
              <a:off x="6777702" y="1299257"/>
              <a:ext cx="285750" cy="285750"/>
            </a:xfrm>
            <a:prstGeom prst="ellipse">
              <a:avLst/>
            </a:prstGeom>
            <a:solidFill>
              <a:srgbClr val="A3C8B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F0502020204030204"/>
                <a:cs typeface="+mn-ea"/>
                <a:sym typeface="+mn-lt"/>
              </a:endParaRPr>
            </a:p>
          </p:txBody>
        </p:sp>
        <p:cxnSp>
          <p:nvCxnSpPr>
            <p:cNvPr id="35" name="直接连接符 20">
              <a:extLst>
                <a:ext uri="{FF2B5EF4-FFF2-40B4-BE49-F238E27FC236}">
                  <a16:creationId xmlns:a16="http://schemas.microsoft.com/office/drawing/2014/main" id="{DDE2EF93-B4A4-41E5-9D82-DE34E66845B0}"/>
                </a:ext>
              </a:extLst>
            </p:cNvPr>
            <p:cNvCxnSpPr/>
            <p:nvPr/>
          </p:nvCxnSpPr>
          <p:spPr>
            <a:xfrm>
              <a:off x="6930102" y="1727881"/>
              <a:ext cx="0" cy="67310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椭圆 21">
              <a:extLst>
                <a:ext uri="{FF2B5EF4-FFF2-40B4-BE49-F238E27FC236}">
                  <a16:creationId xmlns:a16="http://schemas.microsoft.com/office/drawing/2014/main" id="{B00AF268-E20B-4B5E-B305-8C44341E3012}"/>
                </a:ext>
              </a:extLst>
            </p:cNvPr>
            <p:cNvSpPr/>
            <p:nvPr/>
          </p:nvSpPr>
          <p:spPr>
            <a:xfrm>
              <a:off x="6787227" y="2504232"/>
              <a:ext cx="285750" cy="285750"/>
            </a:xfrm>
            <a:prstGeom prst="ellipse">
              <a:avLst/>
            </a:prstGeom>
            <a:solidFill>
              <a:srgbClr val="A3C8B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F0502020204030204"/>
                <a:cs typeface="+mn-ea"/>
                <a:sym typeface="+mn-lt"/>
              </a:endParaRPr>
            </a:p>
          </p:txBody>
        </p:sp>
        <p:sp>
          <p:nvSpPr>
            <p:cNvPr id="37" name="椭圆 22">
              <a:extLst>
                <a:ext uri="{FF2B5EF4-FFF2-40B4-BE49-F238E27FC236}">
                  <a16:creationId xmlns:a16="http://schemas.microsoft.com/office/drawing/2014/main" id="{AEE70242-DD9E-4AB8-8546-BA290C669173}"/>
                </a:ext>
              </a:extLst>
            </p:cNvPr>
            <p:cNvSpPr/>
            <p:nvPr/>
          </p:nvSpPr>
          <p:spPr>
            <a:xfrm>
              <a:off x="6793577" y="3754034"/>
              <a:ext cx="285750" cy="285750"/>
            </a:xfrm>
            <a:prstGeom prst="ellipse">
              <a:avLst/>
            </a:prstGeom>
            <a:solidFill>
              <a:srgbClr val="A3C8B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F0502020204030204"/>
                <a:cs typeface="+mn-ea"/>
                <a:sym typeface="+mn-lt"/>
              </a:endParaRPr>
            </a:p>
          </p:txBody>
        </p:sp>
        <p:cxnSp>
          <p:nvCxnSpPr>
            <p:cNvPr id="38" name="直接连接符 23">
              <a:extLst>
                <a:ext uri="{FF2B5EF4-FFF2-40B4-BE49-F238E27FC236}">
                  <a16:creationId xmlns:a16="http://schemas.microsoft.com/office/drawing/2014/main" id="{1AB9434E-3304-4BDB-A69C-E9B9A59D3C49}"/>
                </a:ext>
              </a:extLst>
            </p:cNvPr>
            <p:cNvCxnSpPr/>
            <p:nvPr/>
          </p:nvCxnSpPr>
          <p:spPr>
            <a:xfrm>
              <a:off x="6945977" y="4182658"/>
              <a:ext cx="0" cy="67310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椭圆 24">
              <a:extLst>
                <a:ext uri="{FF2B5EF4-FFF2-40B4-BE49-F238E27FC236}">
                  <a16:creationId xmlns:a16="http://schemas.microsoft.com/office/drawing/2014/main" id="{DC7F4997-4782-4BE0-85E0-DADD48D74EC3}"/>
                </a:ext>
              </a:extLst>
            </p:cNvPr>
            <p:cNvSpPr/>
            <p:nvPr/>
          </p:nvSpPr>
          <p:spPr>
            <a:xfrm>
              <a:off x="6803102" y="4959009"/>
              <a:ext cx="285750" cy="285750"/>
            </a:xfrm>
            <a:prstGeom prst="ellipse">
              <a:avLst/>
            </a:prstGeom>
            <a:solidFill>
              <a:srgbClr val="A3C8B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F0502020204030204"/>
                <a:cs typeface="+mn-ea"/>
                <a:sym typeface="+mn-lt"/>
              </a:endParaRPr>
            </a:p>
          </p:txBody>
        </p:sp>
        <p:cxnSp>
          <p:nvCxnSpPr>
            <p:cNvPr id="40" name="直接连接符 25">
              <a:extLst>
                <a:ext uri="{FF2B5EF4-FFF2-40B4-BE49-F238E27FC236}">
                  <a16:creationId xmlns:a16="http://schemas.microsoft.com/office/drawing/2014/main" id="{1119554E-C211-469E-972F-57D4624C34D7}"/>
                </a:ext>
              </a:extLst>
            </p:cNvPr>
            <p:cNvCxnSpPr/>
            <p:nvPr/>
          </p:nvCxnSpPr>
          <p:spPr>
            <a:xfrm>
              <a:off x="6935506" y="2918433"/>
              <a:ext cx="0" cy="67310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4461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path" presetSubtype="0" decel="4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3073 1.85185E-6 L -0.08906 1.85185E-6 " pathEditMode="relative" rAng="0" ptsTypes="AA">
                                      <p:cBhvr>
                                        <p:cTn id="13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40000" decel="4000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3073 1.85185E-6 L -3.33333E-6 1.85185E-6 " pathEditMode="relative" rAng="0" ptsTypes="AA">
                                      <p:cBhvr>
                                        <p:cTn id="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path" presetSubtype="0" decel="4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3073 0 L -0.08906 0 " pathEditMode="relative" rAng="0" ptsTypes="AA">
                                      <p:cBhvr>
                                        <p:cTn id="20" dur="1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40000" decel="4000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3073 0 L -3.33333E-6 0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5" presetClass="path" presetSubtype="0" decel="4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3073 -3.7037E-7 L -0.08906 -3.7037E-7 " pathEditMode="relative" rAng="0" ptsTypes="AA">
                                      <p:cBhvr>
                                        <p:cTn id="27" dur="1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5" presetClass="path" presetSubtype="0" accel="40000" decel="4000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3073 -3.7037E-7 L -3.33333E-6 -3.7037E-7 " pathEditMode="relative" rAng="0" ptsTypes="AA">
                                      <p:cBhvr>
                                        <p:cTn id="2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750"/>
                            </p:stCondLst>
                            <p:childTnLst>
                              <p:par>
                                <p:cTn id="4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31" grpId="0"/>
      <p:bldP spid="32" grpId="0"/>
      <p:bldP spid="33" grpId="0"/>
      <p:bldP spid="17" grpId="0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F4D21-9141-8398-E94B-D2B66BF70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7FBC21B-40AF-B877-8DA2-705C4D333F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573852"/>
              </p:ext>
            </p:extLst>
          </p:nvPr>
        </p:nvGraphicFramePr>
        <p:xfrm>
          <a:off x="647272" y="791110"/>
          <a:ext cx="10479640" cy="50857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2091">
                  <a:extLst>
                    <a:ext uri="{9D8B030D-6E8A-4147-A177-3AD203B41FA5}">
                      <a16:colId xmlns:a16="http://schemas.microsoft.com/office/drawing/2014/main" val="2548524426"/>
                    </a:ext>
                  </a:extLst>
                </a:gridCol>
                <a:gridCol w="5764324">
                  <a:extLst>
                    <a:ext uri="{9D8B030D-6E8A-4147-A177-3AD203B41FA5}">
                      <a16:colId xmlns:a16="http://schemas.microsoft.com/office/drawing/2014/main" val="1318746504"/>
                    </a:ext>
                  </a:extLst>
                </a:gridCol>
                <a:gridCol w="3103225">
                  <a:extLst>
                    <a:ext uri="{9D8B030D-6E8A-4147-A177-3AD203B41FA5}">
                      <a16:colId xmlns:a16="http://schemas.microsoft.com/office/drawing/2014/main" val="2929407572"/>
                    </a:ext>
                  </a:extLst>
                </a:gridCol>
              </a:tblGrid>
              <a:tr h="6368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1300">
                          <a:effectLst/>
                        </a:rPr>
                        <a:t>Từ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1300">
                          <a:effectLst/>
                        </a:rPr>
                        <a:t>Nghĩa của từ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1300">
                          <a:effectLst/>
                        </a:rPr>
                        <a:t>Nhận biết từ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3007782"/>
                  </a:ext>
                </a:extLst>
              </a:tr>
              <a:tr h="16952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000">
                          <a:effectLst/>
                        </a:rPr>
                        <a:t>a. Đường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000">
                          <a:effectLst/>
                        </a:rPr>
                        <a:t>-đường 1:…………………………………..……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000">
                          <a:effectLst/>
                        </a:rPr>
                        <a:t>-đường 2: ………………………………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000">
                          <a:effectLst/>
                        </a:rPr>
                        <a:t>…………………………..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3383866"/>
                  </a:ext>
                </a:extLst>
              </a:tr>
              <a:tr h="27536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000">
                          <a:effectLst/>
                        </a:rPr>
                        <a:t>b. Đồng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000" dirty="0">
                          <a:effectLst/>
                        </a:rPr>
                        <a:t>-</a:t>
                      </a:r>
                      <a:r>
                        <a:rPr lang="en-US" sz="2000" dirty="0" err="1">
                          <a:effectLst/>
                        </a:rPr>
                        <a:t>đồng</a:t>
                      </a:r>
                      <a:r>
                        <a:rPr lang="en-US" sz="2000" dirty="0">
                          <a:effectLst/>
                        </a:rPr>
                        <a:t> 1:……………………………………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000" dirty="0">
                          <a:effectLst/>
                        </a:rPr>
                        <a:t>-</a:t>
                      </a:r>
                      <a:r>
                        <a:rPr lang="en-US" sz="2000" dirty="0" err="1">
                          <a:effectLst/>
                        </a:rPr>
                        <a:t>đồng</a:t>
                      </a:r>
                      <a:r>
                        <a:rPr lang="en-US" sz="2000" dirty="0">
                          <a:effectLst/>
                        </a:rPr>
                        <a:t> 2: …………………………………………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000" dirty="0">
                          <a:effectLst/>
                        </a:rPr>
                        <a:t>…………………………..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000" dirty="0">
                          <a:effectLst/>
                        </a:rPr>
                        <a:t>…………………………..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9420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52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>
            <a:extLst>
              <a:ext uri="{FF2B5EF4-FFF2-40B4-BE49-F238E27FC236}">
                <a16:creationId xmlns:a16="http://schemas.microsoft.com/office/drawing/2014/main" id="{8CA4EDDC-204E-4942-B842-A5F4181202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7" t="39908" r="59100" b="32648"/>
          <a:stretch/>
        </p:blipFill>
        <p:spPr>
          <a:xfrm>
            <a:off x="440280" y="2630933"/>
            <a:ext cx="2651852" cy="3777995"/>
          </a:xfrm>
          <a:custGeom>
            <a:avLst/>
            <a:gdLst>
              <a:gd name="connsiteX0" fmla="*/ 0 w 2758301"/>
              <a:gd name="connsiteY0" fmla="*/ 0 h 5767699"/>
              <a:gd name="connsiteX1" fmla="*/ 2758301 w 2758301"/>
              <a:gd name="connsiteY1" fmla="*/ 0 h 5767699"/>
              <a:gd name="connsiteX2" fmla="*/ 2758301 w 2758301"/>
              <a:gd name="connsiteY2" fmla="*/ 5767699 h 5767699"/>
              <a:gd name="connsiteX3" fmla="*/ 353890 w 2758301"/>
              <a:gd name="connsiteY3" fmla="*/ 5767699 h 5767699"/>
              <a:gd name="connsiteX4" fmla="*/ 353890 w 2758301"/>
              <a:gd name="connsiteY4" fmla="*/ 4966383 h 5767699"/>
              <a:gd name="connsiteX5" fmla="*/ 0 w 2758301"/>
              <a:gd name="connsiteY5" fmla="*/ 4966383 h 576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8301" h="5767699">
                <a:moveTo>
                  <a:pt x="0" y="0"/>
                </a:moveTo>
                <a:lnTo>
                  <a:pt x="2758301" y="0"/>
                </a:lnTo>
                <a:lnTo>
                  <a:pt x="2758301" y="5767699"/>
                </a:lnTo>
                <a:lnTo>
                  <a:pt x="353890" y="5767699"/>
                </a:lnTo>
                <a:lnTo>
                  <a:pt x="353890" y="4966383"/>
                </a:lnTo>
                <a:lnTo>
                  <a:pt x="0" y="4966383"/>
                </a:lnTo>
                <a:close/>
              </a:path>
            </a:pathLst>
          </a:custGeom>
        </p:spPr>
      </p:pic>
      <p:sp>
        <p:nvSpPr>
          <p:cNvPr id="32" name="文本框 7">
            <a:extLst>
              <a:ext uri="{FF2B5EF4-FFF2-40B4-BE49-F238E27FC236}">
                <a16:creationId xmlns:a16="http://schemas.microsoft.com/office/drawing/2014/main" id="{208D734C-58F1-4367-81D7-AB3C5B5E3CC7}"/>
              </a:ext>
            </a:extLst>
          </p:cNvPr>
          <p:cNvSpPr txBox="1"/>
          <p:nvPr/>
        </p:nvSpPr>
        <p:spPr>
          <a:xfrm>
            <a:off x="769257" y="552714"/>
            <a:ext cx="6078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2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454399" y="1561398"/>
            <a:ext cx="7739017" cy="3970318"/>
          </a:xfrm>
          <a:prstGeom prst="rect">
            <a:avLst/>
          </a:prstGeom>
          <a:ln w="38100">
            <a:solidFill>
              <a:srgbClr val="A3C8BD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“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xứ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Lạng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bao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?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khoảng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vượt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địa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địa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“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mía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óng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ả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này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chính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nguyên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liệu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để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ngọt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phẩm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3593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>
            <a:extLst>
              <a:ext uri="{FF2B5EF4-FFF2-40B4-BE49-F238E27FC236}">
                <a16:creationId xmlns:a16="http://schemas.microsoft.com/office/drawing/2014/main" id="{8CA4EDDC-204E-4942-B842-A5F4181202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7" t="39908" r="59100" b="32648"/>
          <a:stretch/>
        </p:blipFill>
        <p:spPr>
          <a:xfrm>
            <a:off x="440280" y="2630933"/>
            <a:ext cx="2651852" cy="3777995"/>
          </a:xfrm>
          <a:custGeom>
            <a:avLst/>
            <a:gdLst>
              <a:gd name="connsiteX0" fmla="*/ 0 w 2758301"/>
              <a:gd name="connsiteY0" fmla="*/ 0 h 5767699"/>
              <a:gd name="connsiteX1" fmla="*/ 2758301 w 2758301"/>
              <a:gd name="connsiteY1" fmla="*/ 0 h 5767699"/>
              <a:gd name="connsiteX2" fmla="*/ 2758301 w 2758301"/>
              <a:gd name="connsiteY2" fmla="*/ 5767699 h 5767699"/>
              <a:gd name="connsiteX3" fmla="*/ 353890 w 2758301"/>
              <a:gd name="connsiteY3" fmla="*/ 5767699 h 5767699"/>
              <a:gd name="connsiteX4" fmla="*/ 353890 w 2758301"/>
              <a:gd name="connsiteY4" fmla="*/ 4966383 h 5767699"/>
              <a:gd name="connsiteX5" fmla="*/ 0 w 2758301"/>
              <a:gd name="connsiteY5" fmla="*/ 4966383 h 576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8301" h="5767699">
                <a:moveTo>
                  <a:pt x="0" y="0"/>
                </a:moveTo>
                <a:lnTo>
                  <a:pt x="2758301" y="0"/>
                </a:lnTo>
                <a:lnTo>
                  <a:pt x="2758301" y="5767699"/>
                </a:lnTo>
                <a:lnTo>
                  <a:pt x="353890" y="5767699"/>
                </a:lnTo>
                <a:lnTo>
                  <a:pt x="353890" y="4966383"/>
                </a:lnTo>
                <a:lnTo>
                  <a:pt x="0" y="4966383"/>
                </a:lnTo>
                <a:close/>
              </a:path>
            </a:pathLst>
          </a:custGeom>
        </p:spPr>
      </p:pic>
      <p:sp>
        <p:nvSpPr>
          <p:cNvPr id="32" name="文本框 7">
            <a:extLst>
              <a:ext uri="{FF2B5EF4-FFF2-40B4-BE49-F238E27FC236}">
                <a16:creationId xmlns:a16="http://schemas.microsoft.com/office/drawing/2014/main" id="{208D734C-58F1-4367-81D7-AB3C5B5E3CC7}"/>
              </a:ext>
            </a:extLst>
          </p:cNvPr>
          <p:cNvSpPr txBox="1"/>
          <p:nvPr/>
        </p:nvSpPr>
        <p:spPr>
          <a:xfrm>
            <a:off x="769257" y="552714"/>
            <a:ext cx="6078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2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381828" y="845101"/>
            <a:ext cx="8171544" cy="5262979"/>
          </a:xfrm>
          <a:prstGeom prst="rect">
            <a:avLst/>
          </a:prstGeom>
          <a:ln w="38100">
            <a:solidFill>
              <a:srgbClr val="A3C8BD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ngó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mênh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ngát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phẳng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bút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mươi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tệ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*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vỏ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6370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261D2-863D-5348-26AB-41C4041E3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79A2983-A728-5D92-1687-7CB18EB1152B}"/>
              </a:ext>
            </a:extLst>
          </p:cNvPr>
          <p:cNvGraphicFramePr>
            <a:graphicFrameLocks noGrp="1"/>
          </p:cNvGraphicFramePr>
          <p:nvPr/>
        </p:nvGraphicFramePr>
        <p:xfrm>
          <a:off x="647272" y="791110"/>
          <a:ext cx="10479640" cy="50857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2091">
                  <a:extLst>
                    <a:ext uri="{9D8B030D-6E8A-4147-A177-3AD203B41FA5}">
                      <a16:colId xmlns:a16="http://schemas.microsoft.com/office/drawing/2014/main" val="2548524426"/>
                    </a:ext>
                  </a:extLst>
                </a:gridCol>
                <a:gridCol w="5764324">
                  <a:extLst>
                    <a:ext uri="{9D8B030D-6E8A-4147-A177-3AD203B41FA5}">
                      <a16:colId xmlns:a16="http://schemas.microsoft.com/office/drawing/2014/main" val="1318746504"/>
                    </a:ext>
                  </a:extLst>
                </a:gridCol>
                <a:gridCol w="3103225">
                  <a:extLst>
                    <a:ext uri="{9D8B030D-6E8A-4147-A177-3AD203B41FA5}">
                      <a16:colId xmlns:a16="http://schemas.microsoft.com/office/drawing/2014/main" val="2929407572"/>
                    </a:ext>
                  </a:extLst>
                </a:gridCol>
              </a:tblGrid>
              <a:tr h="6368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1300">
                          <a:effectLst/>
                        </a:rPr>
                        <a:t>Từ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1300">
                          <a:effectLst/>
                        </a:rPr>
                        <a:t>Nghĩa của từ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1300">
                          <a:effectLst/>
                        </a:rPr>
                        <a:t>Nhận biết từ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3007782"/>
                  </a:ext>
                </a:extLst>
              </a:tr>
              <a:tr h="16952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000">
                          <a:effectLst/>
                        </a:rPr>
                        <a:t>a. Đường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000">
                          <a:effectLst/>
                        </a:rPr>
                        <a:t>-đường 1:…………………………………..……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000">
                          <a:effectLst/>
                        </a:rPr>
                        <a:t>-đường 2: ………………………………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000">
                          <a:effectLst/>
                        </a:rPr>
                        <a:t>…………………………..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3383866"/>
                  </a:ext>
                </a:extLst>
              </a:tr>
              <a:tr h="27536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000">
                          <a:effectLst/>
                        </a:rPr>
                        <a:t>b. Đồng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000" dirty="0">
                          <a:effectLst/>
                        </a:rPr>
                        <a:t>-</a:t>
                      </a:r>
                      <a:r>
                        <a:rPr lang="en-US" sz="2000" dirty="0" err="1">
                          <a:effectLst/>
                        </a:rPr>
                        <a:t>đồng</a:t>
                      </a:r>
                      <a:r>
                        <a:rPr lang="en-US" sz="2000" dirty="0">
                          <a:effectLst/>
                        </a:rPr>
                        <a:t> 1:……………………………………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000" dirty="0">
                          <a:effectLst/>
                        </a:rPr>
                        <a:t>-</a:t>
                      </a:r>
                      <a:r>
                        <a:rPr lang="en-US" sz="2000" dirty="0" err="1">
                          <a:effectLst/>
                        </a:rPr>
                        <a:t>đồng</a:t>
                      </a:r>
                      <a:r>
                        <a:rPr lang="en-US" sz="2000" dirty="0">
                          <a:effectLst/>
                        </a:rPr>
                        <a:t> 2: …………………………………………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000" dirty="0">
                          <a:effectLst/>
                        </a:rPr>
                        <a:t>…………………………..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000" dirty="0">
                          <a:effectLst/>
                        </a:rPr>
                        <a:t>…………………………..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9420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2885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0B530F-E911-32AE-7AE0-EC150ED2A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582B7C-0800-85E0-9A60-A88FE091A8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856" y="334092"/>
            <a:ext cx="6096000" cy="47148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C4C13B2-30FD-83F6-134E-4F69B200994A}"/>
              </a:ext>
            </a:extLst>
          </p:cNvPr>
          <p:cNvSpPr/>
          <p:nvPr/>
        </p:nvSpPr>
        <p:spPr>
          <a:xfrm>
            <a:off x="6256380" y="853198"/>
            <a:ext cx="5153148" cy="2219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nối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đó,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có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s/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đáp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án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F8D97EDF-A7DB-C301-5146-0AF95EFE214C}"/>
              </a:ext>
            </a:extLst>
          </p:cNvPr>
          <p:cNvSpPr>
            <a:spLocks/>
          </p:cNvSpPr>
          <p:nvPr/>
        </p:nvSpPr>
        <p:spPr bwMode="auto">
          <a:xfrm>
            <a:off x="1001992" y="5179594"/>
            <a:ext cx="10508776" cy="776958"/>
          </a:xfrm>
          <a:custGeom>
            <a:avLst/>
            <a:gdLst>
              <a:gd name="T0" fmla="*/ 5 w 153"/>
              <a:gd name="T1" fmla="*/ 0 h 27"/>
              <a:gd name="T2" fmla="*/ 149 w 153"/>
              <a:gd name="T3" fmla="*/ 0 h 27"/>
              <a:gd name="T4" fmla="*/ 153 w 153"/>
              <a:gd name="T5" fmla="*/ 4 h 27"/>
              <a:gd name="T6" fmla="*/ 153 w 153"/>
              <a:gd name="T7" fmla="*/ 23 h 27"/>
              <a:gd name="T8" fmla="*/ 149 w 153"/>
              <a:gd name="T9" fmla="*/ 27 h 27"/>
              <a:gd name="T10" fmla="*/ 5 w 153"/>
              <a:gd name="T11" fmla="*/ 27 h 27"/>
              <a:gd name="T12" fmla="*/ 0 w 153"/>
              <a:gd name="T13" fmla="*/ 23 h 27"/>
              <a:gd name="T14" fmla="*/ 0 w 153"/>
              <a:gd name="T15" fmla="*/ 4 h 27"/>
              <a:gd name="T16" fmla="*/ 5 w 153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27">
                <a:moveTo>
                  <a:pt x="5" y="0"/>
                </a:moveTo>
                <a:cubicBezTo>
                  <a:pt x="149" y="0"/>
                  <a:pt x="149" y="0"/>
                  <a:pt x="149" y="0"/>
                </a:cubicBezTo>
                <a:cubicBezTo>
                  <a:pt x="151" y="0"/>
                  <a:pt x="153" y="2"/>
                  <a:pt x="153" y="4"/>
                </a:cubicBezTo>
                <a:cubicBezTo>
                  <a:pt x="153" y="23"/>
                  <a:pt x="153" y="23"/>
                  <a:pt x="153" y="23"/>
                </a:cubicBezTo>
                <a:cubicBezTo>
                  <a:pt x="153" y="25"/>
                  <a:pt x="151" y="27"/>
                  <a:pt x="149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" y="27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A3C8BD"/>
          </a:solidFill>
          <a:ln>
            <a:noFill/>
          </a:ln>
        </p:spPr>
        <p:txBody>
          <a:bodyPr vert="horz" wrap="square" lIns="68594" tIns="34297" rIns="68594" bIns="3429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cs typeface="+mn-ea"/>
              <a:sym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615604-ED21-626B-59B8-3B79EFA054EA}"/>
              </a:ext>
            </a:extLst>
          </p:cNvPr>
          <p:cNvSpPr txBox="1"/>
          <p:nvPr/>
        </p:nvSpPr>
        <p:spPr>
          <a:xfrm>
            <a:off x="1079309" y="5179594"/>
            <a:ext cx="10991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vi-VN" sz="3600" b="1" noProof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  <a:r>
              <a:rPr lang="vi-VN" sz="3600" noProof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Con thỏ </a:t>
            </a:r>
            <a:r>
              <a:rPr lang="vi-VN" sz="3600" noProof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thỏ trắng  trắng tinh  tinh nghịch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654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32BB6AD3-16E5-4EC4-8D5A-C20C9F63381D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781146">
            <a:off x="8218041" y="1392165"/>
            <a:ext cx="4484562" cy="488344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BCC3824-8B6A-4F0C-A533-3DF88F300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10777452" y="3754397"/>
            <a:ext cx="1495304" cy="1511325"/>
          </a:xfrm>
          <a:prstGeom prst="rect">
            <a:avLst/>
          </a:prstGeom>
        </p:spPr>
      </p:pic>
      <p:sp>
        <p:nvSpPr>
          <p:cNvPr id="13" name="Freeform 7">
            <a:extLst>
              <a:ext uri="{FF2B5EF4-FFF2-40B4-BE49-F238E27FC236}">
                <a16:creationId xmlns:a16="http://schemas.microsoft.com/office/drawing/2014/main" id="{3F326DAA-9276-49C8-81EC-9F2A84CF50F3}"/>
              </a:ext>
            </a:extLst>
          </p:cNvPr>
          <p:cNvSpPr>
            <a:spLocks/>
          </p:cNvSpPr>
          <p:nvPr/>
        </p:nvSpPr>
        <p:spPr bwMode="auto">
          <a:xfrm>
            <a:off x="825602" y="1283311"/>
            <a:ext cx="7492657" cy="524796"/>
          </a:xfrm>
          <a:custGeom>
            <a:avLst/>
            <a:gdLst>
              <a:gd name="T0" fmla="*/ 5 w 153"/>
              <a:gd name="T1" fmla="*/ 0 h 27"/>
              <a:gd name="T2" fmla="*/ 149 w 153"/>
              <a:gd name="T3" fmla="*/ 0 h 27"/>
              <a:gd name="T4" fmla="*/ 153 w 153"/>
              <a:gd name="T5" fmla="*/ 4 h 27"/>
              <a:gd name="T6" fmla="*/ 153 w 153"/>
              <a:gd name="T7" fmla="*/ 23 h 27"/>
              <a:gd name="T8" fmla="*/ 149 w 153"/>
              <a:gd name="T9" fmla="*/ 27 h 27"/>
              <a:gd name="T10" fmla="*/ 5 w 153"/>
              <a:gd name="T11" fmla="*/ 27 h 27"/>
              <a:gd name="T12" fmla="*/ 0 w 153"/>
              <a:gd name="T13" fmla="*/ 23 h 27"/>
              <a:gd name="T14" fmla="*/ 0 w 153"/>
              <a:gd name="T15" fmla="*/ 4 h 27"/>
              <a:gd name="T16" fmla="*/ 5 w 153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27">
                <a:moveTo>
                  <a:pt x="5" y="0"/>
                </a:moveTo>
                <a:cubicBezTo>
                  <a:pt x="149" y="0"/>
                  <a:pt x="149" y="0"/>
                  <a:pt x="149" y="0"/>
                </a:cubicBezTo>
                <a:cubicBezTo>
                  <a:pt x="151" y="0"/>
                  <a:pt x="153" y="2"/>
                  <a:pt x="153" y="4"/>
                </a:cubicBezTo>
                <a:cubicBezTo>
                  <a:pt x="153" y="23"/>
                  <a:pt x="153" y="23"/>
                  <a:pt x="153" y="23"/>
                </a:cubicBezTo>
                <a:cubicBezTo>
                  <a:pt x="153" y="25"/>
                  <a:pt x="151" y="27"/>
                  <a:pt x="149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" y="27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A3C8BD"/>
          </a:solidFill>
          <a:ln>
            <a:noFill/>
          </a:ln>
        </p:spPr>
        <p:txBody>
          <a:bodyPr vert="horz" wrap="square" lIns="68594" tIns="34297" rIns="68594" bIns="3429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cs typeface="+mn-ea"/>
              <a:sym typeface="+mn-lt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3F326DAA-9276-49C8-81EC-9F2A84CF50F3}"/>
              </a:ext>
            </a:extLst>
          </p:cNvPr>
          <p:cNvSpPr>
            <a:spLocks/>
          </p:cNvSpPr>
          <p:nvPr/>
        </p:nvSpPr>
        <p:spPr bwMode="auto">
          <a:xfrm>
            <a:off x="825603" y="2062024"/>
            <a:ext cx="6022097" cy="524796"/>
          </a:xfrm>
          <a:custGeom>
            <a:avLst/>
            <a:gdLst>
              <a:gd name="T0" fmla="*/ 5 w 153"/>
              <a:gd name="T1" fmla="*/ 0 h 27"/>
              <a:gd name="T2" fmla="*/ 149 w 153"/>
              <a:gd name="T3" fmla="*/ 0 h 27"/>
              <a:gd name="T4" fmla="*/ 153 w 153"/>
              <a:gd name="T5" fmla="*/ 4 h 27"/>
              <a:gd name="T6" fmla="*/ 153 w 153"/>
              <a:gd name="T7" fmla="*/ 23 h 27"/>
              <a:gd name="T8" fmla="*/ 149 w 153"/>
              <a:gd name="T9" fmla="*/ 27 h 27"/>
              <a:gd name="T10" fmla="*/ 5 w 153"/>
              <a:gd name="T11" fmla="*/ 27 h 27"/>
              <a:gd name="T12" fmla="*/ 0 w 153"/>
              <a:gd name="T13" fmla="*/ 23 h 27"/>
              <a:gd name="T14" fmla="*/ 0 w 153"/>
              <a:gd name="T15" fmla="*/ 4 h 27"/>
              <a:gd name="T16" fmla="*/ 5 w 153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27">
                <a:moveTo>
                  <a:pt x="5" y="0"/>
                </a:moveTo>
                <a:cubicBezTo>
                  <a:pt x="149" y="0"/>
                  <a:pt x="149" y="0"/>
                  <a:pt x="149" y="0"/>
                </a:cubicBezTo>
                <a:cubicBezTo>
                  <a:pt x="151" y="0"/>
                  <a:pt x="153" y="2"/>
                  <a:pt x="153" y="4"/>
                </a:cubicBezTo>
                <a:cubicBezTo>
                  <a:pt x="153" y="23"/>
                  <a:pt x="153" y="23"/>
                  <a:pt x="153" y="23"/>
                </a:cubicBezTo>
                <a:cubicBezTo>
                  <a:pt x="153" y="25"/>
                  <a:pt x="151" y="27"/>
                  <a:pt x="149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" y="27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A3C8BD"/>
          </a:solidFill>
          <a:ln>
            <a:noFill/>
          </a:ln>
        </p:spPr>
        <p:txBody>
          <a:bodyPr vert="horz" wrap="square" lIns="68594" tIns="34297" rIns="68594" bIns="3429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cs typeface="+mn-ea"/>
              <a:sym typeface="+mn-lt"/>
            </a:endParaRPr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3F326DAA-9276-49C8-81EC-9F2A84CF50F3}"/>
              </a:ext>
            </a:extLst>
          </p:cNvPr>
          <p:cNvSpPr>
            <a:spLocks/>
          </p:cNvSpPr>
          <p:nvPr/>
        </p:nvSpPr>
        <p:spPr bwMode="auto">
          <a:xfrm>
            <a:off x="828735" y="2836009"/>
            <a:ext cx="6588063" cy="524796"/>
          </a:xfrm>
          <a:custGeom>
            <a:avLst/>
            <a:gdLst>
              <a:gd name="T0" fmla="*/ 5 w 153"/>
              <a:gd name="T1" fmla="*/ 0 h 27"/>
              <a:gd name="T2" fmla="*/ 149 w 153"/>
              <a:gd name="T3" fmla="*/ 0 h 27"/>
              <a:gd name="T4" fmla="*/ 153 w 153"/>
              <a:gd name="T5" fmla="*/ 4 h 27"/>
              <a:gd name="T6" fmla="*/ 153 w 153"/>
              <a:gd name="T7" fmla="*/ 23 h 27"/>
              <a:gd name="T8" fmla="*/ 149 w 153"/>
              <a:gd name="T9" fmla="*/ 27 h 27"/>
              <a:gd name="T10" fmla="*/ 5 w 153"/>
              <a:gd name="T11" fmla="*/ 27 h 27"/>
              <a:gd name="T12" fmla="*/ 0 w 153"/>
              <a:gd name="T13" fmla="*/ 23 h 27"/>
              <a:gd name="T14" fmla="*/ 0 w 153"/>
              <a:gd name="T15" fmla="*/ 4 h 27"/>
              <a:gd name="T16" fmla="*/ 5 w 153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27">
                <a:moveTo>
                  <a:pt x="5" y="0"/>
                </a:moveTo>
                <a:cubicBezTo>
                  <a:pt x="149" y="0"/>
                  <a:pt x="149" y="0"/>
                  <a:pt x="149" y="0"/>
                </a:cubicBezTo>
                <a:cubicBezTo>
                  <a:pt x="151" y="0"/>
                  <a:pt x="153" y="2"/>
                  <a:pt x="153" y="4"/>
                </a:cubicBezTo>
                <a:cubicBezTo>
                  <a:pt x="153" y="23"/>
                  <a:pt x="153" y="23"/>
                  <a:pt x="153" y="23"/>
                </a:cubicBezTo>
                <a:cubicBezTo>
                  <a:pt x="153" y="25"/>
                  <a:pt x="151" y="27"/>
                  <a:pt x="149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" y="27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A3C8BD"/>
          </a:solidFill>
          <a:ln>
            <a:noFill/>
          </a:ln>
        </p:spPr>
        <p:txBody>
          <a:bodyPr vert="horz" wrap="square" lIns="68594" tIns="34297" rIns="68594" bIns="3429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5603" y="1283311"/>
            <a:ext cx="6922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5602" y="2831281"/>
            <a:ext cx="6213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5604" y="2060448"/>
            <a:ext cx="5589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文本框 7">
            <a:extLst>
              <a:ext uri="{FF2B5EF4-FFF2-40B4-BE49-F238E27FC236}">
                <a16:creationId xmlns:a16="http://schemas.microsoft.com/office/drawing/2014/main" id="{208D734C-58F1-4367-81D7-AB3C5B5E3CC7}"/>
              </a:ext>
            </a:extLst>
          </p:cNvPr>
          <p:cNvSpPr txBox="1"/>
          <p:nvPr/>
        </p:nvSpPr>
        <p:spPr>
          <a:xfrm>
            <a:off x="769257" y="552714"/>
            <a:ext cx="6078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3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11130" y="3614722"/>
            <a:ext cx="10450286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Nghĩa của từ trái trong ba trường hợp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 liên quan đến nhau vì đều biểu thị sự vật có dạng hình cầu.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 trái trong ba trường hợp trên là từ đa nghĩa (một từ có nhiều nghĩa khác nhau, các nghĩa có liên quan đến nhau)</a:t>
            </a:r>
          </a:p>
        </p:txBody>
      </p:sp>
    </p:spTree>
    <p:extLst>
      <p:ext uri="{BB962C8B-B14F-4D97-AF65-F5344CB8AC3E}">
        <p14:creationId xmlns:p14="http://schemas.microsoft.com/office/powerpoint/2010/main" val="733789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:p14="http://schemas.microsoft.com/office/powerpoint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/>
      <p:bldP spid="17" grpId="0"/>
      <p:bldP spid="18" grpId="0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6592D-45A7-313F-9320-3ABCE25EB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EAAAD89-47DC-408D-34A5-726C80EF6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325496"/>
              </p:ext>
            </p:extLst>
          </p:nvPr>
        </p:nvGraphicFramePr>
        <p:xfrm>
          <a:off x="1401558" y="1033627"/>
          <a:ext cx="9572596" cy="3526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7377">
                  <a:extLst>
                    <a:ext uri="{9D8B030D-6E8A-4147-A177-3AD203B41FA5}">
                      <a16:colId xmlns:a16="http://schemas.microsoft.com/office/drawing/2014/main" val="262865479"/>
                    </a:ext>
                  </a:extLst>
                </a:gridCol>
                <a:gridCol w="5640553">
                  <a:extLst>
                    <a:ext uri="{9D8B030D-6E8A-4147-A177-3AD203B41FA5}">
                      <a16:colId xmlns:a16="http://schemas.microsoft.com/office/drawing/2014/main" val="1349864372"/>
                    </a:ext>
                  </a:extLst>
                </a:gridCol>
                <a:gridCol w="2984666">
                  <a:extLst>
                    <a:ext uri="{9D8B030D-6E8A-4147-A177-3AD203B41FA5}">
                      <a16:colId xmlns:a16="http://schemas.microsoft.com/office/drawing/2014/main" val="3977443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>
                          <a:effectLst/>
                        </a:rPr>
                        <a:t>Từ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>
                          <a:effectLst/>
                        </a:rPr>
                        <a:t>Nghĩa của từ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>
                          <a:effectLst/>
                        </a:rPr>
                        <a:t>Nhận biết từ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51252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>
                          <a:effectLst/>
                        </a:rPr>
                        <a:t>a. cổ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>
                          <a:effectLst/>
                        </a:rPr>
                        <a:t>…………………………………………………………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>
                          <a:effectLst/>
                        </a:rPr>
                        <a:t>…………………………………………………………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 dirty="0">
                          <a:effectLst/>
                        </a:rPr>
                        <a:t>…………………………….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 dirty="0">
                          <a:effectLst/>
                        </a:rPr>
                        <a:t>…………………………….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 dirty="0">
                          <a:effectLst/>
                        </a:rPr>
                        <a:t>…………………………….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 dirty="0">
                          <a:effectLst/>
                        </a:rPr>
                        <a:t>…………………………….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 dirty="0">
                          <a:effectLst/>
                        </a:rPr>
                        <a:t>……………………………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78159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>
                          <a:effectLst/>
                        </a:rPr>
                        <a:t>b. cổ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 dirty="0">
                          <a:effectLst/>
                        </a:rPr>
                        <a:t>…………………………………………………………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 dirty="0">
                          <a:effectLst/>
                        </a:rPr>
                        <a:t>…………………………………………………………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5796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>
                          <a:effectLst/>
                        </a:rPr>
                        <a:t>c. cổ 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 dirty="0">
                          <a:effectLst/>
                        </a:rPr>
                        <a:t>…………………………………………………………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400" dirty="0">
                          <a:effectLst/>
                        </a:rPr>
                        <a:t>…………………………………………………………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522410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FF912AC3-8605-C91E-9DED-DA20D0D21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084" y="2410348"/>
            <a:ext cx="15703978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17039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F4D753C-F982-4E8F-AA52-14D13E94F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57" y="2771772"/>
            <a:ext cx="3539437" cy="3905884"/>
          </a:xfrm>
          <a:prstGeom prst="rect">
            <a:avLst/>
          </a:prstGeom>
        </p:spPr>
      </p:pic>
      <p:sp>
        <p:nvSpPr>
          <p:cNvPr id="6" name="文本框 7">
            <a:extLst>
              <a:ext uri="{FF2B5EF4-FFF2-40B4-BE49-F238E27FC236}">
                <a16:creationId xmlns:a16="http://schemas.microsoft.com/office/drawing/2014/main" id="{208D734C-58F1-4367-81D7-AB3C5B5E3CC7}"/>
              </a:ext>
            </a:extLst>
          </p:cNvPr>
          <p:cNvSpPr txBox="1"/>
          <p:nvPr/>
        </p:nvSpPr>
        <p:spPr>
          <a:xfrm>
            <a:off x="769257" y="552714"/>
            <a:ext cx="6078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4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9257" y="1359933"/>
            <a:ext cx="98363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biệt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nghĩa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nghĩa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b;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a,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b,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chỗ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cổ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câu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a,b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c,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cổ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cổ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kính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không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liên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quan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cổ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6589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:p14="http://schemas.microsoft.com/office/powerpoint/2010/main" xmlns:ma14="http://schemas.microsoft.com/office/mac/drawingml/2011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E52158DA-3CFD-457D-AF0F-28A668E771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83" t="4122" r="16985" b="61358"/>
          <a:stretch/>
        </p:blipFill>
        <p:spPr>
          <a:xfrm flipH="1">
            <a:off x="7070924" y="504654"/>
            <a:ext cx="4570947" cy="6009443"/>
          </a:xfrm>
          <a:prstGeom prst="rect">
            <a:avLst/>
          </a:prstGeom>
        </p:spPr>
      </p:pic>
      <p:sp>
        <p:nvSpPr>
          <p:cNvPr id="17" name="文本框 7">
            <a:extLst>
              <a:ext uri="{FF2B5EF4-FFF2-40B4-BE49-F238E27FC236}">
                <a16:creationId xmlns:a16="http://schemas.microsoft.com/office/drawing/2014/main" id="{208D734C-58F1-4367-81D7-AB3C5B5E3CC7}"/>
              </a:ext>
            </a:extLst>
          </p:cNvPr>
          <p:cNvSpPr txBox="1"/>
          <p:nvPr/>
        </p:nvSpPr>
        <p:spPr>
          <a:xfrm>
            <a:off x="769257" y="552714"/>
            <a:ext cx="6078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5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9257" y="1399811"/>
            <a:ext cx="690009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non: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170" algn="l"/>
                <a:tab pos="18034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170" algn="l"/>
                <a:tab pos="18034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buồn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ốm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8679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159727BD-F6CB-4C7C-9E1B-1EE4476305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40"/>
          <a:stretch/>
        </p:blipFill>
        <p:spPr>
          <a:xfrm rot="1063602" flipV="1">
            <a:off x="689646" y="-1057688"/>
            <a:ext cx="5142128" cy="353986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80571" y="1920650"/>
            <a:ext cx="10972800" cy="4431983"/>
          </a:xfrm>
          <a:prstGeom prst="rect">
            <a:avLst/>
          </a:prstGeom>
          <a:noFill/>
          <a:ln w="38100">
            <a:solidFill>
              <a:srgbClr val="A3C8BD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Giống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nhau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Khác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nhau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C7A8C645-9809-4410-BDD1-7F5B416F00FA}"/>
              </a:ext>
            </a:extLst>
          </p:cNvPr>
          <p:cNvGrpSpPr/>
          <p:nvPr/>
        </p:nvGrpSpPr>
        <p:grpSpPr>
          <a:xfrm>
            <a:off x="5865629" y="4120102"/>
            <a:ext cx="194353" cy="2017609"/>
            <a:chOff x="6787227" y="2504232"/>
            <a:chExt cx="301625" cy="2740527"/>
          </a:xfrm>
        </p:grpSpPr>
        <p:sp>
          <p:nvSpPr>
            <p:cNvPr id="25" name="椭圆 21">
              <a:extLst>
                <a:ext uri="{FF2B5EF4-FFF2-40B4-BE49-F238E27FC236}">
                  <a16:creationId xmlns:a16="http://schemas.microsoft.com/office/drawing/2014/main" id="{B00AF268-E20B-4B5E-B305-8C44341E3012}"/>
                </a:ext>
              </a:extLst>
            </p:cNvPr>
            <p:cNvSpPr/>
            <p:nvPr/>
          </p:nvSpPr>
          <p:spPr>
            <a:xfrm>
              <a:off x="6787227" y="2504232"/>
              <a:ext cx="285750" cy="285750"/>
            </a:xfrm>
            <a:prstGeom prst="ellipse">
              <a:avLst/>
            </a:prstGeom>
            <a:solidFill>
              <a:srgbClr val="A3C8B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6" name="椭圆 22">
              <a:extLst>
                <a:ext uri="{FF2B5EF4-FFF2-40B4-BE49-F238E27FC236}">
                  <a16:creationId xmlns:a16="http://schemas.microsoft.com/office/drawing/2014/main" id="{AEE70242-DD9E-4AB8-8546-BA290C669173}"/>
                </a:ext>
              </a:extLst>
            </p:cNvPr>
            <p:cNvSpPr/>
            <p:nvPr/>
          </p:nvSpPr>
          <p:spPr>
            <a:xfrm>
              <a:off x="6793577" y="3754034"/>
              <a:ext cx="285750" cy="285750"/>
            </a:xfrm>
            <a:prstGeom prst="ellipse">
              <a:avLst/>
            </a:prstGeom>
            <a:solidFill>
              <a:srgbClr val="A3C8B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endParaRPr>
            </a:p>
          </p:txBody>
        </p:sp>
        <p:cxnSp>
          <p:nvCxnSpPr>
            <p:cNvPr id="27" name="直接连接符 23">
              <a:extLst>
                <a:ext uri="{FF2B5EF4-FFF2-40B4-BE49-F238E27FC236}">
                  <a16:creationId xmlns:a16="http://schemas.microsoft.com/office/drawing/2014/main" id="{1AB9434E-3304-4BDB-A69C-E9B9A59D3C49}"/>
                </a:ext>
              </a:extLst>
            </p:cNvPr>
            <p:cNvCxnSpPr/>
            <p:nvPr/>
          </p:nvCxnSpPr>
          <p:spPr>
            <a:xfrm>
              <a:off x="6945977" y="4182658"/>
              <a:ext cx="0" cy="67310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椭圆 24">
              <a:extLst>
                <a:ext uri="{FF2B5EF4-FFF2-40B4-BE49-F238E27FC236}">
                  <a16:creationId xmlns:a16="http://schemas.microsoft.com/office/drawing/2014/main" id="{DC7F4997-4782-4BE0-85E0-DADD48D74EC3}"/>
                </a:ext>
              </a:extLst>
            </p:cNvPr>
            <p:cNvSpPr/>
            <p:nvPr/>
          </p:nvSpPr>
          <p:spPr>
            <a:xfrm>
              <a:off x="6803102" y="4959009"/>
              <a:ext cx="285750" cy="285750"/>
            </a:xfrm>
            <a:prstGeom prst="ellipse">
              <a:avLst/>
            </a:prstGeom>
            <a:solidFill>
              <a:srgbClr val="A3C8B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endParaRPr>
            </a:p>
          </p:txBody>
        </p:sp>
        <p:cxnSp>
          <p:nvCxnSpPr>
            <p:cNvPr id="29" name="直接连接符 25">
              <a:extLst>
                <a:ext uri="{FF2B5EF4-FFF2-40B4-BE49-F238E27FC236}">
                  <a16:creationId xmlns:a16="http://schemas.microsoft.com/office/drawing/2014/main" id="{1119554E-C211-469E-972F-57D4624C34D7}"/>
                </a:ext>
              </a:extLst>
            </p:cNvPr>
            <p:cNvCxnSpPr/>
            <p:nvPr/>
          </p:nvCxnSpPr>
          <p:spPr>
            <a:xfrm>
              <a:off x="6935506" y="2918433"/>
              <a:ext cx="0" cy="67310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Freeform 7">
            <a:extLst>
              <a:ext uri="{FF2B5EF4-FFF2-40B4-BE49-F238E27FC236}">
                <a16:creationId xmlns:a16="http://schemas.microsoft.com/office/drawing/2014/main" id="{3F326DAA-9276-49C8-81EC-9F2A84CF50F3}"/>
              </a:ext>
            </a:extLst>
          </p:cNvPr>
          <p:cNvSpPr>
            <a:spLocks/>
          </p:cNvSpPr>
          <p:nvPr/>
        </p:nvSpPr>
        <p:spPr bwMode="auto">
          <a:xfrm>
            <a:off x="1900964" y="3874962"/>
            <a:ext cx="2746805" cy="614844"/>
          </a:xfrm>
          <a:custGeom>
            <a:avLst/>
            <a:gdLst>
              <a:gd name="T0" fmla="*/ 5 w 153"/>
              <a:gd name="T1" fmla="*/ 0 h 27"/>
              <a:gd name="T2" fmla="*/ 149 w 153"/>
              <a:gd name="T3" fmla="*/ 0 h 27"/>
              <a:gd name="T4" fmla="*/ 153 w 153"/>
              <a:gd name="T5" fmla="*/ 4 h 27"/>
              <a:gd name="T6" fmla="*/ 153 w 153"/>
              <a:gd name="T7" fmla="*/ 23 h 27"/>
              <a:gd name="T8" fmla="*/ 149 w 153"/>
              <a:gd name="T9" fmla="*/ 27 h 27"/>
              <a:gd name="T10" fmla="*/ 5 w 153"/>
              <a:gd name="T11" fmla="*/ 27 h 27"/>
              <a:gd name="T12" fmla="*/ 0 w 153"/>
              <a:gd name="T13" fmla="*/ 23 h 27"/>
              <a:gd name="T14" fmla="*/ 0 w 153"/>
              <a:gd name="T15" fmla="*/ 4 h 27"/>
              <a:gd name="T16" fmla="*/ 5 w 153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27">
                <a:moveTo>
                  <a:pt x="5" y="0"/>
                </a:moveTo>
                <a:cubicBezTo>
                  <a:pt x="149" y="0"/>
                  <a:pt x="149" y="0"/>
                  <a:pt x="149" y="0"/>
                </a:cubicBezTo>
                <a:cubicBezTo>
                  <a:pt x="151" y="0"/>
                  <a:pt x="153" y="2"/>
                  <a:pt x="153" y="4"/>
                </a:cubicBezTo>
                <a:cubicBezTo>
                  <a:pt x="153" y="23"/>
                  <a:pt x="153" y="23"/>
                  <a:pt x="153" y="23"/>
                </a:cubicBezTo>
                <a:cubicBezTo>
                  <a:pt x="153" y="25"/>
                  <a:pt x="151" y="27"/>
                  <a:pt x="149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" y="27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A3C8BD"/>
          </a:solidFill>
          <a:ln>
            <a:noFill/>
          </a:ln>
        </p:spPr>
        <p:txBody>
          <a:bodyPr vert="horz" wrap="square" lIns="68594" tIns="34297" rIns="68594" bIns="34297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12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84605" y="3916689"/>
            <a:ext cx="2379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Freeform 7">
            <a:extLst>
              <a:ext uri="{FF2B5EF4-FFF2-40B4-BE49-F238E27FC236}">
                <a16:creationId xmlns:a16="http://schemas.microsoft.com/office/drawing/2014/main" id="{3F326DAA-9276-49C8-81EC-9F2A84CF50F3}"/>
              </a:ext>
            </a:extLst>
          </p:cNvPr>
          <p:cNvSpPr>
            <a:spLocks/>
          </p:cNvSpPr>
          <p:nvPr/>
        </p:nvSpPr>
        <p:spPr bwMode="auto">
          <a:xfrm>
            <a:off x="7472197" y="3874962"/>
            <a:ext cx="2746805" cy="614844"/>
          </a:xfrm>
          <a:custGeom>
            <a:avLst/>
            <a:gdLst>
              <a:gd name="T0" fmla="*/ 5 w 153"/>
              <a:gd name="T1" fmla="*/ 0 h 27"/>
              <a:gd name="T2" fmla="*/ 149 w 153"/>
              <a:gd name="T3" fmla="*/ 0 h 27"/>
              <a:gd name="T4" fmla="*/ 153 w 153"/>
              <a:gd name="T5" fmla="*/ 4 h 27"/>
              <a:gd name="T6" fmla="*/ 153 w 153"/>
              <a:gd name="T7" fmla="*/ 23 h 27"/>
              <a:gd name="T8" fmla="*/ 149 w 153"/>
              <a:gd name="T9" fmla="*/ 27 h 27"/>
              <a:gd name="T10" fmla="*/ 5 w 153"/>
              <a:gd name="T11" fmla="*/ 27 h 27"/>
              <a:gd name="T12" fmla="*/ 0 w 153"/>
              <a:gd name="T13" fmla="*/ 23 h 27"/>
              <a:gd name="T14" fmla="*/ 0 w 153"/>
              <a:gd name="T15" fmla="*/ 4 h 27"/>
              <a:gd name="T16" fmla="*/ 5 w 153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27">
                <a:moveTo>
                  <a:pt x="5" y="0"/>
                </a:moveTo>
                <a:cubicBezTo>
                  <a:pt x="149" y="0"/>
                  <a:pt x="149" y="0"/>
                  <a:pt x="149" y="0"/>
                </a:cubicBezTo>
                <a:cubicBezTo>
                  <a:pt x="151" y="0"/>
                  <a:pt x="153" y="2"/>
                  <a:pt x="153" y="4"/>
                </a:cubicBezTo>
                <a:cubicBezTo>
                  <a:pt x="153" y="23"/>
                  <a:pt x="153" y="23"/>
                  <a:pt x="153" y="23"/>
                </a:cubicBezTo>
                <a:cubicBezTo>
                  <a:pt x="153" y="25"/>
                  <a:pt x="151" y="27"/>
                  <a:pt x="149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" y="27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A3C8BD"/>
          </a:solidFill>
          <a:ln>
            <a:noFill/>
          </a:ln>
        </p:spPr>
        <p:txBody>
          <a:bodyPr vert="horz" wrap="square" lIns="68594" tIns="34297" rIns="68594" bIns="34297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12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55838" y="3916689"/>
            <a:ext cx="2379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60710" y="2629124"/>
            <a:ext cx="8031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14195" y="4524732"/>
            <a:ext cx="49044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348861" y="4531775"/>
            <a:ext cx="50623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0033" y="687579"/>
            <a:ext cx="8241436" cy="158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45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D6695604-E0A8-49D3-B6DE-9FDF992502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684" y="904352"/>
            <a:ext cx="4033223" cy="554089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52BE546-5F54-4D88-B492-410FE695F53F}"/>
              </a:ext>
            </a:extLst>
          </p:cNvPr>
          <p:cNvSpPr/>
          <p:nvPr/>
        </p:nvSpPr>
        <p:spPr>
          <a:xfrm>
            <a:off x="734993" y="2474472"/>
            <a:ext cx="53610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ct val="0"/>
              </a:spcBef>
            </a:pPr>
            <a:r>
              <a:rPr lang="en-US" altLang="zh-CN" sz="7200" dirty="0">
                <a:solidFill>
                  <a:srgbClr val="A3C8BD"/>
                </a:solidFill>
                <a:cs typeface="+mn-ea"/>
                <a:sym typeface="+mn-lt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41804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:p14="http://schemas.microsoft.com/office/powerpoint/2010/main" xmlns:ahyp="http://schemas.microsoft.com/office/drawing/2018/hyperlinkcolor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52">
            <a:extLst>
              <a:ext uri="{FF2B5EF4-FFF2-40B4-BE49-F238E27FC236}">
                <a16:creationId xmlns:a16="http://schemas.microsoft.com/office/drawing/2014/main" id="{2F695F6D-EB74-457A-9C45-C9B7EF7562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684" y="904352"/>
            <a:ext cx="4033223" cy="5540898"/>
          </a:xfrm>
          <a:prstGeom prst="rect">
            <a:avLst/>
          </a:prstGeom>
        </p:spPr>
      </p:pic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6F574AA8-C0EA-4329-9558-2A0DB925D5B6}"/>
              </a:ext>
            </a:extLst>
          </p:cNvPr>
          <p:cNvSpPr/>
          <p:nvPr/>
        </p:nvSpPr>
        <p:spPr>
          <a:xfrm>
            <a:off x="997300" y="697570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A3C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889" y="1421859"/>
            <a:ext cx="5432007" cy="33591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B68D04-88EE-D48D-DA39-FB8283B2C2D8}"/>
              </a:ext>
            </a:extLst>
          </p:cNvPr>
          <p:cNvSpPr txBox="1"/>
          <p:nvPr/>
        </p:nvSpPr>
        <p:spPr>
          <a:xfrm>
            <a:off x="658516" y="2075379"/>
            <a:ext cx="3349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47.</a:t>
            </a:r>
          </a:p>
        </p:txBody>
      </p:sp>
    </p:spTree>
    <p:extLst>
      <p:ext uri="{BB962C8B-B14F-4D97-AF65-F5344CB8AC3E}">
        <p14:creationId xmlns:p14="http://schemas.microsoft.com/office/powerpoint/2010/main" val="321747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ahyp="http://schemas.microsoft.com/office/drawing/2018/hyperlinkcolor" xmlns:a14="http://schemas.microsoft.com/office/drawing/2010/main" xmlns:a16="http://schemas.microsoft.com/office/drawing/2014/main"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8B254F7-ED13-42DA-A5A5-E20339E92542}"/>
              </a:ext>
            </a:extLst>
          </p:cNvPr>
          <p:cNvSpPr txBox="1"/>
          <p:nvPr/>
        </p:nvSpPr>
        <p:spPr>
          <a:xfrm>
            <a:off x="880494" y="2595333"/>
            <a:ext cx="6836109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377"/>
            <a:r>
              <a:rPr lang="en-US" altLang="zh-CN" sz="6600" b="1" dirty="0">
                <a:ln w="9525">
                  <a:noFill/>
                </a:ln>
                <a:solidFill>
                  <a:srgbClr val="A3C8BD"/>
                </a:solidFill>
                <a:cs typeface="+mn-ea"/>
                <a:sym typeface="+mn-lt"/>
              </a:rPr>
              <a:t>HÌNH THÀNH KIẾN THỨC</a:t>
            </a:r>
            <a:endParaRPr lang="zh-CN" altLang="en-US" sz="6600" b="1" dirty="0">
              <a:ln w="9525">
                <a:noFill/>
              </a:ln>
              <a:solidFill>
                <a:srgbClr val="A3C8BD"/>
              </a:solidFill>
              <a:cs typeface="+mn-ea"/>
              <a:sym typeface="+mn-lt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024CFAB1-F443-4079-A839-C4337BB6F975}"/>
              </a:ext>
            </a:extLst>
          </p:cNvPr>
          <p:cNvGrpSpPr/>
          <p:nvPr/>
        </p:nvGrpSpPr>
        <p:grpSpPr>
          <a:xfrm>
            <a:off x="3709475" y="1538006"/>
            <a:ext cx="1069855" cy="594369"/>
            <a:chOff x="5892637" y="1636276"/>
            <a:chExt cx="1069855" cy="594369"/>
          </a:xfrm>
          <a:solidFill>
            <a:srgbClr val="A3C8BD"/>
          </a:solidFill>
        </p:grpSpPr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A3085849-092C-4E7F-A1C5-E8F292135759}"/>
                </a:ext>
              </a:extLst>
            </p:cNvPr>
            <p:cNvGrpSpPr/>
            <p:nvPr/>
          </p:nvGrpSpPr>
          <p:grpSpPr>
            <a:xfrm>
              <a:off x="6368123" y="1636276"/>
              <a:ext cx="594369" cy="594369"/>
              <a:chOff x="6831873" y="1753750"/>
              <a:chExt cx="681038" cy="681038"/>
            </a:xfrm>
            <a:grpFill/>
          </p:grpSpPr>
          <p:sp>
            <p:nvSpPr>
              <p:cNvPr id="44" name="Oval 158">
                <a:extLst>
                  <a:ext uri="{FF2B5EF4-FFF2-40B4-BE49-F238E27FC236}">
                    <a16:creationId xmlns:a16="http://schemas.microsoft.com/office/drawing/2014/main" id="{1957E2E7-3551-45B4-997B-8E2AC890D0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H="1">
                <a:off x="6871560" y="1793437"/>
                <a:ext cx="600075" cy="6000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159">
                <a:extLst>
                  <a:ext uri="{FF2B5EF4-FFF2-40B4-BE49-F238E27FC236}">
                    <a16:creationId xmlns:a16="http://schemas.microsoft.com/office/drawing/2014/main" id="{B384DFFC-3DD8-4ADF-B28C-AB4FCB2EF77E}"/>
                  </a:ext>
                </a:extLst>
              </p:cNvPr>
              <p:cNvSpPr/>
              <p:nvPr/>
            </p:nvSpPr>
            <p:spPr bwMode="auto">
              <a:xfrm rot="16200000" flipH="1">
                <a:off x="6831873" y="1753750"/>
                <a:ext cx="681038" cy="681038"/>
              </a:xfrm>
              <a:custGeom>
                <a:avLst/>
                <a:gdLst>
                  <a:gd name="T0" fmla="*/ 520 w 524"/>
                  <a:gd name="T1" fmla="*/ 262 h 524"/>
                  <a:gd name="T2" fmla="*/ 516 w 524"/>
                  <a:gd name="T3" fmla="*/ 262 h 524"/>
                  <a:gd name="T4" fmla="*/ 441 w 524"/>
                  <a:gd name="T5" fmla="*/ 442 h 524"/>
                  <a:gd name="T6" fmla="*/ 262 w 524"/>
                  <a:gd name="T7" fmla="*/ 516 h 524"/>
                  <a:gd name="T8" fmla="*/ 82 w 524"/>
                  <a:gd name="T9" fmla="*/ 442 h 524"/>
                  <a:gd name="T10" fmla="*/ 8 w 524"/>
                  <a:gd name="T11" fmla="*/ 262 h 524"/>
                  <a:gd name="T12" fmla="*/ 82 w 524"/>
                  <a:gd name="T13" fmla="*/ 82 h 524"/>
                  <a:gd name="T14" fmla="*/ 262 w 524"/>
                  <a:gd name="T15" fmla="*/ 8 h 524"/>
                  <a:gd name="T16" fmla="*/ 441 w 524"/>
                  <a:gd name="T17" fmla="*/ 82 h 524"/>
                  <a:gd name="T18" fmla="*/ 516 w 524"/>
                  <a:gd name="T19" fmla="*/ 262 h 524"/>
                  <a:gd name="T20" fmla="*/ 520 w 524"/>
                  <a:gd name="T21" fmla="*/ 262 h 524"/>
                  <a:gd name="T22" fmla="*/ 524 w 524"/>
                  <a:gd name="T23" fmla="*/ 262 h 524"/>
                  <a:gd name="T24" fmla="*/ 262 w 524"/>
                  <a:gd name="T25" fmla="*/ 0 h 524"/>
                  <a:gd name="T26" fmla="*/ 0 w 524"/>
                  <a:gd name="T27" fmla="*/ 262 h 524"/>
                  <a:gd name="T28" fmla="*/ 262 w 524"/>
                  <a:gd name="T29" fmla="*/ 524 h 524"/>
                  <a:gd name="T30" fmla="*/ 524 w 524"/>
                  <a:gd name="T31" fmla="*/ 262 h 524"/>
                  <a:gd name="T32" fmla="*/ 520 w 524"/>
                  <a:gd name="T33" fmla="*/ 262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4" h="524">
                    <a:moveTo>
                      <a:pt x="520" y="262"/>
                    </a:moveTo>
                    <a:cubicBezTo>
                      <a:pt x="516" y="262"/>
                      <a:pt x="516" y="262"/>
                      <a:pt x="516" y="262"/>
                    </a:cubicBezTo>
                    <a:cubicBezTo>
                      <a:pt x="516" y="332"/>
                      <a:pt x="487" y="396"/>
                      <a:pt x="441" y="442"/>
                    </a:cubicBezTo>
                    <a:cubicBezTo>
                      <a:pt x="395" y="488"/>
                      <a:pt x="332" y="516"/>
                      <a:pt x="262" y="516"/>
                    </a:cubicBezTo>
                    <a:cubicBezTo>
                      <a:pt x="192" y="516"/>
                      <a:pt x="128" y="488"/>
                      <a:pt x="82" y="442"/>
                    </a:cubicBezTo>
                    <a:cubicBezTo>
                      <a:pt x="36" y="396"/>
                      <a:pt x="8" y="332"/>
                      <a:pt x="8" y="262"/>
                    </a:cubicBezTo>
                    <a:cubicBezTo>
                      <a:pt x="8" y="192"/>
                      <a:pt x="36" y="128"/>
                      <a:pt x="82" y="82"/>
                    </a:cubicBezTo>
                    <a:cubicBezTo>
                      <a:pt x="128" y="36"/>
                      <a:pt x="192" y="8"/>
                      <a:pt x="262" y="8"/>
                    </a:cubicBezTo>
                    <a:cubicBezTo>
                      <a:pt x="332" y="8"/>
                      <a:pt x="395" y="36"/>
                      <a:pt x="441" y="82"/>
                    </a:cubicBezTo>
                    <a:cubicBezTo>
                      <a:pt x="487" y="128"/>
                      <a:pt x="516" y="192"/>
                      <a:pt x="516" y="262"/>
                    </a:cubicBezTo>
                    <a:cubicBezTo>
                      <a:pt x="520" y="262"/>
                      <a:pt x="520" y="262"/>
                      <a:pt x="520" y="262"/>
                    </a:cubicBezTo>
                    <a:cubicBezTo>
                      <a:pt x="524" y="262"/>
                      <a:pt x="524" y="262"/>
                      <a:pt x="524" y="262"/>
                    </a:cubicBezTo>
                    <a:cubicBezTo>
                      <a:pt x="524" y="117"/>
                      <a:pt x="407" y="0"/>
                      <a:pt x="262" y="0"/>
                    </a:cubicBezTo>
                    <a:cubicBezTo>
                      <a:pt x="117" y="0"/>
                      <a:pt x="0" y="117"/>
                      <a:pt x="0" y="262"/>
                    </a:cubicBezTo>
                    <a:cubicBezTo>
                      <a:pt x="0" y="407"/>
                      <a:pt x="117" y="524"/>
                      <a:pt x="262" y="524"/>
                    </a:cubicBezTo>
                    <a:cubicBezTo>
                      <a:pt x="407" y="524"/>
                      <a:pt x="524" y="407"/>
                      <a:pt x="524" y="262"/>
                    </a:cubicBezTo>
                    <a:lnTo>
                      <a:pt x="520" y="2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60A7F79C-B171-4A41-96A1-DCEB99532060}"/>
                </a:ext>
              </a:extLst>
            </p:cNvPr>
            <p:cNvSpPr txBox="1"/>
            <p:nvPr/>
          </p:nvSpPr>
          <p:spPr>
            <a:xfrm>
              <a:off x="5892637" y="1707175"/>
              <a:ext cx="184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5415FCC5-E238-49E8-86BD-8956EBFC55E0}"/>
                </a:ext>
              </a:extLst>
            </p:cNvPr>
            <p:cNvSpPr txBox="1"/>
            <p:nvPr/>
          </p:nvSpPr>
          <p:spPr>
            <a:xfrm>
              <a:off x="6527396" y="1707175"/>
              <a:ext cx="2744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I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0347F46F-9462-4264-AF5B-D68475636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48921" y="368261"/>
            <a:ext cx="1877564" cy="189768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37225471-0882-434E-9F99-D2533E617F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2" t="38564" r="21931" b="24742"/>
          <a:stretch/>
        </p:blipFill>
        <p:spPr>
          <a:xfrm>
            <a:off x="7734135" y="292506"/>
            <a:ext cx="2999946" cy="6272987"/>
          </a:xfrm>
          <a:custGeom>
            <a:avLst/>
            <a:gdLst>
              <a:gd name="connsiteX0" fmla="*/ 0 w 2758301"/>
              <a:gd name="connsiteY0" fmla="*/ 0 h 5767699"/>
              <a:gd name="connsiteX1" fmla="*/ 2758301 w 2758301"/>
              <a:gd name="connsiteY1" fmla="*/ 0 h 5767699"/>
              <a:gd name="connsiteX2" fmla="*/ 2758301 w 2758301"/>
              <a:gd name="connsiteY2" fmla="*/ 5767699 h 5767699"/>
              <a:gd name="connsiteX3" fmla="*/ 353890 w 2758301"/>
              <a:gd name="connsiteY3" fmla="*/ 5767699 h 5767699"/>
              <a:gd name="connsiteX4" fmla="*/ 353890 w 2758301"/>
              <a:gd name="connsiteY4" fmla="*/ 4966383 h 5767699"/>
              <a:gd name="connsiteX5" fmla="*/ 0 w 2758301"/>
              <a:gd name="connsiteY5" fmla="*/ 4966383 h 576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8301" h="5767699">
                <a:moveTo>
                  <a:pt x="0" y="0"/>
                </a:moveTo>
                <a:lnTo>
                  <a:pt x="2758301" y="0"/>
                </a:lnTo>
                <a:lnTo>
                  <a:pt x="2758301" y="5767699"/>
                </a:lnTo>
                <a:lnTo>
                  <a:pt x="353890" y="5767699"/>
                </a:lnTo>
                <a:lnTo>
                  <a:pt x="353890" y="4966383"/>
                </a:lnTo>
                <a:lnTo>
                  <a:pt x="0" y="496638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46331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00"/>
                            </p:stCondLst>
                            <p:childTnLst>
                              <p:par>
                                <p:cTn id="23" presetID="2" presetClass="entr" presetSubtype="1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208D734C-58F1-4367-81D7-AB3C5B5E3CC7}"/>
              </a:ext>
            </a:extLst>
          </p:cNvPr>
          <p:cNvSpPr txBox="1"/>
          <p:nvPr/>
        </p:nvSpPr>
        <p:spPr>
          <a:xfrm>
            <a:off x="1415932" y="552714"/>
            <a:ext cx="5431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ừ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đồng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âm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a.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Khái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niệm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56ADA4A-B221-435A-B9E7-70E918B63DAA}"/>
              </a:ext>
            </a:extLst>
          </p:cNvPr>
          <p:cNvSpPr/>
          <p:nvPr/>
        </p:nvSpPr>
        <p:spPr>
          <a:xfrm>
            <a:off x="546299" y="429604"/>
            <a:ext cx="13656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</a:t>
            </a: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3F326DAA-9276-49C8-81EC-9F2A84CF50F3}"/>
              </a:ext>
            </a:extLst>
          </p:cNvPr>
          <p:cNvSpPr>
            <a:spLocks/>
          </p:cNvSpPr>
          <p:nvPr/>
        </p:nvSpPr>
        <p:spPr bwMode="auto">
          <a:xfrm>
            <a:off x="3570514" y="1389139"/>
            <a:ext cx="7431315" cy="776958"/>
          </a:xfrm>
          <a:custGeom>
            <a:avLst/>
            <a:gdLst>
              <a:gd name="T0" fmla="*/ 5 w 153"/>
              <a:gd name="T1" fmla="*/ 0 h 27"/>
              <a:gd name="T2" fmla="*/ 149 w 153"/>
              <a:gd name="T3" fmla="*/ 0 h 27"/>
              <a:gd name="T4" fmla="*/ 153 w 153"/>
              <a:gd name="T5" fmla="*/ 4 h 27"/>
              <a:gd name="T6" fmla="*/ 153 w 153"/>
              <a:gd name="T7" fmla="*/ 23 h 27"/>
              <a:gd name="T8" fmla="*/ 149 w 153"/>
              <a:gd name="T9" fmla="*/ 27 h 27"/>
              <a:gd name="T10" fmla="*/ 5 w 153"/>
              <a:gd name="T11" fmla="*/ 27 h 27"/>
              <a:gd name="T12" fmla="*/ 0 w 153"/>
              <a:gd name="T13" fmla="*/ 23 h 27"/>
              <a:gd name="T14" fmla="*/ 0 w 153"/>
              <a:gd name="T15" fmla="*/ 4 h 27"/>
              <a:gd name="T16" fmla="*/ 5 w 153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27">
                <a:moveTo>
                  <a:pt x="5" y="0"/>
                </a:moveTo>
                <a:cubicBezTo>
                  <a:pt x="149" y="0"/>
                  <a:pt x="149" y="0"/>
                  <a:pt x="149" y="0"/>
                </a:cubicBezTo>
                <a:cubicBezTo>
                  <a:pt x="151" y="0"/>
                  <a:pt x="153" y="2"/>
                  <a:pt x="153" y="4"/>
                </a:cubicBezTo>
                <a:cubicBezTo>
                  <a:pt x="153" y="23"/>
                  <a:pt x="153" y="23"/>
                  <a:pt x="153" y="23"/>
                </a:cubicBezTo>
                <a:cubicBezTo>
                  <a:pt x="153" y="25"/>
                  <a:pt x="151" y="27"/>
                  <a:pt x="149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" y="27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A3C8BD"/>
          </a:solidFill>
          <a:ln>
            <a:noFill/>
          </a:ln>
        </p:spPr>
        <p:txBody>
          <a:bodyPr vert="horz" wrap="square" lIns="68594" tIns="34297" rIns="68594" bIns="3429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72113" y="1389139"/>
            <a:ext cx="7431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组合 18">
            <a:extLst>
              <a:ext uri="{FF2B5EF4-FFF2-40B4-BE49-F238E27FC236}">
                <a16:creationId xmlns:a16="http://schemas.microsoft.com/office/drawing/2014/main" id="{C7A8C645-9809-4410-BDD1-7F5B416F00FA}"/>
              </a:ext>
            </a:extLst>
          </p:cNvPr>
          <p:cNvGrpSpPr/>
          <p:nvPr/>
        </p:nvGrpSpPr>
        <p:grpSpPr>
          <a:xfrm>
            <a:off x="7236957" y="2458056"/>
            <a:ext cx="301625" cy="2740527"/>
            <a:chOff x="6787227" y="2504232"/>
            <a:chExt cx="301625" cy="2740527"/>
          </a:xfrm>
        </p:grpSpPr>
        <p:sp>
          <p:nvSpPr>
            <p:cNvPr id="34" name="椭圆 21">
              <a:extLst>
                <a:ext uri="{FF2B5EF4-FFF2-40B4-BE49-F238E27FC236}">
                  <a16:creationId xmlns:a16="http://schemas.microsoft.com/office/drawing/2014/main" id="{B00AF268-E20B-4B5E-B305-8C44341E3012}"/>
                </a:ext>
              </a:extLst>
            </p:cNvPr>
            <p:cNvSpPr/>
            <p:nvPr/>
          </p:nvSpPr>
          <p:spPr>
            <a:xfrm>
              <a:off x="6787227" y="2504232"/>
              <a:ext cx="285750" cy="285750"/>
            </a:xfrm>
            <a:prstGeom prst="ellipse">
              <a:avLst/>
            </a:prstGeom>
            <a:solidFill>
              <a:srgbClr val="A3C8B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F0502020204030204"/>
                <a:cs typeface="+mn-ea"/>
                <a:sym typeface="+mn-lt"/>
              </a:endParaRPr>
            </a:p>
          </p:txBody>
        </p:sp>
        <p:sp>
          <p:nvSpPr>
            <p:cNvPr id="35" name="椭圆 22">
              <a:extLst>
                <a:ext uri="{FF2B5EF4-FFF2-40B4-BE49-F238E27FC236}">
                  <a16:creationId xmlns:a16="http://schemas.microsoft.com/office/drawing/2014/main" id="{AEE70242-DD9E-4AB8-8546-BA290C669173}"/>
                </a:ext>
              </a:extLst>
            </p:cNvPr>
            <p:cNvSpPr/>
            <p:nvPr/>
          </p:nvSpPr>
          <p:spPr>
            <a:xfrm>
              <a:off x="6793577" y="3754034"/>
              <a:ext cx="285750" cy="285750"/>
            </a:xfrm>
            <a:prstGeom prst="ellipse">
              <a:avLst/>
            </a:prstGeom>
            <a:solidFill>
              <a:srgbClr val="A3C8B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F0502020204030204"/>
                <a:cs typeface="+mn-ea"/>
                <a:sym typeface="+mn-lt"/>
              </a:endParaRPr>
            </a:p>
          </p:txBody>
        </p:sp>
        <p:cxnSp>
          <p:nvCxnSpPr>
            <p:cNvPr id="36" name="直接连接符 23">
              <a:extLst>
                <a:ext uri="{FF2B5EF4-FFF2-40B4-BE49-F238E27FC236}">
                  <a16:creationId xmlns:a16="http://schemas.microsoft.com/office/drawing/2014/main" id="{1AB9434E-3304-4BDB-A69C-E9B9A59D3C49}"/>
                </a:ext>
              </a:extLst>
            </p:cNvPr>
            <p:cNvCxnSpPr/>
            <p:nvPr/>
          </p:nvCxnSpPr>
          <p:spPr>
            <a:xfrm>
              <a:off x="6945977" y="4182658"/>
              <a:ext cx="0" cy="67310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椭圆 24">
              <a:extLst>
                <a:ext uri="{FF2B5EF4-FFF2-40B4-BE49-F238E27FC236}">
                  <a16:creationId xmlns:a16="http://schemas.microsoft.com/office/drawing/2014/main" id="{DC7F4997-4782-4BE0-85E0-DADD48D74EC3}"/>
                </a:ext>
              </a:extLst>
            </p:cNvPr>
            <p:cNvSpPr/>
            <p:nvPr/>
          </p:nvSpPr>
          <p:spPr>
            <a:xfrm>
              <a:off x="6803102" y="4959009"/>
              <a:ext cx="285750" cy="285750"/>
            </a:xfrm>
            <a:prstGeom prst="ellipse">
              <a:avLst/>
            </a:prstGeom>
            <a:solidFill>
              <a:srgbClr val="A3C8B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F0502020204030204"/>
                <a:cs typeface="+mn-ea"/>
                <a:sym typeface="+mn-lt"/>
              </a:endParaRPr>
            </a:p>
          </p:txBody>
        </p:sp>
        <p:cxnSp>
          <p:nvCxnSpPr>
            <p:cNvPr id="38" name="直接连接符 25">
              <a:extLst>
                <a:ext uri="{FF2B5EF4-FFF2-40B4-BE49-F238E27FC236}">
                  <a16:creationId xmlns:a16="http://schemas.microsoft.com/office/drawing/2014/main" id="{1119554E-C211-469E-972F-57D4624C34D7}"/>
                </a:ext>
              </a:extLst>
            </p:cNvPr>
            <p:cNvCxnSpPr/>
            <p:nvPr/>
          </p:nvCxnSpPr>
          <p:spPr>
            <a:xfrm>
              <a:off x="6935506" y="2918433"/>
              <a:ext cx="0" cy="67310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8795657" y="1446581"/>
            <a:ext cx="1030515" cy="523220"/>
          </a:xfrm>
          <a:prstGeom prst="rect">
            <a:avLst/>
          </a:prstGeom>
          <a:ln>
            <a:solidFill>
              <a:srgbClr val="A3C8B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Freeform 6">
            <a:extLst>
              <a:ext uri="{FF2B5EF4-FFF2-40B4-BE49-F238E27FC236}">
                <a16:creationId xmlns:a16="http://schemas.microsoft.com/office/drawing/2014/main" id="{3863D259-24ED-44AE-97AE-BE762ED07455}"/>
              </a:ext>
            </a:extLst>
          </p:cNvPr>
          <p:cNvSpPr>
            <a:spLocks/>
          </p:cNvSpPr>
          <p:nvPr/>
        </p:nvSpPr>
        <p:spPr bwMode="auto">
          <a:xfrm>
            <a:off x="3257092" y="2631037"/>
            <a:ext cx="3352800" cy="2454777"/>
          </a:xfrm>
          <a:custGeom>
            <a:avLst/>
            <a:gdLst>
              <a:gd name="T0" fmla="*/ 5 w 374"/>
              <a:gd name="T1" fmla="*/ 0 h 27"/>
              <a:gd name="T2" fmla="*/ 369 w 374"/>
              <a:gd name="T3" fmla="*/ 0 h 27"/>
              <a:gd name="T4" fmla="*/ 374 w 374"/>
              <a:gd name="T5" fmla="*/ 4 h 27"/>
              <a:gd name="T6" fmla="*/ 374 w 374"/>
              <a:gd name="T7" fmla="*/ 23 h 27"/>
              <a:gd name="T8" fmla="*/ 369 w 374"/>
              <a:gd name="T9" fmla="*/ 27 h 27"/>
              <a:gd name="T10" fmla="*/ 5 w 374"/>
              <a:gd name="T11" fmla="*/ 27 h 27"/>
              <a:gd name="T12" fmla="*/ 0 w 374"/>
              <a:gd name="T13" fmla="*/ 23 h 27"/>
              <a:gd name="T14" fmla="*/ 0 w 374"/>
              <a:gd name="T15" fmla="*/ 4 h 27"/>
              <a:gd name="T16" fmla="*/ 5 w 374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4" h="27">
                <a:moveTo>
                  <a:pt x="5" y="0"/>
                </a:moveTo>
                <a:cubicBezTo>
                  <a:pt x="369" y="0"/>
                  <a:pt x="369" y="0"/>
                  <a:pt x="369" y="0"/>
                </a:cubicBezTo>
                <a:cubicBezTo>
                  <a:pt x="372" y="0"/>
                  <a:pt x="374" y="2"/>
                  <a:pt x="374" y="4"/>
                </a:cubicBezTo>
                <a:cubicBezTo>
                  <a:pt x="374" y="23"/>
                  <a:pt x="374" y="23"/>
                  <a:pt x="374" y="23"/>
                </a:cubicBezTo>
                <a:cubicBezTo>
                  <a:pt x="374" y="25"/>
                  <a:pt x="372" y="27"/>
                  <a:pt x="369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" y="27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CDC5C3">
              <a:alpha val="40000"/>
            </a:srgbClr>
          </a:solidFill>
          <a:ln>
            <a:noFill/>
          </a:ln>
        </p:spPr>
        <p:txBody>
          <a:bodyPr vert="horz" wrap="square" lIns="68594" tIns="34297" rIns="68594" bIns="34297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 dirty="0">
              <a:cs typeface="+mn-ea"/>
              <a:sym typeface="+mn-lt"/>
            </a:endParaRPr>
          </a:p>
        </p:txBody>
      </p:sp>
      <p:sp>
        <p:nvSpPr>
          <p:cNvPr id="41" name="Freeform 6">
            <a:extLst>
              <a:ext uri="{FF2B5EF4-FFF2-40B4-BE49-F238E27FC236}">
                <a16:creationId xmlns:a16="http://schemas.microsoft.com/office/drawing/2014/main" id="{3863D259-24ED-44AE-97AE-BE762ED07455}"/>
              </a:ext>
            </a:extLst>
          </p:cNvPr>
          <p:cNvSpPr>
            <a:spLocks/>
          </p:cNvSpPr>
          <p:nvPr/>
        </p:nvSpPr>
        <p:spPr bwMode="auto">
          <a:xfrm>
            <a:off x="8149772" y="2631037"/>
            <a:ext cx="3352800" cy="2454777"/>
          </a:xfrm>
          <a:custGeom>
            <a:avLst/>
            <a:gdLst>
              <a:gd name="T0" fmla="*/ 5 w 374"/>
              <a:gd name="T1" fmla="*/ 0 h 27"/>
              <a:gd name="T2" fmla="*/ 369 w 374"/>
              <a:gd name="T3" fmla="*/ 0 h 27"/>
              <a:gd name="T4" fmla="*/ 374 w 374"/>
              <a:gd name="T5" fmla="*/ 4 h 27"/>
              <a:gd name="T6" fmla="*/ 374 w 374"/>
              <a:gd name="T7" fmla="*/ 23 h 27"/>
              <a:gd name="T8" fmla="*/ 369 w 374"/>
              <a:gd name="T9" fmla="*/ 27 h 27"/>
              <a:gd name="T10" fmla="*/ 5 w 374"/>
              <a:gd name="T11" fmla="*/ 27 h 27"/>
              <a:gd name="T12" fmla="*/ 0 w 374"/>
              <a:gd name="T13" fmla="*/ 23 h 27"/>
              <a:gd name="T14" fmla="*/ 0 w 374"/>
              <a:gd name="T15" fmla="*/ 4 h 27"/>
              <a:gd name="T16" fmla="*/ 5 w 374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4" h="27">
                <a:moveTo>
                  <a:pt x="5" y="0"/>
                </a:moveTo>
                <a:cubicBezTo>
                  <a:pt x="369" y="0"/>
                  <a:pt x="369" y="0"/>
                  <a:pt x="369" y="0"/>
                </a:cubicBezTo>
                <a:cubicBezTo>
                  <a:pt x="372" y="0"/>
                  <a:pt x="374" y="2"/>
                  <a:pt x="374" y="4"/>
                </a:cubicBezTo>
                <a:cubicBezTo>
                  <a:pt x="374" y="23"/>
                  <a:pt x="374" y="23"/>
                  <a:pt x="374" y="23"/>
                </a:cubicBezTo>
                <a:cubicBezTo>
                  <a:pt x="374" y="25"/>
                  <a:pt x="372" y="27"/>
                  <a:pt x="369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" y="27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CDC5C3">
              <a:alpha val="40000"/>
            </a:srgbClr>
          </a:solidFill>
          <a:ln>
            <a:noFill/>
          </a:ln>
        </p:spPr>
        <p:txBody>
          <a:bodyPr vert="horz" wrap="square" lIns="68594" tIns="34297" rIns="68594" bIns="34297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 dirty="0">
              <a:cs typeface="+mn-ea"/>
              <a:sym typeface="+mn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70170" y="1452704"/>
            <a:ext cx="1030515" cy="523220"/>
          </a:xfrm>
          <a:prstGeom prst="rect">
            <a:avLst/>
          </a:prstGeom>
          <a:ln>
            <a:solidFill>
              <a:srgbClr val="A3C8B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93561" y="2631037"/>
            <a:ext cx="2865221" cy="2219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Chín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2) :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(1,2,3,4...9)</a:t>
            </a:r>
          </a:p>
        </p:txBody>
      </p:sp>
      <p:sp>
        <p:nvSpPr>
          <p:cNvPr id="3" name="Rectangle 2"/>
          <p:cNvSpPr/>
          <p:nvPr/>
        </p:nvSpPr>
        <p:spPr>
          <a:xfrm>
            <a:off x="3363055" y="2692995"/>
            <a:ext cx="30633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Chín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(1):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giỏi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thạo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82172" y="5388676"/>
            <a:ext cx="10926828" cy="707886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hiện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tượng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gọi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hiện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tượng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đồng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âm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</a:p>
        </p:txBody>
      </p:sp>
      <p:pic>
        <p:nvPicPr>
          <p:cNvPr id="44" name="图片 12" descr="C:\Users\胡总\Desktop\ppt素材\17.png17">
            <a:extLst>
              <a:ext uri="{FF2B5EF4-FFF2-40B4-BE49-F238E27FC236}">
                <a16:creationId xmlns:a16="http://schemas.microsoft.com/office/drawing/2014/main" id="{339DFFBF-D9BA-44E8-B5B8-8B926F738D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84" r="4084"/>
          <a:stretch>
            <a:fillRect/>
          </a:stretch>
        </p:blipFill>
        <p:spPr>
          <a:xfrm rot="20594979" flipH="1">
            <a:off x="493882" y="1838499"/>
            <a:ext cx="2781871" cy="302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35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:p14="http://schemas.microsoft.com/office/powerpoint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 animBg="1"/>
      <p:bldP spid="16" grpId="0"/>
      <p:bldP spid="39" grpId="0" animBg="1"/>
      <p:bldP spid="40" grpId="0" animBg="1"/>
      <p:bldP spid="41" grpId="0" animBg="1"/>
      <p:bldP spid="42" grpId="0" animBg="1"/>
      <p:bldP spid="2" grpId="0"/>
      <p:bldP spid="3" grpId="0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7">
            <a:extLst>
              <a:ext uri="{FF2B5EF4-FFF2-40B4-BE49-F238E27FC236}">
                <a16:creationId xmlns:a16="http://schemas.microsoft.com/office/drawing/2014/main" id="{208D734C-58F1-4367-81D7-AB3C5B5E3CC7}"/>
              </a:ext>
            </a:extLst>
          </p:cNvPr>
          <p:cNvSpPr txBox="1"/>
          <p:nvPr/>
        </p:nvSpPr>
        <p:spPr>
          <a:xfrm>
            <a:off x="1415932" y="552714"/>
            <a:ext cx="543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Khái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niệm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từ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đồng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âm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" name="矩形 90">
            <a:extLst>
              <a:ext uri="{FF2B5EF4-FFF2-40B4-BE49-F238E27FC236}">
                <a16:creationId xmlns:a16="http://schemas.microsoft.com/office/drawing/2014/main" id="{075CE645-DE75-4DF4-907A-C0AE9EDD19EB}"/>
              </a:ext>
            </a:extLst>
          </p:cNvPr>
          <p:cNvSpPr/>
          <p:nvPr/>
        </p:nvSpPr>
        <p:spPr>
          <a:xfrm>
            <a:off x="1429579" y="2149718"/>
            <a:ext cx="9901029" cy="3211217"/>
          </a:xfrm>
          <a:prstGeom prst="rect">
            <a:avLst/>
          </a:prstGeom>
          <a:solidFill>
            <a:srgbClr val="A3C8BD">
              <a:alpha val="30000"/>
            </a:srgbClr>
          </a:solidFill>
          <a:ln>
            <a:solidFill>
              <a:srgbClr val="A6DBB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C906A"/>
              </a:solidFill>
              <a:effectLst/>
              <a:uLnTx/>
              <a:uFillTx/>
              <a:latin typeface="微软雅黑" panose="020F0502020204030204"/>
              <a:cs typeface="+mn-ea"/>
              <a:sym typeface="+mn-lt"/>
            </a:endParaRPr>
          </a:p>
        </p:txBody>
      </p:sp>
      <p:pic>
        <p:nvPicPr>
          <p:cNvPr id="10" name="图片 91">
            <a:extLst>
              <a:ext uri="{FF2B5EF4-FFF2-40B4-BE49-F238E27FC236}">
                <a16:creationId xmlns:a16="http://schemas.microsoft.com/office/drawing/2014/main" id="{C91C6865-68E2-4878-9C11-390CC45FAA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272051">
            <a:off x="2713675" y="1828251"/>
            <a:ext cx="630009" cy="642932"/>
          </a:xfrm>
          <a:prstGeom prst="rect">
            <a:avLst/>
          </a:prstGeom>
        </p:spPr>
      </p:pic>
      <p:pic>
        <p:nvPicPr>
          <p:cNvPr id="11" name="图片 92">
            <a:extLst>
              <a:ext uri="{FF2B5EF4-FFF2-40B4-BE49-F238E27FC236}">
                <a16:creationId xmlns:a16="http://schemas.microsoft.com/office/drawing/2014/main" id="{33245FFF-E784-4A25-9094-69F4D82339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272051">
            <a:off x="8815252" y="1828251"/>
            <a:ext cx="630009" cy="642932"/>
          </a:xfrm>
          <a:prstGeom prst="rect">
            <a:avLst/>
          </a:prstGeom>
        </p:spPr>
      </p:pic>
      <p:pic>
        <p:nvPicPr>
          <p:cNvPr id="12" name="图片 93">
            <a:extLst>
              <a:ext uri="{FF2B5EF4-FFF2-40B4-BE49-F238E27FC236}">
                <a16:creationId xmlns:a16="http://schemas.microsoft.com/office/drawing/2014/main" id="{23D0EA6D-8C9F-4193-9D71-10D83552E3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272051">
            <a:off x="6065089" y="4982608"/>
            <a:ext cx="630009" cy="64293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48435" y="2401872"/>
            <a:ext cx="9463315" cy="248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en-US" sz="360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36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âm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âm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mối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21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208D734C-58F1-4367-81D7-AB3C5B5E3CC7}"/>
              </a:ext>
            </a:extLst>
          </p:cNvPr>
          <p:cNvSpPr txBox="1"/>
          <p:nvPr/>
        </p:nvSpPr>
        <p:spPr>
          <a:xfrm>
            <a:off x="1415932" y="552714"/>
            <a:ext cx="543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Cách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sử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dụng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56ADA4A-B221-435A-B9E7-70E918B63DAA}"/>
              </a:ext>
            </a:extLst>
          </p:cNvPr>
          <p:cNvSpPr/>
          <p:nvPr/>
        </p:nvSpPr>
        <p:spPr>
          <a:xfrm>
            <a:off x="546299" y="429604"/>
            <a:ext cx="13656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b.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1" name="图片 12" descr="C:\Users\胡总\Desktop\ppt素材\17.png17">
            <a:extLst>
              <a:ext uri="{FF2B5EF4-FFF2-40B4-BE49-F238E27FC236}">
                <a16:creationId xmlns:a16="http://schemas.microsoft.com/office/drawing/2014/main" id="{339DFFBF-D9BA-44E8-B5B8-8B926F738D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84" r="4084"/>
          <a:stretch>
            <a:fillRect/>
          </a:stretch>
        </p:blipFill>
        <p:spPr>
          <a:xfrm rot="20594979" flipH="1">
            <a:off x="1224279" y="1534795"/>
            <a:ext cx="4174490" cy="4546600"/>
          </a:xfrm>
          <a:prstGeom prst="rect">
            <a:avLst/>
          </a:prstGeom>
        </p:spPr>
      </p:pic>
      <p:sp>
        <p:nvSpPr>
          <p:cNvPr id="32" name="Freeform 7">
            <a:extLst>
              <a:ext uri="{FF2B5EF4-FFF2-40B4-BE49-F238E27FC236}">
                <a16:creationId xmlns:a16="http://schemas.microsoft.com/office/drawing/2014/main" id="{3F326DAA-9276-49C8-81EC-9F2A84CF50F3}"/>
              </a:ext>
            </a:extLst>
          </p:cNvPr>
          <p:cNvSpPr>
            <a:spLocks/>
          </p:cNvSpPr>
          <p:nvPr/>
        </p:nvSpPr>
        <p:spPr bwMode="auto">
          <a:xfrm>
            <a:off x="5965377" y="1413634"/>
            <a:ext cx="4605448" cy="734479"/>
          </a:xfrm>
          <a:custGeom>
            <a:avLst/>
            <a:gdLst>
              <a:gd name="T0" fmla="*/ 5 w 153"/>
              <a:gd name="T1" fmla="*/ 0 h 27"/>
              <a:gd name="T2" fmla="*/ 149 w 153"/>
              <a:gd name="T3" fmla="*/ 0 h 27"/>
              <a:gd name="T4" fmla="*/ 153 w 153"/>
              <a:gd name="T5" fmla="*/ 4 h 27"/>
              <a:gd name="T6" fmla="*/ 153 w 153"/>
              <a:gd name="T7" fmla="*/ 23 h 27"/>
              <a:gd name="T8" fmla="*/ 149 w 153"/>
              <a:gd name="T9" fmla="*/ 27 h 27"/>
              <a:gd name="T10" fmla="*/ 5 w 153"/>
              <a:gd name="T11" fmla="*/ 27 h 27"/>
              <a:gd name="T12" fmla="*/ 0 w 153"/>
              <a:gd name="T13" fmla="*/ 23 h 27"/>
              <a:gd name="T14" fmla="*/ 0 w 153"/>
              <a:gd name="T15" fmla="*/ 4 h 27"/>
              <a:gd name="T16" fmla="*/ 5 w 153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27">
                <a:moveTo>
                  <a:pt x="5" y="0"/>
                </a:moveTo>
                <a:cubicBezTo>
                  <a:pt x="149" y="0"/>
                  <a:pt x="149" y="0"/>
                  <a:pt x="149" y="0"/>
                </a:cubicBezTo>
                <a:cubicBezTo>
                  <a:pt x="151" y="0"/>
                  <a:pt x="153" y="2"/>
                  <a:pt x="153" y="4"/>
                </a:cubicBezTo>
                <a:cubicBezTo>
                  <a:pt x="153" y="23"/>
                  <a:pt x="153" y="23"/>
                  <a:pt x="153" y="23"/>
                </a:cubicBezTo>
                <a:cubicBezTo>
                  <a:pt x="153" y="25"/>
                  <a:pt x="151" y="27"/>
                  <a:pt x="149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" y="27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A3C8BD"/>
          </a:solidFill>
          <a:ln>
            <a:noFill/>
          </a:ln>
        </p:spPr>
        <p:txBody>
          <a:bodyPr vert="horz" wrap="square" lIns="68594" tIns="34297" rIns="68594" bIns="34297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97599" y="1510507"/>
            <a:ext cx="4238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“ĐEM CÁ VỀ KHO”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8911772" y="1497014"/>
            <a:ext cx="957943" cy="523220"/>
          </a:xfrm>
          <a:prstGeom prst="rect">
            <a:avLst/>
          </a:prstGeom>
          <a:ln>
            <a:solidFill>
              <a:srgbClr val="A3C8B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07429" y="2747964"/>
            <a:ext cx="3027087" cy="1384995"/>
          </a:xfrm>
          <a:prstGeom prst="rect">
            <a:avLst/>
          </a:prstGeom>
          <a:noFill/>
          <a:ln w="38100">
            <a:solidFill>
              <a:srgbClr val="A3C8BD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360226" y="2747964"/>
            <a:ext cx="3027087" cy="1384995"/>
          </a:xfrm>
          <a:prstGeom prst="rect">
            <a:avLst/>
          </a:prstGeom>
          <a:noFill/>
          <a:ln w="38100">
            <a:solidFill>
              <a:srgbClr val="A3C8BD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4" name="Straight Arrow Connector 3"/>
          <p:cNvCxnSpPr>
            <a:endCxn id="34" idx="0"/>
          </p:cNvCxnSpPr>
          <p:nvPr/>
        </p:nvCxnSpPr>
        <p:spPr>
          <a:xfrm flipH="1">
            <a:off x="6520973" y="2148113"/>
            <a:ext cx="1747128" cy="599851"/>
          </a:xfrm>
          <a:prstGeom prst="straightConnector1">
            <a:avLst/>
          </a:prstGeom>
          <a:ln>
            <a:solidFill>
              <a:srgbClr val="A3C8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35" idx="0"/>
          </p:cNvCxnSpPr>
          <p:nvPr/>
        </p:nvCxnSpPr>
        <p:spPr>
          <a:xfrm>
            <a:off x="8268101" y="2148113"/>
            <a:ext cx="1605669" cy="599851"/>
          </a:xfrm>
          <a:prstGeom prst="straightConnector1">
            <a:avLst/>
          </a:prstGeom>
          <a:ln>
            <a:solidFill>
              <a:srgbClr val="A3C8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007429" y="4732810"/>
            <a:ext cx="3195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360226" y="4732810"/>
            <a:ext cx="3195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nhập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881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:p14="http://schemas.microsoft.com/office/powerpoint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2" grpId="0" animBg="1"/>
      <p:bldP spid="33" grpId="0"/>
      <p:bldP spid="2" grpId="0" animBg="1"/>
      <p:bldP spid="34" grpId="0" animBg="1"/>
      <p:bldP spid="35" grpId="0" animBg="1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F4D753C-F982-4E8F-AA52-14D13E94F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373" y="1245212"/>
            <a:ext cx="5001693" cy="5519530"/>
          </a:xfrm>
          <a:prstGeom prst="rect">
            <a:avLst/>
          </a:prstGeom>
        </p:spPr>
      </p:pic>
      <p:sp>
        <p:nvSpPr>
          <p:cNvPr id="14" name="文本框 7">
            <a:extLst>
              <a:ext uri="{FF2B5EF4-FFF2-40B4-BE49-F238E27FC236}">
                <a16:creationId xmlns:a16="http://schemas.microsoft.com/office/drawing/2014/main" id="{208D734C-58F1-4367-81D7-AB3C5B5E3CC7}"/>
              </a:ext>
            </a:extLst>
          </p:cNvPr>
          <p:cNvSpPr txBox="1"/>
          <p:nvPr/>
        </p:nvSpPr>
        <p:spPr>
          <a:xfrm>
            <a:off x="1415932" y="552714"/>
            <a:ext cx="543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Cách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sử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dụng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80504" y="1906136"/>
            <a:ext cx="4984868" cy="3323987"/>
          </a:xfrm>
          <a:prstGeom prst="rect">
            <a:avLst/>
          </a:prstGeom>
          <a:noFill/>
          <a:ln w="38100">
            <a:solidFill>
              <a:srgbClr val="A3C8BD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4877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:p14="http://schemas.microsoft.com/office/powerpoint/2010/main" xmlns:ma14="http://schemas.microsoft.com/office/mac/drawingml/2011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ECA20C08-F7A0-4D5F-9955-23FCAEED4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3214" y="1407886"/>
            <a:ext cx="2774486" cy="302597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文本框 7">
            <a:extLst>
              <a:ext uri="{FF2B5EF4-FFF2-40B4-BE49-F238E27FC236}">
                <a16:creationId xmlns:a16="http://schemas.microsoft.com/office/drawing/2014/main" id="{208D734C-58F1-4367-81D7-AB3C5B5E3CC7}"/>
              </a:ext>
            </a:extLst>
          </p:cNvPr>
          <p:cNvSpPr txBox="1"/>
          <p:nvPr/>
        </p:nvSpPr>
        <p:spPr>
          <a:xfrm>
            <a:off x="1083837" y="400964"/>
            <a:ext cx="5431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Từ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đa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nghĩa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</a:t>
            </a:r>
          </a:p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a.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Khái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niệm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8" name="矩形 8">
            <a:extLst>
              <a:ext uri="{FF2B5EF4-FFF2-40B4-BE49-F238E27FC236}">
                <a16:creationId xmlns:a16="http://schemas.microsoft.com/office/drawing/2014/main" id="{256ADA4A-B221-435A-B9E7-70E918B63DAA}"/>
              </a:ext>
            </a:extLst>
          </p:cNvPr>
          <p:cNvSpPr/>
          <p:nvPr/>
        </p:nvSpPr>
        <p:spPr>
          <a:xfrm>
            <a:off x="472611" y="244938"/>
            <a:ext cx="14393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0"/>
              </a:spcBef>
            </a:pPr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2.</a:t>
            </a:r>
          </a:p>
        </p:txBody>
      </p:sp>
      <p:sp>
        <p:nvSpPr>
          <p:cNvPr id="79" name="Freeform 7">
            <a:extLst>
              <a:ext uri="{FF2B5EF4-FFF2-40B4-BE49-F238E27FC236}">
                <a16:creationId xmlns:a16="http://schemas.microsoft.com/office/drawing/2014/main" id="{3F326DAA-9276-49C8-81EC-9F2A84CF50F3}"/>
              </a:ext>
            </a:extLst>
          </p:cNvPr>
          <p:cNvSpPr>
            <a:spLocks/>
          </p:cNvSpPr>
          <p:nvPr/>
        </p:nvSpPr>
        <p:spPr bwMode="auto">
          <a:xfrm>
            <a:off x="783772" y="1255541"/>
            <a:ext cx="3468915" cy="734479"/>
          </a:xfrm>
          <a:custGeom>
            <a:avLst/>
            <a:gdLst>
              <a:gd name="T0" fmla="*/ 5 w 153"/>
              <a:gd name="T1" fmla="*/ 0 h 27"/>
              <a:gd name="T2" fmla="*/ 149 w 153"/>
              <a:gd name="T3" fmla="*/ 0 h 27"/>
              <a:gd name="T4" fmla="*/ 153 w 153"/>
              <a:gd name="T5" fmla="*/ 4 h 27"/>
              <a:gd name="T6" fmla="*/ 153 w 153"/>
              <a:gd name="T7" fmla="*/ 23 h 27"/>
              <a:gd name="T8" fmla="*/ 149 w 153"/>
              <a:gd name="T9" fmla="*/ 27 h 27"/>
              <a:gd name="T10" fmla="*/ 5 w 153"/>
              <a:gd name="T11" fmla="*/ 27 h 27"/>
              <a:gd name="T12" fmla="*/ 0 w 153"/>
              <a:gd name="T13" fmla="*/ 23 h 27"/>
              <a:gd name="T14" fmla="*/ 0 w 153"/>
              <a:gd name="T15" fmla="*/ 4 h 27"/>
              <a:gd name="T16" fmla="*/ 5 w 153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27">
                <a:moveTo>
                  <a:pt x="5" y="0"/>
                </a:moveTo>
                <a:cubicBezTo>
                  <a:pt x="149" y="0"/>
                  <a:pt x="149" y="0"/>
                  <a:pt x="149" y="0"/>
                </a:cubicBezTo>
                <a:cubicBezTo>
                  <a:pt x="151" y="0"/>
                  <a:pt x="153" y="2"/>
                  <a:pt x="153" y="4"/>
                </a:cubicBezTo>
                <a:cubicBezTo>
                  <a:pt x="153" y="23"/>
                  <a:pt x="153" y="23"/>
                  <a:pt x="153" y="23"/>
                </a:cubicBezTo>
                <a:cubicBezTo>
                  <a:pt x="153" y="25"/>
                  <a:pt x="151" y="27"/>
                  <a:pt x="149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" y="27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A3C8BD"/>
          </a:solidFill>
          <a:ln>
            <a:noFill/>
          </a:ln>
        </p:spPr>
        <p:txBody>
          <a:bodyPr vert="horz" wrap="square" lIns="68594" tIns="34297" rIns="68594" bIns="34297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84120" y="1351727"/>
            <a:ext cx="3516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TÔI ĂN CƠM.</a:t>
            </a:r>
          </a:p>
        </p:txBody>
      </p:sp>
      <p:sp>
        <p:nvSpPr>
          <p:cNvPr id="81" name="Freeform 7">
            <a:extLst>
              <a:ext uri="{FF2B5EF4-FFF2-40B4-BE49-F238E27FC236}">
                <a16:creationId xmlns:a16="http://schemas.microsoft.com/office/drawing/2014/main" id="{3F326DAA-9276-49C8-81EC-9F2A84CF50F3}"/>
              </a:ext>
            </a:extLst>
          </p:cNvPr>
          <p:cNvSpPr>
            <a:spLocks/>
          </p:cNvSpPr>
          <p:nvPr/>
        </p:nvSpPr>
        <p:spPr bwMode="auto">
          <a:xfrm>
            <a:off x="6531429" y="1255541"/>
            <a:ext cx="4977091" cy="734479"/>
          </a:xfrm>
          <a:custGeom>
            <a:avLst/>
            <a:gdLst>
              <a:gd name="T0" fmla="*/ 5 w 153"/>
              <a:gd name="T1" fmla="*/ 0 h 27"/>
              <a:gd name="T2" fmla="*/ 149 w 153"/>
              <a:gd name="T3" fmla="*/ 0 h 27"/>
              <a:gd name="T4" fmla="*/ 153 w 153"/>
              <a:gd name="T5" fmla="*/ 4 h 27"/>
              <a:gd name="T6" fmla="*/ 153 w 153"/>
              <a:gd name="T7" fmla="*/ 23 h 27"/>
              <a:gd name="T8" fmla="*/ 149 w 153"/>
              <a:gd name="T9" fmla="*/ 27 h 27"/>
              <a:gd name="T10" fmla="*/ 5 w 153"/>
              <a:gd name="T11" fmla="*/ 27 h 27"/>
              <a:gd name="T12" fmla="*/ 0 w 153"/>
              <a:gd name="T13" fmla="*/ 23 h 27"/>
              <a:gd name="T14" fmla="*/ 0 w 153"/>
              <a:gd name="T15" fmla="*/ 4 h 27"/>
              <a:gd name="T16" fmla="*/ 5 w 153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27">
                <a:moveTo>
                  <a:pt x="5" y="0"/>
                </a:moveTo>
                <a:cubicBezTo>
                  <a:pt x="149" y="0"/>
                  <a:pt x="149" y="0"/>
                  <a:pt x="149" y="0"/>
                </a:cubicBezTo>
                <a:cubicBezTo>
                  <a:pt x="151" y="0"/>
                  <a:pt x="153" y="2"/>
                  <a:pt x="153" y="4"/>
                </a:cubicBezTo>
                <a:cubicBezTo>
                  <a:pt x="153" y="23"/>
                  <a:pt x="153" y="23"/>
                  <a:pt x="153" y="23"/>
                </a:cubicBezTo>
                <a:cubicBezTo>
                  <a:pt x="153" y="25"/>
                  <a:pt x="151" y="27"/>
                  <a:pt x="149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" y="27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A3C8BD"/>
          </a:solidFill>
          <a:ln>
            <a:noFill/>
          </a:ln>
        </p:spPr>
        <p:txBody>
          <a:bodyPr vert="horz" wrap="square" lIns="68594" tIns="34297" rIns="68594" bIns="34297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369977" y="1361170"/>
            <a:ext cx="5291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XE NÀY ĂN XĂNG NHIỀU.</a:t>
            </a:r>
          </a:p>
        </p:txBody>
      </p:sp>
      <p:sp>
        <p:nvSpPr>
          <p:cNvPr id="83" name="Rectangle 82"/>
          <p:cNvSpPr/>
          <p:nvPr/>
        </p:nvSpPr>
        <p:spPr>
          <a:xfrm>
            <a:off x="735788" y="2496457"/>
            <a:ext cx="3516899" cy="1815882"/>
          </a:xfrm>
          <a:prstGeom prst="rect">
            <a:avLst/>
          </a:prstGeom>
          <a:ln w="28575">
            <a:solidFill>
              <a:srgbClr val="A3C8BD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ăn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nuôi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”.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Nghĩa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gốc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6531429" y="2496457"/>
            <a:ext cx="4977091" cy="1815882"/>
          </a:xfrm>
          <a:prstGeom prst="rect">
            <a:avLst/>
          </a:prstGeom>
          <a:ln w="28575">
            <a:solidFill>
              <a:srgbClr val="A3C8BD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tiếp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”.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800" b="1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Nghĩa</a:t>
            </a:r>
            <a:r>
              <a:rPr lang="en-US" sz="2800" b="1" noProof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b="1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chuyển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735788" y="4539490"/>
            <a:ext cx="10788556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Hai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quan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</a:p>
        </p:txBody>
      </p:sp>
      <p:sp>
        <p:nvSpPr>
          <p:cNvPr id="86" name="Rectangle 85"/>
          <p:cNvSpPr/>
          <p:nvPr/>
        </p:nvSpPr>
        <p:spPr>
          <a:xfrm>
            <a:off x="8437882" y="1367294"/>
            <a:ext cx="740228" cy="523220"/>
          </a:xfrm>
          <a:prstGeom prst="rect">
            <a:avLst/>
          </a:prstGeom>
          <a:ln>
            <a:solidFill>
              <a:srgbClr val="A3C8B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</a:p>
        </p:txBody>
      </p:sp>
      <p:sp>
        <p:nvSpPr>
          <p:cNvPr id="87" name="Rectangle 86"/>
          <p:cNvSpPr/>
          <p:nvPr/>
        </p:nvSpPr>
        <p:spPr>
          <a:xfrm>
            <a:off x="2193615" y="1361170"/>
            <a:ext cx="740228" cy="523220"/>
          </a:xfrm>
          <a:prstGeom prst="rect">
            <a:avLst/>
          </a:prstGeom>
          <a:ln>
            <a:solidFill>
              <a:srgbClr val="A3C8B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</a:p>
        </p:txBody>
      </p:sp>
    </p:spTree>
    <p:extLst>
      <p:ext uri="{BB962C8B-B14F-4D97-AF65-F5344CB8AC3E}">
        <p14:creationId xmlns:p14="http://schemas.microsoft.com/office/powerpoint/2010/main" val="3823334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1" grpId="0" animBg="1"/>
      <p:bldP spid="83" grpId="0" animBg="1"/>
      <p:bldP spid="84" grpId="0" animBg="1"/>
      <p:bldP spid="85" grpId="0" animBg="1"/>
      <p:bldP spid="86" grpId="0" animBg="1"/>
      <p:bldP spid="87" grpId="0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tisbdtz">
      <a:majorFont>
        <a:latin typeface="微软雅黑" panose="020F0302020204030204"/>
        <a:ea typeface="义启小魏楷"/>
        <a:cs typeface=""/>
      </a:majorFont>
      <a:minorFont>
        <a:latin typeface="微软雅黑" panose="020F0502020204030204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770</TotalTime>
  <Words>1465</Words>
  <Application>Microsoft Office PowerPoint</Application>
  <PresentationFormat>Widescreen</PresentationFormat>
  <Paragraphs>216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微软雅黑</vt:lpstr>
      <vt:lpstr>Arial</vt:lpstr>
      <vt:lpstr>Calibri</vt:lpstr>
      <vt:lpstr>Times New Roman</vt:lpstr>
      <vt:lpstr>Wingdings</vt:lpstr>
      <vt:lpstr>思源黑体 CN Regular</vt:lpstr>
      <vt:lpstr>第一PPT，www.1ppt.com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Duong Nguyen</cp:lastModifiedBy>
  <cp:revision>262</cp:revision>
  <dcterms:created xsi:type="dcterms:W3CDTF">2020-04-06T05:27:43Z</dcterms:created>
  <dcterms:modified xsi:type="dcterms:W3CDTF">2024-12-03T23:29:21Z</dcterms:modified>
</cp:coreProperties>
</file>