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3866" r:id="rId9"/>
    <p:sldMasterId id="2147483878" r:id="rId10"/>
  </p:sldMasterIdLst>
  <p:notesMasterIdLst>
    <p:notesMasterId r:id="rId26"/>
  </p:notesMasterIdLst>
  <p:sldIdLst>
    <p:sldId id="612" r:id="rId11"/>
    <p:sldId id="386" r:id="rId12"/>
    <p:sldId id="627" r:id="rId13"/>
    <p:sldId id="619" r:id="rId14"/>
    <p:sldId id="620" r:id="rId15"/>
    <p:sldId id="621" r:id="rId16"/>
    <p:sldId id="624" r:id="rId17"/>
    <p:sldId id="629" r:id="rId18"/>
    <p:sldId id="628" r:id="rId19"/>
    <p:sldId id="260" r:id="rId20"/>
    <p:sldId id="467" r:id="rId21"/>
    <p:sldId id="614" r:id="rId22"/>
    <p:sldId id="615" r:id="rId23"/>
    <p:sldId id="617" r:id="rId24"/>
    <p:sldId id="618" r:id="rId25"/>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FF9966"/>
    <a:srgbClr val="FFCCCC"/>
    <a:srgbClr val="FFFFFF"/>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89" d="100"/>
          <a:sy n="89" d="100"/>
        </p:scale>
        <p:origin x="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11</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1719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3148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171778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1371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4229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7247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205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8061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68004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9493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74198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10</a:t>
            </a:fld>
            <a:endParaRPr lang="en-US"/>
          </a:p>
        </p:txBody>
      </p:sp>
    </p:spTree>
    <p:extLst>
      <p:ext uri="{BB962C8B-B14F-4D97-AF65-F5344CB8AC3E}">
        <p14:creationId xmlns:p14="http://schemas.microsoft.com/office/powerpoint/2010/main" val="59391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9/14/2022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0654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536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539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67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348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46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2883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3350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9981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496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6836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891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6477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81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7934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993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7921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421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810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4756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78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327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9/14/2022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660CF9D-7CE7-42EA-956C-01F8E6F05E21}" type="datetimeFigureOut">
              <a:rPr lang="en-US" smtClean="0">
                <a:solidFill>
                  <a:prstClr val="black">
                    <a:tint val="75000"/>
                  </a:prstClr>
                </a:solidFill>
              </a:rPr>
              <a:pPr defTabSz="685800"/>
              <a:t>9/14/2022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C877598-2019-4299-8E0E-1EAD5282E95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6941693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9/14/2022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3711412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7.xml"/><Relationship Id="rId5" Type="http://schemas.openxmlformats.org/officeDocument/2006/relationships/image" Target="../media/image2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7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4.1 Đất nước - Phạm Minh Tuấn, Tạ Hữu Y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5696" y="339502"/>
            <a:ext cx="6858000" cy="4572000"/>
          </a:xfrm>
          <a:prstGeom prst="rect">
            <a:avLst/>
          </a:prstGeom>
        </p:spPr>
      </p:pic>
      <p:pic>
        <p:nvPicPr>
          <p:cNvPr id="4" name="Picture 3"/>
          <p:cNvPicPr>
            <a:picLocks noChangeAspect="1"/>
          </p:cNvPicPr>
          <p:nvPr/>
        </p:nvPicPr>
        <p:blipFill>
          <a:blip r:embed="rId5"/>
          <a:stretch>
            <a:fillRect/>
          </a:stretch>
        </p:blipFill>
        <p:spPr>
          <a:xfrm>
            <a:off x="23374" y="421675"/>
            <a:ext cx="1800200" cy="4504175"/>
          </a:xfrm>
          <a:prstGeom prst="rect">
            <a:avLst/>
          </a:prstGeom>
        </p:spPr>
      </p:pic>
    </p:spTree>
    <p:extLst>
      <p:ext uri="{BB962C8B-B14F-4D97-AF65-F5344CB8AC3E}">
        <p14:creationId xmlns:p14="http://schemas.microsoft.com/office/powerpoint/2010/main" val="961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475656" y="0"/>
            <a:ext cx="5976664" cy="1254487"/>
          </a:xfrm>
          <a:prstGeom prst="rect">
            <a:avLst/>
          </a:prstGeom>
        </p:spPr>
      </p:pic>
      <p:pic>
        <p:nvPicPr>
          <p:cNvPr id="6" name="Picture 5"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8" name="Rectangle 7"/>
          <p:cNvSpPr/>
          <p:nvPr/>
        </p:nvSpPr>
        <p:spPr>
          <a:xfrm rot="18998240">
            <a:off x="1813025" y="1968624"/>
            <a:ext cx="1541468" cy="153753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rot="18998240">
            <a:off x="4484483" y="1995777"/>
            <a:ext cx="1541468" cy="153753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rot="18998240">
            <a:off x="7193710" y="2001508"/>
            <a:ext cx="1541468" cy="1537538"/>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819948" y="1946820"/>
            <a:ext cx="1527622" cy="1546577"/>
          </a:xfrm>
          <a:prstGeom prst="rect">
            <a:avLst/>
          </a:prstGeom>
          <a:noFill/>
        </p:spPr>
        <p:txBody>
          <a:bodyPr wrap="square" rtlCol="0">
            <a:spAutoFit/>
          </a:bodyPr>
          <a:lstStyle/>
          <a:p>
            <a:pPr algn="ctr" defTabSz="685800">
              <a:lnSpc>
                <a:spcPct val="150000"/>
              </a:lnSpc>
            </a:pPr>
            <a:r>
              <a:rPr lang="en-US" sz="2100" i="1" dirty="0" err="1" smtClean="0">
                <a:solidFill>
                  <a:prstClr val="black"/>
                </a:solidFill>
                <a:latin typeface="Times New Roman" panose="02020603050405020304" pitchFamily="18" charset="0"/>
                <a:cs typeface="Times New Roman" panose="02020603050405020304" pitchFamily="18" charset="0"/>
              </a:rPr>
              <a:t>Tình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cảm</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cảm</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xúc</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trong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463988" y="2206478"/>
            <a:ext cx="1527622" cy="1061829"/>
          </a:xfrm>
          <a:prstGeom prst="rect">
            <a:avLst/>
          </a:prstGeom>
          <a:noFill/>
        </p:spPr>
        <p:txBody>
          <a:bodyPr wrap="square" rtlCol="0">
            <a:spAutoFit/>
          </a:bodyPr>
          <a:lstStyle/>
          <a:p>
            <a:pPr algn="ctr" defTabSz="685800">
              <a:lnSpc>
                <a:spcPct val="150000"/>
              </a:lnSpc>
            </a:pPr>
            <a:r>
              <a:rPr lang="en-US" sz="2100" i="1" dirty="0" err="1" smtClean="0">
                <a:solidFill>
                  <a:prstClr val="black"/>
                </a:solidFill>
                <a:latin typeface="Times New Roman" panose="02020603050405020304" pitchFamily="18" charset="0"/>
                <a:cs typeface="Times New Roman" panose="02020603050405020304" pitchFamily="18" charset="0"/>
              </a:rPr>
              <a:t>Hình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ảnh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trong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200633" y="2371995"/>
            <a:ext cx="1527622" cy="518988"/>
          </a:xfrm>
          <a:prstGeom prst="rect">
            <a:avLst/>
          </a:prstGeom>
          <a:noFill/>
        </p:spPr>
        <p:txBody>
          <a:bodyPr wrap="square" rtlCol="0">
            <a:spAutoFit/>
          </a:bodyPr>
          <a:lstStyle/>
          <a:p>
            <a:pPr algn="ctr" defTabSz="685800">
              <a:lnSpc>
                <a:spcPct val="150000"/>
              </a:lnSpc>
            </a:pPr>
            <a:r>
              <a:rPr lang="en-US" sz="2100" i="1" dirty="0" err="1" smtClean="0">
                <a:solidFill>
                  <a:prstClr val="black"/>
                </a:solidFill>
                <a:latin typeface="Times New Roman" panose="02020603050405020304" pitchFamily="18" charset="0"/>
                <a:cs typeface="Times New Roman" panose="02020603050405020304" pitchFamily="18" charset="0"/>
              </a:rPr>
              <a:t>Nhịp</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7698017"/>
              </p:ext>
            </p:extLst>
          </p:nvPr>
        </p:nvGraphicFramePr>
        <p:xfrm>
          <a:off x="179512" y="1347614"/>
          <a:ext cx="8784976" cy="3628991"/>
        </p:xfrm>
        <a:graphic>
          <a:graphicData uri="http://schemas.openxmlformats.org/drawingml/2006/table">
            <a:tbl>
              <a:tblPr firstRow="1" firstCol="1" bandRow="1">
                <a:tableStyleId>{5940675A-B579-460E-94D1-54222C63F5DA}</a:tableStyleId>
              </a:tblPr>
              <a:tblGrid>
                <a:gridCol w="3959292"/>
                <a:gridCol w="4825684"/>
              </a:tblGrid>
              <a:tr h="662898">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CÁC YẾU TỐ</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ĐẶC ĐIỂM CHÍNH</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r>
              <a:tr h="921278">
                <a:tc>
                  <a:txBody>
                    <a:bodyPr/>
                    <a:lstStyle/>
                    <a:p>
                      <a:pPr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0480" marR="30480" algn="just">
                        <a:lnSpc>
                          <a:spcPts val="18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381917">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8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62898">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3" name="Picture 2"/>
          <p:cNvPicPr>
            <a:picLocks noChangeAspect="1"/>
          </p:cNvPicPr>
          <p:nvPr/>
        </p:nvPicPr>
        <p:blipFill>
          <a:blip r:embed="rId3"/>
          <a:stretch>
            <a:fillRect/>
          </a:stretch>
        </p:blipFill>
        <p:spPr>
          <a:xfrm>
            <a:off x="395536" y="-164554"/>
            <a:ext cx="8455802" cy="2105142"/>
          </a:xfrm>
          <a:prstGeom prst="rect">
            <a:avLst/>
          </a:prstGeom>
        </p:spPr>
      </p:pic>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0039414"/>
              </p:ext>
            </p:extLst>
          </p:nvPr>
        </p:nvGraphicFramePr>
        <p:xfrm>
          <a:off x="179512" y="123478"/>
          <a:ext cx="8784976" cy="4912996"/>
        </p:xfrm>
        <a:graphic>
          <a:graphicData uri="http://schemas.openxmlformats.org/drawingml/2006/table">
            <a:tbl>
              <a:tblPr firstRow="1" firstCol="1" bandRow="1">
                <a:tableStyleId>{5940675A-B579-460E-94D1-54222C63F5DA}</a:tableStyleId>
              </a:tblPr>
              <a:tblGrid>
                <a:gridCol w="1368152"/>
                <a:gridCol w="7416824"/>
              </a:tblGrid>
              <a:tr h="388172">
                <a:tc>
                  <a:txBody>
                    <a:bodyPr/>
                    <a:lstStyle/>
                    <a:p>
                      <a:pPr algn="ctr">
                        <a:lnSpc>
                          <a:spcPct val="100000"/>
                        </a:lnSpc>
                        <a:spcAft>
                          <a:spcPts val="0"/>
                        </a:spcAft>
                      </a:pPr>
                      <a:r>
                        <a:rPr lang="en-US" sz="1800" b="1" dirty="0">
                          <a:effectLst/>
                          <a:latin typeface="Times New Roman" panose="02020603050405020304" pitchFamily="18" charset="0"/>
                          <a:cs typeface="Times New Roman" panose="02020603050405020304" pitchFamily="18" charset="0"/>
                        </a:rPr>
                        <a:t>CÁC YẾU TỐ</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solidFill>
                      <a:schemeClr val="accent6">
                        <a:lumMod val="60000"/>
                        <a:lumOff val="40000"/>
                      </a:schemeClr>
                    </a:solidFill>
                  </a:tcPr>
                </a:tc>
                <a:tc>
                  <a:txBody>
                    <a:bodyPr/>
                    <a:lstStyle/>
                    <a:p>
                      <a:pPr algn="ctr">
                        <a:lnSpc>
                          <a:spcPct val="100000"/>
                        </a:lnSpc>
                        <a:spcAft>
                          <a:spcPts val="0"/>
                        </a:spcAft>
                      </a:pPr>
                      <a:r>
                        <a:rPr lang="en-US" sz="1800" b="1" dirty="0">
                          <a:effectLst/>
                          <a:latin typeface="Times New Roman" panose="02020603050405020304" pitchFamily="18" charset="0"/>
                          <a:cs typeface="Times New Roman" panose="02020603050405020304" pitchFamily="18" charset="0"/>
                        </a:rPr>
                        <a:t>ĐẶC ĐIỂM CHÍNH</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solidFill>
                      <a:schemeClr val="accent6">
                        <a:lumMod val="60000"/>
                        <a:lumOff val="40000"/>
                      </a:schemeClr>
                    </a:solidFill>
                  </a:tcPr>
                </a:tc>
              </a:tr>
              <a:tr h="1940858">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1. Tình cảm, cảm xúc trong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marL="30480" marR="30480" algn="just">
                        <a:lnSpc>
                          <a:spcPct val="100000"/>
                        </a:lnSpc>
                        <a:spcAft>
                          <a:spcPts val="0"/>
                        </a:spcAft>
                      </a:pPr>
                      <a:r>
                        <a:rPr lang="en-US" sz="1800">
                          <a:effectLst/>
                          <a:latin typeface="Times New Roman" panose="02020603050405020304" pitchFamily="18" charset="0"/>
                          <a:cs typeface="Times New Roman" panose="02020603050405020304" pitchFamily="18" charset="0"/>
                        </a:rPr>
                        <a:t>- Tình cảm chính là cội nguồn làm nên sức hấp dẫn đặc biệt của thơ trữ tình. Gốc của thơ là tình cảm, nội dung chủ yếu của thơ là tình cảm, cảm xúc của nhà thơ trước cuộc đời. </a:t>
                      </a:r>
                    </a:p>
                    <a:p>
                      <a:pPr marL="30480" marR="30480" algn="just">
                        <a:lnSpc>
                          <a:spcPct val="100000"/>
                        </a:lnSpc>
                        <a:spcAft>
                          <a:spcPts val="0"/>
                        </a:spcAft>
                      </a:pPr>
                      <a:r>
                        <a:rPr lang="en-US" sz="1800">
                          <a:effectLst/>
                          <a:latin typeface="Times New Roman" panose="02020603050405020304" pitchFamily="18" charset="0"/>
                          <a:cs typeface="Times New Roman" panose="02020603050405020304" pitchFamily="18" charset="0"/>
                        </a:rPr>
                        <a:t>- Cảm xúc của nhà thơ trước cuộc đời thuộc thế giới tình cảm riêng, nhưng lại có những điểm đồng điệu với cảm xúc chung của nhiều người. Chính vì thế, người đọc đến với thơ để tìm sự đồng cảm, chia sẻ. Người đọc có thể cảm nhận như nhà thơ đang nói hộ nỗi lòng mình.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r>
              <a:tr h="1164515">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2. Hình ảnh trong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 Hình ảnh là một yếu tố quan trọng trong thơ trữ tình, là phương tiện để nhà thơ bộc lộ tình cảm, tư tưởng. Hình ảnh trong thơ có nguồn gốc từ đời sống (con người, thiên nhiên,...) nhưng luôn mang dấu ấn của sự hư cấu, tưởng tượng, in đậm tình cảm, cảm xúc chủ quan của nhà thơ.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r>
              <a:tr h="1258983">
                <a:tc>
                  <a:txBody>
                    <a:bodyPr/>
                    <a:lstStyle/>
                    <a:p>
                      <a:pPr algn="just">
                        <a:lnSpc>
                          <a:spcPct val="100000"/>
                        </a:lnSpc>
                        <a:spcAft>
                          <a:spcPts val="0"/>
                        </a:spcAft>
                      </a:pPr>
                      <a:r>
                        <a:rPr lang="en-US" sz="1800">
                          <a:effectLst/>
                          <a:latin typeface="Times New Roman" panose="02020603050405020304" pitchFamily="18" charset="0"/>
                          <a:cs typeface="Times New Roman" panose="02020603050405020304" pitchFamily="18" charset="0"/>
                        </a:rPr>
                        <a:t>3. Nhịp thơ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c>
                  <a:txBody>
                    <a:bodyPr/>
                    <a:lstStyle/>
                    <a:p>
                      <a:pPr algn="just">
                        <a:lnSpc>
                          <a:spcPct val="100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qua </a:t>
                      </a:r>
                      <a:r>
                        <a:rPr lang="en-US" sz="1800" dirty="0" err="1">
                          <a:effectLst/>
                          <a:latin typeface="Times New Roman" panose="02020603050405020304" pitchFamily="18" charset="0"/>
                          <a:cs typeface="Times New Roman" panose="02020603050405020304" pitchFamily="18" charset="0"/>
                        </a:rPr>
                        <a:t>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phân</a:t>
                      </a:r>
                      <a:r>
                        <a:rPr lang="en-US" sz="1800" dirty="0">
                          <a:effectLst/>
                          <a:latin typeface="Times New Roman" panose="02020603050405020304" pitchFamily="18" charset="0"/>
                          <a:cs typeface="Times New Roman" panose="02020603050405020304" pitchFamily="18" charset="0"/>
                        </a:rPr>
                        <a:t> cha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theo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chi </a:t>
                      </a:r>
                      <a:r>
                        <a:rPr lang="en-US" sz="1800" dirty="0" err="1">
                          <a:effectLst/>
                          <a:latin typeface="Times New Roman" panose="02020603050405020304" pitchFamily="18" charset="0"/>
                          <a:cs typeface="Times New Roman" panose="02020603050405020304" pitchFamily="18" charset="0"/>
                        </a:rPr>
                        <a:t>phối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nội</a:t>
                      </a:r>
                      <a:r>
                        <a:rPr lang="en-US" sz="1800" dirty="0">
                          <a:effectLst/>
                          <a:latin typeface="Times New Roman" panose="02020603050405020304" pitchFamily="18" charset="0"/>
                          <a:cs typeface="Times New Roman" panose="02020603050405020304" pitchFamily="18" charset="0"/>
                        </a:rPr>
                        <a:t> dung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riêng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thơ</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86" marR="44486" marT="0" marB="0" anchor="ctr"/>
                </a:tc>
              </a:tr>
            </a:tbl>
          </a:graphicData>
        </a:graphic>
      </p:graphicFrame>
    </p:spTree>
    <p:extLst>
      <p:ext uri="{BB962C8B-B14F-4D97-AF65-F5344CB8AC3E}">
        <p14:creationId xmlns:p14="http://schemas.microsoft.com/office/powerpoint/2010/main" val="1882010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3648" y="51470"/>
            <a:ext cx="5882561" cy="1167024"/>
          </a:xfrm>
          <a:prstGeom prst="rect">
            <a:avLst/>
          </a:prstGeom>
        </p:spPr>
      </p:pic>
      <p:pic>
        <p:nvPicPr>
          <p:cNvPr id="7" name="Picture 6"/>
          <p:cNvPicPr>
            <a:picLocks noChangeAspect="1"/>
          </p:cNvPicPr>
          <p:nvPr/>
        </p:nvPicPr>
        <p:blipFill>
          <a:blip r:embed="rId4"/>
          <a:stretch>
            <a:fillRect/>
          </a:stretch>
        </p:blipFill>
        <p:spPr>
          <a:xfrm>
            <a:off x="2483768" y="1246402"/>
            <a:ext cx="6382775" cy="3823891"/>
          </a:xfrm>
          <a:prstGeom prst="rect">
            <a:avLst/>
          </a:prstGeom>
        </p:spPr>
      </p:pic>
      <p:sp>
        <p:nvSpPr>
          <p:cNvPr id="11" name="TextBox 10"/>
          <p:cNvSpPr txBox="1"/>
          <p:nvPr/>
        </p:nvSpPr>
        <p:spPr>
          <a:xfrm>
            <a:off x="305781" y="1253864"/>
            <a:ext cx="1900530" cy="3816429"/>
          </a:xfrm>
          <a:prstGeom prst="rect">
            <a:avLst/>
          </a:prstGeom>
          <a:solidFill>
            <a:schemeClr val="bg1"/>
          </a:solidFill>
          <a:ln w="28575">
            <a:solidFill>
              <a:schemeClr val="accent6">
                <a:lumMod val="75000"/>
              </a:schemeClr>
            </a:solidFill>
            <a:prstDash val="lgDash"/>
          </a:ln>
        </p:spPr>
        <p:txBody>
          <a:bodyPr wrap="square" rtlCol="0">
            <a:spAutoFit/>
          </a:bodyPr>
          <a:lstStyle/>
          <a:p>
            <a:pPr algn="just"/>
            <a:r>
              <a:rPr lang="en-US" sz="2200" dirty="0" err="1" smtClean="0">
                <a:latin typeface="Times New Roman" panose="02020603050405020304" pitchFamily="18" charset="0"/>
                <a:cs typeface="Times New Roman" panose="02020603050405020304" pitchFamily="18" charset="0"/>
              </a:rPr>
              <a:t>Hãy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làm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rõ</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yếu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tố</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cảm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cảm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xúc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ảnh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nhịp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Đồng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dao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mùa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xuân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giả</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Nguyễn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Khoa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Điềm</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63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341" y="2670550"/>
            <a:ext cx="4783683" cy="2676635"/>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252813" y="2919451"/>
            <a:ext cx="4891187" cy="2676635"/>
          </a:xfrm>
          <a:prstGeom prst="rect">
            <a:avLst/>
          </a:prstGeom>
        </p:spPr>
      </p:pic>
      <p:pic>
        <p:nvPicPr>
          <p:cNvPr id="4" name="Picture 3"/>
          <p:cNvPicPr>
            <a:picLocks noChangeAspect="1"/>
          </p:cNvPicPr>
          <p:nvPr/>
        </p:nvPicPr>
        <p:blipFill>
          <a:blip r:embed="rId5"/>
          <a:stretch>
            <a:fillRect/>
          </a:stretch>
        </p:blipFill>
        <p:spPr>
          <a:xfrm>
            <a:off x="827584" y="146892"/>
            <a:ext cx="7128792" cy="88170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202402742"/>
              </p:ext>
            </p:extLst>
          </p:nvPr>
        </p:nvGraphicFramePr>
        <p:xfrm>
          <a:off x="179512" y="843558"/>
          <a:ext cx="8784976" cy="2535106"/>
        </p:xfrm>
        <a:graphic>
          <a:graphicData uri="http://schemas.openxmlformats.org/drawingml/2006/table">
            <a:tbl>
              <a:tblPr firstRow="1" firstCol="1" bandRow="1">
                <a:tableStyleId>{5940675A-B579-460E-94D1-54222C63F5DA}</a:tableStyleId>
              </a:tblPr>
              <a:tblGrid>
                <a:gridCol w="2880320"/>
                <a:gridCol w="5904656"/>
              </a:tblGrid>
              <a:tr h="432048">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CÁC YẾU TỐ</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lnSpc>
                          <a:spcPts val="1800"/>
                        </a:lnSpc>
                        <a:spcAft>
                          <a:spcPts val="0"/>
                        </a:spcAft>
                      </a:pPr>
                      <a:r>
                        <a:rPr lang="en-US" sz="2400" b="1" i="0" dirty="0">
                          <a:effectLst/>
                          <a:latin typeface="Times New Roman" panose="02020603050405020304" pitchFamily="18" charset="0"/>
                          <a:cs typeface="Times New Roman" panose="02020603050405020304" pitchFamily="18" charset="0"/>
                        </a:rPr>
                        <a:t>ĐẶC ĐIỂM CHÍNH</a:t>
                      </a:r>
                      <a:endParaRPr lang="en-US" sz="24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r>
              <a:tr h="792088">
                <a:tc>
                  <a:txBody>
                    <a:bodyPr/>
                    <a:lstStyle/>
                    <a:p>
                      <a:pPr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marL="30480" marR="30480" algn="just">
                        <a:lnSpc>
                          <a:spcPts val="18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r>
              <a:tr h="648072">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r>
              <a:tr h="662898">
                <a:tc>
                  <a:txBody>
                    <a:bodyPr/>
                    <a:lstStyle/>
                    <a:p>
                      <a:pPr algn="just">
                        <a:lnSpc>
                          <a:spcPts val="18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just">
                        <a:lnSpc>
                          <a:spcPts val="18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noFill/>
                  </a:tcPr>
                </a:tc>
              </a:tr>
            </a:tbl>
          </a:graphicData>
        </a:graphic>
      </p:graphicFrame>
      <p:sp>
        <p:nvSpPr>
          <p:cNvPr id="6" name="Rectangle 5"/>
          <p:cNvSpPr/>
          <p:nvPr/>
        </p:nvSpPr>
        <p:spPr>
          <a:xfrm>
            <a:off x="3131840" y="1308705"/>
            <a:ext cx="5760640" cy="830997"/>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ỗi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3" name="Rectangle 12"/>
          <p:cNvSpPr/>
          <p:nvPr/>
        </p:nvSpPr>
        <p:spPr>
          <a:xfrm>
            <a:off x="3131840" y="2157770"/>
            <a:ext cx="5760640" cy="461665"/>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Ngườ</a:t>
            </a:r>
            <a:r>
              <a:rPr lang="en-US" sz="2400" dirty="0" err="1"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lính</a:t>
            </a:r>
            <a:endParaRPr lang="en-US" sz="2400" dirty="0"/>
          </a:p>
        </p:txBody>
      </p:sp>
      <p:sp>
        <p:nvSpPr>
          <p:cNvPr id="10" name="Rectangle 9"/>
          <p:cNvSpPr/>
          <p:nvPr/>
        </p:nvSpPr>
        <p:spPr>
          <a:xfrm>
            <a:off x="3131840" y="2840194"/>
            <a:ext cx="5601213" cy="461665"/>
          </a:xfrm>
          <a:prstGeom prst="rect">
            <a:avLst/>
          </a:prstGeom>
        </p:spPr>
        <p:txBody>
          <a:bodyPr wrap="none">
            <a:spAutoFit/>
          </a:bodyPr>
          <a:lstStyle/>
          <a:p>
            <a:pPr algn="just">
              <a:defRPr/>
            </a:pP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Chủ</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yếu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nhịp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chẵn</a:t>
            </a:r>
            <a:r>
              <a:rPr lang="en-US" sz="2400" dirty="0">
                <a:solidFill>
                  <a:srgbClr val="000000"/>
                </a:solidFill>
                <a:latin typeface="Times New Roman" panose="02020603050405020304" pitchFamily="18" charset="0"/>
                <a:cs typeface="Times New Roman" panose="02020603050405020304" pitchFamily="18" charset="0"/>
              </a:rPr>
              <a:t> (2/2) </a:t>
            </a:r>
            <a:r>
              <a:rPr lang="en-US" sz="2400" dirty="0" err="1">
                <a:solidFill>
                  <a:srgbClr val="000000"/>
                </a:solidFill>
                <a:latin typeface="Times New Roman" panose="02020603050405020304" pitchFamily="18" charset="0"/>
                <a:cs typeface="Times New Roman" panose="02020603050405020304" pitchFamily="18" charset="0"/>
              </a:rPr>
              <a:t>kết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1/3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0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3999" cy="5262979"/>
          </a:xfrm>
          <a:prstGeom prst="rect">
            <a:avLst/>
          </a:prstGeom>
          <a:solidFill>
            <a:srgbClr val="FEF6F0"/>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0"/>
            <a:ext cx="9143999" cy="830997"/>
          </a:xfrm>
          <a:prstGeom prst="rect">
            <a:avLst/>
          </a:prstGeom>
          <a:solidFill>
            <a:schemeClr val="accent6">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115616" y="1514045"/>
            <a:ext cx="3542294" cy="3748934"/>
          </a:xfrm>
          <a:prstGeom prst="rect">
            <a:avLst/>
          </a:prstGeom>
        </p:spPr>
      </p:pic>
      <p:sp>
        <p:nvSpPr>
          <p:cNvPr id="3" name="Cloud Callout 2"/>
          <p:cNvSpPr/>
          <p:nvPr/>
        </p:nvSpPr>
        <p:spPr>
          <a:xfrm>
            <a:off x="3707904" y="415498"/>
            <a:ext cx="4248472" cy="3164364"/>
          </a:xfrm>
          <a:prstGeom prst="cloudCallo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68987" y="915566"/>
            <a:ext cx="3526305" cy="1938992"/>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Sưu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12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4" name="Rounded Rectangle 3"/>
          <p:cNvSpPr/>
          <p:nvPr/>
        </p:nvSpPr>
        <p:spPr>
          <a:xfrm>
            <a:off x="395536" y="1491630"/>
            <a:ext cx="4680520"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02688" y="1543996"/>
            <a:ext cx="5066215" cy="1926503"/>
          </a:xfrm>
          <a:prstGeom prst="rect">
            <a:avLst/>
          </a:prstGeom>
        </p:spPr>
      </p:pic>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5164325"/>
          </a:xfrm>
          <a:prstGeom prst="rect">
            <a:avLst/>
          </a:prstGeom>
        </p:spPr>
      </p:pic>
      <p:sp>
        <p:nvSpPr>
          <p:cNvPr id="7" name="Rounded Rectangle 6"/>
          <p:cNvSpPr/>
          <p:nvPr/>
        </p:nvSpPr>
        <p:spPr>
          <a:xfrm>
            <a:off x="107504" y="123478"/>
            <a:ext cx="4680520" cy="9361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stretch>
            <a:fillRect/>
          </a:stretch>
        </p:blipFill>
        <p:spPr>
          <a:xfrm>
            <a:off x="-230996" y="236709"/>
            <a:ext cx="5052353" cy="822873"/>
          </a:xfrm>
          <a:prstGeom prst="rect">
            <a:avLst/>
          </a:prstGeom>
        </p:spPr>
      </p:pic>
    </p:spTree>
    <p:extLst>
      <p:ext uri="{BB962C8B-B14F-4D97-AF65-F5344CB8AC3E}">
        <p14:creationId xmlns:p14="http://schemas.microsoft.com/office/powerpoint/2010/main" val="236527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srcRect/>
          <a:stretch>
            <a:fillRect/>
          </a:stretch>
        </p:blipFill>
        <p:spPr>
          <a:xfrm rot="10382809">
            <a:off x="3774712" y="1421986"/>
            <a:ext cx="5156256" cy="3686723"/>
          </a:xfrm>
          <a:prstGeom prst="rect">
            <a:avLst/>
          </a:prstGeom>
        </p:spPr>
      </p:pic>
      <p:sp>
        <p:nvSpPr>
          <p:cNvPr id="15" name="Rectangle 14"/>
          <p:cNvSpPr/>
          <p:nvPr/>
        </p:nvSpPr>
        <p:spPr>
          <a:xfrm>
            <a:off x="395536" y="195486"/>
            <a:ext cx="4436599" cy="1569660"/>
          </a:xfrm>
          <a:prstGeom prst="rect">
            <a:avLst/>
          </a:prstGeom>
        </p:spPr>
        <p:txBody>
          <a:bodyPr wrap="none">
            <a:spAutoFit/>
          </a:bodyPr>
          <a:lstStyle/>
          <a:p>
            <a:pPr algn="ctr" defTabSz="685800">
              <a:defRPr/>
            </a:pPr>
            <a:r>
              <a:rPr lang="en-US" altLang="zh-CN" sz="4800" dirty="0" err="1">
                <a:solidFill>
                  <a:prstClr val="black"/>
                </a:solidFill>
                <a:latin typeface="Times New Roman" panose="02020603050405020304" pitchFamily="18" charset="0"/>
                <a:cs typeface="Times New Roman" panose="02020603050405020304" pitchFamily="18" charset="0"/>
              </a:rPr>
              <a:t>Tiết</a:t>
            </a:r>
            <a:r>
              <a:rPr lang="en-US" altLang="zh-CN" sz="4800" dirty="0">
                <a:solidFill>
                  <a:prstClr val="black"/>
                </a:solidFill>
                <a:latin typeface="Times New Roman" panose="02020603050405020304" pitchFamily="18" charset="0"/>
                <a:cs typeface="Times New Roman" panose="02020603050405020304" pitchFamily="18" charset="0"/>
              </a:rPr>
              <a:t>....</a:t>
            </a:r>
          </a:p>
          <a:p>
            <a:pPr algn="ctr" defTabSz="685800">
              <a:defRPr/>
            </a:pPr>
            <a:r>
              <a:rPr lang="en-US" altLang="zh-CN" sz="4800" dirty="0">
                <a:solidFill>
                  <a:prstClr val="black"/>
                </a:solidFill>
                <a:latin typeface="Times New Roman" panose="02020603050405020304" pitchFamily="18" charset="0"/>
                <a:cs typeface="Times New Roman" panose="02020603050405020304" pitchFamily="18" charset="0"/>
              </a:rPr>
              <a:t>Tri </a:t>
            </a:r>
            <a:r>
              <a:rPr lang="en-US" altLang="zh-CN" sz="4800" dirty="0" err="1">
                <a:solidFill>
                  <a:prstClr val="black"/>
                </a:solidFill>
                <a:latin typeface="Times New Roman" panose="02020603050405020304" pitchFamily="18" charset="0"/>
                <a:cs typeface="Times New Roman" panose="02020603050405020304" pitchFamily="18" charset="0"/>
              </a:rPr>
              <a:t>thức</a:t>
            </a:r>
            <a:r>
              <a:rPr lang="en-US" altLang="zh-CN" sz="4800" dirty="0">
                <a:solidFill>
                  <a:prstClr val="black"/>
                </a:solidFill>
                <a:latin typeface="Times New Roman" panose="02020603050405020304" pitchFamily="18" charset="0"/>
                <a:cs typeface="Times New Roman" panose="02020603050405020304" pitchFamily="18" charset="0"/>
              </a:rPr>
              <a:t> </a:t>
            </a:r>
            <a:r>
              <a:rPr lang="en-US" altLang="zh-CN" sz="4800" dirty="0" err="1">
                <a:solidFill>
                  <a:prstClr val="black"/>
                </a:solidFill>
                <a:latin typeface="Times New Roman" panose="02020603050405020304" pitchFamily="18" charset="0"/>
                <a:cs typeface="Times New Roman" panose="02020603050405020304" pitchFamily="18" charset="0"/>
              </a:rPr>
              <a:t>Ngữ</a:t>
            </a:r>
            <a:r>
              <a:rPr lang="en-US" altLang="zh-CN" sz="4800" dirty="0">
                <a:solidFill>
                  <a:prstClr val="black"/>
                </a:solidFill>
                <a:latin typeface="Times New Roman" panose="02020603050405020304" pitchFamily="18" charset="0"/>
                <a:cs typeface="Times New Roman" panose="02020603050405020304" pitchFamily="18" charset="0"/>
              </a:rPr>
              <a:t> </a:t>
            </a:r>
            <a:r>
              <a:rPr lang="en-US" altLang="zh-CN" sz="4800" dirty="0" err="1">
                <a:solidFill>
                  <a:prstClr val="black"/>
                </a:solidFill>
                <a:latin typeface="Times New Roman" panose="02020603050405020304" pitchFamily="18" charset="0"/>
                <a:cs typeface="Times New Roman" panose="02020603050405020304" pitchFamily="18" charset="0"/>
              </a:rPr>
              <a:t>văn</a:t>
            </a:r>
            <a:endParaRPr lang="en-US" altLang="zh-CN" sz="4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l="7685" t="11029" r="51193"/>
          <a:stretch>
            <a:fillRect/>
          </a:stretch>
        </p:blipFill>
        <p:spPr>
          <a:xfrm rot="-5400000">
            <a:off x="3547966" y="-652688"/>
            <a:ext cx="4154363" cy="6426774"/>
          </a:xfrm>
          <a:prstGeom prst="rect">
            <a:avLst/>
          </a:prstGeom>
        </p:spPr>
      </p:pic>
      <p:pic>
        <p:nvPicPr>
          <p:cNvPr id="6" name="Picture 8"/>
          <p:cNvPicPr>
            <a:picLocks noChangeAspect="1"/>
          </p:cNvPicPr>
          <p:nvPr/>
        </p:nvPicPr>
        <p:blipFill>
          <a:blip r:embed="rId4"/>
          <a:srcRect/>
          <a:stretch>
            <a:fillRect/>
          </a:stretch>
        </p:blipFill>
        <p:spPr>
          <a:xfrm rot="1642654">
            <a:off x="6405446" y="1101485"/>
            <a:ext cx="2111224" cy="2640405"/>
          </a:xfrm>
          <a:prstGeom prst="rect">
            <a:avLst/>
          </a:prstGeom>
        </p:spPr>
      </p:pic>
      <p:sp>
        <p:nvSpPr>
          <p:cNvPr id="10" name="Rectangle 9"/>
          <p:cNvSpPr/>
          <p:nvPr/>
        </p:nvSpPr>
        <p:spPr>
          <a:xfrm>
            <a:off x="4048293" y="556180"/>
            <a:ext cx="2106667" cy="415498"/>
          </a:xfrm>
          <a:prstGeom prst="rect">
            <a:avLst/>
          </a:prstGeom>
        </p:spPr>
        <p:txBody>
          <a:bodyPr wrap="none">
            <a:spAutoFit/>
          </a:bodyPr>
          <a:lstStyle/>
          <a:p>
            <a:pPr defTabSz="685800" fontAlgn="base"/>
            <a:r>
              <a:rPr lang="en-US" sz="2100" b="1" dirty="0" err="1">
                <a:solidFill>
                  <a:prstClr val="black"/>
                </a:solidFill>
                <a:latin typeface="Times New Roman" panose="02020603050405020304" pitchFamily="18" charset="0"/>
                <a:cs typeface="Times New Roman" panose="02020603050405020304" pitchFamily="18" charset="0"/>
              </a:rPr>
              <a:t>Cấu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trúc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bài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endParaRPr lang="en-US" sz="2100" b="1" dirty="0">
              <a:solidFill>
                <a:srgbClr val="03121A"/>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803187" y="1095313"/>
            <a:ext cx="2481770" cy="415498"/>
          </a:xfrm>
          <a:prstGeom prst="rect">
            <a:avLst/>
          </a:prstGeom>
        </p:spPr>
        <p:txBody>
          <a:bodyPr wrap="none">
            <a:spAutoFit/>
          </a:bodyPr>
          <a:lstStyle/>
          <a:p>
            <a:pPr defTabSz="685800" fontAlgn="base"/>
            <a:r>
              <a:rPr lang="en-US" sz="2100" b="1" dirty="0">
                <a:solidFill>
                  <a:prstClr val="black"/>
                </a:solidFill>
                <a:latin typeface="Times New Roman" panose="02020603050405020304" pitchFamily="18" charset="0"/>
                <a:cs typeface="Times New Roman" panose="02020603050405020304" pitchFamily="18" charset="0"/>
              </a:rPr>
              <a:t>I. </a:t>
            </a:r>
            <a:r>
              <a:rPr lang="en-US" sz="2100" b="1" dirty="0" err="1">
                <a:solidFill>
                  <a:prstClr val="black"/>
                </a:solidFill>
                <a:latin typeface="Times New Roman" panose="02020603050405020304" pitchFamily="18" charset="0"/>
                <a:cs typeface="Times New Roman" panose="02020603050405020304" pitchFamily="18" charset="0"/>
              </a:rPr>
              <a:t>Giới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thiệu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bài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endParaRPr lang="en-US" sz="2100" b="1" dirty="0">
              <a:solidFill>
                <a:srgbClr val="03121A"/>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803187" y="1570959"/>
            <a:ext cx="2509790" cy="415498"/>
          </a:xfrm>
          <a:prstGeom prst="rect">
            <a:avLst/>
          </a:prstGeom>
        </p:spPr>
        <p:txBody>
          <a:bodyPr wrap="none">
            <a:spAutoFit/>
          </a:bodyPr>
          <a:lstStyle/>
          <a:p>
            <a:pPr defTabSz="685800" fontAlgn="base"/>
            <a:r>
              <a:rPr lang="en-US" sz="2100" b="1" dirty="0">
                <a:solidFill>
                  <a:prstClr val="black"/>
                </a:solidFill>
                <a:latin typeface="Times New Roman" panose="02020603050405020304" pitchFamily="18" charset="0"/>
                <a:cs typeface="Times New Roman" panose="02020603050405020304" pitchFamily="18" charset="0"/>
              </a:rPr>
              <a:t>II. Tri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Ngữ</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văn</a:t>
            </a:r>
            <a:endParaRPr lang="en-US" sz="2100" b="1" dirty="0">
              <a:solidFill>
                <a:srgbClr val="03121A"/>
              </a:solidFill>
              <a:latin typeface="Times New Roman" panose="02020603050405020304" pitchFamily="18" charset="0"/>
              <a:cs typeface="Times New Roman" panose="02020603050405020304" pitchFamily="18" charset="0"/>
            </a:endParaRPr>
          </a:p>
        </p:txBody>
      </p:sp>
      <p:pic>
        <p:nvPicPr>
          <p:cNvPr id="12" name="Picture 11" descr="22858PICdbgea5Gz679dY_PIC2018.png"/>
          <p:cNvPicPr>
            <a:picLocks noChangeAspect="1"/>
          </p:cNvPicPr>
          <p:nvPr/>
        </p:nvPicPr>
        <p:blipFill>
          <a:blip r:embed="rId5" cstate="print"/>
          <a:stretch>
            <a:fillRect/>
          </a:stretch>
        </p:blipFill>
        <p:spPr>
          <a:xfrm flipH="1">
            <a:off x="-2960" y="1654984"/>
            <a:ext cx="3315636" cy="3509054"/>
          </a:xfrm>
          <a:prstGeom prst="rect">
            <a:avLst/>
          </a:prstGeom>
        </p:spPr>
      </p:pic>
    </p:spTree>
    <p:extLst>
      <p:ext uri="{BB962C8B-B14F-4D97-AF65-F5344CB8AC3E}">
        <p14:creationId xmlns:p14="http://schemas.microsoft.com/office/powerpoint/2010/main" val="11170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533074" y="502917"/>
            <a:ext cx="3289289" cy="4111958"/>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4000502" y="1635646"/>
            <a:ext cx="6044106" cy="784830"/>
          </a:xfrm>
          <a:prstGeom prst="rect">
            <a:avLst/>
          </a:prstGeom>
        </p:spPr>
        <p:txBody>
          <a:bodyPr wrap="square">
            <a:spAutoFit/>
          </a:bodyPr>
          <a:lstStyle/>
          <a:p>
            <a:pPr defTabSz="685800">
              <a:defRPr/>
            </a:pPr>
            <a:r>
              <a:rPr lang="en-US" altLang="zh-CN" sz="4500" dirty="0">
                <a:solidFill>
                  <a:prstClr val="black"/>
                </a:solidFill>
                <a:latin typeface="Times New Roman" panose="02020603050405020304" pitchFamily="18" charset="0"/>
                <a:cs typeface="Times New Roman" panose="02020603050405020304" pitchFamily="18" charset="0"/>
              </a:rPr>
              <a:t>I. </a:t>
            </a:r>
            <a:r>
              <a:rPr lang="en-US" altLang="zh-CN" sz="4500" dirty="0" err="1">
                <a:solidFill>
                  <a:prstClr val="black"/>
                </a:solidFill>
                <a:latin typeface="Times New Roman" panose="02020603050405020304" pitchFamily="18" charset="0"/>
                <a:cs typeface="Times New Roman" panose="02020603050405020304" pitchFamily="18" charset="0"/>
              </a:rPr>
              <a:t>Giới</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thiệu</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bài</a:t>
            </a:r>
            <a:r>
              <a:rPr lang="en-US" altLang="zh-CN" sz="4500" dirty="0">
                <a:solidFill>
                  <a:prstClr val="black"/>
                </a:solidFill>
                <a:latin typeface="Times New Roman" panose="02020603050405020304" pitchFamily="18" charset="0"/>
                <a:cs typeface="Times New Roman" panose="02020603050405020304" pitchFamily="18" charset="0"/>
              </a:rPr>
              <a:t> </a:t>
            </a:r>
            <a:r>
              <a:rPr lang="en-US" altLang="zh-CN" sz="4500" dirty="0" err="1">
                <a:solidFill>
                  <a:prstClr val="black"/>
                </a:solidFill>
                <a:latin typeface="Times New Roman" panose="02020603050405020304" pitchFamily="18" charset="0"/>
                <a:cs typeface="Times New Roman" panose="02020603050405020304" pitchFamily="18" charset="0"/>
              </a:rPr>
              <a:t>học</a:t>
            </a:r>
            <a:endParaRPr lang="en-US" altLang="zh-CN" sz="4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37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 y="0"/>
            <a:ext cx="5143500" cy="5143500"/>
          </a:xfrm>
          <a:prstGeom prst="rect">
            <a:avLst/>
          </a:prstGeom>
        </p:spPr>
      </p:pic>
      <p:sp>
        <p:nvSpPr>
          <p:cNvPr id="3" name="Rectangle 2"/>
          <p:cNvSpPr/>
          <p:nvPr/>
        </p:nvSpPr>
        <p:spPr>
          <a:xfrm>
            <a:off x="1038754" y="3195796"/>
            <a:ext cx="1968712" cy="507831"/>
          </a:xfrm>
          <a:prstGeom prst="rect">
            <a:avLst/>
          </a:prstGeom>
        </p:spPr>
        <p:txBody>
          <a:bodyPr wrap="square">
            <a:spAutoFit/>
          </a:bodyPr>
          <a:lstStyle/>
          <a:p>
            <a:pPr defTabSz="685800" fontAlgn="base"/>
            <a:r>
              <a:rPr lang="en-US" sz="2700" b="1" dirty="0" smtClean="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Chủ</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đề</a:t>
            </a:r>
            <a:endParaRPr lang="en-US" sz="2700" b="1" dirty="0">
              <a:solidFill>
                <a:srgbClr val="03121A"/>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47714" y="544035"/>
            <a:ext cx="4600750" cy="646331"/>
          </a:xfrm>
          <a:prstGeom prst="rect">
            <a:avLst/>
          </a:prstGeom>
        </p:spPr>
        <p:txBody>
          <a:bodyPr wrap="square">
            <a:spAutoFit/>
          </a:bodyPr>
          <a:lstStyle/>
          <a:p>
            <a:pPr defTabSz="685800" fontAlgn="base"/>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Giai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điệu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đất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nước</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128242" y="1419622"/>
            <a:ext cx="4447646" cy="2677656"/>
          </a:xfrm>
          <a:prstGeom prst="rect">
            <a:avLst/>
          </a:prstGeom>
        </p:spPr>
        <p:txBody>
          <a:bodyPr wrap="square">
            <a:spAutoFit/>
          </a:bodyPr>
          <a:lstStyle/>
          <a:p>
            <a:pPr marL="342900" indent="-342900" algn="just" defTabSz="685800" fontAlgn="base">
              <a:buFont typeface="Wingdings" panose="05000000000000000000" pitchFamily="2" charset="2"/>
              <a:buChar char="à"/>
            </a:pP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lgn="just" defTabSz="685800" fontAlgn="base">
              <a:buFont typeface="Wingdings" panose="05000000000000000000" pitchFamily="2" charset="2"/>
              <a:buChar char="à"/>
            </a:pP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truyền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tộc</a:t>
            </a:r>
            <a:endParaRPr lang="en-US" sz="2400" dirty="0">
              <a:solidFill>
                <a:srgbClr val="03121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42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 y="0"/>
            <a:ext cx="5143500" cy="5143500"/>
          </a:xfrm>
          <a:prstGeom prst="rect">
            <a:avLst/>
          </a:prstGeom>
        </p:spPr>
      </p:pic>
      <p:sp>
        <p:nvSpPr>
          <p:cNvPr id="3" name="Rectangle 2"/>
          <p:cNvSpPr/>
          <p:nvPr/>
        </p:nvSpPr>
        <p:spPr>
          <a:xfrm>
            <a:off x="1038754" y="3195796"/>
            <a:ext cx="1968712" cy="507831"/>
          </a:xfrm>
          <a:prstGeom prst="rect">
            <a:avLst/>
          </a:prstGeom>
        </p:spPr>
        <p:txBody>
          <a:bodyPr wrap="square">
            <a:spAutoFit/>
          </a:bodyPr>
          <a:lstStyle/>
          <a:p>
            <a:pPr defTabSz="685800" fontAlgn="base"/>
            <a:r>
              <a:rPr lang="en-US" sz="2700" b="1" dirty="0" err="1" smtClean="0">
                <a:solidFill>
                  <a:prstClr val="black"/>
                </a:solidFill>
                <a:latin typeface="Times New Roman" panose="02020603050405020304" pitchFamily="18" charset="0"/>
                <a:cs typeface="Times New Roman" panose="02020603050405020304" pitchFamily="18" charset="0"/>
              </a:rPr>
              <a:t>Thể</a:t>
            </a:r>
            <a:r>
              <a:rPr lang="en-US" sz="2700" b="1" dirty="0" smtClean="0">
                <a:solidFill>
                  <a:prstClr val="black"/>
                </a:solidFill>
                <a:latin typeface="Times New Roman" panose="02020603050405020304" pitchFamily="18" charset="0"/>
                <a:cs typeface="Times New Roman" panose="02020603050405020304" pitchFamily="18" charset="0"/>
              </a:rPr>
              <a:t> </a:t>
            </a:r>
            <a:r>
              <a:rPr lang="en-US" sz="2700" b="1" dirty="0" err="1" smtClean="0">
                <a:solidFill>
                  <a:prstClr val="black"/>
                </a:solidFill>
                <a:latin typeface="Times New Roman" panose="02020603050405020304" pitchFamily="18" charset="0"/>
                <a:cs typeface="Times New Roman" panose="02020603050405020304" pitchFamily="18" charset="0"/>
              </a:rPr>
              <a:t>loại</a:t>
            </a:r>
            <a:endParaRPr lang="en-US" sz="2700" b="1" dirty="0">
              <a:solidFill>
                <a:srgbClr val="03121A"/>
              </a:solidFill>
              <a:latin typeface="Times New Roman" panose="02020603050405020304" pitchFamily="18" charset="0"/>
              <a:cs typeface="Times New Roman" panose="02020603050405020304" pitchFamily="18" charset="0"/>
            </a:endParaRPr>
          </a:p>
        </p:txBody>
      </p:sp>
      <p:grpSp>
        <p:nvGrpSpPr>
          <p:cNvPr id="6" name="Group 22"/>
          <p:cNvGrpSpPr>
            <a:grpSpLocks noChangeAspect="1"/>
          </p:cNvGrpSpPr>
          <p:nvPr/>
        </p:nvGrpSpPr>
        <p:grpSpPr>
          <a:xfrm>
            <a:off x="4159639" y="483518"/>
            <a:ext cx="4045229" cy="3600400"/>
            <a:chOff x="0" y="0"/>
            <a:chExt cx="3429000" cy="2374900"/>
          </a:xfrm>
        </p:grpSpPr>
        <p:sp>
          <p:nvSpPr>
            <p:cNvPr id="7"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8"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Rectangle 8"/>
          <p:cNvSpPr/>
          <p:nvPr/>
        </p:nvSpPr>
        <p:spPr>
          <a:xfrm>
            <a:off x="4432938" y="982503"/>
            <a:ext cx="3456384" cy="2677656"/>
          </a:xfrm>
          <a:prstGeom prst="rect">
            <a:avLst/>
          </a:prstGeom>
        </p:spPr>
        <p:txBody>
          <a:bodyPr wrap="square">
            <a:spAutoFit/>
          </a:bodyPr>
          <a:lstStyle/>
          <a:p>
            <a:pPr defTabSz="685800" fontAlgn="base"/>
            <a:r>
              <a:rPr lang="en-US" sz="2400" b="1" dirty="0" err="1" smtClean="0">
                <a:solidFill>
                  <a:prstClr val="black"/>
                </a:solidFill>
                <a:latin typeface="Times New Roman" panose="02020603050405020304" pitchFamily="18" charset="0"/>
                <a:cs typeface="Times New Roman" panose="02020603050405020304" pitchFamily="18" charset="0"/>
              </a:rPr>
              <a:t>Thơ</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trữ</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tình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hiện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đại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và</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văn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bản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khác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cùng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chủ</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đề</a:t>
            </a:r>
            <a:endParaRPr lang="en-US" sz="2400" b="1" dirty="0" smtClean="0">
              <a:solidFill>
                <a:prstClr val="black"/>
              </a:solidFill>
              <a:latin typeface="Times New Roman" panose="02020603050405020304" pitchFamily="18" charset="0"/>
              <a:cs typeface="Times New Roman" panose="02020603050405020304" pitchFamily="18" charset="0"/>
            </a:endParaRPr>
          </a:p>
          <a:p>
            <a:pPr marL="342900" indent="-342900" defTabSz="685800" fontAlgn="base">
              <a:buFontTx/>
              <a:buChar char="-"/>
            </a:pPr>
            <a:r>
              <a:rPr lang="en-US" sz="2400" dirty="0" err="1" smtClean="0">
                <a:solidFill>
                  <a:prstClr val="black"/>
                </a:solidFill>
                <a:latin typeface="Times New Roman" panose="02020603050405020304" pitchFamily="18" charset="0"/>
                <a:cs typeface="Times New Roman" panose="02020603050405020304" pitchFamily="18" charset="0"/>
              </a:rPr>
              <a:t>Mùa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xuân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nhỏ</a:t>
            </a:r>
            <a:endParaRPr lang="en-US" sz="2400" dirty="0" smtClean="0">
              <a:solidFill>
                <a:prstClr val="black"/>
              </a:solidFill>
              <a:latin typeface="Times New Roman" panose="02020603050405020304" pitchFamily="18" charset="0"/>
              <a:cs typeface="Times New Roman" panose="02020603050405020304" pitchFamily="18" charset="0"/>
            </a:endParaRPr>
          </a:p>
          <a:p>
            <a:pPr marL="342900" indent="-342900" defTabSz="685800" fontAlgn="base">
              <a:buFontTx/>
              <a:buChar char="-"/>
            </a:pPr>
            <a:r>
              <a:rPr lang="en-US" sz="2400" dirty="0" err="1" smtClean="0">
                <a:solidFill>
                  <a:prstClr val="black"/>
                </a:solidFill>
                <a:latin typeface="Times New Roman" panose="02020603050405020304" pitchFamily="18" charset="0"/>
                <a:cs typeface="Times New Roman" panose="02020603050405020304" pitchFamily="18" charset="0"/>
              </a:rPr>
              <a:t>Gò</a:t>
            </a:r>
            <a:r>
              <a:rPr lang="en-US" sz="2400" dirty="0" smtClean="0">
                <a:solidFill>
                  <a:prstClr val="black"/>
                </a:solidFill>
                <a:latin typeface="Times New Roman" panose="02020603050405020304" pitchFamily="18" charset="0"/>
                <a:cs typeface="Times New Roman" panose="02020603050405020304" pitchFamily="18" charset="0"/>
              </a:rPr>
              <a:t> Me</a:t>
            </a:r>
          </a:p>
          <a:p>
            <a:pPr marL="342900" indent="-342900" defTabSz="685800" fontAlgn="base">
              <a:buFontTx/>
              <a:buChar char="-"/>
            </a:pPr>
            <a:r>
              <a:rPr lang="en-US" sz="2400" dirty="0" err="1" smtClean="0">
                <a:solidFill>
                  <a:prstClr val="black"/>
                </a:solidFill>
                <a:latin typeface="Times New Roman" panose="02020603050405020304" pitchFamily="18" charset="0"/>
                <a:cs typeface="Times New Roman" panose="02020603050405020304" pitchFamily="18" charset="0"/>
              </a:rPr>
              <a:t>Bài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thơ</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Đường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núi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Nguyễn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Đình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Thi</a:t>
            </a:r>
            <a:endParaRPr lang="en-US" sz="24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2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533074" y="502917"/>
            <a:ext cx="3289289" cy="4111958"/>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4063951" y="1635646"/>
            <a:ext cx="5548609" cy="784830"/>
          </a:xfrm>
          <a:prstGeom prst="rect">
            <a:avLst/>
          </a:prstGeom>
        </p:spPr>
        <p:txBody>
          <a:bodyPr wrap="square">
            <a:spAutoFit/>
          </a:bodyPr>
          <a:lstStyle/>
          <a:p>
            <a:pPr defTabSz="685800">
              <a:defRPr/>
            </a:pPr>
            <a:r>
              <a:rPr lang="en-US" altLang="zh-CN" sz="4500" dirty="0" smtClean="0">
                <a:solidFill>
                  <a:prstClr val="black"/>
                </a:solidFill>
                <a:latin typeface="Times New Roman" panose="02020603050405020304" pitchFamily="18" charset="0"/>
                <a:cs typeface="Times New Roman" panose="02020603050405020304" pitchFamily="18" charset="0"/>
              </a:rPr>
              <a:t>II. Tri </a:t>
            </a:r>
            <a:r>
              <a:rPr lang="en-US" altLang="zh-CN" sz="4500" dirty="0" err="1" smtClean="0">
                <a:solidFill>
                  <a:prstClr val="black"/>
                </a:solidFill>
                <a:latin typeface="Times New Roman" panose="02020603050405020304" pitchFamily="18" charset="0"/>
                <a:cs typeface="Times New Roman" panose="02020603050405020304" pitchFamily="18" charset="0"/>
              </a:rPr>
              <a:t>thức</a:t>
            </a:r>
            <a:r>
              <a:rPr lang="en-US" altLang="zh-CN" sz="4500" dirty="0" smtClean="0">
                <a:solidFill>
                  <a:prstClr val="black"/>
                </a:solidFill>
                <a:latin typeface="Times New Roman" panose="02020603050405020304" pitchFamily="18" charset="0"/>
                <a:cs typeface="Times New Roman" panose="02020603050405020304" pitchFamily="18" charset="0"/>
              </a:rPr>
              <a:t> </a:t>
            </a:r>
            <a:r>
              <a:rPr lang="en-US" altLang="zh-CN" sz="4500" dirty="0" err="1" smtClean="0">
                <a:solidFill>
                  <a:prstClr val="black"/>
                </a:solidFill>
                <a:latin typeface="Times New Roman" panose="02020603050405020304" pitchFamily="18" charset="0"/>
                <a:cs typeface="Times New Roman" panose="02020603050405020304" pitchFamily="18" charset="0"/>
              </a:rPr>
              <a:t>ngữ</a:t>
            </a:r>
            <a:r>
              <a:rPr lang="en-US" altLang="zh-CN" sz="4500" dirty="0" smtClean="0">
                <a:solidFill>
                  <a:prstClr val="black"/>
                </a:solidFill>
                <a:latin typeface="Times New Roman" panose="02020603050405020304" pitchFamily="18" charset="0"/>
                <a:cs typeface="Times New Roman" panose="02020603050405020304" pitchFamily="18" charset="0"/>
              </a:rPr>
              <a:t> </a:t>
            </a:r>
            <a:r>
              <a:rPr lang="en-US" altLang="zh-CN" sz="4500" dirty="0" err="1" smtClean="0">
                <a:solidFill>
                  <a:prstClr val="black"/>
                </a:solidFill>
                <a:latin typeface="Times New Roman" panose="02020603050405020304" pitchFamily="18" charset="0"/>
                <a:cs typeface="Times New Roman" panose="02020603050405020304" pitchFamily="18" charset="0"/>
              </a:rPr>
              <a:t>văn</a:t>
            </a:r>
            <a:endParaRPr lang="en-US" altLang="zh-CN" sz="4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6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2896</TotalTime>
  <Words>588</Words>
  <Application>Microsoft Office PowerPoint</Application>
  <PresentationFormat>On-screen Show (16:9)</PresentationFormat>
  <Paragraphs>113</Paragraphs>
  <Slides>15</Slides>
  <Notes>14</Notes>
  <HiddenSlides>0</HiddenSlides>
  <MMClips>1</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15</vt:i4>
      </vt:variant>
    </vt:vector>
  </HeadingPairs>
  <TitlesOfParts>
    <vt:vector size="32" baseType="lpstr">
      <vt:lpstr>Arial</vt:lpstr>
      <vt:lpstr>Arial Unicode MS</vt:lpstr>
      <vt:lpstr>Calibri</vt:lpstr>
      <vt:lpstr>Calibri Light</vt:lpstr>
      <vt:lpstr>Times New Roman</vt:lpstr>
      <vt:lpstr>Wingdings</vt:lpstr>
      <vt:lpstr>等线</vt:lpstr>
      <vt:lpstr>https://freeppt7.com</vt:lpstr>
      <vt:lpstr>2_Office Theme</vt:lpstr>
      <vt:lpstr>1_https://freeppt7.com</vt:lpstr>
      <vt:lpstr>2_https://freeppt7.com</vt:lpstr>
      <vt:lpstr>3_https://freeppt7.com</vt:lpstr>
      <vt:lpstr>4_https://freeppt7.com</vt:lpstr>
      <vt:lpstr>3_Office Theme</vt:lpstr>
      <vt:lpstr>5_https://freeppt7.com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726</cp:revision>
  <dcterms:created xsi:type="dcterms:W3CDTF">2021-11-12T03:08:25Z</dcterms:created>
  <dcterms:modified xsi:type="dcterms:W3CDTF">2022-09-14T12:33:40Z</dcterms:modified>
</cp:coreProperties>
</file>