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92" r:id="rId2"/>
    <p:sldId id="294" r:id="rId3"/>
    <p:sldId id="295" r:id="rId4"/>
    <p:sldId id="308" r:id="rId5"/>
    <p:sldId id="296" r:id="rId6"/>
    <p:sldId id="297" r:id="rId7"/>
    <p:sldId id="299" r:id="rId8"/>
    <p:sldId id="298" r:id="rId9"/>
    <p:sldId id="309" r:id="rId10"/>
    <p:sldId id="300" r:id="rId11"/>
    <p:sldId id="301" r:id="rId12"/>
    <p:sldId id="302" r:id="rId13"/>
    <p:sldId id="303" r:id="rId14"/>
    <p:sldId id="305" r:id="rId15"/>
    <p:sldId id="30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ABDC"/>
    <a:srgbClr val="C39BE1"/>
    <a:srgbClr val="A6DBE8"/>
    <a:srgbClr val="FBDFEB"/>
    <a:srgbClr val="62C8CE"/>
    <a:srgbClr val="C0E6EA"/>
    <a:srgbClr val="FFF200"/>
    <a:srgbClr val="7F7F7F"/>
    <a:srgbClr val="5ABDD4"/>
    <a:srgbClr val="2AE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243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16/01/2024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16/01/2024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16/01/2024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10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slide" Target="slide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7630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71" y="409976"/>
            <a:ext cx="7315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16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96948"/>
            <a:ext cx="78867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42287"/>
            <a:ext cx="78867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97923" y="44039"/>
            <a:ext cx="2151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84B1"/>
                </a:solidFill>
              </a:rPr>
              <a:t>II. Writing</a:t>
            </a:r>
            <a:endParaRPr lang="en-US" sz="3200" b="1" dirty="0">
              <a:solidFill>
                <a:srgbClr val="0084B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451636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871334" y="538661"/>
            <a:ext cx="82726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questions and circle the right answers for yourself.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37892" y="1539753"/>
            <a:ext cx="2111832" cy="461665"/>
            <a:chOff x="1230086" y="1785257"/>
            <a:chExt cx="2111832" cy="461665"/>
          </a:xfrm>
        </p:grpSpPr>
        <p:sp>
          <p:nvSpPr>
            <p:cNvPr id="9" name="TextBox 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11086" y="1785257"/>
              <a:ext cx="1730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 lot.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254243" y="1533415"/>
            <a:ext cx="1796143" cy="461665"/>
            <a:chOff x="1230086" y="1785257"/>
            <a:chExt cx="1796143" cy="461665"/>
          </a:xfrm>
        </p:grpSpPr>
        <p:sp>
          <p:nvSpPr>
            <p:cNvPr id="12" name="TextBox 1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So </a:t>
              </a:r>
              <a:r>
                <a:rPr lang="en-US" sz="2400" dirty="0" err="1"/>
                <a:t>so</a:t>
              </a:r>
              <a:r>
                <a:rPr lang="en-US" sz="2400" dirty="0"/>
                <a:t>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37323" y="1533415"/>
            <a:ext cx="2013849" cy="461665"/>
            <a:chOff x="1230086" y="1785257"/>
            <a:chExt cx="2013849" cy="461665"/>
          </a:xfrm>
        </p:grpSpPr>
        <p:sp>
          <p:nvSpPr>
            <p:cNvPr id="15" name="TextBox 1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11086" y="1785257"/>
              <a:ext cx="16328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Not much.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95671" y="2084476"/>
            <a:ext cx="7490705" cy="461665"/>
            <a:chOff x="-59760" y="2142097"/>
            <a:chExt cx="7490705" cy="461665"/>
          </a:xfrm>
        </p:grpSpPr>
        <p:sp>
          <p:nvSpPr>
            <p:cNvPr id="18" name="TextBox 17"/>
            <p:cNvSpPr txBox="1"/>
            <p:nvPr/>
          </p:nvSpPr>
          <p:spPr>
            <a:xfrm>
              <a:off x="-59760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37952" y="2142097"/>
              <a:ext cx="70929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How many hours a day do you watch TV?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8779" y="2562534"/>
            <a:ext cx="1796143" cy="461665"/>
            <a:chOff x="1230086" y="1785257"/>
            <a:chExt cx="1796143" cy="461665"/>
          </a:xfrm>
        </p:grpSpPr>
        <p:sp>
          <p:nvSpPr>
            <p:cNvPr id="21" name="TextBox 2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1 hour.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228117" y="2556196"/>
            <a:ext cx="2060860" cy="461665"/>
            <a:chOff x="1230086" y="1785257"/>
            <a:chExt cx="2060860" cy="461665"/>
          </a:xfrm>
        </p:grpSpPr>
        <p:sp>
          <p:nvSpPr>
            <p:cNvPr id="24" name="TextBox 2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11086" y="1785257"/>
              <a:ext cx="16798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2 -3 hours.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856917" y="2504680"/>
            <a:ext cx="3133472" cy="461665"/>
            <a:chOff x="1230086" y="1785257"/>
            <a:chExt cx="3133472" cy="461665"/>
          </a:xfrm>
        </p:grpSpPr>
        <p:sp>
          <p:nvSpPr>
            <p:cNvPr id="27" name="TextBox 2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11086" y="1785257"/>
              <a:ext cx="27524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Less than one hour.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95670" y="3096369"/>
            <a:ext cx="7611896" cy="470318"/>
            <a:chOff x="-66290" y="4026312"/>
            <a:chExt cx="7611896" cy="470318"/>
          </a:xfrm>
        </p:grpSpPr>
        <p:sp>
          <p:nvSpPr>
            <p:cNvPr id="30" name="TextBox 29"/>
            <p:cNvSpPr txBox="1"/>
            <p:nvPr/>
          </p:nvSpPr>
          <p:spPr>
            <a:xfrm>
              <a:off x="-66290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75492" y="4026312"/>
              <a:ext cx="7170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When do you watch TV the most?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16120" y="3640727"/>
            <a:ext cx="3374583" cy="461665"/>
            <a:chOff x="1230086" y="1785257"/>
            <a:chExt cx="3374583" cy="461665"/>
          </a:xfrm>
        </p:grpSpPr>
        <p:sp>
          <p:nvSpPr>
            <p:cNvPr id="33" name="TextBox 32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 the morning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212874" y="3634389"/>
            <a:ext cx="3002378" cy="461665"/>
            <a:chOff x="1230086" y="1785257"/>
            <a:chExt cx="3002378" cy="461665"/>
          </a:xfrm>
        </p:grpSpPr>
        <p:sp>
          <p:nvSpPr>
            <p:cNvPr id="36" name="TextBox 35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 the afternoon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848415" y="3625736"/>
            <a:ext cx="2333698" cy="461665"/>
            <a:chOff x="1230086" y="1785257"/>
            <a:chExt cx="2333698" cy="461665"/>
          </a:xfrm>
        </p:grpSpPr>
        <p:sp>
          <p:nvSpPr>
            <p:cNvPr id="39" name="TextBox 3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611086" y="1785257"/>
              <a:ext cx="1952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 the evening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84527" y="4237644"/>
            <a:ext cx="7336597" cy="470318"/>
            <a:chOff x="-88319" y="3312302"/>
            <a:chExt cx="7336597" cy="470318"/>
          </a:xfrm>
        </p:grpSpPr>
        <p:sp>
          <p:nvSpPr>
            <p:cNvPr id="42" name="TextBox 41"/>
            <p:cNvSpPr txBox="1"/>
            <p:nvPr/>
          </p:nvSpPr>
          <p:spPr>
            <a:xfrm>
              <a:off x="-88319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64474" y="3312302"/>
              <a:ext cx="6883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Do you watch TV when you are eating?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22863" y="4738264"/>
            <a:ext cx="2688784" cy="461665"/>
            <a:chOff x="1230086" y="1785257"/>
            <a:chExt cx="2688784" cy="461665"/>
          </a:xfrm>
        </p:grpSpPr>
        <p:sp>
          <p:nvSpPr>
            <p:cNvPr id="45" name="TextBox 4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Always.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215219" y="4721302"/>
            <a:ext cx="2172168" cy="461665"/>
            <a:chOff x="1230086" y="1785257"/>
            <a:chExt cx="2172168" cy="461665"/>
          </a:xfrm>
        </p:grpSpPr>
        <p:sp>
          <p:nvSpPr>
            <p:cNvPr id="48" name="TextBox 4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611085" y="1785257"/>
              <a:ext cx="17911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Sometimes.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857017" y="4738263"/>
            <a:ext cx="1544574" cy="461665"/>
            <a:chOff x="1230086" y="1785257"/>
            <a:chExt cx="1544574" cy="461665"/>
          </a:xfrm>
        </p:grpSpPr>
        <p:sp>
          <p:nvSpPr>
            <p:cNvPr id="51" name="TextBox 5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611085" y="1785257"/>
              <a:ext cx="1163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Never.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85046" y="1049757"/>
            <a:ext cx="7681275" cy="494392"/>
            <a:chOff x="-44256" y="1230020"/>
            <a:chExt cx="7681275" cy="494392"/>
          </a:xfrm>
        </p:grpSpPr>
        <p:sp>
          <p:nvSpPr>
            <p:cNvPr id="54" name="TextBox 53"/>
            <p:cNvSpPr txBox="1"/>
            <p:nvPr/>
          </p:nvSpPr>
          <p:spPr>
            <a:xfrm>
              <a:off x="-44256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79292" y="1230020"/>
              <a:ext cx="72577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How much do you like watching TV?</a:t>
              </a:r>
              <a:endParaRPr lang="en-US" sz="2400" i="1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95412" y="5287579"/>
            <a:ext cx="6891306" cy="470318"/>
            <a:chOff x="-88320" y="3312302"/>
            <a:chExt cx="6891306" cy="470318"/>
          </a:xfrm>
        </p:grpSpPr>
        <p:sp>
          <p:nvSpPr>
            <p:cNvPr id="57" name="TextBox 56"/>
            <p:cNvSpPr txBox="1"/>
            <p:nvPr/>
          </p:nvSpPr>
          <p:spPr>
            <a:xfrm>
              <a:off x="-88320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08544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TV programme do you watch the most?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33749" y="5749562"/>
            <a:ext cx="2688784" cy="461665"/>
            <a:chOff x="1230086" y="1785257"/>
            <a:chExt cx="2688784" cy="461665"/>
          </a:xfrm>
        </p:grpSpPr>
        <p:sp>
          <p:nvSpPr>
            <p:cNvPr id="60" name="TextBox 59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Cartoons.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226105" y="5732600"/>
            <a:ext cx="1935314" cy="461665"/>
            <a:chOff x="1230086" y="1785257"/>
            <a:chExt cx="1935314" cy="461665"/>
          </a:xfrm>
        </p:grpSpPr>
        <p:sp>
          <p:nvSpPr>
            <p:cNvPr id="63" name="TextBox 62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611085" y="1785257"/>
              <a:ext cx="15543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Sports.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867903" y="5788198"/>
            <a:ext cx="2222770" cy="461665"/>
            <a:chOff x="1230086" y="1785257"/>
            <a:chExt cx="2222770" cy="461665"/>
          </a:xfrm>
        </p:grpSpPr>
        <p:sp>
          <p:nvSpPr>
            <p:cNvPr id="66" name="TextBox 65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611086" y="1785257"/>
              <a:ext cx="18417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Science.</a:t>
              </a:r>
            </a:p>
          </p:txBody>
        </p:sp>
      </p:grpSp>
      <p:sp>
        <p:nvSpPr>
          <p:cNvPr id="68" name="Oval 67">
            <a:extLst>
              <a:ext uri="{FF2B5EF4-FFF2-40B4-BE49-F238E27FC236}">
                <a16:creationId xmlns:a16="http://schemas.microsoft.com/office/drawing/2014/main" id="{D454679F-DD29-490E-AA24-C26ABDA8355F}"/>
              </a:ext>
            </a:extLst>
          </p:cNvPr>
          <p:cNvSpPr/>
          <p:nvPr/>
        </p:nvSpPr>
        <p:spPr>
          <a:xfrm>
            <a:off x="637313" y="2568952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7B0EAC1-5979-4575-8425-530D522A7380}"/>
              </a:ext>
            </a:extLst>
          </p:cNvPr>
          <p:cNvSpPr/>
          <p:nvPr/>
        </p:nvSpPr>
        <p:spPr>
          <a:xfrm>
            <a:off x="3237318" y="1553060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E945C634-466C-44DB-8236-5A7AD6A95B3A}"/>
              </a:ext>
            </a:extLst>
          </p:cNvPr>
          <p:cNvSpPr/>
          <p:nvPr/>
        </p:nvSpPr>
        <p:spPr>
          <a:xfrm>
            <a:off x="5857800" y="1517111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88E2BC2-671B-4214-AD24-74073A3C4FB7}"/>
              </a:ext>
            </a:extLst>
          </p:cNvPr>
          <p:cNvSpPr/>
          <p:nvPr/>
        </p:nvSpPr>
        <p:spPr>
          <a:xfrm>
            <a:off x="3209015" y="2568952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3A04DE28-C415-4D91-B34E-324A045BB387}"/>
              </a:ext>
            </a:extLst>
          </p:cNvPr>
          <p:cNvSpPr/>
          <p:nvPr/>
        </p:nvSpPr>
        <p:spPr>
          <a:xfrm>
            <a:off x="5848415" y="2541818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898BC5E-36E7-48B7-ACA4-71633B5EC39A}"/>
              </a:ext>
            </a:extLst>
          </p:cNvPr>
          <p:cNvSpPr/>
          <p:nvPr/>
        </p:nvSpPr>
        <p:spPr>
          <a:xfrm>
            <a:off x="626221" y="3637559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C8E0A70C-5942-45EA-9AED-E9F52B06E5FE}"/>
              </a:ext>
            </a:extLst>
          </p:cNvPr>
          <p:cNvSpPr/>
          <p:nvPr/>
        </p:nvSpPr>
        <p:spPr>
          <a:xfrm>
            <a:off x="3197923" y="3637559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C44C3FB-0B3C-456B-98A0-E867F6C951AB}"/>
              </a:ext>
            </a:extLst>
          </p:cNvPr>
          <p:cNvSpPr/>
          <p:nvPr/>
        </p:nvSpPr>
        <p:spPr>
          <a:xfrm>
            <a:off x="5837323" y="3610425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AFEAFA99-FC1A-4E31-AEFB-94A98B96D81E}"/>
              </a:ext>
            </a:extLst>
          </p:cNvPr>
          <p:cNvSpPr/>
          <p:nvPr/>
        </p:nvSpPr>
        <p:spPr>
          <a:xfrm>
            <a:off x="618841" y="4756433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DD32948-8037-4029-B747-8370630F1E8D}"/>
              </a:ext>
            </a:extLst>
          </p:cNvPr>
          <p:cNvSpPr/>
          <p:nvPr/>
        </p:nvSpPr>
        <p:spPr>
          <a:xfrm>
            <a:off x="3209015" y="4756433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80EE1B7-7F15-4DA7-89E2-8889324FC2F0}"/>
              </a:ext>
            </a:extLst>
          </p:cNvPr>
          <p:cNvSpPr/>
          <p:nvPr/>
        </p:nvSpPr>
        <p:spPr>
          <a:xfrm>
            <a:off x="5848415" y="4729299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D0DBFB3D-03DA-4BDD-A4A1-971594B1E389}"/>
              </a:ext>
            </a:extLst>
          </p:cNvPr>
          <p:cNvSpPr/>
          <p:nvPr/>
        </p:nvSpPr>
        <p:spPr>
          <a:xfrm>
            <a:off x="638329" y="5720509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D8B7632D-C01E-4064-ACAC-D448F69CC882}"/>
              </a:ext>
            </a:extLst>
          </p:cNvPr>
          <p:cNvSpPr/>
          <p:nvPr/>
        </p:nvSpPr>
        <p:spPr>
          <a:xfrm>
            <a:off x="3228503" y="5707630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6354B108-9AB1-40A2-AA77-CC33E8D696CE}"/>
              </a:ext>
            </a:extLst>
          </p:cNvPr>
          <p:cNvSpPr/>
          <p:nvPr/>
        </p:nvSpPr>
        <p:spPr>
          <a:xfrm>
            <a:off x="5867903" y="5770649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FFB87242-C53A-4839-9858-A8079D9EE192}"/>
              </a:ext>
            </a:extLst>
          </p:cNvPr>
          <p:cNvSpPr/>
          <p:nvPr/>
        </p:nvSpPr>
        <p:spPr>
          <a:xfrm>
            <a:off x="633749" y="1553592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5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68" grpId="0" animBg="1"/>
      <p:bldP spid="68" grpId="1" animBg="1"/>
      <p:bldP spid="68" grpId="2" animBg="1"/>
      <p:bldP spid="68" grpId="3" animBg="1"/>
      <p:bldP spid="68" grpId="4" animBg="1"/>
      <p:bldP spid="69" grpId="0" animBg="1"/>
      <p:bldP spid="69" grpId="1" animBg="1"/>
      <p:bldP spid="69" grpId="2" animBg="1"/>
      <p:bldP spid="69" grpId="3" animBg="1"/>
      <p:bldP spid="69" grpId="4" animBg="1"/>
      <p:bldP spid="70" grpId="0" animBg="1"/>
      <p:bldP spid="70" grpId="1" animBg="1"/>
      <p:bldP spid="70" grpId="2" animBg="1"/>
      <p:bldP spid="70" grpId="3" animBg="1"/>
      <p:bldP spid="70" grpId="4" animBg="1"/>
      <p:bldP spid="71" grpId="0" animBg="1"/>
      <p:bldP spid="71" grpId="1" animBg="1"/>
      <p:bldP spid="71" grpId="2" animBg="1"/>
      <p:bldP spid="71" grpId="3" animBg="1"/>
      <p:bldP spid="71" grpId="4" animBg="1"/>
      <p:bldP spid="72" grpId="0" animBg="1"/>
      <p:bldP spid="72" grpId="1" animBg="1"/>
      <p:bldP spid="72" grpId="2" animBg="1"/>
      <p:bldP spid="72" grpId="3" animBg="1"/>
      <p:bldP spid="72" grpId="4" animBg="1"/>
      <p:bldP spid="73" grpId="0" animBg="1"/>
      <p:bldP spid="73" grpId="1" animBg="1"/>
      <p:bldP spid="73" grpId="2" animBg="1"/>
      <p:bldP spid="73" grpId="3" animBg="1"/>
      <p:bldP spid="73" grpId="4" animBg="1"/>
      <p:bldP spid="74" grpId="0" animBg="1"/>
      <p:bldP spid="74" grpId="1" animBg="1"/>
      <p:bldP spid="74" grpId="2" animBg="1"/>
      <p:bldP spid="74" grpId="3" animBg="1"/>
      <p:bldP spid="74" grpId="4" animBg="1"/>
      <p:bldP spid="75" grpId="0" animBg="1"/>
      <p:bldP spid="75" grpId="1" animBg="1"/>
      <p:bldP spid="75" grpId="2" animBg="1"/>
      <p:bldP spid="75" grpId="3" animBg="1"/>
      <p:bldP spid="75" grpId="4" animBg="1"/>
      <p:bldP spid="76" grpId="0" animBg="1"/>
      <p:bldP spid="76" grpId="1" animBg="1"/>
      <p:bldP spid="76" grpId="2" animBg="1"/>
      <p:bldP spid="76" grpId="3" animBg="1"/>
      <p:bldP spid="76" grpId="4" animBg="1"/>
      <p:bldP spid="77" grpId="0" animBg="1"/>
      <p:bldP spid="77" grpId="1" animBg="1"/>
      <p:bldP spid="77" grpId="2" animBg="1"/>
      <p:bldP spid="77" grpId="3" animBg="1"/>
      <p:bldP spid="77" grpId="4" animBg="1"/>
      <p:bldP spid="78" grpId="0" animBg="1"/>
      <p:bldP spid="78" grpId="1" animBg="1"/>
      <p:bldP spid="78" grpId="2" animBg="1"/>
      <p:bldP spid="78" grpId="3" animBg="1"/>
      <p:bldP spid="78" grpId="4" animBg="1"/>
      <p:bldP spid="79" grpId="0" animBg="1"/>
      <p:bldP spid="79" grpId="1" animBg="1"/>
      <p:bldP spid="79" grpId="2" animBg="1"/>
      <p:bldP spid="79" grpId="3" animBg="1"/>
      <p:bldP spid="79" grpId="4" animBg="1"/>
      <p:bldP spid="80" grpId="0" animBg="1"/>
      <p:bldP spid="80" grpId="1" animBg="1"/>
      <p:bldP spid="80" grpId="2" animBg="1"/>
      <p:bldP spid="80" grpId="3" animBg="1"/>
      <p:bldP spid="80" grpId="4" animBg="1"/>
      <p:bldP spid="81" grpId="0" animBg="1"/>
      <p:bldP spid="81" grpId="1" animBg="1"/>
      <p:bldP spid="81" grpId="2" animBg="1"/>
      <p:bldP spid="81" grpId="3" animBg="1"/>
      <p:bldP spid="81" grpId="4" animBg="1"/>
      <p:bldP spid="82" grpId="0" animBg="1"/>
      <p:bldP spid="82" grpId="1" animBg="1"/>
      <p:bldP spid="82" grpId="2" animBg="1"/>
      <p:bldP spid="82" grpId="3" animBg="1"/>
      <p:bldP spid="82" grpId="4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31" y="113416"/>
            <a:ext cx="503519" cy="491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856359" y="12880"/>
            <a:ext cx="7677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of about 50 words about your TV-viewing habits. Use your answers in </a:t>
            </a:r>
            <a:r>
              <a:rPr lang="en-US" sz="2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21354" y="823067"/>
            <a:ext cx="8532688" cy="5699638"/>
            <a:chOff x="193701" y="1474211"/>
            <a:chExt cx="8653859" cy="5245087"/>
          </a:xfrm>
        </p:grpSpPr>
        <p:sp>
          <p:nvSpPr>
            <p:cNvPr id="12" name="Rounded Rectangle 11"/>
            <p:cNvSpPr/>
            <p:nvPr/>
          </p:nvSpPr>
          <p:spPr>
            <a:xfrm>
              <a:off x="193701" y="147421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Connector 14"/>
          <p:cNvCxnSpPr/>
          <p:nvPr/>
        </p:nvCxnSpPr>
        <p:spPr>
          <a:xfrm flipV="1">
            <a:off x="1226712" y="1825953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226712" y="2737784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226712" y="3694137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26712" y="4605968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226712" y="5428134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226712" y="6339965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63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926" y="3687875"/>
            <a:ext cx="78867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04186" y="38637"/>
            <a:ext cx="2839791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b="1" dirty="0" smtClean="0"/>
              <a:t>Model writing 1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47731" y="1226711"/>
            <a:ext cx="4324081" cy="369331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600" b="1" i="1" dirty="0"/>
              <a:t>+ I like watching TV a lot. I usually spend 2-3 hours on watching TV. I often watch TV in the evening. I </a:t>
            </a:r>
            <a:r>
              <a:rPr lang="en-US" sz="2600" b="1" i="1" dirty="0" err="1"/>
              <a:t>somtimes</a:t>
            </a:r>
            <a:r>
              <a:rPr lang="en-US" sz="2600" b="1" i="1" dirty="0"/>
              <a:t> watch TV when I'm eating. I watch Cartoon the most because it’s funny and interesting.</a:t>
            </a:r>
            <a:endParaRPr lang="en-US" sz="2600" b="1" dirty="0"/>
          </a:p>
          <a:p>
            <a:r>
              <a:rPr lang="en-US" sz="2600" b="1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904" y="1647037"/>
            <a:ext cx="3918398" cy="2852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62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30" y="28811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04186" y="38637"/>
            <a:ext cx="2839791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b="1" dirty="0" smtClean="0"/>
              <a:t>Model writing  2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994697" y="3416122"/>
            <a:ext cx="717997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002060"/>
                </a:solidFill>
              </a:rPr>
              <a:t>I </a:t>
            </a:r>
            <a:r>
              <a:rPr lang="en-US" sz="2400" i="1" dirty="0">
                <a:solidFill>
                  <a:srgbClr val="002060"/>
                </a:solidFill>
              </a:rPr>
              <a:t>like watching TV, about one hour a day. I only watch TV in the evening. During the day, I go to school. On Saturday and Sunday, I watch more. Sometimes I watch TV when I’m eating, but I never watch TV when I’m studying. I </a:t>
            </a:r>
            <a:r>
              <a:rPr lang="en-US" sz="2400" i="1" dirty="0" smtClean="0">
                <a:solidFill>
                  <a:srgbClr val="002060"/>
                </a:solidFill>
              </a:rPr>
              <a:t>like watching sport  </a:t>
            </a:r>
            <a:r>
              <a:rPr lang="en-US" sz="2400" i="1" dirty="0" err="1">
                <a:solidFill>
                  <a:srgbClr val="002060"/>
                </a:solidFill>
              </a:rPr>
              <a:t>programme</a:t>
            </a:r>
            <a:r>
              <a:rPr lang="en-US" sz="2400" i="1" dirty="0">
                <a:solidFill>
                  <a:srgbClr val="002060"/>
                </a:solidFill>
              </a:rPr>
              <a:t> the most because </a:t>
            </a:r>
            <a:r>
              <a:rPr lang="en-US" sz="2400" i="1" dirty="0" smtClean="0">
                <a:solidFill>
                  <a:srgbClr val="002060"/>
                </a:solidFill>
              </a:rPr>
              <a:t>I  love  playing football and I want </a:t>
            </a:r>
            <a:r>
              <a:rPr lang="en-US" sz="2400" i="1" dirty="0" err="1" smtClean="0">
                <a:solidFill>
                  <a:srgbClr val="002060"/>
                </a:solidFill>
              </a:rPr>
              <a:t>tobe</a:t>
            </a:r>
            <a:r>
              <a:rPr lang="en-US" sz="2400" i="1" dirty="0" smtClean="0">
                <a:solidFill>
                  <a:srgbClr val="002060"/>
                </a:solidFill>
              </a:rPr>
              <a:t> a  good footballer.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8" name="Picture 10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887" y="695459"/>
            <a:ext cx="3503443" cy="239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33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90917" y="2112967"/>
            <a:ext cx="69417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smtClean="0"/>
              <a:t>- Rewrite </a:t>
            </a:r>
            <a:r>
              <a:rPr lang="en-US" sz="3600" dirty="0"/>
              <a:t>the paragraph in the notebooks.</a:t>
            </a:r>
          </a:p>
          <a:p>
            <a:r>
              <a:rPr lang="en-US" sz="3600" dirty="0"/>
              <a:t>- Prepare Looking back and project.</a:t>
            </a:r>
          </a:p>
        </p:txBody>
      </p:sp>
      <p:sp>
        <p:nvSpPr>
          <p:cNvPr id="4" name="Rectangle 25603"/>
          <p:cNvSpPr>
            <a:spLocks noChangeArrowheads="1" noChangeShapeType="1" noTextEdit="1"/>
          </p:cNvSpPr>
          <p:nvPr/>
        </p:nvSpPr>
        <p:spPr bwMode="auto">
          <a:xfrm>
            <a:off x="2514600" y="451026"/>
            <a:ext cx="4267200" cy="14859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GB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.VnTifani Heavy" pitchFamily="34" charset="0"/>
                <a:cs typeface="Arial"/>
              </a:rPr>
              <a:t>Homework</a:t>
            </a:r>
            <a:r>
              <a:rPr lang="en-GB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.VnTifani Heavy" pitchFamily="34" charset="0"/>
                <a:cs typeface="Arial"/>
              </a:rPr>
              <a:t>: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4115719"/>
            <a:ext cx="2719387" cy="1842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38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637"/>
            <a:ext cx="9144000" cy="6754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Kết quả hình ảnh cho The E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676" y="206638"/>
            <a:ext cx="3168002" cy="211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995" y="1528270"/>
            <a:ext cx="5867605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5"/>
          <p:cNvSpPr txBox="1"/>
          <p:nvPr/>
        </p:nvSpPr>
        <p:spPr>
          <a:xfrm>
            <a:off x="2809029" y="6246841"/>
            <a:ext cx="2652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 smtClean="0">
                <a:solidFill>
                  <a:srgbClr val="0070C0"/>
                </a:solidFill>
              </a:rPr>
              <a:t>Liên</a:t>
            </a:r>
            <a:r>
              <a:rPr lang="en-GB" b="1" dirty="0" smtClean="0">
                <a:solidFill>
                  <a:srgbClr val="0070C0"/>
                </a:solidFill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</a:rPr>
              <a:t>hệ</a:t>
            </a:r>
            <a:r>
              <a:rPr lang="en-GB" b="1" dirty="0" smtClean="0">
                <a:solidFill>
                  <a:srgbClr val="0070C0"/>
                </a:solidFill>
              </a:rPr>
              <a:t> </a:t>
            </a:r>
            <a:r>
              <a:rPr lang="en-GB" b="1" u="sng" dirty="0" err="1" smtClean="0">
                <a:solidFill>
                  <a:srgbClr val="CB2027"/>
                </a:solidFill>
              </a:rPr>
              <a:t>Côi</a:t>
            </a:r>
            <a:r>
              <a:rPr lang="en-GB" b="1" u="sng" dirty="0" smtClean="0">
                <a:solidFill>
                  <a:srgbClr val="CB2027"/>
                </a:solidFill>
              </a:rPr>
              <a:t> </a:t>
            </a:r>
            <a:r>
              <a:rPr lang="en-GB" b="1" u="sng" dirty="0" err="1" smtClean="0">
                <a:solidFill>
                  <a:srgbClr val="CB2027"/>
                </a:solidFill>
              </a:rPr>
              <a:t>Nguyễn</a:t>
            </a:r>
            <a:r>
              <a:rPr lang="en-GB" b="1" u="sng" dirty="0" smtClean="0">
                <a:solidFill>
                  <a:srgbClr val="CB2027"/>
                </a:solidFill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</a:rPr>
              <a:t>nhé</a:t>
            </a:r>
            <a:r>
              <a:rPr lang="en-GB" b="1" dirty="0" smtClean="0">
                <a:solidFill>
                  <a:srgbClr val="0070C0"/>
                </a:solidFill>
              </a:rPr>
              <a:t>.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8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n 1"/>
          <p:cNvSpPr/>
          <p:nvPr/>
        </p:nvSpPr>
        <p:spPr>
          <a:xfrm>
            <a:off x="3048000" y="1964872"/>
            <a:ext cx="2721512" cy="277152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Kim’s Game</a:t>
            </a:r>
            <a:endParaRPr lang="en-GB" sz="2400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82957" y="2113619"/>
            <a:ext cx="31321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 smtClean="0">
                <a:solidFill>
                  <a:srgbClr val="FF0000"/>
                </a:solidFill>
                <a:latin typeface="Arial" charset="0"/>
              </a:rPr>
              <a:t>Year - end meeting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166268" y="1764816"/>
            <a:ext cx="24693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 smtClean="0">
                <a:solidFill>
                  <a:srgbClr val="FF0000"/>
                </a:solidFill>
                <a:latin typeface="Arial" charset="0"/>
              </a:rPr>
              <a:t>documentary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962697" y="2209800"/>
            <a:ext cx="21767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000" b="1" dirty="0" smtClean="0">
                <a:solidFill>
                  <a:srgbClr val="FF0000"/>
                </a:solidFill>
                <a:latin typeface="Arial" charset="0"/>
              </a:rPr>
              <a:t>The voice kids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040834" y="6420327"/>
            <a:ext cx="23590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 smtClean="0">
                <a:solidFill>
                  <a:srgbClr val="FF0000"/>
                </a:solidFill>
                <a:latin typeface="Arial" charset="0"/>
              </a:rPr>
              <a:t>comedy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89333" y="6305490"/>
            <a:ext cx="24693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 smtClean="0">
                <a:solidFill>
                  <a:srgbClr val="FF0000"/>
                </a:solidFill>
                <a:latin typeface="Arial" charset="0"/>
              </a:rPr>
              <a:t>sports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091485" y="6381690"/>
            <a:ext cx="24693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 smtClean="0">
                <a:solidFill>
                  <a:srgbClr val="FF0000"/>
                </a:solidFill>
                <a:latin typeface="Arial" charset="0"/>
              </a:rPr>
              <a:t>News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14349" y="4317859"/>
            <a:ext cx="24693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 smtClean="0">
                <a:solidFill>
                  <a:srgbClr val="FF0000"/>
                </a:solidFill>
                <a:latin typeface="Arial" charset="0"/>
              </a:rPr>
              <a:t>Rap Viet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229634" y="4328184"/>
            <a:ext cx="23034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>
                <a:solidFill>
                  <a:srgbClr val="FF0000"/>
                </a:solidFill>
                <a:latin typeface="Arial" charset="0"/>
              </a:rPr>
              <a:t>c</a:t>
            </a:r>
            <a:r>
              <a:rPr lang="en-GB" sz="2000" b="1" dirty="0" smtClean="0">
                <a:solidFill>
                  <a:srgbClr val="FF0000"/>
                </a:solidFill>
                <a:latin typeface="Arial" charset="0"/>
              </a:rPr>
              <a:t>artoon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03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" y="315965"/>
            <a:ext cx="2469357" cy="164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10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753" y="141873"/>
            <a:ext cx="2325872" cy="162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10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834" y="457200"/>
            <a:ext cx="2359025" cy="164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10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633" y="2781300"/>
            <a:ext cx="2170225" cy="142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image8.jpg" descr="Description: Kết quả hình ảnh cho rap việt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33" y="2727365"/>
            <a:ext cx="2344343" cy="153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10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874" y="4812600"/>
            <a:ext cx="2399763" cy="156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104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33" y="4760498"/>
            <a:ext cx="2344343" cy="154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04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633" y="4812600"/>
            <a:ext cx="2303464" cy="169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0" y="1590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0" y="2162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0" y="2781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0" y="3409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0" y="4038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</a:t>
            </a: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0" y="4686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17"/>
          <p:cNvSpPr>
            <a:spLocks noChangeArrowheads="1"/>
          </p:cNvSpPr>
          <p:nvPr/>
        </p:nvSpPr>
        <p:spPr bwMode="auto">
          <a:xfrm>
            <a:off x="0" y="533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08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849"/>
            <a:ext cx="9143999" cy="6591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2037" y="1139191"/>
            <a:ext cx="2604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smtClean="0">
                <a:solidFill>
                  <a:srgbClr val="FF0000"/>
                </a:solidFill>
                <a:latin typeface=".VnBodoni" pitchFamily="34" charset="0"/>
              </a:rPr>
              <a:t>Unit 7:</a:t>
            </a:r>
            <a:endParaRPr lang="en-US" sz="4800" b="1" u="sng" dirty="0">
              <a:solidFill>
                <a:srgbClr val="FF0000"/>
              </a:solidFill>
              <a:latin typeface=".VnBodon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18214" y="954524"/>
            <a:ext cx="60306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TELEVISION</a:t>
            </a:r>
            <a:endParaRPr 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651" y="2009063"/>
            <a:ext cx="7156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002060"/>
                </a:solidFill>
                <a:latin typeface=".VnBodoni" pitchFamily="34" charset="0"/>
              </a:rPr>
              <a:t>LESSON </a:t>
            </a:r>
            <a:r>
              <a:rPr lang="en-US" sz="4000" b="1" dirty="0" smtClean="0">
                <a:solidFill>
                  <a:srgbClr val="002060"/>
                </a:solidFill>
                <a:latin typeface=".VnBodoni" pitchFamily="34" charset="0"/>
              </a:rPr>
              <a:t>6: </a:t>
            </a:r>
            <a:r>
              <a:rPr lang="en-US" sz="2800" b="1" dirty="0" smtClean="0">
                <a:solidFill>
                  <a:srgbClr val="7030A0"/>
                </a:solidFill>
                <a:latin typeface=".VnBodoni" pitchFamily="34" charset="0"/>
              </a:rPr>
              <a:t>SKILLS </a:t>
            </a:r>
            <a:r>
              <a:rPr lang="en-US" sz="2800" b="1" dirty="0" smtClean="0">
                <a:solidFill>
                  <a:srgbClr val="7030A0"/>
                </a:solidFill>
                <a:latin typeface=".VnBodoni" pitchFamily="34" charset="0"/>
              </a:rPr>
              <a:t>2 </a:t>
            </a:r>
            <a:endParaRPr lang="en-GB" sz="2800" b="1" dirty="0">
              <a:solidFill>
                <a:srgbClr val="7030A0"/>
              </a:solidFill>
              <a:latin typeface=".VnBodon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0526" y="3063601"/>
            <a:ext cx="713231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OBJECTIVES:  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the end of the lesson, students will be able to:</a:t>
            </a:r>
          </a:p>
          <a:p>
            <a:pPr lvl="0"/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listen 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get specific information from a recommended TV schedule;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write a short guided passage about one’s watching TV habits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91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33340" y="1556995"/>
            <a:ext cx="68000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/>
              <a:t>+ What </a:t>
            </a:r>
            <a:r>
              <a:rPr lang="en-US" sz="2800" i="1" dirty="0" err="1"/>
              <a:t>programme</a:t>
            </a:r>
            <a:r>
              <a:rPr lang="en-US" sz="2800" i="1" dirty="0"/>
              <a:t> did you watch last night?</a:t>
            </a:r>
            <a:endParaRPr lang="en-US" sz="2800" dirty="0"/>
          </a:p>
          <a:p>
            <a:r>
              <a:rPr lang="en-US" sz="2800" i="1" dirty="0"/>
              <a:t>+ What was it about?</a:t>
            </a:r>
            <a:endParaRPr lang="en-US" sz="2800" dirty="0"/>
          </a:p>
          <a:p>
            <a:r>
              <a:rPr lang="en-US" sz="2800" i="1" dirty="0"/>
              <a:t>+ What did you like about it?</a:t>
            </a:r>
            <a:endParaRPr lang="en-US" sz="2800" dirty="0"/>
          </a:p>
          <a:p>
            <a:r>
              <a:rPr lang="en-US" sz="2800" i="1" dirty="0"/>
              <a:t>+ What didn’t you like about it?</a:t>
            </a:r>
            <a:endParaRPr lang="en-US" sz="2800" dirty="0"/>
          </a:p>
          <a:p>
            <a:r>
              <a:rPr lang="en-US" sz="2800" i="1" dirty="0"/>
              <a:t>+ Why did you like/dislike it?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9056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821235" y="357259"/>
            <a:ext cx="4954515" cy="1717040"/>
            <a:chOff x="2094743" y="1826837"/>
            <a:chExt cx="4954515" cy="1717040"/>
          </a:xfrm>
        </p:grpSpPr>
        <p:grpSp>
          <p:nvGrpSpPr>
            <p:cNvPr id="6" name="Group 5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0084B1"/>
                  </a:solidFill>
                </a:rPr>
                <a:t>I. Listening</a:t>
              </a:r>
              <a:endParaRPr lang="en-US" sz="4000" b="1" dirty="0">
                <a:solidFill>
                  <a:srgbClr val="0084B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381284" y="2102758"/>
            <a:ext cx="3557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84B1"/>
                </a:solidFill>
              </a:rPr>
              <a:t>II. Writing</a:t>
            </a:r>
            <a:endParaRPr lang="en-US" sz="4000" b="1" dirty="0">
              <a:solidFill>
                <a:srgbClr val="0084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3" y="510341"/>
            <a:ext cx="534013" cy="5531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788676" y="476221"/>
            <a:ext cx="778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tick (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the correct channel for each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039466"/>
              </p:ext>
            </p:extLst>
          </p:nvPr>
        </p:nvGraphicFramePr>
        <p:xfrm>
          <a:off x="526475" y="1537938"/>
          <a:ext cx="8084126" cy="439073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785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5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27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04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814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PROGRAMMES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CHANNEL 1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CHANNEL 2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CHANNEL 3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14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Green Summer</a:t>
                      </a:r>
                      <a:endParaRPr lang="en-US" sz="2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814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My</a:t>
                      </a:r>
                      <a:r>
                        <a:rPr lang="en-US" sz="2400" b="1" baseline="0" dirty="0"/>
                        <a:t> Childhood</a:t>
                      </a:r>
                      <a:endParaRPr lang="en-US" sz="2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814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Harry Potter</a:t>
                      </a:r>
                      <a:endParaRPr lang="en-US" sz="2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814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English and</a:t>
                      </a:r>
                      <a:r>
                        <a:rPr lang="en-US" sz="2400" b="1" baseline="0" dirty="0"/>
                        <a:t> Fun</a:t>
                      </a:r>
                      <a:endParaRPr lang="en-US" sz="2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B2_06">
            <a:hlinkClick r:id="" action="ppaction://media"/>
            <a:extLst>
              <a:ext uri="{FF2B5EF4-FFF2-40B4-BE49-F238E27FC236}">
                <a16:creationId xmlns:a16="http://schemas.microsoft.com/office/drawing/2014/main" id="{EBE938C4-D42E-4AF6-8C6F-A7C110E37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6577" y="22978"/>
            <a:ext cx="487363" cy="487363"/>
          </a:xfrm>
          <a:prstGeom prst="rect">
            <a:avLst/>
          </a:prstGeom>
        </p:spPr>
      </p:pic>
      <p:sp>
        <p:nvSpPr>
          <p:cNvPr id="9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B36F960D-923D-46DF-9863-1D3BDE4C87BC}"/>
              </a:ext>
            </a:extLst>
          </p:cNvPr>
          <p:cNvSpPr/>
          <p:nvPr/>
        </p:nvSpPr>
        <p:spPr>
          <a:xfrm>
            <a:off x="5222933" y="6101693"/>
            <a:ext cx="1718779" cy="43196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DB2D6C-6E1C-4C07-BEEC-ADD7CD8A07AF}"/>
              </a:ext>
            </a:extLst>
          </p:cNvPr>
          <p:cNvSpPr txBox="1"/>
          <p:nvPr/>
        </p:nvSpPr>
        <p:spPr>
          <a:xfrm>
            <a:off x="4718957" y="2564325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8C00B3-4F7E-404E-AFA2-BB29B1BD699C}"/>
              </a:ext>
            </a:extLst>
          </p:cNvPr>
          <p:cNvSpPr txBox="1"/>
          <p:nvPr/>
        </p:nvSpPr>
        <p:spPr>
          <a:xfrm>
            <a:off x="6224484" y="337936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B92CFA-01A9-4743-B0C2-4C5B262E8E9A}"/>
              </a:ext>
            </a:extLst>
          </p:cNvPr>
          <p:cNvSpPr txBox="1"/>
          <p:nvPr/>
        </p:nvSpPr>
        <p:spPr>
          <a:xfrm>
            <a:off x="7619175" y="4275289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B5C68C-314F-4E65-8F75-9348322B52BF}"/>
              </a:ext>
            </a:extLst>
          </p:cNvPr>
          <p:cNvSpPr txBox="1"/>
          <p:nvPr/>
        </p:nvSpPr>
        <p:spPr>
          <a:xfrm>
            <a:off x="4718957" y="5165514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5147" y="-12879"/>
            <a:ext cx="3557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84B1"/>
                </a:solidFill>
              </a:rPr>
              <a:t>I. Listening</a:t>
            </a:r>
            <a:endParaRPr lang="en-US" sz="2800" b="1" dirty="0">
              <a:solidFill>
                <a:srgbClr val="0084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6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7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87739"/>
            <a:ext cx="78867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54636" y="205811"/>
            <a:ext cx="7906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tick (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440969"/>
              </p:ext>
            </p:extLst>
          </p:nvPr>
        </p:nvGraphicFramePr>
        <p:xfrm>
          <a:off x="296215" y="1126523"/>
          <a:ext cx="8226064" cy="424572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621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3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1574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F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Green Summer is a music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programme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My Childhood is the story of a girl and her dog.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Children love Harry Potter.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4.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English and Fun is at five o’clock.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B2_07">
            <a:hlinkClick r:id="" action="ppaction://media"/>
            <a:extLst>
              <a:ext uri="{FF2B5EF4-FFF2-40B4-BE49-F238E27FC236}">
                <a16:creationId xmlns:a16="http://schemas.microsoft.com/office/drawing/2014/main" id="{9C253B93-0D68-445B-82CE-9F2832707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9497" y="210891"/>
            <a:ext cx="487363" cy="487363"/>
          </a:xfrm>
          <a:prstGeom prst="rect">
            <a:avLst/>
          </a:prstGeom>
        </p:spPr>
      </p:pic>
      <p:sp>
        <p:nvSpPr>
          <p:cNvPr id="9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A343CF28-ED11-4E6D-94D1-0601C61B012F}"/>
              </a:ext>
            </a:extLst>
          </p:cNvPr>
          <p:cNvSpPr/>
          <p:nvPr/>
        </p:nvSpPr>
        <p:spPr>
          <a:xfrm>
            <a:off x="5444614" y="6098730"/>
            <a:ext cx="1580233" cy="43196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36A55C-E3A8-4A61-8E9D-C79CA8B29330}"/>
              </a:ext>
            </a:extLst>
          </p:cNvPr>
          <p:cNvSpPr txBox="1"/>
          <p:nvPr/>
        </p:nvSpPr>
        <p:spPr>
          <a:xfrm>
            <a:off x="7046520" y="1963567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856273-A72A-4F00-A7B6-3C32D3FE6608}"/>
              </a:ext>
            </a:extLst>
          </p:cNvPr>
          <p:cNvSpPr txBox="1"/>
          <p:nvPr/>
        </p:nvSpPr>
        <p:spPr>
          <a:xfrm>
            <a:off x="7840847" y="2804076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EF1BAF-F97D-4B82-A0A1-D758042FE4F6}"/>
              </a:ext>
            </a:extLst>
          </p:cNvPr>
          <p:cNvSpPr txBox="1"/>
          <p:nvPr/>
        </p:nvSpPr>
        <p:spPr>
          <a:xfrm>
            <a:off x="7046520" y="3667908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E900CB-988C-4A70-A7C0-1DD1C8074000}"/>
              </a:ext>
            </a:extLst>
          </p:cNvPr>
          <p:cNvSpPr txBox="1"/>
          <p:nvPr/>
        </p:nvSpPr>
        <p:spPr>
          <a:xfrm>
            <a:off x="7840847" y="4621901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00537" y="3245918"/>
            <a:ext cx="24347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ea typeface="Times New Roman"/>
              </a:rPr>
              <a:t>( a boy and his dog)   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66590" y="5016331"/>
            <a:ext cx="10983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ea typeface="Times New Roman"/>
              </a:rPr>
              <a:t>9 o'clock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9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606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4323748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Here are some interesting TV </a:t>
              </a:r>
              <a:r>
                <a:rPr lang="en-US" sz="280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programmes</a:t>
              </a:r>
              <a:r>
                <a:rPr lang="en-US" sz="280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for you. </a:t>
              </a:r>
              <a:r>
                <a:rPr lang="en-US" sz="2800" i="1" dirty="0">
                  <a:solidFill>
                    <a:srgbClr val="7030A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Green Summer</a:t>
              </a:r>
              <a:r>
                <a:rPr lang="en-US" sz="2800" i="0" dirty="0">
                  <a:solidFill>
                    <a:srgbClr val="7030A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, a music </a:t>
              </a:r>
              <a:r>
                <a:rPr lang="en-US" sz="2800" i="0" dirty="0" err="1">
                  <a:solidFill>
                    <a:srgbClr val="7030A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programme</a:t>
              </a:r>
              <a:r>
                <a:rPr lang="en-US" sz="2800" i="0" dirty="0">
                  <a:solidFill>
                    <a:srgbClr val="7030A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, is on channel 1</a:t>
              </a:r>
              <a:r>
                <a:rPr lang="en-US" sz="280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. It starts at </a:t>
              </a:r>
              <a:r>
                <a:rPr lang="en-US" sz="2800" i="0" dirty="0"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eight o’clock</a:t>
              </a:r>
              <a:r>
                <a:rPr lang="en-US" sz="280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. </a:t>
              </a:r>
              <a:r>
                <a:rPr lang="en-US" sz="2800" i="1" dirty="0">
                  <a:solidFill>
                    <a:srgbClr val="7030A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My Childhood </a:t>
              </a:r>
              <a:r>
                <a:rPr lang="en-US" sz="2800" dirty="0">
                  <a:solidFill>
                    <a:srgbClr val="7030A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is on Channel 2</a:t>
              </a:r>
              <a:r>
                <a:rPr lang="en-US" sz="280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. It’s the story of a country </a:t>
              </a:r>
              <a:r>
                <a:rPr lang="en-US" sz="2800" i="0" dirty="0"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boy and his dog Billy</a:t>
              </a:r>
              <a:r>
                <a:rPr lang="en-US" sz="280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800" i="0" dirty="0">
                  <a:solidFill>
                    <a:srgbClr val="7030A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On channel 3, you will watch </a:t>
              </a:r>
              <a:r>
                <a:rPr lang="en-US" sz="2800" i="1" dirty="0">
                  <a:solidFill>
                    <a:srgbClr val="7030A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Harry Potter</a:t>
              </a:r>
              <a:r>
                <a:rPr lang="en-US" sz="280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 at </a:t>
              </a:r>
              <a:r>
                <a:rPr lang="en-US" sz="2800" i="0" dirty="0"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8.30.</a:t>
              </a:r>
              <a:r>
                <a:rPr lang="en-US" sz="280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Children all over the world love this film. If you like to learn English, </a:t>
              </a:r>
              <a:r>
                <a:rPr lang="en-US" sz="2800" i="0" dirty="0">
                  <a:solidFill>
                    <a:srgbClr val="7030A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you can go to </a:t>
              </a:r>
              <a:r>
                <a:rPr lang="en-US" sz="2800" i="1" dirty="0">
                  <a:solidFill>
                    <a:srgbClr val="7030A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English and Fun</a:t>
              </a:r>
              <a:r>
                <a:rPr lang="en-US" sz="2800" i="0" dirty="0">
                  <a:solidFill>
                    <a:srgbClr val="7030A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 on channel 1</a:t>
              </a:r>
              <a:r>
                <a:rPr lang="en-US" sz="280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. It’s </a:t>
              </a:r>
              <a:r>
                <a:rPr lang="en-US" sz="2800" i="0" dirty="0"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at nine o’clock</a:t>
              </a:r>
              <a:r>
                <a:rPr lang="en-US" sz="280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. We hope you can choose a </a:t>
              </a:r>
              <a:r>
                <a:rPr lang="en-US" sz="280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programme</a:t>
              </a:r>
              <a:r>
                <a:rPr lang="en-US" sz="280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for yourself. Enjoy and have a great time.</a:t>
              </a:r>
              <a:endParaRPr lang="en-US" sz="2800" i="0" dirty="0"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17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B2_06">
            <a:hlinkClick r:id="" action="ppaction://media"/>
            <a:extLst>
              <a:ext uri="{FF2B5EF4-FFF2-40B4-BE49-F238E27FC236}">
                <a16:creationId xmlns:a16="http://schemas.microsoft.com/office/drawing/2014/main" id="{2025D875-68B1-42C4-9A50-9BBE007E07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8378" y="116592"/>
            <a:ext cx="487363" cy="4873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2726481" y="5719303"/>
            <a:ext cx="1997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337682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2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91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33342" y="774758"/>
            <a:ext cx="6684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* Summarize the information of the listening part.</a:t>
            </a:r>
          </a:p>
        </p:txBody>
      </p:sp>
      <p:pic>
        <p:nvPicPr>
          <p:cNvPr id="6" name="image7.pn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122" r="3607"/>
          <a:stretch/>
        </p:blipFill>
        <p:spPr bwMode="auto">
          <a:xfrm>
            <a:off x="1210616" y="1329743"/>
            <a:ext cx="6529588" cy="46460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1936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1744</TotalTime>
  <Words>555</Words>
  <Application>Microsoft Office PowerPoint</Application>
  <PresentationFormat>On-screen Show (4:3)</PresentationFormat>
  <Paragraphs>116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.VnBodoni</vt:lpstr>
      <vt:lpstr>.VnTifani Heavy</vt:lpstr>
      <vt:lpstr>Arial</vt:lpstr>
      <vt:lpstr>Calibri</vt:lpstr>
      <vt:lpstr>Calibri Light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P231120</cp:lastModifiedBy>
  <cp:revision>128</cp:revision>
  <dcterms:created xsi:type="dcterms:W3CDTF">2020-12-09T02:04:09Z</dcterms:created>
  <dcterms:modified xsi:type="dcterms:W3CDTF">2024-01-16T02:45:47Z</dcterms:modified>
</cp:coreProperties>
</file>