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71" r:id="rId2"/>
    <p:sldId id="372" r:id="rId3"/>
    <p:sldId id="256" r:id="rId4"/>
    <p:sldId id="355" r:id="rId5"/>
    <p:sldId id="356" r:id="rId6"/>
    <p:sldId id="357" r:id="rId7"/>
    <p:sldId id="369" r:id="rId8"/>
    <p:sldId id="367" r:id="rId9"/>
    <p:sldId id="368" r:id="rId10"/>
    <p:sldId id="359" r:id="rId11"/>
    <p:sldId id="363" r:id="rId12"/>
    <p:sldId id="370" r:id="rId13"/>
    <p:sldId id="373" r:id="rId14"/>
    <p:sldId id="340" r:id="rId15"/>
    <p:sldId id="365" r:id="rId16"/>
    <p:sldId id="313" r:id="rId17"/>
    <p:sldId id="366" r:id="rId18"/>
    <p:sldId id="333" r:id="rId19"/>
    <p:sldId id="344" r:id="rId20"/>
    <p:sldId id="375" r:id="rId21"/>
    <p:sldId id="314" r:id="rId22"/>
    <p:sldId id="330" r:id="rId23"/>
    <p:sldId id="3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EF4B66"/>
    <a:srgbClr val="F7941E"/>
    <a:srgbClr val="7193A9"/>
    <a:srgbClr val="8000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83" d="100"/>
          <a:sy n="83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  <a:ex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55070" y="3574473"/>
            <a:ext cx="7557655" cy="231717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8 </a:t>
            </a:r>
            <a:r>
              <a:rPr lang="en-GB" sz="3600" b="1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 4</a:t>
            </a:r>
            <a:endParaRPr lang="en-GB" sz="3600" b="1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0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954" y="1871216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954" y="2517547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Do women play an important role in a </a:t>
            </a:r>
            <a:r>
              <a:rPr lang="en-US" sz="3600" b="1" dirty="0" err="1">
                <a:solidFill>
                  <a:srgbClr val="0000FF"/>
                </a:solidFill>
              </a:rPr>
              <a:t>Jrai</a:t>
            </a:r>
            <a:r>
              <a:rPr lang="en-US" sz="3600" b="1" dirty="0">
                <a:solidFill>
                  <a:srgbClr val="0000FF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954" y="3474555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31" y="4559077"/>
            <a:ext cx="120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Is </a:t>
            </a:r>
            <a:r>
              <a:rPr lang="en-US" sz="3600" b="1" i="1" dirty="0" err="1">
                <a:solidFill>
                  <a:srgbClr val="0000FF"/>
                </a:solidFill>
              </a:rPr>
              <a:t>mua</a:t>
            </a:r>
            <a:r>
              <a:rPr lang="en-US" sz="3600" b="1" i="1" dirty="0">
                <a:solidFill>
                  <a:srgbClr val="0000FF"/>
                </a:solidFill>
              </a:rPr>
              <a:t> sap</a:t>
            </a:r>
            <a:r>
              <a:rPr lang="en-US" sz="3600" b="1" dirty="0">
                <a:solidFill>
                  <a:srgbClr val="0000FF"/>
                </a:solidFill>
              </a:rPr>
              <a:t> a popular folk dance of the Thai people?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496056" y="46892"/>
            <a:ext cx="72411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9635" y="144034"/>
            <a:ext cx="1118397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Change the sentences into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Yes / No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9942" y="1387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27" y="36066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312727" y="1121668"/>
            <a:ext cx="1111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1706443"/>
            <a:ext cx="123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have boarding schools for minority students in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2401967"/>
            <a:ext cx="1181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5" y="294631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attend the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3794765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5" y="4441096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Will you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759292" y="224882"/>
            <a:ext cx="65509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4400" b="1" dirty="0" err="1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111472" y="1919111"/>
            <a:ext cx="4988675" cy="2734974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9954" y="140632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486" y="4274836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453" y="1472629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5107" y="2057404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514884" y="2974108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07148" y="4972878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7979201" y="427483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8713776" y="185217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75853" y="4567223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938118" y="3739218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98227" y="2849231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5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40093"/>
              </p:ext>
            </p:extLst>
          </p:nvPr>
        </p:nvGraphicFramePr>
        <p:xfrm>
          <a:off x="5516129" y="838458"/>
          <a:ext cx="3798983" cy="5486398"/>
        </p:xfrm>
        <a:graphic>
          <a:graphicData uri="http://schemas.openxmlformats.org/drawingml/2006/table">
            <a:tbl>
              <a:tblPr firstRow="1" bandRow="1"/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6696"/>
              </p:ext>
            </p:extLst>
          </p:nvPr>
        </p:nvGraphicFramePr>
        <p:xfrm>
          <a:off x="1308336" y="846466"/>
          <a:ext cx="3048000" cy="5486398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593038" y="83125"/>
            <a:ext cx="57889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7444" y="280724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267381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do you like best about Sa Pa?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 like its local markets best.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Why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can we find the most beautiful terraced fields?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In Mu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Chai.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Where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is the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Flower Festival?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It’s in spring.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3738705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7996" y="5199109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9931" y="228576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0514" y="279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299" y="177332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265" y="3222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50" y="1515336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tall is an average stilt house?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About 5 - 6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tall.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festival is more important for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 Mid-Autumn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or the Lunar New Year?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78466" y="4455290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32097" y="2524298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0335" y="3215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120" y="2188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980" y="1006458"/>
            <a:ext cx="105238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955969"/>
            <a:ext cx="7968674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Some minority (1)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are farmers. They do not have much (2)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they use simple farming techniques. After finding an (3)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for a garden, the men cut the (4)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down and burn them. The (5)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they collect helps enrich the soil. They then grow a few (6)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5481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198" y="127969"/>
            <a:ext cx="108500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*COUNTABLE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9852" y="10298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637" y="92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674" y="1166750"/>
            <a:ext cx="967047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danh từ số ít, bắt đầu bằng phụ âm: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GB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an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danh từ số ít, bắt đầu bằng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much + danh từ không đếm được: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many + danh từ số nhiều: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little + danh từ không đếm được: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few + danh từ số nhiều: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ít/ một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258" y="113250"/>
            <a:ext cx="2678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GB" sz="2800" b="1" dirty="0" smtClean="0">
                <a:solidFill>
                  <a:prstClr val="black"/>
                </a:solidFill>
              </a:rPr>
              <a:t>* </a:t>
            </a:r>
            <a:r>
              <a:rPr lang="en-GB" sz="2800" b="1" dirty="0" err="1" smtClean="0">
                <a:solidFill>
                  <a:prstClr val="black"/>
                </a:solidFill>
              </a:rPr>
              <a:t>Remmember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My uncle has _____coffee plantation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How ______ information about the Van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Kieu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46218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  <a:latin typeface="Times New Roman" pitchFamily="18" charset="0"/>
                <a:cs typeface="Times New Roman" pitchFamily="18" charset="0"/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1109" y="64383"/>
            <a:ext cx="4813582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Sentence puzzling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908" y="1714557"/>
            <a:ext cx="536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3600" b="1" i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 mother?</a:t>
            </a:r>
            <a:endParaRPr lang="en-US" sz="3600" b="1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944" y="3383140"/>
            <a:ext cx="1018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1906" y="4910654"/>
            <a:ext cx="704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What time do you often  get up </a:t>
            </a: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38009"/>
              </p:ext>
            </p:extLst>
          </p:nvPr>
        </p:nvGraphicFramePr>
        <p:xfrm>
          <a:off x="854926" y="1054011"/>
          <a:ext cx="81505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601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22519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1318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45551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your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mother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9087"/>
              </p:ext>
            </p:extLst>
          </p:nvPr>
        </p:nvGraphicFramePr>
        <p:xfrm>
          <a:off x="803438" y="2466109"/>
          <a:ext cx="10318030" cy="62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86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543642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279005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2658599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62345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they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to school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yesterday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99640"/>
              </p:ext>
            </p:extLst>
          </p:nvPr>
        </p:nvGraphicFramePr>
        <p:xfrm>
          <a:off x="757944" y="4133492"/>
          <a:ext cx="104780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 What time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up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981" y="352210"/>
            <a:ext cx="49599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Uncountable 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thunder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snow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wind light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water...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Countable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radio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photo tomato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crops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(nhà),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568036" y="515449"/>
            <a:ext cx="5597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Leisure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en-GB" sz="3200" b="1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film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game,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246926" y="1283444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2826327"/>
            <a:ext cx="4700142" cy="34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9892" y="137164"/>
            <a:ext cx="372686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Homework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38" y="1617362"/>
            <a:ext cx="881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Learn by heart all the words.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Do exercises in the workbook.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99" y="3726873"/>
            <a:ext cx="3332570" cy="29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0" tIns="60950" rIns="121900" bIns="609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418596397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8185" y="117191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75" y="88063"/>
            <a:ext cx="130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2105892"/>
            <a:ext cx="6454160" cy="435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56142" y="1151695"/>
            <a:ext cx="6218990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.VnBahamasB" pitchFamily="34" charset="0"/>
              </a:rPr>
              <a:t>    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983299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38530" y="485770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harvest </a:t>
            </a:r>
            <a:r>
              <a:rPr lang="en-US" sz="48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250" y="4972008"/>
            <a:ext cx="637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754" y="5809363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 /ˈ</a:t>
            </a:r>
            <a:r>
              <a:rPr lang="en-US" sz="2800" b="1" dirty="0" err="1">
                <a:solidFill>
                  <a:srgbClr val="0000FF"/>
                </a:solidFill>
              </a:rPr>
              <a:t>hɑːvɪst</a:t>
            </a:r>
            <a:r>
              <a:rPr lang="en-US" sz="28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43" y="246952"/>
            <a:ext cx="6262305" cy="4331820"/>
          </a:xfrm>
          <a:prstGeom prst="rect">
            <a:avLst/>
          </a:prstGeom>
        </p:spPr>
      </p:pic>
      <p:pic>
        <p:nvPicPr>
          <p:cNvPr id="3" name="harvest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436" y="517777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3107" y="4538610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crop </a:t>
            </a:r>
            <a:r>
              <a:rPr lang="en-US" sz="4800" dirty="0"/>
              <a:t>(n</a:t>
            </a:r>
            <a:r>
              <a:rPr lang="en-US" sz="4800" dirty="0" smtClean="0"/>
              <a:t>):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442914" y="4658765"/>
            <a:ext cx="7444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3702" y="5489762"/>
            <a:ext cx="1516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 /</a:t>
            </a:r>
            <a:r>
              <a:rPr lang="en-US" sz="3200" b="1" dirty="0" err="1">
                <a:solidFill>
                  <a:srgbClr val="0000FF"/>
                </a:solidFill>
              </a:rPr>
              <a:t>krɒp</a:t>
            </a:r>
            <a:r>
              <a:rPr lang="en-US" sz="32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2998557" y="136569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rop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507" y="481860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93" y="96981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54790" y="5207830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waterwheel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6239" y="5327995"/>
            <a:ext cx="373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834" y="5966314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/ˈ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wɔːtəwiːl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7" y="270424"/>
            <a:ext cx="6236711" cy="475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waterwheel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190" y="549476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606893" y="1054862"/>
            <a:ext cx="786714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YES </a:t>
            </a:r>
            <a:r>
              <a:rPr lang="en-US" sz="4400" b="1" i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/ </a:t>
            </a:r>
            <a:r>
              <a:rPr lang="en-US" sz="4400" b="1" i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NO </a:t>
            </a: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QUESTION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002" y="263474"/>
            <a:ext cx="2912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3300"/>
                </a:solidFill>
              </a:rPr>
              <a:t>* </a:t>
            </a:r>
            <a:r>
              <a:rPr lang="en-US" sz="3600" b="1" u="sng" dirty="0" smtClean="0">
                <a:solidFill>
                  <a:srgbClr val="CC3300"/>
                </a:solidFill>
              </a:rPr>
              <a:t>Grammar:</a:t>
            </a:r>
            <a:endParaRPr lang="en-US" sz="3600" b="1" u="sng" dirty="0">
              <a:solidFill>
                <a:srgbClr val="CC33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54" y="2507673"/>
            <a:ext cx="4784301" cy="30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1" y="3241729"/>
            <a:ext cx="103632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- She is a teacher.</a:t>
            </a:r>
          </a:p>
          <a:p>
            <a:r>
              <a:rPr lang="en-GB" sz="3200" i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GB" sz="3200" i="1" dirty="0" smtClean="0">
                <a:solidFill>
                  <a:srgbClr val="C00000"/>
                </a:solidFill>
              </a:rPr>
              <a:t>Is she a teacher ?  </a:t>
            </a:r>
          </a:p>
          <a:p>
            <a:r>
              <a:rPr lang="en-GB" sz="3200" dirty="0" smtClean="0"/>
              <a:t>- T</a:t>
            </a:r>
            <a:r>
              <a:rPr lang="vi-VN" sz="3200" dirty="0" smtClean="0"/>
              <a:t>his </a:t>
            </a:r>
            <a:r>
              <a:rPr lang="en-GB" sz="3200" dirty="0" smtClean="0"/>
              <a:t>is </a:t>
            </a:r>
            <a:r>
              <a:rPr lang="vi-VN" sz="3200" dirty="0" smtClean="0"/>
              <a:t>interesting</a:t>
            </a:r>
            <a:r>
              <a:rPr lang="en-GB" sz="3200" dirty="0" smtClean="0"/>
              <a:t>.</a:t>
            </a:r>
            <a:r>
              <a:rPr lang="vi-VN" sz="3200" dirty="0" smtClean="0"/>
              <a:t> </a:t>
            </a:r>
            <a:endParaRPr lang="en-GB" sz="3200" dirty="0" smtClean="0"/>
          </a:p>
          <a:p>
            <a:r>
              <a:rPr lang="en-GB" sz="2800" b="1" i="1" dirty="0" smtClean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C3300"/>
                </a:solidFill>
              </a:rPr>
              <a:t>Is </a:t>
            </a:r>
            <a:r>
              <a:rPr lang="vi-VN" sz="2800" b="1" i="1" dirty="0">
                <a:solidFill>
                  <a:srgbClr val="CC3300"/>
                </a:solidFill>
              </a:rPr>
              <a:t>this interesting? </a:t>
            </a:r>
            <a:endParaRPr lang="en-GB" sz="2800" b="1" i="1" dirty="0">
              <a:solidFill>
                <a:srgbClr val="CC3300"/>
              </a:solidFill>
            </a:endParaRPr>
          </a:p>
          <a:p>
            <a:r>
              <a:rPr lang="en-GB" sz="3200" dirty="0" smtClean="0"/>
              <a:t>- They were happy</a:t>
            </a:r>
          </a:p>
          <a:p>
            <a:r>
              <a:rPr lang="en-GB" sz="3200" dirty="0" smtClean="0"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C3300"/>
                </a:solidFill>
              </a:rPr>
              <a:t>Were </a:t>
            </a:r>
            <a:r>
              <a:rPr lang="vi-VN" sz="2800" b="1" i="1" dirty="0">
                <a:solidFill>
                  <a:srgbClr val="CC3300"/>
                </a:solidFill>
              </a:rPr>
              <a:t>they happy?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37" y="91665"/>
            <a:ext cx="4654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* </a:t>
            </a:r>
            <a:r>
              <a:rPr lang="vi-VN" sz="2800" b="1" dirty="0" smtClean="0">
                <a:solidFill>
                  <a:srgbClr val="FF0000"/>
                </a:solidFill>
              </a:rPr>
              <a:t>Cấu trúc </a:t>
            </a:r>
            <a:r>
              <a:rPr lang="vi-VN" sz="2800" b="1" dirty="0">
                <a:solidFill>
                  <a:srgbClr val="FF0000"/>
                </a:solidFill>
              </a:rPr>
              <a:t>câu hỏi Yes/ No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772" y="740923"/>
            <a:ext cx="11526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i="1" dirty="0">
                <a:solidFill>
                  <a:prstClr val="black"/>
                </a:solidFill>
              </a:rPr>
              <a:t>Câu hỏi Yes/No luôn bắt đầu bằng một trong những trợ động từ </a:t>
            </a:r>
            <a:r>
              <a:rPr lang="vi-VN" sz="2600" b="1" i="1" dirty="0">
                <a:solidFill>
                  <a:prstClr val="black"/>
                </a:solidFill>
              </a:rPr>
              <a:t>be, </a:t>
            </a:r>
            <a:r>
              <a:rPr lang="vi-VN" sz="2600" b="1" i="1" dirty="0" smtClean="0">
                <a:solidFill>
                  <a:prstClr val="black"/>
                </a:solidFill>
              </a:rPr>
              <a:t>do</a:t>
            </a:r>
            <a:r>
              <a:rPr lang="en-GB" sz="2600" b="1" i="1" dirty="0" smtClean="0">
                <a:solidFill>
                  <a:prstClr val="black"/>
                </a:solidFill>
              </a:rPr>
              <a:t>, </a:t>
            </a:r>
            <a:r>
              <a:rPr lang="vi-VN" sz="2600" b="1" i="1" dirty="0" smtClean="0">
                <a:solidFill>
                  <a:prstClr val="black"/>
                </a:solidFill>
              </a:rPr>
              <a:t> </a:t>
            </a:r>
            <a:r>
              <a:rPr lang="vi-VN" sz="2600" i="1" dirty="0">
                <a:solidFill>
                  <a:prstClr val="black"/>
                </a:solidFill>
              </a:rPr>
              <a:t>hoặc một động từ khiếm khuyết và có thể trả lời đơn giản là </a:t>
            </a:r>
            <a:r>
              <a:rPr lang="vi-VN" sz="2600" b="1" i="1" dirty="0">
                <a:solidFill>
                  <a:prstClr val="black"/>
                </a:solidFill>
              </a:rPr>
              <a:t>Yes</a:t>
            </a:r>
            <a:r>
              <a:rPr lang="vi-VN" sz="2600" i="1" dirty="0">
                <a:solidFill>
                  <a:prstClr val="black"/>
                </a:solidFill>
              </a:rPr>
              <a:t> hoặc </a:t>
            </a:r>
            <a:r>
              <a:rPr lang="vi-VN" sz="2600" b="1" i="1" dirty="0">
                <a:solidFill>
                  <a:prstClr val="black"/>
                </a:solidFill>
              </a:rPr>
              <a:t>No,</a:t>
            </a:r>
            <a:r>
              <a:rPr lang="vi-VN" sz="2600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646" y="1610479"/>
            <a:ext cx="95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</a:rPr>
              <a:t>1. </a:t>
            </a:r>
            <a:r>
              <a:rPr lang="en-GB" sz="2800" b="1" dirty="0">
                <a:solidFill>
                  <a:srgbClr val="0070C0"/>
                </a:solidFill>
              </a:rPr>
              <a:t>C</a:t>
            </a:r>
            <a:r>
              <a:rPr lang="vi-VN" sz="2800" b="1" dirty="0" smtClean="0">
                <a:solidFill>
                  <a:srgbClr val="0070C0"/>
                </a:solidFill>
              </a:rPr>
              <a:t>âu </a:t>
            </a:r>
            <a:r>
              <a:rPr lang="vi-VN" sz="2800" b="1" dirty="0">
                <a:solidFill>
                  <a:srgbClr val="0070C0"/>
                </a:solidFill>
              </a:rPr>
              <a:t>hỏi </a:t>
            </a:r>
            <a:r>
              <a:rPr lang="en-GB" sz="2800" b="1" dirty="0" smtClean="0">
                <a:solidFill>
                  <a:srgbClr val="0070C0"/>
                </a:solidFill>
              </a:rPr>
              <a:t>Yes/ no </a:t>
            </a:r>
            <a:r>
              <a:rPr lang="vi-VN" sz="2800" b="1" dirty="0" smtClean="0">
                <a:solidFill>
                  <a:srgbClr val="0070C0"/>
                </a:solidFill>
              </a:rPr>
              <a:t>với </a:t>
            </a:r>
            <a:r>
              <a:rPr lang="vi-VN" sz="2800" b="1" dirty="0">
                <a:solidFill>
                  <a:srgbClr val="0070C0"/>
                </a:solidFill>
              </a:rPr>
              <a:t>động từ </a:t>
            </a:r>
            <a:r>
              <a:rPr lang="vi-VN" sz="2800" b="1" dirty="0">
                <a:solidFill>
                  <a:srgbClr val="C00000"/>
                </a:solidFill>
              </a:rPr>
              <a:t>“be</a:t>
            </a:r>
            <a:r>
              <a:rPr lang="vi-VN" sz="2800" b="1" dirty="0" smtClean="0">
                <a:solidFill>
                  <a:srgbClr val="C00000"/>
                </a:solidFill>
              </a:rPr>
              <a:t>”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7561" y="2234390"/>
            <a:ext cx="328487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</a:rPr>
              <a:t>Be + S + adj/ N?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2032" y="20813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Yes, S +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No,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be not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89416" y="2412315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96341" y="2597864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772" y="2826231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</p:spTree>
    <p:extLst>
      <p:ext uri="{BB962C8B-B14F-4D97-AF65-F5344CB8AC3E}">
        <p14:creationId xmlns:p14="http://schemas.microsoft.com/office/powerpoint/2010/main" val="17411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6507" y="2612549"/>
            <a:ext cx="11646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They often go to school in the morning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often 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to school in the morning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they do/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 don’t.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 had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English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 Yesterday.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have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English test y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esterday?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 did /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,she didn’t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527" y="15197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S +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do/does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/did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S +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don’t/doesn’t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 didn’t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154770"/>
            <a:ext cx="591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00FF"/>
                </a:solidFill>
              </a:rPr>
              <a:t>2. </a:t>
            </a:r>
            <a:r>
              <a:rPr lang="vi-VN" sz="2800" b="1" dirty="0">
                <a:solidFill>
                  <a:srgbClr val="0000FF"/>
                </a:solidFill>
              </a:rPr>
              <a:t>Câu hỏi </a:t>
            </a:r>
            <a:r>
              <a:rPr lang="en-GB" sz="2800" b="1" dirty="0" smtClean="0">
                <a:solidFill>
                  <a:srgbClr val="0000FF"/>
                </a:solidFill>
              </a:rPr>
              <a:t>Y</a:t>
            </a:r>
            <a:r>
              <a:rPr lang="vi-VN" sz="2800" b="1" dirty="0" smtClean="0">
                <a:solidFill>
                  <a:srgbClr val="0000FF"/>
                </a:solidFill>
              </a:rPr>
              <a:t>es/</a:t>
            </a:r>
            <a:r>
              <a:rPr lang="en-GB" sz="2800" b="1" dirty="0" smtClean="0">
                <a:solidFill>
                  <a:srgbClr val="0000FF"/>
                </a:solidFill>
              </a:rPr>
              <a:t>N</a:t>
            </a:r>
            <a:r>
              <a:rPr lang="vi-VN" sz="2800" b="1" dirty="0" smtClean="0">
                <a:solidFill>
                  <a:srgbClr val="0000FF"/>
                </a:solidFill>
              </a:rPr>
              <a:t>o </a:t>
            </a:r>
            <a:r>
              <a:rPr lang="vi-VN" sz="2800" b="1" dirty="0">
                <a:solidFill>
                  <a:srgbClr val="0000FF"/>
                </a:solidFill>
              </a:rPr>
              <a:t>với trợ động từ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053" y="838890"/>
            <a:ext cx="649152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Do/ Does/ Did + S + V(nguyên thể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5075" y="1826882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2012431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6005" y="2473817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385" y="5420848"/>
            <a:ext cx="908363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 Can/ will/ should/ would 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+ S + V(nguyên thể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vi-VN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013" y="4629152"/>
            <a:ext cx="1149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00FF"/>
                </a:solidFill>
              </a:rPr>
              <a:t>3. </a:t>
            </a:r>
            <a:r>
              <a:rPr lang="vi-VN" sz="2800" b="1" dirty="0" smtClean="0">
                <a:solidFill>
                  <a:srgbClr val="0000FF"/>
                </a:solidFill>
              </a:rPr>
              <a:t>Câu </a:t>
            </a:r>
            <a:r>
              <a:rPr lang="vi-VN" sz="2800" b="1" dirty="0">
                <a:solidFill>
                  <a:srgbClr val="0000FF"/>
                </a:solidFill>
              </a:rPr>
              <a:t>hỏi </a:t>
            </a:r>
            <a:r>
              <a:rPr lang="en-GB" sz="2800" b="1" dirty="0">
                <a:solidFill>
                  <a:srgbClr val="0000FF"/>
                </a:solidFill>
              </a:rPr>
              <a:t>Y</a:t>
            </a:r>
            <a:r>
              <a:rPr lang="en-GB" sz="2800" b="1" dirty="0" smtClean="0">
                <a:solidFill>
                  <a:srgbClr val="0000FF"/>
                </a:solidFill>
              </a:rPr>
              <a:t>es/ No </a:t>
            </a:r>
            <a:r>
              <a:rPr lang="vi-VN" sz="2800" b="1" dirty="0" smtClean="0">
                <a:solidFill>
                  <a:srgbClr val="0000FF"/>
                </a:solidFill>
              </a:rPr>
              <a:t>với </a:t>
            </a:r>
            <a:r>
              <a:rPr lang="vi-VN" sz="2800" b="1" dirty="0">
                <a:solidFill>
                  <a:srgbClr val="0000FF"/>
                </a:solidFill>
              </a:rPr>
              <a:t>động từ khuyết thiếu</a:t>
            </a:r>
          </a:p>
        </p:txBody>
      </p:sp>
    </p:spTree>
    <p:extLst>
      <p:ext uri="{BB962C8B-B14F-4D97-AF65-F5344CB8AC3E}">
        <p14:creationId xmlns:p14="http://schemas.microsoft.com/office/powerpoint/2010/main" val="13031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4382</TotalTime>
  <Words>1015</Words>
  <Application>Microsoft Office PowerPoint</Application>
  <PresentationFormat>Widescreen</PresentationFormat>
  <Paragraphs>202</Paragraphs>
  <Slides>23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.VnBahamasB</vt:lpstr>
      <vt:lpstr>.VnTifani Heavy</vt:lpstr>
      <vt:lpstr>Adobe Gothic Std B</vt:lpstr>
      <vt:lpstr>Arial</vt:lpstr>
      <vt:lpstr>Calibri</vt:lpstr>
      <vt:lpstr>Georgia</vt:lpstr>
      <vt:lpstr>Myriad Pro</vt:lpstr>
      <vt:lpstr>Times New Roman</vt:lpstr>
      <vt:lpstr>Trebuchet MS</vt:lpstr>
      <vt:lpstr>Wingdings</vt:lpstr>
      <vt:lpstr>Slipstream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339</cp:revision>
  <dcterms:created xsi:type="dcterms:W3CDTF">2020-12-09T02:04:09Z</dcterms:created>
  <dcterms:modified xsi:type="dcterms:W3CDTF">2023-11-07T02:01:28Z</dcterms:modified>
</cp:coreProperties>
</file>