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6"/>
  </p:notesMasterIdLst>
  <p:sldIdLst>
    <p:sldId id="287" r:id="rId2"/>
    <p:sldId id="290" r:id="rId3"/>
    <p:sldId id="288" r:id="rId4"/>
    <p:sldId id="286" r:id="rId5"/>
    <p:sldId id="257" r:id="rId6"/>
    <p:sldId id="263" r:id="rId7"/>
    <p:sldId id="264" r:id="rId8"/>
    <p:sldId id="265" r:id="rId9"/>
    <p:sldId id="266" r:id="rId10"/>
    <p:sldId id="267" r:id="rId11"/>
    <p:sldId id="291" r:id="rId12"/>
    <p:sldId id="293" r:id="rId13"/>
    <p:sldId id="294" r:id="rId14"/>
    <p:sldId id="280" r:id="rId15"/>
    <p:sldId id="295" r:id="rId16"/>
    <p:sldId id="270" r:id="rId17"/>
    <p:sldId id="283" r:id="rId18"/>
    <p:sldId id="275" r:id="rId19"/>
    <p:sldId id="276" r:id="rId20"/>
    <p:sldId id="297" r:id="rId21"/>
    <p:sldId id="298" r:id="rId22"/>
    <p:sldId id="278" r:id="rId23"/>
    <p:sldId id="299" r:id="rId24"/>
    <p:sldId id="284" r:id="rId25"/>
  </p:sldIdLst>
  <p:sldSz cx="12192000" cy="6858000"/>
  <p:notesSz cx="6858000" cy="9144000"/>
  <p:embeddedFontLst>
    <p:embeddedFont>
      <p:font typeface=".VnArabia" panose="020B7200000000000000"/>
      <p:regular r:id="rId27"/>
    </p:embeddedFont>
    <p:embeddedFont>
      <p:font typeface=".VnAvantH" panose="020B7200000000000000"/>
      <p:regular r:id="rId28"/>
      <p:bold r:id="rId29"/>
      <p:italic r:id="rId30"/>
      <p:boldItalic r:id="rId31"/>
    </p:embeddedFont>
    <p:embeddedFont>
      <p:font typeface=".VnMysticalH" panose="020B7200000000000000"/>
      <p:regular r:id="rId32"/>
    </p:embeddedFont>
    <p:embeddedFont>
      <p:font typeface="Gabriola" panose="04040605051002020D02" pitchFamily="82" charset="0"/>
      <p:regular r:id="rId33"/>
    </p:embeddedFont>
    <p:embeddedFont>
      <p:font typeface="Open Sans" panose="020B0606030504020204" pitchFamily="34" charset="0"/>
      <p:regular r:id="rId34"/>
      <p:bold r:id="rId35"/>
      <p:italic r:id="rId36"/>
      <p:boldItalic r:id="rId37"/>
    </p:embeddedFont>
    <p:embeddedFont>
      <p:font typeface="VNI-Ariston" panose="020B0604020202020204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7" roundtripDataSignature="AMtx7mjVbYzPtQeH0QQzegm4qTyx1d2uy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4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957B026-A52B-4486-8F3D-03B5434FDEE7}">
  <a:tblStyle styleId="{F957B026-A52B-4486-8F3D-03B5434FDEE7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 b="off" i="off"/>
      <a:tcStyle>
        <a:tcBdr/>
        <a:fill>
          <a:solidFill>
            <a:srgbClr val="D0DEEF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D0DEEF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57A5EAD2-DE58-4EE1-926B-AA3FD9B3B25E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87"/>
    <p:restoredTop sz="94650"/>
  </p:normalViewPr>
  <p:slideViewPr>
    <p:cSldViewPr snapToGrid="0">
      <p:cViewPr varScale="1">
        <p:scale>
          <a:sx n="59" d="100"/>
          <a:sy n="59" d="100"/>
        </p:scale>
        <p:origin x="1048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7" Type="http://customschemas.google.com/relationships/presentationmetadata" Target="meta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4A45C7-BC6F-4CE6-A92B-F0210A9EE179}" type="doc">
      <dgm:prSet loTypeId="urn:microsoft.com/office/officeart/2005/8/layout/hierarchy6" loCatId="hierarchy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6138440-8C7F-42A6-AFCE-20CD97ADA595}">
      <dgm:prSet phldrT="[Text]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Food and Drink </a:t>
          </a:r>
        </a:p>
      </dgm:t>
    </dgm:pt>
    <dgm:pt modelId="{961517A1-E814-4B7E-A5D8-DA435C766227}" type="parTrans" cxnId="{7F66552D-1C11-4D5F-9135-8A8635AC0836}">
      <dgm:prSet/>
      <dgm:spPr/>
      <dgm:t>
        <a:bodyPr/>
        <a:lstStyle/>
        <a:p>
          <a:endParaRPr lang="en-US"/>
        </a:p>
      </dgm:t>
    </dgm:pt>
    <dgm:pt modelId="{10A80970-D021-4F8B-954E-4B49EE1CDE1D}" type="sibTrans" cxnId="{7F66552D-1C11-4D5F-9135-8A8635AC0836}">
      <dgm:prSet/>
      <dgm:spPr/>
      <dgm:t>
        <a:bodyPr/>
        <a:lstStyle/>
        <a:p>
          <a:endParaRPr lang="en-US"/>
        </a:p>
      </dgm:t>
    </dgm:pt>
    <dgm:pt modelId="{AFB6757D-97B1-4663-A950-106220254434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b="0" i="0" u="none" strike="noStrike" cap="none" dirty="0" err="1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rPr>
            <a:t>Favourite</a:t>
          </a:r>
          <a:r>
            <a:rPr lang="en-US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rPr>
            <a:t> food and drink </a:t>
          </a:r>
          <a:endParaRPr lang="en-US" dirty="0"/>
        </a:p>
      </dgm:t>
    </dgm:pt>
    <dgm:pt modelId="{22089469-5445-4D8B-99BD-E1622C43E548}" type="parTrans" cxnId="{9D7B226F-F060-4C81-A130-8A3BCD9D231B}">
      <dgm:prSet/>
      <dgm:spPr/>
      <dgm:t>
        <a:bodyPr/>
        <a:lstStyle/>
        <a:p>
          <a:endParaRPr lang="en-US"/>
        </a:p>
      </dgm:t>
    </dgm:pt>
    <dgm:pt modelId="{3236EDA7-D232-4A3C-B9FE-787F36C40C84}" type="sibTrans" cxnId="{9D7B226F-F060-4C81-A130-8A3BCD9D231B}">
      <dgm:prSet/>
      <dgm:spPr/>
      <dgm:t>
        <a:bodyPr/>
        <a:lstStyle/>
        <a:p>
          <a:endParaRPr lang="en-US"/>
        </a:p>
      </dgm:t>
    </dgm:pt>
    <dgm:pt modelId="{EAF7E57C-151F-4B32-A2D6-EEA8D5E54C75}">
      <dgm:prSet phldrT="[Text]"/>
      <dgm:spPr/>
      <dgm:t>
        <a:bodyPr/>
        <a:lstStyle/>
        <a:p>
          <a:r>
            <a:rPr lang="en-US" dirty="0"/>
            <a:t>Topic of the unit</a:t>
          </a:r>
        </a:p>
      </dgm:t>
    </dgm:pt>
    <dgm:pt modelId="{FF62B74E-AC00-459C-A44D-520B263996E8}" type="parTrans" cxnId="{8EF0B0FD-B369-4C4B-902F-A2C3C5176AF4}">
      <dgm:prSet/>
      <dgm:spPr/>
      <dgm:t>
        <a:bodyPr/>
        <a:lstStyle/>
        <a:p>
          <a:endParaRPr lang="en-US"/>
        </a:p>
      </dgm:t>
    </dgm:pt>
    <dgm:pt modelId="{261669B4-91E3-4539-BDF7-CC9329C53401}" type="sibTrans" cxnId="{8EF0B0FD-B369-4C4B-902F-A2C3C5176AF4}">
      <dgm:prSet/>
      <dgm:spPr/>
      <dgm:t>
        <a:bodyPr/>
        <a:lstStyle/>
        <a:p>
          <a:endParaRPr lang="en-US"/>
        </a:p>
      </dgm:t>
    </dgm:pt>
    <dgm:pt modelId="{72FFDE77-F3BF-4EDF-B0CF-E38F076CA101}">
      <dgm:prSet phldrT="[Text]"/>
      <dgm:spPr/>
      <dgm:t>
        <a:bodyPr/>
        <a:lstStyle/>
        <a:p>
          <a:r>
            <a:rPr lang="en-US" dirty="0"/>
            <a:t>Vocabulary</a:t>
          </a:r>
        </a:p>
      </dgm:t>
    </dgm:pt>
    <dgm:pt modelId="{077299E1-68F8-4DBF-A150-B5D458A1B2EF}" type="parTrans" cxnId="{ABD22CF5-0318-4A3D-8323-74021E22373D}">
      <dgm:prSet/>
      <dgm:spPr/>
      <dgm:t>
        <a:bodyPr/>
        <a:lstStyle/>
        <a:p>
          <a:endParaRPr lang="en-US"/>
        </a:p>
      </dgm:t>
    </dgm:pt>
    <dgm:pt modelId="{6048DCAA-ECF9-4987-98AE-35B97655FD38}" type="sibTrans" cxnId="{ABD22CF5-0318-4A3D-8323-74021E22373D}">
      <dgm:prSet/>
      <dgm:spPr/>
      <dgm:t>
        <a:bodyPr/>
        <a:lstStyle/>
        <a:p>
          <a:endParaRPr lang="en-US"/>
        </a:p>
      </dgm:t>
    </dgm:pt>
    <dgm:pt modelId="{E342C70F-7F9B-4E48-B1D0-F23735F2769C}" type="pres">
      <dgm:prSet presAssocID="{BC4A45C7-BC6F-4CE6-A92B-F0210A9EE179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538B4A7C-EA64-499B-A3D9-4A6197CC6A27}" type="pres">
      <dgm:prSet presAssocID="{BC4A45C7-BC6F-4CE6-A92B-F0210A9EE179}" presName="hierFlow" presStyleCnt="0"/>
      <dgm:spPr/>
    </dgm:pt>
    <dgm:pt modelId="{3E34D8A0-7CD8-49B8-BF27-2F7BB3DCC27F}" type="pres">
      <dgm:prSet presAssocID="{BC4A45C7-BC6F-4CE6-A92B-F0210A9EE179}" presName="firstBuf" presStyleCnt="0"/>
      <dgm:spPr/>
    </dgm:pt>
    <dgm:pt modelId="{EF4292B8-DE80-4518-89F6-4C067D19BE5D}" type="pres">
      <dgm:prSet presAssocID="{BC4A45C7-BC6F-4CE6-A92B-F0210A9EE179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15E23AC7-49FB-48C5-B063-5B9C7697434D}" type="pres">
      <dgm:prSet presAssocID="{66138440-8C7F-42A6-AFCE-20CD97ADA595}" presName="Name14" presStyleCnt="0"/>
      <dgm:spPr/>
    </dgm:pt>
    <dgm:pt modelId="{900A6C8C-2B7C-4F16-8523-B2C8E70FE539}" type="pres">
      <dgm:prSet presAssocID="{66138440-8C7F-42A6-AFCE-20CD97ADA595}" presName="level1Shape" presStyleLbl="node0" presStyleIdx="0" presStyleCnt="1" custScaleX="137590">
        <dgm:presLayoutVars>
          <dgm:chPref val="3"/>
        </dgm:presLayoutVars>
      </dgm:prSet>
      <dgm:spPr/>
    </dgm:pt>
    <dgm:pt modelId="{EF41AB95-AFCD-4378-B7AC-90EEB91AAC91}" type="pres">
      <dgm:prSet presAssocID="{66138440-8C7F-42A6-AFCE-20CD97ADA595}" presName="hierChild2" presStyleCnt="0"/>
      <dgm:spPr/>
    </dgm:pt>
    <dgm:pt modelId="{4F25D1CD-CD2D-4831-80B6-B15A0B4A4043}" type="pres">
      <dgm:prSet presAssocID="{22089469-5445-4D8B-99BD-E1622C43E548}" presName="Name19" presStyleLbl="parChTrans1D2" presStyleIdx="0" presStyleCnt="1"/>
      <dgm:spPr/>
    </dgm:pt>
    <dgm:pt modelId="{68344235-07D9-4623-AE18-AF392ED90C04}" type="pres">
      <dgm:prSet presAssocID="{AFB6757D-97B1-4663-A950-106220254434}" presName="Name21" presStyleCnt="0"/>
      <dgm:spPr/>
    </dgm:pt>
    <dgm:pt modelId="{93D99CBD-C526-4674-A621-3B6F96DC3EC0}" type="pres">
      <dgm:prSet presAssocID="{AFB6757D-97B1-4663-A950-106220254434}" presName="level2Shape" presStyleLbl="node2" presStyleIdx="0" presStyleCnt="1" custScaleX="137590"/>
      <dgm:spPr/>
    </dgm:pt>
    <dgm:pt modelId="{EE8BFEBA-4E6C-40E1-B342-40D339E029FF}" type="pres">
      <dgm:prSet presAssocID="{AFB6757D-97B1-4663-A950-106220254434}" presName="hierChild3" presStyleCnt="0"/>
      <dgm:spPr/>
    </dgm:pt>
    <dgm:pt modelId="{9CE1EBFE-C0C3-4E91-8F34-5883B7A3D6B4}" type="pres">
      <dgm:prSet presAssocID="{BC4A45C7-BC6F-4CE6-A92B-F0210A9EE179}" presName="bgShapesFlow" presStyleCnt="0"/>
      <dgm:spPr/>
    </dgm:pt>
    <dgm:pt modelId="{1DC887EF-394C-420D-A534-A7CB9B21CC90}" type="pres">
      <dgm:prSet presAssocID="{EAF7E57C-151F-4B32-A2D6-EEA8D5E54C75}" presName="rectComp" presStyleCnt="0"/>
      <dgm:spPr/>
    </dgm:pt>
    <dgm:pt modelId="{F88AC81A-2BC5-4E80-A859-27A859164080}" type="pres">
      <dgm:prSet presAssocID="{EAF7E57C-151F-4B32-A2D6-EEA8D5E54C75}" presName="bgRect" presStyleLbl="bgShp" presStyleIdx="0" presStyleCnt="2"/>
      <dgm:spPr/>
    </dgm:pt>
    <dgm:pt modelId="{5472C35F-FB15-4BDC-AD4E-16C4B0484CCC}" type="pres">
      <dgm:prSet presAssocID="{EAF7E57C-151F-4B32-A2D6-EEA8D5E54C75}" presName="bgRectTx" presStyleLbl="bgShp" presStyleIdx="0" presStyleCnt="2">
        <dgm:presLayoutVars>
          <dgm:bulletEnabled val="1"/>
        </dgm:presLayoutVars>
      </dgm:prSet>
      <dgm:spPr/>
    </dgm:pt>
    <dgm:pt modelId="{F17E8D5B-AB5F-4AB5-B7AF-CD56FC477DAA}" type="pres">
      <dgm:prSet presAssocID="{EAF7E57C-151F-4B32-A2D6-EEA8D5E54C75}" presName="spComp" presStyleCnt="0"/>
      <dgm:spPr/>
    </dgm:pt>
    <dgm:pt modelId="{72A471FA-00E5-47D9-A593-961D537F703F}" type="pres">
      <dgm:prSet presAssocID="{EAF7E57C-151F-4B32-A2D6-EEA8D5E54C75}" presName="vSp" presStyleCnt="0"/>
      <dgm:spPr/>
    </dgm:pt>
    <dgm:pt modelId="{4619337E-8C3C-4B76-8B2B-56659E4A6B85}" type="pres">
      <dgm:prSet presAssocID="{72FFDE77-F3BF-4EDF-B0CF-E38F076CA101}" presName="rectComp" presStyleCnt="0"/>
      <dgm:spPr/>
    </dgm:pt>
    <dgm:pt modelId="{7F5F073C-3505-4AB4-B09A-54AF1D76ACDA}" type="pres">
      <dgm:prSet presAssocID="{72FFDE77-F3BF-4EDF-B0CF-E38F076CA101}" presName="bgRect" presStyleLbl="bgShp" presStyleIdx="1" presStyleCnt="2"/>
      <dgm:spPr/>
    </dgm:pt>
    <dgm:pt modelId="{C4FCDA8C-0193-4094-A70A-AEF77DD23C6F}" type="pres">
      <dgm:prSet presAssocID="{72FFDE77-F3BF-4EDF-B0CF-E38F076CA101}" presName="bgRectTx" presStyleLbl="bgShp" presStyleIdx="1" presStyleCnt="2">
        <dgm:presLayoutVars>
          <dgm:bulletEnabled val="1"/>
        </dgm:presLayoutVars>
      </dgm:prSet>
      <dgm:spPr/>
    </dgm:pt>
  </dgm:ptLst>
  <dgm:cxnLst>
    <dgm:cxn modelId="{2344C90C-0D6A-4B38-9786-766E29EFB2B6}" type="presOf" srcId="{BC4A45C7-BC6F-4CE6-A92B-F0210A9EE179}" destId="{E342C70F-7F9B-4E48-B1D0-F23735F2769C}" srcOrd="0" destOrd="0" presId="urn:microsoft.com/office/officeart/2005/8/layout/hierarchy6"/>
    <dgm:cxn modelId="{2CAA3B17-8A53-41CC-9EB9-B6E978AB06B6}" type="presOf" srcId="{66138440-8C7F-42A6-AFCE-20CD97ADA595}" destId="{900A6C8C-2B7C-4F16-8523-B2C8E70FE539}" srcOrd="0" destOrd="0" presId="urn:microsoft.com/office/officeart/2005/8/layout/hierarchy6"/>
    <dgm:cxn modelId="{E119CA21-0302-4767-9FE6-EB9E405123FB}" type="presOf" srcId="{EAF7E57C-151F-4B32-A2D6-EEA8D5E54C75}" destId="{F88AC81A-2BC5-4E80-A859-27A859164080}" srcOrd="0" destOrd="0" presId="urn:microsoft.com/office/officeart/2005/8/layout/hierarchy6"/>
    <dgm:cxn modelId="{7F66552D-1C11-4D5F-9135-8A8635AC0836}" srcId="{BC4A45C7-BC6F-4CE6-A92B-F0210A9EE179}" destId="{66138440-8C7F-42A6-AFCE-20CD97ADA595}" srcOrd="0" destOrd="0" parTransId="{961517A1-E814-4B7E-A5D8-DA435C766227}" sibTransId="{10A80970-D021-4F8B-954E-4B49EE1CDE1D}"/>
    <dgm:cxn modelId="{FBCCD35D-1140-43D8-A11A-19041DF6C999}" type="presOf" srcId="{22089469-5445-4D8B-99BD-E1622C43E548}" destId="{4F25D1CD-CD2D-4831-80B6-B15A0B4A4043}" srcOrd="0" destOrd="0" presId="urn:microsoft.com/office/officeart/2005/8/layout/hierarchy6"/>
    <dgm:cxn modelId="{89A67265-8497-45DE-A27D-4735D9589CF2}" type="presOf" srcId="{72FFDE77-F3BF-4EDF-B0CF-E38F076CA101}" destId="{7F5F073C-3505-4AB4-B09A-54AF1D76ACDA}" srcOrd="0" destOrd="0" presId="urn:microsoft.com/office/officeart/2005/8/layout/hierarchy6"/>
    <dgm:cxn modelId="{9D7B226F-F060-4C81-A130-8A3BCD9D231B}" srcId="{66138440-8C7F-42A6-AFCE-20CD97ADA595}" destId="{AFB6757D-97B1-4663-A950-106220254434}" srcOrd="0" destOrd="0" parTransId="{22089469-5445-4D8B-99BD-E1622C43E548}" sibTransId="{3236EDA7-D232-4A3C-B9FE-787F36C40C84}"/>
    <dgm:cxn modelId="{9657E850-D354-4D21-9C34-8E3EDAA4E33A}" type="presOf" srcId="{AFB6757D-97B1-4663-A950-106220254434}" destId="{93D99CBD-C526-4674-A621-3B6F96DC3EC0}" srcOrd="0" destOrd="0" presId="urn:microsoft.com/office/officeart/2005/8/layout/hierarchy6"/>
    <dgm:cxn modelId="{19BD2E59-A174-40B5-87C9-22BC02C28E21}" type="presOf" srcId="{EAF7E57C-151F-4B32-A2D6-EEA8D5E54C75}" destId="{5472C35F-FB15-4BDC-AD4E-16C4B0484CCC}" srcOrd="1" destOrd="0" presId="urn:microsoft.com/office/officeart/2005/8/layout/hierarchy6"/>
    <dgm:cxn modelId="{6B2079DD-A22D-4473-A572-F205BF293DDB}" type="presOf" srcId="{72FFDE77-F3BF-4EDF-B0CF-E38F076CA101}" destId="{C4FCDA8C-0193-4094-A70A-AEF77DD23C6F}" srcOrd="1" destOrd="0" presId="urn:microsoft.com/office/officeart/2005/8/layout/hierarchy6"/>
    <dgm:cxn modelId="{ABD22CF5-0318-4A3D-8323-74021E22373D}" srcId="{BC4A45C7-BC6F-4CE6-A92B-F0210A9EE179}" destId="{72FFDE77-F3BF-4EDF-B0CF-E38F076CA101}" srcOrd="2" destOrd="0" parTransId="{077299E1-68F8-4DBF-A150-B5D458A1B2EF}" sibTransId="{6048DCAA-ECF9-4987-98AE-35B97655FD38}"/>
    <dgm:cxn modelId="{8EF0B0FD-B369-4C4B-902F-A2C3C5176AF4}" srcId="{BC4A45C7-BC6F-4CE6-A92B-F0210A9EE179}" destId="{EAF7E57C-151F-4B32-A2D6-EEA8D5E54C75}" srcOrd="1" destOrd="0" parTransId="{FF62B74E-AC00-459C-A44D-520B263996E8}" sibTransId="{261669B4-91E3-4539-BDF7-CC9329C53401}"/>
    <dgm:cxn modelId="{24F05878-62B9-4C09-B57E-6AB90EE0D460}" type="presParOf" srcId="{E342C70F-7F9B-4E48-B1D0-F23735F2769C}" destId="{538B4A7C-EA64-499B-A3D9-4A6197CC6A27}" srcOrd="0" destOrd="0" presId="urn:microsoft.com/office/officeart/2005/8/layout/hierarchy6"/>
    <dgm:cxn modelId="{0183CE92-0A19-4232-B7B9-CDF5A87D5EAC}" type="presParOf" srcId="{538B4A7C-EA64-499B-A3D9-4A6197CC6A27}" destId="{3E34D8A0-7CD8-49B8-BF27-2F7BB3DCC27F}" srcOrd="0" destOrd="0" presId="urn:microsoft.com/office/officeart/2005/8/layout/hierarchy6"/>
    <dgm:cxn modelId="{757ED411-E877-470F-834A-526EDC07265C}" type="presParOf" srcId="{538B4A7C-EA64-499B-A3D9-4A6197CC6A27}" destId="{EF4292B8-DE80-4518-89F6-4C067D19BE5D}" srcOrd="1" destOrd="0" presId="urn:microsoft.com/office/officeart/2005/8/layout/hierarchy6"/>
    <dgm:cxn modelId="{D09E5221-3D7B-42CA-B61C-235D24A47D15}" type="presParOf" srcId="{EF4292B8-DE80-4518-89F6-4C067D19BE5D}" destId="{15E23AC7-49FB-48C5-B063-5B9C7697434D}" srcOrd="0" destOrd="0" presId="urn:microsoft.com/office/officeart/2005/8/layout/hierarchy6"/>
    <dgm:cxn modelId="{07775089-F6DB-4C71-9491-2622C891AB5B}" type="presParOf" srcId="{15E23AC7-49FB-48C5-B063-5B9C7697434D}" destId="{900A6C8C-2B7C-4F16-8523-B2C8E70FE539}" srcOrd="0" destOrd="0" presId="urn:microsoft.com/office/officeart/2005/8/layout/hierarchy6"/>
    <dgm:cxn modelId="{C7D9051C-2582-42EA-B652-99CFD49E696D}" type="presParOf" srcId="{15E23AC7-49FB-48C5-B063-5B9C7697434D}" destId="{EF41AB95-AFCD-4378-B7AC-90EEB91AAC91}" srcOrd="1" destOrd="0" presId="urn:microsoft.com/office/officeart/2005/8/layout/hierarchy6"/>
    <dgm:cxn modelId="{7EA720BF-C049-4DCA-A566-792126F0449B}" type="presParOf" srcId="{EF41AB95-AFCD-4378-B7AC-90EEB91AAC91}" destId="{4F25D1CD-CD2D-4831-80B6-B15A0B4A4043}" srcOrd="0" destOrd="0" presId="urn:microsoft.com/office/officeart/2005/8/layout/hierarchy6"/>
    <dgm:cxn modelId="{BB9224D2-7577-42A7-B2E3-E3117E81A662}" type="presParOf" srcId="{EF41AB95-AFCD-4378-B7AC-90EEB91AAC91}" destId="{68344235-07D9-4623-AE18-AF392ED90C04}" srcOrd="1" destOrd="0" presId="urn:microsoft.com/office/officeart/2005/8/layout/hierarchy6"/>
    <dgm:cxn modelId="{594B790A-9EEE-4EAF-9750-339860C3F5D8}" type="presParOf" srcId="{68344235-07D9-4623-AE18-AF392ED90C04}" destId="{93D99CBD-C526-4674-A621-3B6F96DC3EC0}" srcOrd="0" destOrd="0" presId="urn:microsoft.com/office/officeart/2005/8/layout/hierarchy6"/>
    <dgm:cxn modelId="{DBD9D66D-870E-4286-9DDC-61A1E67283F6}" type="presParOf" srcId="{68344235-07D9-4623-AE18-AF392ED90C04}" destId="{EE8BFEBA-4E6C-40E1-B342-40D339E029FF}" srcOrd="1" destOrd="0" presId="urn:microsoft.com/office/officeart/2005/8/layout/hierarchy6"/>
    <dgm:cxn modelId="{34200B4D-ADF2-488F-BBE4-0FF44CEBCC80}" type="presParOf" srcId="{E342C70F-7F9B-4E48-B1D0-F23735F2769C}" destId="{9CE1EBFE-C0C3-4E91-8F34-5883B7A3D6B4}" srcOrd="1" destOrd="0" presId="urn:microsoft.com/office/officeart/2005/8/layout/hierarchy6"/>
    <dgm:cxn modelId="{885194A2-AFE9-475C-B005-3FE56E852878}" type="presParOf" srcId="{9CE1EBFE-C0C3-4E91-8F34-5883B7A3D6B4}" destId="{1DC887EF-394C-420D-A534-A7CB9B21CC90}" srcOrd="0" destOrd="0" presId="urn:microsoft.com/office/officeart/2005/8/layout/hierarchy6"/>
    <dgm:cxn modelId="{FDC09BA1-7F9C-40C2-9DFC-0B3A30DF4AB1}" type="presParOf" srcId="{1DC887EF-394C-420D-A534-A7CB9B21CC90}" destId="{F88AC81A-2BC5-4E80-A859-27A859164080}" srcOrd="0" destOrd="0" presId="urn:microsoft.com/office/officeart/2005/8/layout/hierarchy6"/>
    <dgm:cxn modelId="{EED591FF-7DB0-4D58-AB24-5B5E33788896}" type="presParOf" srcId="{1DC887EF-394C-420D-A534-A7CB9B21CC90}" destId="{5472C35F-FB15-4BDC-AD4E-16C4B0484CCC}" srcOrd="1" destOrd="0" presId="urn:microsoft.com/office/officeart/2005/8/layout/hierarchy6"/>
    <dgm:cxn modelId="{60B13C2B-245E-4353-A24F-DC57BD823B50}" type="presParOf" srcId="{9CE1EBFE-C0C3-4E91-8F34-5883B7A3D6B4}" destId="{F17E8D5B-AB5F-4AB5-B7AF-CD56FC477DAA}" srcOrd="1" destOrd="0" presId="urn:microsoft.com/office/officeart/2005/8/layout/hierarchy6"/>
    <dgm:cxn modelId="{481FFA00-7DA8-42A5-B2CF-F6C56E999371}" type="presParOf" srcId="{F17E8D5B-AB5F-4AB5-B7AF-CD56FC477DAA}" destId="{72A471FA-00E5-47D9-A593-961D537F703F}" srcOrd="0" destOrd="0" presId="urn:microsoft.com/office/officeart/2005/8/layout/hierarchy6"/>
    <dgm:cxn modelId="{5B6DDF55-A2DA-4FF5-8BA6-5E42A9B3AE4D}" type="presParOf" srcId="{9CE1EBFE-C0C3-4E91-8F34-5883B7A3D6B4}" destId="{4619337E-8C3C-4B76-8B2B-56659E4A6B85}" srcOrd="2" destOrd="0" presId="urn:microsoft.com/office/officeart/2005/8/layout/hierarchy6"/>
    <dgm:cxn modelId="{FE9C3532-C4F4-4167-AEE0-5D6F5737E5B7}" type="presParOf" srcId="{4619337E-8C3C-4B76-8B2B-56659E4A6B85}" destId="{7F5F073C-3505-4AB4-B09A-54AF1D76ACDA}" srcOrd="0" destOrd="0" presId="urn:microsoft.com/office/officeart/2005/8/layout/hierarchy6"/>
    <dgm:cxn modelId="{E8BDE551-EFDE-4D8C-960C-3027C2D39CB6}" type="presParOf" srcId="{4619337E-8C3C-4B76-8B2B-56659E4A6B85}" destId="{C4FCDA8C-0193-4094-A70A-AEF77DD23C6F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5F073C-3505-4AB4-B09A-54AF1D76ACDA}">
      <dsp:nvSpPr>
        <dsp:cNvPr id="0" name=""/>
        <dsp:cNvSpPr/>
      </dsp:nvSpPr>
      <dsp:spPr>
        <a:xfrm>
          <a:off x="435431" y="2188865"/>
          <a:ext cx="6202344" cy="1870128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Vocabulary</a:t>
          </a:r>
        </a:p>
      </dsp:txBody>
      <dsp:txXfrm>
        <a:off x="435431" y="2188865"/>
        <a:ext cx="1860703" cy="1870128"/>
      </dsp:txXfrm>
    </dsp:sp>
    <dsp:sp modelId="{F88AC81A-2BC5-4E80-A859-27A859164080}">
      <dsp:nvSpPr>
        <dsp:cNvPr id="0" name=""/>
        <dsp:cNvSpPr/>
      </dsp:nvSpPr>
      <dsp:spPr>
        <a:xfrm>
          <a:off x="435431" y="1156"/>
          <a:ext cx="6202344" cy="1870128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Topic of the unit</a:t>
          </a:r>
        </a:p>
      </dsp:txBody>
      <dsp:txXfrm>
        <a:off x="435431" y="1156"/>
        <a:ext cx="1860703" cy="1870128"/>
      </dsp:txXfrm>
    </dsp:sp>
    <dsp:sp modelId="{900A6C8C-2B7C-4F16-8523-B2C8E70FE539}">
      <dsp:nvSpPr>
        <dsp:cNvPr id="0" name=""/>
        <dsp:cNvSpPr/>
      </dsp:nvSpPr>
      <dsp:spPr>
        <a:xfrm>
          <a:off x="2766334" y="159946"/>
          <a:ext cx="3277194" cy="1587903"/>
        </a:xfrm>
        <a:prstGeom prst="roundRect">
          <a:avLst>
            <a:gd name="adj" fmla="val 10000"/>
          </a:avLst>
        </a:prstGeom>
        <a:solidFill>
          <a:schemeClr val="accent2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Food and Drink </a:t>
          </a:r>
        </a:p>
      </dsp:txBody>
      <dsp:txXfrm>
        <a:off x="2812842" y="206454"/>
        <a:ext cx="3184178" cy="1494887"/>
      </dsp:txXfrm>
    </dsp:sp>
    <dsp:sp modelId="{4F25D1CD-CD2D-4831-80B6-B15A0B4A4043}">
      <dsp:nvSpPr>
        <dsp:cNvPr id="0" name=""/>
        <dsp:cNvSpPr/>
      </dsp:nvSpPr>
      <dsp:spPr>
        <a:xfrm>
          <a:off x="4359211" y="1747850"/>
          <a:ext cx="91440" cy="63516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35161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D99CBD-C526-4674-A621-3B6F96DC3EC0}">
      <dsp:nvSpPr>
        <dsp:cNvPr id="0" name=""/>
        <dsp:cNvSpPr/>
      </dsp:nvSpPr>
      <dsp:spPr>
        <a:xfrm>
          <a:off x="2766334" y="2383011"/>
          <a:ext cx="3277194" cy="1587903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accent1">
              <a:shade val="50000"/>
            </a:schemeClr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b="0" i="0" u="none" strike="noStrike" kern="1200" cap="none" dirty="0" err="1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rPr>
            <a:t>Favourite</a:t>
          </a:r>
          <a:r>
            <a:rPr lang="en-US" sz="3800" b="0" i="0" u="none" strike="noStrike" kern="1200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rPr>
            <a:t> food and drink </a:t>
          </a:r>
          <a:endParaRPr lang="en-US" sz="3800" kern="1200" dirty="0"/>
        </a:p>
      </dsp:txBody>
      <dsp:txXfrm>
        <a:off x="2812842" y="2429519"/>
        <a:ext cx="3184178" cy="14948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783414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7" name="Google Shape;29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8" name="Google Shape;298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84389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1" name="Google Shape;351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2" name="Google Shape;352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9" name="Google Shape;389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0" name="Google Shape;390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9" name="Google Shape;389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0" name="Google Shape;390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9" name="Google Shape;389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0" name="Google Shape;390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1" name="Google Shape;411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2" name="Google Shape;412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4" name="Google Shape;174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5" name="Google Shape;185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5" name="Google Shape;19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6" name="Google Shape;196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7" name="Google Shape;207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7" name="Google Shape;21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8" name="Google Shape;218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3" name="Google Shape;25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4" name="Google Shape;254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69013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3" name="Google Shape;25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4" name="Google Shape;254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69013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3" name="Google Shape;25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4" name="Google Shape;254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7999F-18E5-4640-AC5C-B1D7503198EB}" type="datetimeFigureOut">
              <a:rPr lang="en-GB" smtClean="0"/>
              <a:t>16/12/2024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B4CC9-018E-406E-8064-6E0CB103EA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1178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6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4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8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200" y="0"/>
            <a:ext cx="12395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529724" y="1390666"/>
            <a:ext cx="7924800" cy="769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4" rIns="91427" bIns="45714">
            <a:spAutoFit/>
          </a:bodyPr>
          <a:lstStyle/>
          <a:p>
            <a:r>
              <a:rPr lang="en-GB" sz="4400" b="1" dirty="0">
                <a:solidFill>
                  <a:srgbClr val="0000FF"/>
                </a:solidFill>
                <a:latin typeface="VNI-Ariston" pitchFamily="2" charset="0"/>
              </a:rPr>
              <a:t>Hello every one !!!</a:t>
            </a:r>
            <a:endParaRPr lang="en-US" sz="4400" b="1" dirty="0">
              <a:solidFill>
                <a:srgbClr val="0000FF"/>
              </a:solidFill>
              <a:latin typeface="VNI-Ariston" pitchFamily="2" charset="0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52124" y="2113030"/>
            <a:ext cx="5080000" cy="381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0936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2"/>
          <p:cNvSpPr txBox="1"/>
          <p:nvPr/>
        </p:nvSpPr>
        <p:spPr>
          <a:xfrm>
            <a:off x="381013" y="588791"/>
            <a:ext cx="3982643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- Mineral water (</a:t>
            </a:r>
            <a:r>
              <a:rPr lang="en-US" sz="3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-US" sz="32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): </a:t>
            </a:r>
            <a:endParaRPr sz="3200" b="1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12"/>
          <p:cNvSpPr/>
          <p:nvPr/>
        </p:nvSpPr>
        <p:spPr>
          <a:xfrm>
            <a:off x="7135956" y="735226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Nước</a:t>
            </a:r>
            <a:r>
              <a:rPr lang="en-US" sz="3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khoáng</a:t>
            </a:r>
            <a:endParaRPr sz="3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12"/>
          <p:cNvSpPr/>
          <p:nvPr/>
        </p:nvSpPr>
        <p:spPr>
          <a:xfrm>
            <a:off x="3856504" y="769819"/>
            <a:ext cx="344394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sz="28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 /ˈ</a:t>
            </a:r>
            <a:r>
              <a:rPr lang="en-US" sz="2800" b="1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mɪnərəl</a:t>
            </a:r>
            <a:r>
              <a:rPr lang="en-US" sz="28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/ /ˈ</a:t>
            </a:r>
            <a:r>
              <a:rPr lang="en-US" sz="2800" b="1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wɔːtə</a:t>
            </a:r>
            <a:r>
              <a:rPr lang="en-US" sz="28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/</a:t>
            </a:r>
            <a:endParaRPr sz="2800" b="1" i="0" u="none" strike="noStrike" cap="none" dirty="0">
              <a:solidFill>
                <a:srgbClr val="00B0F0"/>
              </a:solidFill>
              <a:latin typeface="Arial" pitchFamily="34" charset="0"/>
              <a:ea typeface="Calibri"/>
              <a:cs typeface="Arial" pitchFamily="34" charset="0"/>
              <a:sym typeface="Calibri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007" y="1528735"/>
            <a:ext cx="6032960" cy="4955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mineral-water159496922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84542" y="38723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1" grpId="0"/>
      <p:bldP spid="2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080" y="1295400"/>
            <a:ext cx="6202680" cy="4884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Google Shape;198;p10"/>
          <p:cNvSpPr txBox="1"/>
          <p:nvPr/>
        </p:nvSpPr>
        <p:spPr>
          <a:xfrm>
            <a:off x="308463" y="628754"/>
            <a:ext cx="2213511" cy="1006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- can (n): </a:t>
            </a:r>
            <a:endParaRPr sz="3200" b="1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13337" y="809615"/>
            <a:ext cx="116730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b="1" dirty="0">
                <a:solidFill>
                  <a:srgbClr val="00B0F0"/>
                </a:solidFill>
              </a:rPr>
              <a:t>/ˈ</a:t>
            </a:r>
            <a:r>
              <a:rPr lang="en-US" sz="2500" b="1" dirty="0" err="1">
                <a:solidFill>
                  <a:srgbClr val="00B0F0"/>
                </a:solidFill>
              </a:rPr>
              <a:t>kæn</a:t>
            </a:r>
            <a:r>
              <a:rPr lang="en-US" sz="2500" b="1" dirty="0">
                <a:solidFill>
                  <a:srgbClr val="00B0F0"/>
                </a:solidFill>
              </a:rPr>
              <a:t>/</a:t>
            </a:r>
          </a:p>
        </p:txBody>
      </p:sp>
      <p:sp>
        <p:nvSpPr>
          <p:cNvPr id="5" name="Rectangle 4"/>
          <p:cNvSpPr/>
          <p:nvPr/>
        </p:nvSpPr>
        <p:spPr>
          <a:xfrm>
            <a:off x="3175196" y="739719"/>
            <a:ext cx="10262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 </a:t>
            </a:r>
            <a:r>
              <a:rPr lang="en-US" sz="3200" b="1" dirty="0" err="1"/>
              <a:t>lon</a:t>
            </a:r>
            <a:r>
              <a:rPr lang="en-US" sz="32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3533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32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33;p13"/>
          <p:cNvSpPr txBox="1"/>
          <p:nvPr/>
        </p:nvSpPr>
        <p:spPr>
          <a:xfrm>
            <a:off x="499767" y="218487"/>
            <a:ext cx="413269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 VOCABULARY</a:t>
            </a:r>
            <a:endParaRPr sz="32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8138381"/>
              </p:ext>
            </p:extLst>
          </p:nvPr>
        </p:nvGraphicFramePr>
        <p:xfrm>
          <a:off x="796421" y="1238871"/>
          <a:ext cx="10589343" cy="5231825"/>
        </p:xfrm>
        <a:graphic>
          <a:graphicData uri="http://schemas.openxmlformats.org/drawingml/2006/table">
            <a:tbl>
              <a:tblPr firstRow="1" bandRow="1">
                <a:tableStyleId>{F957B026-A52B-4486-8F3D-03B5434FDEE7}</a:tableStyleId>
              </a:tblPr>
              <a:tblGrid>
                <a:gridCol w="35297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297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297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091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3200" b="1" u="none" strike="noStrike" cap="none" dirty="0">
                          <a:solidFill>
                            <a:schemeClr val="bg1"/>
                          </a:solidFill>
                        </a:rPr>
                        <a:t>New words</a:t>
                      </a:r>
                      <a:endParaRPr sz="3200" b="1" u="none" strike="noStrike" cap="none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3200" b="1" u="none" strike="noStrike" cap="none" dirty="0">
                          <a:solidFill>
                            <a:schemeClr val="bg1"/>
                          </a:solidFill>
                        </a:rPr>
                        <a:t>Pronunciation</a:t>
                      </a:r>
                      <a:endParaRPr sz="3200" b="1" u="none" strike="noStrike" cap="none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3200" b="1" u="none" strike="noStrike" cap="none" dirty="0">
                          <a:solidFill>
                            <a:schemeClr val="bg1"/>
                          </a:solidFill>
                        </a:rPr>
                        <a:t>Meaning</a:t>
                      </a:r>
                      <a:endParaRPr sz="3200" b="1" u="none" strike="noStrike" cap="none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3200" b="1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 roast</a:t>
                      </a:r>
                      <a:endParaRPr sz="3200" b="1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8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r>
                        <a:rPr lang="en-US" sz="28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rəʊst</a:t>
                      </a:r>
                      <a:r>
                        <a:rPr lang="en-US" sz="28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 </a:t>
                      </a:r>
                      <a:endParaRPr sz="28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32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quay, </a:t>
                      </a:r>
                      <a:r>
                        <a:rPr lang="en-US" sz="32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nướng</a:t>
                      </a:r>
                      <a:r>
                        <a:rPr lang="en-US" sz="32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(</a:t>
                      </a:r>
                      <a:r>
                        <a:rPr lang="en-US" sz="32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thịt</a:t>
                      </a:r>
                      <a:r>
                        <a:rPr lang="en-US" sz="32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..)</a:t>
                      </a:r>
                      <a:endParaRPr sz="32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3200" b="1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 fry</a:t>
                      </a:r>
                      <a:endParaRPr sz="3200" b="1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8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r>
                        <a:rPr lang="en-US" sz="28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fraɪ</a:t>
                      </a:r>
                      <a:r>
                        <a:rPr lang="en-US" sz="28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endParaRPr sz="28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32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rán</a:t>
                      </a:r>
                      <a:endParaRPr sz="32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3200" b="1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 shrimp</a:t>
                      </a:r>
                      <a:endParaRPr sz="3200" b="1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8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r>
                        <a:rPr lang="en-US" sz="28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ʃrɪmp</a:t>
                      </a:r>
                      <a:r>
                        <a:rPr lang="en-US" sz="28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endParaRPr sz="28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32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 </a:t>
                      </a:r>
                      <a:r>
                        <a:rPr lang="en-US" sz="32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tôm</a:t>
                      </a:r>
                      <a:endParaRPr sz="32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3200" b="1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 lemonade</a:t>
                      </a:r>
                      <a:endParaRPr sz="3200" b="1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8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r>
                        <a:rPr lang="en-US" sz="28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leməˈneɪd</a:t>
                      </a:r>
                      <a:r>
                        <a:rPr lang="en-US" sz="28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endParaRPr sz="28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32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nước</a:t>
                      </a:r>
                      <a:r>
                        <a:rPr lang="en-US" sz="32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32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chanh</a:t>
                      </a:r>
                      <a:r>
                        <a:rPr lang="en-US" sz="32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 </a:t>
                      </a:r>
                      <a:endParaRPr sz="32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3200" b="1" i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 mineral water</a:t>
                      </a:r>
                      <a:endParaRPr sz="3200" b="1" i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ˈ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mɪnərəl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/ /ˈ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wɔːtə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/</a:t>
                      </a:r>
                      <a:endParaRPr sz="2800" b="0" i="0" u="none" strike="noStrike" cap="none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320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khoáng</a:t>
                      </a:r>
                      <a:r>
                        <a:rPr lang="en-US" sz="32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(</a:t>
                      </a:r>
                      <a:r>
                        <a:rPr lang="en-US" sz="320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chất</a:t>
                      </a:r>
                      <a:r>
                        <a:rPr lang="en-US" sz="32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</a:t>
                      </a:r>
                      <a:endParaRPr sz="32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3200" b="1" dirty="0"/>
                        <a:t>- can</a:t>
                      </a:r>
                      <a:endParaRPr 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/ˈ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kæn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3200" dirty="0" err="1"/>
                        <a:t>lon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63828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32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33;p13"/>
          <p:cNvSpPr txBox="1"/>
          <p:nvPr/>
        </p:nvSpPr>
        <p:spPr>
          <a:xfrm>
            <a:off x="499767" y="218487"/>
            <a:ext cx="510462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 Checking  Vocabulary</a:t>
            </a:r>
            <a:endParaRPr sz="32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6513710"/>
              </p:ext>
            </p:extLst>
          </p:nvPr>
        </p:nvGraphicFramePr>
        <p:xfrm>
          <a:off x="1194618" y="1142298"/>
          <a:ext cx="9276736" cy="5231825"/>
        </p:xfrm>
        <a:graphic>
          <a:graphicData uri="http://schemas.openxmlformats.org/drawingml/2006/table">
            <a:tbl>
              <a:tblPr firstRow="1" bandRow="1">
                <a:tableStyleId>{F957B026-A52B-4486-8F3D-03B5434FDEE7}</a:tableStyleId>
              </a:tblPr>
              <a:tblGrid>
                <a:gridCol w="41000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766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3200" b="1" u="none" strike="noStrike" cap="none" dirty="0">
                          <a:solidFill>
                            <a:schemeClr val="bg1"/>
                          </a:solidFill>
                        </a:rPr>
                        <a:t>New words</a:t>
                      </a:r>
                      <a:endParaRPr sz="3200" b="1" u="none" strike="noStrike" cap="none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3200" b="1" u="none" strike="noStrike" cap="none" dirty="0">
                          <a:solidFill>
                            <a:schemeClr val="bg1"/>
                          </a:solidFill>
                        </a:rPr>
                        <a:t>Meaning</a:t>
                      </a:r>
                      <a:endParaRPr sz="3200" b="1" u="none" strike="noStrike" cap="none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endParaRPr sz="3200" b="1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32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quay, </a:t>
                      </a:r>
                      <a:r>
                        <a:rPr lang="en-US" sz="32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nướng</a:t>
                      </a:r>
                      <a:r>
                        <a:rPr lang="en-US" sz="32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(</a:t>
                      </a:r>
                      <a:r>
                        <a:rPr lang="en-US" sz="32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thịt</a:t>
                      </a:r>
                      <a:r>
                        <a:rPr lang="en-US" sz="32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..)</a:t>
                      </a:r>
                      <a:endParaRPr sz="32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endParaRPr sz="3200" b="1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32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rán</a:t>
                      </a:r>
                      <a:endParaRPr sz="32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endParaRPr sz="3200" b="1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32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 </a:t>
                      </a:r>
                      <a:r>
                        <a:rPr lang="en-US" sz="32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tôm</a:t>
                      </a:r>
                      <a:endParaRPr sz="32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endParaRPr sz="3200" b="1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32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nước</a:t>
                      </a:r>
                      <a:r>
                        <a:rPr lang="en-US" sz="32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32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chanh</a:t>
                      </a:r>
                      <a:r>
                        <a:rPr lang="en-US" sz="32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 </a:t>
                      </a:r>
                      <a:endParaRPr sz="32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endParaRPr sz="3200" b="1" i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320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khoáng</a:t>
                      </a:r>
                      <a:r>
                        <a:rPr lang="en-US" sz="32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(</a:t>
                      </a:r>
                      <a:r>
                        <a:rPr lang="en-US" sz="320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chất</a:t>
                      </a:r>
                      <a:r>
                        <a:rPr lang="en-US" sz="32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</a:t>
                      </a:r>
                      <a:endParaRPr sz="32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endParaRPr 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3200" dirty="0" err="1"/>
                        <a:t>lon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1209510" y="1951618"/>
            <a:ext cx="127791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buSzPts val="2500"/>
            </a:pPr>
            <a:r>
              <a:rPr lang="en-US" sz="3200" b="1" dirty="0">
                <a:latin typeface="Calibri"/>
                <a:ea typeface="Calibri"/>
                <a:cs typeface="Calibri"/>
                <a:sym typeface="Calibri"/>
              </a:rPr>
              <a:t>- roast</a:t>
            </a:r>
          </a:p>
        </p:txBody>
      </p:sp>
      <p:sp>
        <p:nvSpPr>
          <p:cNvPr id="3" name="Rectangle 2"/>
          <p:cNvSpPr/>
          <p:nvPr/>
        </p:nvSpPr>
        <p:spPr>
          <a:xfrm>
            <a:off x="1209510" y="2767867"/>
            <a:ext cx="87235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buSzPts val="2500"/>
            </a:pPr>
            <a:r>
              <a:rPr lang="en-US" sz="3200" b="1" dirty="0">
                <a:latin typeface="Calibri"/>
                <a:ea typeface="Calibri"/>
                <a:cs typeface="Calibri"/>
                <a:sym typeface="Calibri"/>
              </a:rPr>
              <a:t>- fry</a:t>
            </a:r>
          </a:p>
        </p:txBody>
      </p:sp>
      <p:sp>
        <p:nvSpPr>
          <p:cNvPr id="7" name="Rectangle 6"/>
          <p:cNvSpPr/>
          <p:nvPr/>
        </p:nvSpPr>
        <p:spPr>
          <a:xfrm>
            <a:off x="1188354" y="3470963"/>
            <a:ext cx="158569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buSzPts val="2500"/>
            </a:pPr>
            <a:r>
              <a:rPr lang="en-US" sz="3200" b="1" dirty="0">
                <a:latin typeface="Calibri"/>
                <a:ea typeface="Calibri"/>
                <a:cs typeface="Calibri"/>
                <a:sym typeface="Calibri"/>
              </a:rPr>
              <a:t>- shrimp</a:t>
            </a:r>
          </a:p>
        </p:txBody>
      </p:sp>
      <p:sp>
        <p:nvSpPr>
          <p:cNvPr id="8" name="Rectangle 7"/>
          <p:cNvSpPr/>
          <p:nvPr/>
        </p:nvSpPr>
        <p:spPr>
          <a:xfrm>
            <a:off x="1188354" y="4233051"/>
            <a:ext cx="211307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buSzPts val="2500"/>
            </a:pPr>
            <a:r>
              <a:rPr lang="en-US" sz="3200" b="1" dirty="0">
                <a:latin typeface="Calibri"/>
                <a:ea typeface="Calibri"/>
                <a:cs typeface="Calibri"/>
                <a:sym typeface="Calibri"/>
              </a:rPr>
              <a:t>- lemonade</a:t>
            </a:r>
          </a:p>
        </p:txBody>
      </p:sp>
      <p:sp>
        <p:nvSpPr>
          <p:cNvPr id="9" name="Rectangle 8"/>
          <p:cNvSpPr/>
          <p:nvPr/>
        </p:nvSpPr>
        <p:spPr>
          <a:xfrm>
            <a:off x="1209510" y="4946064"/>
            <a:ext cx="28087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buSzPts val="2500"/>
            </a:pPr>
            <a:r>
              <a:rPr lang="en-US" sz="3200" b="1" dirty="0">
                <a:latin typeface="Calibri"/>
                <a:ea typeface="Calibri"/>
                <a:cs typeface="Calibri"/>
                <a:sym typeface="Calibri"/>
              </a:rPr>
              <a:t>- mineral water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19612" y="5673825"/>
            <a:ext cx="99578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GB" sz="3200" b="1" dirty="0">
                <a:latin typeface="Calibri"/>
                <a:cs typeface="Calibri"/>
              </a:rPr>
              <a:t>- can</a:t>
            </a:r>
            <a:endParaRPr lang="en-US" sz="32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64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5"/>
          <p:cNvSpPr txBox="1"/>
          <p:nvPr/>
        </p:nvSpPr>
        <p:spPr>
          <a:xfrm>
            <a:off x="738370" y="277651"/>
            <a:ext cx="250627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r>
              <a:rPr lang="en-US" sz="2400" b="1" i="0" u="none" strike="noStrike" cap="none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Listen and read.</a:t>
            </a:r>
            <a:endParaRPr sz="2400" b="1" i="0" u="none" strike="noStrike" cap="none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57" name="Google Shape;257;p15"/>
          <p:cNvSpPr/>
          <p:nvPr/>
        </p:nvSpPr>
        <p:spPr>
          <a:xfrm>
            <a:off x="217410" y="236710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15"/>
          <p:cNvSpPr txBox="1"/>
          <p:nvPr/>
        </p:nvSpPr>
        <p:spPr>
          <a:xfrm>
            <a:off x="270195" y="162059"/>
            <a:ext cx="39703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3200" b="1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1</a:t>
            </a:r>
            <a:endParaRPr sz="3200" b="1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</p:txBody>
      </p:sp>
      <p:pic>
        <p:nvPicPr>
          <p:cNvPr id="10" name="Google Shape;262;p15">
            <a:extLst>
              <a:ext uri="{FF2B5EF4-FFF2-40B4-BE49-F238E27FC236}">
                <a16:creationId xmlns:a16="http://schemas.microsoft.com/office/drawing/2014/main" id="{D8E478C5-6C8C-AD4C-A681-FFFBB13C0ED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7739"/>
          <a:stretch/>
        </p:blipFill>
        <p:spPr>
          <a:xfrm>
            <a:off x="3687802" y="746794"/>
            <a:ext cx="4143592" cy="261583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1725560" y="3813136"/>
            <a:ext cx="7728155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600" b="1" dirty="0">
                <a:solidFill>
                  <a:srgbClr val="002060"/>
                </a:solidFill>
              </a:rPr>
              <a:t>- Where is Mark's family? </a:t>
            </a:r>
          </a:p>
          <a:p>
            <a:r>
              <a:rPr lang="en-GB" sz="2600" b="1" dirty="0">
                <a:solidFill>
                  <a:srgbClr val="002060"/>
                </a:solidFill>
              </a:rPr>
              <a:t>- What are they doing?</a:t>
            </a:r>
          </a:p>
          <a:p>
            <a:r>
              <a:rPr lang="en-GB" sz="2600" b="1" dirty="0">
                <a:solidFill>
                  <a:srgbClr val="002060"/>
                </a:solidFill>
              </a:rPr>
              <a:t>- Have you ever been to a restaurant? </a:t>
            </a:r>
          </a:p>
          <a:p>
            <a:r>
              <a:rPr lang="en-GB" sz="2600" b="1" dirty="0">
                <a:solidFill>
                  <a:srgbClr val="002060"/>
                </a:solidFill>
              </a:rPr>
              <a:t>- Where and when?</a:t>
            </a:r>
          </a:p>
          <a:p>
            <a:r>
              <a:rPr lang="en-GB" sz="2600" b="1" dirty="0">
                <a:solidFill>
                  <a:srgbClr val="002060"/>
                </a:solidFill>
              </a:rPr>
              <a:t>- What food and drink did you have there?</a:t>
            </a:r>
          </a:p>
          <a:p>
            <a:endParaRPr lang="en-GB" sz="2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60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5"/>
          <p:cNvSpPr txBox="1"/>
          <p:nvPr/>
        </p:nvSpPr>
        <p:spPr>
          <a:xfrm>
            <a:off x="738369" y="130171"/>
            <a:ext cx="284548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r>
              <a:rPr lang="en-US" sz="2400" b="1" i="0" u="none" strike="noStrike" cap="none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Listen and read.</a:t>
            </a:r>
            <a:endParaRPr sz="2400" b="1" i="0" u="none" strike="noStrike" cap="none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57" name="Google Shape;257;p15"/>
          <p:cNvSpPr/>
          <p:nvPr/>
        </p:nvSpPr>
        <p:spPr>
          <a:xfrm>
            <a:off x="217410" y="89230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15"/>
          <p:cNvSpPr txBox="1"/>
          <p:nvPr/>
        </p:nvSpPr>
        <p:spPr>
          <a:xfrm>
            <a:off x="270195" y="14579"/>
            <a:ext cx="39703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3200" b="1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1</a:t>
            </a:r>
            <a:endParaRPr sz="3200" b="1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</p:txBody>
      </p:sp>
      <p:pic>
        <p:nvPicPr>
          <p:cNvPr id="10" name="Google Shape;262;p15">
            <a:extLst>
              <a:ext uri="{FF2B5EF4-FFF2-40B4-BE49-F238E27FC236}">
                <a16:creationId xmlns:a16="http://schemas.microsoft.com/office/drawing/2014/main" id="{D8E478C5-6C8C-AD4C-A681-FFFBB13C0ED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b="7739"/>
          <a:stretch/>
        </p:blipFill>
        <p:spPr>
          <a:xfrm>
            <a:off x="9792930" y="85927"/>
            <a:ext cx="2354826" cy="166656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80226" y="670886"/>
            <a:ext cx="936846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b="1" dirty="0">
                <a:latin typeface="OpenSans"/>
              </a:rPr>
              <a:t>Waiter:</a:t>
            </a:r>
            <a:r>
              <a:rPr lang="en-GB" sz="1800" dirty="0">
                <a:latin typeface="OpenSans"/>
              </a:rPr>
              <a:t> Good evening. What can I get you today?</a:t>
            </a:r>
          </a:p>
          <a:p>
            <a:r>
              <a:rPr lang="en-GB" sz="1800" b="1" dirty="0">
                <a:solidFill>
                  <a:srgbClr val="0070C0"/>
                </a:solidFill>
                <a:latin typeface="OpenSans"/>
              </a:rPr>
              <a:t>Mark's mum:</a:t>
            </a:r>
            <a:r>
              <a:rPr lang="en-GB" sz="1800" b="1" dirty="0">
                <a:latin typeface="OpenSans"/>
              </a:rPr>
              <a:t> </a:t>
            </a:r>
            <a:r>
              <a:rPr lang="en-GB" sz="1800" dirty="0">
                <a:latin typeface="OpenSans"/>
              </a:rPr>
              <a:t>We'd like rice with some pork cooked in fish sauce. Oh, could we also have an order of roast chicken and fried vegetables?</a:t>
            </a:r>
          </a:p>
          <a:p>
            <a:r>
              <a:rPr lang="en-GB" sz="1800" b="1" dirty="0">
                <a:solidFill>
                  <a:srgbClr val="FFC000"/>
                </a:solidFill>
                <a:latin typeface="OpenSans"/>
              </a:rPr>
              <a:t>Mark:</a:t>
            </a:r>
            <a:r>
              <a:rPr lang="en-GB" sz="1800" b="1" dirty="0">
                <a:latin typeface="OpenSans"/>
              </a:rPr>
              <a:t> </a:t>
            </a:r>
            <a:r>
              <a:rPr lang="en-GB" sz="1800" dirty="0">
                <a:latin typeface="OpenSans"/>
              </a:rPr>
              <a:t>And I'd like some fried tofu and spring rolls too.</a:t>
            </a:r>
          </a:p>
          <a:p>
            <a:r>
              <a:rPr lang="en-GB" sz="1800" b="1" dirty="0">
                <a:latin typeface="OpenSans"/>
              </a:rPr>
              <a:t>Waiter:</a:t>
            </a:r>
            <a:r>
              <a:rPr lang="en-GB" sz="1800" dirty="0">
                <a:latin typeface="OpenSans"/>
              </a:rPr>
              <a:t> OK. Would you like any </a:t>
            </a:r>
            <a:r>
              <a:rPr lang="en-GB" sz="1800" i="1" dirty="0" err="1">
                <a:latin typeface="OpenSans"/>
              </a:rPr>
              <a:t>canh</a:t>
            </a:r>
            <a:r>
              <a:rPr lang="en-GB" sz="1800" dirty="0">
                <a:latin typeface="OpenSans"/>
              </a:rPr>
              <a:t>? It's a kind of Vietnamese soup. We often have it with rice.</a:t>
            </a:r>
          </a:p>
          <a:p>
            <a:r>
              <a:rPr lang="en-GB" sz="1800" b="1" dirty="0">
                <a:solidFill>
                  <a:srgbClr val="FF0000"/>
                </a:solidFill>
                <a:latin typeface="OpenSans"/>
              </a:rPr>
              <a:t>Mark's dad</a:t>
            </a:r>
            <a:r>
              <a:rPr lang="en-GB" sz="1800" dirty="0">
                <a:latin typeface="OpenSans"/>
              </a:rPr>
              <a:t>: Let me see ... I think we'll try some </a:t>
            </a:r>
            <a:r>
              <a:rPr lang="en-GB" sz="1800" i="1" dirty="0" err="1">
                <a:latin typeface="OpenSans"/>
              </a:rPr>
              <a:t>canh</a:t>
            </a:r>
            <a:r>
              <a:rPr lang="en-GB" sz="1800" dirty="0">
                <a:latin typeface="OpenSans"/>
              </a:rPr>
              <a:t>.</a:t>
            </a:r>
          </a:p>
          <a:p>
            <a:r>
              <a:rPr lang="en-GB" sz="1800" b="1" dirty="0">
                <a:latin typeface="OpenSans"/>
              </a:rPr>
              <a:t>Waiter:</a:t>
            </a:r>
            <a:r>
              <a:rPr lang="en-GB" sz="1800" dirty="0">
                <a:latin typeface="OpenSans"/>
              </a:rPr>
              <a:t> With shrimp or fish?</a:t>
            </a:r>
          </a:p>
          <a:p>
            <a:r>
              <a:rPr lang="en-GB" sz="1800" b="1" dirty="0">
                <a:solidFill>
                  <a:srgbClr val="FF0000"/>
                </a:solidFill>
                <a:latin typeface="OpenSans"/>
              </a:rPr>
              <a:t>Mark's dad:</a:t>
            </a:r>
            <a:r>
              <a:rPr lang="en-GB" sz="1800" b="1" dirty="0">
                <a:latin typeface="OpenSans"/>
              </a:rPr>
              <a:t> </a:t>
            </a:r>
            <a:r>
              <a:rPr lang="en-GB" sz="1800" dirty="0">
                <a:latin typeface="OpenSans"/>
              </a:rPr>
              <a:t>With shrimp, please.</a:t>
            </a:r>
          </a:p>
          <a:p>
            <a:r>
              <a:rPr lang="en-GB" sz="1800" b="1" dirty="0">
                <a:latin typeface="OpenSans"/>
              </a:rPr>
              <a:t>Waiter:</a:t>
            </a:r>
            <a:r>
              <a:rPr lang="en-GB" sz="1800" dirty="0">
                <a:latin typeface="OpenSans"/>
              </a:rPr>
              <a:t> Would you like anything to drink? We have a lot of drinks: juice, lemonade, green tea, mineral water, ...</a:t>
            </a:r>
          </a:p>
          <a:p>
            <a:r>
              <a:rPr lang="en-GB" sz="1800" b="1" dirty="0">
                <a:solidFill>
                  <a:srgbClr val="0070C0"/>
                </a:solidFill>
                <a:latin typeface="OpenSans"/>
              </a:rPr>
              <a:t>Mark's mum:</a:t>
            </a:r>
            <a:r>
              <a:rPr lang="en-GB" sz="1800" dirty="0">
                <a:latin typeface="OpenSans"/>
              </a:rPr>
              <a:t> Mineral water for me, green tea for my husband, and juice for my children. </a:t>
            </a:r>
          </a:p>
          <a:p>
            <a:r>
              <a:rPr lang="en-GB" sz="1800" b="1" dirty="0">
                <a:latin typeface="OpenSans"/>
              </a:rPr>
              <a:t>Waiter:</a:t>
            </a:r>
            <a:r>
              <a:rPr lang="en-GB" sz="1800" dirty="0">
                <a:latin typeface="OpenSans"/>
              </a:rPr>
              <a:t> What kind of juice would you like?</a:t>
            </a:r>
          </a:p>
          <a:p>
            <a:r>
              <a:rPr lang="en-GB" sz="1800" b="1" dirty="0">
                <a:solidFill>
                  <a:srgbClr val="7030A0"/>
                </a:solidFill>
                <a:latin typeface="OpenSans"/>
              </a:rPr>
              <a:t>Mark's sister:</a:t>
            </a:r>
            <a:r>
              <a:rPr lang="en-GB" sz="1800" dirty="0">
                <a:solidFill>
                  <a:srgbClr val="7030A0"/>
                </a:solidFill>
                <a:latin typeface="OpenSans"/>
              </a:rPr>
              <a:t> </a:t>
            </a:r>
            <a:r>
              <a:rPr lang="en-GB" sz="1800" dirty="0">
                <a:latin typeface="OpenSans"/>
              </a:rPr>
              <a:t>Do you have winter melon juice?</a:t>
            </a:r>
          </a:p>
          <a:p>
            <a:r>
              <a:rPr lang="en-GB" sz="1800" b="1" dirty="0">
                <a:latin typeface="OpenSans"/>
              </a:rPr>
              <a:t>Waiter:</a:t>
            </a:r>
            <a:r>
              <a:rPr lang="en-GB" sz="1800" dirty="0">
                <a:latin typeface="OpenSans"/>
              </a:rPr>
              <a:t> Let me see. </a:t>
            </a:r>
            <a:r>
              <a:rPr lang="en-GB" sz="1800" dirty="0" err="1">
                <a:latin typeface="OpenSans"/>
              </a:rPr>
              <a:t>Er</a:t>
            </a:r>
            <a:r>
              <a:rPr lang="en-GB" sz="1800" dirty="0">
                <a:latin typeface="OpenSans"/>
              </a:rPr>
              <a:t>, yes. How many cans would you like?</a:t>
            </a:r>
          </a:p>
          <a:p>
            <a:r>
              <a:rPr lang="en-GB" sz="1800" b="1" dirty="0">
                <a:solidFill>
                  <a:srgbClr val="7030A0"/>
                </a:solidFill>
                <a:latin typeface="OpenSans"/>
              </a:rPr>
              <a:t>Mark's sister:</a:t>
            </a:r>
            <a:r>
              <a:rPr lang="en-GB" sz="1800" dirty="0">
                <a:solidFill>
                  <a:srgbClr val="7030A0"/>
                </a:solidFill>
                <a:latin typeface="OpenSans"/>
              </a:rPr>
              <a:t> </a:t>
            </a:r>
            <a:r>
              <a:rPr lang="en-GB" sz="1800" dirty="0">
                <a:latin typeface="OpenSans"/>
              </a:rPr>
              <a:t>One ... No, wait, two please. By the way, how much is a can of winter melon juice?</a:t>
            </a:r>
          </a:p>
          <a:p>
            <a:r>
              <a:rPr lang="en-GB" sz="1800" b="1" dirty="0">
                <a:solidFill>
                  <a:srgbClr val="FFC000"/>
                </a:solidFill>
                <a:latin typeface="OpenSans"/>
              </a:rPr>
              <a:t>Mark:</a:t>
            </a:r>
            <a:r>
              <a:rPr lang="en-GB" sz="1800" dirty="0">
                <a:latin typeface="OpenSans"/>
              </a:rPr>
              <a:t> The menu says it's 10,000 dong.</a:t>
            </a:r>
          </a:p>
          <a:p>
            <a:r>
              <a:rPr lang="en-GB" sz="1800" b="1" dirty="0">
                <a:latin typeface="OpenSans"/>
              </a:rPr>
              <a:t>Waiter:</a:t>
            </a:r>
            <a:r>
              <a:rPr lang="en-GB" sz="1800" dirty="0">
                <a:latin typeface="OpenSans"/>
              </a:rPr>
              <a:t> That's right. I'll be right back with your order.</a:t>
            </a:r>
          </a:p>
          <a:p>
            <a:endParaRPr lang="en-US" sz="1800" dirty="0"/>
          </a:p>
        </p:txBody>
      </p:sp>
      <p:pic>
        <p:nvPicPr>
          <p:cNvPr id="4" name="03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10684" y="20301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662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5"/>
          <p:cNvSpPr txBox="1"/>
          <p:nvPr/>
        </p:nvSpPr>
        <p:spPr>
          <a:xfrm>
            <a:off x="934995" y="395281"/>
            <a:ext cx="655789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Look at the pictures and answer the questions</a:t>
            </a:r>
            <a:endParaRPr sz="24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57" name="Google Shape;257;p15"/>
          <p:cNvSpPr/>
          <p:nvPr/>
        </p:nvSpPr>
        <p:spPr>
          <a:xfrm>
            <a:off x="414036" y="354340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15"/>
          <p:cNvSpPr txBox="1"/>
          <p:nvPr/>
        </p:nvSpPr>
        <p:spPr>
          <a:xfrm>
            <a:off x="466821" y="279689"/>
            <a:ext cx="39703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GB" sz="3200" b="1" dirty="0">
                <a:solidFill>
                  <a:schemeClr val="lt1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2</a:t>
            </a:r>
            <a:endParaRPr sz="3200" b="1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</p:txBody>
      </p:sp>
      <p:pic>
        <p:nvPicPr>
          <p:cNvPr id="262" name="Google Shape;262;p15"/>
          <p:cNvPicPr preferRelativeResize="0"/>
          <p:nvPr/>
        </p:nvPicPr>
        <p:blipFill rotWithShape="1">
          <a:blip r:embed="rId3">
            <a:alphaModFix/>
          </a:blip>
          <a:srcRect b="7739"/>
          <a:stretch/>
        </p:blipFill>
        <p:spPr>
          <a:xfrm>
            <a:off x="6359743" y="1205535"/>
            <a:ext cx="5341836" cy="3528697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15"/>
          <p:cNvSpPr/>
          <p:nvPr/>
        </p:nvSpPr>
        <p:spPr>
          <a:xfrm>
            <a:off x="738370" y="1267531"/>
            <a:ext cx="5087974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What is Mark's family doing? 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A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. Ordering food for dinner. 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B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. Preparing for their dinner. 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C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. Talking about their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favourite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 food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.</a:t>
            </a: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1F90A2B-5EDD-D147-94A7-D4F0F875916D}"/>
              </a:ext>
            </a:extLst>
          </p:cNvPr>
          <p:cNvSpPr/>
          <p:nvPr/>
        </p:nvSpPr>
        <p:spPr>
          <a:xfrm>
            <a:off x="665339" y="1648958"/>
            <a:ext cx="502606" cy="4616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3" grpId="0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0" name="Google Shape;300;p18"/>
          <p:cNvGrpSpPr/>
          <p:nvPr/>
        </p:nvGrpSpPr>
        <p:grpSpPr>
          <a:xfrm>
            <a:off x="127665" y="210070"/>
            <a:ext cx="11661088" cy="830956"/>
            <a:chOff x="239930" y="1041026"/>
            <a:chExt cx="11661088" cy="830956"/>
          </a:xfrm>
        </p:grpSpPr>
        <p:sp>
          <p:nvSpPr>
            <p:cNvPr id="301" name="Google Shape;301;p18"/>
            <p:cNvSpPr txBox="1"/>
            <p:nvPr/>
          </p:nvSpPr>
          <p:spPr>
            <a:xfrm>
              <a:off x="748984" y="1041026"/>
              <a:ext cx="11152034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>
                  <a:solidFill>
                    <a:schemeClr val="dk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Find the words and phrases about food and drink in the conversation and write them in the correct columns.</a:t>
              </a:r>
              <a:endParaRPr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2" name="Google Shape;302;p18"/>
            <p:cNvSpPr/>
            <p:nvPr/>
          </p:nvSpPr>
          <p:spPr>
            <a:xfrm>
              <a:off x="239930" y="1161000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600" b="0" i="0" u="none" strike="noStrike" cap="none">
                <a:solidFill>
                  <a:srgbClr val="048DA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303" name="Google Shape;303;p18"/>
            <p:cNvSpPr txBox="1"/>
            <p:nvPr/>
          </p:nvSpPr>
          <p:spPr>
            <a:xfrm>
              <a:off x="290982" y="1076101"/>
              <a:ext cx="397035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en-GB" sz="3600" b="1" dirty="0">
                  <a:solidFill>
                    <a:schemeClr val="lt1"/>
                  </a:solidFill>
                  <a:latin typeface="Calibri" panose="020F0502020204030204" pitchFamily="34" charset="0"/>
                  <a:ea typeface="Open Sans"/>
                  <a:cs typeface="Calibri" panose="020F0502020204030204" pitchFamily="34" charset="0"/>
                  <a:sym typeface="Open Sans"/>
                </a:rPr>
                <a:t>3</a:t>
              </a:r>
              <a:endParaRPr sz="3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aphicFrame>
        <p:nvGraphicFramePr>
          <p:cNvPr id="306" name="Google Shape;306;p18"/>
          <p:cNvGraphicFramePr/>
          <p:nvPr>
            <p:extLst>
              <p:ext uri="{D42A27DB-BD31-4B8C-83A1-F6EECF244321}">
                <p14:modId xmlns:p14="http://schemas.microsoft.com/office/powerpoint/2010/main" val="3679261942"/>
              </p:ext>
            </p:extLst>
          </p:nvPr>
        </p:nvGraphicFramePr>
        <p:xfrm>
          <a:off x="122963" y="1271521"/>
          <a:ext cx="4214100" cy="2552850"/>
        </p:xfrm>
        <a:graphic>
          <a:graphicData uri="http://schemas.openxmlformats.org/drawingml/2006/table">
            <a:tbl>
              <a:tblPr>
                <a:noFill/>
                <a:tableStyleId>{57A5EAD2-DE58-4EE1-926B-AA3FD9B3B25E}</a:tableStyleId>
              </a:tblPr>
              <a:tblGrid>
                <a:gridCol w="2112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1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82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Food</a:t>
                      </a:r>
                      <a:endParaRPr sz="2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0" marR="63500" marT="63500" marB="63500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FB7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Drink </a:t>
                      </a:r>
                      <a:endParaRPr sz="2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0" marR="63500" marT="63500" marB="63500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FB7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1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DD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0" i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DD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07" name="Google Shape;307;p18"/>
          <p:cNvSpPr/>
          <p:nvPr/>
        </p:nvSpPr>
        <p:spPr>
          <a:xfrm>
            <a:off x="4507498" y="919880"/>
            <a:ext cx="7337011" cy="5016718"/>
          </a:xfrm>
          <a:prstGeom prst="rect">
            <a:avLst/>
          </a:prstGeom>
          <a:solidFill>
            <a:srgbClr val="FCDDA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Good evening. What can I get you today? Mark's mum: We'd like rice with some pork cooked in fish sauce. Oh, could we also have an order of roast chicken and fried vegetables?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And I'd like some fried tofu and spring rolls too.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OK. Would you like any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? It's a kind of Vietnamese soup. We often have it with rice.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dad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Let me see ... I think we'll try some </a:t>
            </a:r>
            <a:r>
              <a:rPr lang="en-US" sz="1600" b="0" i="1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With shrimp or fish?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dad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With shrimp, please.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Would you like anything to drink? We have a lot of 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drinks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juice, lemonade, green tea, mineral water, ...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mum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Mineral water for me, green tea for my husband, 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and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juice for my children.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What kind of juice would you like?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sister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Do you have winter melon juice?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Let me see. Er, yes. How many cans would you like?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sister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One ... No, wait, two please. By the way, how much is a can of winter melon juice?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The menu says it's 10,000 dong.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That's right. I'll be right back with your order.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8" name="Google Shape;308;p18"/>
          <p:cNvSpPr/>
          <p:nvPr/>
        </p:nvSpPr>
        <p:spPr>
          <a:xfrm>
            <a:off x="5000078" y="1178307"/>
            <a:ext cx="109849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pork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09" name="Google Shape;309;p18"/>
          <p:cNvSpPr/>
          <p:nvPr/>
        </p:nvSpPr>
        <p:spPr>
          <a:xfrm>
            <a:off x="10566864" y="907796"/>
            <a:ext cx="80371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rice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0" name="Google Shape;310;p18"/>
          <p:cNvSpPr/>
          <p:nvPr/>
        </p:nvSpPr>
        <p:spPr>
          <a:xfrm>
            <a:off x="489628" y="1660705"/>
            <a:ext cx="657552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pork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1" name="Google Shape;311;p18"/>
          <p:cNvSpPr/>
          <p:nvPr/>
        </p:nvSpPr>
        <p:spPr>
          <a:xfrm>
            <a:off x="73782" y="1674849"/>
            <a:ext cx="57419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rice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2" name="Google Shape;312;p18"/>
          <p:cNvSpPr/>
          <p:nvPr/>
        </p:nvSpPr>
        <p:spPr>
          <a:xfrm>
            <a:off x="1038076" y="1679941"/>
            <a:ext cx="12538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fish sauce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3" name="Google Shape;313;p18"/>
          <p:cNvSpPr/>
          <p:nvPr/>
        </p:nvSpPr>
        <p:spPr>
          <a:xfrm>
            <a:off x="6250005" y="1172597"/>
            <a:ext cx="12538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fish sauce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4" name="Google Shape;314;p18"/>
          <p:cNvSpPr/>
          <p:nvPr/>
        </p:nvSpPr>
        <p:spPr>
          <a:xfrm>
            <a:off x="80662" y="2025775"/>
            <a:ext cx="159370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roast chicken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5" name="Google Shape;315;p18"/>
          <p:cNvSpPr/>
          <p:nvPr/>
        </p:nvSpPr>
        <p:spPr>
          <a:xfrm>
            <a:off x="10082782" y="1171252"/>
            <a:ext cx="159370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roast chicken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6" name="Google Shape;316;p18"/>
          <p:cNvSpPr/>
          <p:nvPr/>
        </p:nvSpPr>
        <p:spPr>
          <a:xfrm>
            <a:off x="73782" y="2319217"/>
            <a:ext cx="1848583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fried vegetables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7" name="Google Shape;317;p18"/>
          <p:cNvSpPr/>
          <p:nvPr/>
        </p:nvSpPr>
        <p:spPr>
          <a:xfrm>
            <a:off x="4466561" y="1404251"/>
            <a:ext cx="229617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fried vegetables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8" name="Google Shape;318;p18"/>
          <p:cNvSpPr/>
          <p:nvPr/>
        </p:nvSpPr>
        <p:spPr>
          <a:xfrm>
            <a:off x="58781" y="2604550"/>
            <a:ext cx="112883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fried tofu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9" name="Google Shape;319;p18"/>
          <p:cNvSpPr/>
          <p:nvPr/>
        </p:nvSpPr>
        <p:spPr>
          <a:xfrm>
            <a:off x="6494888" y="1656968"/>
            <a:ext cx="159370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fried tofu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0" name="Google Shape;320;p18"/>
          <p:cNvSpPr/>
          <p:nvPr/>
        </p:nvSpPr>
        <p:spPr>
          <a:xfrm>
            <a:off x="7692170" y="1659724"/>
            <a:ext cx="1374094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spring rolls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1" name="Google Shape;321;p18"/>
          <p:cNvSpPr/>
          <p:nvPr/>
        </p:nvSpPr>
        <p:spPr>
          <a:xfrm>
            <a:off x="1031966" y="2607426"/>
            <a:ext cx="1374094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spring rolls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2" name="Google Shape;322;p18"/>
          <p:cNvSpPr/>
          <p:nvPr/>
        </p:nvSpPr>
        <p:spPr>
          <a:xfrm>
            <a:off x="7145777" y="1894073"/>
            <a:ext cx="69442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 err="1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3" name="Google Shape;323;p18"/>
          <p:cNvSpPr/>
          <p:nvPr/>
        </p:nvSpPr>
        <p:spPr>
          <a:xfrm>
            <a:off x="73782" y="2957886"/>
            <a:ext cx="1420582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 (soup)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4" name="Google Shape;324;p18"/>
          <p:cNvSpPr/>
          <p:nvPr/>
        </p:nvSpPr>
        <p:spPr>
          <a:xfrm>
            <a:off x="5992412" y="2887573"/>
            <a:ext cx="1282597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shrimp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5" name="Google Shape;325;p18"/>
          <p:cNvSpPr/>
          <p:nvPr/>
        </p:nvSpPr>
        <p:spPr>
          <a:xfrm>
            <a:off x="73782" y="3252113"/>
            <a:ext cx="91242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shrimp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6" name="Google Shape;326;p18"/>
          <p:cNvSpPr/>
          <p:nvPr/>
        </p:nvSpPr>
        <p:spPr>
          <a:xfrm>
            <a:off x="6473684" y="2604550"/>
            <a:ext cx="572593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fish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7" name="Google Shape;327;p18"/>
          <p:cNvSpPr/>
          <p:nvPr/>
        </p:nvSpPr>
        <p:spPr>
          <a:xfrm>
            <a:off x="869465" y="3251506"/>
            <a:ext cx="572593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fish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8" name="Google Shape;328;p18"/>
          <p:cNvSpPr/>
          <p:nvPr/>
        </p:nvSpPr>
        <p:spPr>
          <a:xfrm>
            <a:off x="2217178" y="1684004"/>
            <a:ext cx="6832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juice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9" name="Google Shape;329;p18"/>
          <p:cNvSpPr/>
          <p:nvPr/>
        </p:nvSpPr>
        <p:spPr>
          <a:xfrm>
            <a:off x="6292110" y="4118178"/>
            <a:ext cx="6832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juice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0" name="Google Shape;330;p18"/>
          <p:cNvSpPr/>
          <p:nvPr/>
        </p:nvSpPr>
        <p:spPr>
          <a:xfrm>
            <a:off x="2805954" y="1679941"/>
            <a:ext cx="120417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lemonade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1" name="Google Shape;331;p18"/>
          <p:cNvSpPr/>
          <p:nvPr/>
        </p:nvSpPr>
        <p:spPr>
          <a:xfrm>
            <a:off x="10473729" y="3121212"/>
            <a:ext cx="218990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lemonade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2" name="Google Shape;332;p18"/>
          <p:cNvSpPr/>
          <p:nvPr/>
        </p:nvSpPr>
        <p:spPr>
          <a:xfrm>
            <a:off x="2217178" y="2034712"/>
            <a:ext cx="115608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green tea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3" name="Google Shape;333;p18"/>
          <p:cNvSpPr/>
          <p:nvPr/>
        </p:nvSpPr>
        <p:spPr>
          <a:xfrm>
            <a:off x="4515239" y="3379247"/>
            <a:ext cx="2296384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green tea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4" name="Google Shape;334;p18"/>
          <p:cNvSpPr/>
          <p:nvPr/>
        </p:nvSpPr>
        <p:spPr>
          <a:xfrm>
            <a:off x="2217178" y="2356752"/>
            <a:ext cx="159370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mineral water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5" name="Google Shape;335;p18"/>
          <p:cNvSpPr/>
          <p:nvPr/>
        </p:nvSpPr>
        <p:spPr>
          <a:xfrm>
            <a:off x="5410017" y="3362755"/>
            <a:ext cx="223860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ineral water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6" name="Google Shape;336;p18"/>
          <p:cNvSpPr/>
          <p:nvPr/>
        </p:nvSpPr>
        <p:spPr>
          <a:xfrm>
            <a:off x="2266316" y="2619895"/>
            <a:ext cx="2090637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winter melon juice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7" name="Google Shape;337;p18"/>
          <p:cNvSpPr/>
          <p:nvPr/>
        </p:nvSpPr>
        <p:spPr>
          <a:xfrm>
            <a:off x="6731562" y="4319408"/>
            <a:ext cx="2784252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winter melon juice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6357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8FF77FC-B505-C949-8D45-00AA70A5753B}"/>
              </a:ext>
            </a:extLst>
          </p:cNvPr>
          <p:cNvGrpSpPr/>
          <p:nvPr/>
        </p:nvGrpSpPr>
        <p:grpSpPr>
          <a:xfrm>
            <a:off x="197411" y="476796"/>
            <a:ext cx="4341456" cy="707886"/>
            <a:chOff x="132951" y="1060159"/>
            <a:chExt cx="4341456" cy="707886"/>
          </a:xfrm>
        </p:grpSpPr>
        <p:sp>
          <p:nvSpPr>
            <p:cNvPr id="354" name="Google Shape;354;p20"/>
            <p:cNvSpPr txBox="1"/>
            <p:nvPr/>
          </p:nvSpPr>
          <p:spPr>
            <a:xfrm>
              <a:off x="691110" y="1105980"/>
              <a:ext cx="3783297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Read the conversation again and tick (✓) T (True) or F (False).</a:t>
              </a:r>
              <a:endParaRPr sz="18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5" name="Google Shape;355;p20"/>
            <p:cNvSpPr/>
            <p:nvPr/>
          </p:nvSpPr>
          <p:spPr>
            <a:xfrm>
              <a:off x="132951" y="1162799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48DA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356" name="Google Shape;356;p20"/>
            <p:cNvSpPr txBox="1"/>
            <p:nvPr/>
          </p:nvSpPr>
          <p:spPr>
            <a:xfrm>
              <a:off x="185736" y="1060159"/>
              <a:ext cx="397035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 dirty="0">
                  <a:solidFill>
                    <a:schemeClr val="lt1"/>
                  </a:solidFill>
                  <a:latin typeface="Calibri" panose="020F0502020204030204" pitchFamily="34" charset="0"/>
                  <a:ea typeface="Open Sans"/>
                  <a:cs typeface="Calibri" panose="020F0502020204030204" pitchFamily="34" charset="0"/>
                  <a:sym typeface="Open Sans"/>
                </a:rPr>
                <a:t>3</a:t>
              </a:r>
              <a:endParaRPr sz="1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359" name="Google Shape;359;p20"/>
          <p:cNvSpPr/>
          <p:nvPr/>
        </p:nvSpPr>
        <p:spPr>
          <a:xfrm>
            <a:off x="4538867" y="695561"/>
            <a:ext cx="7337011" cy="5324535"/>
          </a:xfrm>
          <a:prstGeom prst="rect">
            <a:avLst/>
          </a:prstGeom>
          <a:solidFill>
            <a:srgbClr val="FCDDA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Good evening. What can I get you today? Mark's mum: We'd like rice with some pork cooked in fish sauce. Oh, could we also have an order of roast chicken and fried vegetables?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And I'd like some fried tofu and spring rolls too.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OK. Would you like any </a:t>
            </a:r>
            <a:r>
              <a:rPr lang="en-US" sz="1700" b="0" i="1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? It's a kind of Vietnamese soup. We often have it with rice.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dad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Let me see ... I think we'll try some </a:t>
            </a:r>
            <a:r>
              <a:rPr lang="en-US" sz="1700" b="0" i="1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With shrimp or fish?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dad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With shrimp, please.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Would you like anything to drink? We have a lot of 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drinks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juice, lemonade, green tea, mineral water, ...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mum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Mineral water for me, green tea for my husband, 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and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juice for my children.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What kind of juice would you like?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sister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Do you have winter melon juice?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Let me see. Er, yes. How many cans would you like?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sister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One ... No, wait, two please. By the way, how much is a can of winter melon juice?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The menu says it's 10,000 dong.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That's right. I'll be right back with your order.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0" name="Google Shape;360;p20"/>
          <p:cNvSpPr txBox="1"/>
          <p:nvPr/>
        </p:nvSpPr>
        <p:spPr>
          <a:xfrm>
            <a:off x="164427" y="1242291"/>
            <a:ext cx="4619763" cy="4016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1. Mark's family is at a Vietnamese restaurant. 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2. Mark wants fried tofu and beef for dinner. 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3. They don't order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 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4. Mark's mum wants mineral water. 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5. His mum doesn't allow her children to drink juice during dinner.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1" name="Google Shape;361;p20"/>
          <p:cNvSpPr/>
          <p:nvPr/>
        </p:nvSpPr>
        <p:spPr>
          <a:xfrm>
            <a:off x="1989959" y="1241048"/>
            <a:ext cx="1582484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 Vietnamese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2" name="Google Shape;362;p20"/>
          <p:cNvSpPr/>
          <p:nvPr/>
        </p:nvSpPr>
        <p:spPr>
          <a:xfrm>
            <a:off x="4538867" y="1487704"/>
            <a:ext cx="694421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</a:t>
            </a:r>
            <a:endParaRPr sz="1700" b="1" i="0" u="none" strike="noStrike" cap="none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3" name="Google Shape;363;p20"/>
          <p:cNvSpPr/>
          <p:nvPr/>
        </p:nvSpPr>
        <p:spPr>
          <a:xfrm>
            <a:off x="375049" y="2009573"/>
            <a:ext cx="694421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4" name="Google Shape;364;p20"/>
          <p:cNvSpPr/>
          <p:nvPr/>
        </p:nvSpPr>
        <p:spPr>
          <a:xfrm>
            <a:off x="6661455" y="1472376"/>
            <a:ext cx="112883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fried tofu</a:t>
            </a: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5" name="Google Shape;365;p20"/>
          <p:cNvSpPr/>
          <p:nvPr/>
        </p:nvSpPr>
        <p:spPr>
          <a:xfrm>
            <a:off x="1456658" y="2005280"/>
            <a:ext cx="112883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fried tofu</a:t>
            </a: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6" name="Google Shape;366;p20"/>
          <p:cNvSpPr/>
          <p:nvPr/>
        </p:nvSpPr>
        <p:spPr>
          <a:xfrm>
            <a:off x="2701798" y="2015746"/>
            <a:ext cx="633507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beef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7" name="Google Shape;367;p20"/>
          <p:cNvSpPr/>
          <p:nvPr/>
        </p:nvSpPr>
        <p:spPr>
          <a:xfrm>
            <a:off x="823722" y="2780956"/>
            <a:ext cx="1896673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don't order </a:t>
            </a:r>
            <a:r>
              <a:rPr lang="en-US" sz="1700" b="1" i="0" u="none" strike="noStrike" cap="none" dirty="0" err="1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8" name="Google Shape;368;p20"/>
          <p:cNvSpPr/>
          <p:nvPr/>
        </p:nvSpPr>
        <p:spPr>
          <a:xfrm>
            <a:off x="691661" y="4333018"/>
            <a:ext cx="705642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mum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9" name="Google Shape;369;p20"/>
          <p:cNvSpPr/>
          <p:nvPr/>
        </p:nvSpPr>
        <p:spPr>
          <a:xfrm>
            <a:off x="5789247" y="3522482"/>
            <a:ext cx="1580882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Mineral water</a:t>
            </a: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0" name="Google Shape;370;p20"/>
          <p:cNvSpPr/>
          <p:nvPr/>
        </p:nvSpPr>
        <p:spPr>
          <a:xfrm>
            <a:off x="2093447" y="3571816"/>
            <a:ext cx="1593706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mineral water</a:t>
            </a: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1" name="Google Shape;371;p20"/>
          <p:cNvSpPr/>
          <p:nvPr/>
        </p:nvSpPr>
        <p:spPr>
          <a:xfrm>
            <a:off x="1211398" y="4337402"/>
            <a:ext cx="1619354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doesn't allow 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2" name="Google Shape;372;p20"/>
          <p:cNvSpPr/>
          <p:nvPr/>
        </p:nvSpPr>
        <p:spPr>
          <a:xfrm>
            <a:off x="3739505" y="4347096"/>
            <a:ext cx="718466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drink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3" name="Google Shape;373;p20"/>
          <p:cNvSpPr/>
          <p:nvPr/>
        </p:nvSpPr>
        <p:spPr>
          <a:xfrm>
            <a:off x="135070" y="4604119"/>
            <a:ext cx="805029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juice 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4" name="Google Shape;374;p20"/>
          <p:cNvSpPr/>
          <p:nvPr/>
        </p:nvSpPr>
        <p:spPr>
          <a:xfrm>
            <a:off x="1017880" y="3563393"/>
            <a:ext cx="705642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mum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5" name="Google Shape;375;p20"/>
          <p:cNvSpPr/>
          <p:nvPr/>
        </p:nvSpPr>
        <p:spPr>
          <a:xfrm>
            <a:off x="3241212" y="1239560"/>
            <a:ext cx="1252266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restaurant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6" name="Google Shape;376;p20"/>
          <p:cNvSpPr/>
          <p:nvPr/>
        </p:nvSpPr>
        <p:spPr>
          <a:xfrm>
            <a:off x="9038886" y="1732143"/>
            <a:ext cx="1399742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Vietnamese</a:t>
            </a: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7" name="Google Shape;377;p20"/>
          <p:cNvSpPr/>
          <p:nvPr/>
        </p:nvSpPr>
        <p:spPr>
          <a:xfrm>
            <a:off x="7906583" y="1476654"/>
            <a:ext cx="1435008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spring rolls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8" name="Google Shape;378;p20"/>
          <p:cNvSpPr/>
          <p:nvPr/>
        </p:nvSpPr>
        <p:spPr>
          <a:xfrm>
            <a:off x="7414733" y="2252027"/>
            <a:ext cx="2044757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we'll try some </a:t>
            </a:r>
            <a:r>
              <a:rPr lang="en-US" sz="1700" b="1" i="1" u="none" strike="noStrike" cap="none" dirty="0" err="1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endParaRPr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9" name="Google Shape;379;p20"/>
          <p:cNvSpPr/>
          <p:nvPr/>
        </p:nvSpPr>
        <p:spPr>
          <a:xfrm>
            <a:off x="5199460" y="3522482"/>
            <a:ext cx="705642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mum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80" name="Google Shape;380;p20"/>
          <p:cNvSpPr/>
          <p:nvPr/>
        </p:nvSpPr>
        <p:spPr>
          <a:xfrm>
            <a:off x="10490340" y="3535579"/>
            <a:ext cx="1385538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juice fo</a:t>
            </a:r>
            <a:r>
              <a:rPr lang="en-US" sz="1700" b="1" dirty="0"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r my</a:t>
            </a: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81" name="Google Shape;381;p20"/>
          <p:cNvSpPr/>
          <p:nvPr/>
        </p:nvSpPr>
        <p:spPr>
          <a:xfrm>
            <a:off x="4514422" y="3804248"/>
            <a:ext cx="1762021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children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2" name="Google Shape;382;p20"/>
          <p:cNvSpPr txBox="1"/>
          <p:nvPr/>
        </p:nvSpPr>
        <p:spPr>
          <a:xfrm>
            <a:off x="359276" y="3902181"/>
            <a:ext cx="777777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FAB140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TRUE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3" name="Google Shape;383;p20"/>
          <p:cNvSpPr txBox="1"/>
          <p:nvPr/>
        </p:nvSpPr>
        <p:spPr>
          <a:xfrm>
            <a:off x="370804" y="4939548"/>
            <a:ext cx="89960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FAB140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FALSE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4" name="Google Shape;384;p20"/>
          <p:cNvSpPr txBox="1"/>
          <p:nvPr/>
        </p:nvSpPr>
        <p:spPr>
          <a:xfrm>
            <a:off x="411095" y="1534314"/>
            <a:ext cx="777777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FAB140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TRUE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5" name="Google Shape;385;p20"/>
          <p:cNvSpPr txBox="1"/>
          <p:nvPr/>
        </p:nvSpPr>
        <p:spPr>
          <a:xfrm>
            <a:off x="387899" y="3122432"/>
            <a:ext cx="89960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FAB140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FALSE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6" name="Google Shape;386;p20"/>
          <p:cNvSpPr txBox="1"/>
          <p:nvPr/>
        </p:nvSpPr>
        <p:spPr>
          <a:xfrm>
            <a:off x="399653" y="2311787"/>
            <a:ext cx="89960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>
                <a:solidFill>
                  <a:srgbClr val="000000"/>
                </a:solidFill>
                <a:highlight>
                  <a:srgbClr val="FAB140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FALSE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F18D2E0-09F6-A246-9F8C-80F19839DD20}"/>
              </a:ext>
            </a:extLst>
          </p:cNvPr>
          <p:cNvGrpSpPr/>
          <p:nvPr/>
        </p:nvGrpSpPr>
        <p:grpSpPr>
          <a:xfrm>
            <a:off x="346004" y="409900"/>
            <a:ext cx="11407818" cy="830956"/>
            <a:chOff x="411728" y="1096535"/>
            <a:chExt cx="11407818" cy="830956"/>
          </a:xfrm>
        </p:grpSpPr>
        <p:sp>
          <p:nvSpPr>
            <p:cNvPr id="392" name="Google Shape;392;p21"/>
            <p:cNvSpPr txBox="1"/>
            <p:nvPr/>
          </p:nvSpPr>
          <p:spPr>
            <a:xfrm>
              <a:off x="955225" y="1096535"/>
              <a:ext cx="10864321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Work in pairs. Think about your favorite food and drink. Then ask your partner about his or her favorite food and drink.</a:t>
              </a:r>
              <a:endParaRPr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3" name="Google Shape;393;p21"/>
            <p:cNvSpPr/>
            <p:nvPr/>
          </p:nvSpPr>
          <p:spPr>
            <a:xfrm>
              <a:off x="411728" y="1240856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48DA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394" name="Google Shape;394;p21"/>
            <p:cNvSpPr txBox="1"/>
            <p:nvPr/>
          </p:nvSpPr>
          <p:spPr>
            <a:xfrm>
              <a:off x="464513" y="1138216"/>
              <a:ext cx="397035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GB" sz="4000" b="1" dirty="0">
                  <a:solidFill>
                    <a:schemeClr val="lt1"/>
                  </a:solidFill>
                  <a:latin typeface="Calibri" panose="020F0502020204030204" pitchFamily="34" charset="0"/>
                  <a:ea typeface="Open Sans"/>
                  <a:cs typeface="Calibri" panose="020F0502020204030204" pitchFamily="34" charset="0"/>
                  <a:sym typeface="Open Sans"/>
                </a:rPr>
                <a:t>5</a:t>
              </a:r>
              <a:endParaRPr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5ECB86C-2241-2D46-9E2E-F2E037D48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9574" y="1217732"/>
            <a:ext cx="5508524" cy="369348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30305" y="2066130"/>
            <a:ext cx="477906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/>
                <a:ea typeface="Times New Roman"/>
                <a:cs typeface="Times New Roman"/>
              </a:rPr>
              <a:t>A: What's your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favourite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food? </a:t>
            </a:r>
            <a:endParaRPr lang="en-US" sz="2400" dirty="0">
              <a:latin typeface="Calibri"/>
              <a:ea typeface="Times New Roman"/>
              <a:cs typeface="Times New Roman"/>
            </a:endParaRPr>
          </a:p>
          <a:p>
            <a:r>
              <a:rPr lang="en-US" sz="2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B: </a:t>
            </a:r>
            <a:r>
              <a:rPr lang="en-US" sz="2400" b="1" i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It's pho </a:t>
            </a:r>
            <a:r>
              <a:rPr lang="en-US" sz="2400" b="1" i="1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bo</a:t>
            </a:r>
            <a:r>
              <a:rPr lang="en-US" sz="2400" b="1" i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 - beef noodle soup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. </a:t>
            </a:r>
            <a:endParaRPr lang="en-US" sz="2400" dirty="0">
              <a:latin typeface="Calibri"/>
              <a:ea typeface="Times New Roman"/>
              <a:cs typeface="Times New Roman"/>
            </a:endParaRPr>
          </a:p>
          <a:p>
            <a:r>
              <a:rPr lang="en-US" sz="2400" dirty="0">
                <a:latin typeface="Times New Roman"/>
                <a:ea typeface="Times New Roman"/>
                <a:cs typeface="Times New Roman"/>
              </a:rPr>
              <a:t>A: When do you usually have it? </a:t>
            </a:r>
            <a:endParaRPr lang="en-US" sz="2400" dirty="0">
              <a:latin typeface="Calibri"/>
              <a:ea typeface="Times New Roman"/>
              <a:cs typeface="Times New Roman"/>
            </a:endParaRPr>
          </a:p>
          <a:p>
            <a:r>
              <a:rPr lang="en-US" sz="2400" b="1" dirty="0">
                <a:latin typeface="Times New Roman"/>
                <a:ea typeface="Times New Roman"/>
                <a:cs typeface="Times New Roman"/>
              </a:rPr>
              <a:t>B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: </a:t>
            </a:r>
            <a:r>
              <a:rPr lang="en-US" sz="2400" b="1" i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In the morning. </a:t>
            </a:r>
            <a:endParaRPr lang="en-US" sz="2400" b="1" i="1" dirty="0">
              <a:solidFill>
                <a:srgbClr val="0070C0"/>
              </a:solidFill>
              <a:effectLst/>
              <a:latin typeface="Calibri"/>
              <a:ea typeface="Times New Roman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89501" y="1402066"/>
            <a:ext cx="19303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* Example: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14563" y="5266425"/>
            <a:ext cx="2125735" cy="1330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4" r="5681"/>
          <a:stretch/>
        </p:blipFill>
        <p:spPr bwMode="auto">
          <a:xfrm>
            <a:off x="3271887" y="5364840"/>
            <a:ext cx="1989234" cy="1242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1" b="1"/>
          <a:stretch/>
        </p:blipFill>
        <p:spPr bwMode="auto">
          <a:xfrm>
            <a:off x="9694845" y="3805895"/>
            <a:ext cx="1845173" cy="1218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1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64" t="55256"/>
          <a:stretch/>
        </p:blipFill>
        <p:spPr bwMode="auto">
          <a:xfrm>
            <a:off x="9535236" y="5364840"/>
            <a:ext cx="1945790" cy="1153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51" name="Rounded Rectangle 50"/>
          <p:cNvSpPr/>
          <p:nvPr/>
        </p:nvSpPr>
        <p:spPr>
          <a:xfrm>
            <a:off x="9376628" y="5217480"/>
            <a:ext cx="2333474" cy="1345667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US" sz="9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16</a:t>
            </a:r>
            <a:endParaRPr lang="en-US" sz="3600" b="1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pic>
        <p:nvPicPr>
          <p:cNvPr id="54" name="Picture 1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0000" r="76805"/>
          <a:stretch/>
        </p:blipFill>
        <p:spPr bwMode="auto">
          <a:xfrm>
            <a:off x="527638" y="5373179"/>
            <a:ext cx="1938783" cy="1204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787" y="3851124"/>
            <a:ext cx="2094271" cy="1218048"/>
          </a:xfrm>
          <a:prstGeom prst="rect">
            <a:avLst/>
          </a:prstGeom>
        </p:spPr>
      </p:pic>
      <p:pic>
        <p:nvPicPr>
          <p:cNvPr id="52" name="Picture 7" descr="D:\DU LIEU THI CNTT\LOP 7\G-AN ĐT\U5\GA\U5- LESSON 1- E 7\tu lieu de soan\NUOC KHOAN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626" y="3820644"/>
            <a:ext cx="1887793" cy="1232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" name="Picture 1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3" t="2172"/>
          <a:stretch/>
        </p:blipFill>
        <p:spPr bwMode="auto">
          <a:xfrm>
            <a:off x="606714" y="3752353"/>
            <a:ext cx="2063464" cy="1345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Rounded Rectangle 39"/>
          <p:cNvSpPr/>
          <p:nvPr/>
        </p:nvSpPr>
        <p:spPr>
          <a:xfrm>
            <a:off x="344980" y="3752353"/>
            <a:ext cx="2333474" cy="1345667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US" sz="9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9</a:t>
            </a:r>
            <a:endParaRPr lang="en-US" sz="3600" b="1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7984" y="44246"/>
            <a:ext cx="1919344" cy="461653"/>
          </a:xfrm>
          <a:prstGeom prst="rect">
            <a:avLst/>
          </a:prstGeom>
        </p:spPr>
        <p:txBody>
          <a:bodyPr wrap="square" lIns="91427" tIns="45714" rIns="91427" bIns="45714">
            <a:spAutoFit/>
          </a:bodyPr>
          <a:lstStyle/>
          <a:p>
            <a:pPr>
              <a:defRPr/>
            </a:pPr>
            <a:r>
              <a:rPr lang="en-US" sz="2400" b="1" dirty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latin typeface=".VnArabia" pitchFamily="34" charset="0"/>
                <a:cs typeface="Arial" pitchFamily="34" charset="0"/>
              </a:rPr>
              <a:t>* Warm up</a:t>
            </a:r>
            <a:r>
              <a:rPr lang="en-US" sz="2400" b="1" dirty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cs typeface="Arial" pitchFamily="34" charset="0"/>
              </a:rPr>
              <a:t>:</a:t>
            </a:r>
            <a:endParaRPr lang="en-US" sz="2400" dirty="0">
              <a:ln>
                <a:solidFill>
                  <a:srgbClr val="FF0000"/>
                </a:solidFill>
              </a:ln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4099" name="Rectangle 1"/>
          <p:cNvSpPr>
            <a:spLocks noChangeArrowheads="1"/>
          </p:cNvSpPr>
          <p:nvPr/>
        </p:nvSpPr>
        <p:spPr bwMode="auto">
          <a:xfrm>
            <a:off x="2037328" y="-89755"/>
            <a:ext cx="4333975" cy="646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Game: </a:t>
            </a:r>
            <a:r>
              <a:rPr lang="en-US" sz="3600" b="1" dirty="0">
                <a:solidFill>
                  <a:srgbClr val="FF0000"/>
                </a:solidFill>
              </a:rPr>
              <a:t>Pelmanism</a:t>
            </a:r>
            <a:endParaRPr lang="en-US" sz="36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12844" y="754261"/>
            <a:ext cx="2332726" cy="1345476"/>
          </a:xfrm>
          <a:prstGeom prst="roundRect">
            <a:avLst/>
          </a:prstGeom>
          <a:solidFill>
            <a:srgbClr val="3054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GB" sz="2800" b="1" dirty="0"/>
              <a:t>lemonade</a:t>
            </a:r>
            <a:endParaRPr lang="en-US" sz="2800" b="1" dirty="0">
              <a:ln w="38100">
                <a:noFill/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269908" y="754261"/>
            <a:ext cx="2332726" cy="1345476"/>
          </a:xfrm>
          <a:prstGeom prst="roundRect">
            <a:avLst/>
          </a:prstGeom>
          <a:solidFill>
            <a:srgbClr val="3054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/>
            <a:r>
              <a:rPr lang="en-GB" sz="2800" b="1" dirty="0">
                <a:solidFill>
                  <a:srgbClr val="FFFF00"/>
                </a:solidFill>
              </a:rPr>
              <a:t>mineral</a:t>
            </a:r>
            <a:endParaRPr lang="en-US" sz="2800" b="1" dirty="0">
              <a:solidFill>
                <a:srgbClr val="FFFF00"/>
              </a:solidFill>
            </a:endParaRPr>
          </a:p>
          <a:p>
            <a:pPr algn="ctr"/>
            <a:r>
              <a:rPr lang="en-GB" sz="2800" b="1" dirty="0">
                <a:solidFill>
                  <a:srgbClr val="FFFF00"/>
                </a:solidFill>
              </a:rPr>
              <a:t>water</a:t>
            </a:r>
            <a:endParaRPr lang="en-US" sz="2800" b="1" dirty="0">
              <a:ln w="38100">
                <a:noFill/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356306" y="754261"/>
            <a:ext cx="2332726" cy="1345476"/>
          </a:xfrm>
          <a:prstGeom prst="roundRect">
            <a:avLst/>
          </a:prstGeom>
          <a:solidFill>
            <a:srgbClr val="3054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GB" sz="2800" b="1" dirty="0"/>
              <a:t>chicken</a:t>
            </a:r>
            <a:endParaRPr lang="en-US" sz="2800" b="1" dirty="0">
              <a:ln w="38100">
                <a:noFill/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9353139" y="754261"/>
            <a:ext cx="2332726" cy="1345476"/>
          </a:xfrm>
          <a:prstGeom prst="roundRect">
            <a:avLst/>
          </a:prstGeom>
          <a:solidFill>
            <a:srgbClr val="3054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GB" sz="2800" b="1" dirty="0">
                <a:solidFill>
                  <a:srgbClr val="FFFF00"/>
                </a:solidFill>
              </a:rPr>
              <a:t>Vegetables</a:t>
            </a:r>
            <a:endParaRPr lang="en-US" sz="2800" b="1" dirty="0">
              <a:ln w="38100">
                <a:noFill/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83208" y="2259526"/>
            <a:ext cx="2334500" cy="1345476"/>
          </a:xfrm>
          <a:prstGeom prst="roundRect">
            <a:avLst/>
          </a:prstGeom>
          <a:solidFill>
            <a:srgbClr val="3054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GB" sz="2800" b="1" dirty="0"/>
              <a:t>Fruit </a:t>
            </a:r>
            <a:endParaRPr lang="en-US" sz="2800" b="1" dirty="0">
              <a:ln w="38100">
                <a:noFill/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3242391" y="2259526"/>
            <a:ext cx="2332726" cy="1345476"/>
          </a:xfrm>
          <a:prstGeom prst="roundRect">
            <a:avLst/>
          </a:prstGeom>
          <a:solidFill>
            <a:srgbClr val="3054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GB" sz="2800" b="1" dirty="0">
                <a:ln w="38100">
                  <a:noFill/>
                </a:ln>
                <a:solidFill>
                  <a:srgbClr val="FFFF00"/>
                </a:solidFill>
                <a:latin typeface="Arial" pitchFamily="34" charset="0"/>
              </a:rPr>
              <a:t>eggs</a:t>
            </a:r>
            <a:endParaRPr lang="en-US" sz="2800" b="1" dirty="0">
              <a:ln w="38100">
                <a:noFill/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326671" y="2259526"/>
            <a:ext cx="2334500" cy="1345476"/>
          </a:xfrm>
          <a:prstGeom prst="roundRect">
            <a:avLst/>
          </a:prstGeom>
          <a:solidFill>
            <a:srgbClr val="3054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GB" sz="2800" b="1" dirty="0">
                <a:ln w="38100">
                  <a:noFill/>
                </a:ln>
                <a:solidFill>
                  <a:schemeClr val="bg1"/>
                </a:solidFill>
                <a:latin typeface="Arial" pitchFamily="34" charset="0"/>
              </a:rPr>
              <a:t>beef</a:t>
            </a:r>
            <a:endParaRPr lang="en-US" sz="2800" b="1" dirty="0">
              <a:ln w="38100">
                <a:noFill/>
              </a:ln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323506" y="2259526"/>
            <a:ext cx="2334500" cy="1345476"/>
          </a:xfrm>
          <a:prstGeom prst="roundRect">
            <a:avLst/>
          </a:prstGeom>
          <a:solidFill>
            <a:srgbClr val="3054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GB" sz="2800" b="1" dirty="0">
                <a:ln w="38100">
                  <a:noFill/>
                </a:ln>
                <a:solidFill>
                  <a:srgbClr val="FFFF00"/>
                </a:solidFill>
                <a:latin typeface="Arial" pitchFamily="34" charset="0"/>
              </a:rPr>
              <a:t>rice</a:t>
            </a:r>
            <a:endParaRPr lang="en-US" sz="2800" b="1" dirty="0">
              <a:ln w="38100">
                <a:noFill/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403399" y="754070"/>
            <a:ext cx="2333474" cy="1345667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US" sz="9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1</a:t>
            </a:r>
            <a:endParaRPr lang="en-US" sz="3600" b="1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3240801" y="754731"/>
            <a:ext cx="2333474" cy="1345667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US" sz="9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2</a:t>
            </a:r>
            <a:endParaRPr lang="en-US" sz="3600" b="1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6375275" y="754731"/>
            <a:ext cx="2333474" cy="1345667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US" sz="9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3</a:t>
            </a:r>
            <a:endParaRPr lang="en-US" sz="3600" b="1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385325" y="754731"/>
            <a:ext cx="2333474" cy="1345667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US" sz="9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4</a:t>
            </a:r>
            <a:endParaRPr lang="en-US" sz="3600" b="1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356852" y="2251587"/>
            <a:ext cx="2333474" cy="1345667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US" sz="9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5</a:t>
            </a:r>
            <a:endParaRPr lang="en-US" sz="3600" b="1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3213432" y="2259972"/>
            <a:ext cx="2333474" cy="1345667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US" sz="9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6</a:t>
            </a:r>
            <a:endParaRPr lang="en-US" sz="3600" b="1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6348772" y="2247628"/>
            <a:ext cx="2333474" cy="1345667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US" sz="9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7</a:t>
            </a:r>
            <a:endParaRPr lang="en-US" sz="3600" b="1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9343703" y="2270523"/>
            <a:ext cx="2333474" cy="1345667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US" sz="9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8</a:t>
            </a:r>
            <a:endParaRPr lang="en-US" sz="3600" b="1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3181989" y="3736993"/>
            <a:ext cx="2333474" cy="1345667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US" sz="9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10</a:t>
            </a:r>
            <a:endParaRPr lang="en-US" sz="3600" b="1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6352395" y="3818168"/>
            <a:ext cx="2333474" cy="1345667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US" sz="9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11</a:t>
            </a:r>
            <a:endParaRPr lang="en-US" sz="3600" b="1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335517" y="3719890"/>
            <a:ext cx="2333474" cy="1345667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US" sz="9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12</a:t>
            </a:r>
            <a:endParaRPr lang="en-US" sz="3600" b="1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376739" y="5247348"/>
            <a:ext cx="2333474" cy="1345667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GB" sz="9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13</a:t>
            </a:r>
            <a:endParaRPr lang="en-US" sz="3600" b="1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3182920" y="5232108"/>
            <a:ext cx="2333474" cy="1345667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US" sz="9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14</a:t>
            </a:r>
            <a:endParaRPr lang="en-US" sz="3600" b="1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6331755" y="5251184"/>
            <a:ext cx="2333474" cy="1345667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US" sz="9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15</a:t>
            </a:r>
            <a:endParaRPr lang="en-US" sz="3600" b="1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750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 nodeType="clickPar">
                      <p:stCondLst>
                        <p:cond delay="0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0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0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34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6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3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51" grpId="0" animBg="1"/>
      <p:bldP spid="51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F18D2E0-09F6-A246-9F8C-80F19839DD20}"/>
              </a:ext>
            </a:extLst>
          </p:cNvPr>
          <p:cNvGrpSpPr/>
          <p:nvPr/>
        </p:nvGrpSpPr>
        <p:grpSpPr>
          <a:xfrm>
            <a:off x="346004" y="409900"/>
            <a:ext cx="11407818" cy="830956"/>
            <a:chOff x="411728" y="1096535"/>
            <a:chExt cx="11407818" cy="830956"/>
          </a:xfrm>
        </p:grpSpPr>
        <p:sp>
          <p:nvSpPr>
            <p:cNvPr id="392" name="Google Shape;392;p21"/>
            <p:cNvSpPr txBox="1"/>
            <p:nvPr/>
          </p:nvSpPr>
          <p:spPr>
            <a:xfrm>
              <a:off x="955225" y="1096535"/>
              <a:ext cx="10864321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Work in pairs. Think about your favorite food and drink. Then ask your partner about his or her favorite food and drink.</a:t>
              </a:r>
              <a:endParaRPr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3" name="Google Shape;393;p21"/>
            <p:cNvSpPr/>
            <p:nvPr/>
          </p:nvSpPr>
          <p:spPr>
            <a:xfrm>
              <a:off x="411728" y="1240856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48DA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394" name="Google Shape;394;p21"/>
            <p:cNvSpPr txBox="1"/>
            <p:nvPr/>
          </p:nvSpPr>
          <p:spPr>
            <a:xfrm>
              <a:off x="464513" y="1138216"/>
              <a:ext cx="397035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GB" sz="4000" b="1" dirty="0">
                  <a:solidFill>
                    <a:schemeClr val="lt1"/>
                  </a:solidFill>
                  <a:latin typeface="Calibri" panose="020F0502020204030204" pitchFamily="34" charset="0"/>
                  <a:ea typeface="Open Sans"/>
                  <a:cs typeface="Calibri" panose="020F0502020204030204" pitchFamily="34" charset="0"/>
                  <a:sym typeface="Open Sans"/>
                </a:rPr>
                <a:t>5</a:t>
              </a:r>
              <a:endParaRPr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5ECB86C-2241-2D46-9E2E-F2E037D48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9574" y="1217732"/>
            <a:ext cx="5508524" cy="36934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89501" y="1402066"/>
            <a:ext cx="19303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* Example: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6004" y="2123949"/>
            <a:ext cx="6157455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600" dirty="0"/>
              <a:t>    </a:t>
            </a:r>
            <a:r>
              <a:rPr lang="vi-VN" sz="2600" b="1" dirty="0">
                <a:solidFill>
                  <a:srgbClr val="0070C0"/>
                </a:solidFill>
              </a:rPr>
              <a:t>Ng</a:t>
            </a:r>
            <a:r>
              <a:rPr lang="en-GB" sz="2600" b="1" dirty="0">
                <a:solidFill>
                  <a:srgbClr val="0070C0"/>
                </a:solidFill>
              </a:rPr>
              <a:t>an</a:t>
            </a:r>
            <a:r>
              <a:rPr lang="vi-VN" sz="2600" dirty="0"/>
              <a:t>: What's your favourite food? </a:t>
            </a:r>
          </a:p>
          <a:p>
            <a:pPr>
              <a:lnSpc>
                <a:spcPct val="150000"/>
              </a:lnSpc>
            </a:pPr>
            <a:r>
              <a:rPr lang="vi-VN" sz="2600" dirty="0"/>
              <a:t>    </a:t>
            </a:r>
            <a:r>
              <a:rPr lang="vi-VN" sz="2600" b="1" i="1" dirty="0">
                <a:solidFill>
                  <a:srgbClr val="00B050"/>
                </a:solidFill>
              </a:rPr>
              <a:t>Linh: </a:t>
            </a:r>
            <a:r>
              <a:rPr lang="vi-VN" sz="2600" dirty="0"/>
              <a:t>It's spring rolls. </a:t>
            </a:r>
          </a:p>
          <a:p>
            <a:pPr>
              <a:lnSpc>
                <a:spcPct val="150000"/>
              </a:lnSpc>
            </a:pPr>
            <a:r>
              <a:rPr lang="vi-VN" sz="2600" dirty="0"/>
              <a:t>    </a:t>
            </a:r>
            <a:r>
              <a:rPr lang="vi-VN" sz="2600" b="1" dirty="0">
                <a:solidFill>
                  <a:srgbClr val="0070C0"/>
                </a:solidFill>
              </a:rPr>
              <a:t>Nga</a:t>
            </a:r>
            <a:r>
              <a:rPr lang="en-GB" sz="2600" b="1" dirty="0">
                <a:solidFill>
                  <a:srgbClr val="0070C0"/>
                </a:solidFill>
              </a:rPr>
              <a:t>n</a:t>
            </a:r>
            <a:r>
              <a:rPr lang="vi-VN" sz="2600" b="1" dirty="0">
                <a:solidFill>
                  <a:srgbClr val="0070C0"/>
                </a:solidFill>
              </a:rPr>
              <a:t>: </a:t>
            </a:r>
            <a:r>
              <a:rPr lang="vi-VN" sz="2600" dirty="0"/>
              <a:t>When do you usually have it?  </a:t>
            </a:r>
          </a:p>
          <a:p>
            <a:pPr>
              <a:lnSpc>
                <a:spcPct val="150000"/>
              </a:lnSpc>
            </a:pPr>
            <a:r>
              <a:rPr lang="vi-VN" sz="2600" b="1" i="1" dirty="0">
                <a:solidFill>
                  <a:srgbClr val="00B050"/>
                </a:solidFill>
              </a:rPr>
              <a:t>    Linh: </a:t>
            </a:r>
            <a:r>
              <a:rPr lang="vi-VN" sz="2600" dirty="0"/>
              <a:t>I usually have it in the dinner.    </a:t>
            </a:r>
          </a:p>
        </p:txBody>
      </p:sp>
    </p:spTree>
    <p:extLst>
      <p:ext uri="{BB962C8B-B14F-4D97-AF65-F5344CB8AC3E}">
        <p14:creationId xmlns:p14="http://schemas.microsoft.com/office/powerpoint/2010/main" val="3727676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F18D2E0-09F6-A246-9F8C-80F19839DD20}"/>
              </a:ext>
            </a:extLst>
          </p:cNvPr>
          <p:cNvGrpSpPr/>
          <p:nvPr/>
        </p:nvGrpSpPr>
        <p:grpSpPr>
          <a:xfrm>
            <a:off x="346004" y="409900"/>
            <a:ext cx="11407818" cy="830956"/>
            <a:chOff x="411728" y="1096535"/>
            <a:chExt cx="11407818" cy="830956"/>
          </a:xfrm>
        </p:grpSpPr>
        <p:sp>
          <p:nvSpPr>
            <p:cNvPr id="392" name="Google Shape;392;p21"/>
            <p:cNvSpPr txBox="1"/>
            <p:nvPr/>
          </p:nvSpPr>
          <p:spPr>
            <a:xfrm>
              <a:off x="955225" y="1096535"/>
              <a:ext cx="10864321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Work in pairs. Think about your favorite food and drink. Then ask your partner about his or her favorite food and drink.</a:t>
              </a:r>
              <a:endParaRPr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3" name="Google Shape;393;p21"/>
            <p:cNvSpPr/>
            <p:nvPr/>
          </p:nvSpPr>
          <p:spPr>
            <a:xfrm>
              <a:off x="411728" y="1240856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48DA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394" name="Google Shape;394;p21"/>
            <p:cNvSpPr txBox="1"/>
            <p:nvPr/>
          </p:nvSpPr>
          <p:spPr>
            <a:xfrm>
              <a:off x="464513" y="1138216"/>
              <a:ext cx="397035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GB" sz="4000" b="1" dirty="0">
                  <a:solidFill>
                    <a:schemeClr val="lt1"/>
                  </a:solidFill>
                  <a:latin typeface="Calibri" panose="020F0502020204030204" pitchFamily="34" charset="0"/>
                  <a:ea typeface="Open Sans"/>
                  <a:cs typeface="Calibri" panose="020F0502020204030204" pitchFamily="34" charset="0"/>
                  <a:sym typeface="Open Sans"/>
                </a:rPr>
                <a:t>5</a:t>
              </a:r>
              <a:endParaRPr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889501" y="1402066"/>
            <a:ext cx="19303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* Example: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6004" y="2123949"/>
            <a:ext cx="6157455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600" dirty="0"/>
              <a:t>    </a:t>
            </a:r>
            <a:r>
              <a:rPr lang="vi-VN" sz="2600" b="1" dirty="0">
                <a:solidFill>
                  <a:srgbClr val="0070C0"/>
                </a:solidFill>
              </a:rPr>
              <a:t>Ng</a:t>
            </a:r>
            <a:r>
              <a:rPr lang="en-GB" sz="2600" b="1" dirty="0">
                <a:solidFill>
                  <a:srgbClr val="0070C0"/>
                </a:solidFill>
              </a:rPr>
              <a:t>an</a:t>
            </a:r>
            <a:r>
              <a:rPr lang="vi-VN" sz="2600" dirty="0"/>
              <a:t>: What's your favourite </a:t>
            </a:r>
            <a:r>
              <a:rPr lang="en-GB" sz="2600" dirty="0"/>
              <a:t>drink</a:t>
            </a:r>
            <a:r>
              <a:rPr lang="vi-VN" sz="2600" dirty="0"/>
              <a:t>? </a:t>
            </a:r>
          </a:p>
          <a:p>
            <a:pPr>
              <a:lnSpc>
                <a:spcPct val="150000"/>
              </a:lnSpc>
            </a:pPr>
            <a:r>
              <a:rPr lang="vi-VN" sz="2600" dirty="0"/>
              <a:t>    </a:t>
            </a:r>
            <a:r>
              <a:rPr lang="vi-VN" sz="2600" b="1" i="1" dirty="0">
                <a:solidFill>
                  <a:srgbClr val="00B050"/>
                </a:solidFill>
              </a:rPr>
              <a:t>Linh: </a:t>
            </a:r>
            <a:r>
              <a:rPr lang="vi-VN" sz="2600" dirty="0"/>
              <a:t>It's </a:t>
            </a:r>
            <a:r>
              <a:rPr lang="en-GB" sz="2600" dirty="0"/>
              <a:t>milk tea</a:t>
            </a:r>
            <a:r>
              <a:rPr lang="vi-VN" sz="2600" dirty="0"/>
              <a:t>. </a:t>
            </a:r>
          </a:p>
          <a:p>
            <a:pPr>
              <a:lnSpc>
                <a:spcPct val="150000"/>
              </a:lnSpc>
            </a:pPr>
            <a:r>
              <a:rPr lang="vi-VN" sz="2600" dirty="0"/>
              <a:t>    </a:t>
            </a:r>
            <a:r>
              <a:rPr lang="vi-VN" sz="2600" b="1" dirty="0">
                <a:solidFill>
                  <a:srgbClr val="0070C0"/>
                </a:solidFill>
              </a:rPr>
              <a:t>Nga</a:t>
            </a:r>
            <a:r>
              <a:rPr lang="en-GB" sz="2600" b="1" dirty="0">
                <a:solidFill>
                  <a:srgbClr val="0070C0"/>
                </a:solidFill>
              </a:rPr>
              <a:t>n</a:t>
            </a:r>
            <a:r>
              <a:rPr lang="vi-VN" sz="2600" b="1" dirty="0">
                <a:solidFill>
                  <a:srgbClr val="0070C0"/>
                </a:solidFill>
              </a:rPr>
              <a:t>: </a:t>
            </a:r>
            <a:r>
              <a:rPr lang="vi-VN" sz="2600" dirty="0"/>
              <a:t>When do you usually have it?  </a:t>
            </a:r>
          </a:p>
          <a:p>
            <a:pPr>
              <a:lnSpc>
                <a:spcPct val="150000"/>
              </a:lnSpc>
            </a:pPr>
            <a:r>
              <a:rPr lang="vi-VN" sz="2600" b="1" i="1" dirty="0">
                <a:solidFill>
                  <a:srgbClr val="00B050"/>
                </a:solidFill>
              </a:rPr>
              <a:t>    Linh: </a:t>
            </a:r>
            <a:r>
              <a:rPr lang="vi-VN" sz="2600" dirty="0"/>
              <a:t>I usually have it in the </a:t>
            </a:r>
            <a:r>
              <a:rPr lang="en-GB" sz="2600" dirty="0"/>
              <a:t>evening</a:t>
            </a:r>
            <a:r>
              <a:rPr lang="vi-VN" sz="2600" dirty="0"/>
              <a:t>.    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451" y="1402066"/>
            <a:ext cx="5289755" cy="2938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6016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23"/>
          <p:cNvSpPr txBox="1"/>
          <p:nvPr/>
        </p:nvSpPr>
        <p:spPr>
          <a:xfrm>
            <a:off x="487067" y="207665"/>
            <a:ext cx="413269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2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* CONSOLIDATION</a:t>
            </a:r>
            <a:endParaRPr sz="32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E4948F-CD31-5A47-8F5D-E4603C150857}"/>
              </a:ext>
            </a:extLst>
          </p:cNvPr>
          <p:cNvSpPr txBox="1"/>
          <p:nvPr/>
        </p:nvSpPr>
        <p:spPr>
          <a:xfrm>
            <a:off x="1161519" y="1297188"/>
            <a:ext cx="584116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AC10A9A-5783-B746-9CAE-86C3C1C17632}"/>
              </a:ext>
            </a:extLst>
          </p:cNvPr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240DFB-412B-294B-B670-B599AB045A5C}"/>
              </a:ext>
            </a:extLst>
          </p:cNvPr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9962E23E-5419-2542-9C81-FFA8B54B03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20423264"/>
              </p:ext>
            </p:extLst>
          </p:nvPr>
        </p:nvGraphicFramePr>
        <p:xfrm>
          <a:off x="2333104" y="2000596"/>
          <a:ext cx="7073207" cy="40601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Kết quả hình ảnh cho nền powerpoint don gi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83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 rot="21424557">
            <a:off x="661788" y="2924166"/>
            <a:ext cx="10954385" cy="2379454"/>
          </a:xfrm>
          <a:prstGeom prst="rect">
            <a:avLst/>
          </a:prstGeom>
        </p:spPr>
        <p:txBody>
          <a:bodyPr vert="horz" lIns="91427" tIns="45714" rIns="91427" bIns="45714" rtlCol="0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50000"/>
              </a:lnSpc>
              <a:spcBef>
                <a:spcPts val="0"/>
              </a:spcBef>
            </a:pPr>
            <a:r>
              <a:rPr lang="en-GB" sz="36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- Talk about your favourite food (for a minute).</a:t>
            </a:r>
            <a:endParaRPr lang="en-GB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50000"/>
              </a:lnSpc>
              <a:spcBef>
                <a:spcPts val="0"/>
              </a:spcBef>
            </a:pPr>
            <a:r>
              <a:rPr lang="en-GB" sz="36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- Do the exercises in the workbook.</a:t>
            </a:r>
          </a:p>
          <a:p>
            <a:pPr lvl="0">
              <a:lnSpc>
                <a:spcPct val="150000"/>
              </a:lnSpc>
              <a:spcBef>
                <a:spcPts val="0"/>
              </a:spcBef>
            </a:pPr>
            <a:r>
              <a:rPr lang="en-GB" sz="3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- Prepare </a:t>
            </a:r>
            <a:r>
              <a:rPr lang="en-GB" sz="360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vocab for </a:t>
            </a:r>
            <a:r>
              <a:rPr lang="en-GB" sz="3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lesson 2 (A closer look 1).</a:t>
            </a:r>
            <a:endParaRPr lang="en-US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914267" indent="-914267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AutoNum type="arabicPeriod"/>
            </a:pPr>
            <a:endParaRPr lang="vi-VN" sz="3600" b="1" dirty="0">
              <a:solidFill>
                <a:schemeClr val="tx1"/>
              </a:solidFill>
              <a:latin typeface="Gabriola" panose="04040605051002020D02" pitchFamily="8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endParaRPr lang="en-US" sz="3600" b="1" dirty="0">
              <a:solidFill>
                <a:schemeClr val="tx1"/>
              </a:solidFill>
              <a:latin typeface="Gabriola" panose="04040605051002020D02" pitchFamily="8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21441880">
            <a:off x="2317341" y="1676765"/>
            <a:ext cx="6727016" cy="1028711"/>
          </a:xfrm>
          <a:prstGeom prst="rect">
            <a:avLst/>
          </a:prstGeom>
          <a:noFill/>
        </p:spPr>
        <p:txBody>
          <a:bodyPr wrap="square" lIns="91427" tIns="45714" rIns="91427" bIns="45714" rtlCol="0">
            <a:prstTxWarp prst="textInflate">
              <a:avLst/>
            </a:prstTxWarp>
            <a:spAutoFit/>
          </a:bodyPr>
          <a:lstStyle/>
          <a:p>
            <a:r>
              <a:rPr lang="en-GB" sz="7200" b="1" spc="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.VnMysticalH" panose="020B7200000000000000" pitchFamily="34" charset="0"/>
              </a:rPr>
              <a:t>Homework</a:t>
            </a:r>
            <a:endParaRPr lang="en-US" sz="7200" b="1" spc="60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.VnMysticalH" panose="020B7200000000000000" pitchFamily="34" charset="0"/>
            </a:endParaRPr>
          </a:p>
        </p:txBody>
      </p:sp>
      <p:pic>
        <p:nvPicPr>
          <p:cNvPr id="6" name="Picture 2" descr="Kết quả hình ảnh cho dấu chấm hỏi độ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34" y="1250460"/>
            <a:ext cx="1718140" cy="1718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1722297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61at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10836"/>
            <a:ext cx="12192000" cy="6968836"/>
          </a:xfrm>
          <a:prstGeom prst="rect">
            <a:avLst/>
          </a:prstGeom>
          <a:solidFill>
            <a:srgbClr val="FFCC66"/>
          </a:solidFill>
        </p:spPr>
      </p:pic>
      <p:sp>
        <p:nvSpPr>
          <p:cNvPr id="3" name="Rectangle 2"/>
          <p:cNvSpPr/>
          <p:nvPr/>
        </p:nvSpPr>
        <p:spPr>
          <a:xfrm>
            <a:off x="3315348" y="2698217"/>
            <a:ext cx="5609202" cy="1754314"/>
          </a:xfrm>
          <a:prstGeom prst="rect">
            <a:avLst/>
          </a:prstGeom>
          <a:noFill/>
        </p:spPr>
        <p:txBody>
          <a:bodyPr wrap="none" lIns="91427" tIns="45714" rIns="91427" bIns="45714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Thank you!</a:t>
            </a:r>
          </a:p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Have a nice day!</a:t>
            </a:r>
          </a:p>
        </p:txBody>
      </p:sp>
      <p:sp>
        <p:nvSpPr>
          <p:cNvPr id="4" name="Rectangle 3"/>
          <p:cNvSpPr/>
          <p:nvPr/>
        </p:nvSpPr>
        <p:spPr>
          <a:xfrm>
            <a:off x="2244980" y="667458"/>
            <a:ext cx="811822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 spc="400" dirty="0">
                <a:ln w="28575">
                  <a:solidFill>
                    <a:srgbClr val="FF0000"/>
                  </a:solidFill>
                </a:ln>
                <a:solidFill>
                  <a:srgbClr val="FFFF00"/>
                </a:solidFill>
                <a:latin typeface=".VnAvantH" pitchFamily="34" charset="0"/>
              </a:rPr>
              <a:t>Goodbye!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4000" b="1" spc="400" dirty="0">
                <a:ln w="28575">
                  <a:solidFill>
                    <a:schemeClr val="bg1"/>
                  </a:solidFill>
                </a:ln>
                <a:solidFill>
                  <a:srgbClr val="008000"/>
                </a:solidFill>
                <a:latin typeface=".VnAvantH" pitchFamily="34" charset="0"/>
              </a:rPr>
              <a:t>See you again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36762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966"/>
          <a:stretch/>
        </p:blipFill>
        <p:spPr bwMode="auto">
          <a:xfrm>
            <a:off x="1784709" y="4085303"/>
            <a:ext cx="8244349" cy="1637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1784709" y="1297859"/>
            <a:ext cx="8465420" cy="1976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0404166"/>
              </p:ext>
            </p:extLst>
          </p:nvPr>
        </p:nvGraphicFramePr>
        <p:xfrm>
          <a:off x="1784710" y="5860736"/>
          <a:ext cx="8244348" cy="365760"/>
        </p:xfrm>
        <a:graphic>
          <a:graphicData uri="http://schemas.openxmlformats.org/drawingml/2006/table">
            <a:tbl>
              <a:tblPr firstRow="1" firstCol="1" bandRow="1">
                <a:tableStyleId>{F957B026-A52B-4486-8F3D-03B5434FDEE7}</a:tableStyleId>
              </a:tblPr>
              <a:tblGrid>
                <a:gridCol w="20598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14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14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614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1" dirty="0">
                          <a:solidFill>
                            <a:srgbClr val="0070C0"/>
                          </a:solidFill>
                          <a:effectLst/>
                        </a:rPr>
                        <a:t>Fruit </a:t>
                      </a:r>
                      <a:endParaRPr lang="en-US" sz="24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70C0"/>
                          </a:solidFill>
                          <a:effectLst/>
                        </a:rPr>
                        <a:t>Eggs </a:t>
                      </a:r>
                      <a:endParaRPr lang="en-US" sz="2400" dirty="0">
                        <a:solidFill>
                          <a:srgbClr val="0070C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70C0"/>
                          </a:solidFill>
                          <a:effectLst/>
                        </a:rPr>
                        <a:t>Beef </a:t>
                      </a:r>
                      <a:endParaRPr lang="en-US" sz="2400" dirty="0">
                        <a:solidFill>
                          <a:srgbClr val="0070C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70C0"/>
                          </a:solidFill>
                          <a:effectLst/>
                        </a:rPr>
                        <a:t>rice</a:t>
                      </a:r>
                      <a:endParaRPr lang="en-US" sz="2400" dirty="0">
                        <a:solidFill>
                          <a:srgbClr val="0070C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8231872"/>
              </p:ext>
            </p:extLst>
          </p:nvPr>
        </p:nvGraphicFramePr>
        <p:xfrm>
          <a:off x="1826344" y="3404850"/>
          <a:ext cx="8202713" cy="731520"/>
        </p:xfrm>
        <a:graphic>
          <a:graphicData uri="http://schemas.openxmlformats.org/drawingml/2006/table">
            <a:tbl>
              <a:tblPr firstRow="1" firstCol="1" bandRow="1">
                <a:tableStyleId>{F957B026-A52B-4486-8F3D-03B5434FDEE7}</a:tableStyleId>
              </a:tblPr>
              <a:tblGrid>
                <a:gridCol w="18425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80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10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10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1" dirty="0">
                          <a:solidFill>
                            <a:srgbClr val="0070C0"/>
                          </a:solidFill>
                          <a:effectLst/>
                        </a:rPr>
                        <a:t>lemonade</a:t>
                      </a:r>
                      <a:endParaRPr lang="en-US" sz="24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1" dirty="0">
                          <a:solidFill>
                            <a:srgbClr val="0070C0"/>
                          </a:solidFill>
                          <a:effectLst/>
                        </a:rPr>
                        <a:t>  Mineral</a:t>
                      </a:r>
                      <a:endParaRPr lang="en-US" sz="2400" b="1" dirty="0">
                        <a:solidFill>
                          <a:srgbClr val="0070C0"/>
                        </a:solidFill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1" dirty="0">
                          <a:solidFill>
                            <a:srgbClr val="0070C0"/>
                          </a:solidFill>
                          <a:effectLst/>
                        </a:rPr>
                        <a:t>  water</a:t>
                      </a:r>
                      <a:endParaRPr lang="en-US" sz="24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1" dirty="0">
                          <a:solidFill>
                            <a:srgbClr val="0070C0"/>
                          </a:solidFill>
                          <a:effectLst/>
                        </a:rPr>
                        <a:t>chicken</a:t>
                      </a:r>
                      <a:endParaRPr lang="en-US" sz="24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1" dirty="0">
                          <a:solidFill>
                            <a:srgbClr val="0070C0"/>
                          </a:solidFill>
                          <a:effectLst/>
                        </a:rPr>
                        <a:t>Vegetables</a:t>
                      </a:r>
                      <a:endParaRPr lang="en-US" sz="24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Google Shape;97;p2"/>
          <p:cNvSpPr txBox="1"/>
          <p:nvPr/>
        </p:nvSpPr>
        <p:spPr>
          <a:xfrm>
            <a:off x="3341581" y="322190"/>
            <a:ext cx="5130604" cy="707886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 dirty="0">
                <a:solidFill>
                  <a:srgbClr val="0070C0"/>
                </a:solidFill>
                <a:latin typeface="Open Sans"/>
                <a:ea typeface="Open Sans"/>
                <a:cs typeface="Open Sans"/>
                <a:sym typeface="Open Sans"/>
              </a:rPr>
              <a:t>FOOD AND DRINK</a:t>
            </a:r>
            <a:endParaRPr sz="4000" b="1" i="0" u="none" strike="noStrike" cap="none" dirty="0">
              <a:solidFill>
                <a:srgbClr val="0070C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859184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Top 25 hình nền powerpoint dễ thương đáng yê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6708"/>
            <a:ext cx="12177932" cy="695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96;p2"/>
          <p:cNvSpPr txBox="1"/>
          <p:nvPr/>
        </p:nvSpPr>
        <p:spPr>
          <a:xfrm>
            <a:off x="390200" y="219369"/>
            <a:ext cx="1830366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800" b="1" i="0" u="none" strike="noStrike" cap="none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Unit</a:t>
            </a:r>
            <a:endParaRPr sz="4800" b="1" i="0" u="none" strike="noStrike" cap="none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4" name="Google Shape;97;p2"/>
          <p:cNvSpPr txBox="1"/>
          <p:nvPr/>
        </p:nvSpPr>
        <p:spPr>
          <a:xfrm>
            <a:off x="3050243" y="180101"/>
            <a:ext cx="7155631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5400" b="1" i="0" u="none" strike="noStrike" cap="none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FOOD AND DRINK</a:t>
            </a:r>
            <a:endParaRPr sz="5400" b="1" i="0" u="none" strike="noStrike" cap="none" dirty="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" name="Google Shape;98;p2"/>
          <p:cNvSpPr txBox="1"/>
          <p:nvPr/>
        </p:nvSpPr>
        <p:spPr>
          <a:xfrm>
            <a:off x="2220566" y="193172"/>
            <a:ext cx="747449" cy="830997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  <a:endParaRPr sz="4800" b="1" i="0" u="none" strike="noStrike" cap="none" dirty="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941" y="1238021"/>
            <a:ext cx="6221361" cy="51004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4264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HOBBIES</a:t>
            </a:r>
            <a:endParaRPr sz="4000" b="1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CFFD739-03CE-914D-A8FA-74D812D2D504}"/>
              </a:ext>
            </a:extLst>
          </p:cNvPr>
          <p:cNvGrpSpPr/>
          <p:nvPr/>
        </p:nvGrpSpPr>
        <p:grpSpPr>
          <a:xfrm>
            <a:off x="-1" y="0"/>
            <a:ext cx="12192000" cy="1303957"/>
            <a:chOff x="-1" y="0"/>
            <a:chExt cx="12192000" cy="1303957"/>
          </a:xfrm>
        </p:grpSpPr>
        <p:pic>
          <p:nvPicPr>
            <p:cNvPr id="94" name="Google Shape;94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1" y="0"/>
              <a:ext cx="12192000" cy="13039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" name="Google Shape;95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754889" y="150446"/>
              <a:ext cx="885449" cy="8488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6" name="Google Shape;96;p2"/>
            <p:cNvSpPr txBox="1"/>
            <p:nvPr/>
          </p:nvSpPr>
          <p:spPr>
            <a:xfrm>
              <a:off x="390200" y="219369"/>
              <a:ext cx="1391147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 dirty="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Unit</a:t>
              </a:r>
              <a:endParaRPr sz="1400" b="1" i="0" u="none" strike="noStrike" cap="none" dirty="0">
                <a:solidFill>
                  <a:srgbClr val="000000"/>
                </a:solidFill>
                <a:sym typeface="Arial"/>
              </a:endParaRPr>
            </a:p>
          </p:txBody>
        </p:sp>
        <p:sp>
          <p:nvSpPr>
            <p:cNvPr id="97" name="Google Shape;97;p2"/>
            <p:cNvSpPr txBox="1"/>
            <p:nvPr/>
          </p:nvSpPr>
          <p:spPr>
            <a:xfrm>
              <a:off x="2666796" y="253841"/>
              <a:ext cx="5130604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 dirty="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FOOD AND DRINK</a:t>
              </a:r>
              <a:endParaRPr sz="4000" b="1" i="0" u="none" strike="noStrike" cap="none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8" name="Google Shape;98;p2"/>
            <p:cNvSpPr txBox="1"/>
            <p:nvPr/>
          </p:nvSpPr>
          <p:spPr>
            <a:xfrm>
              <a:off x="1837118" y="193172"/>
              <a:ext cx="7474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en-US" sz="4800" b="1" i="0" u="none" strike="noStrike" cap="none" dirty="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5</a:t>
              </a:r>
              <a:endParaRPr sz="4800" b="1" i="0" u="none" strike="noStrike" cap="none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99" name="Google Shape;99;p2"/>
          <p:cNvPicPr preferRelativeResize="0"/>
          <p:nvPr/>
        </p:nvPicPr>
        <p:blipFill rotWithShape="1">
          <a:blip r:embed="rId5">
            <a:alphaModFix/>
          </a:blip>
          <a:srcRect t="36218" r="3243" b="4816"/>
          <a:stretch/>
        </p:blipFill>
        <p:spPr>
          <a:xfrm>
            <a:off x="0" y="1278010"/>
            <a:ext cx="8084634" cy="55691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F7331E5-71C4-2340-B574-C4B5DD048FF5}"/>
              </a:ext>
            </a:extLst>
          </p:cNvPr>
          <p:cNvGrpSpPr/>
          <p:nvPr/>
        </p:nvGrpSpPr>
        <p:grpSpPr>
          <a:xfrm>
            <a:off x="5005303" y="1316531"/>
            <a:ext cx="7660018" cy="1490719"/>
            <a:chOff x="5005303" y="1316531"/>
            <a:chExt cx="7660018" cy="1490719"/>
          </a:xfrm>
        </p:grpSpPr>
        <p:sp>
          <p:nvSpPr>
            <p:cNvPr id="100" name="Google Shape;100;p2"/>
            <p:cNvSpPr/>
            <p:nvPr/>
          </p:nvSpPr>
          <p:spPr>
            <a:xfrm>
              <a:off x="5634035" y="1640063"/>
              <a:ext cx="5371422" cy="525075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1" name="Google Shape;101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005303" y="1316531"/>
              <a:ext cx="1344559" cy="127769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2" name="Google Shape;102;p2"/>
            <p:cNvSpPr txBox="1"/>
            <p:nvPr/>
          </p:nvSpPr>
          <p:spPr>
            <a:xfrm>
              <a:off x="6329621" y="2222250"/>
              <a:ext cx="63357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en-US" sz="3200" b="1" i="0" u="none" strike="noStrike" cap="none" dirty="0">
                  <a:solidFill>
                    <a:srgbClr val="0FB7BD"/>
                  </a:solidFill>
                  <a:latin typeface="Calibri"/>
                  <a:ea typeface="Calibri"/>
                  <a:cs typeface="Calibri"/>
                  <a:sym typeface="Calibri"/>
                </a:rPr>
                <a:t>At a Vietnamese restaurant</a:t>
              </a:r>
              <a:endParaRPr sz="3200" b="1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2"/>
            <p:cNvSpPr txBox="1"/>
            <p:nvPr/>
          </p:nvSpPr>
          <p:spPr>
            <a:xfrm>
              <a:off x="6329621" y="1644996"/>
              <a:ext cx="4577866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800" b="1" i="0" u="none" strike="noStrike" cap="none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LESSON 1: GETTING STARTED</a:t>
              </a:r>
              <a:endParaRPr sz="28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8"/>
          <p:cNvSpPr txBox="1"/>
          <p:nvPr/>
        </p:nvSpPr>
        <p:spPr>
          <a:xfrm>
            <a:off x="432601" y="1231440"/>
            <a:ext cx="5231128" cy="1006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4800"/>
              <a:buFont typeface="Arial"/>
              <a:buNone/>
            </a:pPr>
            <a:r>
              <a:rPr lang="en-US" sz="3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- r</a:t>
            </a:r>
            <a:r>
              <a:rPr lang="en-US" sz="32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oast (v): </a:t>
            </a:r>
            <a:endParaRPr sz="3200" b="1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8"/>
          <p:cNvSpPr/>
          <p:nvPr/>
        </p:nvSpPr>
        <p:spPr>
          <a:xfrm>
            <a:off x="3438317" y="1384109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</a:t>
            </a:r>
            <a:r>
              <a:rPr lang="en-US" sz="3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uay, </a:t>
            </a:r>
            <a:r>
              <a:rPr lang="en-US" sz="32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nướng</a:t>
            </a:r>
            <a:r>
              <a:rPr lang="en-US" sz="3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32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thịt</a:t>
            </a:r>
            <a:r>
              <a:rPr lang="en-US" sz="3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..) </a:t>
            </a:r>
            <a:endParaRPr sz="3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8"/>
          <p:cNvSpPr/>
          <p:nvPr/>
        </p:nvSpPr>
        <p:spPr>
          <a:xfrm>
            <a:off x="2262755" y="1400778"/>
            <a:ext cx="235112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2800" b="1" i="0" u="none" strike="noStrike" cap="none" dirty="0" err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rəʊst</a:t>
            </a:r>
            <a:r>
              <a:rPr lang="en-US" sz="2800" b="1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2800" b="1" i="0" u="none" strike="noStrike" cap="none" dirty="0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9" name="Google Shape;179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8"/>
          <p:cNvSpPr txBox="1"/>
          <p:nvPr/>
        </p:nvSpPr>
        <p:spPr>
          <a:xfrm>
            <a:off x="469705" y="-10053"/>
            <a:ext cx="358610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2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 VOCABULARY</a:t>
            </a:r>
            <a:endParaRPr sz="32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1" name="Google Shape;181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78450" y="2383776"/>
            <a:ext cx="4581485" cy="3034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oas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37149" y="125284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9"/>
          <p:cNvSpPr txBox="1"/>
          <p:nvPr/>
        </p:nvSpPr>
        <p:spPr>
          <a:xfrm>
            <a:off x="88488" y="640953"/>
            <a:ext cx="1637071" cy="774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- fry (v): </a:t>
            </a:r>
            <a:endParaRPr sz="3200" b="1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9"/>
          <p:cNvSpPr/>
          <p:nvPr/>
        </p:nvSpPr>
        <p:spPr>
          <a:xfrm>
            <a:off x="2467906" y="768070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rán</a:t>
            </a:r>
            <a:endParaRPr sz="3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9"/>
          <p:cNvSpPr/>
          <p:nvPr/>
        </p:nvSpPr>
        <p:spPr>
          <a:xfrm>
            <a:off x="1519087" y="812314"/>
            <a:ext cx="177965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2800" b="1" i="0" u="none" strike="noStrike" cap="none" dirty="0" err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fraɪ</a:t>
            </a:r>
            <a:r>
              <a:rPr lang="en-US" sz="2800" b="1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2800" b="1" i="0" u="none" strike="noStrike" cap="none" dirty="0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2" name="Google Shape;192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41411" y="1563329"/>
            <a:ext cx="4492873" cy="4291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fr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35497" y="76807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0"/>
          <p:cNvSpPr txBox="1"/>
          <p:nvPr/>
        </p:nvSpPr>
        <p:spPr>
          <a:xfrm>
            <a:off x="308463" y="628754"/>
            <a:ext cx="5231128" cy="1006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-shrimp (n): </a:t>
            </a:r>
            <a:endParaRPr sz="3200" b="1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10"/>
          <p:cNvSpPr/>
          <p:nvPr/>
        </p:nvSpPr>
        <p:spPr>
          <a:xfrm>
            <a:off x="3774516" y="772039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32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on </a:t>
            </a:r>
            <a:r>
              <a:rPr lang="en-US" sz="3200" b="1" i="0" u="none" strike="noStrike" cap="none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tôm</a:t>
            </a:r>
            <a:endParaRPr sz="3200" b="1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10"/>
          <p:cNvSpPr/>
          <p:nvPr/>
        </p:nvSpPr>
        <p:spPr>
          <a:xfrm>
            <a:off x="2451819" y="781369"/>
            <a:ext cx="236026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2800" b="1" i="0" u="none" strike="noStrike" cap="none" dirty="0" err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ʃrɪmp</a:t>
            </a:r>
            <a:r>
              <a:rPr lang="en-US" sz="2800" b="1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2800" b="1" i="0" u="none" strike="noStrike" cap="none" dirty="0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3" name="Google Shape;203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28267" y="1830602"/>
            <a:ext cx="4469280" cy="3110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hrim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03110" y="72884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1"/>
          <p:cNvSpPr txBox="1"/>
          <p:nvPr/>
        </p:nvSpPr>
        <p:spPr>
          <a:xfrm>
            <a:off x="324293" y="661825"/>
            <a:ext cx="5231128" cy="1055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- lemonade (n): </a:t>
            </a:r>
            <a:endParaRPr sz="3200" b="1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11"/>
          <p:cNvSpPr/>
          <p:nvPr/>
        </p:nvSpPr>
        <p:spPr>
          <a:xfrm>
            <a:off x="5043959" y="787764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nước</a:t>
            </a:r>
            <a:r>
              <a:rPr lang="en-US" sz="3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chanh</a:t>
            </a:r>
            <a:endParaRPr sz="3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11"/>
          <p:cNvSpPr/>
          <p:nvPr/>
        </p:nvSpPr>
        <p:spPr>
          <a:xfrm>
            <a:off x="3028345" y="811106"/>
            <a:ext cx="298499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2800" b="1" i="0" u="none" strike="noStrike" cap="none" dirty="0" err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leməˈneɪd</a:t>
            </a:r>
            <a:r>
              <a:rPr lang="en-US" sz="2800" b="1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2800" b="1" i="0" u="none" strike="noStrike" cap="none" dirty="0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4" name="Google Shape;214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96813" y="1717012"/>
            <a:ext cx="3893574" cy="4197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LEMONADE - Định nghĩa trong Từ điển tiếng Anh Cambridg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81187" y="3570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1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1224</TotalTime>
  <Words>1496</Words>
  <Application>Microsoft Office PowerPoint</Application>
  <PresentationFormat>Widescreen</PresentationFormat>
  <Paragraphs>286</Paragraphs>
  <Slides>24</Slides>
  <Notes>15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Arial</vt:lpstr>
      <vt:lpstr>Calibri</vt:lpstr>
      <vt:lpstr>Myriad Pro</vt:lpstr>
      <vt:lpstr>Gabriola</vt:lpstr>
      <vt:lpstr>VNI-Ariston</vt:lpstr>
      <vt:lpstr>.VnMysticalH</vt:lpstr>
      <vt:lpstr>Open Sans</vt:lpstr>
      <vt:lpstr>OpenSans</vt:lpstr>
      <vt:lpstr>Times New Roman</vt:lpstr>
      <vt:lpstr>.VnArabia</vt:lpstr>
      <vt:lpstr>.VnAvantH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HP</cp:lastModifiedBy>
  <cp:revision>45</cp:revision>
  <dcterms:modified xsi:type="dcterms:W3CDTF">2024-12-16T14:38:44Z</dcterms:modified>
</cp:coreProperties>
</file>