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368" r:id="rId2"/>
    <p:sldId id="573" r:id="rId3"/>
    <p:sldId id="601" r:id="rId4"/>
    <p:sldId id="604" r:id="rId5"/>
    <p:sldId id="607" r:id="rId6"/>
    <p:sldId id="608" r:id="rId7"/>
    <p:sldId id="578" r:id="rId8"/>
    <p:sldId id="602" r:id="rId9"/>
    <p:sldId id="605" r:id="rId10"/>
    <p:sldId id="609" r:id="rId11"/>
    <p:sldId id="612" r:id="rId12"/>
    <p:sldId id="613" r:id="rId13"/>
    <p:sldId id="579" r:id="rId14"/>
    <p:sldId id="603" r:id="rId15"/>
    <p:sldId id="381" r:id="rId16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42AB51E-7BD1-A18E-3CA3-67A2867E2C59}" name="Hung Pham" initials="HP" userId="e50903cc352feb4f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3FF"/>
    <a:srgbClr val="FFECAF"/>
    <a:srgbClr val="FF4FFF"/>
    <a:srgbClr val="CC00CC"/>
    <a:srgbClr val="7F7F7F"/>
    <a:srgbClr val="E6E6E6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39" autoAdjust="0"/>
    <p:restoredTop sz="94660"/>
  </p:normalViewPr>
  <p:slideViewPr>
    <p:cSldViewPr snapToGrid="0">
      <p:cViewPr varScale="1">
        <p:scale>
          <a:sx n="64" d="100"/>
          <a:sy n="64" d="100"/>
        </p:scale>
        <p:origin x="73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7292D-5B6E-4748-BD46-8839EDC60379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768A89-F29B-44A5-93B5-548F33E52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522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447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484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148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790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438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12/17/2024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596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12/17/2024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23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12/17/2024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476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12/17/2024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24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12/17/2024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009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AE751-BC33-4D44-9EB8-F7A13F929D3E}" type="datetimeFigureOut">
              <a:rPr lang="en-US" smtClean="0"/>
              <a:pPr/>
              <a:t>12/17/2024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451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AE751-BC33-4D44-9EB8-F7A13F929D3E}" type="datetimeFigureOut">
              <a:rPr lang="en-US" smtClean="0"/>
              <a:pPr/>
              <a:t>12/17/2024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54624-F2E3-46CC-90C1-ED011B418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8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0.png"/><Relationship Id="rId2" Type="http://schemas.openxmlformats.org/officeDocument/2006/relationships/image" Target="../media/image5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2.wmf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6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7" Type="http://schemas.openxmlformats.org/officeDocument/2006/relationships/image" Target="../media/image7.wmf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93570047-0C4B-697C-0A36-621A11812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837" y="1339090"/>
            <a:ext cx="11110293" cy="85407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sz="40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1. BẤT ĐẲNG THỨC </a:t>
            </a:r>
            <a:endParaRPr lang="en-US" sz="4000">
              <a:solidFill>
                <a:srgbClr val="FFFF00"/>
              </a:solidFill>
            </a:endParaRPr>
          </a:p>
        </p:txBody>
      </p:sp>
      <p:sp>
        <p:nvSpPr>
          <p:cNvPr id="3" name="Content Placeholder 2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20966A0B-CCC3-E8DD-2DB9-5FDCAFE2E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1001" y="2205309"/>
            <a:ext cx="1393963" cy="5310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(Tiết 3)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891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EBBFB3FB-90D7-63C6-FEF9-0F275CC29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643"/>
            <a:ext cx="12192000" cy="56322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 : BẤT ĐẲNG THỨC ( Tiết 3 )</a:t>
            </a:r>
            <a:endParaRPr lang="en-US" sz="3200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1568" y="694485"/>
            <a:ext cx="58058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(SGK trang 34). </a:t>
            </a:r>
            <a:r>
              <a:rPr lang="it-IT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Chứng minh :</a:t>
            </a:r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262" y="2296251"/>
            <a:ext cx="49272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b) 2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+ 4 &gt; 2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+ 3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 &gt; 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06887" y="1344845"/>
            <a:ext cx="569376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b) Vì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 &gt;  n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nên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2m &gt; 2n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Nên 2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+ 4 &gt; 2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+ 4 (1)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Vì 4 &gt; 3 nên 2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+ 4 &gt; 2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+ 3 (2)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Từ (1) và (2) ta có : 2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+ 4 &gt; 2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+ 3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Vậy 2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+ 4 &gt; 2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+ 3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5916705" y="694485"/>
            <a:ext cx="0" cy="616351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-14496" y="1321807"/>
                <a:ext cx="6013569" cy="7834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.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+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.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3</m:t>
                        </m:r>
                      </m:den>
                    </m:f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+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.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4</m:t>
                        </m:r>
                      </m:den>
                    </m:f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Cambria Math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&lt;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       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+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5</m:t>
                        </m:r>
                      </m:den>
                    </m:f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v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ớ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i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≠ 0</m:t>
                    </m:r>
                  </m:oMath>
                </a14:m>
                <a:endPara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4496" y="1321807"/>
                <a:ext cx="6013569" cy="783420"/>
              </a:xfrm>
              <a:prstGeom prst="rect">
                <a:avLst/>
              </a:prstGeom>
              <a:blipFill>
                <a:blip r:embed="rId2"/>
                <a:stretch>
                  <a:fillRect l="-2130" b="-85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0F51CFD-B20E-25E9-B1B4-9543C826F1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3784762"/>
              </p:ext>
            </p:extLst>
          </p:nvPr>
        </p:nvGraphicFramePr>
        <p:xfrm>
          <a:off x="3513137" y="1455434"/>
          <a:ext cx="451644" cy="516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7480" imgH="203040" progId="Equation.DSMT4">
                  <p:embed/>
                </p:oleObj>
              </mc:Choice>
              <mc:Fallback>
                <p:oleObj name="Equation" r:id="rId3" imgW="177480" imgH="2030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0B47BF23-3E4A-4B41-E9E9-81EB445A20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13137" y="1455434"/>
                        <a:ext cx="451644" cy="5161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11921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EBBFB3FB-90D7-63C6-FEF9-0F275CC29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643"/>
            <a:ext cx="12192000" cy="56322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 : BẤT ĐẲNG THỨC ( Tiết 3 )</a:t>
            </a:r>
            <a:endParaRPr lang="en-US" sz="3200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1568" y="694485"/>
            <a:ext cx="58058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it-IT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(SGK trang 34). </a:t>
            </a:r>
            <a:r>
              <a:rPr lang="it-IT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Chứng minh :</a:t>
            </a:r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9389" y="1321679"/>
            <a:ext cx="49272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a) Cho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&gt; b &gt; 0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Chứng minh: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5973844" y="694485"/>
            <a:ext cx="0" cy="616351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987701" y="828007"/>
            <a:ext cx="13727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Giải: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37904" y="2735965"/>
            <a:ext cx="56413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1276216" y="3340646"/>
                <a:ext cx="2352952" cy="9037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800">
                              <a:solidFill>
                                <a:schemeClr val="bg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2022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>
                              <a:solidFill>
                                <a:schemeClr val="bg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2023</m:t>
                          </m:r>
                        </m:den>
                      </m:f>
                      <m:r>
                        <m:rPr>
                          <m:nor/>
                        </m:rPr>
                        <a:rPr lang="en-US" sz="2800" b="0" i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800" b="0" i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m:t>v</m:t>
                      </m:r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à </m:t>
                      </m:r>
                      <m:f>
                        <m:f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800">
                              <a:solidFill>
                                <a:schemeClr val="bg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2023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>
                              <a:solidFill>
                                <a:schemeClr val="bg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2024</m:t>
                          </m:r>
                        </m:den>
                      </m:f>
                    </m:oMath>
                  </m:oMathPara>
                </a14:m>
                <a:endPara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6216" y="3340646"/>
                <a:ext cx="2352952" cy="90370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1935851" y="1859505"/>
                <a:ext cx="1054519" cy="9037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sz="28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800" i="0">
                              <a:solidFill>
                                <a:schemeClr val="bg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i="1">
                              <a:solidFill>
                                <a:schemeClr val="bg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a</m:t>
                          </m:r>
                        </m:den>
                      </m:f>
                      <m:r>
                        <m:rPr>
                          <m:nor/>
                        </m:rPr>
                        <a:rPr lang="en-US" sz="280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m:t>&lt;</m:t>
                      </m:r>
                      <m:f>
                        <m:f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800">
                              <a:solidFill>
                                <a:schemeClr val="bg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i="1">
                              <a:solidFill>
                                <a:schemeClr val="bg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b</m:t>
                          </m:r>
                        </m:den>
                      </m:f>
                    </m:oMath>
                  </m:oMathPara>
                </a14:m>
                <a:endParaRPr lang="en-US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5851" y="1859505"/>
                <a:ext cx="1054519" cy="90370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5659094" y="1516829"/>
                <a:ext cx="6096000" cy="482157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>
                    <a:solidFill>
                      <a:schemeClr val="bg1"/>
                    </a:solidFill>
                    <a:latin typeface="+mj-lt"/>
                  </a:rPr>
                  <a:t>    </a:t>
                </a:r>
                <a:r>
                  <a:rPr lang="vi-VN" sz="2800" dirty="0">
                    <a:solidFill>
                      <a:schemeClr val="bg1"/>
                    </a:solidFill>
                    <a:latin typeface="+mj-lt"/>
                  </a:rPr>
                  <a:t>a)</a:t>
                </a:r>
                <a:r>
                  <a:rPr lang="en-US" sz="2800" dirty="0">
                    <a:solidFill>
                      <a:schemeClr val="bg1"/>
                    </a:solidFill>
                    <a:latin typeface="+mj-lt"/>
                  </a:rPr>
                  <a:t> </a:t>
                </a:r>
                <a:r>
                  <a:rPr lang="vi-VN" sz="2800" dirty="0">
                    <a:solidFill>
                      <a:schemeClr val="bg1"/>
                    </a:solidFill>
                    <a:latin typeface="+mj-lt"/>
                  </a:rPr>
                  <a:t>Xét hiệu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1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a</m:t>
                        </m:r>
                      </m:den>
                    </m:f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−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1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b</m:t>
                        </m:r>
                      </m:den>
                    </m:f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= 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i="1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 i="1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a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1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ab</m:t>
                        </m:r>
                      </m:den>
                    </m:f>
                  </m:oMath>
                </a14:m>
                <a:endPara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 dirty="0">
                    <a:solidFill>
                      <a:schemeClr val="bg1"/>
                    </a:solidFill>
                    <a:latin typeface="+mj-lt"/>
                  </a:rPr>
                  <a:t>        </a:t>
                </a:r>
                <a:r>
                  <a:rPr lang="vi-VN" sz="2800" dirty="0">
                    <a:solidFill>
                      <a:schemeClr val="bg1"/>
                    </a:solidFill>
                    <a:latin typeface="+mj-lt"/>
                  </a:rPr>
                  <a:t>Vì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n-US" sz="2800" b="0" i="1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1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&gt;</m:t>
                    </m:r>
                    <m:r>
                      <m:rPr>
                        <m:nor/>
                      </m:rPr>
                      <a:rPr lang="en-US" sz="2800" b="0" i="1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b</m:t>
                    </m:r>
                    <m:r>
                      <m:rPr>
                        <m:nor/>
                      </m:rPr>
                      <a:rPr lang="en-US" sz="2800" b="0" i="1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&gt;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0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vi-VN" sz="2800" dirty="0">
                    <a:solidFill>
                      <a:schemeClr val="bg1"/>
                    </a:solidFill>
                    <a:latin typeface="+mj-lt"/>
                  </a:rPr>
                  <a:t>nên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b</m:t>
                    </m:r>
                    <m:r>
                      <m:rPr>
                        <m:nor/>
                      </m:rPr>
                      <a:rPr lang="en-US" sz="2800" b="0" i="1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en-US" sz="2800" b="0" i="1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n-US" sz="2800" b="0" i="1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&lt;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0</m:t>
                    </m:r>
                  </m:oMath>
                </a14:m>
                <a:r>
                  <a:rPr lang="vi-VN" sz="2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vi-VN" sz="2800" dirty="0">
                    <a:solidFill>
                      <a:schemeClr val="bg1"/>
                    </a:solidFill>
                    <a:latin typeface="+mj-lt"/>
                  </a:rPr>
                  <a:t>và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ab</m:t>
                    </m:r>
                    <m:r>
                      <m:rPr>
                        <m:nor/>
                      </m:rPr>
                      <a:rPr lang="en-US" sz="2800" b="0" i="1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&gt;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0</m:t>
                    </m:r>
                  </m:oMath>
                </a14:m>
                <a:endPara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 dirty="0">
                    <a:solidFill>
                      <a:schemeClr val="bg1"/>
                    </a:solidFill>
                    <a:latin typeface="+mj-lt"/>
                  </a:rPr>
                  <a:t>        </a:t>
                </a:r>
                <a:r>
                  <a:rPr lang="vi-VN" sz="2800" dirty="0">
                    <a:solidFill>
                      <a:schemeClr val="bg1"/>
                    </a:solidFill>
                    <a:latin typeface="+mj-lt"/>
                  </a:rPr>
                  <a:t>Do đó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i="1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en-US" sz="2800" b="0" i="1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 i="1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2800" b="0" i="1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 i="1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a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1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ab</m:t>
                        </m:r>
                      </m:den>
                    </m:f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&lt;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0</m:t>
                    </m:r>
                  </m:oMath>
                </a14:m>
                <a:r>
                  <a:rPr lang="vi-VN" sz="2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vi-VN" sz="2800" dirty="0">
                    <a:solidFill>
                      <a:schemeClr val="bg1"/>
                    </a:solidFill>
                    <a:latin typeface="+mj-lt"/>
                  </a:rPr>
                  <a:t>hay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1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a</m:t>
                        </m:r>
                      </m:den>
                    </m:f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1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b</m:t>
                        </m:r>
                      </m:den>
                    </m:f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&lt;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0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dirty="0">
                    <a:solidFill>
                      <a:schemeClr val="bg1"/>
                    </a:solidFill>
                    <a:latin typeface="+mj-lt"/>
                  </a:rPr>
                  <a:t>        </a:t>
                </a:r>
                <a:r>
                  <a:rPr lang="vi-VN" sz="2800" dirty="0">
                    <a:solidFill>
                      <a:schemeClr val="bg1"/>
                    </a:solidFill>
                    <a:latin typeface="+mj-lt"/>
                  </a:rPr>
                  <a:t>Hay</a:t>
                </a:r>
                <a:r>
                  <a:rPr lang="en-US" sz="2800" dirty="0">
                    <a:solidFill>
                      <a:schemeClr val="bg1"/>
                    </a:solidFill>
                    <a:latin typeface="+mj-lt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1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a</m:t>
                        </m:r>
                      </m:den>
                    </m:f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&lt; 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1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b</m:t>
                        </m:r>
                      </m:den>
                    </m:f>
                  </m:oMath>
                </a14:m>
                <a:endPara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 dirty="0">
                    <a:solidFill>
                      <a:schemeClr val="bg1"/>
                    </a:solidFill>
                    <a:latin typeface="+mj-lt"/>
                  </a:rPr>
                  <a:t>       </a:t>
                </a:r>
                <a:r>
                  <a:rPr lang="vi-VN" sz="2800" dirty="0">
                    <a:solidFill>
                      <a:schemeClr val="bg1"/>
                    </a:solidFill>
                    <a:latin typeface="+mj-lt"/>
                  </a:rPr>
                  <a:t>Vậy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1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a</m:t>
                        </m:r>
                      </m:den>
                    </m:f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&lt;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1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b</m:t>
                        </m:r>
                      </m:den>
                    </m:f>
                  </m:oMath>
                </a14:m>
                <a:endPara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9094" y="1516829"/>
                <a:ext cx="6096000" cy="4821576"/>
              </a:xfrm>
              <a:prstGeom prst="rect">
                <a:avLst/>
              </a:prstGeom>
              <a:blipFill>
                <a:blip r:embed="rId7"/>
                <a:stretch>
                  <a:fillRect b="-5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8391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EBBFB3FB-90D7-63C6-FEF9-0F275CC29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643"/>
            <a:ext cx="12192000" cy="56322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 : BẤT ĐẲNG THỨC ( Tiết 3 )</a:t>
            </a:r>
            <a:endParaRPr lang="en-US" sz="3200">
              <a:solidFill>
                <a:srgbClr val="FFFF00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5389060" y="646729"/>
            <a:ext cx="0" cy="616351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987701" y="699217"/>
            <a:ext cx="13727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Giải: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91568" y="694485"/>
            <a:ext cx="58058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it-IT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(SGK trang 34). </a:t>
            </a:r>
            <a:r>
              <a:rPr lang="it-IT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Chứng minh :</a:t>
            </a:r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19389" y="1321679"/>
            <a:ext cx="49272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a) Cho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&gt; b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0. Chứng minh: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91568" y="2778526"/>
            <a:ext cx="492727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b) Áp dụng kết quả trên, hãy so sánh: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1276216" y="3340646"/>
                <a:ext cx="2352952" cy="9037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800">
                              <a:solidFill>
                                <a:schemeClr val="bg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2022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>
                              <a:solidFill>
                                <a:schemeClr val="bg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2023</m:t>
                          </m:r>
                        </m:den>
                      </m:f>
                      <m:r>
                        <m:rPr>
                          <m:nor/>
                        </m:rPr>
                        <a:rPr lang="en-US" sz="2800" b="0" i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800" b="0" i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m:t>v</m:t>
                      </m:r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à </m:t>
                      </m:r>
                      <m:f>
                        <m:f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800">
                              <a:solidFill>
                                <a:schemeClr val="bg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2023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>
                              <a:solidFill>
                                <a:schemeClr val="bg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2024</m:t>
                          </m:r>
                        </m:den>
                      </m:f>
                    </m:oMath>
                  </m:oMathPara>
                </a14:m>
                <a:endParaRPr lang="en-US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6216" y="3340646"/>
                <a:ext cx="2352952" cy="90370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1935851" y="1859505"/>
                <a:ext cx="1033681" cy="9044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sz="28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800">
                              <a:solidFill>
                                <a:schemeClr val="bg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i="1">
                              <a:solidFill>
                                <a:schemeClr val="bg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a</m:t>
                          </m:r>
                        </m:den>
                      </m:f>
                      <m:r>
                        <m:rPr>
                          <m:nor/>
                        </m:rPr>
                        <a:rPr lang="en-US" sz="280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m:t>&lt;</m:t>
                      </m:r>
                      <m:f>
                        <m:fPr>
                          <m:ctrlPr>
                            <a:rPr lang="en-US" sz="2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2800">
                              <a:solidFill>
                                <a:schemeClr val="bg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2800" i="1">
                              <a:solidFill>
                                <a:schemeClr val="bg1"/>
                              </a:solidFill>
                              <a:latin typeface="Times New Roman" pitchFamily="18" charset="0"/>
                              <a:cs typeface="Times New Roman" pitchFamily="18" charset="0"/>
                            </a:rPr>
                            <m:t>b</m:t>
                          </m:r>
                        </m:den>
                      </m:f>
                    </m:oMath>
                  </m:oMathPara>
                </a14:m>
                <a:endParaRPr lang="en-US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5851" y="1859505"/>
                <a:ext cx="1033681" cy="90441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5553634" y="939180"/>
                <a:ext cx="6535271" cy="5463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vi-VN" sz="2800">
                    <a:solidFill>
                      <a:schemeClr val="bg1"/>
                    </a:solidFill>
                    <a:latin typeface="+mj-lt"/>
                    <a:cs typeface="Times New Roman" pitchFamily="18" charset="0"/>
                  </a:rPr>
                  <a:t>b) Ta có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2024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&gt;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2023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&gt;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0</m:t>
                    </m:r>
                  </m:oMath>
                </a14:m>
                <a:r>
                  <a:rPr lang="vi-VN" sz="2800">
                    <a:solidFill>
                      <a:schemeClr val="bg1"/>
                    </a:solidFill>
                    <a:latin typeface="+mj-lt"/>
                    <a:cs typeface="Times New Roman" pitchFamily="18" charset="0"/>
                  </a:rPr>
                  <a:t> nên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2023</m:t>
                        </m:r>
                      </m:den>
                    </m:f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&gt;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2024</m:t>
                        </m:r>
                      </m:den>
                    </m:f>
                  </m:oMath>
                </a14:m>
                <a:r>
                  <a:rPr lang="vi-VN" sz="28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 b="0">
                    <a:solidFill>
                      <a:schemeClr val="bg1"/>
                    </a:solidFill>
                    <a:latin typeface="+mj-lt"/>
                    <a:cs typeface="Times New Roman" pitchFamily="18" charset="0"/>
                  </a:rPr>
                  <a:t>                       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hay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− 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2023</m:t>
                        </m:r>
                      </m:den>
                    </m:f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&lt;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2024</m:t>
                        </m:r>
                      </m:den>
                    </m:f>
                  </m:oMath>
                </a14:m>
                <a:endParaRPr lang="en-US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Suy ra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1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2023</m:t>
                        </m:r>
                      </m:den>
                    </m:f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&lt;1 −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2024</m:t>
                        </m:r>
                      </m:den>
                    </m:f>
                  </m:oMath>
                </a14:m>
                <a:endParaRPr lang="en-US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h</a:t>
                </a:r>
                <a:r>
                  <a:rPr lang="vi-VN" sz="28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2022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2023</m:t>
                        </m:r>
                      </m:den>
                    </m:f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&lt;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2023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2024</m:t>
                        </m:r>
                      </m:den>
                    </m:f>
                  </m:oMath>
                </a14:m>
                <a:endParaRPr lang="en-US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vi-VN" sz="2800">
                    <a:solidFill>
                      <a:schemeClr val="bg1"/>
                    </a:solidFill>
                    <a:latin typeface="+mj-lt"/>
                    <a:cs typeface="Times New Roman" pitchFamily="18" charset="0"/>
                  </a:rPr>
                  <a:t>Vậy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2022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2023</m:t>
                        </m:r>
                      </m:den>
                    </m:f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&lt;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2023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2024</m:t>
                        </m:r>
                      </m:den>
                    </m:f>
                  </m:oMath>
                </a14:m>
                <a:endParaRPr lang="en-US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3634" y="939180"/>
                <a:ext cx="6535271" cy="5463034"/>
              </a:xfrm>
              <a:prstGeom prst="rect">
                <a:avLst/>
              </a:prstGeom>
              <a:blipFill rotWithShape="1">
                <a:blip r:embed="rId4"/>
                <a:stretch>
                  <a:fillRect l="-1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1831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1F992ADA-2F99-674B-DB6D-A8A7B9009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485" y="2177937"/>
            <a:ext cx="4075045" cy="785286"/>
          </a:xfrm>
        </p:spPr>
        <p:txBody>
          <a:bodyPr>
            <a:normAutofit/>
          </a:bodyPr>
          <a:lstStyle/>
          <a:p>
            <a:pPr algn="ctr"/>
            <a:r>
              <a:rPr lang="en-US" sz="3200" b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CỦNG CỐ</a:t>
            </a:r>
            <a:endParaRPr lang="en-US" sz="32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1" name="Straight Connector 50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26D6C259-9F67-D398-3D9B-EEE8F0C327FD}"/>
              </a:ext>
            </a:extLst>
          </p:cNvPr>
          <p:cNvCxnSpPr/>
          <p:nvPr/>
        </p:nvCxnSpPr>
        <p:spPr>
          <a:xfrm>
            <a:off x="682486" y="2970840"/>
            <a:ext cx="4075044" cy="0"/>
          </a:xfrm>
          <a:prstGeom prst="line">
            <a:avLst/>
          </a:prstGeom>
          <a:ln w="38100">
            <a:solidFill>
              <a:srgbClr val="E6E6E6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Title 1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EBBFB3FB-90D7-63C6-FEF9-0F275CC29CC6}"/>
              </a:ext>
            </a:extLst>
          </p:cNvPr>
          <p:cNvSpPr txBox="1">
            <a:spLocks/>
          </p:cNvSpPr>
          <p:nvPr/>
        </p:nvSpPr>
        <p:spPr>
          <a:xfrm>
            <a:off x="0" y="26643"/>
            <a:ext cx="12192000" cy="5632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 : BẤT ĐẲNG THỨC ( Tiết 3 )</a:t>
            </a:r>
            <a:endParaRPr lang="en-US" sz="320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43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EBBFB3FB-90D7-63C6-FEF9-0F275CC29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643"/>
            <a:ext cx="12192000" cy="56322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 : BẤT ĐẲNG THỨC ( Tiết 3 )</a:t>
            </a:r>
            <a:endParaRPr lang="en-US" sz="3200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1567" y="1192024"/>
            <a:ext cx="114768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it-IT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(SGK trang 34). </a:t>
            </a:r>
            <a:r>
              <a:rPr lang="it-IT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Chứng minh :                             với mọi số thực </a:t>
            </a:r>
            <a:r>
              <a:rPr lang="it-IT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x, y</a:t>
            </a:r>
            <a:r>
              <a:rPr lang="it-IT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   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30333" y="1826325"/>
            <a:ext cx="9909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Giải: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310546" y="2223143"/>
                <a:ext cx="11357823" cy="33599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vi-VN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ới mọi số thực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  <a:cs typeface="Times New Roman" pitchFamily="18" charset="0"/>
                      </a:rPr>
                      <m:t>𝑥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  <a:cs typeface="Times New Roman" pitchFamily="18" charset="0"/>
                      </a:rPr>
                      <m:t>,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  <a:cs typeface="Times New Roman" pitchFamily="18" charset="0"/>
                      </a:rPr>
                      <m:t>𝑦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</a:t>
                </a:r>
                <a:r>
                  <a:rPr lang="vi-VN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 mọi số thực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  <a:cs typeface="Times New Roman" pitchFamily="18" charset="0"/>
                      </a:rPr>
                      <m:t>𝑥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/>
                        <a:cs typeface="Times New Roman" pitchFamily="18" charset="0"/>
                      </a:rPr>
                      <m:t>,</m:t>
                    </m:r>
                    <m:r>
                      <a:rPr lang="en-US" sz="2800" i="1" smtClean="0">
                        <a:solidFill>
                          <a:schemeClr val="bg1"/>
                        </a:solidFill>
                        <a:latin typeface="Cambria Math"/>
                        <a:cs typeface="Times New Roman" pitchFamily="18" charset="0"/>
                      </a:rPr>
                      <m:t>𝑦</m:t>
                    </m:r>
                  </m:oMath>
                </a14:m>
                <a:endParaRPr lang="en-US" sz="28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                 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b="0" i="1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                                                                           </m:t>
                    </m:r>
                  </m:oMath>
                </a14:m>
                <a:r>
                  <a:rPr lang="vi-VN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(cộng hai vế với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xy</m:t>
                    </m:r>
                  </m:oMath>
                </a14:m>
                <a:r>
                  <a:rPr lang="vi-VN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</a:t>
                </a:r>
                <a:r>
                  <a:rPr lang="vi-VN" sz="28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Hay</a:t>
                </a:r>
                <a:endPara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vi-VN" sz="2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Vậy</a:t>
                </a:r>
                <a:endPara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546" y="2223143"/>
                <a:ext cx="11357823" cy="3359959"/>
              </a:xfrm>
              <a:prstGeom prst="rect">
                <a:avLst/>
              </a:prstGeom>
              <a:blipFill>
                <a:blip r:embed="rId2"/>
                <a:stretch>
                  <a:fillRect l="-1127" b="-9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A7C2907E-8B7C-3C2D-5F95-C569930DDF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3050409"/>
              </p:ext>
            </p:extLst>
          </p:nvPr>
        </p:nvGraphicFramePr>
        <p:xfrm>
          <a:off x="5511817" y="1143255"/>
          <a:ext cx="2310595" cy="6207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50680" imgH="228600" progId="Equation.DSMT4">
                  <p:embed/>
                </p:oleObj>
              </mc:Choice>
              <mc:Fallback>
                <p:oleObj name="Equation" r:id="rId3" imgW="8506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11817" y="1143255"/>
                        <a:ext cx="2310595" cy="6207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40CF6F5-E926-FA4A-C49E-4F43C2C30C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6030012"/>
              </p:ext>
            </p:extLst>
          </p:nvPr>
        </p:nvGraphicFramePr>
        <p:xfrm>
          <a:off x="4799625" y="4268098"/>
          <a:ext cx="2379663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76240" imgH="228600" progId="Equation.DSMT4">
                  <p:embed/>
                </p:oleObj>
              </mc:Choice>
              <mc:Fallback>
                <p:oleObj name="Equation" r:id="rId5" imgW="876240" imgH="2286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A7C2907E-8B7C-3C2D-5F95-C569930DDF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99625" y="4268098"/>
                        <a:ext cx="2379663" cy="620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28D7E86-8EB6-60DF-5FAA-947F34166F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1733968"/>
              </p:ext>
            </p:extLst>
          </p:nvPr>
        </p:nvGraphicFramePr>
        <p:xfrm>
          <a:off x="1224755" y="4888810"/>
          <a:ext cx="2379663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76240" imgH="228600" progId="Equation.DSMT4">
                  <p:embed/>
                </p:oleObj>
              </mc:Choice>
              <mc:Fallback>
                <p:oleObj name="Equation" r:id="rId5" imgW="87624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40CF6F5-E926-FA4A-C49E-4F43C2C30C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24755" y="4888810"/>
                        <a:ext cx="2379663" cy="620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E5B27D00-4FA0-8311-4B03-838093D95D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4824129"/>
              </p:ext>
            </p:extLst>
          </p:nvPr>
        </p:nvGraphicFramePr>
        <p:xfrm>
          <a:off x="4320609" y="2270125"/>
          <a:ext cx="2035175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49160" imgH="279360" progId="Equation.DSMT4">
                  <p:embed/>
                </p:oleObj>
              </mc:Choice>
              <mc:Fallback>
                <p:oleObj name="Equation" r:id="rId7" imgW="74916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40CF6F5-E926-FA4A-C49E-4F43C2C30C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320609" y="2270125"/>
                        <a:ext cx="2035175" cy="758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5EFDBE5-7F9A-EAB9-E633-D2B1293F15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740777"/>
              </p:ext>
            </p:extLst>
          </p:nvPr>
        </p:nvGraphicFramePr>
        <p:xfrm>
          <a:off x="3604418" y="3043839"/>
          <a:ext cx="2897188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66680" imgH="228600" progId="Equation.DSMT4">
                  <p:embed/>
                </p:oleObj>
              </mc:Choice>
              <mc:Fallback>
                <p:oleObj name="Equation" r:id="rId9" imgW="1066680" imgH="2286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B40CF6F5-E926-FA4A-C49E-4F43C2C30C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604418" y="3043839"/>
                        <a:ext cx="2897188" cy="620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877F005-CDC0-F712-C55F-EA8D69C298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650188"/>
              </p:ext>
            </p:extLst>
          </p:nvPr>
        </p:nvGraphicFramePr>
        <p:xfrm>
          <a:off x="2790066" y="3655968"/>
          <a:ext cx="4276725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74640" imgH="228600" progId="Equation.DSMT4">
                  <p:embed/>
                </p:oleObj>
              </mc:Choice>
              <mc:Fallback>
                <p:oleObj name="Equation" r:id="rId11" imgW="1574640" imgH="2286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95EFDBE5-7F9A-EAB9-E633-D2B1293F15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790066" y="3655968"/>
                        <a:ext cx="4276725" cy="620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3747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10AE8C0B-F0B3-F38F-9134-38AB8564D00A}"/>
              </a:ext>
            </a:extLst>
          </p:cNvPr>
          <p:cNvSpPr/>
          <p:nvPr/>
        </p:nvSpPr>
        <p:spPr>
          <a:xfrm>
            <a:off x="89073" y="2510927"/>
            <a:ext cx="5569605" cy="918073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467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HƯỚNG </a:t>
            </a:r>
            <a:r>
              <a:rPr kumimoji="0" lang="en-US" sz="3467" b="1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/>
              </a:rPr>
              <a:t>DẪN </a:t>
            </a:r>
            <a:r>
              <a:rPr lang="en-US" sz="3467" b="1" ker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VỀ NHÀ</a:t>
            </a:r>
            <a:endParaRPr kumimoji="0" lang="en-US" sz="3467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5" name="TextBox 4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D93BB5D9-B701-B99A-B334-6D8023462F41}"/>
              </a:ext>
            </a:extLst>
          </p:cNvPr>
          <p:cNvSpPr txBox="1"/>
          <p:nvPr/>
        </p:nvSpPr>
        <p:spPr>
          <a:xfrm>
            <a:off x="258237" y="3545344"/>
            <a:ext cx="1020417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dirty="0">
                <a:solidFill>
                  <a:schemeClr val="bg1"/>
                </a:solidFill>
                <a:latin typeface="+mj-lt"/>
              </a:rPr>
              <a:t>- Ôn tập lại lí thuyết về thứ tự trong tập hợp số thực, khái niệm, tính chất của bất đẳng thức, vận dụng tính chất vào dạng bài chứng minh.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vi-VN" sz="2800" dirty="0">
                <a:solidFill>
                  <a:schemeClr val="bg1"/>
                </a:solidFill>
                <a:latin typeface="+mj-lt"/>
              </a:rPr>
              <a:t>- Vẽ sơ đồ tư duy về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vi-VN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chemeClr val="bg1"/>
                </a:solidFill>
                <a:latin typeface="+mj-lt"/>
              </a:rPr>
              <a:t>bất đẳng thức.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vi-VN" sz="2800" dirty="0">
                <a:solidFill>
                  <a:schemeClr val="bg1"/>
                </a:solidFill>
                <a:latin typeface="+mj-lt"/>
              </a:rPr>
              <a:t>- Đọc ví dụ 9,10, làm bài 5 SGK trang 34 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Title 1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EBBFB3FB-90D7-63C6-FEF9-0F275CC29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643"/>
            <a:ext cx="12192000" cy="56322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 : BẤT ĐẲNG THỨC ( Tiết 3 )</a:t>
            </a:r>
            <a:endParaRPr lang="en-US" sz="320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58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EBBFB3FB-90D7-63C6-FEF9-0F275CC29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643"/>
            <a:ext cx="12192000" cy="56322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 : BẤT ĐẲNG THỨC ( Tiết 3 )</a:t>
            </a:r>
            <a:endParaRPr lang="en-US" sz="3200">
              <a:solidFill>
                <a:srgbClr val="FFFF00"/>
              </a:solidFill>
            </a:endParaRPr>
          </a:p>
        </p:txBody>
      </p:sp>
      <p:sp>
        <p:nvSpPr>
          <p:cNvPr id="2" name="Title 1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E0FC1CF0-44D0-9233-9635-7EFFA79137C9}"/>
              </a:ext>
            </a:extLst>
          </p:cNvPr>
          <p:cNvSpPr txBox="1">
            <a:spLocks/>
          </p:cNvSpPr>
          <p:nvPr/>
        </p:nvSpPr>
        <p:spPr>
          <a:xfrm>
            <a:off x="682486" y="2134898"/>
            <a:ext cx="5241235" cy="7852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HÌNH THÀNH KIẾN THỨC</a:t>
            </a:r>
            <a:endParaRPr lang="en-US" sz="32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2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37952358-6350-B399-46AC-7131915460A4}"/>
              </a:ext>
            </a:extLst>
          </p:cNvPr>
          <p:cNvCxnSpPr>
            <a:cxnSpLocks/>
          </p:cNvCxnSpPr>
          <p:nvPr/>
        </p:nvCxnSpPr>
        <p:spPr>
          <a:xfrm>
            <a:off x="682486" y="2970840"/>
            <a:ext cx="5241235" cy="0"/>
          </a:xfrm>
          <a:prstGeom prst="line">
            <a:avLst/>
          </a:prstGeom>
          <a:ln w="38100">
            <a:solidFill>
              <a:srgbClr val="E6E6E6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1028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EBBFB3FB-90D7-63C6-FEF9-0F275CC29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643"/>
            <a:ext cx="12192000" cy="56322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 : BẤT ĐẲNG THỨC ( Tiết 3 )</a:t>
            </a:r>
            <a:endParaRPr lang="en-US" sz="3200">
              <a:solidFill>
                <a:srgbClr val="FFFF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7728" y="734095"/>
            <a:ext cx="829399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I. Nhắc lại về thứ tự trong tập hợp số thực</a:t>
            </a:r>
          </a:p>
          <a:p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II. Bất đẳng thức</a:t>
            </a:r>
          </a:p>
          <a:p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Khái niệm</a:t>
            </a:r>
          </a:p>
          <a:p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Tính chất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9071" y="2457733"/>
            <a:ext cx="829399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Cho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&gt; b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 &gt; 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– b , b – c , a – c 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b) So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71470" y="3885154"/>
            <a:ext cx="1132052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Giải:</a:t>
            </a:r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a) + Do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&gt; b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nên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– b &gt; b – b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0. Vậy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– b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0</a:t>
            </a:r>
          </a:p>
          <a:p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+ Do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 &gt; c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nên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 – c &gt; c – c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0. Vậy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 – c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0</a:t>
            </a:r>
          </a:p>
          <a:p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+ Do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– b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0;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 – c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0 nên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– b + b – c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0 hay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– c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0. Vậy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– c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0 </a:t>
            </a:r>
          </a:p>
          <a:p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b) Do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– c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0 nên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– c + c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0 +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&gt; c</a:t>
            </a:r>
          </a:p>
          <a:p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Vậy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&gt; c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8182596" y="1997575"/>
            <a:ext cx="3776869" cy="1125201"/>
          </a:xfrm>
          <a:prstGeom prst="wedgeRoundRectCallout">
            <a:avLst>
              <a:gd name="adj1" fmla="val 32977"/>
              <a:gd name="adj2" fmla="val 18365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i="1">
                <a:latin typeface="Times New Roman" pitchFamily="18" charset="0"/>
                <a:cs typeface="Times New Roman" pitchFamily="18" charset="0"/>
              </a:rPr>
              <a:t>a &gt; b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b &gt; c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ta rút ra điều gì 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210178" y="4544161"/>
            <a:ext cx="17492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 &gt; c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69DD282-29F2-EAC2-0DB9-82565DD286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443" y="2446552"/>
            <a:ext cx="952507" cy="495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485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animBg="1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EBBFB3FB-90D7-63C6-FEF9-0F275CC29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643"/>
            <a:ext cx="12192000" cy="56322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 : BẤT ĐẲNG THỨC ( Tiết 3 )</a:t>
            </a:r>
            <a:endParaRPr lang="en-US" sz="3200">
              <a:solidFill>
                <a:srgbClr val="FFFF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7728" y="734095"/>
            <a:ext cx="829399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I. Nhắc lại về thứ tự trong tập hợp số thực</a:t>
            </a:r>
          </a:p>
          <a:p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II. Bất đẳng thức</a:t>
            </a:r>
          </a:p>
          <a:p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 Khái niệm</a:t>
            </a:r>
          </a:p>
          <a:p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Tính chất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04795" y="2807776"/>
            <a:ext cx="8293995" cy="954107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&gt; b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 &gt; c 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&gt; c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3A71416-CC56-3EBA-0F6B-F34A47B017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064" y="2996738"/>
            <a:ext cx="762005" cy="681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128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EBBFB3FB-90D7-63C6-FEF9-0F275CC29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643"/>
            <a:ext cx="12192000" cy="56322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 : BẤT ĐẲNG THỨC ( Tiết 3 )</a:t>
            </a:r>
            <a:endParaRPr lang="en-US" sz="320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2212" y="723062"/>
            <a:ext cx="1188978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* Ví dụ 8 /SGK/ 32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Cho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&gt; b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 &gt; d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Chứng minh: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+ c &gt; b + d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Giải :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&gt; b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nên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+ c &gt; b + c.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Lại do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 &gt; d 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nên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 + c &gt; b + d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Vậy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+ c &gt; b + d.</a:t>
            </a:r>
          </a:p>
        </p:txBody>
      </p:sp>
    </p:spTree>
    <p:extLst>
      <p:ext uri="{BB962C8B-B14F-4D97-AF65-F5344CB8AC3E}">
        <p14:creationId xmlns:p14="http://schemas.microsoft.com/office/powerpoint/2010/main" val="1387145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EBBFB3FB-90D7-63C6-FEF9-0F275CC29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643"/>
            <a:ext cx="12192000" cy="56322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 : BẤT ĐẲNG THỨC ( Tiết 3 )</a:t>
            </a:r>
            <a:endParaRPr lang="en-US" sz="320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9120" y="1130943"/>
            <a:ext cx="10302194" cy="4539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Cho </a:t>
            </a:r>
            <a:r>
              <a:rPr lang="en-US" sz="2800" i="1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b, c, d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thỏa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mãn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&gt; b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 &gt; d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ac &gt; bd</a:t>
            </a:r>
          </a:p>
          <a:p>
            <a:pPr algn="ctr">
              <a:lnSpc>
                <a:spcPct val="150000"/>
              </a:lnSpc>
            </a:pP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ctr">
              <a:lnSpc>
                <a:spcPct val="150000"/>
              </a:lnSpc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 &gt; b; c &gt; 0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ac &gt;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 &gt; d; b &gt; 0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cb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&gt; db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Do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ac &gt; bd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ac &gt; bd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AF68A7B-9130-9F2B-4E47-C481ED5E69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120" y="961291"/>
            <a:ext cx="780736" cy="832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377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1F992ADA-2F99-674B-DB6D-A8A7B9009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485" y="2177937"/>
            <a:ext cx="4075045" cy="785286"/>
          </a:xfrm>
        </p:spPr>
        <p:txBody>
          <a:bodyPr>
            <a:normAutofit/>
          </a:bodyPr>
          <a:lstStyle/>
          <a:p>
            <a:pPr algn="ctr"/>
            <a:r>
              <a:rPr lang="en-US" sz="3200" b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LUYỆN TẬP</a:t>
            </a:r>
            <a:endParaRPr lang="en-US" sz="32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1" name="Straight Connector 50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26D6C259-9F67-D398-3D9B-EEE8F0C327FD}"/>
              </a:ext>
            </a:extLst>
          </p:cNvPr>
          <p:cNvCxnSpPr/>
          <p:nvPr/>
        </p:nvCxnSpPr>
        <p:spPr>
          <a:xfrm>
            <a:off x="682486" y="2970840"/>
            <a:ext cx="4075044" cy="0"/>
          </a:xfrm>
          <a:prstGeom prst="line">
            <a:avLst/>
          </a:prstGeom>
          <a:ln w="38100">
            <a:solidFill>
              <a:srgbClr val="E6E6E6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" name="Picture 1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C653A930-4926-CD90-62F7-3503A3AFE6F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8352" y="2026548"/>
            <a:ext cx="3643624" cy="2431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3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B3C86D1D-AD22-9BC4-B848-6D801537F135}"/>
              </a:ext>
            </a:extLst>
          </p:cNvPr>
          <p:cNvSpPr txBox="1">
            <a:spLocks/>
          </p:cNvSpPr>
          <p:nvPr/>
        </p:nvSpPr>
        <p:spPr>
          <a:xfrm>
            <a:off x="1002264" y="3242446"/>
            <a:ext cx="3643624" cy="131667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dạng toán liên quan đến chứng minh bất đẳng thức</a:t>
            </a:r>
          </a:p>
        </p:txBody>
      </p:sp>
      <p:sp>
        <p:nvSpPr>
          <p:cNvPr id="8" name="Title 1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EBBFB3FB-90D7-63C6-FEF9-0F275CC29CC6}"/>
              </a:ext>
            </a:extLst>
          </p:cNvPr>
          <p:cNvSpPr txBox="1">
            <a:spLocks/>
          </p:cNvSpPr>
          <p:nvPr/>
        </p:nvSpPr>
        <p:spPr>
          <a:xfrm>
            <a:off x="0" y="26643"/>
            <a:ext cx="12192000" cy="5632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 : BẤT ĐẲNG THỨC ( Tiết 3 )</a:t>
            </a:r>
            <a:endParaRPr lang="en-US" sz="320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574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EBBFB3FB-90D7-63C6-FEF9-0F275CC29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643"/>
            <a:ext cx="12192000" cy="56322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 : BẤT ĐẲNG THỨC ( Tiết 3 )</a:t>
            </a:r>
            <a:endParaRPr lang="en-US" sz="3200">
              <a:solidFill>
                <a:srgbClr val="FFFF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010" y="642229"/>
            <a:ext cx="1194020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Dạng </a:t>
            </a:r>
            <a:r>
              <a:rPr lang="en-US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Chứng minh bất đẳng thức</a:t>
            </a:r>
            <a:endParaRPr lang="en-US" sz="28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vi-VN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Phương pháp giải: Áp dụng tính chất  cùng cộng với một số  và cùng nhân với một số. </a:t>
            </a:r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 Bài tập: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69147" y="3209426"/>
                <a:ext cx="11940209" cy="31486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800" dirty="0" err="1">
                    <a:solidFill>
                      <a:srgbClr val="FFFF00"/>
                    </a:solidFill>
                    <a:latin typeface="Times New Roman" pitchFamily="18" charset="0"/>
                    <a:cs typeface="Times New Roman" pitchFamily="18" charset="0"/>
                  </a:rPr>
                  <a:t>Giải</a:t>
                </a:r>
                <a:endParaRPr lang="en-US" sz="28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vi-VN" sz="2800" dirty="0">
                    <a:solidFill>
                      <a:schemeClr val="bg1"/>
                    </a:solidFill>
                    <a:latin typeface="+mj-lt"/>
                    <a:cs typeface="Times New Roman" pitchFamily="18" charset="0"/>
                  </a:rPr>
                  <a:t>a) Vì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29</m:t>
                        </m:r>
                      </m:e>
                    </m:rad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+mj-lt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&gt;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28</m:t>
                        </m:r>
                      </m:e>
                    </m:rad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vi-VN" sz="2800" dirty="0">
                    <a:solidFill>
                      <a:schemeClr val="bg1"/>
                    </a:solidFill>
                    <a:latin typeface="+mj-lt"/>
                    <a:cs typeface="Times New Roman" pitchFamily="18" charset="0"/>
                  </a:rPr>
                  <a:t>nên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29</m:t>
                        </m:r>
                      </m:e>
                    </m:rad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+mj-lt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6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&gt;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28</m:t>
                        </m:r>
                      </m:e>
                    </m:rad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6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.</a:t>
                </a:r>
                <a:r>
                  <a:rPr lang="vi-VN" sz="2800" dirty="0">
                    <a:solidFill>
                      <a:schemeClr val="bg1"/>
                    </a:solidFill>
                    <a:latin typeface="+mj-lt"/>
                    <a:cs typeface="Times New Roman" pitchFamily="18" charset="0"/>
                  </a:rPr>
                  <a:t>Vậy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29</m:t>
                        </m:r>
                      </m:e>
                    </m:rad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+mj-lt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6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&gt;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28</m:t>
                        </m:r>
                      </m:e>
                    </m:rad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6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r>
                  <a:rPr lang="vi-VN" sz="2800" dirty="0">
                    <a:solidFill>
                      <a:schemeClr val="bg1"/>
                    </a:solidFill>
                    <a:latin typeface="+mj-lt"/>
                    <a:cs typeface="Times New Roman" pitchFamily="18" charset="0"/>
                  </a:rPr>
                  <a:t>b) 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vi-VN" sz="2800" dirty="0">
                    <a:solidFill>
                      <a:schemeClr val="bg1"/>
                    </a:solidFill>
                    <a:latin typeface="+mj-lt"/>
                    <a:cs typeface="Times New Roman" pitchFamily="18" charset="0"/>
                  </a:rPr>
                  <a:t>ì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11,5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&lt;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&lt;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11,6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+mj-lt"/>
                    <a:cs typeface="Times New Roman" pitchFamily="18" charset="0"/>
                  </a:rPr>
                  <a:t>  </a:t>
                </a:r>
                <a:r>
                  <a:rPr lang="vi-VN" sz="2800" dirty="0">
                    <a:solidFill>
                      <a:schemeClr val="bg1"/>
                    </a:solidFill>
                    <a:latin typeface="+mj-lt"/>
                    <a:cs typeface="Times New Roman" pitchFamily="18" charset="0"/>
                  </a:rPr>
                  <a:t>nên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11,5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.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&lt;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&lt;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11,6 .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2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r>
                  <a:rPr lang="en-US" sz="2800" dirty="0">
                    <a:solidFill>
                      <a:schemeClr val="bg1"/>
                    </a:solidFill>
                    <a:latin typeface="+mj-lt"/>
                    <a:cs typeface="Times New Roman" pitchFamily="18" charset="0"/>
                  </a:rPr>
                  <a:t>                                   </a:t>
                </a:r>
                <a:r>
                  <a:rPr lang="vi-VN" sz="2800" dirty="0">
                    <a:solidFill>
                      <a:schemeClr val="bg1"/>
                    </a:solidFill>
                    <a:latin typeface="+mj-lt"/>
                    <a:cs typeface="Times New Roman" pitchFamily="18" charset="0"/>
                  </a:rPr>
                  <a:t>hay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23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&lt;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&lt;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23,2</m:t>
                    </m:r>
                  </m:oMath>
                </a14:m>
                <a:endPara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8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suy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ra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: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23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3,2 &lt;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3,2 &lt;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23,2 +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3,2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r>
                  <a:rPr lang="vi-VN" sz="2800" dirty="0">
                    <a:solidFill>
                      <a:schemeClr val="bg1"/>
                    </a:solidFill>
                    <a:latin typeface="+mj-lt"/>
                    <a:cs typeface="Times New Roman" pitchFamily="18" charset="0"/>
                  </a:rPr>
                  <a:t>Hay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26,2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&lt;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2</m:t>
                    </m:r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3,2 &lt;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26,4</m:t>
                    </m:r>
                    <m:r>
                      <a:rPr lang="en-US" sz="280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dirty="0">
                  <a:solidFill>
                    <a:schemeClr val="bg1"/>
                  </a:solidFill>
                  <a:latin typeface="+mj-lt"/>
                  <a:cs typeface="Times New Roman" pitchFamily="18" charset="0"/>
                </a:endParaRPr>
              </a:p>
              <a:p>
                <a:r>
                  <a:rPr lang="vi-VN" sz="2800" dirty="0">
                    <a:solidFill>
                      <a:schemeClr val="bg1"/>
                    </a:solidFill>
                    <a:latin typeface="+mj-lt"/>
                    <a:cs typeface="Times New Roman" pitchFamily="18" charset="0"/>
                  </a:rPr>
                  <a:t>Vậy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solidFill>
                          <a:schemeClr val="bg1"/>
                        </a:solidFill>
                        <a:latin typeface="Cambria Math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26,2 &lt; 2</m:t>
                    </m:r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+ 3,2 &lt; 26,4</m:t>
                    </m:r>
                    <m:r>
                      <a:rPr lang="en-US" sz="2800">
                        <a:solidFill>
                          <a:schemeClr val="bg1"/>
                        </a:solidFill>
                        <a:latin typeface="Cambria Math"/>
                      </a:rPr>
                      <m:t>.</m:t>
                    </m:r>
                  </m:oMath>
                </a14:m>
                <a:endParaRPr lang="en-US" sz="2800" dirty="0">
                  <a:solidFill>
                    <a:schemeClr val="bg1"/>
                  </a:solidFill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7" y="3209426"/>
                <a:ext cx="11940209" cy="3148619"/>
              </a:xfrm>
              <a:prstGeom prst="rect">
                <a:avLst/>
              </a:prstGeom>
              <a:blipFill>
                <a:blip r:embed="rId2"/>
                <a:stretch>
                  <a:fillRect l="-1021" t="-1934" b="-40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69148" y="2279099"/>
                <a:ext cx="11940209" cy="10066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>
                    <a:solidFill>
                      <a:srgbClr val="FFFF00"/>
                    </a:solidFill>
                    <a:latin typeface="Times New Roman" pitchFamily="18" charset="0"/>
                    <a:cs typeface="Times New Roman" pitchFamily="18" charset="0"/>
                  </a:rPr>
                  <a:t>Bài 1 (SGK trang 33). </a:t>
                </a:r>
                <a:r>
                  <a:rPr lang="en-US" sz="28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Chứng minh: a)</a:t>
                </a:r>
                <a:r>
                  <a:rPr lang="vi-VN" sz="28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29</m:t>
                        </m:r>
                      </m:e>
                    </m:rad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6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&gt;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2800" i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28</m:t>
                        </m:r>
                      </m:e>
                    </m:rad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−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6</m:t>
                    </m:r>
                  </m:oMath>
                </a14:m>
                <a:r>
                  <a:rPr lang="en-US" sz="28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r>
                  <a:rPr lang="en-US" sz="28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                                     </a:t>
                </a:r>
                <a:r>
                  <a:rPr lang="vi-VN" sz="280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26,2 &lt; 2</m:t>
                    </m:r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+ 3,2 &lt; 26,4 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v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ớ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i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11,5 &lt; </m:t>
                    </m:r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&lt; 11,6</m:t>
                    </m:r>
                  </m:oMath>
                </a14:m>
                <a:endParaRPr lang="en-US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48" y="2279099"/>
                <a:ext cx="11940209" cy="1006686"/>
              </a:xfrm>
              <a:prstGeom prst="rect">
                <a:avLst/>
              </a:prstGeom>
              <a:blipFill rotWithShape="1">
                <a:blip r:embed="rId4"/>
                <a:stretch>
                  <a:fillRect l="-1021" t="-606" b="-163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747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 descr="OPL20U25GSXzBJYl68kk8uQGfFKzs7yb1M4KJWUiLk6ZEvGF+qCIPSnY57AbBFCvTW(2023.15.83.Nguyen Hien)83+K4lPs7H94VUqPe2XwIsfPRnrXQE//QTEXxb8/8N4CNc6FpgZahzpTjFhMzSA7T/nHJa11DE8Ng2TP3iAmRczFlmslSuUNOgUeb6yRvs0=">
            <a:extLst>
              <a:ext uri="{FF2B5EF4-FFF2-40B4-BE49-F238E27FC236}">
                <a16:creationId xmlns:a16="http://schemas.microsoft.com/office/drawing/2014/main" id="{EBBFB3FB-90D7-63C6-FEF9-0F275CC29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643"/>
            <a:ext cx="12192000" cy="56322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  <a:spcAft>
                <a:spcPts val="1800"/>
              </a:spcAft>
            </a:pPr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 : BẤT ĐẲNG THỨC ( Tiết 3 )</a:t>
            </a:r>
            <a:endParaRPr lang="en-US" sz="3200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1568" y="694485"/>
            <a:ext cx="58058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(SGK trang 34). </a:t>
            </a:r>
            <a:r>
              <a:rPr lang="it-IT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Chứng minh :</a:t>
            </a:r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1568" y="2334888"/>
            <a:ext cx="49272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b) 2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+ 4 &gt; 2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+ 3 với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&gt; </a:t>
            </a:r>
            <a:r>
              <a:rPr lang="en-US" sz="2800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360938" y="796363"/>
            <a:ext cx="13727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Giải :  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5916705" y="694485"/>
            <a:ext cx="0" cy="616351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217326" y="1502113"/>
                <a:ext cx="5834033" cy="7834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.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+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.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3</m:t>
                        </m:r>
                      </m:den>
                    </m:f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+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.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4</m:t>
                        </m:r>
                      </m:den>
                    </m:f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Cambria Math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&lt;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     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+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5</m:t>
                        </m:r>
                      </m:den>
                    </m:f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v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ớ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i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≠ 0</m:t>
                    </m:r>
                  </m:oMath>
                </a14:m>
                <a:endPara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326" y="1502113"/>
                <a:ext cx="5834033" cy="783420"/>
              </a:xfrm>
              <a:prstGeom prst="rect">
                <a:avLst/>
              </a:prstGeom>
              <a:blipFill>
                <a:blip r:embed="rId2"/>
                <a:stretch>
                  <a:fillRect l="-2194" b="-77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5960438" y="1319583"/>
                <a:ext cx="6134637" cy="44074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vi-VN" sz="2800" dirty="0">
                    <a:solidFill>
                      <a:schemeClr val="bg1"/>
                    </a:solidFill>
                    <a:latin typeface="+mj-lt"/>
                    <a:cs typeface="Times New Roman" pitchFamily="18" charset="0"/>
                  </a:rPr>
                  <a:t>a) Ta có: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.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+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.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3</m:t>
                        </m:r>
                      </m:den>
                    </m:f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+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.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4</m:t>
                        </m:r>
                      </m:den>
                    </m:f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=1</m:t>
                    </m:r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−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+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−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3</m:t>
                        </m:r>
                      </m:den>
                    </m:f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+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3</m:t>
                        </m:r>
                      </m:den>
                    </m:f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−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                             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=1</m:t>
                    </m:r>
                    <m:r>
                      <m:rPr>
                        <m:nor/>
                      </m:rPr>
                      <a:rPr lang="en-US" sz="2800" i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−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4</m:t>
                        </m:r>
                      </m:den>
                    </m:f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4</m:t>
                        </m:r>
                      </m:den>
                    </m:f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15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20</m:t>
                        </m:r>
                      </m:den>
                    </m:f>
                  </m:oMath>
                </a14:m>
                <a:endPara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vi-VN" sz="2800" dirty="0">
                    <a:solidFill>
                      <a:schemeClr val="bg1"/>
                    </a:solidFill>
                    <a:latin typeface="+mj-lt"/>
                    <a:cs typeface="Times New Roman" pitchFamily="18" charset="0"/>
                  </a:rPr>
                  <a:t>Vì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a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≠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800" i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0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nên </a:t>
                </a:r>
              </a:p>
              <a:p>
                <a:r>
                  <a:rPr lang="vi-VN" sz="2800" dirty="0">
                    <a:solidFill>
                      <a:schemeClr val="bg1"/>
                    </a:solidFill>
                    <a:latin typeface="+mj-lt"/>
                    <a:cs typeface="Times New Roman" pitchFamily="18" charset="0"/>
                  </a:rPr>
                  <a:t>Lại có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5</m:t>
                        </m:r>
                      </m:den>
                    </m:f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+mj-lt"/>
                      </a:rPr>
                      <m:t> 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16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20</m:t>
                        </m:r>
                      </m:den>
                    </m:f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+mj-lt"/>
                      </a:rPr>
                      <m:t> 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&gt;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15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+mj-lt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20</m:t>
                        </m:r>
                      </m:den>
                    </m:f>
                  </m:oMath>
                </a14:m>
                <a:endPara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vi-VN" sz="2800" dirty="0">
                    <a:solidFill>
                      <a:schemeClr val="bg1"/>
                    </a:solidFill>
                    <a:latin typeface="+mj-lt"/>
                    <a:cs typeface="Times New Roman" pitchFamily="18" charset="0"/>
                  </a:rPr>
                  <a:t>Do đó</a:t>
                </a:r>
                <a:r>
                  <a:rPr lang="en-US" sz="2800" dirty="0">
                    <a:solidFill>
                      <a:schemeClr val="bg1"/>
                    </a:solidFill>
                    <a:latin typeface="+mj-lt"/>
                    <a:cs typeface="Times New Roman" pitchFamily="18" charset="0"/>
                  </a:rPr>
                  <a:t> </a:t>
                </a:r>
                <a:r>
                  <a:rPr lang="vi-VN" sz="2800" dirty="0">
                    <a:solidFill>
                      <a:schemeClr val="bg1"/>
                    </a:solidFill>
                    <a:latin typeface="+mj-lt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5</m:t>
                        </m:r>
                      </m:den>
                    </m:f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+mj-lt"/>
                      </a:rPr>
                      <m:t> 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      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&gt;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15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20</m:t>
                        </m:r>
                      </m:den>
                    </m:f>
                  </m:oMath>
                </a14:m>
                <a:endPara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vi-VN" sz="2800" dirty="0">
                    <a:solidFill>
                      <a:schemeClr val="bg1"/>
                    </a:solidFill>
                    <a:latin typeface="+mj-lt"/>
                    <a:cs typeface="Times New Roman" pitchFamily="18" charset="0"/>
                  </a:rPr>
                  <a:t>Vậy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.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+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.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3</m:t>
                        </m:r>
                      </m:den>
                    </m:f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+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.</m:t>
                        </m:r>
                        <m:r>
                          <m:rPr>
                            <m:nor/>
                          </m:rPr>
                          <a:rPr lang="en-US" sz="2800" b="0" i="0" smtClean="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4</m:t>
                        </m:r>
                      </m:den>
                    </m:f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&lt;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     </m:t>
                    </m:r>
                    <m:r>
                      <m:rPr>
                        <m:nor/>
                      </m:rPr>
                      <a:rPr lang="en-US" sz="280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+</m:t>
                    </m:r>
                    <m:r>
                      <m:rPr>
                        <m:nor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sz="2800">
                            <a:solidFill>
                              <a:schemeClr val="bg1"/>
                            </a:solidFill>
                            <a:latin typeface="Times New Roman" pitchFamily="18" charset="0"/>
                            <a:cs typeface="Times New Roman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0438" y="1319583"/>
                <a:ext cx="6134637" cy="4407425"/>
              </a:xfrm>
              <a:prstGeom prst="rect">
                <a:avLst/>
              </a:prstGeom>
              <a:blipFill>
                <a:blip r:embed="rId3"/>
                <a:stretch>
                  <a:fillRect l="-2087" t="-1383" b="-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B47BF23-3E4A-4B41-E9E9-81EB445A20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625053"/>
              </p:ext>
            </p:extLst>
          </p:nvPr>
        </p:nvGraphicFramePr>
        <p:xfrm>
          <a:off x="3556000" y="1635740"/>
          <a:ext cx="451644" cy="516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7480" imgH="203040" progId="Equation.DSMT4">
                  <p:embed/>
                </p:oleObj>
              </mc:Choice>
              <mc:Fallback>
                <p:oleObj name="Equation" r:id="rId4" imgW="1774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556000" y="1635740"/>
                        <a:ext cx="451644" cy="5161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453FDA8-66AE-1613-49B3-746B8B1CAD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8892925"/>
              </p:ext>
            </p:extLst>
          </p:nvPr>
        </p:nvGraphicFramePr>
        <p:xfrm>
          <a:off x="7960956" y="3066257"/>
          <a:ext cx="10668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19040" imgH="203040" progId="Equation.DSMT4">
                  <p:embed/>
                </p:oleObj>
              </mc:Choice>
              <mc:Fallback>
                <p:oleObj name="Equation" r:id="rId6" imgW="419040" imgH="2030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0B47BF23-3E4A-4B41-E9E9-81EB445A20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960956" y="3066257"/>
                        <a:ext cx="1066800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15756599-903F-4429-7A86-99830181CB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0823755"/>
              </p:ext>
            </p:extLst>
          </p:nvPr>
        </p:nvGraphicFramePr>
        <p:xfrm>
          <a:off x="7735134" y="4313497"/>
          <a:ext cx="451644" cy="516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7480" imgH="203040" progId="Equation.DSMT4">
                  <p:embed/>
                </p:oleObj>
              </mc:Choice>
              <mc:Fallback>
                <p:oleObj name="Equation" r:id="rId4" imgW="177480" imgH="2030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0B47BF23-3E4A-4B41-E9E9-81EB445A20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735134" y="4313497"/>
                        <a:ext cx="451644" cy="5161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F3056691-C3D4-72C7-E9DB-9317BD9115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4228769"/>
              </p:ext>
            </p:extLst>
          </p:nvPr>
        </p:nvGraphicFramePr>
        <p:xfrm>
          <a:off x="9680574" y="5022252"/>
          <a:ext cx="451644" cy="516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7480" imgH="203040" progId="Equation.DSMT4">
                  <p:embed/>
                </p:oleObj>
              </mc:Choice>
              <mc:Fallback>
                <p:oleObj name="Equation" r:id="rId4" imgW="177480" imgH="2030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0B47BF23-3E4A-4B41-E9E9-81EB445A20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680574" y="5022252"/>
                        <a:ext cx="451644" cy="5161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1863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24" grpId="0"/>
      <p:bldP spid="31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5573</TotalTime>
  <Words>1179</Words>
  <Application>Microsoft Office PowerPoint</Application>
  <PresentationFormat>Widescreen</PresentationFormat>
  <Paragraphs>115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Times New Roman</vt:lpstr>
      <vt:lpstr>1_Office Theme</vt:lpstr>
      <vt:lpstr>Equation</vt:lpstr>
      <vt:lpstr>BÀI 1. BẤT ĐẲNG THỨC </vt:lpstr>
      <vt:lpstr>BÀI 1 : BẤT ĐẲNG THỨC ( Tiết 3 )</vt:lpstr>
      <vt:lpstr>BÀI 1 : BẤT ĐẲNG THỨC ( Tiết 3 )</vt:lpstr>
      <vt:lpstr>BÀI 1 : BẤT ĐẲNG THỨC ( Tiết 3 )</vt:lpstr>
      <vt:lpstr>BÀI 1 : BẤT ĐẲNG THỨC ( Tiết 3 )</vt:lpstr>
      <vt:lpstr>BÀI 1 : BẤT ĐẲNG THỨC ( Tiết 3 )</vt:lpstr>
      <vt:lpstr> LUYỆN TẬP</vt:lpstr>
      <vt:lpstr>BÀI 1 : BẤT ĐẲNG THỨC ( Tiết 3 )</vt:lpstr>
      <vt:lpstr>BÀI 1 : BẤT ĐẲNG THỨC ( Tiết 3 )</vt:lpstr>
      <vt:lpstr>BÀI 1 : BẤT ĐẲNG THỨC ( Tiết 3 )</vt:lpstr>
      <vt:lpstr>BÀI 1 : BẤT ĐẲNG THỨC ( Tiết 3 )</vt:lpstr>
      <vt:lpstr>BÀI 1 : BẤT ĐẲNG THỨC ( Tiết 3 )</vt:lpstr>
      <vt:lpstr> CỦNG CỐ</vt:lpstr>
      <vt:lpstr>BÀI 1 : BẤT ĐẲNG THỨC ( Tiết 3 )</vt:lpstr>
      <vt:lpstr>BÀI 1 : BẤT ĐẲNG THỨC ( Tiết 3 )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Minh Phuong</dc:creator>
  <cp:lastModifiedBy>A36697 Dương Tuấn Anh</cp:lastModifiedBy>
  <cp:revision>730</cp:revision>
  <dcterms:created xsi:type="dcterms:W3CDTF">2022-08-03T11:07:12Z</dcterms:created>
  <dcterms:modified xsi:type="dcterms:W3CDTF">2024-12-17T03:16:23Z</dcterms:modified>
</cp:coreProperties>
</file>