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17" r:id="rId3"/>
    <p:sldId id="318" r:id="rId4"/>
    <p:sldId id="274" r:id="rId5"/>
    <p:sldId id="256" r:id="rId6"/>
    <p:sldId id="285" r:id="rId7"/>
    <p:sldId id="286" r:id="rId8"/>
    <p:sldId id="287" r:id="rId9"/>
    <p:sldId id="289" r:id="rId10"/>
    <p:sldId id="290" r:id="rId11"/>
    <p:sldId id="291" r:id="rId12"/>
    <p:sldId id="292" r:id="rId13"/>
    <p:sldId id="316" r:id="rId14"/>
    <p:sldId id="258"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262" r:id="rId29"/>
    <p:sldId id="306" r:id="rId30"/>
    <p:sldId id="310" r:id="rId31"/>
    <p:sldId id="311" r:id="rId32"/>
    <p:sldId id="312" r:id="rId33"/>
    <p:sldId id="313" r:id="rId34"/>
    <p:sldId id="314" r:id="rId35"/>
    <p:sldId id="315" r:id="rId36"/>
    <p:sldId id="307"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ambria" panose="02040503050406030204" pitchFamily="18"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477" autoAdjust="0"/>
  </p:normalViewPr>
  <p:slideViewPr>
    <p:cSldViewPr>
      <p:cViewPr varScale="1">
        <p:scale>
          <a:sx n="33" d="100"/>
          <a:sy n="33" d="100"/>
        </p:scale>
        <p:origin x="13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20</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284954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23</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24</a:t>
            </a:fld>
            <a:endParaRPr lang="en-US"/>
          </a:p>
        </p:txBody>
      </p:sp>
    </p:spTree>
    <p:extLst>
      <p:ext uri="{BB962C8B-B14F-4D97-AF65-F5344CB8AC3E}">
        <p14:creationId xmlns:p14="http://schemas.microsoft.com/office/powerpoint/2010/main" val="1022627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25</a:t>
            </a:fld>
            <a:endParaRPr lang="en-US"/>
          </a:p>
        </p:txBody>
      </p:sp>
    </p:spTree>
    <p:extLst>
      <p:ext uri="{BB962C8B-B14F-4D97-AF65-F5344CB8AC3E}">
        <p14:creationId xmlns:p14="http://schemas.microsoft.com/office/powerpoint/2010/main" val="17549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29</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34</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8</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599920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542916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351218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12/17/2024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9.png"/><Relationship Id="rId5" Type="http://schemas.microsoft.com/office/2007/relationships/media" Target="../media/media3.mp3"/><Relationship Id="rId10" Type="http://schemas.openxmlformats.org/officeDocument/2006/relationships/image" Target="../media/image48.png"/><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8.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14">
            <a:extLst>
              <a:ext uri="{FF2B5EF4-FFF2-40B4-BE49-F238E27FC236}">
                <a16:creationId xmlns:a16="http://schemas.microsoft.com/office/drawing/2014/main"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
        <p:nvSpPr>
          <p:cNvPr id="5" name="Freeform 5">
            <a:extLst>
              <a:ext uri="{FF2B5EF4-FFF2-40B4-BE49-F238E27FC236}">
                <a16:creationId xmlns:a16="http://schemas.microsoft.com/office/drawing/2014/main"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E160379-0D86-682F-4E1C-1835A390813D}"/>
              </a:ext>
            </a:extLst>
          </p:cNvPr>
          <p:cNvPicPr>
            <a:picLocks noChangeAspect="1"/>
          </p:cNvPicPr>
          <p:nvPr/>
        </p:nvPicPr>
        <p:blipFill>
          <a:blip r:embed="rId5"/>
          <a:stretch>
            <a:fillRect/>
          </a:stretch>
        </p:blipFill>
        <p:spPr>
          <a:xfrm>
            <a:off x="5257800" y="3009900"/>
            <a:ext cx="11985775" cy="3359187"/>
          </a:xfrm>
          <a:prstGeom prst="rect">
            <a:avLst/>
          </a:prstGeom>
        </p:spPr>
      </p:pic>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C6512FBB-D23F-26CC-C745-E72438A8F37D}"/>
              </a:ext>
            </a:extLst>
          </p:cNvPr>
          <p:cNvPicPr>
            <a:picLocks noChangeAspect="1"/>
          </p:cNvPicPr>
          <p:nvPr/>
        </p:nvPicPr>
        <p:blipFill>
          <a:blip r:embed="rId4"/>
          <a:stretch>
            <a:fillRect/>
          </a:stretch>
        </p:blipFill>
        <p:spPr>
          <a:xfrm>
            <a:off x="1559918" y="2854253"/>
            <a:ext cx="15168163" cy="4578493"/>
          </a:xfrm>
          <a:prstGeom prst="rect">
            <a:avLst/>
          </a:prstGeom>
        </p:spPr>
      </p:pic>
    </p:spTree>
    <p:extLst>
      <p:ext uri="{BB962C8B-B14F-4D97-AF65-F5344CB8AC3E}">
        <p14:creationId xmlns:p14="http://schemas.microsoft.com/office/powerpoint/2010/main" val="30930139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02E45-9931-D5D6-8BFA-09B7C6A56350}"/>
              </a:ext>
            </a:extLst>
          </p:cNvPr>
          <p:cNvPicPr>
            <a:picLocks noChangeAspect="1"/>
          </p:cNvPicPr>
          <p:nvPr/>
        </p:nvPicPr>
        <p:blipFill>
          <a:blip r:embed="rId3"/>
          <a:stretch>
            <a:fillRect/>
          </a:stretch>
        </p:blipFill>
        <p:spPr>
          <a:xfrm>
            <a:off x="10896600" y="952500"/>
            <a:ext cx="6372264" cy="9032140"/>
          </a:xfrm>
          <a:prstGeom prst="rect">
            <a:avLst/>
          </a:prstGeom>
        </p:spPr>
      </p:pic>
      <p:sp>
        <p:nvSpPr>
          <p:cNvPr id="4" name="Subtitle 5">
            <a:extLst>
              <a:ext uri="{FF2B5EF4-FFF2-40B4-BE49-F238E27FC236}">
                <a16:creationId xmlns:a16="http://schemas.microsoft.com/office/drawing/2014/main" id="{6E519CD5-6B30-0C91-A0D5-EAF1F868E53F}"/>
              </a:ext>
            </a:extLst>
          </p:cNvPr>
          <p:cNvSpPr txBox="1">
            <a:spLocks/>
          </p:cNvSpPr>
          <p:nvPr/>
        </p:nvSpPr>
        <p:spPr>
          <a:xfrm>
            <a:off x="3048002" y="3848100"/>
            <a:ext cx="5786400" cy="52628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marL="685800" indent="-685800">
              <a:lnSpc>
                <a:spcPct val="150000"/>
              </a:lnSpc>
              <a:buFontTx/>
              <a:buChar char="-"/>
            </a:pPr>
            <a:r>
              <a:rPr lang="vi-VN" sz="4400" dirty="0">
                <a:latin typeface="+mj-lt"/>
                <a:ea typeface="Cambria" panose="02040503050406030204" pitchFamily="18" charset="0"/>
              </a:rPr>
              <a:t>Hoạt động nhóm bàn</a:t>
            </a:r>
          </a:p>
          <a:p>
            <a:pPr marL="685800" indent="-685800">
              <a:lnSpc>
                <a:spcPct val="150000"/>
              </a:lnSpc>
              <a:buFontTx/>
              <a:buChar char="-"/>
            </a:pPr>
            <a:r>
              <a:rPr lang="vi-VN" sz="4400" dirty="0">
                <a:latin typeface="+mj-lt"/>
                <a:ea typeface="Cambria" panose="02040503050406030204" pitchFamily="18" charset="0"/>
              </a:rPr>
              <a:t>Thời gian: 10 phút</a:t>
            </a:r>
            <a:endParaRPr lang="en-US" sz="4400" dirty="0">
              <a:latin typeface="+mj-lt"/>
              <a:ea typeface="Cambria" panose="02040503050406030204" pitchFamily="18" charset="0"/>
            </a:endParaRPr>
          </a:p>
        </p:txBody>
      </p:sp>
      <p:pic>
        <p:nvPicPr>
          <p:cNvPr id="5" name="Picture 4">
            <a:extLst>
              <a:ext uri="{FF2B5EF4-FFF2-40B4-BE49-F238E27FC236}">
                <a16:creationId xmlns:a16="http://schemas.microsoft.com/office/drawing/2014/main" id="{7AC6076A-174B-ACAC-E4DF-2BA3A3EF1B13}"/>
              </a:ext>
            </a:extLst>
          </p:cNvPr>
          <p:cNvPicPr>
            <a:picLocks noChangeAspect="1"/>
          </p:cNvPicPr>
          <p:nvPr/>
        </p:nvPicPr>
        <p:blipFill>
          <a:blip r:embed="rId4"/>
          <a:stretch>
            <a:fillRect/>
          </a:stretch>
        </p:blipFill>
        <p:spPr>
          <a:xfrm>
            <a:off x="-2362200" y="1104900"/>
            <a:ext cx="15405927" cy="2566638"/>
          </a:xfrm>
          <a:prstGeom prst="rect">
            <a:avLst/>
          </a:prstGeom>
        </p:spPr>
      </p:pic>
    </p:spTree>
    <p:extLst>
      <p:ext uri="{BB962C8B-B14F-4D97-AF65-F5344CB8AC3E}">
        <p14:creationId xmlns:p14="http://schemas.microsoft.com/office/powerpoint/2010/main" val="42785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495800" y="1943100"/>
            <a:ext cx="12496800" cy="2800767"/>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a:t>
            </a:r>
            <a:r>
              <a:rPr lang="en-US" sz="4400" dirty="0">
                <a:solidFill>
                  <a:srgbClr val="081C36"/>
                </a:solidFill>
                <a:latin typeface="+mj-lt"/>
              </a:rPr>
              <a:t>.</a:t>
            </a:r>
            <a:endParaRPr lang="vi-VN" sz="4400" dirty="0">
              <a:solidFill>
                <a:srgbClr val="081C36"/>
              </a:solidFill>
              <a:latin typeface="+mj-lt"/>
            </a:endParaRPr>
          </a:p>
        </p:txBody>
      </p:sp>
      <p:sp>
        <p:nvSpPr>
          <p:cNvPr id="9" name="Rectangle 8">
            <a:extLst>
              <a:ext uri="{FF2B5EF4-FFF2-40B4-BE49-F238E27FC236}">
                <a16:creationId xmlns:a16="http://schemas.microsoft.com/office/drawing/2014/main" id="{537F62E1-9176-B453-1E34-4B97D2BD6E14}"/>
              </a:ext>
            </a:extLst>
          </p:cNvPr>
          <p:cNvSpPr/>
          <p:nvPr/>
        </p:nvSpPr>
        <p:spPr>
          <a:xfrm>
            <a:off x="4495800" y="5072271"/>
            <a:ext cx="12496800" cy="2189130"/>
          </a:xfrm>
          <a:prstGeom prst="rect">
            <a:avLst/>
          </a:prstGeom>
        </p:spPr>
        <p:txBody>
          <a:bodyPr wrap="square">
            <a:spAutoFit/>
          </a:bodyPr>
          <a:lstStyle/>
          <a:p>
            <a:pPr algn="just"/>
            <a:r>
              <a:rPr lang="en-US" sz="4400" b="1" dirty="0">
                <a:solidFill>
                  <a:srgbClr val="081C36"/>
                </a:solidFill>
                <a:latin typeface="+mj-lt"/>
                <a:sym typeface="Wingdings" panose="05000000000000000000" pitchFamily="2" charset="2"/>
              </a:rPr>
              <a:t></a:t>
            </a:r>
            <a:r>
              <a:rPr lang="vi-VN" sz="4400" b="1" dirty="0">
                <a:solidFill>
                  <a:srgbClr val="081C36"/>
                </a:solidFill>
                <a:latin typeface="+mj-lt"/>
              </a:rPr>
              <a:t> mâu thuẫn giữa cái xấu - cái xấu</a:t>
            </a:r>
          </a:p>
          <a:p>
            <a:pPr algn="just"/>
            <a:r>
              <a:rPr lang="vi-VN" sz="4400" b="1" dirty="0">
                <a:solidFill>
                  <a:srgbClr val="081C36"/>
                </a:solidFill>
                <a:latin typeface="+mj-lt"/>
              </a:rPr>
              <a:t>(Sự dốt nát của ông Giuốc- đanh với sự mưu mô, lừa lọc của bác Phó may)</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Chỉ</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dẫn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khấu</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4876801" y="5600700"/>
            <a:ext cx="11887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Giúp phân biệt lời thoại của nhân vật, hướng dẫn động tác cho các diễn viên kịch, giúp người đọc hiểu rõ bối cảnh, nội dung và hình dung rõ hơn về nhân vật. </a:t>
            </a:r>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2800767"/>
          </a:xfrm>
          <a:prstGeom prst="rect">
            <a:avLst/>
          </a:prstGeom>
        </p:spPr>
        <p:txBody>
          <a:bodyPr wrap="square">
            <a:spAutoFit/>
          </a:bodyPr>
          <a:lstStyle/>
          <a:p>
            <a:pPr lvl="0" algn="just"/>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Ông</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Giuốc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đanh</a:t>
            </a:r>
            <a:r>
              <a:rPr lang="en-US" sz="4400" dirty="0">
                <a:solidFill>
                  <a:srgbClr val="081C36"/>
                </a:solidFill>
                <a:latin typeface="Times New Roman" panose="02020603050405020304" pitchFamily="18" charset="0"/>
                <a:cs typeface="Times New Roman" panose="02020603050405020304" pitchFamily="18" charset="0"/>
              </a:rPr>
              <a:t> - </a:t>
            </a:r>
            <a:r>
              <a:rPr lang="en-US" sz="4400" dirty="0" err="1">
                <a:solidFill>
                  <a:srgbClr val="081C36"/>
                </a:solidFill>
                <a:latin typeface="Times New Roman" panose="02020603050405020304" pitchFamily="18" charset="0"/>
                <a:cs typeface="Times New Roman" panose="02020603050405020304" pitchFamily="18" charset="0"/>
              </a:rPr>
              <a:t>nhìn</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áo</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của</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bác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Phó</a:t>
            </a:r>
            <a:r>
              <a:rPr lang="en-US" sz="4400" dirty="0">
                <a:solidFill>
                  <a:srgbClr val="081C36"/>
                </a:solidFill>
                <a:latin typeface="Times New Roman" panose="02020603050405020304" pitchFamily="18" charset="0"/>
                <a:cs typeface="Times New Roman" panose="02020603050405020304" pitchFamily="18" charset="0"/>
              </a:rPr>
              <a:t> may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“Bốn chú thợ phụ ra, hai chú cởi tuột quần cộc của ông Giuốc</a:t>
            </a:r>
            <a:r>
              <a:rPr kumimoji="0" lang="en-US"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đanh mặc lúc tập kiếm vừa rồi …của dàn nhạc”</a:t>
            </a:r>
          </a:p>
        </p:txBody>
      </p:sp>
      <p:sp>
        <p:nvSpPr>
          <p:cNvPr id="3" name="Freeform 7">
            <a:extLst>
              <a:ext uri="{FF2B5EF4-FFF2-40B4-BE49-F238E27FC236}">
                <a16:creationId xmlns:a16="http://schemas.microsoft.com/office/drawing/2014/main" id="{01038023-7A8B-F85C-AD16-60C2D4B935FD}"/>
              </a:ext>
            </a:extLst>
          </p:cNvPr>
          <p:cNvSpPr/>
          <p:nvPr/>
        </p:nvSpPr>
        <p:spPr>
          <a:xfrm>
            <a:off x="13106400" y="-1333500"/>
            <a:ext cx="7315200" cy="3502152"/>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21A04D57-B102-C50D-7001-C63CC33BBF5A}"/>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653AA696-EECB-3263-0A64-510A8D7CB4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0" name="TextBox 9">
              <a:extLst>
                <a:ext uri="{FF2B5EF4-FFF2-40B4-BE49-F238E27FC236}">
                  <a16:creationId xmlns:a16="http://schemas.microsoft.com/office/drawing/2014/main" id="{6EE6A8DE-EADD-3187-5912-F3CFF60399C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7716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sp>
      <p:sp>
        <p:nvSpPr>
          <p:cNvPr id="8" name="Rectangle 7">
            <a:extLst>
              <a:ext uri="{FF2B5EF4-FFF2-40B4-BE49-F238E27FC236}">
                <a16:creationId xmlns:a16="http://schemas.microsoft.com/office/drawing/2014/main" id="{B5C3177E-3AE8-D7A6-FEC8-4733E2CD6DFF}"/>
              </a:ext>
            </a:extLst>
          </p:cNvPr>
          <p:cNvSpPr/>
          <p:nvPr/>
        </p:nvSpPr>
        <p:spPr>
          <a:xfrm>
            <a:off x="3318545" y="5676900"/>
            <a:ext cx="510193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ng Giuốc-đanh, bác Phó may, thợ phụ…</a:t>
            </a: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thử bộ lễ phục của bác Phó may</a:t>
            </a:r>
          </a:p>
        </p:txBody>
      </p:sp>
      <p:sp>
        <p:nvSpPr>
          <p:cNvPr id="3" name="TextBox 12">
            <a:extLst>
              <a:ext uri="{FF2B5EF4-FFF2-40B4-BE49-F238E27FC236}">
                <a16:creationId xmlns:a16="http://schemas.microsoft.com/office/drawing/2014/main" id="{42E001B0-050C-23AD-FFC9-894B5CAE04A6}"/>
              </a:ext>
            </a:extLst>
          </p:cNvPr>
          <p:cNvSpPr txBox="1"/>
          <p:nvPr/>
        </p:nvSpPr>
        <p:spPr>
          <a:xfrm>
            <a:off x="1066800" y="5258243"/>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Nhân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vật</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sp>
      <p:sp>
        <p:nvSpPr>
          <p:cNvPr id="10" name="Rectangle 9">
            <a:extLst>
              <a:ext uri="{FF2B5EF4-FFF2-40B4-BE49-F238E27FC236}">
                <a16:creationId xmlns:a16="http://schemas.microsoft.com/office/drawing/2014/main"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 (ông lớn, cụ lớn, Đức ông,</a:t>
            </a:r>
            <a:r>
              <a:rPr kumimoji="0" lang="vi-VN"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hai chục chú thợ phụ)</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cả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7">
            <a:extLst>
              <a:ext uri="{FF2B5EF4-FFF2-40B4-BE49-F238E27FC236}">
                <a16:creationId xmlns:a16="http://schemas.microsoft.com/office/drawing/2014/main"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9" name="TextBox 9">
              <a:extLst>
                <a:ext uri="{FF2B5EF4-FFF2-40B4-BE49-F238E27FC236}">
                  <a16:creationId xmlns:a16="http://schemas.microsoft.com/office/drawing/2014/main"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608487" y="873927"/>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*Thiếu hiểu biết nhưng luôn mơ mộng và học đòi làm người quý tộc</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762000" y="2781300"/>
            <a:ext cx="10287000" cy="614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just" defTabSz="914400" rtl="0" eaLnBrk="1" fontAlgn="auto" latinLnBrk="0" hangingPunct="1">
              <a:lnSpc>
                <a:spcPct val="100000"/>
              </a:lnSpc>
              <a:spcBef>
                <a:spcPts val="0"/>
              </a:spcBef>
              <a:spcAft>
                <a:spcPts val="0"/>
              </a:spcAft>
              <a:buClr>
                <a:srgbClr val="000000"/>
              </a:buClr>
              <a:buSzTx/>
              <a:tabLst/>
              <a:defRPr/>
            </a:pPr>
            <a:r>
              <a:rPr lang="en-US" sz="4400" dirty="0">
                <a:latin typeface="+mj-lt"/>
                <a:ea typeface="Cambria" panose="02040503050406030204" pitchFamily="18" charset="0"/>
              </a:rPr>
              <a:t>- </a:t>
            </a:r>
            <a:r>
              <a:rPr lang="vi-VN" sz="4400" dirty="0">
                <a:latin typeface="+mj-lt"/>
                <a:ea typeface="Cambria" panose="02040503050406030204" pitchFamily="18" charset="0"/>
              </a:rPr>
              <a:t>Đặt may bộ lễ phục của giới quý tộc</a:t>
            </a: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cầu</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lụa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xỏ</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mắt</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ghê</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gớm</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hiếc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hoa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mj-lt"/>
                <a:ea typeface="Cambria" panose="02040503050406030204" pitchFamily="18" charset="0"/>
              </a:rPr>
              <a:t>nhưng sau khi được giải thích “quý tộc nào cũng mặc vậy” ông lại hài lòng ngay.</a:t>
            </a:r>
            <a:endPar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sym typeface="Arial"/>
            </a:endParaRPr>
          </a:p>
        </p:txBody>
      </p:sp>
      <p:sp>
        <p:nvSpPr>
          <p:cNvPr id="5" name="Freeform 2">
            <a:extLst>
              <a:ext uri="{FF2B5EF4-FFF2-40B4-BE49-F238E27FC236}">
                <a16:creationId xmlns:a16="http://schemas.microsoft.com/office/drawing/2014/main" id="{4183FF91-816F-409B-0DE6-B0542C06CB8D}"/>
              </a:ext>
            </a:extLst>
          </p:cNvPr>
          <p:cNvSpPr/>
          <p:nvPr/>
        </p:nvSpPr>
        <p:spPr>
          <a:xfrm>
            <a:off x="12573000" y="429039"/>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2"/>
            <a:stretch>
              <a:fillRect/>
            </a:stretch>
          </a:blipFill>
        </p:spPr>
      </p:sp>
    </p:spTree>
    <p:extLst>
      <p:ext uri="{BB962C8B-B14F-4D97-AF65-F5344CB8AC3E}">
        <p14:creationId xmlns:p14="http://schemas.microsoft.com/office/powerpoint/2010/main" val="14533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473887" y="1004562"/>
            <a:ext cx="12632513" cy="9385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 Thích được tâng bốc và nịnh nọt</a:t>
            </a:r>
            <a:endParaRPr lang="en-US" sz="4400" b="1" dirty="0">
              <a:latin typeface="+mj-lt"/>
              <a:ea typeface="Cambria" panose="02040503050406030204" pitchFamily="18" charset="0"/>
            </a:endParaRPr>
          </a:p>
        </p:txBody>
      </p:sp>
      <p:sp>
        <p:nvSpPr>
          <p:cNvPr id="4" name="Google Shape;898;p45">
            <a:extLst>
              <a:ext uri="{FF2B5EF4-FFF2-40B4-BE49-F238E27FC236}">
                <a16:creationId xmlns:a16="http://schemas.microsoft.com/office/drawing/2014/main" id="{55EF114B-79F1-9625-5893-593D48ED8619}"/>
              </a:ext>
            </a:extLst>
          </p:cNvPr>
          <p:cNvSpPr txBox="1">
            <a:spLocks/>
          </p:cNvSpPr>
          <p:nvPr/>
        </p:nvSpPr>
        <p:spPr>
          <a:xfrm>
            <a:off x="651211" y="2794936"/>
            <a:ext cx="10397789" cy="6007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defRPr/>
            </a:pPr>
            <a:r>
              <a:rPr lang="vi-VN" sz="4400" kern="0" dirty="0">
                <a:latin typeface="+mj-lt"/>
                <a:ea typeface="Cambria" panose="02040503050406030204" pitchFamily="18" charset="0"/>
              </a:rPr>
              <a:t>Khi được thợ phụ mặc lễ phục, khen ngợi (ông lớn, cụ lớn, đức ông), ông sung sướng, hài lòng và thưởng tiền</a:t>
            </a:r>
          </a:p>
        </p:txBody>
      </p:sp>
      <p:sp>
        <p:nvSpPr>
          <p:cNvPr id="5" name="Freeform 2">
            <a:extLst>
              <a:ext uri="{FF2B5EF4-FFF2-40B4-BE49-F238E27FC236}">
                <a16:creationId xmlns:a16="http://schemas.microsoft.com/office/drawing/2014/main"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2B098BC6-3498-8434-A988-38EEBFCEB147}"/>
              </a:ext>
            </a:extLst>
          </p:cNvPr>
          <p:cNvSpPr/>
          <p:nvPr/>
        </p:nvSpPr>
        <p:spPr>
          <a:xfrm>
            <a:off x="2653748" y="6102626"/>
            <a:ext cx="8395252" cy="2015103"/>
          </a:xfrm>
          <a:prstGeom prst="rect">
            <a:avLst/>
          </a:prstGeom>
        </p:spPr>
        <p:txBody>
          <a:bodyPr wrap="square">
            <a:spAutoFit/>
          </a:bodyPr>
          <a:lstStyle/>
          <a:p>
            <a:pPr algn="just">
              <a:lnSpc>
                <a:spcPct val="150000"/>
              </a:lnSpc>
            </a:pPr>
            <a:r>
              <a:rPr lang="vi-VN" sz="4400" b="1" dirty="0">
                <a:solidFill>
                  <a:schemeClr val="tx1"/>
                </a:solidFill>
                <a:latin typeface="+mj-lt"/>
                <a:ea typeface="Cambria" panose="020405030504060302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chemeClr val="tx1"/>
                </a:solidFill>
                <a:latin typeface="+mj-lt"/>
                <a:ea typeface="Cambria" panose="02040503050406030204" pitchFamily="18" charset="0"/>
                <a:cs typeface="Times New Roman" panose="02020603050405020304" pitchFamily="18" charset="0"/>
              </a:rPr>
              <a:t>điển </a:t>
            </a:r>
            <a:r>
              <a:rPr lang="vi-VN" sz="4400" b="1" dirty="0">
                <a:solidFill>
                  <a:schemeClr val="tx1"/>
                </a:solidFill>
                <a:latin typeface="+mj-lt"/>
                <a:ea typeface="Cambria" panose="02040503050406030204" pitchFamily="18" charset="0"/>
              </a:rPr>
              <a:t>hình trong hài kịch</a:t>
            </a:r>
            <a:endParaRPr lang="en-US" sz="4400" b="1" dirty="0">
              <a:solidFill>
                <a:schemeClr val="tx1"/>
              </a:solidFill>
              <a:latin typeface="+mj-lt"/>
              <a:ea typeface="Cambria" panose="02040503050406030204" pitchFamily="18" charset="0"/>
            </a:endParaRPr>
          </a:p>
        </p:txBody>
      </p:sp>
    </p:spTree>
    <p:extLst>
      <p:ext uri="{BB962C8B-B14F-4D97-AF65-F5344CB8AC3E}">
        <p14:creationId xmlns:p14="http://schemas.microsoft.com/office/powerpoint/2010/main" val="29615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4" name="Freeform 5">
            <a:extLst>
              <a:ext uri="{FF2B5EF4-FFF2-40B4-BE49-F238E27FC236}">
                <a16:creationId xmlns:a16="http://schemas.microsoft.com/office/drawing/2014/main"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14">
            <a:extLst>
              <a:ext uri="{FF2B5EF4-FFF2-40B4-BE49-F238E27FC236}">
                <a16:creationId xmlns:a16="http://schemas.microsoft.com/office/drawing/2014/main"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5F0E6E3-EF1C-6587-3E14-2278F6BC0B50}"/>
              </a:ext>
            </a:extLst>
          </p:cNvPr>
          <p:cNvPicPr>
            <a:picLocks noChangeAspect="1"/>
          </p:cNvPicPr>
          <p:nvPr/>
        </p:nvPicPr>
        <p:blipFill>
          <a:blip r:embed="rId4"/>
          <a:stretch>
            <a:fillRect/>
          </a:stretch>
        </p:blipFill>
        <p:spPr>
          <a:xfrm>
            <a:off x="1940951" y="3463906"/>
            <a:ext cx="14406097" cy="3359187"/>
          </a:xfrm>
          <a:prstGeom prst="rect">
            <a:avLst/>
          </a:prstGeom>
        </p:spPr>
      </p:pic>
    </p:spTree>
    <p:extLst>
      <p:ext uri="{BB962C8B-B14F-4D97-AF65-F5344CB8AC3E}">
        <p14:creationId xmlns:p14="http://schemas.microsoft.com/office/powerpoint/2010/main" val="26634171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DF9D1EF-A08E-F972-3087-04409CED5DBC}"/>
              </a:ext>
            </a:extLst>
          </p:cNvPr>
          <p:cNvSpPr/>
          <p:nvPr/>
        </p:nvSpPr>
        <p:spPr>
          <a:xfrm>
            <a:off x="304800" y="2171700"/>
            <a:ext cx="7910130" cy="5261956"/>
          </a:xfrm>
          <a:custGeom>
            <a:avLst/>
            <a:gdLst/>
            <a:ahLst/>
            <a:cxnLst/>
            <a:rect l="l" t="t" r="r" b="b"/>
            <a:pathLst>
              <a:path w="7910130" h="5261956">
                <a:moveTo>
                  <a:pt x="0" y="0"/>
                </a:moveTo>
                <a:lnTo>
                  <a:pt x="7910130" y="0"/>
                </a:lnTo>
                <a:lnTo>
                  <a:pt x="7910130" y="5261956"/>
                </a:lnTo>
                <a:lnTo>
                  <a:pt x="0" y="5261956"/>
                </a:lnTo>
                <a:lnTo>
                  <a:pt x="0" y="0"/>
                </a:lnTo>
                <a:close/>
              </a:path>
            </a:pathLst>
          </a:custGeom>
          <a:blipFill>
            <a:blip r:embed="rId3"/>
            <a:stretch>
              <a:fillRect/>
            </a:stretch>
          </a:blipFill>
        </p:spPr>
      </p:sp>
      <p:sp>
        <p:nvSpPr>
          <p:cNvPr id="7" name="Subtitle 2">
            <a:extLst>
              <a:ext uri="{FF2B5EF4-FFF2-40B4-BE49-F238E27FC236}">
                <a16:creationId xmlns:a16="http://schemas.microsoft.com/office/drawing/2014/main" id="{7A39615C-5041-759A-3C40-13703054039E}"/>
              </a:ext>
            </a:extLst>
          </p:cNvPr>
          <p:cNvSpPr txBox="1">
            <a:spLocks/>
          </p:cNvSpPr>
          <p:nvPr/>
        </p:nvSpPr>
        <p:spPr>
          <a:xfrm>
            <a:off x="1295400" y="7810500"/>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Phó</a:t>
            </a:r>
            <a:r>
              <a:rPr lang="en-US" sz="4400" b="1" dirty="0">
                <a:latin typeface="Times New Roman" panose="02020603050405020304" pitchFamily="18" charset="0"/>
                <a:ea typeface="Cambria" panose="02040503050406030204" pitchFamily="18" charset="0"/>
                <a:cs typeface="Times New Roman" panose="02020603050405020304" pitchFamily="18" charset="0"/>
              </a:rPr>
              <a:t> may</a:t>
            </a:r>
          </a:p>
        </p:txBody>
      </p:sp>
      <p:sp>
        <p:nvSpPr>
          <p:cNvPr id="9" name="TextBox 8">
            <a:extLst>
              <a:ext uri="{FF2B5EF4-FFF2-40B4-BE49-F238E27FC236}">
                <a16:creationId xmlns:a16="http://schemas.microsoft.com/office/drawing/2014/main" id="{A929B638-7DF6-1292-6543-EBE154A894DB}"/>
              </a:ext>
            </a:extLst>
          </p:cNvPr>
          <p:cNvSpPr txBox="1"/>
          <p:nvPr/>
        </p:nvSpPr>
        <p:spPr>
          <a:xfrm>
            <a:off x="8459313" y="4000500"/>
            <a:ext cx="9144000" cy="20186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4400" dirty="0">
                <a:solidFill>
                  <a:schemeClr val="tx1"/>
                </a:solidFill>
                <a:latin typeface="+mj-lt"/>
                <a:ea typeface="Cambria" panose="02040503050406030204" pitchFamily="18" charset="0"/>
              </a:rPr>
              <a:t>Không có tay nghề, mưu mô, lừa lọc</a:t>
            </a:r>
            <a:endParaRPr lang="en-US" sz="4400" dirty="0">
              <a:solidFill>
                <a:schemeClr val="tx1"/>
              </a:solidFill>
              <a:latin typeface="+mj-lt"/>
              <a:ea typeface="Cambria" panose="02040503050406030204" pitchFamily="18" charset="0"/>
            </a:endParaRPr>
          </a:p>
          <a:p>
            <a:pPr marL="342900" indent="-342900">
              <a:lnSpc>
                <a:spcPct val="150000"/>
              </a:lnSpc>
              <a:buFont typeface="Arial" panose="020B0604020202020204" pitchFamily="34" charset="0"/>
              <a:buChar char="•"/>
            </a:pPr>
            <a:r>
              <a:rPr lang="en-US" sz="4400" dirty="0" err="1">
                <a:solidFill>
                  <a:schemeClr val="tx1"/>
                </a:solidFill>
                <a:latin typeface="+mj-lt"/>
                <a:ea typeface="Cambria" panose="02040503050406030204" pitchFamily="18" charset="0"/>
                <a:cs typeface="Times New Roman" panose="02020603050405020304" pitchFamily="18" charset="0"/>
              </a:rPr>
              <a:t>Không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trung</a:t>
            </a:r>
            <a:r>
              <a:rPr lang="en-US" sz="4400" dirty="0">
                <a:solidFill>
                  <a:schemeClr val="tx1"/>
                </a:solidFill>
                <a:latin typeface="+mj-lt"/>
                <a:ea typeface="Cambria" panose="02040503050406030204" pitchFamily="18" charset="0"/>
                <a:cs typeface="Times New Roman" panose="02020603050405020304" pitchFamily="18" charset="0"/>
              </a:rPr>
              <a:t> </a:t>
            </a:r>
            <a:r>
              <a:rPr lang="en-US" sz="4400" dirty="0" err="1">
                <a:solidFill>
                  <a:schemeClr val="tx1"/>
                </a:solidFill>
                <a:latin typeface="+mj-lt"/>
                <a:ea typeface="Cambria" panose="02040503050406030204" pitchFamily="18" charset="0"/>
                <a:cs typeface="Times New Roman" panose="02020603050405020304" pitchFamily="18" charset="0"/>
              </a:rPr>
              <a:t>thực</a:t>
            </a:r>
            <a:endParaRPr lang="en-US" sz="4400" dirty="0">
              <a:solidFill>
                <a:schemeClr val="tx1"/>
              </a:solidFill>
              <a:latin typeface="+mj-lt"/>
              <a:ea typeface="Cambria" panose="02040503050406030204" pitchFamily="18" charset="0"/>
              <a:cs typeface="Times New Roman" panose="02020603050405020304" pitchFamily="18" charset="0"/>
            </a:endParaRPr>
          </a:p>
        </p:txBody>
      </p:sp>
      <p:grpSp>
        <p:nvGrpSpPr>
          <p:cNvPr id="10" name="Group 7">
            <a:extLst>
              <a:ext uri="{FF2B5EF4-FFF2-40B4-BE49-F238E27FC236}">
                <a16:creationId xmlns:a16="http://schemas.microsoft.com/office/drawing/2014/main" id="{3B2BCB99-4AAF-D291-835D-B717400F12B4}"/>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12" name="TextBox 9">
              <a:extLst>
                <a:ext uri="{FF2B5EF4-FFF2-40B4-BE49-F238E27FC236}">
                  <a16:creationId xmlns:a16="http://schemas.microsoft.com/office/drawing/2014/main" id="{4582CE51-F977-8699-E2F7-F7666E87E4E1}"/>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904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16140"/>
            <a:ext cx="7010400" cy="749862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706315D0-597A-DB02-5B2D-55E50C729C5A}"/>
              </a:ext>
            </a:extLst>
          </p:cNvPr>
          <p:cNvSpPr txBox="1">
            <a:spLocks/>
          </p:cNvSpPr>
          <p:nvPr/>
        </p:nvSpPr>
        <p:spPr>
          <a:xfrm>
            <a:off x="1141887" y="8382058"/>
            <a:ext cx="7163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err="1">
                <a:latin typeface="Cambria" panose="02040503050406030204" pitchFamily="18" charset="0"/>
                <a:ea typeface="Cambria" panose="02040503050406030204" pitchFamily="18" charset="0"/>
              </a:rPr>
              <a:t>Thợ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phụ</a:t>
            </a:r>
            <a:endParaRPr lang="en-US" sz="4400" b="1"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916EA83-FB0F-E33E-DD14-DD18D2211707}"/>
              </a:ext>
            </a:extLst>
          </p:cNvPr>
          <p:cNvSpPr txBox="1"/>
          <p:nvPr/>
        </p:nvSpPr>
        <p:spPr>
          <a:xfrm>
            <a:off x="8839200" y="3124806"/>
            <a:ext cx="8763000" cy="2018694"/>
          </a:xfrm>
          <a:prstGeom prst="rect">
            <a:avLst/>
          </a:prstGeom>
          <a:noFill/>
        </p:spPr>
        <p:txBody>
          <a:bodyPr wrap="square">
            <a:spAutoFit/>
          </a:bodyP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nịnh nọt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chuộc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p:txBody>
      </p:sp>
      <p:grpSp>
        <p:nvGrpSpPr>
          <p:cNvPr id="4" name="Group 7">
            <a:extLst>
              <a:ext uri="{FF2B5EF4-FFF2-40B4-BE49-F238E27FC236}">
                <a16:creationId xmlns:a16="http://schemas.microsoft.com/office/drawing/2014/main"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sp>
        <p:sp>
          <p:nvSpPr>
            <p:cNvPr id="6" name="TextBox 9">
              <a:extLst>
                <a:ext uri="{FF2B5EF4-FFF2-40B4-BE49-F238E27FC236}">
                  <a16:creationId xmlns:a16="http://schemas.microsoft.com/office/drawing/2014/main"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4953000" y="4000500"/>
            <a:ext cx="12496800" cy="2895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dirty="0">
                <a:solidFill>
                  <a:srgbClr val="36252C"/>
                </a:solidFill>
                <a:latin typeface="+mj-lt"/>
                <a:ea typeface="Cambria" panose="02040503050406030204" pitchFamily="18" charset="0"/>
              </a:rPr>
              <a:t>Theo em, đoạn trích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dirty="0">
                <a:solidFill>
                  <a:srgbClr val="36252C"/>
                </a:solidFill>
                <a:latin typeface="+mj-lt"/>
                <a:ea typeface="Cambria" panose="02040503050406030204" pitchFamily="18" charset="0"/>
              </a:rPr>
              <a:t>” </a:t>
            </a:r>
            <a:r>
              <a:rPr lang="vi-VN" sz="44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kumimoji="0" lang="en-US" sz="44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4400">
                <a:solidFill>
                  <a:schemeClr val="tx1"/>
                </a:solidFill>
                <a:latin typeface="+mj-lt"/>
                <a:ea typeface="Cambria" panose="02040503050406030204" pitchFamily="18" charset="0"/>
              </a:rPr>
              <a:t>Theo em, đoạn trích “</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 Giuốc</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đanh</a:t>
            </a:r>
            <a:r>
              <a:rPr lang="vi-VN" sz="4400" b="1" i="1">
                <a:solidFill>
                  <a:schemeClr val="tx1"/>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4400" b="1" i="1">
                <a:solidFill>
                  <a:schemeClr val="tx1"/>
                </a:solidFill>
                <a:latin typeface="+mj-lt"/>
                <a:ea typeface="Cambria" panose="02040503050406030204" pitchFamily="18" charset="0"/>
              </a:rPr>
              <a:t>” </a:t>
            </a:r>
            <a:r>
              <a:rPr lang="vi-VN" sz="4400" i="1">
                <a:solidFill>
                  <a:schemeClr val="tx1"/>
                </a:solidFill>
                <a:latin typeface="+mj-lt"/>
                <a:ea typeface="Cambria" panose="02040503050406030204" pitchFamily="18" charset="0"/>
              </a:rPr>
              <a:t>muốn phê phán điều gì?</a:t>
            </a:r>
            <a:endParaRPr kumimoji="0" lang="en-US" sz="4400" b="0" i="0" u="none" strike="noStrike" kern="0" cap="none" spc="0" normalizeH="0" baseline="0" noProof="0" dirty="0">
              <a:ln>
                <a:noFill/>
              </a:ln>
              <a:solidFill>
                <a:schemeClr val="tx1"/>
              </a:solidFill>
              <a:effectLst/>
              <a:uLnTx/>
              <a:uFillTx/>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n</a:t>
            </a:r>
            <a:r>
              <a:rPr lang="vi-VN" sz="4400" dirty="0">
                <a:latin typeface="+mj-lt"/>
              </a:rPr>
              <a:t>hững người trong xã hội có thói háo danh, sĩ diện, thích nịnh bợ.</a:t>
            </a:r>
            <a:endParaRPr lang="vi-VN" sz="4400" dirty="0">
              <a:latin typeface="+mj-lt"/>
              <a:ea typeface="Cambria" panose="02040503050406030204" pitchFamily="18" charset="0"/>
            </a:endParaRPr>
          </a:p>
        </p:txBody>
      </p:sp>
      <p:sp>
        <p:nvSpPr>
          <p:cNvPr id="7" name="Google Shape;821;p42">
            <a:extLst>
              <a:ext uri="{FF2B5EF4-FFF2-40B4-BE49-F238E27FC236}">
                <a16:creationId xmlns:a16="http://schemas.microsoft.com/office/drawing/2014/main" id="{3C16E934-01BB-14B7-CF57-A4BE0D51C81C}"/>
              </a:ext>
            </a:extLst>
          </p:cNvPr>
          <p:cNvSpPr txBox="1">
            <a:spLocks/>
          </p:cNvSpPr>
          <p:nvPr/>
        </p:nvSpPr>
        <p:spPr>
          <a:xfrm>
            <a:off x="1672936" y="5011882"/>
            <a:ext cx="9604664" cy="9816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n</a:t>
            </a:r>
            <a:r>
              <a:rPr lang="vi-VN" sz="4400" dirty="0">
                <a:latin typeface="+mj-lt"/>
                <a:ea typeface="Cambria" panose="02040503050406030204" pitchFamily="18" charset="0"/>
              </a:rPr>
              <a:t>hững kẻ cơ hội, mưu mô và lừa lọc người khác để kiếm lợi cho mình.</a:t>
            </a:r>
          </a:p>
        </p:txBody>
      </p:sp>
      <p:sp>
        <p:nvSpPr>
          <p:cNvPr id="8" name="Freeform 4">
            <a:extLst>
              <a:ext uri="{FF2B5EF4-FFF2-40B4-BE49-F238E27FC236}">
                <a16:creationId xmlns:a16="http://schemas.microsoft.com/office/drawing/2014/main" id="{096646BF-79C0-0FF3-8737-983B3879CE74}"/>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5233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3464" y="1181100"/>
            <a:ext cx="15700664" cy="1524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2. </a:t>
            </a:r>
            <a:r>
              <a:rPr lang="vi-VN" sz="4400" dirty="0">
                <a:solidFill>
                  <a:srgbClr val="36252C"/>
                </a:solidFill>
                <a:latin typeface="+mj-lt"/>
                <a:ea typeface="Cambria" panose="02040503050406030204" pitchFamily="18" charset="0"/>
              </a:rPr>
              <a:t>Nếu người thân hoặc bạn của em có tính cách như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44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i="1" dirty="0">
                <a:solidFill>
                  <a:srgbClr val="36252C"/>
                </a:solidFill>
                <a:latin typeface="+mj-lt"/>
                <a:ea typeface="Cambria" panose="02040503050406030204" pitchFamily="18" charset="0"/>
              </a:rPr>
              <a:t> </a:t>
            </a:r>
            <a:r>
              <a:rPr lang="vi-VN" sz="4400" dirty="0">
                <a:solidFill>
                  <a:srgbClr val="36252C"/>
                </a:solidFill>
                <a:latin typeface="+mj-lt"/>
                <a:ea typeface="Cambria" panose="02040503050406030204" pitchFamily="18" charset="0"/>
              </a:rPr>
              <a:t>em sẽ khuyên họ như thế nào? </a:t>
            </a:r>
            <a:endParaRPr lang="en-US" sz="4400" kern="0" dirty="0">
              <a:solidFill>
                <a:srgbClr val="36252C"/>
              </a:solidFill>
              <a:latin typeface="+mj-lt"/>
              <a:ea typeface="Cambria" panose="02040503050406030204" pitchFamily="18" charset="0"/>
              <a:sym typeface="Arial"/>
            </a:endParaRPr>
          </a:p>
        </p:txBody>
      </p:sp>
      <p:sp>
        <p:nvSpPr>
          <p:cNvPr id="6" name="Google Shape;819;p42">
            <a:extLst>
              <a:ext uri="{FF2B5EF4-FFF2-40B4-BE49-F238E27FC236}">
                <a16:creationId xmlns:a16="http://schemas.microsoft.com/office/drawing/2014/main" id="{0031990A-6F89-3EDD-4457-1A8DD7EBD875}"/>
              </a:ext>
            </a:extLst>
          </p:cNvPr>
          <p:cNvSpPr txBox="1">
            <a:spLocks/>
          </p:cNvSpPr>
          <p:nvPr/>
        </p:nvSpPr>
        <p:spPr>
          <a:xfrm>
            <a:off x="1676400" y="3104710"/>
            <a:ext cx="9601200" cy="188639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cs typeface="Times New Roman" panose="02020603050405020304" pitchFamily="18" charset="0"/>
              </a:rPr>
              <a:t>Khuyên họ nhìn nhận lại bản thân, cần phải loại bỏ lập tức tính cách đó trong cuộc sống, bởi nó có thể gây ảnh hưởng tới mọi người xung quanh mình.</a:t>
            </a:r>
          </a:p>
        </p:txBody>
      </p:sp>
      <p:sp>
        <p:nvSpPr>
          <p:cNvPr id="2" name="Freeform 4">
            <a:extLst>
              <a:ext uri="{FF2B5EF4-FFF2-40B4-BE49-F238E27FC236}">
                <a16:creationId xmlns:a16="http://schemas.microsoft.com/office/drawing/2014/main" id="{709CE551-C602-7C9F-4C14-BD1244DC3E0A}"/>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001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dựng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lố</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bịch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phóng đại, xây dựng nhiều chi tiết gây cười.</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3941015"/>
          </a:xfrm>
          <a:prstGeom prst="rect">
            <a:avLst/>
          </a:prstGeom>
        </p:spPr>
        <p:txBody>
          <a:bodyPr wrap="square" lIns="0" tIns="0" rIns="0" bIns="0" rtlCol="0" anchor="t">
            <a:spAutoFit/>
          </a:bodyPr>
          <a:lstStyle/>
          <a:p>
            <a:pPr marL="127000" indent="0" algn="just">
              <a:lnSpc>
                <a:spcPct val="150000"/>
              </a:lnSpc>
            </a:pP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phê</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sang...dẫn đến những tình huống éo le và làm trò cười cho thiên hạ</a:t>
            </a: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sp>
      <p:pic>
        <p:nvPicPr>
          <p:cNvPr id="11" name="Picture 10">
            <a:extLst>
              <a:ext uri="{FF2B5EF4-FFF2-40B4-BE49-F238E27FC236}">
                <a16:creationId xmlns:a16="http://schemas.microsoft.com/office/drawing/2014/main"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3281570"/>
            <a:ext cx="9144000" cy="2015103"/>
          </a:xfrm>
          <a:prstGeom prst="rect">
            <a:avLst/>
          </a:prstGeom>
          <a:noFill/>
        </p:spPr>
        <p:txBody>
          <a:bodyPr wrap="square">
            <a:spAutoFit/>
          </a:bodyPr>
          <a:lstStyle/>
          <a:p>
            <a:pPr marL="127000" indent="0" algn="just">
              <a:lnSpc>
                <a:spcPct val="150000"/>
              </a:lnSpc>
            </a:pPr>
            <a:r>
              <a:rPr lang="vi-VN" sz="4400" dirty="0">
                <a:latin typeface="+mj-lt"/>
                <a:ea typeface="Cambria" panose="02040503050406030204" pitchFamily="18" charset="0"/>
              </a:rPr>
              <a:t>Hãy vẽ lại chân dung</a:t>
            </a:r>
            <a:r>
              <a:rPr lang="en-US" sz="4400" dirty="0">
                <a:latin typeface="+mj-lt"/>
                <a:ea typeface="Cambria" panose="020405030504060302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theo tưởng tượng của em </a:t>
            </a:r>
            <a:endParaRPr lang="en-US" sz="44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sp>
      <p:pic>
        <p:nvPicPr>
          <p:cNvPr id="10" name="Picture 9">
            <a:extLst>
              <a:ext uri="{FF2B5EF4-FFF2-40B4-BE49-F238E27FC236}">
                <a16:creationId xmlns:a16="http://schemas.microsoft.com/office/drawing/2014/main" id="{D034F821-2C21-410B-4C1C-B8E526C88505}"/>
              </a:ext>
            </a:extLst>
          </p:cNvPr>
          <p:cNvPicPr>
            <a:picLocks noChangeAspect="1"/>
          </p:cNvPicPr>
          <p:nvPr/>
        </p:nvPicPr>
        <p:blipFill>
          <a:blip r:embed="rId5"/>
          <a:stretch>
            <a:fillRect/>
          </a:stretch>
        </p:blipFill>
        <p:spPr>
          <a:xfrm>
            <a:off x="152400" y="2857500"/>
            <a:ext cx="11979678" cy="3359187"/>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5943600" y="4217306"/>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C194A21-126C-EE8A-70FC-295495CAC582}"/>
              </a:ext>
            </a:extLst>
          </p:cNvPr>
          <p:cNvSpPr/>
          <p:nvPr/>
        </p:nvSpPr>
        <p:spPr>
          <a:xfrm>
            <a:off x="-921241" y="6098355"/>
            <a:ext cx="5266944" cy="4114800"/>
          </a:xfrm>
          <a:custGeom>
            <a:avLst/>
            <a:gdLst/>
            <a:ahLst/>
            <a:cxnLst/>
            <a:rect l="l" t="t" r="r" b="b"/>
            <a:pathLst>
              <a:path w="5266944" h="4114800">
                <a:moveTo>
                  <a:pt x="0" y="0"/>
                </a:moveTo>
                <a:lnTo>
                  <a:pt x="5266944" y="0"/>
                </a:lnTo>
                <a:lnTo>
                  <a:pt x="5266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760400" y="50673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828800" y="4913393"/>
            <a:ext cx="11668118"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soạn kịch, diễn viên, nhà thơ 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được coi là nhà văn vĩ đại nhất trong ngôn ngữ Pháp và văn học phổ quát</a:t>
            </a:r>
          </a:p>
          <a:p>
            <a:pPr algn="just">
              <a:lnSpc>
                <a:spcPct val="150000"/>
              </a:lnSpc>
            </a:pP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030200"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2"/>
            <a:stretch>
              <a:fillRect/>
            </a:stretch>
          </a:blipFill>
        </p:spPr>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7" name="Google Shape;898;p45">
            <a:extLst>
              <a:ext uri="{FF2B5EF4-FFF2-40B4-BE49-F238E27FC236}">
                <a16:creationId xmlns:a16="http://schemas.microsoft.com/office/drawing/2014/main" id="{344006F9-3423-AC91-B5A5-436D3AB5BA8B}"/>
              </a:ext>
            </a:extLst>
          </p:cNvPr>
          <p:cNvSpPr txBox="1">
            <a:spLocks/>
          </p:cNvSpPr>
          <p:nvPr/>
        </p:nvSpPr>
        <p:spPr>
          <a:xfrm>
            <a:off x="6073510" y="4143527"/>
            <a:ext cx="88392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Vở kịch “Trưởng giả học làm sang”</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3657600" y="378738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xứ</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id="{426CF969-62E9-1F75-08F4-E561E8459005}"/>
              </a:ext>
            </a:extLst>
          </p:cNvPr>
          <p:cNvSpPr txBox="1">
            <a:spLocks/>
          </p:cNvSpPr>
          <p:nvPr/>
        </p:nvSpPr>
        <p:spPr>
          <a:xfrm>
            <a:off x="5867400" y="6841955"/>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a:t>
            </a:r>
            <a:r>
              <a:rPr lang="en" sz="4400" kern="0">
                <a:latin typeface="Times New Roman" panose="02020603050405020304" pitchFamily="18" charset="0"/>
                <a:ea typeface="Cambria" panose="02040503050406030204" pitchFamily="18" charset="0"/>
                <a:cs typeface="Times New Roman" panose="02020603050405020304" pitchFamily="18" charset="0"/>
              </a:rPr>
              <a:t>Ông Giuốc - đanh </a:t>
            </a:r>
            <a:r>
              <a:rPr lang="en" sz="4400" kern="0" dirty="0">
                <a:latin typeface="Times New Roman" panose="02020603050405020304" pitchFamily="18" charset="0"/>
                <a:ea typeface="Cambria" panose="02040503050406030204" pitchFamily="18" charset="0"/>
                <a:cs typeface="Times New Roman" panose="02020603050405020304" pitchFamily="18" charset="0"/>
              </a:rPr>
              <a:t>mặc lễ phục</a:t>
            </a:r>
          </a:p>
        </p:txBody>
      </p:sp>
      <p:sp>
        <p:nvSpPr>
          <p:cNvPr id="10" name="Google Shape;903;p45">
            <a:extLst>
              <a:ext uri="{FF2B5EF4-FFF2-40B4-BE49-F238E27FC236}">
                <a16:creationId xmlns:a16="http://schemas.microsoft.com/office/drawing/2014/main" id="{3C95662A-BBBE-DA94-A9EC-6D3640AE1A3B}"/>
              </a:ext>
            </a:extLst>
          </p:cNvPr>
          <p:cNvSpPr txBox="1">
            <a:spLocks/>
          </p:cNvSpPr>
          <p:nvPr/>
        </p:nvSpPr>
        <p:spPr>
          <a:xfrm>
            <a:off x="3657600" y="6377497"/>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id="{7EF751CA-9663-CE3B-D6C6-C6E07A7B73BE}"/>
              </a:ext>
            </a:extLst>
          </p:cNvPr>
          <p:cNvSpPr txBox="1">
            <a:spLocks/>
          </p:cNvSpPr>
          <p:nvPr/>
        </p:nvSpPr>
        <p:spPr>
          <a:xfrm>
            <a:off x="6073510" y="5555497"/>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id="{1FA2BB39-FE5E-0CA0-98AA-1AAA2F6D2925}"/>
              </a:ext>
            </a:extLst>
          </p:cNvPr>
          <p:cNvSpPr txBox="1">
            <a:spLocks/>
          </p:cNvSpPr>
          <p:nvPr/>
        </p:nvSpPr>
        <p:spPr>
          <a:xfrm>
            <a:off x="3657600" y="4951875"/>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132978"/>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1408827" y="3731453"/>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2" name="Google Shape;898;p45">
            <a:extLst>
              <a:ext uri="{FF2B5EF4-FFF2-40B4-BE49-F238E27FC236}">
                <a16:creationId xmlns:a16="http://schemas.microsoft.com/office/drawing/2014/main" id="{AC630834-3579-5C0B-2942-292995677EEC}"/>
              </a:ext>
            </a:extLst>
          </p:cNvPr>
          <p:cNvSpPr txBox="1">
            <a:spLocks/>
          </p:cNvSpPr>
          <p:nvPr/>
        </p:nvSpPr>
        <p:spPr>
          <a:xfrm>
            <a:off x="1477568" y="4565834"/>
            <a:ext cx="1581983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về</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gặp</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nhiều</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khăn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ấy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nghe</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bao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nào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cũng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vui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vẻ</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tình</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bốn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tên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mĩ</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lòng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thưởng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8">
            <a:extLst>
              <a:ext uri="{FF2B5EF4-FFF2-40B4-BE49-F238E27FC236}">
                <a16:creationId xmlns:a16="http://schemas.microsoft.com/office/drawing/2014/main" id="{D29F7948-8111-23BB-78FA-5045DAE580E5}"/>
              </a:ext>
            </a:extLst>
          </p:cNvPr>
          <p:cNvSpPr/>
          <p:nvPr/>
        </p:nvSpPr>
        <p:spPr>
          <a:xfrm>
            <a:off x="12420600" y="-91916"/>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82082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1539</Words>
  <Application>Microsoft Office PowerPoint</Application>
  <PresentationFormat>Custom</PresentationFormat>
  <Paragraphs>163</Paragraphs>
  <Slides>35</Slides>
  <Notes>25</Notes>
  <HiddenSlides>0</HiddenSlides>
  <MMClips>20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Calibri</vt:lpstr>
      <vt:lpstr>Wingdings</vt:lpstr>
      <vt:lpstr>Arial</vt:lpstr>
      <vt:lpstr>Times New Roman</vt:lpstr>
      <vt:lpstr>Calibri Light</vt:lpstr>
      <vt:lpstr>Cambria</vt:lpstr>
      <vt:lpstr>Office Theme</vt:lpstr>
      <vt:lpstr>1_Office Theme</vt:lpstr>
      <vt:lpstr>PowerPoint Presentation</vt:lpstr>
      <vt:lpstr>PowerPoint Presentation</vt:lpstr>
      <vt:lpstr>PowerPoint Presentation</vt:lpstr>
      <vt:lpstr>PowerPoint Presentation</vt:lpstr>
      <vt:lpstr>1. Đọc – chú thích</vt:lpstr>
      <vt:lpstr>1. Đọc – chú thích</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cp:lastModifiedBy>Admin</cp:lastModifiedBy>
  <cp:revision>18</cp:revision>
  <dcterms:created xsi:type="dcterms:W3CDTF">2006-08-16T00:00:00Z</dcterms:created>
  <dcterms:modified xsi:type="dcterms:W3CDTF">2024-12-17T07:43:26Z</dcterms:modified>
  <dc:identifier>DAFwpFlLWJk</dc:identifier>
</cp:coreProperties>
</file>