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73" r:id="rId2"/>
    <p:sldId id="257" r:id="rId3"/>
    <p:sldId id="260" r:id="rId4"/>
    <p:sldId id="269" r:id="rId5"/>
    <p:sldId id="261" r:id="rId6"/>
    <p:sldId id="262" r:id="rId7"/>
    <p:sldId id="271" r:id="rId8"/>
    <p:sldId id="263" r:id="rId9"/>
    <p:sldId id="285" r:id="rId10"/>
    <p:sldId id="264" r:id="rId11"/>
    <p:sldId id="265" r:id="rId12"/>
    <p:sldId id="272" r:id="rId13"/>
    <p:sldId id="266" r:id="rId14"/>
    <p:sldId id="275" r:id="rId15"/>
    <p:sldId id="274" r:id="rId16"/>
  </p:sldIdLst>
  <p:sldSz cx="12192000" cy="6858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Bauhaus 93" panose="04030905020B02020C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Tw Cen MT" panose="020B06020201040206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N+DLKV54VyUImvuB+8AlBLEx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91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8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11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200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08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2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35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53809" y="1286384"/>
            <a:ext cx="5284381" cy="769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>
            <a:off x="444536" y="2587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497321" y="15608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23928" y="307240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89900" y="1735838"/>
            <a:ext cx="11764925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_______ we eat lunch now, we won’t arrive at the cinema on time.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teacher will be furious _____ you don’t do the homework.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________ I have to.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_____ you turn on the light, you will be able to see better.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________ you use your GPS. There’s no one around.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80899" y="1744185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544061" y="2326468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177540" y="2846802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988204" y="3431537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6915166" y="4285079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1539" y="761328"/>
            <a:ext cx="8615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OpenSans"/>
              </a:rPr>
              <a:t>If + S + V: 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nếu</a:t>
            </a:r>
            <a:endParaRPr lang="en-US" sz="2800" b="1" dirty="0">
              <a:solidFill>
                <a:srgbClr val="0070C0"/>
              </a:solidFill>
              <a:latin typeface="Open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OpenSans"/>
              </a:rPr>
              <a:t>Unless + S + V: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 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nếu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 ...... 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trừ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khi</a:t>
            </a:r>
            <a:endParaRPr lang="en-US" sz="2800" b="1" dirty="0">
              <a:solidFill>
                <a:srgbClr val="0070C0"/>
              </a:solidFill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505066"/>
            <a:ext cx="5541819" cy="311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/>
          <p:nvPr/>
        </p:nvSpPr>
        <p:spPr>
          <a:xfrm>
            <a:off x="487066" y="9482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8456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890871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593105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2079" y="84185"/>
            <a:ext cx="3353633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550" y="804947"/>
            <a:ext cx="1184467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000" dirty="0">
                <a:latin typeface="+mj-lt"/>
              </a:rPr>
              <a:t>If it rains tomorrow, </a:t>
            </a:r>
            <a:r>
              <a:rPr lang="en-US" sz="3000" dirty="0">
                <a:latin typeface="+mj-lt"/>
              </a:rPr>
              <a:t>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+mj-lt"/>
              </a:rPr>
              <a:t>2. </a:t>
            </a:r>
            <a:r>
              <a:rPr lang="vi-VN" sz="3000" dirty="0">
                <a:latin typeface="+mj-lt"/>
              </a:rPr>
              <a:t>Unless I get good marks,</a:t>
            </a:r>
            <a:r>
              <a:rPr lang="en-US" sz="3000" dirty="0">
                <a:latin typeface="+mj-lt"/>
              </a:rPr>
              <a:t>……………………………..</a:t>
            </a:r>
            <a:r>
              <a:rPr lang="vi-VN" sz="3000" b="1" dirty="0">
                <a:latin typeface="+mj-lt"/>
              </a:rPr>
              <a:t> </a:t>
            </a:r>
            <a:endParaRPr lang="en-US" sz="3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000" dirty="0">
                <a:latin typeface="+mj-lt"/>
              </a:rPr>
              <a:t>3.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If I have free time this weekend, </a:t>
            </a:r>
            <a:r>
              <a:rPr lang="en-US" sz="3000" dirty="0">
                <a:latin typeface="+mj-lt"/>
              </a:rPr>
              <a:t>………………………………………..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000" dirty="0">
                <a:latin typeface="+mj-lt"/>
              </a:rPr>
              <a:t>4. If I study harder, </a:t>
            </a:r>
            <a:r>
              <a:rPr lang="en-US" sz="3000" dirty="0">
                <a:latin typeface="+mj-lt"/>
              </a:rPr>
              <a:t>……………………………….</a:t>
            </a:r>
          </a:p>
          <a:p>
            <a:pPr>
              <a:lnSpc>
                <a:spcPct val="150000"/>
              </a:lnSpc>
            </a:pPr>
            <a:r>
              <a:rPr lang="vi-VN" sz="3000" dirty="0">
                <a:latin typeface="+mj-lt"/>
              </a:rPr>
              <a:t>5. Unless I go to bed early, </a:t>
            </a:r>
            <a:r>
              <a:rPr lang="en-US" sz="3000" dirty="0">
                <a:latin typeface="+mj-lt"/>
              </a:rPr>
              <a:t>………………………………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2079" y="84185"/>
            <a:ext cx="3683242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25389" y="730516"/>
            <a:ext cx="4398961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we won't go to th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cinema</a:t>
            </a: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vi-VN" sz="30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116" y="1403428"/>
            <a:ext cx="758810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my mum won't buy me a new phone</a:t>
            </a:r>
            <a:r>
              <a:rPr lang="vi-VN" sz="3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9270" y="2298387"/>
            <a:ext cx="69877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play badminton with my best friends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0724" y="2756313"/>
            <a:ext cx="4031873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get a good marks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3459" y="3458172"/>
            <a:ext cx="3360215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won't get up early</a:t>
            </a:r>
            <a:r>
              <a:rPr lang="vi-VN" sz="3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/>
        </p:nvSpPr>
        <p:spPr>
          <a:xfrm>
            <a:off x="3198369" y="122604"/>
            <a:ext cx="4031771" cy="584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509" y="257935"/>
            <a:ext cx="2756074" cy="1521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866827" y="657658"/>
            <a:ext cx="103453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lesson?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67;p5"/>
          <p:cNvSpPr/>
          <p:nvPr/>
        </p:nvSpPr>
        <p:spPr>
          <a:xfrm>
            <a:off x="1185462" y="2682423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3" name="Google Shape;168;p5"/>
          <p:cNvSpPr/>
          <p:nvPr/>
        </p:nvSpPr>
        <p:spPr>
          <a:xfrm>
            <a:off x="1185463" y="3574693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4" name="Google Shape;169;p5"/>
          <p:cNvSpPr/>
          <p:nvPr/>
        </p:nvSpPr>
        <p:spPr>
          <a:xfrm>
            <a:off x="1185462" y="4503259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/>
          </a:p>
        </p:txBody>
      </p:sp>
      <p:sp>
        <p:nvSpPr>
          <p:cNvPr id="15" name="Google Shape;170;p5"/>
          <p:cNvSpPr/>
          <p:nvPr/>
        </p:nvSpPr>
        <p:spPr>
          <a:xfrm>
            <a:off x="2044445" y="2682422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6" name="Google Shape;171;p5"/>
          <p:cNvSpPr/>
          <p:nvPr/>
        </p:nvSpPr>
        <p:spPr>
          <a:xfrm>
            <a:off x="2044446" y="3574693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7" name="Google Shape;172;p5"/>
          <p:cNvSpPr/>
          <p:nvPr/>
        </p:nvSpPr>
        <p:spPr>
          <a:xfrm>
            <a:off x="2021683" y="4503259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21" name="Google Shape;177;p5"/>
          <p:cNvSpPr/>
          <p:nvPr/>
        </p:nvSpPr>
        <p:spPr>
          <a:xfrm>
            <a:off x="1448698" y="5707052"/>
            <a:ext cx="8718773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simple  ,  Future simple</a:t>
            </a:r>
            <a:endParaRPr sz="1800" dirty="0"/>
          </a:p>
        </p:txBody>
      </p:sp>
      <p:sp>
        <p:nvSpPr>
          <p:cNvPr id="2" name="Rectangle 1"/>
          <p:cNvSpPr/>
          <p:nvPr/>
        </p:nvSpPr>
        <p:spPr>
          <a:xfrm>
            <a:off x="1005354" y="1285158"/>
            <a:ext cx="924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prstClr val="black"/>
              </a:buClr>
              <a:buSzPts val="2800"/>
              <a:buFont typeface="Noto Sans Symbols"/>
              <a:buChar char="✔"/>
            </a:pPr>
            <a:r>
              <a:rPr lang="en-US" sz="3200" b="1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lang="en-US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54" y="2070179"/>
            <a:ext cx="3632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the future simple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096" y="5020905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First conditional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053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904539" y="5281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434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99739" y="5662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294939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02939" y="5815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364822" y="1832522"/>
            <a:ext cx="9753600" cy="21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400" dirty="0">
                <a:latin typeface="Calibri" pitchFamily="34" charset="0"/>
              </a:rPr>
              <a:t> Revise the grammars .</a:t>
            </a:r>
          </a:p>
          <a:p>
            <a:pPr>
              <a:buBlip>
                <a:blip r:embed="rId3"/>
              </a:buBlip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  <a:endParaRPr lang="en-US" altLang="vi-VN" sz="4400" dirty="0">
              <a:latin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vi-VN" sz="4400" dirty="0">
                <a:latin typeface="Calibri" pitchFamily="34" charset="0"/>
              </a:rPr>
              <a:t>Prepare lesson 4 (communication).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995680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429685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* homework</a:t>
            </a:r>
          </a:p>
        </p:txBody>
      </p:sp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157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371476" y="53857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538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6676" y="57667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9953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269876" y="5919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2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753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05881" y="1286032"/>
            <a:ext cx="4369595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8786" y="1117636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73237" y="1398797"/>
            <a:ext cx="36373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Bauhaus 93" panose="04030905020B02020C02" pitchFamily="82" charset="0"/>
                <a:ea typeface="Calibri"/>
                <a:cs typeface="Calibri"/>
                <a:sym typeface="Calibri"/>
              </a:rPr>
              <a:t>LESSON 3: A CLOSER LOOK 2</a:t>
            </a:r>
            <a:endParaRPr b="1" dirty="0">
              <a:solidFill>
                <a:schemeClr val="tx2"/>
              </a:solidFill>
              <a:latin typeface="Bauhaus 93" panose="04030905020B02020C02" pitchFamily="82" charset="0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53640" y="136912"/>
            <a:ext cx="1431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346915" y="122427"/>
            <a:ext cx="333560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 sz="4400" dirty="0">
              <a:solidFill>
                <a:srgbClr val="FFFF00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243706" y="122427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3157870" y="2501262"/>
            <a:ext cx="5117607" cy="403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463989" y="1766054"/>
            <a:ext cx="1112549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vi-V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Chúng ta sử dụng thì tương lai đơn để miêu tả những khả năng và điều kiện trong tương lai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vi-VN"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3329871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68" name="Google Shape;168;p5"/>
          <p:cNvSpPr/>
          <p:nvPr/>
        </p:nvSpPr>
        <p:spPr>
          <a:xfrm>
            <a:off x="1227993" y="4222141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69" name="Google Shape;169;p5"/>
          <p:cNvSpPr/>
          <p:nvPr/>
        </p:nvSpPr>
        <p:spPr>
          <a:xfrm>
            <a:off x="1227992" y="5150707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3329870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71" name="Google Shape;171;p5"/>
          <p:cNvSpPr/>
          <p:nvPr/>
        </p:nvSpPr>
        <p:spPr>
          <a:xfrm>
            <a:off x="2086976" y="4222141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72" name="Google Shape;172;p5"/>
          <p:cNvSpPr/>
          <p:nvPr/>
        </p:nvSpPr>
        <p:spPr>
          <a:xfrm>
            <a:off x="2064213" y="5150707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3" y="3333123"/>
            <a:ext cx="3911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will buy a boat.</a:t>
            </a:r>
            <a:endParaRPr sz="1800" dirty="0">
              <a:solidFill>
                <a:srgbClr val="0070C0"/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4222141"/>
            <a:ext cx="4148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won’t buy a watch.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5147454"/>
            <a:ext cx="4521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Will you buy a helicopter? 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6552" y="766536"/>
            <a:ext cx="639648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SIMPLE</a:t>
            </a:r>
          </a:p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042" y="156649"/>
            <a:ext cx="2849525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* GRAMMAR: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614845" y="1195695"/>
            <a:ext cx="111065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249169" y="2775992"/>
            <a:ext cx="8718773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simple  ,  Future simple</a:t>
            </a:r>
            <a:endParaRPr sz="1800" dirty="0"/>
          </a:p>
        </p:txBody>
      </p:sp>
      <p:sp>
        <p:nvSpPr>
          <p:cNvPr id="178" name="Google Shape;178;p5"/>
          <p:cNvSpPr txBox="1"/>
          <p:nvPr/>
        </p:nvSpPr>
        <p:spPr>
          <a:xfrm>
            <a:off x="1249172" y="3381766"/>
            <a:ext cx="87187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1.000.000 VND  ,  she </a:t>
            </a:r>
            <a:r>
              <a:rPr lang="en-US" sz="3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closet. </a:t>
            </a:r>
            <a:endParaRPr sz="1800" dirty="0"/>
          </a:p>
        </p:txBody>
      </p:sp>
      <p:sp>
        <p:nvSpPr>
          <p:cNvPr id="179" name="Google Shape;179;p5"/>
          <p:cNvSpPr txBox="1"/>
          <p:nvPr/>
        </p:nvSpPr>
        <p:spPr>
          <a:xfrm>
            <a:off x="842193" y="3966501"/>
            <a:ext cx="953272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unless in conditional sentences. Unless means “if … not” or “except if …”.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0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000" i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2769" y="184456"/>
            <a:ext cx="600082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  <a:p>
            <a:r>
              <a:rPr lang="en-US" sz="2400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0344" y="2211358"/>
            <a:ext cx="10651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/>
              <a:t>(</a:t>
            </a:r>
            <a:r>
              <a:rPr lang="vi-VN" sz="1800" i="1" dirty="0"/>
              <a:t>Câu điều kiện loại 1 được dùng để diễn tả sự việc, điều kiện có thể xảy ra ở hiện tại hoặc tương lai.</a:t>
            </a:r>
            <a:r>
              <a:rPr lang="en-US" sz="1800" i="1" dirty="0"/>
              <a:t>)</a:t>
            </a:r>
            <a:endParaRPr lang="vi-VN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842193" y="4952243"/>
            <a:ext cx="10519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(</a:t>
            </a:r>
            <a:r>
              <a:rPr lang="en-US" sz="2000" i="1" dirty="0" err="1"/>
              <a:t>Chúng</a:t>
            </a:r>
            <a:r>
              <a:rPr lang="en-US" sz="2000" i="1" dirty="0"/>
              <a:t> ta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thể</a:t>
            </a:r>
            <a:r>
              <a:rPr lang="en-US" sz="2000" i="1" dirty="0"/>
              <a:t> </a:t>
            </a:r>
            <a:r>
              <a:rPr lang="en-US" sz="2000" i="1" dirty="0" err="1"/>
              <a:t>sử</a:t>
            </a:r>
            <a:r>
              <a:rPr lang="en-US" sz="2000" i="1" dirty="0"/>
              <a:t> </a:t>
            </a:r>
            <a:r>
              <a:rPr lang="en-US" sz="2000" i="1" dirty="0" err="1"/>
              <a:t>dụng</a:t>
            </a:r>
            <a:r>
              <a:rPr lang="en-US" sz="2000" i="1" dirty="0"/>
              <a:t> “unless” </a:t>
            </a:r>
            <a:r>
              <a:rPr lang="en-US" sz="18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điều</a:t>
            </a:r>
            <a:r>
              <a:rPr lang="en-US" sz="2000" i="1" dirty="0"/>
              <a:t> </a:t>
            </a:r>
            <a:r>
              <a:rPr lang="en-US" sz="2000" i="1" dirty="0" err="1"/>
              <a:t>kiện</a:t>
            </a:r>
            <a:r>
              <a:rPr lang="en-US" sz="2000" i="1" dirty="0"/>
              <a:t>. “Unless”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nghĩa</a:t>
            </a:r>
            <a:r>
              <a:rPr lang="en-US" sz="2000" i="1" dirty="0"/>
              <a:t> “</a:t>
            </a:r>
            <a:r>
              <a:rPr lang="en-US" sz="2000" i="1" dirty="0" err="1"/>
              <a:t>nếu</a:t>
            </a:r>
            <a:r>
              <a:rPr lang="en-US" sz="2000" i="1" dirty="0"/>
              <a:t>…</a:t>
            </a:r>
            <a:r>
              <a:rPr lang="en-US" sz="2000" i="1" dirty="0" err="1"/>
              <a:t>không</a:t>
            </a:r>
            <a:r>
              <a:rPr lang="en-US" sz="2000" i="1" dirty="0"/>
              <a:t>…” </a:t>
            </a:r>
            <a:r>
              <a:rPr lang="en-US" sz="2000" i="1" dirty="0" err="1"/>
              <a:t>hoặc</a:t>
            </a:r>
            <a:r>
              <a:rPr lang="en-US" sz="2000" i="1" dirty="0"/>
              <a:t> “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i="1" dirty="0" err="1"/>
              <a:t>khi</a:t>
            </a:r>
            <a:r>
              <a:rPr lang="en-US" sz="2000" i="1" dirty="0"/>
              <a:t>…”.)</a:t>
            </a:r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571523" y="8541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624308" y="7515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074128" y="906414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822825" y="1540371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strike="sngStrik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have		tell		join		attend		do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430845" y="2262042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taking exams next week,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We’re planning to visit Ta Ho Village. We ___________ the local</a:t>
            </a:r>
            <a:b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festival, but we _________ the tribal dance as it is late in the evening.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__________ lessons, but we ______ experiments</a:t>
            </a:r>
            <a:b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in the lab.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89651" y="2777659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264041" y="4321676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235349" y="3875753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739822" y="5392654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145422" y="5392653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5148" y="166729"/>
            <a:ext cx="2800740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571522" y="3969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624307" y="2943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126913" y="463210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611706" y="1059496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/ 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culture.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476434" y="22682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29219" y="12418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31825" y="293090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76481" y="1570076"/>
            <a:ext cx="10931412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learning / in / I won’t choose / the second semester /.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semester.</a:t>
            </a:r>
          </a:p>
          <a:p>
            <a:pPr lvl="0">
              <a:spcBef>
                <a:spcPts val="60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09566" y="967414"/>
            <a:ext cx="11806593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(be) ____ 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130652" y="6002651"/>
            <a:ext cx="1749153" cy="564701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Game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09566" y="967414"/>
            <a:ext cx="11806593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(be) ____ 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590177" y="985240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538363" y="1771943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309752" y="2641702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072157" y="4012854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8417" y="4853733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197347" y="4869652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159</TotalTime>
  <Words>1173</Words>
  <Application>Microsoft Office PowerPoint</Application>
  <PresentationFormat>Widescreen</PresentationFormat>
  <Paragraphs>150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VNI-Ariston</vt:lpstr>
      <vt:lpstr>OpenSans</vt:lpstr>
      <vt:lpstr>Bauhaus 93</vt:lpstr>
      <vt:lpstr>Arial Narrow</vt:lpstr>
      <vt:lpstr>Times New Roman</vt:lpstr>
      <vt:lpstr>Arial</vt:lpstr>
      <vt:lpstr>Noto Sans Symbols</vt:lpstr>
      <vt:lpstr>Calibri</vt:lpstr>
      <vt:lpstr>Open Sans</vt:lpstr>
      <vt:lpstr>Tw Cen MT</vt:lpstr>
      <vt:lpstr>Arial Black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</cp:revision>
  <dcterms:created xsi:type="dcterms:W3CDTF">2020-12-09T02:04:09Z</dcterms:created>
  <dcterms:modified xsi:type="dcterms:W3CDTF">2023-12-17T10:01:36Z</dcterms:modified>
</cp:coreProperties>
</file>