
<file path=[Content_Types].xml><?xml version="1.0" encoding="utf-8"?>
<Types xmlns="http://schemas.openxmlformats.org/package/2006/content-types">
  <Default Extension="png" ContentType="image/png"/>
  <Default Extension="jfif" ContentType="image/jpe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372" r:id="rId2"/>
    <p:sldId id="413" r:id="rId3"/>
    <p:sldId id="279" r:id="rId4"/>
    <p:sldId id="427" r:id="rId5"/>
    <p:sldId id="347" r:id="rId6"/>
    <p:sldId id="423" r:id="rId7"/>
    <p:sldId id="418" r:id="rId8"/>
    <p:sldId id="429" r:id="rId9"/>
    <p:sldId id="410" r:id="rId10"/>
    <p:sldId id="425" r:id="rId11"/>
    <p:sldId id="314" r:id="rId12"/>
    <p:sldId id="330" r:id="rId13"/>
    <p:sldId id="4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0000FF"/>
    <a:srgbClr val="F7941E"/>
    <a:srgbClr val="48C0B6"/>
    <a:srgbClr val="CC3300"/>
    <a:srgbClr val="FFDAAB"/>
    <a:srgbClr val="0FB7BD"/>
    <a:srgbClr val="048DA4"/>
    <a:srgbClr val="00A9A5"/>
    <a:srgbClr val="CBE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89" d="100"/>
          <a:sy n="89" d="100"/>
        </p:scale>
        <p:origin x="19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9"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90043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43513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14611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445555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759664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40996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f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364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33" y="-22421"/>
            <a:ext cx="12192000" cy="1083309"/>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499767" y="218487"/>
            <a:ext cx="4132696"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026376" y="1300052"/>
            <a:ext cx="10812844" cy="461665"/>
          </a:xfrm>
          <a:prstGeom prst="rect">
            <a:avLst/>
          </a:prstGeom>
          <a:noFill/>
          <a:effectLst/>
        </p:spPr>
        <p:txBody>
          <a:bodyPr wrap="square" rtlCol="0">
            <a:spAutoFit/>
          </a:bodyPr>
          <a:lstStyle/>
          <a:p>
            <a:r>
              <a:rPr lang="en-US" sz="2400" b="1" dirty="0"/>
              <a:t>Write complete sentences from the clues below.</a:t>
            </a:r>
          </a:p>
        </p:txBody>
      </p:sp>
      <p:sp>
        <p:nvSpPr>
          <p:cNvPr id="13" name="Rounded Rectangle 12"/>
          <p:cNvSpPr/>
          <p:nvPr/>
        </p:nvSpPr>
        <p:spPr>
          <a:xfrm>
            <a:off x="499767" y="12612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533502" y="115528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3" name="Google Shape;213;p7"/>
          <p:cNvSpPr txBox="1"/>
          <p:nvPr/>
        </p:nvSpPr>
        <p:spPr>
          <a:xfrm>
            <a:off x="607595" y="2252115"/>
            <a:ext cx="10998075" cy="3508612"/>
          </a:xfrm>
          <a:prstGeom prst="rect">
            <a:avLst/>
          </a:prstGeom>
          <a:noFill/>
          <a:ln>
            <a:noFill/>
          </a:ln>
        </p:spPr>
        <p:txBody>
          <a:bodyPr spcFirstLastPara="1" wrap="square" lIns="91425" tIns="45700" rIns="91425" bIns="45700" anchor="t" anchorCtr="0">
            <a:spAutoFit/>
          </a:bodyPr>
          <a:lstStyle/>
          <a:p>
            <a:pPr lvl="0"/>
            <a:r>
              <a:rPr lang="en-US" sz="3200">
                <a:solidFill>
                  <a:schemeClr val="dk1"/>
                </a:solidFill>
                <a:latin typeface="Calibri" panose="020F0502020204030204" pitchFamily="34" charset="0"/>
                <a:cs typeface="Calibri" panose="020F0502020204030204" pitchFamily="34" charset="0"/>
                <a:sym typeface="Arial"/>
              </a:rPr>
              <a:t>﻿</a:t>
            </a:r>
            <a:r>
              <a:rPr lang="en-US" sz="3200" b="1" smtClean="0">
                <a:solidFill>
                  <a:schemeClr val="accent2"/>
                </a:solidFill>
                <a:latin typeface="Calibri" panose="020F0502020204030204" pitchFamily="34" charset="0"/>
                <a:cs typeface="Calibri" panose="020F0502020204030204" pitchFamily="34" charset="0"/>
                <a:sym typeface="Arial"/>
              </a:rPr>
              <a:t>4.</a:t>
            </a:r>
            <a:r>
              <a:rPr lang="en-US" sz="3200" smtClean="0">
                <a:solidFill>
                  <a:schemeClr val="dk1"/>
                </a:solidFill>
                <a:latin typeface="Calibri" panose="020F0502020204030204" pitchFamily="34" charset="0"/>
                <a:cs typeface="Calibri" panose="020F0502020204030204" pitchFamily="34" charset="0"/>
                <a:sym typeface="Arial"/>
              </a:rPr>
              <a:t> </a:t>
            </a:r>
            <a:r>
              <a:rPr lang="en-US" sz="3200">
                <a:solidFill>
                  <a:schemeClr val="dk1"/>
                </a:solidFill>
                <a:latin typeface="Calibri" panose="020F0502020204030204" pitchFamily="34" charset="0"/>
                <a:cs typeface="Calibri" panose="020F0502020204030204" pitchFamily="34" charset="0"/>
                <a:sym typeface="Arial"/>
              </a:rPr>
              <a:t>You / listen / not talk back / elders / speak.﻿</a:t>
            </a:r>
            <a:endParaRPr lang="en-US" sz="3200" smtClean="0">
              <a:solidFill>
                <a:schemeClr val="dk1"/>
              </a:solidFill>
              <a:latin typeface="Calibri" panose="020F0502020204030204" pitchFamily="34" charset="0"/>
              <a:cs typeface="Calibri" panose="020F0502020204030204" pitchFamily="34" charset="0"/>
              <a:sym typeface="Arial"/>
            </a:endParaRPr>
          </a:p>
          <a:p>
            <a:pPr lvl="0"/>
            <a:r>
              <a:rPr lang="en-US" sz="3200" b="1">
                <a:solidFill>
                  <a:srgbClr val="00B050"/>
                </a:solidFill>
                <a:latin typeface="Calibri" panose="020F0502020204030204" pitchFamily="34" charset="0"/>
                <a:cs typeface="Calibri" panose="020F0502020204030204" pitchFamily="34" charset="0"/>
                <a:sym typeface="Arial"/>
              </a:rPr>
              <a:t>→ You should listen and don’t talk back when the elders speak.</a:t>
            </a:r>
          </a:p>
          <a:p>
            <a:pPr marL="0" marR="0" lvl="0" indent="0" algn="l" rtl="0">
              <a:spcBef>
                <a:spcPts val="600"/>
              </a:spcBef>
              <a:spcAft>
                <a:spcPts val="0"/>
              </a:spcAft>
              <a:buNone/>
            </a:pPr>
            <a:endParaRPr sz="1000" smtClean="0">
              <a:latin typeface="Calibri" panose="020F0502020204030204" pitchFamily="34" charset="0"/>
              <a:cs typeface="Calibri" panose="020F0502020204030204" pitchFamily="34" charset="0"/>
            </a:endParaRPr>
          </a:p>
          <a:p>
            <a:pPr lvl="0">
              <a:spcBef>
                <a:spcPts val="600"/>
              </a:spcBef>
            </a:pPr>
            <a:r>
              <a:rPr lang="en-US" sz="3200" b="1" smtClean="0">
                <a:solidFill>
                  <a:schemeClr val="accent2"/>
                </a:solidFill>
                <a:latin typeface="Calibri" panose="020F0502020204030204" pitchFamily="34" charset="0"/>
                <a:cs typeface="Calibri" panose="020F0502020204030204" pitchFamily="34" charset="0"/>
                <a:sym typeface="Arial"/>
              </a:rPr>
              <a:t>5.</a:t>
            </a:r>
            <a:r>
              <a:rPr lang="en-US" sz="3200" smtClean="0">
                <a:solidFill>
                  <a:schemeClr val="dk1"/>
                </a:solidFill>
                <a:latin typeface="Calibri" panose="020F0502020204030204" pitchFamily="34" charset="0"/>
                <a:cs typeface="Calibri" panose="020F0502020204030204" pitchFamily="34" charset="0"/>
                <a:sym typeface="Arial"/>
              </a:rPr>
              <a:t> </a:t>
            </a:r>
            <a:r>
              <a:rPr lang="en-US" sz="3200">
                <a:solidFill>
                  <a:schemeClr val="dk1"/>
                </a:solidFill>
                <a:latin typeface="Calibri" panose="020F0502020204030204" pitchFamily="34" charset="0"/>
                <a:cs typeface="Calibri" panose="020F0502020204030204" pitchFamily="34" charset="0"/>
                <a:sym typeface="Arial"/>
              </a:rPr>
              <a:t>At mealtimes / children should not / start </a:t>
            </a:r>
            <a:r>
              <a:rPr lang="en-US" sz="3200" smtClean="0">
                <a:solidFill>
                  <a:schemeClr val="dk1"/>
                </a:solidFill>
                <a:latin typeface="Calibri" panose="020F0502020204030204" pitchFamily="34" charset="0"/>
                <a:cs typeface="Calibri" panose="020F0502020204030204" pitchFamily="34" charset="0"/>
                <a:sym typeface="Arial"/>
              </a:rPr>
              <a:t>/ eat </a:t>
            </a:r>
            <a:r>
              <a:rPr lang="en-US" sz="3200">
                <a:solidFill>
                  <a:schemeClr val="dk1"/>
                </a:solidFill>
                <a:latin typeface="Calibri" panose="020F0502020204030204" pitchFamily="34" charset="0"/>
                <a:cs typeface="Calibri" panose="020F0502020204030204" pitchFamily="34" charset="0"/>
                <a:sym typeface="Arial"/>
              </a:rPr>
              <a:t>/ before / elders do.</a:t>
            </a:r>
            <a:endParaRPr sz="1800">
              <a:latin typeface="Calibri" panose="020F0502020204030204" pitchFamily="34" charset="0"/>
              <a:cs typeface="Calibri" panose="020F0502020204030204" pitchFamily="34" charset="0"/>
            </a:endParaRPr>
          </a:p>
          <a:p>
            <a:pPr lvl="0">
              <a:spcBef>
                <a:spcPts val="600"/>
              </a:spcBef>
            </a:pPr>
            <a:r>
              <a:rPr lang="en-US" sz="3200" b="1">
                <a:solidFill>
                  <a:srgbClr val="00B050"/>
                </a:solidFill>
                <a:latin typeface="Calibri" panose="020F0502020204030204" pitchFamily="34" charset="0"/>
                <a:cs typeface="Calibri" panose="020F0502020204030204" pitchFamily="34" charset="0"/>
                <a:sym typeface="Arial"/>
              </a:rPr>
              <a:t>→ ﻿At mealtimes, children should not start eating before the elders do.</a:t>
            </a:r>
            <a:endParaRPr lang="en-US" sz="3200" b="1" smtClean="0">
              <a:solidFill>
                <a:srgbClr val="00B05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80212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1000"/>
                                        <p:tgtEl>
                                          <p:spTgt spid="23">
                                            <p:txEl>
                                              <p:pRg st="1" end="1"/>
                                            </p:txEl>
                                          </p:spTgt>
                                        </p:tgtEl>
                                      </p:cBhvr>
                                    </p:animEffect>
                                    <p:anim calcmode="lin" valueType="num">
                                      <p:cBhvr>
                                        <p:cTn id="8"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4" end="4"/>
                                            </p:txEl>
                                          </p:spTgt>
                                        </p:tgtEl>
                                        <p:attrNameLst>
                                          <p:attrName>style.visibility</p:attrName>
                                        </p:attrNameLst>
                                      </p:cBhvr>
                                      <p:to>
                                        <p:strVal val="visible"/>
                                      </p:to>
                                    </p:set>
                                    <p:animEffect transition="in" filter="fade">
                                      <p:cBhvr>
                                        <p:cTn id="14" dur="1000"/>
                                        <p:tgtEl>
                                          <p:spTgt spid="23">
                                            <p:txEl>
                                              <p:pRg st="4" end="4"/>
                                            </p:txEl>
                                          </p:spTgt>
                                        </p:tgtEl>
                                      </p:cBhvr>
                                    </p:animEffect>
                                    <p:anim calcmode="lin" valueType="num">
                                      <p:cBhvr>
                                        <p:cTn id="15"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10" name="Group 9"/>
          <p:cNvGrpSpPr/>
          <p:nvPr/>
        </p:nvGrpSpPr>
        <p:grpSpPr>
          <a:xfrm>
            <a:off x="10633" y="-22421"/>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209518" y="1349051"/>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WRAP-UP</a:t>
            </a: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3B4EE5-D525-4443-B04E-58910A374BDA}"/>
              </a:ext>
            </a:extLst>
          </p:cNvPr>
          <p:cNvSpPr txBox="1"/>
          <p:nvPr/>
        </p:nvSpPr>
        <p:spPr>
          <a:xfrm>
            <a:off x="2599635" y="1975054"/>
            <a:ext cx="9097927" cy="4031873"/>
          </a:xfrm>
          <a:prstGeom prst="rect">
            <a:avLst/>
          </a:prstGeom>
          <a:noFill/>
        </p:spPr>
        <p:txBody>
          <a:bodyPr wrap="square">
            <a:spAutoFit/>
          </a:bodyPr>
          <a:lstStyle/>
          <a:p>
            <a:r>
              <a:rPr lang="en-US" sz="3200" b="1" dirty="0">
                <a:latin typeface="Calibri (Body)"/>
              </a:rPr>
              <a:t>In this lesson, </a:t>
            </a:r>
            <a:r>
              <a:rPr lang="en-US" sz="3200" b="1" dirty="0" smtClean="0">
                <a:latin typeface="Calibri (Body)"/>
              </a:rPr>
              <a:t>you have:</a:t>
            </a:r>
            <a:endParaRPr lang="en-US" sz="3200" b="1" dirty="0">
              <a:latin typeface="Calibri (Body)"/>
            </a:endParaRPr>
          </a:p>
          <a:p>
            <a:pPr marL="457200" indent="-457200" algn="just">
              <a:buFont typeface="Wingdings" panose="05000000000000000000" pitchFamily="2" charset="2"/>
              <a:buChar char="ü"/>
            </a:pPr>
            <a:r>
              <a:rPr lang="en-US" sz="3200" dirty="0" smtClean="0"/>
              <a:t>practiced </a:t>
            </a:r>
            <a:r>
              <a:rPr lang="en-US" sz="3200" dirty="0"/>
              <a:t>reading for specific information about an event schedule.</a:t>
            </a:r>
          </a:p>
          <a:p>
            <a:pPr marL="457200" indent="-457200" algn="just">
              <a:buFont typeface="Wingdings" panose="05000000000000000000" pitchFamily="2" charset="2"/>
              <a:buChar char="ü"/>
            </a:pPr>
            <a:r>
              <a:rPr lang="en-US" sz="3200" dirty="0" smtClean="0"/>
              <a:t>practiced </a:t>
            </a:r>
            <a:r>
              <a:rPr lang="en-US" sz="3200" dirty="0"/>
              <a:t>talking about the reasons for people moving from the countryside to the city.</a:t>
            </a:r>
          </a:p>
          <a:p>
            <a:pPr marL="457200" indent="-457200" algn="just">
              <a:buFont typeface="Wingdings" panose="05000000000000000000" pitchFamily="2" charset="2"/>
              <a:buChar char="ü"/>
            </a:pPr>
            <a:r>
              <a:rPr lang="en-US" sz="3200" dirty="0" smtClean="0"/>
              <a:t>practiced </a:t>
            </a:r>
            <a:r>
              <a:rPr lang="en-US" sz="3200" dirty="0"/>
              <a:t>listening for specific information about life in the countryside.</a:t>
            </a:r>
          </a:p>
          <a:p>
            <a:pPr marL="457200" indent="-457200" algn="just">
              <a:buFont typeface="Wingdings" panose="05000000000000000000" pitchFamily="2" charset="2"/>
              <a:buChar char="ü"/>
            </a:pPr>
            <a:r>
              <a:rPr lang="en-US" sz="3200" dirty="0" smtClean="0"/>
              <a:t>practiced </a:t>
            </a:r>
            <a:r>
              <a:rPr lang="en-US" sz="3200" dirty="0"/>
              <a:t>writing correct sentences from </a:t>
            </a:r>
            <a:r>
              <a:rPr lang="en-US" sz="3200"/>
              <a:t>clues</a:t>
            </a:r>
            <a:r>
              <a:rPr lang="en-US" sz="3200" smtClean="0"/>
              <a:t>.</a:t>
            </a:r>
            <a:endParaRPr lang="en-US" sz="3200" dirty="0"/>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2486" y="2609590"/>
            <a:ext cx="2330929" cy="2330929"/>
          </a:xfrm>
          <a:prstGeom prst="rect">
            <a:avLst/>
          </a:prstGeom>
        </p:spPr>
      </p:pic>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633" y="-22421"/>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HOMEWORK</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899948" y="2388829"/>
            <a:ext cx="7747462" cy="1200329"/>
          </a:xfrm>
          <a:prstGeom prst="rect">
            <a:avLst/>
          </a:prstGeom>
          <a:noFill/>
        </p:spPr>
        <p:txBody>
          <a:bodyPr wrap="square" rtlCol="0">
            <a:spAutoFit/>
          </a:bodyPr>
          <a:lstStyle/>
          <a:p>
            <a:pPr marL="457200" indent="-457200">
              <a:buFont typeface="Wingdings" panose="05000000000000000000" pitchFamily="2" charset="2"/>
              <a:buChar char="ü"/>
            </a:pPr>
            <a:r>
              <a:rPr lang="en-US" sz="3600" dirty="0" smtClean="0"/>
              <a:t>Do </a:t>
            </a:r>
            <a:r>
              <a:rPr lang="en-US" sz="3600" dirty="0"/>
              <a:t>exercises in the workbook.</a:t>
            </a:r>
          </a:p>
          <a:p>
            <a:pPr marL="457200" indent="-457200">
              <a:buFont typeface="Wingdings" panose="05000000000000000000" pitchFamily="2" charset="2"/>
              <a:buChar char="ü"/>
            </a:pPr>
            <a:r>
              <a:rPr lang="en-US" sz="3600" dirty="0" smtClean="0"/>
              <a:t>Prepare </a:t>
            </a:r>
            <a:r>
              <a:rPr lang="en-US" sz="3600" dirty="0"/>
              <a:t>for Unit 7 – Getting started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433" y="3489337"/>
            <a:ext cx="3020335" cy="3020335"/>
          </a:xfrm>
          <a:prstGeom prst="rect">
            <a:avLst/>
          </a:prstGeom>
        </p:spPr>
      </p:pic>
      <p:sp>
        <p:nvSpPr>
          <p:cNvPr id="21" name="Rounded Rectangle 20"/>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3865" y="11855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facebook.com/www.tienganhglobalsuccess.vn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569890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smtClean="0">
                <a:solidFill>
                  <a:schemeClr val="bg1"/>
                </a:solidFill>
                <a:latin typeface="Myriad Pro" pitchFamily="34" charset="0"/>
              </a:rPr>
              <a:t>ETHNIC GROUPS OF VIET NAM</a:t>
            </a:r>
            <a:endParaRPr lang="en-US" sz="4000" b="1" dirty="0">
              <a:solidFill>
                <a:schemeClr val="bg1"/>
              </a:solidFill>
              <a:latin typeface="Myriad Pro" pitchFamily="34" charset="0"/>
            </a:endParaRP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74428" y="88279"/>
            <a:ext cx="11947391"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REVIEW 2</a:t>
            </a:r>
            <a:endParaRPr lang="en-US" sz="4000" b="1" dirty="0">
              <a:solidFill>
                <a:schemeClr val="bg1"/>
              </a:solidFill>
              <a:latin typeface="Myriad Pro" pitchFamily="34" charset="0"/>
            </a:endParaRPr>
          </a:p>
        </p:txBody>
      </p:sp>
      <p:sp>
        <p:nvSpPr>
          <p:cNvPr id="36" name="Rounded Rectangle 35"/>
          <p:cNvSpPr/>
          <p:nvPr/>
        </p:nvSpPr>
        <p:spPr>
          <a:xfrm>
            <a:off x="4490662" y="1439546"/>
            <a:ext cx="3505021"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61669" y="1271150"/>
            <a:ext cx="964452" cy="91649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313">
            <a:off x="554586" y="2898999"/>
            <a:ext cx="4911735" cy="2664028"/>
          </a:xfrm>
          <a:prstGeom prst="rect">
            <a:avLst/>
          </a:prstGeom>
          <a:ln>
            <a:noFill/>
          </a:ln>
          <a:effectLst>
            <a:softEdge rad="112500"/>
          </a:effectLst>
        </p:spPr>
      </p:pic>
      <p:pic>
        <p:nvPicPr>
          <p:cNvPr id="1027" name="Picture 3" descr="sustainable-lifestyle"/>
          <p:cNvPicPr>
            <a:picLocks noChangeAspect="1" noChangeArrowheads="1"/>
          </p:cNvPicPr>
          <p:nvPr/>
        </p:nvPicPr>
        <p:blipFill>
          <a:blip r:embed="rId5">
            <a:extLst>
              <a:ext uri="{28A0092B-C50C-407E-A947-70E740481C1C}">
                <a14:useLocalDpi xmlns:a14="http://schemas.microsoft.com/office/drawing/2010/main" val="0"/>
              </a:ext>
            </a:extLst>
          </a:blip>
          <a:srcRect l="8557" r="9715"/>
          <a:stretch>
            <a:fillRect/>
          </a:stretch>
        </p:blipFill>
        <p:spPr bwMode="auto">
          <a:xfrm rot="1257804">
            <a:off x="6424739" y="3194114"/>
            <a:ext cx="4771386" cy="2672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7433" y="3342338"/>
            <a:ext cx="5331107" cy="2962710"/>
          </a:xfrm>
          <a:prstGeom prst="rect">
            <a:avLst/>
          </a:prstGeom>
          <a:ln>
            <a:noFill/>
          </a:ln>
          <a:effectLst>
            <a:softEdge rad="112500"/>
          </a:effectLst>
        </p:spPr>
      </p:pic>
      <p:sp>
        <p:nvSpPr>
          <p:cNvPr id="15" name="TextBox 14"/>
          <p:cNvSpPr txBox="1"/>
          <p:nvPr/>
        </p:nvSpPr>
        <p:spPr>
          <a:xfrm>
            <a:off x="5001725" y="1552311"/>
            <a:ext cx="2993958" cy="400110"/>
          </a:xfrm>
          <a:prstGeom prst="rect">
            <a:avLst/>
          </a:prstGeom>
          <a:noFill/>
        </p:spPr>
        <p:txBody>
          <a:bodyPr wrap="square" rtlCol="0">
            <a:spAutoFit/>
          </a:bodyPr>
          <a:lstStyle/>
          <a:p>
            <a:r>
              <a:rPr lang="en-US" sz="2000" b="1">
                <a:solidFill>
                  <a:schemeClr val="bg1"/>
                </a:solidFill>
              </a:rPr>
              <a:t>LESSON </a:t>
            </a:r>
            <a:r>
              <a:rPr lang="en-US" sz="2000" b="1" smtClean="0">
                <a:solidFill>
                  <a:schemeClr val="bg1"/>
                </a:solidFill>
              </a:rPr>
              <a:t>2: SKILLS</a:t>
            </a:r>
            <a:endParaRPr lang="en-US" sz="2000" b="1" dirty="0">
              <a:solidFill>
                <a:schemeClr val="bg1"/>
              </a:solidFill>
            </a:endParaRPr>
          </a:p>
        </p:txBody>
      </p:sp>
    </p:spTree>
    <p:extLst>
      <p:ext uri="{BB962C8B-B14F-4D97-AF65-F5344CB8AC3E}">
        <p14:creationId xmlns:p14="http://schemas.microsoft.com/office/powerpoint/2010/main" val="1951932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7724"/>
            <a:ext cx="12192000" cy="1083309"/>
            <a:chOff x="0" y="-3"/>
            <a:chExt cx="12192000" cy="1083309"/>
          </a:xfrm>
        </p:grpSpPr>
        <p:sp>
          <p:nvSpPr>
            <p:cNvPr id="28" name="Round Single Corner Rectangle 2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 Single Corner Rectangle 2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7" name="AutoShape 2"/>
          <p:cNvSpPr>
            <a:spLocks noChangeArrowheads="1"/>
          </p:cNvSpPr>
          <p:nvPr/>
        </p:nvSpPr>
        <p:spPr bwMode="auto">
          <a:xfrm>
            <a:off x="3723372" y="1682455"/>
            <a:ext cx="4779187" cy="3591294"/>
          </a:xfrm>
          <a:prstGeom prst="cloudCallout">
            <a:avLst>
              <a:gd name="adj1" fmla="val -34088"/>
              <a:gd name="adj2" fmla="val 67986"/>
            </a:avLst>
          </a:prstGeom>
          <a:solidFill>
            <a:srgbClr val="FFFFFF"/>
          </a:solidFill>
          <a:ln w="9525">
            <a:solidFill>
              <a:srgbClr val="C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000" b="1" i="0" u="none" strike="noStrike" normalizeH="0" baseline="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normalizeH="0" baseline="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Customs and traditions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1" i="0" u="none" strike="noStrike" normalizeH="0" baseline="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40484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25" y="446006"/>
            <a:ext cx="10759682" cy="830997"/>
          </a:xfrm>
          <a:prstGeom prst="rect">
            <a:avLst/>
          </a:prstGeom>
          <a:noFill/>
          <a:effectLst/>
        </p:spPr>
        <p:txBody>
          <a:bodyPr wrap="square" rtlCol="0">
            <a:spAutoFit/>
          </a:bodyPr>
          <a:lstStyle/>
          <a:p>
            <a:r>
              <a:rPr lang="en-US" sz="2400" b="1" dirty="0"/>
              <a:t>Read the schedule of the Spring Fair and select the event that each person wants to attend. Write the event names in the table. </a:t>
            </a:r>
          </a:p>
        </p:txBody>
      </p:sp>
      <p:sp>
        <p:nvSpPr>
          <p:cNvPr id="8" name="TextBox 7"/>
          <p:cNvSpPr txBox="1"/>
          <p:nvPr/>
        </p:nvSpPr>
        <p:spPr>
          <a:xfrm>
            <a:off x="0" y="-27431"/>
            <a:ext cx="6136757"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Rounded Rectangle 17"/>
          <p:cNvSpPr/>
          <p:nvPr/>
        </p:nvSpPr>
        <p:spPr>
          <a:xfrm>
            <a:off x="84904" y="56855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137690" y="36327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227630" y="1276445"/>
            <a:ext cx="11605782" cy="5355312"/>
          </a:xfrm>
          <a:prstGeom prst="rect">
            <a:avLst/>
          </a:prstGeom>
        </p:spPr>
        <p:txBody>
          <a:bodyPr wrap="square">
            <a:spAutoFit/>
          </a:bodyPr>
          <a:lstStyle/>
          <a:p>
            <a:r>
              <a:rPr lang="en-US" dirty="0">
                <a:solidFill>
                  <a:srgbClr val="01051C"/>
                </a:solidFill>
                <a:latin typeface="Roboto"/>
              </a:rPr>
              <a:t>SPRING FAIR (January 16 - 25)</a:t>
            </a:r>
          </a:p>
          <a:p>
            <a:pPr algn="just"/>
            <a:r>
              <a:rPr lang="en-US" dirty="0">
                <a:solidFill>
                  <a:srgbClr val="01051C"/>
                </a:solidFill>
                <a:latin typeface="Roboto"/>
              </a:rPr>
              <a:t>Location: Viet Nam National Village for Ethnic Culture and Tourism</a:t>
            </a:r>
          </a:p>
          <a:p>
            <a:pPr algn="just"/>
            <a:r>
              <a:rPr lang="en-US" dirty="0">
                <a:solidFill>
                  <a:srgbClr val="01051C"/>
                </a:solidFill>
                <a:latin typeface="Roboto"/>
              </a:rPr>
              <a:t>The fair offers opportunities for tourists to learn about the life of ethnic people in Viet Nam.</a:t>
            </a:r>
          </a:p>
          <a:p>
            <a:pPr algn="just"/>
            <a:r>
              <a:rPr lang="en-US" dirty="0">
                <a:solidFill>
                  <a:srgbClr val="01051C"/>
                </a:solidFill>
                <a:latin typeface="Roboto"/>
              </a:rPr>
              <a:t>Ethnic Markets</a:t>
            </a:r>
          </a:p>
          <a:p>
            <a:pPr algn="just"/>
            <a:r>
              <a:rPr lang="en-US" dirty="0">
                <a:solidFill>
                  <a:srgbClr val="01051C"/>
                </a:solidFill>
                <a:latin typeface="Roboto"/>
              </a:rPr>
              <a:t>January 16 - 25</a:t>
            </a:r>
          </a:p>
          <a:p>
            <a:pPr algn="just"/>
            <a:r>
              <a:rPr lang="en-US" dirty="0">
                <a:solidFill>
                  <a:srgbClr val="01051C"/>
                </a:solidFill>
                <a:latin typeface="Roboto"/>
              </a:rPr>
              <a:t>Exhibition of </a:t>
            </a:r>
            <a:r>
              <a:rPr lang="en-US" dirty="0" err="1">
                <a:solidFill>
                  <a:srgbClr val="01051C"/>
                </a:solidFill>
                <a:latin typeface="Roboto"/>
              </a:rPr>
              <a:t>specialities</a:t>
            </a:r>
            <a:r>
              <a:rPr lang="en-US" dirty="0">
                <a:solidFill>
                  <a:srgbClr val="01051C"/>
                </a:solidFill>
                <a:latin typeface="Roboto"/>
              </a:rPr>
              <a:t> of many ethnic groups featuring vegetables, flowers, crafts, and more.</a:t>
            </a:r>
          </a:p>
          <a:p>
            <a:pPr algn="just"/>
            <a:r>
              <a:rPr lang="en-US" dirty="0">
                <a:solidFill>
                  <a:srgbClr val="01051C"/>
                </a:solidFill>
                <a:latin typeface="Roboto"/>
              </a:rPr>
              <a:t>Photo Exhibition</a:t>
            </a:r>
          </a:p>
          <a:p>
            <a:pPr algn="just"/>
            <a:r>
              <a:rPr lang="en-US" dirty="0">
                <a:solidFill>
                  <a:srgbClr val="01051C"/>
                </a:solidFill>
                <a:latin typeface="Roboto"/>
              </a:rPr>
              <a:t>January 16 - 25</a:t>
            </a:r>
          </a:p>
          <a:p>
            <a:pPr algn="just"/>
            <a:r>
              <a:rPr lang="en-US" dirty="0">
                <a:solidFill>
                  <a:srgbClr val="01051C"/>
                </a:solidFill>
                <a:latin typeface="Roboto"/>
              </a:rPr>
              <a:t>Photos showing the daily activities of ethnic people in their villages.</a:t>
            </a:r>
          </a:p>
          <a:p>
            <a:pPr algn="just"/>
            <a:r>
              <a:rPr lang="en-US" dirty="0">
                <a:solidFill>
                  <a:srgbClr val="01051C"/>
                </a:solidFill>
                <a:latin typeface="Roboto"/>
              </a:rPr>
              <a:t>Performances</a:t>
            </a:r>
          </a:p>
          <a:p>
            <a:pPr algn="just"/>
            <a:r>
              <a:rPr lang="en-US" dirty="0">
                <a:solidFill>
                  <a:srgbClr val="01051C"/>
                </a:solidFill>
                <a:latin typeface="Roboto"/>
              </a:rPr>
              <a:t>January 17 and 24</a:t>
            </a:r>
          </a:p>
          <a:p>
            <a:pPr algn="just"/>
            <a:r>
              <a:rPr lang="en-US" dirty="0">
                <a:solidFill>
                  <a:srgbClr val="01051C"/>
                </a:solidFill>
                <a:latin typeface="Roboto"/>
              </a:rPr>
              <a:t>More than 20 performances demonstrating various traditional songs and dances.</a:t>
            </a:r>
          </a:p>
          <a:p>
            <a:pPr algn="just"/>
            <a:r>
              <a:rPr lang="en-US" dirty="0">
                <a:solidFill>
                  <a:srgbClr val="01051C"/>
                </a:solidFill>
                <a:latin typeface="Roboto"/>
              </a:rPr>
              <a:t>Childhood Fun</a:t>
            </a:r>
          </a:p>
          <a:p>
            <a:pPr algn="just"/>
            <a:r>
              <a:rPr lang="en-US" dirty="0">
                <a:solidFill>
                  <a:srgbClr val="01051C"/>
                </a:solidFill>
                <a:latin typeface="Roboto"/>
              </a:rPr>
              <a:t>January 17 - 18 and 24 - 25</a:t>
            </a:r>
          </a:p>
          <a:p>
            <a:pPr algn="just"/>
            <a:r>
              <a:rPr lang="en-US" dirty="0">
                <a:solidFill>
                  <a:srgbClr val="01051C"/>
                </a:solidFill>
                <a:latin typeface="Roboto"/>
              </a:rPr>
              <a:t>A great day out for the family. Children can have fun taking part in traditional folk games and make handicrafts with the help of local artisans.</a:t>
            </a:r>
          </a:p>
          <a:p>
            <a:pPr algn="just"/>
            <a:r>
              <a:rPr lang="en-US" dirty="0">
                <a:solidFill>
                  <a:srgbClr val="01051C"/>
                </a:solidFill>
                <a:latin typeface="Roboto"/>
              </a:rPr>
              <a:t>A Pottery Village</a:t>
            </a:r>
          </a:p>
          <a:p>
            <a:pPr algn="just"/>
            <a:r>
              <a:rPr lang="en-US" dirty="0">
                <a:solidFill>
                  <a:srgbClr val="01051C"/>
                </a:solidFill>
                <a:latin typeface="Roboto"/>
              </a:rPr>
              <a:t>January 17 - 18 and 24 - 25</a:t>
            </a:r>
          </a:p>
          <a:p>
            <a:pPr algn="just"/>
            <a:r>
              <a:rPr lang="en-US" dirty="0">
                <a:solidFill>
                  <a:srgbClr val="01051C"/>
                </a:solidFill>
                <a:latin typeface="Roboto"/>
              </a:rPr>
              <a:t>An introduction to pottery making by artisans from </a:t>
            </a:r>
            <a:r>
              <a:rPr lang="en-US" dirty="0" err="1">
                <a:solidFill>
                  <a:srgbClr val="01051C"/>
                </a:solidFill>
                <a:latin typeface="Roboto"/>
              </a:rPr>
              <a:t>Bau</a:t>
            </a:r>
            <a:r>
              <a:rPr lang="en-US" dirty="0">
                <a:solidFill>
                  <a:srgbClr val="01051C"/>
                </a:solidFill>
                <a:latin typeface="Roboto"/>
              </a:rPr>
              <a:t> </a:t>
            </a:r>
            <a:r>
              <a:rPr lang="en-US" dirty="0" err="1">
                <a:solidFill>
                  <a:srgbClr val="01051C"/>
                </a:solidFill>
                <a:latin typeface="Roboto"/>
              </a:rPr>
              <a:t>Truc</a:t>
            </a:r>
            <a:r>
              <a:rPr lang="en-US" dirty="0">
                <a:solidFill>
                  <a:srgbClr val="01051C"/>
                </a:solidFill>
                <a:latin typeface="Roboto"/>
              </a:rPr>
              <a:t> pottery village</a:t>
            </a:r>
            <a:endParaRPr lang="en-US" b="0" i="0" dirty="0">
              <a:solidFill>
                <a:srgbClr val="01051C"/>
              </a:solidFill>
              <a:effectLst/>
              <a:latin typeface="Roboto"/>
            </a:endParaRPr>
          </a:p>
        </p:txBody>
      </p:sp>
      <p:pic>
        <p:nvPicPr>
          <p:cNvPr id="6" name="2023-12-14-094139_1779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76678" y="84486"/>
            <a:ext cx="609600" cy="609600"/>
          </a:xfrm>
          <a:prstGeom prst="rect">
            <a:avLst/>
          </a:prstGeom>
        </p:spPr>
      </p:pic>
      <p:pic>
        <p:nvPicPr>
          <p:cNvPr id="7" name="ttsmaker-file-2023-12-14-8-33-3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989607" y="1497842"/>
            <a:ext cx="609600" cy="609600"/>
          </a:xfrm>
          <a:prstGeom prst="rect">
            <a:avLst/>
          </a:prstGeom>
        </p:spPr>
      </p:pic>
    </p:spTree>
    <p:extLst>
      <p:ext uri="{BB962C8B-B14F-4D97-AF65-F5344CB8AC3E}">
        <p14:creationId xmlns:p14="http://schemas.microsoft.com/office/powerpoint/2010/main" val="1269391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7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4061"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036391"/>
            <a:ext cx="10759682" cy="830997"/>
          </a:xfrm>
          <a:prstGeom prst="rect">
            <a:avLst/>
          </a:prstGeom>
          <a:noFill/>
          <a:effectLst/>
        </p:spPr>
        <p:txBody>
          <a:bodyPr wrap="square" rtlCol="0">
            <a:spAutoFit/>
          </a:bodyPr>
          <a:lstStyle/>
          <a:p>
            <a:r>
              <a:rPr lang="en-US" sz="2400" b="1" dirty="0"/>
              <a:t>Read the schedule of the Spring Fair and select the event that each person wants to attend. Write the event names in the table. </a:t>
            </a:r>
          </a:p>
        </p:txBody>
      </p:sp>
      <p:sp>
        <p:nvSpPr>
          <p:cNvPr id="8" name="TextBox 7"/>
          <p:cNvSpPr txBox="1"/>
          <p:nvPr/>
        </p:nvSpPr>
        <p:spPr>
          <a:xfrm>
            <a:off x="487066" y="199630"/>
            <a:ext cx="6136757"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Rounded Rectangle 17"/>
          <p:cNvSpPr/>
          <p:nvPr/>
        </p:nvSpPr>
        <p:spPr>
          <a:xfrm>
            <a:off x="508332" y="116988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06724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49241343"/>
              </p:ext>
            </p:extLst>
          </p:nvPr>
        </p:nvGraphicFramePr>
        <p:xfrm>
          <a:off x="242777" y="1929249"/>
          <a:ext cx="11431772" cy="4696428"/>
        </p:xfrm>
        <a:graphic>
          <a:graphicData uri="http://schemas.openxmlformats.org/drawingml/2006/table">
            <a:tbl>
              <a:tblPr firstRow="1" firstCol="1" lastRow="1" lastCol="1" bandRow="1" bandCol="1">
                <a:tableStyleId>{5C22544A-7EE6-4342-B048-85BDC9FD1C3A}</a:tableStyleId>
              </a:tblPr>
              <a:tblGrid>
                <a:gridCol w="8390860">
                  <a:extLst>
                    <a:ext uri="{9D8B030D-6E8A-4147-A177-3AD203B41FA5}">
                      <a16:colId xmlns:a16="http://schemas.microsoft.com/office/drawing/2014/main" val="2678228343"/>
                    </a:ext>
                  </a:extLst>
                </a:gridCol>
                <a:gridCol w="3040912">
                  <a:extLst>
                    <a:ext uri="{9D8B030D-6E8A-4147-A177-3AD203B41FA5}">
                      <a16:colId xmlns:a16="http://schemas.microsoft.com/office/drawing/2014/main" val="1358292603"/>
                    </a:ext>
                  </a:extLst>
                </a:gridCol>
              </a:tblGrid>
              <a:tr h="572994">
                <a:tc>
                  <a:txBody>
                    <a:bodyPr/>
                    <a:lstStyle/>
                    <a:p>
                      <a:pPr algn="ctr">
                        <a:spcAft>
                          <a:spcPts val="0"/>
                        </a:spcAft>
                      </a:pPr>
                      <a:r>
                        <a:rPr lang="en-US" sz="3200">
                          <a:solidFill>
                            <a:schemeClr val="tx1"/>
                          </a:solidFill>
                          <a:effectLst/>
                        </a:rPr>
                        <a:t>PEOPLE</a:t>
                      </a:r>
                      <a:endParaRPr lang="en-US" sz="3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3200" dirty="0" smtClean="0">
                          <a:solidFill>
                            <a:schemeClr val="tx1"/>
                          </a:solidFill>
                          <a:effectLst/>
                        </a:rPr>
                        <a:t>EVENTS</a:t>
                      </a:r>
                      <a:endParaRPr lang="en-US"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2117609748"/>
                  </a:ext>
                </a:extLst>
              </a:tr>
              <a:tr h="622762">
                <a:tc>
                  <a:txBody>
                    <a:bodyPr/>
                    <a:lstStyle/>
                    <a:p>
                      <a:pPr>
                        <a:spcAft>
                          <a:spcPts val="0"/>
                        </a:spcAft>
                      </a:pPr>
                      <a:r>
                        <a:rPr lang="en-US" sz="3200" b="0" dirty="0">
                          <a:solidFill>
                            <a:schemeClr val="tx1"/>
                          </a:solidFill>
                          <a:effectLst/>
                        </a:rPr>
                        <a:t>1. Ann wants to take her children out to play folk games.</a:t>
                      </a:r>
                      <a:endParaRPr lang="en-US" sz="3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spcAft>
                          <a:spcPts val="0"/>
                        </a:spcAft>
                      </a:pPr>
                      <a:r>
                        <a:rPr lang="en-US" sz="3200" dirty="0">
                          <a:solidFill>
                            <a:schemeClr val="tx1"/>
                          </a:solidFill>
                          <a:effectLst/>
                        </a:rPr>
                        <a:t> </a:t>
                      </a:r>
                      <a:endParaRPr lang="en-US"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287967331"/>
                  </a:ext>
                </a:extLst>
              </a:tr>
              <a:tr h="572994">
                <a:tc>
                  <a:txBody>
                    <a:bodyPr/>
                    <a:lstStyle/>
                    <a:p>
                      <a:pPr>
                        <a:spcAft>
                          <a:spcPts val="0"/>
                        </a:spcAft>
                      </a:pPr>
                      <a:r>
                        <a:rPr lang="en-US" sz="3200" b="0" dirty="0">
                          <a:solidFill>
                            <a:schemeClr val="tx1"/>
                          </a:solidFill>
                          <a:effectLst/>
                        </a:rPr>
                        <a:t>2. Tom wants to learn about </a:t>
                      </a:r>
                      <a:r>
                        <a:rPr lang="en-US" sz="3200" b="0">
                          <a:solidFill>
                            <a:schemeClr val="tx1"/>
                          </a:solidFill>
                          <a:effectLst/>
                        </a:rPr>
                        <a:t>making </a:t>
                      </a:r>
                      <a:r>
                        <a:rPr lang="en-US" sz="3200" b="0" smtClean="0">
                          <a:solidFill>
                            <a:schemeClr val="tx1"/>
                          </a:solidFill>
                          <a:effectLst/>
                        </a:rPr>
                        <a:t>pottery.</a:t>
                      </a:r>
                      <a:endParaRPr lang="en-US" sz="3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spcAft>
                          <a:spcPts val="0"/>
                        </a:spcAft>
                      </a:pPr>
                      <a:r>
                        <a:rPr lang="en-US" sz="3200" dirty="0">
                          <a:solidFill>
                            <a:schemeClr val="tx1"/>
                          </a:solidFill>
                          <a:effectLst/>
                        </a:rPr>
                        <a:t> </a:t>
                      </a:r>
                      <a:endParaRPr lang="en-US"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34178835"/>
                  </a:ext>
                </a:extLst>
              </a:tr>
              <a:tr h="572994">
                <a:tc>
                  <a:txBody>
                    <a:bodyPr/>
                    <a:lstStyle/>
                    <a:p>
                      <a:pPr>
                        <a:spcAft>
                          <a:spcPts val="0"/>
                        </a:spcAft>
                      </a:pPr>
                      <a:r>
                        <a:rPr lang="en-US" sz="3200" b="0" dirty="0">
                          <a:solidFill>
                            <a:schemeClr val="tx1"/>
                          </a:solidFill>
                          <a:effectLst/>
                        </a:rPr>
                        <a:t>3. Alice wants to see ethnic dance performances.</a:t>
                      </a:r>
                      <a:endParaRPr lang="en-US" sz="3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spcAft>
                          <a:spcPts val="0"/>
                        </a:spcAft>
                      </a:pPr>
                      <a:r>
                        <a:rPr lang="en-US" sz="3200" dirty="0">
                          <a:solidFill>
                            <a:schemeClr val="tx1"/>
                          </a:solidFill>
                          <a:effectLst/>
                        </a:rPr>
                        <a:t> </a:t>
                      </a:r>
                      <a:endParaRPr lang="en-US"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667318958"/>
                  </a:ext>
                </a:extLst>
              </a:tr>
              <a:tr h="856099">
                <a:tc>
                  <a:txBody>
                    <a:bodyPr/>
                    <a:lstStyle/>
                    <a:p>
                      <a:pPr>
                        <a:spcAft>
                          <a:spcPts val="0"/>
                        </a:spcAft>
                      </a:pPr>
                      <a:r>
                        <a:rPr lang="en-US" sz="3200" b="0" dirty="0">
                          <a:solidFill>
                            <a:schemeClr val="tx1"/>
                          </a:solidFill>
                          <a:effectLst/>
                        </a:rPr>
                        <a:t>4. Mai wants to learn more about farm products.</a:t>
                      </a:r>
                      <a:endParaRPr lang="en-US" sz="3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spcAft>
                          <a:spcPts val="0"/>
                        </a:spcAft>
                      </a:pPr>
                      <a:r>
                        <a:rPr lang="en-US" sz="3200" dirty="0">
                          <a:solidFill>
                            <a:schemeClr val="tx1"/>
                          </a:solidFill>
                          <a:effectLst/>
                        </a:rPr>
                        <a:t> </a:t>
                      </a:r>
                      <a:endParaRPr lang="en-US"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959333675"/>
                  </a:ext>
                </a:extLst>
              </a:tr>
              <a:tr h="1145987">
                <a:tc>
                  <a:txBody>
                    <a:bodyPr/>
                    <a:lstStyle/>
                    <a:p>
                      <a:pPr>
                        <a:spcAft>
                          <a:spcPts val="0"/>
                        </a:spcAft>
                      </a:pPr>
                      <a:r>
                        <a:rPr lang="en-US" sz="3200" b="0" dirty="0">
                          <a:solidFill>
                            <a:schemeClr val="tx1"/>
                          </a:solidFill>
                          <a:effectLst/>
                        </a:rPr>
                        <a:t>5. Mark wants to see a collection of ethnic people’s daily activities.</a:t>
                      </a:r>
                      <a:endParaRPr lang="en-US" sz="3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spcAft>
                          <a:spcPts val="0"/>
                        </a:spcAft>
                      </a:pPr>
                      <a:r>
                        <a:rPr lang="en-US" sz="3200" dirty="0">
                          <a:solidFill>
                            <a:schemeClr val="tx1"/>
                          </a:solidFill>
                          <a:effectLst/>
                        </a:rPr>
                        <a:t> </a:t>
                      </a:r>
                      <a:endParaRPr lang="en-US"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569824845"/>
                  </a:ext>
                </a:extLst>
              </a:tr>
            </a:tbl>
          </a:graphicData>
        </a:graphic>
      </p:graphicFrame>
      <p:sp>
        <p:nvSpPr>
          <p:cNvPr id="4" name="TextBox 3"/>
          <p:cNvSpPr txBox="1"/>
          <p:nvPr/>
        </p:nvSpPr>
        <p:spPr>
          <a:xfrm>
            <a:off x="8668489" y="2649984"/>
            <a:ext cx="2828260" cy="584775"/>
          </a:xfrm>
          <a:prstGeom prst="rect">
            <a:avLst/>
          </a:prstGeom>
          <a:noFill/>
        </p:spPr>
        <p:txBody>
          <a:bodyPr wrap="square" rtlCol="0">
            <a:spAutoFit/>
          </a:bodyPr>
          <a:lstStyle/>
          <a:p>
            <a:r>
              <a:rPr lang="en-US" sz="3200" b="1" dirty="0" smtClean="0">
                <a:solidFill>
                  <a:srgbClr val="7030A0"/>
                </a:solidFill>
              </a:rPr>
              <a:t>Childhood Fun</a:t>
            </a:r>
            <a:endParaRPr lang="en-US" sz="3200" b="1" dirty="0">
              <a:solidFill>
                <a:srgbClr val="7030A0"/>
              </a:solidFill>
            </a:endParaRPr>
          </a:p>
        </p:txBody>
      </p:sp>
      <p:sp>
        <p:nvSpPr>
          <p:cNvPr id="20" name="TextBox 19"/>
          <p:cNvSpPr txBox="1"/>
          <p:nvPr/>
        </p:nvSpPr>
        <p:spPr>
          <a:xfrm>
            <a:off x="8668489" y="3425026"/>
            <a:ext cx="3356344" cy="584775"/>
          </a:xfrm>
          <a:prstGeom prst="rect">
            <a:avLst/>
          </a:prstGeom>
          <a:noFill/>
        </p:spPr>
        <p:txBody>
          <a:bodyPr wrap="square" rtlCol="0">
            <a:spAutoFit/>
          </a:bodyPr>
          <a:lstStyle/>
          <a:p>
            <a:r>
              <a:rPr lang="en-US" sz="3200" b="1" dirty="0" smtClean="0">
                <a:solidFill>
                  <a:srgbClr val="7030A0"/>
                </a:solidFill>
              </a:rPr>
              <a:t>A </a:t>
            </a:r>
            <a:r>
              <a:rPr lang="en-US" sz="3200" b="1" dirty="0">
                <a:solidFill>
                  <a:srgbClr val="7030A0"/>
                </a:solidFill>
              </a:rPr>
              <a:t>P</a:t>
            </a:r>
            <a:r>
              <a:rPr lang="en-US" sz="3200" b="1" dirty="0" smtClean="0">
                <a:solidFill>
                  <a:srgbClr val="7030A0"/>
                </a:solidFill>
              </a:rPr>
              <a:t>ottery Village</a:t>
            </a:r>
            <a:endParaRPr lang="en-US" sz="3200" b="1" dirty="0">
              <a:solidFill>
                <a:srgbClr val="7030A0"/>
              </a:solidFill>
            </a:endParaRPr>
          </a:p>
        </p:txBody>
      </p:sp>
      <p:sp>
        <p:nvSpPr>
          <p:cNvPr id="21" name="TextBox 20"/>
          <p:cNvSpPr txBox="1"/>
          <p:nvPr/>
        </p:nvSpPr>
        <p:spPr>
          <a:xfrm>
            <a:off x="8668489" y="4018556"/>
            <a:ext cx="2828260" cy="584775"/>
          </a:xfrm>
          <a:prstGeom prst="rect">
            <a:avLst/>
          </a:prstGeom>
          <a:noFill/>
        </p:spPr>
        <p:txBody>
          <a:bodyPr wrap="square" rtlCol="0">
            <a:spAutoFit/>
          </a:bodyPr>
          <a:lstStyle/>
          <a:p>
            <a:r>
              <a:rPr lang="en-US" sz="3200" b="1" dirty="0" smtClean="0">
                <a:solidFill>
                  <a:srgbClr val="7030A0"/>
                </a:solidFill>
              </a:rPr>
              <a:t>Performances</a:t>
            </a:r>
            <a:endParaRPr lang="en-US" sz="3200" b="1" dirty="0">
              <a:solidFill>
                <a:srgbClr val="7030A0"/>
              </a:solidFill>
            </a:endParaRPr>
          </a:p>
        </p:txBody>
      </p:sp>
      <p:sp>
        <p:nvSpPr>
          <p:cNvPr id="22" name="TextBox 21"/>
          <p:cNvSpPr txBox="1"/>
          <p:nvPr/>
        </p:nvSpPr>
        <p:spPr>
          <a:xfrm>
            <a:off x="8668489" y="4698919"/>
            <a:ext cx="2828260" cy="584775"/>
          </a:xfrm>
          <a:prstGeom prst="rect">
            <a:avLst/>
          </a:prstGeom>
          <a:noFill/>
        </p:spPr>
        <p:txBody>
          <a:bodyPr wrap="square" rtlCol="0">
            <a:spAutoFit/>
          </a:bodyPr>
          <a:lstStyle/>
          <a:p>
            <a:r>
              <a:rPr lang="en-US" sz="3200" b="1" dirty="0" smtClean="0">
                <a:solidFill>
                  <a:srgbClr val="7030A0"/>
                </a:solidFill>
              </a:rPr>
              <a:t>Ethnic Markets</a:t>
            </a:r>
            <a:endParaRPr lang="en-US" sz="3200" b="1" dirty="0">
              <a:solidFill>
                <a:srgbClr val="7030A0"/>
              </a:solidFill>
            </a:endParaRPr>
          </a:p>
        </p:txBody>
      </p:sp>
      <p:sp>
        <p:nvSpPr>
          <p:cNvPr id="23" name="TextBox 22"/>
          <p:cNvSpPr txBox="1"/>
          <p:nvPr/>
        </p:nvSpPr>
        <p:spPr>
          <a:xfrm>
            <a:off x="8671147" y="5662298"/>
            <a:ext cx="3178544" cy="584775"/>
          </a:xfrm>
          <a:prstGeom prst="rect">
            <a:avLst/>
          </a:prstGeom>
          <a:noFill/>
        </p:spPr>
        <p:txBody>
          <a:bodyPr wrap="square" rtlCol="0">
            <a:spAutoFit/>
          </a:bodyPr>
          <a:lstStyle/>
          <a:p>
            <a:r>
              <a:rPr lang="en-US" sz="3200" b="1" dirty="0" smtClean="0">
                <a:solidFill>
                  <a:srgbClr val="7030A0"/>
                </a:solidFill>
              </a:rPr>
              <a:t>Photo Exhibition</a:t>
            </a:r>
            <a:endParaRPr lang="en-US" sz="3200" b="1" dirty="0">
              <a:solidFill>
                <a:srgbClr val="7030A0"/>
              </a:solidFill>
            </a:endParaRPr>
          </a:p>
        </p:txBody>
      </p:sp>
    </p:spTree>
    <p:extLst>
      <p:ext uri="{BB962C8B-B14F-4D97-AF65-F5344CB8AC3E}">
        <p14:creationId xmlns:p14="http://schemas.microsoft.com/office/powerpoint/2010/main" val="3832257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3723" y="1082956"/>
            <a:ext cx="10759682" cy="830997"/>
          </a:xfrm>
          <a:prstGeom prst="rect">
            <a:avLst/>
          </a:prstGeom>
          <a:noFill/>
          <a:effectLst/>
        </p:spPr>
        <p:txBody>
          <a:bodyPr wrap="square" rtlCol="0">
            <a:spAutoFit/>
          </a:bodyPr>
          <a:lstStyle/>
          <a:p>
            <a:r>
              <a:rPr lang="en-US" sz="2400" b="1" dirty="0"/>
              <a:t>Work in pairs. Read the list below </a:t>
            </a:r>
            <a:r>
              <a:rPr lang="en-US" sz="2400" b="1"/>
              <a:t>and </a:t>
            </a:r>
            <a:r>
              <a:rPr lang="en-US" sz="2400" b="1" smtClean="0"/>
              <a:t>tick </a:t>
            </a:r>
            <a:r>
              <a:rPr lang="en-US" sz="2400" b="1" dirty="0"/>
              <a:t>the main reason(s) for people moving from the countryside to the city. Explain your choice</a:t>
            </a:r>
            <a:r>
              <a:rPr lang="en-US" sz="2400" b="1" i="1" dirty="0"/>
              <a:t>.</a:t>
            </a:r>
            <a:r>
              <a:rPr lang="en-US" sz="2400" b="1" dirty="0"/>
              <a:t> </a:t>
            </a:r>
          </a:p>
        </p:txBody>
      </p:sp>
      <p:sp>
        <p:nvSpPr>
          <p:cNvPr id="8" name="TextBox 7"/>
          <p:cNvSpPr txBox="1"/>
          <p:nvPr/>
        </p:nvSpPr>
        <p:spPr>
          <a:xfrm>
            <a:off x="487066" y="199630"/>
            <a:ext cx="6136757"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Rounded Rectangle 17"/>
          <p:cNvSpPr/>
          <p:nvPr/>
        </p:nvSpPr>
        <p:spPr>
          <a:xfrm>
            <a:off x="508332" y="116988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06724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p:cNvSpPr txBox="1"/>
          <p:nvPr/>
        </p:nvSpPr>
        <p:spPr>
          <a:xfrm>
            <a:off x="958152" y="2179107"/>
            <a:ext cx="6573969" cy="584775"/>
          </a:xfrm>
          <a:prstGeom prst="rect">
            <a:avLst/>
          </a:prstGeom>
          <a:noFill/>
        </p:spPr>
        <p:txBody>
          <a:bodyPr wrap="square" rtlCol="0">
            <a:spAutoFit/>
          </a:bodyPr>
          <a:lstStyle/>
          <a:p>
            <a:r>
              <a:rPr lang="en-US" sz="3200" dirty="0" smtClean="0"/>
              <a:t>1. </a:t>
            </a:r>
            <a:r>
              <a:rPr lang="en-US" sz="3200" dirty="0"/>
              <a:t>To look for well-paid </a:t>
            </a:r>
            <a:r>
              <a:rPr lang="en-US" sz="3200" dirty="0" smtClean="0"/>
              <a:t>jobs. </a:t>
            </a:r>
            <a:endParaRPr lang="en-US" sz="3200" dirty="0"/>
          </a:p>
        </p:txBody>
      </p:sp>
      <p:sp>
        <p:nvSpPr>
          <p:cNvPr id="17" name="TextBox 16"/>
          <p:cNvSpPr txBox="1"/>
          <p:nvPr/>
        </p:nvSpPr>
        <p:spPr>
          <a:xfrm>
            <a:off x="958151" y="2923098"/>
            <a:ext cx="6573969" cy="584775"/>
          </a:xfrm>
          <a:prstGeom prst="rect">
            <a:avLst/>
          </a:prstGeom>
          <a:noFill/>
        </p:spPr>
        <p:txBody>
          <a:bodyPr wrap="square" rtlCol="0">
            <a:spAutoFit/>
          </a:bodyPr>
          <a:lstStyle/>
          <a:p>
            <a:r>
              <a:rPr lang="en-US" sz="3200" dirty="0" smtClean="0"/>
              <a:t>2. </a:t>
            </a:r>
            <a:r>
              <a:rPr lang="en-US" sz="3200" dirty="0"/>
              <a:t>To look for better </a:t>
            </a:r>
            <a:r>
              <a:rPr lang="en-US" sz="3200" dirty="0" smtClean="0"/>
              <a:t>services. </a:t>
            </a:r>
            <a:endParaRPr lang="en-US" sz="3200" dirty="0"/>
          </a:p>
        </p:txBody>
      </p:sp>
      <p:sp>
        <p:nvSpPr>
          <p:cNvPr id="24" name="TextBox 23"/>
          <p:cNvSpPr txBox="1"/>
          <p:nvPr/>
        </p:nvSpPr>
        <p:spPr>
          <a:xfrm>
            <a:off x="958151" y="3586601"/>
            <a:ext cx="6573969" cy="584775"/>
          </a:xfrm>
          <a:prstGeom prst="rect">
            <a:avLst/>
          </a:prstGeom>
          <a:noFill/>
        </p:spPr>
        <p:txBody>
          <a:bodyPr wrap="square" rtlCol="0">
            <a:spAutoFit/>
          </a:bodyPr>
          <a:lstStyle/>
          <a:p>
            <a:r>
              <a:rPr lang="en-US" sz="3200" dirty="0" smtClean="0"/>
              <a:t>3. </a:t>
            </a:r>
            <a:r>
              <a:rPr lang="en-US" sz="3200" dirty="0"/>
              <a:t>To enjoy crowded and noisy </a:t>
            </a:r>
            <a:r>
              <a:rPr lang="en-US" sz="3200" dirty="0" smtClean="0"/>
              <a:t>areas. </a:t>
            </a:r>
            <a:endParaRPr lang="en-US" sz="3200" dirty="0"/>
          </a:p>
        </p:txBody>
      </p:sp>
      <p:sp>
        <p:nvSpPr>
          <p:cNvPr id="25" name="TextBox 24"/>
          <p:cNvSpPr txBox="1"/>
          <p:nvPr/>
        </p:nvSpPr>
        <p:spPr>
          <a:xfrm>
            <a:off x="958152" y="4250104"/>
            <a:ext cx="6573969" cy="1077218"/>
          </a:xfrm>
          <a:prstGeom prst="rect">
            <a:avLst/>
          </a:prstGeom>
          <a:noFill/>
        </p:spPr>
        <p:txBody>
          <a:bodyPr wrap="square" rtlCol="0">
            <a:spAutoFit/>
          </a:bodyPr>
          <a:lstStyle/>
          <a:p>
            <a:r>
              <a:rPr lang="en-US" sz="3200" dirty="0" smtClean="0"/>
              <a:t>4. </a:t>
            </a:r>
            <a:r>
              <a:rPr lang="en-US" sz="3200" dirty="0"/>
              <a:t>To have better educational </a:t>
            </a:r>
            <a:r>
              <a:rPr lang="en-US" sz="3200" dirty="0" smtClean="0"/>
              <a:t>opportunities. </a:t>
            </a:r>
            <a:endParaRPr lang="en-US" sz="3200" dirty="0"/>
          </a:p>
        </p:txBody>
      </p:sp>
      <p:sp>
        <p:nvSpPr>
          <p:cNvPr id="26" name="TextBox 25"/>
          <p:cNvSpPr txBox="1"/>
          <p:nvPr/>
        </p:nvSpPr>
        <p:spPr>
          <a:xfrm>
            <a:off x="958152" y="5330016"/>
            <a:ext cx="6573969" cy="1077218"/>
          </a:xfrm>
          <a:prstGeom prst="rect">
            <a:avLst/>
          </a:prstGeom>
          <a:noFill/>
        </p:spPr>
        <p:txBody>
          <a:bodyPr wrap="square" rtlCol="0">
            <a:spAutoFit/>
          </a:bodyPr>
          <a:lstStyle/>
          <a:p>
            <a:r>
              <a:rPr lang="en-US" sz="3200" dirty="0" smtClean="0"/>
              <a:t>5. </a:t>
            </a:r>
            <a:r>
              <a:rPr lang="en-US" sz="3200" dirty="0"/>
              <a:t>To experience different types of food </a:t>
            </a:r>
            <a:r>
              <a:rPr lang="en-US" sz="3200" dirty="0" smtClean="0"/>
              <a:t>and entertainment. </a:t>
            </a:r>
            <a:endParaRPr lang="en-US" sz="3200" dirty="0"/>
          </a:p>
        </p:txBody>
      </p:sp>
      <p:sp>
        <p:nvSpPr>
          <p:cNvPr id="5" name="Rectangle 4"/>
          <p:cNvSpPr/>
          <p:nvPr/>
        </p:nvSpPr>
        <p:spPr>
          <a:xfrm>
            <a:off x="8534397" y="2267950"/>
            <a:ext cx="484909" cy="40708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534396" y="3007258"/>
            <a:ext cx="484909" cy="4164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534395" y="3675444"/>
            <a:ext cx="484909" cy="40708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534399" y="4383522"/>
            <a:ext cx="484909" cy="40708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534394" y="5420372"/>
            <a:ext cx="484909" cy="40708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568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3313" y="2042339"/>
            <a:ext cx="11717873" cy="3785652"/>
          </a:xfrm>
          <a:prstGeom prst="rect">
            <a:avLst/>
          </a:prstGeom>
          <a:noFill/>
        </p:spPr>
        <p:txBody>
          <a:bodyPr wrap="square" rtlCol="0">
            <a:spAutoFit/>
          </a:bodyPr>
          <a:lstStyle/>
          <a:p>
            <a:pPr>
              <a:lnSpc>
                <a:spcPct val="150000"/>
              </a:lnSpc>
            </a:pPr>
            <a:r>
              <a:rPr lang="en-US" sz="3200" b="1" dirty="0">
                <a:solidFill>
                  <a:schemeClr val="accent2"/>
                </a:solidFill>
              </a:rPr>
              <a:t>1.</a:t>
            </a:r>
            <a:r>
              <a:rPr lang="en-US" sz="3200" b="1" dirty="0"/>
              <a:t> </a:t>
            </a:r>
            <a:r>
              <a:rPr lang="en-US" sz="3200" dirty="0"/>
              <a:t>Phong always spends his summer </a:t>
            </a:r>
            <a:r>
              <a:rPr lang="en-US" sz="3200" dirty="0" smtClean="0"/>
              <a:t>________ with </a:t>
            </a:r>
            <a:r>
              <a:rPr lang="en-US" sz="3200" dirty="0"/>
              <a:t>his grandparents.</a:t>
            </a:r>
            <a:br>
              <a:rPr lang="en-US" sz="3200" dirty="0"/>
            </a:br>
            <a:r>
              <a:rPr lang="en-US" sz="3200" b="1" dirty="0">
                <a:solidFill>
                  <a:schemeClr val="accent2"/>
                </a:solidFill>
              </a:rPr>
              <a:t>2.</a:t>
            </a:r>
            <a:r>
              <a:rPr lang="en-US" sz="3200" b="1" dirty="0"/>
              <a:t> </a:t>
            </a:r>
            <a:r>
              <a:rPr lang="en-US" sz="3200" dirty="0"/>
              <a:t>H</a:t>
            </a:r>
            <a:r>
              <a:rPr lang="en-US" sz="3200" dirty="0" smtClean="0"/>
              <a:t>e </a:t>
            </a:r>
            <a:r>
              <a:rPr lang="en-US" sz="3200" dirty="0"/>
              <a:t>likes the </a:t>
            </a:r>
            <a:r>
              <a:rPr lang="en-US" sz="3200" dirty="0" smtClean="0"/>
              <a:t>_________ </a:t>
            </a:r>
            <a:r>
              <a:rPr lang="en-US" sz="3200" dirty="0"/>
              <a:t>games the children play.</a:t>
            </a:r>
            <a:br>
              <a:rPr lang="en-US" sz="3200" dirty="0"/>
            </a:br>
            <a:r>
              <a:rPr lang="en-US" sz="3200" b="1" dirty="0">
                <a:solidFill>
                  <a:schemeClr val="accent2"/>
                </a:solidFill>
              </a:rPr>
              <a:t>3.</a:t>
            </a:r>
            <a:r>
              <a:rPr lang="en-US" sz="3200" b="1" dirty="0"/>
              <a:t> </a:t>
            </a:r>
            <a:r>
              <a:rPr lang="en-US" sz="3200" dirty="0"/>
              <a:t>The villagers sell their </a:t>
            </a:r>
            <a:r>
              <a:rPr lang="en-US" sz="3200" dirty="0" smtClean="0"/>
              <a:t>home-grown________.</a:t>
            </a:r>
            <a:r>
              <a:rPr lang="en-US" sz="3200" dirty="0"/>
              <a:t/>
            </a:r>
            <a:br>
              <a:rPr lang="en-US" sz="3200" dirty="0"/>
            </a:br>
            <a:r>
              <a:rPr lang="en-US" sz="3200" b="1" dirty="0">
                <a:solidFill>
                  <a:schemeClr val="accent2"/>
                </a:solidFill>
              </a:rPr>
              <a:t>4.</a:t>
            </a:r>
            <a:r>
              <a:rPr lang="en-US" sz="3200" b="1" dirty="0"/>
              <a:t> </a:t>
            </a:r>
            <a:r>
              <a:rPr lang="en-US" sz="3200" dirty="0"/>
              <a:t>They buy food and other </a:t>
            </a:r>
            <a:r>
              <a:rPr lang="en-US" sz="3200" dirty="0" smtClean="0"/>
              <a:t>_________ </a:t>
            </a:r>
            <a:r>
              <a:rPr lang="en-US" sz="3200" dirty="0"/>
              <a:t>things.</a:t>
            </a:r>
            <a:br>
              <a:rPr lang="en-US" sz="3200" dirty="0"/>
            </a:br>
            <a:r>
              <a:rPr lang="en-US" sz="3200" b="1" dirty="0">
                <a:solidFill>
                  <a:schemeClr val="accent2"/>
                </a:solidFill>
              </a:rPr>
              <a:t>5.</a:t>
            </a:r>
            <a:r>
              <a:rPr lang="en-US" sz="3200" b="1" dirty="0"/>
              <a:t> </a:t>
            </a:r>
            <a:r>
              <a:rPr lang="en-US" sz="3200" dirty="0"/>
              <a:t>A</a:t>
            </a:r>
            <a:r>
              <a:rPr lang="en-US" sz="3200" dirty="0" smtClean="0"/>
              <a:t>t </a:t>
            </a:r>
            <a:r>
              <a:rPr lang="en-US" sz="3200" dirty="0"/>
              <a:t>the market, the villagers </a:t>
            </a:r>
            <a:r>
              <a:rPr lang="en-US" sz="3200" dirty="0" smtClean="0"/>
              <a:t>_____ and </a:t>
            </a:r>
            <a:r>
              <a:rPr lang="en-US" sz="3200" dirty="0"/>
              <a:t>talk </a:t>
            </a:r>
          </a:p>
        </p:txBody>
      </p:sp>
      <p:grpSp>
        <p:nvGrpSpPr>
          <p:cNvPr id="14" name="Group 13"/>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92008" y="1128276"/>
            <a:ext cx="10980439" cy="830997"/>
          </a:xfrm>
          <a:prstGeom prst="rect">
            <a:avLst/>
          </a:prstGeom>
          <a:noFill/>
          <a:effectLst/>
        </p:spPr>
        <p:txBody>
          <a:bodyPr wrap="square" rtlCol="0">
            <a:spAutoFit/>
          </a:bodyPr>
          <a:lstStyle/>
          <a:p>
            <a:r>
              <a:rPr lang="en-US" sz="2400" b="1" dirty="0" smtClean="0"/>
              <a:t>Listen to Phong talking about life in the countryside and complete each sentence with one word. </a:t>
            </a:r>
            <a:endParaRPr lang="en-US" sz="2400" b="1" dirty="0"/>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TextBox 9"/>
          <p:cNvSpPr txBox="1"/>
          <p:nvPr/>
        </p:nvSpPr>
        <p:spPr>
          <a:xfrm>
            <a:off x="6360639" y="2221588"/>
            <a:ext cx="1789704" cy="584775"/>
          </a:xfrm>
          <a:prstGeom prst="rect">
            <a:avLst/>
          </a:prstGeom>
          <a:noFill/>
        </p:spPr>
        <p:txBody>
          <a:bodyPr wrap="square" rtlCol="0">
            <a:spAutoFit/>
          </a:bodyPr>
          <a:lstStyle/>
          <a:p>
            <a:r>
              <a:rPr lang="en-US" sz="3200" b="1" dirty="0" smtClean="0">
                <a:solidFill>
                  <a:srgbClr val="7030A0"/>
                </a:solidFill>
              </a:rPr>
              <a:t>vacation</a:t>
            </a:r>
            <a:endParaRPr lang="en-US" sz="3200" b="1" dirty="0">
              <a:solidFill>
                <a:srgbClr val="7030A0"/>
              </a:solidFill>
            </a:endParaRPr>
          </a:p>
        </p:txBody>
      </p:sp>
      <p:sp>
        <p:nvSpPr>
          <p:cNvPr id="15" name="TextBox 14"/>
          <p:cNvSpPr txBox="1"/>
          <p:nvPr/>
        </p:nvSpPr>
        <p:spPr>
          <a:xfrm>
            <a:off x="2705856" y="2962873"/>
            <a:ext cx="2037593" cy="584775"/>
          </a:xfrm>
          <a:prstGeom prst="rect">
            <a:avLst/>
          </a:prstGeom>
          <a:noFill/>
        </p:spPr>
        <p:txBody>
          <a:bodyPr wrap="square" rtlCol="0">
            <a:spAutoFit/>
          </a:bodyPr>
          <a:lstStyle/>
          <a:p>
            <a:r>
              <a:rPr lang="en-US" sz="3200" b="1" dirty="0" smtClean="0">
                <a:solidFill>
                  <a:srgbClr val="7030A0"/>
                </a:solidFill>
              </a:rPr>
              <a:t>traditional</a:t>
            </a:r>
            <a:endParaRPr lang="en-US" sz="3200" b="1" dirty="0">
              <a:solidFill>
                <a:srgbClr val="7030A0"/>
              </a:solidFill>
            </a:endParaRPr>
          </a:p>
        </p:txBody>
      </p:sp>
      <p:sp>
        <p:nvSpPr>
          <p:cNvPr id="18" name="TextBox 17"/>
          <p:cNvSpPr txBox="1"/>
          <p:nvPr/>
        </p:nvSpPr>
        <p:spPr>
          <a:xfrm>
            <a:off x="6536465" y="3694301"/>
            <a:ext cx="1721710" cy="584775"/>
          </a:xfrm>
          <a:prstGeom prst="rect">
            <a:avLst/>
          </a:prstGeom>
          <a:noFill/>
        </p:spPr>
        <p:txBody>
          <a:bodyPr wrap="square" rtlCol="0">
            <a:spAutoFit/>
          </a:bodyPr>
          <a:lstStyle/>
          <a:p>
            <a:r>
              <a:rPr lang="en-US" sz="3200" b="1" dirty="0" smtClean="0">
                <a:solidFill>
                  <a:srgbClr val="7030A0"/>
                </a:solidFill>
              </a:rPr>
              <a:t>products</a:t>
            </a:r>
            <a:endParaRPr lang="en-US" sz="3200" b="1" dirty="0">
              <a:solidFill>
                <a:srgbClr val="7030A0"/>
              </a:solidFill>
            </a:endParaRPr>
          </a:p>
        </p:txBody>
      </p:sp>
      <p:sp>
        <p:nvSpPr>
          <p:cNvPr id="19" name="TextBox 18"/>
          <p:cNvSpPr txBox="1"/>
          <p:nvPr/>
        </p:nvSpPr>
        <p:spPr>
          <a:xfrm>
            <a:off x="4913277" y="4439275"/>
            <a:ext cx="1961711" cy="584775"/>
          </a:xfrm>
          <a:prstGeom prst="rect">
            <a:avLst/>
          </a:prstGeom>
          <a:noFill/>
        </p:spPr>
        <p:txBody>
          <a:bodyPr wrap="square" rtlCol="0">
            <a:spAutoFit/>
          </a:bodyPr>
          <a:lstStyle/>
          <a:p>
            <a:r>
              <a:rPr lang="en-US" sz="3200" b="1" dirty="0" smtClean="0">
                <a:solidFill>
                  <a:srgbClr val="7030A0"/>
                </a:solidFill>
              </a:rPr>
              <a:t>necessary</a:t>
            </a:r>
            <a:endParaRPr lang="en-US" sz="3200" b="1" dirty="0">
              <a:solidFill>
                <a:srgbClr val="7030A0"/>
              </a:solidFill>
            </a:endParaRPr>
          </a:p>
        </p:txBody>
      </p:sp>
      <p:sp>
        <p:nvSpPr>
          <p:cNvPr id="20" name="TextBox 19"/>
          <p:cNvSpPr txBox="1"/>
          <p:nvPr/>
        </p:nvSpPr>
        <p:spPr>
          <a:xfrm>
            <a:off x="5317115" y="5133633"/>
            <a:ext cx="1154034" cy="584775"/>
          </a:xfrm>
          <a:prstGeom prst="rect">
            <a:avLst/>
          </a:prstGeom>
          <a:noFill/>
        </p:spPr>
        <p:txBody>
          <a:bodyPr wrap="square" rtlCol="0">
            <a:spAutoFit/>
          </a:bodyPr>
          <a:lstStyle/>
          <a:p>
            <a:r>
              <a:rPr lang="en-US" sz="3200" b="1" dirty="0" smtClean="0">
                <a:solidFill>
                  <a:srgbClr val="7030A0"/>
                </a:solidFill>
              </a:rPr>
              <a:t>meet</a:t>
            </a:r>
            <a:endParaRPr lang="en-US" sz="3200" b="1" dirty="0">
              <a:solidFill>
                <a:srgbClr val="7030A0"/>
              </a:solidFill>
            </a:endParaRPr>
          </a:p>
        </p:txBody>
      </p:sp>
      <p:sp>
        <p:nvSpPr>
          <p:cNvPr id="24" name="Rounded Rectangle 23"/>
          <p:cNvSpPr/>
          <p:nvPr/>
        </p:nvSpPr>
        <p:spPr>
          <a:xfrm>
            <a:off x="231914" y="119975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89402" y="109118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3" name="Track 3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88184" y="1456865"/>
            <a:ext cx="609600" cy="609600"/>
          </a:xfrm>
          <a:prstGeom prst="rect">
            <a:avLst/>
          </a:prstGeom>
        </p:spPr>
      </p:pic>
    </p:spTree>
    <p:extLst>
      <p:ext uri="{BB962C8B-B14F-4D97-AF65-F5344CB8AC3E}">
        <p14:creationId xmlns:p14="http://schemas.microsoft.com/office/powerpoint/2010/main" val="1104489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79412"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10" grpId="0"/>
      <p:bldP spid="15"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92008" y="1128276"/>
            <a:ext cx="10980439" cy="830997"/>
          </a:xfrm>
          <a:prstGeom prst="rect">
            <a:avLst/>
          </a:prstGeom>
          <a:noFill/>
          <a:effectLst/>
        </p:spPr>
        <p:txBody>
          <a:bodyPr wrap="square" rtlCol="0">
            <a:spAutoFit/>
          </a:bodyPr>
          <a:lstStyle/>
          <a:p>
            <a:r>
              <a:rPr lang="en-US" sz="2400" b="1" dirty="0" smtClean="0"/>
              <a:t>Listen to Phong talking about life in the countryside and complete each sentence with one word. </a:t>
            </a:r>
            <a:endParaRPr lang="en-US" sz="2400" b="1" dirty="0"/>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231914" y="119975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89402" y="109118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3" name="Track 3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91426" y="33656"/>
            <a:ext cx="753370" cy="609600"/>
          </a:xfrm>
          <a:prstGeom prst="rect">
            <a:avLst/>
          </a:prstGeom>
        </p:spPr>
      </p:pic>
      <p:sp>
        <p:nvSpPr>
          <p:cNvPr id="2" name="Rectangle 1"/>
          <p:cNvSpPr/>
          <p:nvPr/>
        </p:nvSpPr>
        <p:spPr>
          <a:xfrm>
            <a:off x="483217" y="1959273"/>
            <a:ext cx="11199588" cy="3785652"/>
          </a:xfrm>
          <a:prstGeom prst="rect">
            <a:avLst/>
          </a:prstGeom>
        </p:spPr>
        <p:txBody>
          <a:bodyPr wrap="square">
            <a:spAutoFit/>
          </a:bodyPr>
          <a:lstStyle/>
          <a:p>
            <a:pPr algn="just"/>
            <a:r>
              <a:rPr lang="en-US" sz="2400" dirty="0">
                <a:solidFill>
                  <a:srgbClr val="01051C"/>
                </a:solidFill>
                <a:latin typeface="Arial" panose="020B0604020202020204" pitchFamily="34" charset="0"/>
                <a:cs typeface="Arial" panose="020B0604020202020204" pitchFamily="34" charset="0"/>
              </a:rPr>
              <a:t>My grandparents live in the countryside. Every year, I spend my whole summer vacation with them. There are many things I like about life there like the open space, the friendly villagers and the traditional games children play. There is one thing which is very different from city life. That is the village open-air market where the villagers sell their home-made or home-grown products.</a:t>
            </a:r>
          </a:p>
          <a:p>
            <a:pPr algn="just"/>
            <a:r>
              <a:rPr lang="en-US" sz="2400" dirty="0">
                <a:solidFill>
                  <a:srgbClr val="01051C"/>
                </a:solidFill>
                <a:latin typeface="Arial" panose="020B0604020202020204" pitchFamily="34" charset="0"/>
                <a:cs typeface="Arial" panose="020B0604020202020204" pitchFamily="34" charset="0"/>
              </a:rPr>
              <a:t>Not many people in the village have a fridge, so they go to the market every day to buy food and other necessary things. They all come from the same village, so almost everybody knows each other. The market is not just a place for buying and selling. It is also a place for the villagers to meet and talk. The market brings the people in the village closer.</a:t>
            </a:r>
            <a:endParaRPr lang="en-US" sz="2400" b="0" i="0" dirty="0">
              <a:solidFill>
                <a:srgbClr val="01051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433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41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33" y="-22421"/>
            <a:ext cx="12192000" cy="1083309"/>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499767" y="218487"/>
            <a:ext cx="4132696"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053860" y="1209265"/>
            <a:ext cx="10812844" cy="461665"/>
          </a:xfrm>
          <a:prstGeom prst="rect">
            <a:avLst/>
          </a:prstGeom>
          <a:noFill/>
          <a:effectLst/>
        </p:spPr>
        <p:txBody>
          <a:bodyPr wrap="square" rtlCol="0">
            <a:spAutoFit/>
          </a:bodyPr>
          <a:lstStyle/>
          <a:p>
            <a:r>
              <a:rPr lang="en-US" sz="2400" b="1" dirty="0"/>
              <a:t>Write complete sentences from the clues below.</a:t>
            </a:r>
          </a:p>
        </p:txBody>
      </p:sp>
      <p:sp>
        <p:nvSpPr>
          <p:cNvPr id="13" name="Rounded Rectangle 12"/>
          <p:cNvSpPr/>
          <p:nvPr/>
        </p:nvSpPr>
        <p:spPr>
          <a:xfrm>
            <a:off x="527251" y="117046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560986" y="106450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3" name="Google Shape;213;p7"/>
          <p:cNvSpPr txBox="1"/>
          <p:nvPr/>
        </p:nvSpPr>
        <p:spPr>
          <a:xfrm>
            <a:off x="527251" y="1718715"/>
            <a:ext cx="11217074" cy="4801274"/>
          </a:xfrm>
          <a:prstGeom prst="rect">
            <a:avLst/>
          </a:prstGeom>
          <a:noFill/>
          <a:ln>
            <a:noFill/>
          </a:ln>
        </p:spPr>
        <p:txBody>
          <a:bodyPr spcFirstLastPara="1" wrap="square" lIns="91425" tIns="45700" rIns="91425" bIns="45700" anchor="t" anchorCtr="0">
            <a:spAutoFit/>
          </a:bodyPr>
          <a:lstStyle/>
          <a:p>
            <a:pPr lvl="0"/>
            <a:r>
              <a:rPr lang="en-US" sz="3200">
                <a:solidFill>
                  <a:schemeClr val="dk1"/>
                </a:solidFill>
                <a:latin typeface="Calibri" panose="020F0502020204030204" pitchFamily="34" charset="0"/>
                <a:cs typeface="Calibri" panose="020F0502020204030204" pitchFamily="34" charset="0"/>
                <a:sym typeface="Arial"/>
              </a:rPr>
              <a:t>﻿</a:t>
            </a:r>
            <a:r>
              <a:rPr lang="en-US" sz="3200" b="1">
                <a:solidFill>
                  <a:schemeClr val="accent2"/>
                </a:solidFill>
                <a:latin typeface="Calibri" panose="020F0502020204030204" pitchFamily="34" charset="0"/>
                <a:cs typeface="Calibri" panose="020F0502020204030204" pitchFamily="34" charset="0"/>
                <a:sym typeface="Arial"/>
              </a:rPr>
              <a:t>1.</a:t>
            </a:r>
            <a:r>
              <a:rPr lang="en-US" sz="3200">
                <a:solidFill>
                  <a:schemeClr val="dk1"/>
                </a:solidFill>
                <a:latin typeface="Calibri" panose="020F0502020204030204" pitchFamily="34" charset="0"/>
                <a:cs typeface="Calibri" panose="020F0502020204030204" pitchFamily="34" charset="0"/>
                <a:sym typeface="Arial"/>
              </a:rPr>
              <a:t> Many / Vietnamese families / teach </a:t>
            </a:r>
            <a:r>
              <a:rPr lang="en-US" sz="3200" smtClean="0">
                <a:solidFill>
                  <a:schemeClr val="dk1"/>
                </a:solidFill>
                <a:latin typeface="Calibri" panose="020F0502020204030204" pitchFamily="34" charset="0"/>
                <a:cs typeface="Calibri" panose="020F0502020204030204" pitchFamily="34" charset="0"/>
                <a:sym typeface="Arial"/>
              </a:rPr>
              <a:t>/ children </a:t>
            </a:r>
            <a:r>
              <a:rPr lang="en-US" sz="3200">
                <a:solidFill>
                  <a:schemeClr val="dk1"/>
                </a:solidFill>
                <a:latin typeface="Calibri" panose="020F0502020204030204" pitchFamily="34" charset="0"/>
                <a:cs typeface="Calibri" panose="020F0502020204030204" pitchFamily="34" charset="0"/>
                <a:sym typeface="Arial"/>
              </a:rPr>
              <a:t>/ respect / elders.﻿</a:t>
            </a:r>
            <a:endParaRPr lang="en-US" sz="3200" smtClean="0">
              <a:solidFill>
                <a:schemeClr val="dk1"/>
              </a:solidFill>
              <a:latin typeface="Calibri" panose="020F0502020204030204" pitchFamily="34" charset="0"/>
              <a:cs typeface="Calibri" panose="020F0502020204030204" pitchFamily="34" charset="0"/>
              <a:sym typeface="Arial"/>
            </a:endParaRPr>
          </a:p>
          <a:p>
            <a:pPr lvl="0"/>
            <a:r>
              <a:rPr lang="en-US" sz="3200" b="1">
                <a:solidFill>
                  <a:srgbClr val="00B050"/>
                </a:solidFill>
                <a:latin typeface="Calibri" panose="020F0502020204030204" pitchFamily="34" charset="0"/>
                <a:cs typeface="Calibri" panose="020F0502020204030204" pitchFamily="34" charset="0"/>
                <a:sym typeface="Arial"/>
              </a:rPr>
              <a:t>→ Many Vietnamese families often teach their children to respect the elders</a:t>
            </a:r>
            <a:r>
              <a:rPr lang="en-US" sz="3200" b="1" smtClean="0">
                <a:solidFill>
                  <a:srgbClr val="00B050"/>
                </a:solidFill>
                <a:latin typeface="Calibri" panose="020F0502020204030204" pitchFamily="34" charset="0"/>
                <a:cs typeface="Calibri" panose="020F0502020204030204" pitchFamily="34" charset="0"/>
                <a:sym typeface="Arial"/>
              </a:rPr>
              <a:t>.</a:t>
            </a:r>
            <a:endParaRPr lang="en-US" sz="3200" b="1">
              <a:solidFill>
                <a:srgbClr val="00B050"/>
              </a:solidFill>
              <a:latin typeface="Calibri" panose="020F0502020204030204" pitchFamily="34" charset="0"/>
              <a:cs typeface="Calibri" panose="020F0502020204030204" pitchFamily="34" charset="0"/>
              <a:sym typeface="Arial"/>
            </a:endParaRPr>
          </a:p>
          <a:p>
            <a:pPr marL="0" marR="0" lvl="0" indent="0" algn="l" rtl="0">
              <a:spcBef>
                <a:spcPts val="600"/>
              </a:spcBef>
              <a:spcAft>
                <a:spcPts val="0"/>
              </a:spcAft>
              <a:buNone/>
            </a:pPr>
            <a:endParaRPr sz="1000" smtClean="0">
              <a:latin typeface="Calibri" panose="020F0502020204030204" pitchFamily="34" charset="0"/>
              <a:cs typeface="Calibri" panose="020F0502020204030204" pitchFamily="34" charset="0"/>
            </a:endParaRPr>
          </a:p>
          <a:p>
            <a:pPr lvl="0">
              <a:spcBef>
                <a:spcPts val="600"/>
              </a:spcBef>
            </a:pPr>
            <a:r>
              <a:rPr lang="en-US" sz="3200" b="1" smtClean="0">
                <a:solidFill>
                  <a:schemeClr val="accent2"/>
                </a:solidFill>
                <a:latin typeface="Calibri" panose="020F0502020204030204" pitchFamily="34" charset="0"/>
                <a:cs typeface="Calibri" panose="020F0502020204030204" pitchFamily="34" charset="0"/>
                <a:sym typeface="Arial"/>
              </a:rPr>
              <a:t>2</a:t>
            </a:r>
            <a:r>
              <a:rPr lang="en-US" sz="3200" b="1">
                <a:solidFill>
                  <a:schemeClr val="accent2"/>
                </a:solidFill>
                <a:latin typeface="Calibri" panose="020F0502020204030204" pitchFamily="34" charset="0"/>
                <a:cs typeface="Calibri" panose="020F0502020204030204" pitchFamily="34" charset="0"/>
                <a:sym typeface="Arial"/>
              </a:rPr>
              <a:t>.</a:t>
            </a:r>
            <a:r>
              <a:rPr lang="en-US" sz="3200">
                <a:solidFill>
                  <a:schemeClr val="dk1"/>
                </a:solidFill>
                <a:latin typeface="Calibri" panose="020F0502020204030204" pitchFamily="34" charset="0"/>
                <a:cs typeface="Calibri" panose="020F0502020204030204" pitchFamily="34" charset="0"/>
                <a:sym typeface="Arial"/>
              </a:rPr>
              <a:t> There / many ways / show / respect.</a:t>
            </a:r>
            <a:endParaRPr sz="1800">
              <a:latin typeface="Calibri" panose="020F0502020204030204" pitchFamily="34" charset="0"/>
              <a:cs typeface="Calibri" panose="020F0502020204030204" pitchFamily="34" charset="0"/>
            </a:endParaRPr>
          </a:p>
          <a:p>
            <a:pPr lvl="0">
              <a:spcBef>
                <a:spcPts val="600"/>
              </a:spcBef>
            </a:pPr>
            <a:r>
              <a:rPr lang="en-US" sz="3200" b="1">
                <a:solidFill>
                  <a:srgbClr val="00B050"/>
                </a:solidFill>
                <a:latin typeface="Calibri" panose="020F0502020204030204" pitchFamily="34" charset="0"/>
                <a:cs typeface="Calibri" panose="020F0502020204030204" pitchFamily="34" charset="0"/>
                <a:sym typeface="Arial"/>
              </a:rPr>
              <a:t>→ ﻿There are many ways to show </a:t>
            </a:r>
            <a:r>
              <a:rPr lang="en-US" sz="3200" b="1" smtClean="0">
                <a:solidFill>
                  <a:srgbClr val="00B050"/>
                </a:solidFill>
                <a:latin typeface="Calibri" panose="020F0502020204030204" pitchFamily="34" charset="0"/>
                <a:cs typeface="Calibri" panose="020F0502020204030204" pitchFamily="34" charset="0"/>
                <a:sym typeface="Arial"/>
              </a:rPr>
              <a:t>respect.</a:t>
            </a:r>
          </a:p>
          <a:p>
            <a:pPr lvl="0">
              <a:spcBef>
                <a:spcPts val="600"/>
              </a:spcBef>
            </a:pPr>
            <a:endParaRPr sz="1000">
              <a:latin typeface="Calibri" panose="020F0502020204030204" pitchFamily="34" charset="0"/>
              <a:cs typeface="Calibri" panose="020F0502020204030204" pitchFamily="34" charset="0"/>
            </a:endParaRPr>
          </a:p>
          <a:p>
            <a:pPr lvl="0">
              <a:spcBef>
                <a:spcPts val="600"/>
              </a:spcBef>
            </a:pPr>
            <a:r>
              <a:rPr lang="en-US" sz="3200" b="1">
                <a:solidFill>
                  <a:schemeClr val="accent2"/>
                </a:solidFill>
                <a:latin typeface="Calibri" panose="020F0502020204030204" pitchFamily="34" charset="0"/>
                <a:cs typeface="Calibri" panose="020F0502020204030204" pitchFamily="34" charset="0"/>
                <a:sym typeface="Arial"/>
              </a:rPr>
              <a:t>3.</a:t>
            </a:r>
            <a:r>
              <a:rPr lang="en-US" sz="3200">
                <a:solidFill>
                  <a:schemeClr val="dk1"/>
                </a:solidFill>
                <a:latin typeface="Calibri" panose="020F0502020204030204" pitchFamily="34" charset="0"/>
                <a:cs typeface="Calibri" panose="020F0502020204030204" pitchFamily="34" charset="0"/>
                <a:sym typeface="Arial"/>
              </a:rPr>
              <a:t> You / give up / seat / or oﬀer / </a:t>
            </a:r>
            <a:r>
              <a:rPr lang="en-US" sz="3200" smtClean="0">
                <a:solidFill>
                  <a:schemeClr val="dk1"/>
                </a:solidFill>
                <a:latin typeface="Calibri" panose="020F0502020204030204" pitchFamily="34" charset="0"/>
                <a:cs typeface="Calibri" panose="020F0502020204030204" pitchFamily="34" charset="0"/>
                <a:sym typeface="Arial"/>
              </a:rPr>
              <a:t>carry something </a:t>
            </a:r>
            <a:r>
              <a:rPr lang="en-US" sz="3200">
                <a:solidFill>
                  <a:schemeClr val="dk1"/>
                </a:solidFill>
                <a:latin typeface="Calibri" panose="020F0502020204030204" pitchFamily="34" charset="0"/>
                <a:cs typeface="Calibri" panose="020F0502020204030204" pitchFamily="34" charset="0"/>
                <a:sym typeface="Arial"/>
              </a:rPr>
              <a:t>heavy / elders.</a:t>
            </a:r>
          </a:p>
          <a:p>
            <a:pPr lvl="0">
              <a:spcBef>
                <a:spcPts val="600"/>
              </a:spcBef>
            </a:pPr>
            <a:r>
              <a:rPr lang="en-US" sz="3200" b="1" smtClean="0">
                <a:solidFill>
                  <a:srgbClr val="00B050"/>
                </a:solidFill>
                <a:latin typeface="Calibri" panose="020F0502020204030204" pitchFamily="34" charset="0"/>
                <a:cs typeface="Calibri" panose="020F0502020204030204" pitchFamily="34" charset="0"/>
                <a:sym typeface="Arial"/>
              </a:rPr>
              <a:t>→ </a:t>
            </a:r>
            <a:r>
              <a:rPr lang="en-US" sz="3200" b="1">
                <a:solidFill>
                  <a:srgbClr val="00B050"/>
                </a:solidFill>
                <a:latin typeface="Calibri" panose="020F0502020204030204" pitchFamily="34" charset="0"/>
                <a:cs typeface="Calibri" panose="020F0502020204030204" pitchFamily="34" charset="0"/>
                <a:sym typeface="Arial"/>
              </a:rPr>
              <a:t>﻿You can give up a seat or offer to carry something heavy for the elders.</a:t>
            </a:r>
            <a:endParaRPr sz="180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1788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1000"/>
                                        <p:tgtEl>
                                          <p:spTgt spid="23">
                                            <p:txEl>
                                              <p:pRg st="1" end="1"/>
                                            </p:txEl>
                                          </p:spTgt>
                                        </p:tgtEl>
                                      </p:cBhvr>
                                    </p:animEffect>
                                    <p:anim calcmode="lin" valueType="num">
                                      <p:cBhvr>
                                        <p:cTn id="8"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4" end="4"/>
                                            </p:txEl>
                                          </p:spTgt>
                                        </p:tgtEl>
                                        <p:attrNameLst>
                                          <p:attrName>style.visibility</p:attrName>
                                        </p:attrNameLst>
                                      </p:cBhvr>
                                      <p:to>
                                        <p:strVal val="visible"/>
                                      </p:to>
                                    </p:set>
                                    <p:animEffect transition="in" filter="fade">
                                      <p:cBhvr>
                                        <p:cTn id="14" dur="1000"/>
                                        <p:tgtEl>
                                          <p:spTgt spid="23">
                                            <p:txEl>
                                              <p:pRg st="4" end="4"/>
                                            </p:txEl>
                                          </p:spTgt>
                                        </p:tgtEl>
                                      </p:cBhvr>
                                    </p:animEffect>
                                    <p:anim calcmode="lin" valueType="num">
                                      <p:cBhvr>
                                        <p:cTn id="15"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7" end="7"/>
                                            </p:txEl>
                                          </p:spTgt>
                                        </p:tgtEl>
                                        <p:attrNameLst>
                                          <p:attrName>style.visibility</p:attrName>
                                        </p:attrNameLst>
                                      </p:cBhvr>
                                      <p:to>
                                        <p:strVal val="visible"/>
                                      </p:to>
                                    </p:set>
                                    <p:animEffect transition="in" filter="fade">
                                      <p:cBhvr>
                                        <p:cTn id="21" dur="1000"/>
                                        <p:tgtEl>
                                          <p:spTgt spid="23">
                                            <p:txEl>
                                              <p:pRg st="7" end="7"/>
                                            </p:txEl>
                                          </p:spTgt>
                                        </p:tgtEl>
                                      </p:cBhvr>
                                    </p:animEffect>
                                    <p:anim calcmode="lin" valueType="num">
                                      <p:cBhvr>
                                        <p:cTn id="2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4666</TotalTime>
  <Words>535</Words>
  <Application>Microsoft Office PowerPoint</Application>
  <PresentationFormat>Widescreen</PresentationFormat>
  <Paragraphs>114</Paragraphs>
  <Slides>13</Slides>
  <Notes>10</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(Body)</vt:lpstr>
      <vt:lpstr>Calibri Light</vt:lpstr>
      <vt:lpstr>Myriad Pro</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909</cp:revision>
  <dcterms:created xsi:type="dcterms:W3CDTF">2020-12-09T02:04:09Z</dcterms:created>
  <dcterms:modified xsi:type="dcterms:W3CDTF">2023-12-14T01:47:49Z</dcterms:modified>
</cp:coreProperties>
</file>