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41"/>
  </p:notesMasterIdLst>
  <p:sldIdLst>
    <p:sldId id="256" r:id="rId5"/>
    <p:sldId id="257" r:id="rId6"/>
    <p:sldId id="581" r:id="rId7"/>
    <p:sldId id="580" r:id="rId8"/>
    <p:sldId id="582" r:id="rId9"/>
    <p:sldId id="332" r:id="rId10"/>
    <p:sldId id="1202" r:id="rId11"/>
    <p:sldId id="1201" r:id="rId12"/>
    <p:sldId id="1204" r:id="rId13"/>
    <p:sldId id="1205" r:id="rId14"/>
    <p:sldId id="1206" r:id="rId15"/>
    <p:sldId id="284" r:id="rId16"/>
    <p:sldId id="1208" r:id="rId17"/>
    <p:sldId id="264" r:id="rId18"/>
    <p:sldId id="286" r:id="rId19"/>
    <p:sldId id="1214" r:id="rId20"/>
    <p:sldId id="289" r:id="rId21"/>
    <p:sldId id="265" r:id="rId22"/>
    <p:sldId id="293" r:id="rId23"/>
    <p:sldId id="1222" r:id="rId24"/>
    <p:sldId id="1209" r:id="rId25"/>
    <p:sldId id="1215" r:id="rId26"/>
    <p:sldId id="290" r:id="rId27"/>
    <p:sldId id="1211" r:id="rId28"/>
    <p:sldId id="1216" r:id="rId29"/>
    <p:sldId id="1210" r:id="rId30"/>
    <p:sldId id="298" r:id="rId31"/>
    <p:sldId id="266" r:id="rId32"/>
    <p:sldId id="1217" r:id="rId33"/>
    <p:sldId id="1218" r:id="rId34"/>
    <p:sldId id="1223" r:id="rId35"/>
    <p:sldId id="1213" r:id="rId36"/>
    <p:sldId id="1221" r:id="rId37"/>
    <p:sldId id="1219" r:id="rId38"/>
    <p:sldId id="279" r:id="rId39"/>
    <p:sldId id="263" r:id="rId4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yuzhenbo" initials="y" lastIdx="1" clrIdx="0">
    <p:extLst>
      <p:ext uri="{19B8F6BF-5375-455C-9EA6-DF929625EA0E}">
        <p15:presenceInfo xmlns:p15="http://schemas.microsoft.com/office/powerpoint/2012/main" userId="S-1-5-21-2973485031-1523744116-3428423271-100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F519F"/>
    <a:srgbClr val="E2891E"/>
    <a:srgbClr val="000000"/>
    <a:srgbClr val="B6954A"/>
    <a:srgbClr val="416529"/>
    <a:srgbClr val="4112EE"/>
    <a:srgbClr val="3CC453"/>
    <a:srgbClr val="16EA76"/>
    <a:srgbClr val="F7093C"/>
    <a:srgbClr val="2704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iểu Trung bình 2 - Màu chủ đề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520" autoAdjust="0"/>
    <p:restoredTop sz="81916" autoAdjust="0"/>
  </p:normalViewPr>
  <p:slideViewPr>
    <p:cSldViewPr snapToGrid="0">
      <p:cViewPr>
        <p:scale>
          <a:sx n="50" d="100"/>
          <a:sy n="50" d="100"/>
        </p:scale>
        <p:origin x="1300" y="136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commentAuthors" Target="commentAuthor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presProps" Target="pres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tableStyles" Target="tableStyles.xml"/><Relationship Id="rId20" Type="http://schemas.openxmlformats.org/officeDocument/2006/relationships/slide" Target="slides/slide16.xml"/><Relationship Id="rId4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12F9B0E6-B9BF-4E2D-AE08-8C7EBB196A2E}" type="datetimeFigureOut">
              <a:rPr lang="en-US" smtClean="0"/>
              <a:pPr/>
              <a:t>26/07/2023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C853816F-A1CF-4485-B308-1B9F14B36EA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8391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GV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sử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dụng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máy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chiếu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chiếu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ảnh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đèo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Hải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vân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đưa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ra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tình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huống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vào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như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SGK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/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T1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giới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thiệu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Đèo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Hải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Vân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cung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đường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hiểm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trở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trên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tuyến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giao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thông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xuyên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suốt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Việt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Nam.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thuận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lợi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việc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đi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lại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ta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đã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xây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dựng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hầm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đường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bộ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xuyên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đèo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Hải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Vân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Hầm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Hải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Vân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chiều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dài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6,28km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và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bằng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chiều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dài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độ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dài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đèo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Hải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Vân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.</a:t>
            </a:r>
          </a:p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7693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72314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- GV trình chiếu nội dung hoạt động 1 SGK trang 55.</a:t>
            </a:r>
            <a:endParaRPr lang="vi-VN" sz="180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- GV yêu cầu HS hoạt động cá nhân thực hiện hoạt động 1 SGK trang 55.</a:t>
            </a:r>
            <a:endParaRPr lang="vi-VN" sz="180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889984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hỗ dành sẵn cho Ghi chú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algn="just">
                  <a:lnSpc>
                    <a:spcPct val="115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1800">
                    <a:solidFill>
                      <a:srgbClr val="0070C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</a:rPr>
                  <a:t>- GV trình chiếu nội dung hoạt động 2 SGK trang 55.</a:t>
                </a:r>
                <a:endParaRPr lang="vi-VN" sz="180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endParaRPr>
              </a:p>
              <a:p>
                <a:pPr algn="just">
                  <a:lnSpc>
                    <a:spcPct val="115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1800">
                    <a:solidFill>
                      <a:srgbClr val="0070C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</a:rPr>
                  <a:t>- GV yêu cầu HS hoạt động cá nhân thực hiện hoạt động 2 SGK trang 55.</a:t>
                </a:r>
                <a:endParaRPr lang="vi-VN" sz="180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3" name="Chỗ dành sẵn cho Ghi chú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algn="just">
                  <a:lnSpc>
                    <a:spcPct val="115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1800">
                    <a:solidFill>
                      <a:srgbClr val="0070C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</a:rPr>
                  <a:t>- GV trình chiếu nội dung hoạt động 2 SGK trang 55.</a:t>
                </a:r>
                <a:endParaRPr lang="vi-VN" sz="180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endParaRPr>
              </a:p>
              <a:p>
                <a:pPr algn="just">
                  <a:lnSpc>
                    <a:spcPct val="115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1800">
                    <a:solidFill>
                      <a:srgbClr val="0070C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</a:rPr>
                  <a:t>- GV yêu cầu HS hoạt động cá nhân thực hiện hoạt động 2 SGK trang 55.</a:t>
                </a:r>
                <a:endParaRPr lang="vi-VN" sz="180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endParaRPr>
              </a:p>
              <a:p>
                <a:pPr algn="just">
                  <a:lnSpc>
                    <a:spcPct val="115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1800">
                    <a:solidFill>
                      <a:srgbClr val="0070C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</a:rPr>
                  <a:t>GV: Làm thế nào để tính được số tiền bán thanh long?</a:t>
                </a:r>
              </a:p>
              <a:p>
                <a:pPr algn="just">
                  <a:lnSpc>
                    <a:spcPct val="115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1800">
                    <a:solidFill>
                      <a:srgbClr val="0070C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</a:rPr>
                  <a:t>HS: Muốn tính được số tiền bán thanh long, </a:t>
                </a:r>
                <a:r>
                  <a:rPr lang="en-US" sz="1800" i="0">
                    <a:solidFill>
                      <a:srgbClr val="0070C0"/>
                    </a:solidFill>
                    <a:effectLst/>
                    <a:latin typeface="Cambria Math" panose="0204050305040603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3"</a:t>
                </a:r>
                <a:r>
                  <a:rPr lang="en-US" sz="1800" i="0">
                    <a:solidFill>
                      <a:srgbClr val="0070C0"/>
                    </a:solidFill>
                    <a:effectLst/>
                    <a:latin typeface="Cambria Math" panose="02040503050406030204" pitchFamily="18" charset="0"/>
                    <a:ea typeface="Calibri" panose="020F0502020204030204" pitchFamily="34" charset="0"/>
                  </a:rPr>
                  <a:t>kg </a:t>
                </a:r>
                <a:r>
                  <a:rPr lang="en-US" sz="1800" i="0">
                    <a:solidFill>
                      <a:srgbClr val="0070C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</a:rPr>
                  <a:t>"</a:t>
                </a:r>
                <a:r>
                  <a:rPr lang="en-US" sz="1800">
                    <a:solidFill>
                      <a:srgbClr val="0070C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</a:rPr>
                  <a:t>thanh long, ta lấy</a:t>
                </a:r>
                <a:r>
                  <a:rPr lang="en-US" sz="1800" baseline="0">
                    <a:solidFill>
                      <a:srgbClr val="0070C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:r>
                  <a:rPr lang="en-US" sz="1800">
                    <a:solidFill>
                      <a:srgbClr val="0070C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</a:rPr>
                  <a:t>số tiền bán 1kg thanh long nhân</a:t>
                </a:r>
                <a:r>
                  <a:rPr lang="en-US" sz="1800" baseline="0">
                    <a:solidFill>
                      <a:srgbClr val="0070C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</a:rPr>
                  <a:t> với số kg thanh long được bán ra</a:t>
                </a:r>
                <a:r>
                  <a:rPr lang="en-US" sz="1800">
                    <a:solidFill>
                      <a:srgbClr val="0070C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</a:rPr>
                  <a:t>. (số tiền bán </a:t>
                </a:r>
                <a:r>
                  <a:rPr lang="en-US" sz="1800" i="0">
                    <a:solidFill>
                      <a:srgbClr val="0070C0"/>
                    </a:solidFill>
                    <a:effectLst/>
                    <a:latin typeface="Cambria Math" panose="0204050305040603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1"</a:t>
                </a:r>
                <a:r>
                  <a:rPr lang="en-US" sz="1800" i="0">
                    <a:solidFill>
                      <a:srgbClr val="0070C0"/>
                    </a:solidFill>
                    <a:effectLst/>
                    <a:latin typeface="Cambria Math" panose="02040503050406030204" pitchFamily="18" charset="0"/>
                    <a:ea typeface="Calibri" panose="020F0502020204030204" pitchFamily="34" charset="0"/>
                  </a:rPr>
                  <a:t>kg </a:t>
                </a:r>
                <a:r>
                  <a:rPr lang="en-US" sz="1800" i="0">
                    <a:solidFill>
                      <a:srgbClr val="0070C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</a:rPr>
                  <a:t>"</a:t>
                </a:r>
                <a:r>
                  <a:rPr lang="en-US" sz="1800">
                    <a:solidFill>
                      <a:srgbClr val="0070C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</a:rPr>
                  <a:t>thanh long đã cho ở phần mở đầu).</a:t>
                </a:r>
                <a:endParaRPr lang="vi-VN" sz="180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endParaRPr>
              </a:p>
              <a:p>
                <a:endParaRPr lang="en-US" dirty="0"/>
              </a:p>
            </p:txBody>
          </p:sp>
        </mc:Fallback>
      </mc:AlternateContent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916177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hỗ dành sẵn cho Ghi chú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algn="just">
                  <a:lnSpc>
                    <a:spcPct val="115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1800">
                    <a:solidFill>
                      <a:srgbClr val="0070C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</a:rPr>
                  <a:t>- GV trình chiếu nội dung hoạt động 2 SGK trang 55.</a:t>
                </a:r>
                <a:endParaRPr lang="vi-VN" sz="180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endParaRPr>
              </a:p>
              <a:p>
                <a:pPr algn="just">
                  <a:lnSpc>
                    <a:spcPct val="115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1800">
                    <a:solidFill>
                      <a:srgbClr val="0070C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</a:rPr>
                  <a:t>- GV yêu cầu HS hoạt động cá nhân thực hiện hoạt động 2 SGK trang 55.</a:t>
                </a:r>
                <a:endParaRPr lang="vi-VN" sz="180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endParaRPr>
              </a:p>
              <a:p>
                <a:pPr algn="just">
                  <a:lnSpc>
                    <a:spcPct val="115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1800">
                    <a:solidFill>
                      <a:srgbClr val="0070C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</a:rPr>
                  <a:t>GV: Làm thế nào để tính được số tiền bán thanh long?</a:t>
                </a:r>
              </a:p>
            </p:txBody>
          </p:sp>
        </mc:Choice>
        <mc:Fallback xmlns="">
          <p:sp>
            <p:nvSpPr>
              <p:cNvPr id="3" name="Chỗ dành sẵn cho Ghi chú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algn="just">
                  <a:lnSpc>
                    <a:spcPct val="115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1800">
                    <a:solidFill>
                      <a:srgbClr val="0070C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</a:rPr>
                  <a:t>- GV trình chiếu nội dung hoạt động 2 SGK trang 55.</a:t>
                </a:r>
                <a:endParaRPr lang="vi-VN" sz="180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endParaRPr>
              </a:p>
              <a:p>
                <a:pPr algn="just">
                  <a:lnSpc>
                    <a:spcPct val="115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1800">
                    <a:solidFill>
                      <a:srgbClr val="0070C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</a:rPr>
                  <a:t>- GV yêu cầu HS hoạt động cá nhân thực hiện hoạt động 2 SGK trang 55.</a:t>
                </a:r>
                <a:endParaRPr lang="vi-VN" sz="180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endParaRPr>
              </a:p>
              <a:p>
                <a:pPr algn="just">
                  <a:lnSpc>
                    <a:spcPct val="115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1800">
                    <a:solidFill>
                      <a:srgbClr val="0070C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</a:rPr>
                  <a:t>GV: Làm thế nào để tính được số tiền bán thanh long?</a:t>
                </a:r>
              </a:p>
              <a:p>
                <a:pPr algn="just">
                  <a:lnSpc>
                    <a:spcPct val="115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1800">
                    <a:solidFill>
                      <a:srgbClr val="0070C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</a:rPr>
                  <a:t>HS: Muốn tính được số tiền bán thanh long, </a:t>
                </a:r>
                <a:r>
                  <a:rPr lang="en-US" sz="1800" i="0">
                    <a:solidFill>
                      <a:srgbClr val="0070C0"/>
                    </a:solidFill>
                    <a:effectLst/>
                    <a:latin typeface="Cambria Math" panose="0204050305040603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3"</a:t>
                </a:r>
                <a:r>
                  <a:rPr lang="en-US" sz="1800" i="0">
                    <a:solidFill>
                      <a:srgbClr val="0070C0"/>
                    </a:solidFill>
                    <a:effectLst/>
                    <a:latin typeface="Cambria Math" panose="02040503050406030204" pitchFamily="18" charset="0"/>
                    <a:ea typeface="Calibri" panose="020F0502020204030204" pitchFamily="34" charset="0"/>
                  </a:rPr>
                  <a:t>kg </a:t>
                </a:r>
                <a:r>
                  <a:rPr lang="en-US" sz="1800" i="0">
                    <a:solidFill>
                      <a:srgbClr val="0070C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</a:rPr>
                  <a:t>"</a:t>
                </a:r>
                <a:r>
                  <a:rPr lang="en-US" sz="1800">
                    <a:solidFill>
                      <a:srgbClr val="0070C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</a:rPr>
                  <a:t>thanh long, ta lấy</a:t>
                </a:r>
                <a:r>
                  <a:rPr lang="en-US" sz="1800" baseline="0">
                    <a:solidFill>
                      <a:srgbClr val="0070C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:r>
                  <a:rPr lang="en-US" sz="1800">
                    <a:solidFill>
                      <a:srgbClr val="0070C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</a:rPr>
                  <a:t>số tiền bán 1kg thanh long nhân</a:t>
                </a:r>
                <a:r>
                  <a:rPr lang="en-US" sz="1800" baseline="0">
                    <a:solidFill>
                      <a:srgbClr val="0070C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</a:rPr>
                  <a:t> với số kg thanh long được bán ra</a:t>
                </a:r>
                <a:r>
                  <a:rPr lang="en-US" sz="1800">
                    <a:solidFill>
                      <a:srgbClr val="0070C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</a:rPr>
                  <a:t>. (số tiền bán </a:t>
                </a:r>
                <a:r>
                  <a:rPr lang="en-US" sz="1800" i="0">
                    <a:solidFill>
                      <a:srgbClr val="0070C0"/>
                    </a:solidFill>
                    <a:effectLst/>
                    <a:latin typeface="Cambria Math" panose="0204050305040603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1"</a:t>
                </a:r>
                <a:r>
                  <a:rPr lang="en-US" sz="1800" i="0">
                    <a:solidFill>
                      <a:srgbClr val="0070C0"/>
                    </a:solidFill>
                    <a:effectLst/>
                    <a:latin typeface="Cambria Math" panose="02040503050406030204" pitchFamily="18" charset="0"/>
                    <a:ea typeface="Calibri" panose="020F0502020204030204" pitchFamily="34" charset="0"/>
                  </a:rPr>
                  <a:t>kg </a:t>
                </a:r>
                <a:r>
                  <a:rPr lang="en-US" sz="1800" i="0">
                    <a:solidFill>
                      <a:srgbClr val="0070C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</a:rPr>
                  <a:t>"</a:t>
                </a:r>
                <a:r>
                  <a:rPr lang="en-US" sz="1800">
                    <a:solidFill>
                      <a:srgbClr val="0070C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</a:rPr>
                  <a:t>thanh long đã cho ở phần mở đầu).</a:t>
                </a:r>
                <a:endParaRPr lang="vi-VN" sz="180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endParaRPr>
              </a:p>
              <a:p>
                <a:endParaRPr lang="en-US" dirty="0"/>
              </a:p>
            </p:txBody>
          </p:sp>
        </mc:Fallback>
      </mc:AlternateContent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356080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249007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GV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chiếu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nội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180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dung định nghĩa,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yêu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cầu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HS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đọc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lại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và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ghi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nhớ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nội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180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dung định nghĩa..</a:t>
            </a:r>
            <a:endParaRPr lang="en-US" sz="1800" dirty="0"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endParaRPr lang="en-US" sz="1800" dirty="0"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396889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- GV cho học sinh nhắc lại công thức tính thể tích hình lập phương.</a:t>
            </a:r>
            <a:endParaRPr lang="vi-VN" sz="180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- Học sinh thực hiện cá nhân ví dụ 1.</a:t>
            </a:r>
            <a:endParaRPr lang="vi-VN" sz="180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- HS nhắc lại công thức tính thể tích hình lập phương đã học ở lớp 7. Từ đó thực hiện ví dụ 1.</a:t>
            </a:r>
            <a:endParaRPr lang="vi-VN" sz="180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- Trả lời câu hỏi  có phải là hàm số của  không. Giải thích được tại sao.</a:t>
            </a:r>
            <a:endParaRPr lang="vi-VN" sz="1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831578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endParaRPr lang="en-US" sz="1800" dirty="0"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380886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endParaRPr lang="vi-VN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095248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endParaRPr lang="en-US" sz="1800" dirty="0"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27484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spcBef>
                <a:spcPts val="720"/>
              </a:spcBef>
              <a:spcAft>
                <a:spcPts val="720"/>
              </a:spcAft>
            </a:pPr>
            <a:r>
              <a:rPr lang="en-US" sz="1800">
                <a:solidFill>
                  <a:srgbClr val="0000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Có 6 mảnh ghép, ẩn sau các mảnh ghép là 6 câu hỏi. Giáo viên sẽ sử dụng https://www.online-stopwatch.com/duck-race/ chọn ngẫu nhiên học sinh lật từng mảnh ghép. </a:t>
            </a:r>
          </a:p>
          <a:p>
            <a:pPr algn="just">
              <a:spcBef>
                <a:spcPts val="720"/>
              </a:spcBef>
              <a:spcAft>
                <a:spcPts val="720"/>
              </a:spcAft>
            </a:pPr>
            <a:r>
              <a:rPr lang="en-US" sz="1800">
                <a:solidFill>
                  <a:srgbClr val="0000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Cách sử dụng phần mềm: thầy cô vào: https://www.youtube.com/watch?v=YKN_1V8pLsM</a:t>
            </a:r>
          </a:p>
          <a:p>
            <a:pPr algn="just">
              <a:spcBef>
                <a:spcPts val="720"/>
              </a:spcBef>
              <a:spcAft>
                <a:spcPts val="720"/>
              </a:spcAft>
            </a:pPr>
            <a:r>
              <a:rPr lang="en-US" sz="1800">
                <a:solidFill>
                  <a:srgbClr val="0000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Mỗi mảnh ghép các học sinh có 20s để suy nghĩ và trả lời, nếu đáp án sai quyền trả lời sẽ thuộc về bạn khác. </a:t>
            </a:r>
            <a:endParaRPr lang="vi-VN" sz="180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just">
              <a:spcBef>
                <a:spcPts val="720"/>
              </a:spcBef>
              <a:spcAft>
                <a:spcPts val="720"/>
              </a:spcAft>
            </a:pPr>
            <a:r>
              <a:rPr lang="en-US" sz="1800">
                <a:solidFill>
                  <a:srgbClr val="0000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Mỗi bạn trả lời đúng sẽ được nhận 1 phần quà từ cô giáo.</a:t>
            </a:r>
            <a:endParaRPr lang="vi-VN" sz="1800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9AD515-9743-42F6-8B4E-461E42323E49}" type="slidenum">
              <a:rPr lang="vi-VN" smtClean="0"/>
              <a:t>4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8543296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endParaRPr lang="en-US" sz="1800" dirty="0"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877698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endParaRPr lang="vi-VN" sz="180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055989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endParaRPr lang="vi-VN" sz="180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974305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endParaRPr lang="vi-VN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281085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67A588-90D2-411D-BDAD-7DAD66783F3C}" type="slidenum">
              <a:rPr lang="en-US" smtClean="0">
                <a:solidFill>
                  <a:prstClr val="black"/>
                </a:solidFill>
              </a:rPr>
              <a:pPr/>
              <a:t>27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955192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29139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415863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834771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23568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0693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Thầy cô cho HS lựa chọn ô số. Nhấn vào ô số đó sẽ đi đến câu hỏi tương ứng. Trả lời câu hỏi xong thầy cô nhấn vào hình ngôi sao để quay lại trang này. Khi đó ô só đó sẽ biến mất. 1 phần hình ảnh xuất hiện. Cứ thế cho đến hết 6 câu hỏi.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86694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- GV yêu cầu học sinh ghi lại đề bài tập c và d để về nhà nghiên cứu cách giải.</a:t>
            </a:r>
            <a:endParaRPr lang="vi-VN" sz="180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1800" b="1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* HS thực hiện nhiệm vụ:</a:t>
            </a:r>
            <a:endParaRPr lang="vi-VN" sz="180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- HS ghi lại đề bài tập c và d để về nhà nghiên cứu cách giải.</a:t>
            </a:r>
            <a:endParaRPr lang="vi-VN" sz="180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095100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0249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Giáo viên chỉ cần nhấn 1 lần chuột thì đồng hồ chạy. Ko cần phải nhấn vào đồng hồ ạ.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GV chọn đáp án nào thì sẽ xuất hiện mặt mếu, mặt cười tương ứng.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Nếu muốn mất mặt mếu thì nhấn 1 lần nữa vào kết quả.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Nhấn vào ngôi sao để quay lại slide trò chơi ban đầu 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35862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Giáo viên chỉ cần nhấn 1 lần chuột thì đồng hồ chạy. Ko cần phải nhấn vào đồng hồ ạ.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GV chọn đáp án nào thì sẽ xuất hiện mặt mếu, mặt cười tương ứng.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Nếu muốn mất mặt mếu thì nhấn 1 lần nữa vào kết quả.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Nhấn vào ngôi sao để quay lại slide trò chơi ban đầu </a:t>
            </a:r>
          </a:p>
          <a:p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08057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Giáo viên chỉ cần nhấn 1 lần chuột thì đồng hồ chạy. Ko cần phải nhấn vào đồng hồ ạ.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GV chọn đáp án nào thì sẽ xuất hiện mặt mếu, mặt cười tương ứng.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Nếu muốn mất mặt mếu thì nhấn 1 lần nữa vào kết quả.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Nhấn vào ngôi sao để quay lại slide trò chơi ban đầu </a:t>
            </a:r>
          </a:p>
          <a:p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7625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Giáo viên chỉ cần nhấn 1 lần chuột thì đồng hồ chạy. Ko cần phải nhấn vào đồng hồ ạ.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GV chọn đáp án nào thì sẽ xuất hiện mặt mếu, mặt cười tương ứng.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Nếu muốn mất mặt mếu thì nhấn 1 lần nữa vào kết quả.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Nhấn vào ngôi sao để quay lại slide trò chơi ban đầu </a:t>
            </a:r>
          </a:p>
          <a:p>
            <a:endParaRPr lang="en-US"/>
          </a:p>
          <a:p>
            <a:endParaRPr lang="vi-VN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9AD515-9743-42F6-8B4E-461E42323E49}" type="slidenum">
              <a:rPr lang="vi-VN" smtClean="0"/>
              <a:t>9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258297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Giáo viên chỉ cần nhấn 1 lần chuột thì đồng hồ chạy. Ko cần phải nhấn vào đồng hồ ạ.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GV chọn đáp án nào thì sẽ xuất hiện mặt mếu, mặt cười tương ứng.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Nếu muốn mất mặt mếu thì nhấn 1 lần nữa vào kết quả.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Nhấn vào ngôi sao để quay lại slide trò chơi ban đầu </a:t>
            </a:r>
          </a:p>
          <a:p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681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Giáo viên chỉ cần nhấn 1 lần chuột thì đồng hồ chạy. Ko cần phải nhấn vào đồng hồ ạ.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GV chọn đáp án nào thì sẽ xuất hiện mặt mếu, mặt cười tương ứng.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Nếu muốn mất mặt mếu thì nhấn 1 lần nữa vào kết quả.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Nhấn vào ngôi sao để quay lại slide trò chơi ban đầu </a:t>
            </a:r>
          </a:p>
          <a:p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9AD515-9743-42F6-8B4E-461E42323E49}" type="slidenum">
              <a:rPr lang="vi-VN" smtClean="0"/>
              <a:t>11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00975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80C5E7-B1A1-4648-89D2-17B0F1E7F5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D140298-3E00-4E73-B947-697E692828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BB99EB-0E86-4FEA-A9C4-501D4E755A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26/07/2023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31F536-58DF-4935-AE3B-7A08C03124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995127-BE30-42B7-9BE5-B83CC6A2E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97518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203219-0ED5-4CAD-8F16-4E3B3502C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27D59-6977-44DD-8E4E-5EC5FBCC1A3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26/07/2023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A89BAB-B41F-4760-996E-A658ABD61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85E896-6A31-4981-B626-05CE0AE3B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2553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AAE108-9C7F-4CDC-AD71-B576580A19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103746-779A-435F-995A-5BF82C86C2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84E866-B322-455F-AC32-8C164B8CD9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26/07/2023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0D61E0-F80F-48E7-A817-F1CECBEE9A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F34AFC-4299-43F1-A312-79EF0102C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27462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E1D3E-E4B6-4EAA-BFB4-25A0557A6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7E0856-45A8-4EAD-A9D6-8A993968A1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0EEBE1-2BAF-4C94-8403-6E8454F9BC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26/07/2023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358F46-E931-4D79-94A5-037AFD0733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130D95-EF5F-4A0A-93BD-73AEE2C2FF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12567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BABEC0-6253-4360-B586-B9D20933DE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46E20B-8661-4C60-84FB-4892E8B4860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132BE45-79E4-479B-BD2F-46CCB0BEE6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89105E-DF25-4F38-BDE2-9B00C2C44F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26/07/2023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1D9C4A8-7467-4BAD-98A2-0B63CAC19B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BC5C5C0-08E4-4F7B-9E80-8925539D22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84073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7FF641-A5CC-4263-A394-2112D623A8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4D6865-C632-473C-AEC8-8D3F71562B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9FDBD19-4D33-4F6A-9938-6A04B3888E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1697E46-CE4D-480E-A997-2B53B2DF55B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B8B7E36-823F-4FD4-B826-E450A124800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DBB3B14-C886-4F84-9FD5-11C8320E1F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26/07/2023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F9AF591-4BBF-4BF2-9EF7-F8B114DFA1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52B1A04-B244-4AE3-8997-9B075B105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0444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5408F1-BB29-4C6F-91C9-653A730BEC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F54FEF9-8D09-4091-BE99-B6264EBD34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26/07/2023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B5F49AA-83D5-4063-9CDE-AA7763048B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A2B27C-3C99-4208-B425-775413C536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4035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42A62B2-A6D1-4A6F-8B20-80606F4785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26/07/2023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02E4958-7A46-4331-B2D8-2C31D8FCBD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C8548B-339B-46B2-BF01-1EE3DDC72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46615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EF408F-8083-4F07-9628-074C7AFE41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0477E0-A333-439D-A531-30B39A8134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5D59501-D187-414C-AACE-F838720036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35F890-BB8A-49E1-880A-924FD6FE40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26/07/2023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CA38FE-429A-41E7-942D-ECCE639D3C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401D9BC-0038-4041-AE2C-657BF99D4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75613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956CFD-7F35-482C-A50F-B3D43ACB0A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FD7F3EF-0FE9-46C4-A116-5DA6E26B0D5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0B4041-0F17-42D8-AF16-AB099A39FF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AF67FF-F8F1-4B22-A471-9317ED3A25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26/07/2023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73D6993-98F8-4234-B24A-02D4DB41CE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A34037-0E7D-4379-ACA0-98611B2F76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91979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645B175-C851-453B-B2A0-9A5CFCADC0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65F4A2-0E4F-4E49-A0BF-BEEC722033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28AA27-3F13-4BFD-B949-21CF3191088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3133F5E9-5DAC-4C4A-9DF5-C2B87276BCC8}" type="datetimeFigureOut">
              <a:rPr lang="en-US" smtClean="0"/>
              <a:pPr/>
              <a:t>26/07/2023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EE99A2-0FED-42D4-9FBD-08CC1C3F81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2468D4-5440-4CE2-BAB3-61D83F628C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ACEC5C30-0B3A-4B13-ADDD-7C63C8AA921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C617D0E3-7879-4E51-9843-14E11D752E40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9411307" y="5438588"/>
            <a:ext cx="2086303" cy="1656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0394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slide" Target="slide5.xml"/><Relationship Id="rId18" Type="http://schemas.openxmlformats.org/officeDocument/2006/relationships/image" Target="../media/image21.png"/><Relationship Id="rId3" Type="http://schemas.openxmlformats.org/officeDocument/2006/relationships/slideLayout" Target="../slideLayouts/slideLayout7.xml"/><Relationship Id="rId7" Type="http://schemas.openxmlformats.org/officeDocument/2006/relationships/slide" Target="slide18.xml"/><Relationship Id="rId12" Type="http://schemas.openxmlformats.org/officeDocument/2006/relationships/image" Target="../media/image41.png"/><Relationship Id="rId17" Type="http://schemas.openxmlformats.org/officeDocument/2006/relationships/image" Target="../media/image20.jpg"/><Relationship Id="rId2" Type="http://schemas.openxmlformats.org/officeDocument/2006/relationships/video" Target="../media/media1.mp4"/><Relationship Id="rId16" Type="http://schemas.openxmlformats.org/officeDocument/2006/relationships/image" Target="../media/image19.jpeg"/><Relationship Id="rId1" Type="http://schemas.microsoft.com/office/2007/relationships/media" Target="../media/media1.mp4"/><Relationship Id="rId6" Type="http://schemas.openxmlformats.org/officeDocument/2006/relationships/audio" Target="../media/audio2.wav"/><Relationship Id="rId11" Type="http://schemas.openxmlformats.org/officeDocument/2006/relationships/image" Target="../media/image40.png"/><Relationship Id="rId5" Type="http://schemas.openxmlformats.org/officeDocument/2006/relationships/audio" Target="../media/audio1.wav"/><Relationship Id="rId15" Type="http://schemas.microsoft.com/office/2007/relationships/hdphoto" Target="../media/hdphoto2.wdp"/><Relationship Id="rId10" Type="http://schemas.openxmlformats.org/officeDocument/2006/relationships/image" Target="../media/image39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38.png"/><Relationship Id="rId1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slide" Target="slide5.xml"/><Relationship Id="rId18" Type="http://schemas.openxmlformats.org/officeDocument/2006/relationships/image" Target="../media/image21.png"/><Relationship Id="rId3" Type="http://schemas.openxmlformats.org/officeDocument/2006/relationships/slideLayout" Target="../slideLayouts/slideLayout7.xml"/><Relationship Id="rId7" Type="http://schemas.openxmlformats.org/officeDocument/2006/relationships/slide" Target="slide18.xml"/><Relationship Id="rId12" Type="http://schemas.openxmlformats.org/officeDocument/2006/relationships/image" Target="../media/image46.png"/><Relationship Id="rId17" Type="http://schemas.openxmlformats.org/officeDocument/2006/relationships/image" Target="../media/image20.jpg"/><Relationship Id="rId2" Type="http://schemas.openxmlformats.org/officeDocument/2006/relationships/video" Target="../media/media1.mp4"/><Relationship Id="rId16" Type="http://schemas.openxmlformats.org/officeDocument/2006/relationships/image" Target="../media/image19.jpeg"/><Relationship Id="rId1" Type="http://schemas.microsoft.com/office/2007/relationships/media" Target="../media/media1.mp4"/><Relationship Id="rId6" Type="http://schemas.openxmlformats.org/officeDocument/2006/relationships/audio" Target="../media/audio1.wav"/><Relationship Id="rId11" Type="http://schemas.openxmlformats.org/officeDocument/2006/relationships/image" Target="../media/image45.png"/><Relationship Id="rId5" Type="http://schemas.openxmlformats.org/officeDocument/2006/relationships/audio" Target="../media/audio2.wav"/><Relationship Id="rId15" Type="http://schemas.microsoft.com/office/2007/relationships/hdphoto" Target="../media/hdphoto2.wdp"/><Relationship Id="rId10" Type="http://schemas.openxmlformats.org/officeDocument/2006/relationships/image" Target="../media/image44.pn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43.png"/><Relationship Id="rId1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50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wmf"/><Relationship Id="rId4" Type="http://schemas.openxmlformats.org/officeDocument/2006/relationships/oleObject" Target="../embeddings/oleObject1.bin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oleObject" Target="../embeddings/oleObject2.bin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0.png"/><Relationship Id="rId4" Type="http://schemas.openxmlformats.org/officeDocument/2006/relationships/image" Target="../media/image51.wm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0.png"/><Relationship Id="rId13" Type="http://schemas.openxmlformats.org/officeDocument/2006/relationships/image" Target="../media/image590.png"/><Relationship Id="rId3" Type="http://schemas.openxmlformats.org/officeDocument/2006/relationships/oleObject" Target="../embeddings/oleObject2.bin"/><Relationship Id="rId7" Type="http://schemas.openxmlformats.org/officeDocument/2006/relationships/image" Target="../media/image58.png"/><Relationship Id="rId12" Type="http://schemas.openxmlformats.org/officeDocument/2006/relationships/image" Target="../media/image5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11" Type="http://schemas.openxmlformats.org/officeDocument/2006/relationships/image" Target="../media/image570.png"/><Relationship Id="rId5" Type="http://schemas.openxmlformats.org/officeDocument/2006/relationships/image" Target="../media/image50.png"/><Relationship Id="rId10" Type="http://schemas.openxmlformats.org/officeDocument/2006/relationships/image" Target="../media/image560.png"/><Relationship Id="rId4" Type="http://schemas.openxmlformats.org/officeDocument/2006/relationships/image" Target="../media/image51.wmf"/><Relationship Id="rId9" Type="http://schemas.openxmlformats.org/officeDocument/2006/relationships/image" Target="../media/image55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gif"/><Relationship Id="rId4" Type="http://schemas.openxmlformats.org/officeDocument/2006/relationships/image" Target="../media/image51.w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69.jpeg"/><Relationship Id="rId5" Type="http://schemas.openxmlformats.org/officeDocument/2006/relationships/image" Target="../media/image68.png"/><Relationship Id="rId4" Type="http://schemas.openxmlformats.org/officeDocument/2006/relationships/notesSlide" Target="../notesSlides/notesSlide1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5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hyperlink" Target="https://accuweather.com/" TargetMode="External"/><Relationship Id="rId5" Type="http://schemas.openxmlformats.org/officeDocument/2006/relationships/image" Target="../media/image74.png"/><Relationship Id="rId4" Type="http://schemas.openxmlformats.org/officeDocument/2006/relationships/notesSlide" Target="../notesSlides/notesSlide1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0.png"/><Relationship Id="rId5" Type="http://schemas.openxmlformats.org/officeDocument/2006/relationships/image" Target="../media/image730.png"/><Relationship Id="rId4" Type="http://schemas.openxmlformats.org/officeDocument/2006/relationships/image" Target="../media/image72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0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0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3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68.png"/><Relationship Id="rId5" Type="http://schemas.openxmlformats.org/officeDocument/2006/relationships/image" Target="../media/image82.png"/><Relationship Id="rId4" Type="http://schemas.openxmlformats.org/officeDocument/2006/relationships/notesSlide" Target="../notesSlides/notesSlide2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7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0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89.png"/><Relationship Id="rId5" Type="http://schemas.openxmlformats.org/officeDocument/2006/relationships/image" Target="../media/image88.jpeg"/><Relationship Id="rId4" Type="http://schemas.openxmlformats.org/officeDocument/2006/relationships/notesSlide" Target="../notesSlides/notesSlide2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5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3" Type="http://schemas.openxmlformats.org/officeDocument/2006/relationships/image" Target="../media/image12.jpeg"/><Relationship Id="rId7" Type="http://schemas.openxmlformats.org/officeDocument/2006/relationships/slide" Target="slide9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slide" Target="slide8.xml"/><Relationship Id="rId5" Type="http://schemas.openxmlformats.org/officeDocument/2006/relationships/slide" Target="slide7.xml"/><Relationship Id="rId4" Type="http://schemas.openxmlformats.org/officeDocument/2006/relationships/slide" Target="slide6.xml"/><Relationship Id="rId9" Type="http://schemas.openxmlformats.org/officeDocument/2006/relationships/slide" Target="slide1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slide" Target="slide5.xml"/><Relationship Id="rId18" Type="http://schemas.openxmlformats.org/officeDocument/2006/relationships/image" Target="../media/image21.png"/><Relationship Id="rId3" Type="http://schemas.openxmlformats.org/officeDocument/2006/relationships/slideLayout" Target="../slideLayouts/slideLayout7.xml"/><Relationship Id="rId7" Type="http://schemas.openxmlformats.org/officeDocument/2006/relationships/slide" Target="slide18.xml"/><Relationship Id="rId12" Type="http://schemas.openxmlformats.org/officeDocument/2006/relationships/image" Target="../media/image17.png"/><Relationship Id="rId17" Type="http://schemas.openxmlformats.org/officeDocument/2006/relationships/image" Target="../media/image20.jpg"/><Relationship Id="rId2" Type="http://schemas.openxmlformats.org/officeDocument/2006/relationships/video" Target="../media/media1.mp4"/><Relationship Id="rId16" Type="http://schemas.openxmlformats.org/officeDocument/2006/relationships/image" Target="../media/image19.jpeg"/><Relationship Id="rId1" Type="http://schemas.microsoft.com/office/2007/relationships/media" Target="../media/media1.mp4"/><Relationship Id="rId6" Type="http://schemas.openxmlformats.org/officeDocument/2006/relationships/audio" Target="../media/audio2.wav"/><Relationship Id="rId11" Type="http://schemas.openxmlformats.org/officeDocument/2006/relationships/image" Target="../media/image16.png"/><Relationship Id="rId5" Type="http://schemas.openxmlformats.org/officeDocument/2006/relationships/audio" Target="../media/audio1.wav"/><Relationship Id="rId15" Type="http://schemas.microsoft.com/office/2007/relationships/hdphoto" Target="../media/hdphoto2.wdp"/><Relationship Id="rId10" Type="http://schemas.openxmlformats.org/officeDocument/2006/relationships/image" Target="../media/image15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14.png"/><Relationship Id="rId1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slide" Target="slide5.xml"/><Relationship Id="rId18" Type="http://schemas.openxmlformats.org/officeDocument/2006/relationships/image" Target="../media/image21.png"/><Relationship Id="rId3" Type="http://schemas.openxmlformats.org/officeDocument/2006/relationships/slideLayout" Target="../slideLayouts/slideLayout7.xml"/><Relationship Id="rId7" Type="http://schemas.openxmlformats.org/officeDocument/2006/relationships/slide" Target="slide18.xml"/><Relationship Id="rId12" Type="http://schemas.openxmlformats.org/officeDocument/2006/relationships/image" Target="../media/image26.png"/><Relationship Id="rId17" Type="http://schemas.openxmlformats.org/officeDocument/2006/relationships/image" Target="../media/image20.jpg"/><Relationship Id="rId2" Type="http://schemas.openxmlformats.org/officeDocument/2006/relationships/video" Target="../media/media1.mp4"/><Relationship Id="rId16" Type="http://schemas.openxmlformats.org/officeDocument/2006/relationships/image" Target="../media/image19.jpeg"/><Relationship Id="rId1" Type="http://schemas.microsoft.com/office/2007/relationships/media" Target="../media/media1.mp4"/><Relationship Id="rId6" Type="http://schemas.openxmlformats.org/officeDocument/2006/relationships/audio" Target="../media/audio1.wav"/><Relationship Id="rId11" Type="http://schemas.openxmlformats.org/officeDocument/2006/relationships/image" Target="../media/image25.png"/><Relationship Id="rId5" Type="http://schemas.openxmlformats.org/officeDocument/2006/relationships/audio" Target="../media/audio2.wav"/><Relationship Id="rId15" Type="http://schemas.microsoft.com/office/2007/relationships/hdphoto" Target="../media/hdphoto2.wdp"/><Relationship Id="rId10" Type="http://schemas.openxmlformats.org/officeDocument/2006/relationships/image" Target="../media/image24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23.png"/><Relationship Id="rId1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slide" Target="slide5.xml"/><Relationship Id="rId18" Type="http://schemas.openxmlformats.org/officeDocument/2006/relationships/image" Target="../media/image21.png"/><Relationship Id="rId3" Type="http://schemas.openxmlformats.org/officeDocument/2006/relationships/slideLayout" Target="../slideLayouts/slideLayout7.xml"/><Relationship Id="rId7" Type="http://schemas.openxmlformats.org/officeDocument/2006/relationships/slide" Target="slide18.xml"/><Relationship Id="rId12" Type="http://schemas.openxmlformats.org/officeDocument/2006/relationships/image" Target="../media/image31.png"/><Relationship Id="rId17" Type="http://schemas.openxmlformats.org/officeDocument/2006/relationships/image" Target="../media/image20.jpg"/><Relationship Id="rId2" Type="http://schemas.openxmlformats.org/officeDocument/2006/relationships/video" Target="../media/media1.mp4"/><Relationship Id="rId16" Type="http://schemas.openxmlformats.org/officeDocument/2006/relationships/image" Target="../media/image19.jpeg"/><Relationship Id="rId1" Type="http://schemas.microsoft.com/office/2007/relationships/media" Target="../media/media1.mp4"/><Relationship Id="rId6" Type="http://schemas.openxmlformats.org/officeDocument/2006/relationships/audio" Target="../media/audio2.wav"/><Relationship Id="rId11" Type="http://schemas.openxmlformats.org/officeDocument/2006/relationships/image" Target="../media/image30.png"/><Relationship Id="rId5" Type="http://schemas.openxmlformats.org/officeDocument/2006/relationships/audio" Target="../media/audio1.wav"/><Relationship Id="rId15" Type="http://schemas.microsoft.com/office/2007/relationships/hdphoto" Target="../media/hdphoto2.wdp"/><Relationship Id="rId10" Type="http://schemas.openxmlformats.org/officeDocument/2006/relationships/image" Target="../media/image29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28.png"/><Relationship Id="rId1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34.png"/><Relationship Id="rId18" Type="http://schemas.openxmlformats.org/officeDocument/2006/relationships/image" Target="../media/image21.png"/><Relationship Id="rId3" Type="http://schemas.openxmlformats.org/officeDocument/2006/relationships/slideLayout" Target="../slideLayouts/slideLayout7.xml"/><Relationship Id="rId7" Type="http://schemas.openxmlformats.org/officeDocument/2006/relationships/slide" Target="slide5.xml"/><Relationship Id="rId12" Type="http://schemas.openxmlformats.org/officeDocument/2006/relationships/image" Target="../media/image33.png"/><Relationship Id="rId17" Type="http://schemas.openxmlformats.org/officeDocument/2006/relationships/image" Target="../media/image20.jpg"/><Relationship Id="rId2" Type="http://schemas.openxmlformats.org/officeDocument/2006/relationships/video" Target="../media/media1.mp4"/><Relationship Id="rId16" Type="http://schemas.openxmlformats.org/officeDocument/2006/relationships/image" Target="../media/image19.jpeg"/><Relationship Id="rId1" Type="http://schemas.microsoft.com/office/2007/relationships/media" Target="../media/media1.mp4"/><Relationship Id="rId6" Type="http://schemas.openxmlformats.org/officeDocument/2006/relationships/audio" Target="../media/audio1.wav"/><Relationship Id="rId11" Type="http://schemas.openxmlformats.org/officeDocument/2006/relationships/image" Target="../media/image32.png"/><Relationship Id="rId5" Type="http://schemas.openxmlformats.org/officeDocument/2006/relationships/audio" Target="../media/audio2.wav"/><Relationship Id="rId15" Type="http://schemas.openxmlformats.org/officeDocument/2006/relationships/image" Target="../media/image36.png"/><Relationship Id="rId10" Type="http://schemas.openxmlformats.org/officeDocument/2006/relationships/slide" Target="slide18.xml"/><Relationship Id="rId4" Type="http://schemas.openxmlformats.org/officeDocument/2006/relationships/notesSlide" Target="../notesSlides/notesSlide7.xml"/><Relationship Id="rId9" Type="http://schemas.microsoft.com/office/2007/relationships/hdphoto" Target="../media/hdphoto2.wdp"/><Relationship Id="rId1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!!2">
            <a:extLst>
              <a:ext uri="{FF2B5EF4-FFF2-40B4-BE49-F238E27FC236}">
                <a16:creationId xmlns:a16="http://schemas.microsoft.com/office/drawing/2014/main" id="{F4B5F415-7490-4054-85B4-10F7AE6D33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9628" y="2323835"/>
            <a:ext cx="11952372" cy="1417123"/>
          </a:xfrm>
        </p:spPr>
        <p:txBody>
          <a:bodyPr>
            <a:noAutofit/>
          </a:bodyPr>
          <a:lstStyle/>
          <a:p>
            <a:r>
              <a:rPr lang="en-US" sz="5000" b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HÀM SỐ</a:t>
            </a:r>
            <a:endParaRPr lang="en-US" sz="5000" b="1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A65E432-C1E6-4C36-BF8E-2DA25E65DC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3579677" y="4747910"/>
            <a:ext cx="49149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ubtitle 2">
            <a:extLst>
              <a:ext uri="{FF2B5EF4-FFF2-40B4-BE49-F238E27FC236}">
                <a16:creationId xmlns:a16="http://schemas.microsoft.com/office/drawing/2014/main" id="{D05F6415-1E7C-453D-B6B7-DBF76BDA69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65127" y="5177912"/>
            <a:ext cx="9144000" cy="1655762"/>
          </a:xfrm>
        </p:spPr>
        <p:txBody>
          <a:bodyPr>
            <a:normAutofit/>
          </a:bodyPr>
          <a:lstStyle/>
          <a:p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Giáo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viên</a:t>
            </a:r>
            <a:r>
              <a:rPr lang="en-US" sz="280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: </a:t>
            </a:r>
            <a:endParaRPr lang="en-US" sz="2800" dirty="0">
              <a:solidFill>
                <a:schemeClr val="bg1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1" descr="Clipboard">
            <a:extLst>
              <a:ext uri="{FF2B5EF4-FFF2-40B4-BE49-F238E27FC236}">
                <a16:creationId xmlns:a16="http://schemas.microsoft.com/office/drawing/2014/main" id="{2A123BD8-A09C-49C0-98E8-54B55610A9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631394">
            <a:off x="-634327" y="3883012"/>
            <a:ext cx="3194131" cy="3194131"/>
          </a:xfrm>
          <a:prstGeom prst="rect">
            <a:avLst/>
          </a:prstGeom>
        </p:spPr>
      </p:pic>
      <p:pic>
        <p:nvPicPr>
          <p:cNvPr id="19" name="Graphic 18" descr="Ruler">
            <a:extLst>
              <a:ext uri="{FF2B5EF4-FFF2-40B4-BE49-F238E27FC236}">
                <a16:creationId xmlns:a16="http://schemas.microsoft.com/office/drawing/2014/main" id="{39130E3C-1E93-4315-AE76-13C55147DC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8889495">
            <a:off x="10171718" y="145767"/>
            <a:ext cx="1574403" cy="1574403"/>
          </a:xfrm>
          <a:prstGeom prst="rect">
            <a:avLst/>
          </a:prstGeom>
        </p:spPr>
      </p:pic>
      <p:pic>
        <p:nvPicPr>
          <p:cNvPr id="21" name="Graphic 20" descr="Pencil">
            <a:extLst>
              <a:ext uri="{FF2B5EF4-FFF2-40B4-BE49-F238E27FC236}">
                <a16:creationId xmlns:a16="http://schemas.microsoft.com/office/drawing/2014/main" id="{FFEC1660-205F-490E-800A-0D57D250BA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20520790">
            <a:off x="10917677" y="783939"/>
            <a:ext cx="1488402" cy="1488402"/>
          </a:xfrm>
          <a:prstGeom prst="rect">
            <a:avLst/>
          </a:prstGeom>
        </p:spPr>
      </p:pic>
      <p:sp>
        <p:nvSpPr>
          <p:cNvPr id="12" name="Subtitle 2">
            <a:extLst>
              <a:ext uri="{FF2B5EF4-FFF2-40B4-BE49-F238E27FC236}">
                <a16:creationId xmlns:a16="http://schemas.microsoft.com/office/drawing/2014/main" id="{CF2EB805-B981-47B9-9661-CF05DB551677}"/>
              </a:ext>
            </a:extLst>
          </p:cNvPr>
          <p:cNvSpPr txBox="1">
            <a:spLocks/>
          </p:cNvSpPr>
          <p:nvPr/>
        </p:nvSpPr>
        <p:spPr>
          <a:xfrm>
            <a:off x="262360" y="160893"/>
            <a:ext cx="9144000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80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   PHÒNG GD&amp;ĐT………..</a:t>
            </a:r>
          </a:p>
          <a:p>
            <a:pPr algn="l"/>
            <a:r>
              <a:rPr lang="en-US" sz="280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TRƯỜNG THCS ………….……</a:t>
            </a:r>
            <a:endParaRPr lang="en-US" sz="2800" dirty="0">
              <a:solidFill>
                <a:schemeClr val="bg1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4" name="!!1">
            <a:extLst>
              <a:ext uri="{FF2B5EF4-FFF2-40B4-BE49-F238E27FC236}">
                <a16:creationId xmlns:a16="http://schemas.microsoft.com/office/drawing/2014/main" id="{0E246211-C9C9-4B3E-9DDF-914AB989AE93}"/>
              </a:ext>
            </a:extLst>
          </p:cNvPr>
          <p:cNvSpPr txBox="1"/>
          <p:nvPr/>
        </p:nvSpPr>
        <p:spPr>
          <a:xfrm>
            <a:off x="4397104" y="2138683"/>
            <a:ext cx="6762750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Đ8-C2-Tiết 1 </a:t>
            </a:r>
            <a:endParaRPr lang="en-US" sz="48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6397050"/>
      </p:ext>
    </p:extLst>
  </p:cSld>
  <p:clrMapOvr>
    <a:masterClrMapping/>
  </p:clrMapOvr>
  <p:transition spd="slow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2">
            <a:hlinkClick r:id="rId7" action="ppaction://hlinksldjump"/>
            <a:extLst>
              <a:ext uri="{FF2B5EF4-FFF2-40B4-BE49-F238E27FC236}">
                <a16:creationId xmlns:a16="http://schemas.microsoft.com/office/drawing/2014/main" id="{4590CDE9-1FA0-7252-1A76-57B54CEBE5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277" y="105912"/>
            <a:ext cx="1562099" cy="63094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5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Câu 5: </a:t>
            </a:r>
            <a:endParaRPr kumimoji="0" lang="en-US" altLang="en-US" sz="35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23">
            <a:extLst>
              <a:ext uri="{FF2B5EF4-FFF2-40B4-BE49-F238E27FC236}">
                <a16:creationId xmlns:a16="http://schemas.microsoft.com/office/drawing/2014/main" id="{BEB73886-4B01-ABE0-3C96-D4E6888CFB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56024" y="445325"/>
            <a:ext cx="3488376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36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                    </a:t>
            </a:r>
            <a:endParaRPr kumimoji="0" lang="en-US" altLang="en-US" sz="3600" b="0" i="0" u="none" strike="noStrike" cap="none" normalizeH="0" baseline="0" dirty="0">
              <a:ln>
                <a:noFill/>
              </a:ln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Đ">
                <a:extLst>
                  <a:ext uri="{FF2B5EF4-FFF2-40B4-BE49-F238E27FC236}">
                    <a16:creationId xmlns:a16="http://schemas.microsoft.com/office/drawing/2014/main" id="{7D4E374A-168C-EEE4-478A-77BBF6C6F75E}"/>
                  </a:ext>
                </a:extLst>
              </p:cNvPr>
              <p:cNvSpPr/>
              <p:nvPr/>
            </p:nvSpPr>
            <p:spPr>
              <a:xfrm>
                <a:off x="94277" y="3094208"/>
                <a:ext cx="2438400" cy="1506607"/>
              </a:xfrm>
              <a:prstGeom prst="roundRect">
                <a:avLst/>
              </a:prstGeom>
              <a:solidFill>
                <a:srgbClr val="FFC000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b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000" i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7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000" i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4000" b="0" i="0" smtClean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4000" i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m:rPr>
                            <m:nor/>
                          </m:rPr>
                          <a:rPr lang="en-US" sz="4000" b="0" i="0" smtClean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4000" i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</m:oMath>
                </a14:m>
                <a:endParaRPr lang="en-US" sz="40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" name="Đ">
                <a:extLst>
                  <a:ext uri="{FF2B5EF4-FFF2-40B4-BE49-F238E27FC236}">
                    <a16:creationId xmlns:a16="http://schemas.microsoft.com/office/drawing/2014/main" id="{7D4E374A-168C-EEE4-478A-77BBF6C6F75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277" y="3094208"/>
                <a:ext cx="2438400" cy="1506607"/>
              </a:xfrm>
              <a:prstGeom prst="round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ounded Rectangle 5">
                <a:extLst>
                  <a:ext uri="{FF2B5EF4-FFF2-40B4-BE49-F238E27FC236}">
                    <a16:creationId xmlns:a16="http://schemas.microsoft.com/office/drawing/2014/main" id="{939FCE3C-8B5A-E33A-500F-1EE28AB2BB60}"/>
                  </a:ext>
                </a:extLst>
              </p:cNvPr>
              <p:cNvSpPr/>
              <p:nvPr/>
            </p:nvSpPr>
            <p:spPr>
              <a:xfrm>
                <a:off x="3199474" y="3132840"/>
                <a:ext cx="2438400" cy="1506606"/>
              </a:xfrm>
              <a:prstGeom prst="roundRect">
                <a:avLst/>
              </a:prstGeom>
              <a:solidFill>
                <a:srgbClr val="FFC000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000" i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4000" b="0" i="0" smtClean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4000" i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m:rPr>
                            <m:nor/>
                          </m:rPr>
                          <a:rPr lang="en-US" sz="4000" b="0" i="0" smtClean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4000" i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000" i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7</m:t>
                        </m:r>
                      </m:den>
                    </m:f>
                  </m:oMath>
                </a14:m>
                <a:endParaRPr lang="en-US" sz="40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" name="Rounded Rectangle 5">
                <a:extLst>
                  <a:ext uri="{FF2B5EF4-FFF2-40B4-BE49-F238E27FC236}">
                    <a16:creationId xmlns:a16="http://schemas.microsoft.com/office/drawing/2014/main" id="{939FCE3C-8B5A-E33A-500F-1EE28AB2BB6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99474" y="3132840"/>
                <a:ext cx="2438400" cy="1506606"/>
              </a:xfrm>
              <a:prstGeom prst="round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31ABF12A-D373-9173-C500-F254DAE57FBE}"/>
                  </a:ext>
                </a:extLst>
              </p:cNvPr>
              <p:cNvSpPr txBox="1"/>
              <p:nvPr/>
            </p:nvSpPr>
            <p:spPr>
              <a:xfrm>
                <a:off x="1154163" y="893799"/>
                <a:ext cx="10032460" cy="136338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nl-NL" sz="5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Kết quả phép cộng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5000" i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5000" i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5000" b="0" i="0" smtClean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5000" i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m:rPr>
                            <m:nor/>
                          </m:rPr>
                          <a:rPr lang="en-US" sz="5000" b="0" i="0" smtClean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5000" i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  <m:r>
                      <m:rPr>
                        <m:nor/>
                      </m:rPr>
                      <a:rPr lang="en-US" sz="5000" i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m:t>+</m:t>
                    </m:r>
                    <m:f>
                      <m:fPr>
                        <m:ctrlPr>
                          <a:rPr lang="en-US" sz="5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5000" i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5000" i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5000" b="0" i="0" smtClean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5000" i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m:rPr>
                            <m:nor/>
                          </m:rPr>
                          <a:rPr lang="en-US" sz="5000" b="0" i="0" smtClean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5000" i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nl-NL" sz="5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là:</a:t>
                </a:r>
                <a:endParaRPr lang="en-US" sz="5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31ABF12A-D373-9173-C500-F254DAE57F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54163" y="893799"/>
                <a:ext cx="10032460" cy="1363387"/>
              </a:xfrm>
              <a:prstGeom prst="rect">
                <a:avLst/>
              </a:prstGeom>
              <a:blipFill>
                <a:blip r:embed="rId10"/>
                <a:stretch>
                  <a:fillRect l="-2916" b="-98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ounded Rectangle 4">
                <a:extLst>
                  <a:ext uri="{FF2B5EF4-FFF2-40B4-BE49-F238E27FC236}">
                    <a16:creationId xmlns:a16="http://schemas.microsoft.com/office/drawing/2014/main" id="{2D0F3B92-F9F6-E1DE-F24C-5EC7BB2B2DBC}"/>
                  </a:ext>
                </a:extLst>
              </p:cNvPr>
              <p:cNvSpPr/>
              <p:nvPr/>
            </p:nvSpPr>
            <p:spPr>
              <a:xfrm>
                <a:off x="6417624" y="3175964"/>
                <a:ext cx="2438400" cy="1506607"/>
              </a:xfrm>
              <a:prstGeom prst="roundRect">
                <a:avLst/>
              </a:prstGeom>
              <a:solidFill>
                <a:srgbClr val="FFC000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</a:t>
                </a:r>
                <a:r>
                  <a:rPr lang="en-US" sz="4000" b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000" i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10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000" i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4000" b="0" i="0" smtClean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4000" i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m:rPr>
                            <m:nor/>
                          </m:rPr>
                          <a:rPr lang="en-US" sz="4000" b="0" i="0" smtClean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4000" i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</m:oMath>
                </a14:m>
                <a:endParaRPr lang="en-US" sz="40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8" name="Rounded Rectangle 4">
                <a:extLst>
                  <a:ext uri="{FF2B5EF4-FFF2-40B4-BE49-F238E27FC236}">
                    <a16:creationId xmlns:a16="http://schemas.microsoft.com/office/drawing/2014/main" id="{2D0F3B92-F9F6-E1DE-F24C-5EC7BB2B2DB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17624" y="3175964"/>
                <a:ext cx="2438400" cy="1506607"/>
              </a:xfrm>
              <a:prstGeom prst="roundRect">
                <a:avLst/>
              </a:prstGeom>
              <a:blipFill>
                <a:blip r:embed="rId11"/>
                <a:stretch>
                  <a:fillRect/>
                </a:stretch>
              </a:blip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ounded Rectangle 5">
                <a:extLst>
                  <a:ext uri="{FF2B5EF4-FFF2-40B4-BE49-F238E27FC236}">
                    <a16:creationId xmlns:a16="http://schemas.microsoft.com/office/drawing/2014/main" id="{90B268EE-EF7D-5ED2-7E6F-CA4F8B285CED}"/>
                  </a:ext>
                </a:extLst>
              </p:cNvPr>
              <p:cNvSpPr/>
              <p:nvPr/>
            </p:nvSpPr>
            <p:spPr>
              <a:xfrm>
                <a:off x="9559772" y="3132840"/>
                <a:ext cx="2438400" cy="1429341"/>
              </a:xfrm>
              <a:prstGeom prst="roundRect">
                <a:avLst/>
              </a:prstGeom>
              <a:solidFill>
                <a:srgbClr val="FFC000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ctr"/>
                <a:r>
                  <a:rPr lang="en-US" sz="4000" b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000" i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7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000" i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2</m:t>
                        </m:r>
                        <m:r>
                          <m:rPr>
                            <m:nor/>
                          </m:rPr>
                          <a:rPr lang="en-US" sz="4000" i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4000" b="0" i="0" smtClean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4000" i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m:rPr>
                            <m:nor/>
                          </m:rPr>
                          <a:rPr lang="en-US" sz="4000" b="0" i="0" smtClean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4000" i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endParaRPr lang="en-US" sz="4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ctr"/>
                <a:endParaRPr lang="en-US" sz="40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9" name="Rounded Rectangle 5">
                <a:extLst>
                  <a:ext uri="{FF2B5EF4-FFF2-40B4-BE49-F238E27FC236}">
                    <a16:creationId xmlns:a16="http://schemas.microsoft.com/office/drawing/2014/main" id="{90B268EE-EF7D-5ED2-7E6F-CA4F8B285CE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59772" y="3132840"/>
                <a:ext cx="2438400" cy="1429341"/>
              </a:xfrm>
              <a:prstGeom prst="roundRect">
                <a:avLst/>
              </a:prstGeom>
              <a:blipFill>
                <a:blip r:embed="rId12"/>
                <a:stretch>
                  <a:fillRect/>
                </a:stretch>
              </a:blip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4" descr="Wall Mural Cartoon Little Star - PIXERS.NET.AU">
            <a:hlinkClick r:id="rId13" action="ppaction://hlinksldjump"/>
            <a:extLst>
              <a:ext uri="{FF2B5EF4-FFF2-40B4-BE49-F238E27FC236}">
                <a16:creationId xmlns:a16="http://schemas.microsoft.com/office/drawing/2014/main" id="{0E465AF7-5707-6B29-4F6F-CE19D17103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778" b="90667" l="8000" r="92000">
                        <a14:foregroundMark x1="92444" y1="46222" x2="92444" y2="46222"/>
                        <a14:foregroundMark x1="53333" y1="9778" x2="53333" y2="9778"/>
                        <a14:foregroundMark x1="8444" y1="35556" x2="8444" y2="35556"/>
                        <a14:foregroundMark x1="71111" y1="90667" x2="71111" y2="90667"/>
                        <a14:foregroundMark x1="36889" y1="49333" x2="36889" y2="49333"/>
                        <a14:foregroundMark x1="36889" y1="46667" x2="36889" y2="46667"/>
                        <a14:foregroundMark x1="60444" y1="51556" x2="60444" y2="51556"/>
                        <a14:foregroundMark x1="67556" y1="48444" x2="67556" y2="48444"/>
                        <a14:foregroundMark x1="64000" y1="45778" x2="64000" y2="45778"/>
                        <a14:foregroundMark x1="64000" y1="49333" x2="64000" y2="49333"/>
                        <a14:foregroundMark x1="63556" y1="43556" x2="63556" y2="43556"/>
                        <a14:foregroundMark x1="63111" y1="47556" x2="63111" y2="47556"/>
                        <a14:foregroundMark x1="62667" y1="44000" x2="62667" y2="44000"/>
                        <a14:foregroundMark x1="64000" y1="52444" x2="64000" y2="52444"/>
                        <a14:foregroundMark x1="35111" y1="43111" x2="35111" y2="43111"/>
                        <a14:foregroundMark x1="36889" y1="40889" x2="36889" y2="40889"/>
                        <a14:foregroundMark x1="36889" y1="38222" x2="36889" y2="38222"/>
                        <a14:foregroundMark x1="34667" y1="42222" x2="34667" y2="42222"/>
                        <a14:foregroundMark x1="33778" y1="45333" x2="33778" y2="45333"/>
                        <a14:foregroundMark x1="33778" y1="48889" x2="33778" y2="48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9901" y="-93662"/>
            <a:ext cx="1562099" cy="1562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đ">
            <a:extLst>
              <a:ext uri="{FF2B5EF4-FFF2-40B4-BE49-F238E27FC236}">
                <a16:creationId xmlns:a16="http://schemas.microsoft.com/office/drawing/2014/main" id="{E88BCD42-FD2A-44AA-B281-216A732106D5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2962" y="4634589"/>
            <a:ext cx="2032964" cy="1796989"/>
          </a:xfrm>
          <a:prstGeom prst="rect">
            <a:avLst/>
          </a:prstGeom>
        </p:spPr>
      </p:pic>
      <p:pic>
        <p:nvPicPr>
          <p:cNvPr id="12" name="s">
            <a:extLst>
              <a:ext uri="{FF2B5EF4-FFF2-40B4-BE49-F238E27FC236}">
                <a16:creationId xmlns:a16="http://schemas.microsoft.com/office/drawing/2014/main" id="{3BC144E2-4C99-7BAC-6808-53FC241B92F6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8774" y="4928726"/>
            <a:ext cx="2032964" cy="1496214"/>
          </a:xfrm>
          <a:prstGeom prst="rect">
            <a:avLst/>
          </a:prstGeom>
        </p:spPr>
      </p:pic>
      <p:pic>
        <p:nvPicPr>
          <p:cNvPr id="83" name="Đồng hồ đếm ngược 20 giây">
            <a:hlinkClick r:id="" action="ppaction://media"/>
            <a:extLst>
              <a:ext uri="{FF2B5EF4-FFF2-40B4-BE49-F238E27FC236}">
                <a16:creationId xmlns:a16="http://schemas.microsoft.com/office/drawing/2014/main" id="{479A5060-C2DA-1E41-0906-D8CB886FF20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4200674" y="5601349"/>
            <a:ext cx="1808252" cy="1271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620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23755" fill="hold"/>
                                        <p:tgtEl>
                                          <p:spTgt spid="8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3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5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77" fill="hold" display="0">
                  <p:stCondLst>
                    <p:cond delay="indefinite"/>
                  </p:stCondLst>
                </p:cTn>
                <p:tgtEl>
                  <p:spTgt spid="83"/>
                </p:tgtEl>
              </p:cMediaNode>
            </p:video>
          </p:childTnLst>
        </p:cTn>
      </p:par>
    </p:tnLst>
    <p:bldLst>
      <p:bldP spid="3" grpId="0" animBg="1"/>
      <p:bldP spid="4" grpId="0"/>
      <p:bldP spid="5" grpId="0" animBg="1"/>
      <p:bldP spid="6" grpId="0" animBg="1"/>
      <p:bldP spid="6" grpId="1" animBg="1"/>
      <p:bldP spid="7" grpId="0"/>
      <p:bldP spid="8" grpId="0" animBg="1"/>
      <p:bldP spid="8" grpId="1" animBg="1"/>
      <p:bldP spid="9" grpId="0" animBg="1"/>
      <p:bldP spid="9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2">
            <a:hlinkClick r:id="rId7" action="ppaction://hlinksldjump"/>
            <a:extLst>
              <a:ext uri="{FF2B5EF4-FFF2-40B4-BE49-F238E27FC236}">
                <a16:creationId xmlns:a16="http://schemas.microsoft.com/office/drawing/2014/main" id="{46EF31C9-6BD3-F4A7-88BD-7FEDC13768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277" y="105912"/>
            <a:ext cx="1562099" cy="63094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5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Câu </a:t>
            </a:r>
            <a:r>
              <a:rPr lang="en-US" altLang="en-US" sz="3500" b="1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6</a:t>
            </a:r>
            <a:r>
              <a:rPr kumimoji="0" lang="en-US" altLang="en-US" sz="35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endParaRPr kumimoji="0" lang="en-US" altLang="en-US" sz="35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23">
            <a:extLst>
              <a:ext uri="{FF2B5EF4-FFF2-40B4-BE49-F238E27FC236}">
                <a16:creationId xmlns:a16="http://schemas.microsoft.com/office/drawing/2014/main" id="{99D5F251-FA21-1EFE-FF81-2E9905869D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56024" y="445325"/>
            <a:ext cx="3488376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36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                    </a:t>
            </a:r>
            <a:endParaRPr kumimoji="0" lang="en-US" altLang="en-US" sz="3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Đ">
                <a:extLst>
                  <a:ext uri="{FF2B5EF4-FFF2-40B4-BE49-F238E27FC236}">
                    <a16:creationId xmlns:a16="http://schemas.microsoft.com/office/drawing/2014/main" id="{483002BC-E14D-C294-5336-B5E2594E9D11}"/>
                  </a:ext>
                </a:extLst>
              </p:cNvPr>
              <p:cNvSpPr/>
              <p:nvPr/>
            </p:nvSpPr>
            <p:spPr>
              <a:xfrm>
                <a:off x="552174" y="2571122"/>
                <a:ext cx="2438400" cy="1506607"/>
              </a:xfrm>
              <a:prstGeom prst="roundRect">
                <a:avLst/>
              </a:prstGeom>
              <a:solidFill>
                <a:srgbClr val="FFC000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50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</a:t>
                </a:r>
                <a:r>
                  <a:rPr lang="en-US" sz="5000" b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5000" i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rPr>
                          <m:t>−1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5000" i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rPr>
                          <m:t>6</m:t>
                        </m:r>
                      </m:den>
                    </m:f>
                  </m:oMath>
                </a14:m>
                <a:endParaRPr lang="en-US" sz="50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7" name="Đ">
                <a:extLst>
                  <a:ext uri="{FF2B5EF4-FFF2-40B4-BE49-F238E27FC236}">
                    <a16:creationId xmlns:a16="http://schemas.microsoft.com/office/drawing/2014/main" id="{483002BC-E14D-C294-5336-B5E2594E9D1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2174" y="2571122"/>
                <a:ext cx="2438400" cy="1506607"/>
              </a:xfrm>
              <a:prstGeom prst="round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ounded Rectangle 5">
                <a:extLst>
                  <a:ext uri="{FF2B5EF4-FFF2-40B4-BE49-F238E27FC236}">
                    <a16:creationId xmlns:a16="http://schemas.microsoft.com/office/drawing/2014/main" id="{567CB969-2008-FACF-AB86-F20A2463EF66}"/>
                  </a:ext>
                </a:extLst>
              </p:cNvPr>
              <p:cNvSpPr/>
              <p:nvPr/>
            </p:nvSpPr>
            <p:spPr>
              <a:xfrm>
                <a:off x="3437465" y="2571124"/>
                <a:ext cx="2438400" cy="1506606"/>
              </a:xfrm>
              <a:prstGeom prst="roundRect">
                <a:avLst/>
              </a:prstGeom>
              <a:solidFill>
                <a:srgbClr val="FFC000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50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5000" i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5000" i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rPr>
                          <m:t>6</m:t>
                        </m:r>
                      </m:den>
                    </m:f>
                  </m:oMath>
                </a14:m>
                <a:endParaRPr lang="en-US" sz="50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8" name="Rounded Rectangle 5">
                <a:extLst>
                  <a:ext uri="{FF2B5EF4-FFF2-40B4-BE49-F238E27FC236}">
                    <a16:creationId xmlns:a16="http://schemas.microsoft.com/office/drawing/2014/main" id="{567CB969-2008-FACF-AB86-F20A2463EF6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37465" y="2571124"/>
                <a:ext cx="2438400" cy="1506606"/>
              </a:xfrm>
              <a:prstGeom prst="round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Hộp Văn bản 6">
                <a:extLst>
                  <a:ext uri="{FF2B5EF4-FFF2-40B4-BE49-F238E27FC236}">
                    <a16:creationId xmlns:a16="http://schemas.microsoft.com/office/drawing/2014/main" id="{5585A995-9F94-5EBD-9CEC-3D698B4E94C4}"/>
                  </a:ext>
                </a:extLst>
              </p:cNvPr>
              <p:cNvSpPr txBox="1"/>
              <p:nvPr/>
            </p:nvSpPr>
            <p:spPr>
              <a:xfrm>
                <a:off x="1126909" y="641205"/>
                <a:ext cx="10032460" cy="137088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nl-NL" sz="5000" b="1">
                    <a:solidFill>
                      <a:schemeClr val="tx1"/>
                    </a:solidFill>
                    <a:latin typeface="Arial" panose="020B0604020202020204" pitchFamily="34" charset="0"/>
                  </a:rPr>
                  <a:t>Kết quả của phép trừ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5000" b="1" i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rPr>
                          <m:t>3</m:t>
                        </m:r>
                        <m:r>
                          <m:rPr>
                            <m:nor/>
                          </m:rPr>
                          <a:rPr lang="en-US" sz="5000" b="1" i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rPr>
                          <m:t>x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5000" b="1" i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rPr>
                          <m:t>6</m:t>
                        </m:r>
                      </m:den>
                    </m:f>
                    <m:r>
                      <m:rPr>
                        <m:nor/>
                      </m:rPr>
                      <a:rPr lang="en-US" sz="5000" b="1" i="0">
                        <a:solidFill>
                          <a:schemeClr val="tx1"/>
                        </a:solidFill>
                        <a:latin typeface="Arial" panose="020B0604020202020204" pitchFamily="34" charset="0"/>
                      </a:rPr>
                      <m:t>−</m:t>
                    </m:r>
                    <m:f>
                      <m:fPr>
                        <m:ctrlPr>
                          <a:rPr lang="en-US" sz="5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5000" b="1" i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rPr>
                          <m:t>2</m:t>
                        </m:r>
                        <m:r>
                          <m:rPr>
                            <m:nor/>
                          </m:rPr>
                          <a:rPr lang="en-US" sz="5000" b="1" i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rPr>
                          <m:t>x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5000" b="1" i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nl-NL" sz="5000" b="1">
                    <a:solidFill>
                      <a:schemeClr val="tx1"/>
                    </a:solidFill>
                    <a:latin typeface="Arial" panose="020B0604020202020204" pitchFamily="34" charset="0"/>
                  </a:rPr>
                  <a:t> là:</a:t>
                </a:r>
                <a:endParaRPr lang="en-US" sz="5000" b="1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9" name="Hộp Văn bản 6">
                <a:extLst>
                  <a:ext uri="{FF2B5EF4-FFF2-40B4-BE49-F238E27FC236}">
                    <a16:creationId xmlns:a16="http://schemas.microsoft.com/office/drawing/2014/main" id="{5585A995-9F94-5EBD-9CEC-3D698B4E94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6909" y="641205"/>
                <a:ext cx="10032460" cy="1370888"/>
              </a:xfrm>
              <a:prstGeom prst="rect">
                <a:avLst/>
              </a:prstGeom>
              <a:blipFill>
                <a:blip r:embed="rId10"/>
                <a:stretch>
                  <a:fillRect l="-2916" b="-9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ounded Rectangle 4">
                <a:extLst>
                  <a:ext uri="{FF2B5EF4-FFF2-40B4-BE49-F238E27FC236}">
                    <a16:creationId xmlns:a16="http://schemas.microsoft.com/office/drawing/2014/main" id="{5FDFF39F-A380-E52A-8896-AC46AA343848}"/>
                  </a:ext>
                </a:extLst>
              </p:cNvPr>
              <p:cNvSpPr/>
              <p:nvPr/>
            </p:nvSpPr>
            <p:spPr>
              <a:xfrm>
                <a:off x="6417624" y="2571122"/>
                <a:ext cx="2438400" cy="1506607"/>
              </a:xfrm>
              <a:prstGeom prst="roundRect">
                <a:avLst/>
              </a:prstGeom>
              <a:solidFill>
                <a:srgbClr val="FFC000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50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</a:t>
                </a:r>
                <a:r>
                  <a:rPr lang="en-US" sz="5000" b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5000" i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rPr>
                          <m:t>6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5000" i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rPr>
                          <m:t>x</m:t>
                        </m:r>
                      </m:den>
                    </m:f>
                  </m:oMath>
                </a14:m>
                <a:endParaRPr lang="en-US" sz="50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0" name="Rounded Rectangle 4">
                <a:extLst>
                  <a:ext uri="{FF2B5EF4-FFF2-40B4-BE49-F238E27FC236}">
                    <a16:creationId xmlns:a16="http://schemas.microsoft.com/office/drawing/2014/main" id="{5FDFF39F-A380-E52A-8896-AC46AA34384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17624" y="2571122"/>
                <a:ext cx="2438400" cy="1506607"/>
              </a:xfrm>
              <a:prstGeom prst="roundRect">
                <a:avLst/>
              </a:prstGeom>
              <a:blipFill>
                <a:blip r:embed="rId11"/>
                <a:stretch>
                  <a:fillRect/>
                </a:stretch>
              </a:blip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ounded Rectangle 5">
                <a:extLst>
                  <a:ext uri="{FF2B5EF4-FFF2-40B4-BE49-F238E27FC236}">
                    <a16:creationId xmlns:a16="http://schemas.microsoft.com/office/drawing/2014/main" id="{C96706BD-59DD-4871-CF19-B14DE14D7DD7}"/>
                  </a:ext>
                </a:extLst>
              </p:cNvPr>
              <p:cNvSpPr/>
              <p:nvPr/>
            </p:nvSpPr>
            <p:spPr>
              <a:xfrm>
                <a:off x="9381012" y="2624592"/>
                <a:ext cx="2438400" cy="1429340"/>
              </a:xfrm>
              <a:prstGeom prst="roundRect">
                <a:avLst/>
              </a:prstGeom>
              <a:solidFill>
                <a:srgbClr val="FFC000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50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</a:t>
                </a:r>
                <a:r>
                  <a:rPr lang="en-US" sz="5000" b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r>
                  <a:rPr lang="en-US" sz="5000">
                    <a:solidFill>
                      <a:schemeClr val="tx1"/>
                    </a:solidFill>
                    <a:latin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5000" i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rPr>
                          <m:t>x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5000" i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rPr>
                          <m:t>6</m:t>
                        </m:r>
                      </m:den>
                    </m:f>
                  </m:oMath>
                </a14:m>
                <a:endParaRPr lang="en-US" sz="50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1" name="Rounded Rectangle 5">
                <a:extLst>
                  <a:ext uri="{FF2B5EF4-FFF2-40B4-BE49-F238E27FC236}">
                    <a16:creationId xmlns:a16="http://schemas.microsoft.com/office/drawing/2014/main" id="{C96706BD-59DD-4871-CF19-B14DE14D7DD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81012" y="2624592"/>
                <a:ext cx="2438400" cy="1429340"/>
              </a:xfrm>
              <a:prstGeom prst="roundRect">
                <a:avLst/>
              </a:prstGeom>
              <a:blipFill>
                <a:blip r:embed="rId12"/>
                <a:stretch>
                  <a:fillRect/>
                </a:stretch>
              </a:blip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4" descr="Wall Mural Cartoon Little Star - PIXERS.NET.AU">
            <a:hlinkClick r:id="rId13" action="ppaction://hlinksldjump"/>
            <a:extLst>
              <a:ext uri="{FF2B5EF4-FFF2-40B4-BE49-F238E27FC236}">
                <a16:creationId xmlns:a16="http://schemas.microsoft.com/office/drawing/2014/main" id="{4228901C-7D2B-A01E-A4A5-7AA50DD453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778" b="90667" l="8000" r="92000">
                        <a14:foregroundMark x1="92444" y1="46222" x2="92444" y2="46222"/>
                        <a14:foregroundMark x1="53333" y1="9778" x2="53333" y2="9778"/>
                        <a14:foregroundMark x1="8444" y1="35556" x2="8444" y2="35556"/>
                        <a14:foregroundMark x1="71111" y1="90667" x2="71111" y2="90667"/>
                        <a14:foregroundMark x1="36889" y1="49333" x2="36889" y2="49333"/>
                        <a14:foregroundMark x1="36889" y1="46667" x2="36889" y2="46667"/>
                        <a14:foregroundMark x1="60444" y1="51556" x2="60444" y2="51556"/>
                        <a14:foregroundMark x1="67556" y1="48444" x2="67556" y2="48444"/>
                        <a14:foregroundMark x1="64000" y1="45778" x2="64000" y2="45778"/>
                        <a14:foregroundMark x1="64000" y1="49333" x2="64000" y2="49333"/>
                        <a14:foregroundMark x1="63556" y1="43556" x2="63556" y2="43556"/>
                        <a14:foregroundMark x1="63111" y1="47556" x2="63111" y2="47556"/>
                        <a14:foregroundMark x1="62667" y1="44000" x2="62667" y2="44000"/>
                        <a14:foregroundMark x1="64000" y1="52444" x2="64000" y2="52444"/>
                        <a14:foregroundMark x1="35111" y1="43111" x2="35111" y2="43111"/>
                        <a14:foregroundMark x1="36889" y1="40889" x2="36889" y2="40889"/>
                        <a14:foregroundMark x1="36889" y1="38222" x2="36889" y2="38222"/>
                        <a14:foregroundMark x1="34667" y1="42222" x2="34667" y2="42222"/>
                        <a14:foregroundMark x1="33778" y1="45333" x2="33778" y2="45333"/>
                        <a14:foregroundMark x1="33778" y1="48889" x2="33778" y2="48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9901" y="-93662"/>
            <a:ext cx="1562099" cy="1562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đ">
            <a:extLst>
              <a:ext uri="{FF2B5EF4-FFF2-40B4-BE49-F238E27FC236}">
                <a16:creationId xmlns:a16="http://schemas.microsoft.com/office/drawing/2014/main" id="{EF978E53-788F-B80B-7C85-B00F641F0C3C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2962" y="4634589"/>
            <a:ext cx="2515382" cy="2223411"/>
          </a:xfrm>
          <a:prstGeom prst="rect">
            <a:avLst/>
          </a:prstGeom>
        </p:spPr>
      </p:pic>
      <p:pic>
        <p:nvPicPr>
          <p:cNvPr id="14" name="s">
            <a:extLst>
              <a:ext uri="{FF2B5EF4-FFF2-40B4-BE49-F238E27FC236}">
                <a16:creationId xmlns:a16="http://schemas.microsoft.com/office/drawing/2014/main" id="{31E4B4E8-E866-AC55-B5B4-8558377C74F6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8773" y="4928726"/>
            <a:ext cx="2621379" cy="1929274"/>
          </a:xfrm>
          <a:prstGeom prst="rect">
            <a:avLst/>
          </a:prstGeom>
        </p:spPr>
      </p:pic>
      <p:pic>
        <p:nvPicPr>
          <p:cNvPr id="86" name="Đồng hồ đếm ngược 20 giây">
            <a:hlinkClick r:id="" action="ppaction://media"/>
            <a:extLst>
              <a:ext uri="{FF2B5EF4-FFF2-40B4-BE49-F238E27FC236}">
                <a16:creationId xmlns:a16="http://schemas.microsoft.com/office/drawing/2014/main" id="{392797F6-9326-D380-84CC-B9D652F676C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0" y="5586091"/>
            <a:ext cx="1808252" cy="1271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788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23755" fill="hold"/>
                                        <p:tgtEl>
                                          <p:spTgt spid="8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51" fill="hold" display="0">
                  <p:stCondLst>
                    <p:cond delay="indefinite"/>
                  </p:stCondLst>
                </p:cTn>
                <p:tgtEl>
                  <p:spTgt spid="86"/>
                </p:tgtEl>
              </p:cMediaNode>
            </p:video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  <p:bldP spid="7" grpId="0" animBg="1"/>
      <p:bldP spid="7" grpId="1" animBg="1"/>
      <p:bldP spid="8" grpId="0" animBg="1"/>
      <p:bldP spid="8" grpId="1" animBg="1"/>
      <p:bldP spid="9" grpId="0"/>
      <p:bldP spid="10" grpId="0" animBg="1"/>
      <p:bldP spid="10" grpId="1" animBg="1"/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F0B9D66F-5601-40B8-86B8-4B94AB7C2B0B}"/>
              </a:ext>
            </a:extLst>
          </p:cNvPr>
          <p:cNvSpPr/>
          <p:nvPr/>
        </p:nvSpPr>
        <p:spPr>
          <a:xfrm>
            <a:off x="83518" y="49875"/>
            <a:ext cx="4189224" cy="653685"/>
          </a:xfrm>
          <a:prstGeom prst="roundRect">
            <a:avLst/>
          </a:prstGeom>
          <a:solidFill>
            <a:srgbClr val="FFD3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35" name="!!1">
            <a:extLst>
              <a:ext uri="{FF2B5EF4-FFF2-40B4-BE49-F238E27FC236}">
                <a16:creationId xmlns:a16="http://schemas.microsoft.com/office/drawing/2014/main" id="{4D3CFCA8-27ED-41FB-92A9-BA8CC0500364}"/>
              </a:ext>
            </a:extLst>
          </p:cNvPr>
          <p:cNvSpPr txBox="1"/>
          <p:nvPr/>
        </p:nvSpPr>
        <p:spPr>
          <a:xfrm>
            <a:off x="244204" y="107270"/>
            <a:ext cx="402853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C55A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800" b="1" dirty="0">
                <a:solidFill>
                  <a:srgbClr val="C55A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55A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800" b="1" dirty="0">
                <a:solidFill>
                  <a:srgbClr val="C55A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55A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lang="en-US" sz="2800" b="1" dirty="0">
                <a:solidFill>
                  <a:srgbClr val="C55A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55A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endParaRPr lang="en-US" sz="2800" dirty="0">
              <a:solidFill>
                <a:srgbClr val="C55A11"/>
              </a:solidFill>
              <a:latin typeface="Arial" panose="020B0604020202020204" pitchFamily="34" charset="0"/>
            </a:endParaRPr>
          </a:p>
        </p:txBody>
      </p:sp>
      <p:pic>
        <p:nvPicPr>
          <p:cNvPr id="2" name="Hình ảnh 1">
            <a:extLst>
              <a:ext uri="{FF2B5EF4-FFF2-40B4-BE49-F238E27FC236}">
                <a16:creationId xmlns:a16="http://schemas.microsoft.com/office/drawing/2014/main" id="{281A8A24-C3E4-2ECF-950D-330CB3F354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4552" y="2547012"/>
            <a:ext cx="4604571" cy="2767691"/>
          </a:xfrm>
          <a:prstGeom prst="rect">
            <a:avLst/>
          </a:prstGeom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id="{1CC09B99-C276-BC3F-CE91-C973D7143B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9023" y="2547012"/>
            <a:ext cx="4604570" cy="2807615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4" name="Hộp Văn bản 3">
                <a:extLst>
                  <a:ext uri="{FF2B5EF4-FFF2-40B4-BE49-F238E27FC236}">
                    <a16:creationId xmlns:a16="http://schemas.microsoft.com/office/drawing/2014/main" id="{D0D5F35D-25FD-3565-077C-9D0E23AFDAFD}"/>
                  </a:ext>
                </a:extLst>
              </p:cNvPr>
              <p:cNvSpPr txBox="1"/>
              <p:nvPr/>
            </p:nvSpPr>
            <p:spPr>
              <a:xfrm>
                <a:off x="244204" y="703560"/>
                <a:ext cx="11947796" cy="18158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>
                    <a:latin typeface="Arial" panose="020B0604020202020204" pitchFamily="34" charset="0"/>
                  </a:rPr>
                  <a:t>	Thanh long là một loại cây chịu hạn, không kén đất, rất thích hợp với điều kiện khí hậu và thổ nhưỡng của tỉnh Bình Thuận. </a:t>
                </a:r>
              </a:p>
              <a:p>
                <a:r>
                  <a:rPr lang="en-US" sz="2800">
                    <a:latin typeface="Arial" panose="020B0604020202020204" pitchFamily="34" charset="0"/>
                  </a:rPr>
                  <a:t>Giá bán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0" smtClean="0">
                        <a:latin typeface="Arial" panose="020B0604020202020204" pitchFamily="34" charset="0"/>
                        <a:cs typeface="Arial" panose="020B0604020202020204" pitchFamily="34" charset="0"/>
                      </a:rPr>
                      <m:t>1</m:t>
                    </m:r>
                  </m:oMath>
                </a14:m>
                <a:r>
                  <a:rPr lang="en-US" sz="2800">
                    <a:latin typeface="Arial" panose="020B0604020202020204" pitchFamily="34" charset="0"/>
                  </a:rPr>
                  <a:t> kg thanh long loại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0" smtClean="0">
                        <a:latin typeface="Arial" panose="020B0604020202020204" pitchFamily="34" charset="0"/>
                        <a:cs typeface="Arial" panose="020B0604020202020204" pitchFamily="34" charset="0"/>
                      </a:rPr>
                      <m:t>I</m:t>
                    </m:r>
                  </m:oMath>
                </a14:m>
                <a:r>
                  <a:rPr lang="en-US" sz="2800">
                    <a:latin typeface="Arial" panose="020B0604020202020204" pitchFamily="34" charset="0"/>
                  </a:rPr>
                  <a:t> là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0" smtClean="0">
                        <a:latin typeface="Arial" panose="020B0604020202020204" pitchFamily="34" charset="0"/>
                        <a:cs typeface="Arial" panose="020B0604020202020204" pitchFamily="34" charset="0"/>
                      </a:rPr>
                      <m:t>32 000 </m:t>
                    </m:r>
                  </m:oMath>
                </a14:m>
                <a:r>
                  <a:rPr lang="en-US" sz="2800">
                    <a:latin typeface="Arial" panose="020B0604020202020204" pitchFamily="34" charset="0"/>
                  </a:rPr>
                  <a:t>đồng. Với mỗi lượng thanh long loại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0" smtClean="0">
                        <a:latin typeface="Arial" panose="020B0604020202020204" pitchFamily="34" charset="0"/>
                        <a:cs typeface="Arial" panose="020B0604020202020204" pitchFamily="34" charset="0"/>
                      </a:rPr>
                      <m:t>I</m:t>
                    </m:r>
                  </m:oMath>
                </a14:m>
                <a:r>
                  <a:rPr lang="en-US" sz="2800">
                    <a:latin typeface="Arial" panose="020B0604020202020204" pitchFamily="34" charset="0"/>
                  </a:rPr>
                  <a:t> được bán ra, người bán sẽ thu được một số tiền tương ứng.</a:t>
                </a:r>
                <a:endParaRPr lang="vi-VN" sz="2800"/>
              </a:p>
            </p:txBody>
          </p:sp>
        </mc:Choice>
        <mc:Fallback>
          <p:sp>
            <p:nvSpPr>
              <p:cNvPr id="4" name="Hộp Văn bản 3">
                <a:extLst>
                  <a:ext uri="{FF2B5EF4-FFF2-40B4-BE49-F238E27FC236}">
                    <a16:creationId xmlns:a16="http://schemas.microsoft.com/office/drawing/2014/main" id="{D0D5F35D-25FD-3565-077C-9D0E23AFDA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4204" y="703560"/>
                <a:ext cx="11947796" cy="1815882"/>
              </a:xfrm>
              <a:prstGeom prst="rect">
                <a:avLst/>
              </a:prstGeom>
              <a:blipFill>
                <a:blip r:embed="rId5"/>
                <a:stretch>
                  <a:fillRect l="-1020" t="-3356" r="-1837" b="-83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EB5C7751-7641-8E97-08E8-4D60347A69F5}"/>
              </a:ext>
            </a:extLst>
          </p:cNvPr>
          <p:cNvSpPr txBox="1"/>
          <p:nvPr/>
        </p:nvSpPr>
        <p:spPr>
          <a:xfrm>
            <a:off x="794298" y="5461942"/>
            <a:ext cx="942509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latin typeface="Arial" panose="020B0604020202020204" pitchFamily="34" charset="0"/>
              </a:rPr>
              <a:t>Mối liên quan giữa hai đại lượng: số ki-lô-gam thanh long được bán ra và số tiền người bán thu được thể hiện </a:t>
            </a:r>
          </a:p>
          <a:p>
            <a:pPr algn="ctr"/>
            <a:r>
              <a:rPr lang="en-US" sz="2800" b="1">
                <a:latin typeface="Arial" panose="020B0604020202020204" pitchFamily="34" charset="0"/>
              </a:rPr>
              <a:t>khái niệm </a:t>
            </a:r>
            <a:r>
              <a:rPr lang="en-US" sz="2800">
                <a:latin typeface="Arial" panose="020B0604020202020204" pitchFamily="34" charset="0"/>
              </a:rPr>
              <a:t>nào trong toán học? </a:t>
            </a:r>
            <a:endParaRPr lang="vi-VN" sz="2800"/>
          </a:p>
        </p:txBody>
      </p:sp>
    </p:spTree>
    <p:extLst>
      <p:ext uri="{BB962C8B-B14F-4D97-AF65-F5344CB8AC3E}">
        <p14:creationId xmlns:p14="http://schemas.microsoft.com/office/powerpoint/2010/main" val="376231973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35" grpId="0"/>
      <p:bldP spid="4" grpId="0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84D10CE7-19C2-7F49-9761-3CC92AB87046}"/>
              </a:ext>
            </a:extLst>
          </p:cNvPr>
          <p:cNvSpPr txBox="1"/>
          <p:nvPr/>
        </p:nvSpPr>
        <p:spPr>
          <a:xfrm>
            <a:off x="1230950" y="1617264"/>
            <a:ext cx="928384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GB" sz="7200" b="1">
                <a:solidFill>
                  <a:srgbClr val="FF0000"/>
                </a:solidFill>
                <a:latin typeface="Arial" panose="020B0604020202020204" pitchFamily="34" charset="0"/>
                <a:ea typeface="思源黑体 Medium"/>
                <a:cs typeface="Arial" panose="020B0604020202020204" pitchFamily="34" charset="0"/>
                <a:sym typeface="Special Elite"/>
              </a:rPr>
              <a:t>§1. </a:t>
            </a:r>
          </a:p>
          <a:p>
            <a:pPr algn="ctr"/>
            <a:r>
              <a:rPr lang="en-US" altLang="en-GB" sz="7200" b="1">
                <a:solidFill>
                  <a:srgbClr val="3CC453"/>
                </a:solidFill>
                <a:latin typeface="Arial" panose="020B0604020202020204" pitchFamily="34" charset="0"/>
                <a:ea typeface="思源黑体 Medium"/>
                <a:cs typeface="Arial" panose="020B0604020202020204" pitchFamily="34" charset="0"/>
                <a:sym typeface="Special Elite"/>
              </a:rPr>
              <a:t>HÀM SỐ</a:t>
            </a:r>
            <a:endParaRPr lang="en-US" sz="7200" dirty="0">
              <a:solidFill>
                <a:srgbClr val="3CC453"/>
              </a:solidFill>
              <a:latin typeface="Arial" panose="020B06040202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584138F-8E08-80AB-D34B-920044DC0C29}"/>
              </a:ext>
            </a:extLst>
          </p:cNvPr>
          <p:cNvGrpSpPr/>
          <p:nvPr/>
        </p:nvGrpSpPr>
        <p:grpSpPr>
          <a:xfrm rot="18977293">
            <a:off x="9161443" y="-2390612"/>
            <a:ext cx="3136324" cy="6858000"/>
            <a:chOff x="9055676" y="0"/>
            <a:chExt cx="3136324" cy="6858000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9CBF60A3-2F5D-F504-F964-30BC19D2D415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1C1D4C04-F1C3-A018-AF9D-423BF9ABA215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8826A0DA-0013-0F9B-180D-0A4BFD879C86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9CC5AF9F-8B0C-3AFB-3E97-7976D4C65356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0004EC97-5B3A-4F7B-E0ED-858142F0688A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14565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!!3">
            <a:extLst>
              <a:ext uri="{FF2B5EF4-FFF2-40B4-BE49-F238E27FC236}">
                <a16:creationId xmlns:a16="http://schemas.microsoft.com/office/drawing/2014/main" id="{83F1A94D-48D5-4D73-BDAA-9118478F5E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41" y="71663"/>
            <a:ext cx="1357950" cy="1222155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8757556">
            <a:off x="-1568163" y="3135651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CA5C00B0-B2B6-4792-8C67-F8C09471186E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HOẠT ĐỘNG HÌNH THÀNH KIẾN THỨC</a:t>
              </a:r>
              <a:endParaRPr lang="en-US" sz="2400">
                <a:solidFill>
                  <a:srgbClr val="FFFF00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A3A062DA-93BF-4842-B601-4404401BCCE3}"/>
              </a:ext>
            </a:extLst>
          </p:cNvPr>
          <p:cNvSpPr txBox="1"/>
          <p:nvPr/>
        </p:nvSpPr>
        <p:spPr>
          <a:xfrm>
            <a:off x="1998834" y="152407"/>
            <a:ext cx="819433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Hoạt</a:t>
            </a:r>
            <a:r>
              <a:rPr lang="en-US" sz="4000" b="1" i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b="1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động</a:t>
            </a:r>
            <a:r>
              <a:rPr lang="en-US" sz="4000" b="1" i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1 </a:t>
            </a:r>
            <a:r>
              <a:rPr lang="en-US" sz="4000" b="1" i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(SGK</a:t>
            </a:r>
            <a:r>
              <a:rPr lang="en-US" sz="4000" b="1" i="1">
                <a:latin typeface="Arial" panose="020B0604020202020204" pitchFamily="34" charset="0"/>
                <a:ea typeface="Times New Roman" panose="02020603050405020304" pitchFamily="18" charset="0"/>
              </a:rPr>
              <a:t>-</a:t>
            </a:r>
            <a:r>
              <a:rPr lang="en-US" sz="4000" b="1" i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T55):</a:t>
            </a:r>
            <a:endParaRPr lang="en-US" sz="4000" b="1" dirty="0">
              <a:solidFill>
                <a:srgbClr val="0070C0"/>
              </a:solidFill>
              <a:latin typeface="Arial" panose="020B0604020202020204" pitchFamily="34" charset="0"/>
            </a:endParaRP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4964FECA-E1E3-8D96-A6CD-711E2B31CD2A}"/>
              </a:ext>
            </a:extLst>
          </p:cNvPr>
          <p:cNvSpPr txBox="1"/>
          <p:nvPr/>
        </p:nvSpPr>
        <p:spPr>
          <a:xfrm>
            <a:off x="3734094" y="3796837"/>
            <a:ext cx="52389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000" dirty="0">
              <a:latin typeface="Arial" panose="020B0604020202020204" pitchFamily="34" charset="0"/>
            </a:endParaRPr>
          </a:p>
        </p:txBody>
      </p:sp>
      <p:graphicFrame>
        <p:nvGraphicFramePr>
          <p:cNvPr id="13" name="Đối tượng 12">
            <a:extLst>
              <a:ext uri="{FF2B5EF4-FFF2-40B4-BE49-F238E27FC236}">
                <a16:creationId xmlns:a16="http://schemas.microsoft.com/office/drawing/2014/main" id="{0BEDF37A-D9E8-0052-B9B7-31CF4CE5139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35699770"/>
              </p:ext>
            </p:extLst>
          </p:nvPr>
        </p:nvGraphicFramePr>
        <p:xfrm>
          <a:off x="4927600" y="2667000"/>
          <a:ext cx="914400" cy="198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914400" imgH="198720" progId="Equation.DSMT4">
                  <p:embed/>
                </p:oleObj>
              </mc:Choice>
              <mc:Fallback>
                <p:oleObj name="Equation" r:id="rId4" imgW="914400" imgH="198720" progId="Equation.DSMT4">
                  <p:embed/>
                  <p:pic>
                    <p:nvPicPr>
                      <p:cNvPr id="13" name="Đối tượng 12">
                        <a:extLst>
                          <a:ext uri="{FF2B5EF4-FFF2-40B4-BE49-F238E27FC236}">
                            <a16:creationId xmlns:a16="http://schemas.microsoft.com/office/drawing/2014/main" id="{0BEDF37A-D9E8-0052-B9B7-31CF4CE5139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927600" y="2667000"/>
                        <a:ext cx="914400" cy="1984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>
        <mc:Choice xmlns:a14="http://schemas.microsoft.com/office/drawing/2010/main" Requires="a14">
          <p:sp>
            <p:nvSpPr>
              <p:cNvPr id="3" name="Hộp Văn bản 2">
                <a:extLst>
                  <a:ext uri="{FF2B5EF4-FFF2-40B4-BE49-F238E27FC236}">
                    <a16:creationId xmlns:a16="http://schemas.microsoft.com/office/drawing/2014/main" id="{97AA5459-F9BB-F1CD-C565-887AB5638929}"/>
                  </a:ext>
                </a:extLst>
              </p:cNvPr>
              <p:cNvSpPr txBox="1"/>
              <p:nvPr/>
            </p:nvSpPr>
            <p:spPr>
              <a:xfrm>
                <a:off x="1712118" y="1021989"/>
                <a:ext cx="9413082" cy="25545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>
                    <a:latin typeface="Arial" panose="020B0604020202020204" pitchFamily="34" charset="0"/>
                    <a:cs typeface="Arial" panose="020B0604020202020204" pitchFamily="34" charset="0"/>
                  </a:rPr>
                  <a:t>Chu vi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4000" i="0" smtClean="0">
                        <a:latin typeface="Arial" panose="020B0604020202020204" pitchFamily="34" charset="0"/>
                        <a:cs typeface="Arial" panose="020B0604020202020204" pitchFamily="34" charset="0"/>
                      </a:rPr>
                      <m:t>y</m:t>
                    </m:r>
                    <m:r>
                      <m:rPr>
                        <m:nor/>
                      </m:rPr>
                      <a:rPr lang="en-US" sz="4000" i="0" smtClean="0">
                        <a:latin typeface="Arial" panose="020B0604020202020204" pitchFamily="34" charset="0"/>
                        <a:cs typeface="Arial" panose="020B0604020202020204" pitchFamily="34" charset="0"/>
                      </a:rPr>
                      <m:t> (</m:t>
                    </m:r>
                    <m:r>
                      <m:rPr>
                        <m:nor/>
                      </m:rPr>
                      <a:rPr lang="en-US" sz="4000" i="0" smtClean="0">
                        <a:latin typeface="Arial" panose="020B0604020202020204" pitchFamily="34" charset="0"/>
                        <a:cs typeface="Arial" panose="020B0604020202020204" pitchFamily="34" charset="0"/>
                      </a:rPr>
                      <m:t>cm</m:t>
                    </m:r>
                    <m:r>
                      <m:rPr>
                        <m:nor/>
                      </m:rPr>
                      <a:rPr lang="en-US" sz="4000" i="0" smtClean="0">
                        <a:latin typeface="Arial" panose="020B0604020202020204" pitchFamily="34" charset="0"/>
                        <a:cs typeface="Arial" panose="020B0604020202020204" pitchFamily="34" charset="0"/>
                      </a:rPr>
                      <m:t>) </m:t>
                    </m:r>
                  </m:oMath>
                </a14:m>
                <a:r>
                  <a:rPr lang="en-US" sz="4000">
                    <a:latin typeface="Arial" panose="020B0604020202020204" pitchFamily="34" charset="0"/>
                    <a:cs typeface="Arial" panose="020B0604020202020204" pitchFamily="34" charset="0"/>
                  </a:rPr>
                  <a:t>của hình vuông có độ dài cạnh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4000" i="0" smtClean="0">
                        <a:latin typeface="Arial" panose="020B0604020202020204" pitchFamily="34" charset="0"/>
                        <a:cs typeface="Arial" panose="020B0604020202020204" pitchFamily="34" charset="0"/>
                      </a:rPr>
                      <m:t>x</m:t>
                    </m:r>
                    <m:r>
                      <m:rPr>
                        <m:nor/>
                      </m:rPr>
                      <a:rPr lang="en-US" sz="4000" i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4000">
                    <a:latin typeface="Arial" panose="020B0604020202020204" pitchFamily="34" charset="0"/>
                    <a:cs typeface="Arial" panose="020B0604020202020204" pitchFamily="34" charset="0"/>
                  </a:rPr>
                  <a:t>(cm) được tính theo công thức </a:t>
                </a:r>
              </a:p>
              <a:p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4000" i="0">
                        <a:latin typeface="Arial" panose="020B0604020202020204" pitchFamily="34" charset="0"/>
                        <a:cs typeface="Arial" panose="020B0604020202020204" pitchFamily="34" charset="0"/>
                      </a:rPr>
                      <m:t>y</m:t>
                    </m:r>
                    <m:r>
                      <m:rPr>
                        <m:nor/>
                      </m:rPr>
                      <a:rPr lang="en-US" sz="4000" i="0">
                        <a:latin typeface="Arial" panose="020B0604020202020204" pitchFamily="34" charset="0"/>
                        <a:cs typeface="Arial" panose="020B0604020202020204" pitchFamily="34" charset="0"/>
                      </a:rPr>
                      <m:t> = 4</m:t>
                    </m:r>
                    <m:r>
                      <m:rPr>
                        <m:nor/>
                      </m:rPr>
                      <a:rPr lang="en-US" sz="4000" i="0">
                        <a:latin typeface="Arial" panose="020B0604020202020204" pitchFamily="34" charset="0"/>
                        <a:cs typeface="Arial" panose="020B0604020202020204" pitchFamily="34" charset="0"/>
                      </a:rPr>
                      <m:t>x</m:t>
                    </m:r>
                  </m:oMath>
                </a14:m>
                <a:r>
                  <a:rPr lang="en-US" sz="4000">
                    <a:latin typeface="Arial" panose="020B0604020202020204" pitchFamily="34" charset="0"/>
                    <a:cs typeface="Arial" panose="020B0604020202020204" pitchFamily="34" charset="0"/>
                  </a:rPr>
                  <a:t>. Với mỗi giá trị của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4000" i="0">
                        <a:latin typeface="Arial" panose="020B0604020202020204" pitchFamily="34" charset="0"/>
                        <a:cs typeface="Arial" panose="020B0604020202020204" pitchFamily="34" charset="0"/>
                      </a:rPr>
                      <m:t>x</m:t>
                    </m:r>
                  </m:oMath>
                </a14:m>
                <a:r>
                  <a:rPr lang="en-US" sz="4000">
                    <a:latin typeface="Arial" panose="020B0604020202020204" pitchFamily="34" charset="0"/>
                    <a:cs typeface="Arial" panose="020B0604020202020204" pitchFamily="34" charset="0"/>
                  </a:rPr>
                  <a:t>, xác định được bao nhiêu giá trị tương ứng của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4000" i="0">
                        <a:latin typeface="Arial" panose="020B0604020202020204" pitchFamily="34" charset="0"/>
                        <a:cs typeface="Arial" panose="020B0604020202020204" pitchFamily="34" charset="0"/>
                      </a:rPr>
                      <m:t>y</m:t>
                    </m:r>
                  </m:oMath>
                </a14:m>
                <a:r>
                  <a:rPr lang="en-US" sz="4000">
                    <a:latin typeface="Arial" panose="020B0604020202020204" pitchFamily="34" charset="0"/>
                    <a:cs typeface="Arial" panose="020B0604020202020204" pitchFamily="34" charset="0"/>
                  </a:rPr>
                  <a:t>? </a:t>
                </a:r>
                <a:endParaRPr lang="vi-VN" sz="40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3" name="Hộp Văn bản 2">
                <a:extLst>
                  <a:ext uri="{FF2B5EF4-FFF2-40B4-BE49-F238E27FC236}">
                    <a16:creationId xmlns:a16="http://schemas.microsoft.com/office/drawing/2014/main" id="{97AA5459-F9BB-F1CD-C565-887AB56389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12118" y="1021989"/>
                <a:ext cx="9413082" cy="2554545"/>
              </a:xfrm>
              <a:prstGeom prst="rect">
                <a:avLst/>
              </a:prstGeom>
              <a:blipFill>
                <a:blip r:embed="rId6"/>
                <a:stretch>
                  <a:fillRect l="-2332" t="-4296" r="-3174" b="-93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Hình ảnh 15">
            <a:extLst>
              <a:ext uri="{FF2B5EF4-FFF2-40B4-BE49-F238E27FC236}">
                <a16:creationId xmlns:a16="http://schemas.microsoft.com/office/drawing/2014/main" id="{ACC37EB3-0A56-C53B-DD27-E0A5AFD0E2E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64136" y="211014"/>
            <a:ext cx="1022317" cy="590672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0" name="Hộp Văn bản 19">
                <a:extLst>
                  <a:ext uri="{FF2B5EF4-FFF2-40B4-BE49-F238E27FC236}">
                    <a16:creationId xmlns:a16="http://schemas.microsoft.com/office/drawing/2014/main" id="{000F9631-EA6F-4969-A624-0F4E47BA88B4}"/>
                  </a:ext>
                </a:extLst>
              </p:cNvPr>
              <p:cNvSpPr txBox="1"/>
              <p:nvPr/>
            </p:nvSpPr>
            <p:spPr>
              <a:xfrm>
                <a:off x="1864479" y="4636334"/>
                <a:ext cx="8978203" cy="146258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15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4000">
                    <a:latin typeface="Arial" panose="020B0604020202020204" pitchFamily="34" charset="0"/>
                    <a:cs typeface="Arial" panose="020B0604020202020204" pitchFamily="34" charset="0"/>
                  </a:rPr>
                  <a:t>Với mỗi giá trị của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4000" i="0">
                        <a:latin typeface="Arial" panose="020B0604020202020204" pitchFamily="34" charset="0"/>
                        <a:cs typeface="Arial" panose="020B0604020202020204" pitchFamily="34" charset="0"/>
                      </a:rPr>
                      <m:t>x</m:t>
                    </m:r>
                  </m:oMath>
                </a14:m>
                <a:r>
                  <a:rPr lang="en-US" sz="4000">
                    <a:latin typeface="Arial" panose="020B0604020202020204" pitchFamily="34" charset="0"/>
                    <a:cs typeface="Arial" panose="020B0604020202020204" pitchFamily="34" charset="0"/>
                  </a:rPr>
                  <a:t> chỉ xác định được một giá trị tương ứng của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4000" i="0">
                        <a:latin typeface="Arial" panose="020B0604020202020204" pitchFamily="34" charset="0"/>
                        <a:cs typeface="Arial" panose="020B0604020202020204" pitchFamily="34" charset="0"/>
                      </a:rPr>
                      <m:t>y</m:t>
                    </m:r>
                  </m:oMath>
                </a14:m>
                <a:r>
                  <a:rPr lang="en-US" sz="400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endParaRPr lang="vi-VN" sz="40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20" name="Hộp Văn bản 19">
                <a:extLst>
                  <a:ext uri="{FF2B5EF4-FFF2-40B4-BE49-F238E27FC236}">
                    <a16:creationId xmlns:a16="http://schemas.microsoft.com/office/drawing/2014/main" id="{000F9631-EA6F-4969-A624-0F4E47BA88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64479" y="4636334"/>
                <a:ext cx="8978203" cy="1462580"/>
              </a:xfrm>
              <a:prstGeom prst="rect">
                <a:avLst/>
              </a:prstGeom>
              <a:blipFill>
                <a:blip r:embed="rId8"/>
                <a:stretch>
                  <a:fillRect l="-2444" t="-5439" r="-2444" b="-163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841500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12" grpId="0"/>
      <p:bldP spid="3" grpId="0"/>
      <p:bldP spid="2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8757556">
            <a:off x="-1052601" y="4821382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CA5C00B0-B2B6-4792-8C67-F8C09471186E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HOẠT ĐỘNG HÌNH THÀNH KIẾN THỨC</a:t>
              </a:r>
              <a:endParaRPr lang="en-US" sz="2400">
                <a:solidFill>
                  <a:srgbClr val="FFFF00"/>
                </a:solidFill>
                <a:latin typeface="Arial" panose="020B0604020202020204" pitchFamily="34" charset="0"/>
              </a:endParaRPr>
            </a:p>
          </p:txBody>
        </p:sp>
      </p:grpSp>
      <p:graphicFrame>
        <p:nvGraphicFramePr>
          <p:cNvPr id="13" name="Đối tượng 12">
            <a:extLst>
              <a:ext uri="{FF2B5EF4-FFF2-40B4-BE49-F238E27FC236}">
                <a16:creationId xmlns:a16="http://schemas.microsoft.com/office/drawing/2014/main" id="{0BEDF37A-D9E8-0052-B9B7-31CF4CE5139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927600" y="2667000"/>
          <a:ext cx="914400" cy="198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914400" imgH="198720" progId="Equation.DSMT4">
                  <p:embed/>
                </p:oleObj>
              </mc:Choice>
              <mc:Fallback>
                <p:oleObj name="Equation" r:id="rId3" imgW="914400" imgH="198720" progId="Equation.DSMT4">
                  <p:embed/>
                  <p:pic>
                    <p:nvPicPr>
                      <p:cNvPr id="13" name="Đối tượng 12">
                        <a:extLst>
                          <a:ext uri="{FF2B5EF4-FFF2-40B4-BE49-F238E27FC236}">
                            <a16:creationId xmlns:a16="http://schemas.microsoft.com/office/drawing/2014/main" id="{0BEDF37A-D9E8-0052-B9B7-31CF4CE5139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927600" y="2667000"/>
                        <a:ext cx="914400" cy="1984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6" name="Nhóm 15">
            <a:extLst>
              <a:ext uri="{FF2B5EF4-FFF2-40B4-BE49-F238E27FC236}">
                <a16:creationId xmlns:a16="http://schemas.microsoft.com/office/drawing/2014/main" id="{BFC50481-7BD1-A071-C826-BF3BC21BFAA0}"/>
              </a:ext>
            </a:extLst>
          </p:cNvPr>
          <p:cNvGrpSpPr/>
          <p:nvPr/>
        </p:nvGrpSpPr>
        <p:grpSpPr>
          <a:xfrm>
            <a:off x="36141" y="45473"/>
            <a:ext cx="9041962" cy="910469"/>
            <a:chOff x="266160" y="224157"/>
            <a:chExt cx="9236018" cy="995796"/>
          </a:xfrm>
        </p:grpSpPr>
        <p:pic>
          <p:nvPicPr>
            <p:cNvPr id="2" name="!!3">
              <a:extLst>
                <a:ext uri="{FF2B5EF4-FFF2-40B4-BE49-F238E27FC236}">
                  <a16:creationId xmlns:a16="http://schemas.microsoft.com/office/drawing/2014/main" id="{83F1A94D-48D5-4D73-BDAA-9118478F5E6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66160" y="224157"/>
              <a:ext cx="1106441" cy="995796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A3A062DA-93BF-4842-B601-4404401BCCE3}"/>
                </a:ext>
              </a:extLst>
            </p:cNvPr>
            <p:cNvSpPr txBox="1"/>
            <p:nvPr/>
          </p:nvSpPr>
          <p:spPr>
            <a:xfrm>
              <a:off x="1307847" y="380036"/>
              <a:ext cx="8194331" cy="6059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0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</a:rPr>
                <a:t>Hoạt</a:t>
              </a:r>
              <a:r>
                <a:rPr lang="en-US" sz="30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</a:rPr>
                <a:t> </a:t>
              </a:r>
              <a:r>
                <a:rPr lang="en-US" sz="3000" b="1" i="1" err="1">
                  <a:effectLst/>
                  <a:latin typeface="Arial" panose="020B0604020202020204" pitchFamily="34" charset="0"/>
                  <a:ea typeface="Times New Roman" panose="02020603050405020304" pitchFamily="18" charset="0"/>
                </a:rPr>
                <a:t>động</a:t>
              </a:r>
              <a:r>
                <a:rPr lang="en-US" sz="3000" b="1" i="1">
                  <a:effectLst/>
                  <a:latin typeface="Arial" panose="020B0604020202020204" pitchFamily="34" charset="0"/>
                  <a:ea typeface="Times New Roman" panose="02020603050405020304" pitchFamily="18" charset="0"/>
                </a:rPr>
                <a:t> 2 (SGK</a:t>
              </a:r>
              <a:r>
                <a:rPr lang="en-US" sz="3000" b="1" i="1">
                  <a:latin typeface="Arial" panose="020B0604020202020204" pitchFamily="34" charset="0"/>
                  <a:ea typeface="Times New Roman" panose="02020603050405020304" pitchFamily="18" charset="0"/>
                </a:rPr>
                <a:t>-</a:t>
              </a:r>
              <a:r>
                <a:rPr lang="en-US" sz="3000" b="1" i="1">
                  <a:effectLst/>
                  <a:latin typeface="Arial" panose="020B0604020202020204" pitchFamily="34" charset="0"/>
                  <a:ea typeface="Times New Roman" panose="02020603050405020304" pitchFamily="18" charset="0"/>
                </a:rPr>
                <a:t>T55):</a:t>
              </a:r>
              <a:endParaRPr lang="en-US" sz="3000" b="1" dirty="0">
                <a:solidFill>
                  <a:srgbClr val="0070C0"/>
                </a:solidFill>
                <a:latin typeface="Arial" panose="020B0604020202020204" pitchFamily="34" charset="0"/>
              </a:endParaRPr>
            </a:p>
          </p:txBody>
        </p:sp>
      </p:grpSp>
      <p:pic>
        <p:nvPicPr>
          <p:cNvPr id="9" name="Hình ảnh 8">
            <a:extLst>
              <a:ext uri="{FF2B5EF4-FFF2-40B4-BE49-F238E27FC236}">
                <a16:creationId xmlns:a16="http://schemas.microsoft.com/office/drawing/2014/main" id="{6DB7B088-39C0-6EB7-4650-A201A37B587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3891" y="45473"/>
            <a:ext cx="1736127" cy="908846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2" name="Hộp Văn bản 11">
                <a:extLst>
                  <a:ext uri="{FF2B5EF4-FFF2-40B4-BE49-F238E27FC236}">
                    <a16:creationId xmlns:a16="http://schemas.microsoft.com/office/drawing/2014/main" id="{C96870FB-027A-5923-7618-D0ABE83A3500}"/>
                  </a:ext>
                </a:extLst>
              </p:cNvPr>
              <p:cNvSpPr txBox="1"/>
              <p:nvPr/>
            </p:nvSpPr>
            <p:spPr>
              <a:xfrm>
                <a:off x="837319" y="2594628"/>
                <a:ext cx="10534324" cy="389048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>
                    <a:latin typeface="Arial" panose="020B0604020202020204" pitchFamily="34" charset="0"/>
                  </a:rPr>
                  <a:t>Trong tình huống ở phần mở đầu này, hãy cho biết: </a:t>
                </a:r>
              </a:p>
              <a:p>
                <a:pPr marL="342900" indent="-342900">
                  <a:lnSpc>
                    <a:spcPct val="150000"/>
                  </a:lnSpc>
                  <a:buAutoNum type="alphaLcParenR"/>
                </a:pPr>
                <a:r>
                  <a:rPr lang="en-US" sz="2800">
                    <a:latin typeface="Arial" panose="020B0604020202020204" pitchFamily="34" charset="0"/>
                  </a:rPr>
                  <a:t> Số tiền người bán thu được khi lần lượt bán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0" smtClean="0">
                        <a:latin typeface="Arial" panose="020B0604020202020204" pitchFamily="34" charset="0"/>
                        <a:cs typeface="Arial" panose="020B0604020202020204" pitchFamily="34" charset="0"/>
                      </a:rPr>
                      <m:t>2 </m:t>
                    </m:r>
                    <m:r>
                      <m:rPr>
                        <m:nor/>
                      </m:rPr>
                      <a:rPr lang="en-US" sz="2800" i="0" smtClean="0">
                        <a:latin typeface="Arial" panose="020B0604020202020204" pitchFamily="34" charset="0"/>
                        <a:cs typeface="Arial" panose="020B0604020202020204" pitchFamily="34" charset="0"/>
                      </a:rPr>
                      <m:t>kg</m:t>
                    </m:r>
                    <m:r>
                      <m:rPr>
                        <m:nor/>
                      </m:rPr>
                      <a:rPr lang="en-US" sz="2800" i="0" smtClean="0">
                        <a:latin typeface="Arial" panose="020B0604020202020204" pitchFamily="34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en-US" sz="2800">
                    <a:latin typeface="Arial" panose="020B0604020202020204" pitchFamily="34" charset="0"/>
                  </a:rPr>
                  <a:t>thanh long;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0" smtClean="0">
                        <a:latin typeface="Arial" panose="020B0604020202020204" pitchFamily="34" charset="0"/>
                        <a:cs typeface="Arial" panose="020B0604020202020204" pitchFamily="34" charset="0"/>
                      </a:rPr>
                      <m:t>3 </m:t>
                    </m:r>
                    <m:r>
                      <m:rPr>
                        <m:nor/>
                      </m:rPr>
                      <a:rPr lang="en-US" sz="2800" i="0" smtClean="0">
                        <a:latin typeface="Arial" panose="020B0604020202020204" pitchFamily="34" charset="0"/>
                        <a:cs typeface="Arial" panose="020B0604020202020204" pitchFamily="34" charset="0"/>
                      </a:rPr>
                      <m:t>kg</m:t>
                    </m:r>
                  </m:oMath>
                </a14:m>
                <a:r>
                  <a:rPr lang="en-US" sz="2800">
                    <a:latin typeface="Arial" panose="020B0604020202020204" pitchFamily="34" charset="0"/>
                  </a:rPr>
                  <a:t> thanh long. </a:t>
                </a:r>
              </a:p>
              <a:p>
                <a:pPr marL="342900" indent="-342900">
                  <a:lnSpc>
                    <a:spcPct val="150000"/>
                  </a:lnSpc>
                  <a:buAutoNum type="alphaLcParenR"/>
                </a:pPr>
                <a:r>
                  <a:rPr lang="en-US" sz="2800">
                    <a:latin typeface="Arial" panose="020B0604020202020204" pitchFamily="34" charset="0"/>
                  </a:rPr>
                  <a:t> Gọi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0" smtClean="0">
                        <a:latin typeface="Arial" panose="020B0604020202020204" pitchFamily="34" charset="0"/>
                        <a:cs typeface="Arial" panose="020B0604020202020204" pitchFamily="34" charset="0"/>
                      </a:rPr>
                      <m:t>y</m:t>
                    </m:r>
                  </m:oMath>
                </a14:m>
                <a:r>
                  <a:rPr lang="en-US" sz="2800">
                    <a:latin typeface="Arial" panose="020B0604020202020204" pitchFamily="34" charset="0"/>
                  </a:rPr>
                  <a:t> (đồng) là số tiền người bán thu được khi bán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0" smtClean="0">
                        <a:latin typeface="Arial" panose="020B0604020202020204" pitchFamily="34" charset="0"/>
                        <a:cs typeface="Arial" panose="020B0604020202020204" pitchFamily="34" charset="0"/>
                      </a:rPr>
                      <m:t>x</m:t>
                    </m:r>
                    <m:r>
                      <m:rPr>
                        <m:nor/>
                      </m:rPr>
                      <a:rPr lang="en-US" sz="2800" i="0" smtClean="0">
                        <a:latin typeface="Arial" panose="020B0604020202020204" pitchFamily="34" charset="0"/>
                        <a:cs typeface="Arial" panose="020B0604020202020204" pitchFamily="34" charset="0"/>
                      </a:rPr>
                      <m:t> (</m:t>
                    </m:r>
                    <m:r>
                      <m:rPr>
                        <m:nor/>
                      </m:rPr>
                      <a:rPr lang="en-US" sz="2800" i="0" smtClean="0">
                        <a:latin typeface="Arial" panose="020B0604020202020204" pitchFamily="34" charset="0"/>
                        <a:cs typeface="Arial" panose="020B0604020202020204" pitchFamily="34" charset="0"/>
                      </a:rPr>
                      <m:t>kg</m:t>
                    </m:r>
                    <m:r>
                      <m:rPr>
                        <m:nor/>
                      </m:rPr>
                      <a:rPr lang="en-US" sz="2800" i="0" smtClean="0">
                        <a:latin typeface="Arial" panose="020B0604020202020204" pitchFamily="34" charset="0"/>
                        <a:cs typeface="Arial" panose="020B0604020202020204" pitchFamily="34" charset="0"/>
                      </a:rPr>
                      <m:t>) </m:t>
                    </m:r>
                  </m:oMath>
                </a14:m>
                <a:r>
                  <a:rPr lang="en-US" sz="2800">
                    <a:latin typeface="Arial" panose="020B0604020202020204" pitchFamily="34" charset="0"/>
                  </a:rPr>
                  <a:t>thanh long. Với mỗi giá trị của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0" smtClean="0">
                        <a:latin typeface="Arial" panose="020B0604020202020204" pitchFamily="34" charset="0"/>
                        <a:cs typeface="Arial" panose="020B0604020202020204" pitchFamily="34" charset="0"/>
                      </a:rPr>
                      <m:t>x</m:t>
                    </m:r>
                  </m:oMath>
                </a14:m>
                <a:r>
                  <a:rPr lang="en-US" sz="2800">
                    <a:latin typeface="Arial" panose="020B0604020202020204" pitchFamily="34" charset="0"/>
                  </a:rPr>
                  <a:t>, ta xác định được bao nhiêu giá trị tương ứng của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0" smtClean="0">
                        <a:latin typeface="Arial" panose="020B0604020202020204" pitchFamily="34" charset="0"/>
                        <a:cs typeface="Arial" panose="020B0604020202020204" pitchFamily="34" charset="0"/>
                      </a:rPr>
                      <m:t>y</m:t>
                    </m:r>
                  </m:oMath>
                </a14:m>
                <a:r>
                  <a:rPr lang="en-US" sz="2800">
                    <a:latin typeface="Arial" panose="020B0604020202020204" pitchFamily="34" charset="0"/>
                  </a:rPr>
                  <a:t>? </a:t>
                </a:r>
                <a:endParaRPr lang="vi-VN" sz="2800"/>
              </a:p>
            </p:txBody>
          </p:sp>
        </mc:Choice>
        <mc:Fallback>
          <p:sp>
            <p:nvSpPr>
              <p:cNvPr id="12" name="Hộp Văn bản 11">
                <a:extLst>
                  <a:ext uri="{FF2B5EF4-FFF2-40B4-BE49-F238E27FC236}">
                    <a16:creationId xmlns:a16="http://schemas.microsoft.com/office/drawing/2014/main" id="{C96870FB-027A-5923-7618-D0ABE83A35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7319" y="2594628"/>
                <a:ext cx="10534324" cy="3890489"/>
              </a:xfrm>
              <a:prstGeom prst="rect">
                <a:avLst/>
              </a:prstGeom>
              <a:blipFill>
                <a:blip r:embed="rId7"/>
                <a:stretch>
                  <a:fillRect l="-1157" b="-34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" name="Hộp Văn bản 3">
                <a:extLst>
                  <a:ext uri="{FF2B5EF4-FFF2-40B4-BE49-F238E27FC236}">
                    <a16:creationId xmlns:a16="http://schemas.microsoft.com/office/drawing/2014/main" id="{5052CAA4-CF63-A480-E31D-5402CE9CE0E7}"/>
                  </a:ext>
                </a:extLst>
              </p:cNvPr>
              <p:cNvSpPr txBox="1"/>
              <p:nvPr/>
            </p:nvSpPr>
            <p:spPr>
              <a:xfrm>
                <a:off x="355101" y="1008059"/>
                <a:ext cx="11126069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>
                    <a:latin typeface="Arial" panose="020B0604020202020204" pitchFamily="34" charset="0"/>
                    <a:cs typeface="Arial" panose="020B0604020202020204" pitchFamily="34" charset="0"/>
                  </a:rPr>
                  <a:t>	Giá bán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0" smtClean="0">
                        <a:latin typeface="Arial" panose="020B0604020202020204" pitchFamily="34" charset="0"/>
                        <a:cs typeface="Arial" panose="020B0604020202020204" pitchFamily="34" charset="0"/>
                      </a:rPr>
                      <m:t>1 </m:t>
                    </m:r>
                    <m:r>
                      <m:rPr>
                        <m:nor/>
                      </m:rPr>
                      <a:rPr lang="en-US" sz="2800" i="0" smtClean="0">
                        <a:latin typeface="Arial" panose="020B0604020202020204" pitchFamily="34" charset="0"/>
                        <a:cs typeface="Arial" panose="020B0604020202020204" pitchFamily="34" charset="0"/>
                      </a:rPr>
                      <m:t>kg</m:t>
                    </m:r>
                    <m:r>
                      <m:rPr>
                        <m:nor/>
                      </m:rPr>
                      <a:rPr lang="en-US" sz="2800" i="0" smtClean="0">
                        <a:latin typeface="Arial" panose="020B0604020202020204" pitchFamily="34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en-US" sz="2800">
                    <a:latin typeface="Arial" panose="020B0604020202020204" pitchFamily="34" charset="0"/>
                    <a:cs typeface="Arial" panose="020B0604020202020204" pitchFamily="34" charset="0"/>
                  </a:rPr>
                  <a:t>thanh long loại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0" smtClean="0">
                        <a:latin typeface="Arial" panose="020B0604020202020204" pitchFamily="34" charset="0"/>
                        <a:cs typeface="Arial" panose="020B0604020202020204" pitchFamily="34" charset="0"/>
                      </a:rPr>
                      <m:t>I</m:t>
                    </m:r>
                    <m:r>
                      <m:rPr>
                        <m:nor/>
                      </m:rPr>
                      <a:rPr lang="en-US" sz="2800" i="0" smtClean="0">
                        <a:latin typeface="Arial" panose="020B0604020202020204" pitchFamily="34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en-US" sz="2800">
                    <a:latin typeface="Arial" panose="020B0604020202020204" pitchFamily="34" charset="0"/>
                    <a:cs typeface="Arial" panose="020B0604020202020204" pitchFamily="34" charset="0"/>
                  </a:rPr>
                  <a:t>là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0" smtClean="0">
                        <a:latin typeface="Arial" panose="020B0604020202020204" pitchFamily="34" charset="0"/>
                        <a:cs typeface="Arial" panose="020B0604020202020204" pitchFamily="34" charset="0"/>
                      </a:rPr>
                      <m:t>32 000 </m:t>
                    </m:r>
                  </m:oMath>
                </a14:m>
                <a:r>
                  <a:rPr lang="en-US" sz="2800">
                    <a:latin typeface="Arial" panose="020B0604020202020204" pitchFamily="34" charset="0"/>
                    <a:cs typeface="Arial" panose="020B0604020202020204" pitchFamily="34" charset="0"/>
                  </a:rPr>
                  <a:t>đồng. Với mỗi lượng thanh long loại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0" smtClean="0">
                        <a:latin typeface="Arial" panose="020B0604020202020204" pitchFamily="34" charset="0"/>
                        <a:cs typeface="Arial" panose="020B0604020202020204" pitchFamily="34" charset="0"/>
                      </a:rPr>
                      <m:t>I</m:t>
                    </m:r>
                    <m:r>
                      <m:rPr>
                        <m:nor/>
                      </m:rPr>
                      <a:rPr lang="en-US" sz="2800" i="0" smtClean="0">
                        <a:latin typeface="Arial" panose="020B0604020202020204" pitchFamily="34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en-US" sz="2800">
                    <a:latin typeface="Arial" panose="020B0604020202020204" pitchFamily="34" charset="0"/>
                    <a:cs typeface="Arial" panose="020B0604020202020204" pitchFamily="34" charset="0"/>
                  </a:rPr>
                  <a:t>được bán ra, người bán sẽ thu được một số tiền tương ứng.</a:t>
                </a:r>
                <a:endParaRPr lang="vi-VN" sz="2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3" name="Hộp Văn bản 3">
                <a:extLst>
                  <a:ext uri="{FF2B5EF4-FFF2-40B4-BE49-F238E27FC236}">
                    <a16:creationId xmlns:a16="http://schemas.microsoft.com/office/drawing/2014/main" id="{5052CAA4-CF63-A480-E31D-5402CE9CE0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5101" y="1008059"/>
                <a:ext cx="11126069" cy="1384995"/>
              </a:xfrm>
              <a:prstGeom prst="rect">
                <a:avLst/>
              </a:prstGeom>
              <a:blipFill>
                <a:blip r:embed="rId8"/>
                <a:stretch>
                  <a:fillRect l="-1096" t="-4386" b="-109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5792867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8757556">
            <a:off x="-1568162" y="4826774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CA5C00B0-B2B6-4792-8C67-F8C09471186E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HOẠT ĐỘNG HÌNH THÀNH KIẾN THỨC</a:t>
              </a:r>
              <a:endParaRPr lang="en-US" sz="2400">
                <a:solidFill>
                  <a:srgbClr val="FFFF00"/>
                </a:solidFill>
                <a:latin typeface="Arial" panose="020B0604020202020204" pitchFamily="34" charset="0"/>
              </a:endParaRPr>
            </a:p>
          </p:txBody>
        </p:sp>
      </p:grpSp>
      <p:graphicFrame>
        <p:nvGraphicFramePr>
          <p:cNvPr id="13" name="Đối tượng 12">
            <a:extLst>
              <a:ext uri="{FF2B5EF4-FFF2-40B4-BE49-F238E27FC236}">
                <a16:creationId xmlns:a16="http://schemas.microsoft.com/office/drawing/2014/main" id="{0BEDF37A-D9E8-0052-B9B7-31CF4CE5139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927600" y="2667000"/>
          <a:ext cx="914400" cy="198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914400" imgH="198720" progId="Equation.DSMT4">
                  <p:embed/>
                </p:oleObj>
              </mc:Choice>
              <mc:Fallback>
                <p:oleObj name="Equation" r:id="rId3" imgW="914400" imgH="198720" progId="Equation.DSMT4">
                  <p:embed/>
                  <p:pic>
                    <p:nvPicPr>
                      <p:cNvPr id="13" name="Đối tượng 12">
                        <a:extLst>
                          <a:ext uri="{FF2B5EF4-FFF2-40B4-BE49-F238E27FC236}">
                            <a16:creationId xmlns:a16="http://schemas.microsoft.com/office/drawing/2014/main" id="{0BEDF37A-D9E8-0052-B9B7-31CF4CE5139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927600" y="2667000"/>
                        <a:ext cx="914400" cy="1984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6" name="Nhóm 15">
            <a:extLst>
              <a:ext uri="{FF2B5EF4-FFF2-40B4-BE49-F238E27FC236}">
                <a16:creationId xmlns:a16="http://schemas.microsoft.com/office/drawing/2014/main" id="{BFC50481-7BD1-A071-C826-BF3BC21BFAA0}"/>
              </a:ext>
            </a:extLst>
          </p:cNvPr>
          <p:cNvGrpSpPr/>
          <p:nvPr/>
        </p:nvGrpSpPr>
        <p:grpSpPr>
          <a:xfrm>
            <a:off x="-64894" y="-12975"/>
            <a:ext cx="8123196" cy="923444"/>
            <a:chOff x="266160" y="209966"/>
            <a:chExt cx="8297534" cy="1009987"/>
          </a:xfrm>
        </p:grpSpPr>
        <p:pic>
          <p:nvPicPr>
            <p:cNvPr id="2" name="!!3">
              <a:extLst>
                <a:ext uri="{FF2B5EF4-FFF2-40B4-BE49-F238E27FC236}">
                  <a16:creationId xmlns:a16="http://schemas.microsoft.com/office/drawing/2014/main" id="{83F1A94D-48D5-4D73-BDAA-9118478F5E6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66160" y="224157"/>
              <a:ext cx="1106441" cy="995796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A3A062DA-93BF-4842-B601-4404401BCCE3}"/>
                </a:ext>
              </a:extLst>
            </p:cNvPr>
            <p:cNvSpPr txBox="1"/>
            <p:nvPr/>
          </p:nvSpPr>
          <p:spPr>
            <a:xfrm>
              <a:off x="369363" y="209966"/>
              <a:ext cx="8194331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8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</a:rPr>
                <a:t>Hoạt</a:t>
              </a:r>
              <a:r>
                <a:rPr lang="en-US" sz="28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</a:rPr>
                <a:t> </a:t>
              </a:r>
              <a:r>
                <a:rPr lang="en-US" sz="2800" b="1" i="1" err="1">
                  <a:effectLst/>
                  <a:latin typeface="Arial" panose="020B0604020202020204" pitchFamily="34" charset="0"/>
                  <a:ea typeface="Times New Roman" panose="02020603050405020304" pitchFamily="18" charset="0"/>
                </a:rPr>
                <a:t>động</a:t>
              </a:r>
              <a:r>
                <a:rPr lang="en-US" sz="2800" b="1" i="1">
                  <a:effectLst/>
                  <a:latin typeface="Arial" panose="020B0604020202020204" pitchFamily="34" charset="0"/>
                  <a:ea typeface="Times New Roman" panose="02020603050405020304" pitchFamily="18" charset="0"/>
                </a:rPr>
                <a:t> 2 (SGK</a:t>
              </a:r>
              <a:r>
                <a:rPr lang="en-US" sz="2800" b="1" i="1">
                  <a:latin typeface="Arial" panose="020B0604020202020204" pitchFamily="34" charset="0"/>
                  <a:ea typeface="Times New Roman" panose="02020603050405020304" pitchFamily="18" charset="0"/>
                </a:rPr>
                <a:t>-</a:t>
              </a:r>
              <a:r>
                <a:rPr lang="en-US" sz="2800" b="1" i="1">
                  <a:effectLst/>
                  <a:latin typeface="Arial" panose="020B0604020202020204" pitchFamily="34" charset="0"/>
                  <a:ea typeface="Times New Roman" panose="02020603050405020304" pitchFamily="18" charset="0"/>
                </a:rPr>
                <a:t>T55):</a:t>
              </a:r>
              <a:endParaRPr lang="en-US" sz="3200" b="1" dirty="0">
                <a:solidFill>
                  <a:srgbClr val="0070C0"/>
                </a:solidFill>
                <a:latin typeface="Arial" panose="020B0604020202020204" pitchFamily="34" charset="0"/>
              </a:endParaRPr>
            </a:p>
          </p:txBody>
        </p:sp>
      </p:grpSp>
      <p:pic>
        <p:nvPicPr>
          <p:cNvPr id="9" name="Hình ảnh 8">
            <a:extLst>
              <a:ext uri="{FF2B5EF4-FFF2-40B4-BE49-F238E27FC236}">
                <a16:creationId xmlns:a16="http://schemas.microsoft.com/office/drawing/2014/main" id="{6DB7B088-39C0-6EB7-4650-A201A37B587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8300" y="1623"/>
            <a:ext cx="998016" cy="522452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6" name="Hộp Văn bản 25">
                <a:extLst>
                  <a:ext uri="{FF2B5EF4-FFF2-40B4-BE49-F238E27FC236}">
                    <a16:creationId xmlns:a16="http://schemas.microsoft.com/office/drawing/2014/main" id="{0843A301-663F-4FBD-E6F8-8D8ABB56FBAD}"/>
                  </a:ext>
                </a:extLst>
              </p:cNvPr>
              <p:cNvSpPr txBox="1"/>
              <p:nvPr/>
            </p:nvSpPr>
            <p:spPr>
              <a:xfrm>
                <a:off x="261780" y="943948"/>
                <a:ext cx="11171354" cy="55399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3000">
                    <a:latin typeface="Arial" panose="020B0604020202020204" pitchFamily="34" charset="0"/>
                    <a:cs typeface="Arial" panose="020B0604020202020204" pitchFamily="34" charset="0"/>
                  </a:rPr>
                  <a:t>a) Vì giá bán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000" i="0">
                        <a:latin typeface="Arial" panose="020B0604020202020204" pitchFamily="34" charset="0"/>
                        <a:cs typeface="Arial" panose="020B0604020202020204" pitchFamily="34" charset="0"/>
                      </a:rPr>
                      <m:t>1</m:t>
                    </m:r>
                    <m:r>
                      <m:rPr>
                        <m:nor/>
                      </m:rPr>
                      <a:rPr lang="en-US" sz="3000" b="0" i="0" smtClean="0">
                        <a:latin typeface="Arial" panose="020B0604020202020204" pitchFamily="34" charset="0"/>
                        <a:cs typeface="Arial" panose="020B0604020202020204" pitchFamily="34" charset="0"/>
                      </a:rPr>
                      <m:t> </m:t>
                    </m:r>
                    <m:r>
                      <m:rPr>
                        <m:nor/>
                      </m:rPr>
                      <a:rPr lang="en-US" sz="3000">
                        <a:latin typeface="Arial" panose="020B0604020202020204" pitchFamily="34" charset="0"/>
                        <a:cs typeface="Arial" panose="020B0604020202020204" pitchFamily="34" charset="0"/>
                      </a:rPr>
                      <m:t>kg</m:t>
                    </m:r>
                    <m:r>
                      <m:rPr>
                        <m:nor/>
                      </m:rPr>
                      <a:rPr lang="en-US" sz="3000">
                        <a:latin typeface="Arial" panose="020B0604020202020204" pitchFamily="34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en-US" sz="3000">
                    <a:latin typeface="Arial" panose="020B0604020202020204" pitchFamily="34" charset="0"/>
                    <a:cs typeface="Arial" panose="020B0604020202020204" pitchFamily="34" charset="0"/>
                  </a:rPr>
                  <a:t>thanh long ruột đỏ loại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000" i="0" smtClean="0">
                        <a:latin typeface="Arial" panose="020B0604020202020204" pitchFamily="34" charset="0"/>
                        <a:cs typeface="Arial" panose="020B0604020202020204" pitchFamily="34" charset="0"/>
                      </a:rPr>
                      <m:t>I</m:t>
                    </m:r>
                  </m:oMath>
                </a14:m>
                <a:r>
                  <a:rPr lang="en-US" sz="3000">
                    <a:latin typeface="Arial" panose="020B0604020202020204" pitchFamily="34" charset="0"/>
                    <a:cs typeface="Arial" panose="020B0604020202020204" pitchFamily="34" charset="0"/>
                  </a:rPr>
                  <a:t> là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000" i="0" smtClean="0">
                        <a:latin typeface="Arial" panose="020B0604020202020204" pitchFamily="34" charset="0"/>
                        <a:cs typeface="Arial" panose="020B0604020202020204" pitchFamily="34" charset="0"/>
                      </a:rPr>
                      <m:t>32 000 </m:t>
                    </m:r>
                  </m:oMath>
                </a14:m>
                <a:r>
                  <a:rPr lang="en-US" sz="3000">
                    <a:latin typeface="Arial" panose="020B0604020202020204" pitchFamily="34" charset="0"/>
                    <a:cs typeface="Arial" panose="020B0604020202020204" pitchFamily="34" charset="0"/>
                  </a:rPr>
                  <a:t>đồng. </a:t>
                </a:r>
              </a:p>
            </p:txBody>
          </p:sp>
        </mc:Choice>
        <mc:Fallback>
          <p:sp>
            <p:nvSpPr>
              <p:cNvPr id="26" name="Hộp Văn bản 25">
                <a:extLst>
                  <a:ext uri="{FF2B5EF4-FFF2-40B4-BE49-F238E27FC236}">
                    <a16:creationId xmlns:a16="http://schemas.microsoft.com/office/drawing/2014/main" id="{0843A301-663F-4FBD-E6F8-8D8ABB56FB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1780" y="943948"/>
                <a:ext cx="11171354" cy="553998"/>
              </a:xfrm>
              <a:prstGeom prst="rect">
                <a:avLst/>
              </a:prstGeom>
              <a:blipFill>
                <a:blip r:embed="rId7"/>
                <a:stretch>
                  <a:fillRect l="-1309" t="-14286" b="-329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Hộp Văn bản 31">
            <a:extLst>
              <a:ext uri="{FF2B5EF4-FFF2-40B4-BE49-F238E27FC236}">
                <a16:creationId xmlns:a16="http://schemas.microsoft.com/office/drawing/2014/main" id="{1EAB1B82-0FFB-E551-465A-5A63B1E44BDB}"/>
              </a:ext>
            </a:extLst>
          </p:cNvPr>
          <p:cNvSpPr txBox="1"/>
          <p:nvPr/>
        </p:nvSpPr>
        <p:spPr>
          <a:xfrm>
            <a:off x="3801487" y="395791"/>
            <a:ext cx="523897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300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endParaRPr lang="en-US" sz="3000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Hộp Văn bản 25">
                <a:extLst>
                  <a:ext uri="{FF2B5EF4-FFF2-40B4-BE49-F238E27FC236}">
                    <a16:creationId xmlns:a16="http://schemas.microsoft.com/office/drawing/2014/main" id="{F16D3CFB-6126-350F-EF83-37688326D5F2}"/>
                  </a:ext>
                </a:extLst>
              </p:cNvPr>
              <p:cNvSpPr txBox="1"/>
              <p:nvPr/>
            </p:nvSpPr>
            <p:spPr>
              <a:xfrm>
                <a:off x="392310" y="4108688"/>
                <a:ext cx="11171354" cy="139172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000">
                    <a:latin typeface="Arial" panose="020B0604020202020204" pitchFamily="34" charset="0"/>
                    <a:cs typeface="Arial" panose="020B0604020202020204" pitchFamily="34" charset="0"/>
                  </a:rPr>
                  <a:t>b)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000" i="0">
                        <a:latin typeface="Arial" panose="020B0604020202020204" pitchFamily="34" charset="0"/>
                        <a:cs typeface="Arial" panose="020B0604020202020204" pitchFamily="34" charset="0"/>
                      </a:rPr>
                      <m:t>y</m:t>
                    </m:r>
                  </m:oMath>
                </a14:m>
                <a:r>
                  <a:rPr lang="en-US" sz="3000">
                    <a:latin typeface="Arial" panose="020B0604020202020204" pitchFamily="34" charset="0"/>
                    <a:cs typeface="Arial" panose="020B0604020202020204" pitchFamily="34" charset="0"/>
                  </a:rPr>
                  <a:t> (đồng) là số tiền người bán thu được khi bán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000" i="0">
                        <a:latin typeface="Arial" panose="020B0604020202020204" pitchFamily="34" charset="0"/>
                        <a:cs typeface="Arial" panose="020B0604020202020204" pitchFamily="34" charset="0"/>
                      </a:rPr>
                      <m:t>x</m:t>
                    </m:r>
                    <m:r>
                      <m:rPr>
                        <m:nor/>
                      </m:rPr>
                      <a:rPr lang="en-US" sz="3000" b="0" i="0" smtClean="0">
                        <a:latin typeface="Arial" panose="020B0604020202020204" pitchFamily="34" charset="0"/>
                        <a:cs typeface="Arial" panose="020B0604020202020204" pitchFamily="34" charset="0"/>
                      </a:rPr>
                      <m:t> </m:t>
                    </m:r>
                    <m:d>
                      <m:dPr>
                        <m:ctrlPr>
                          <a:rPr lang="vi-VN" sz="3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en-US" sz="3000" i="0"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kg</m:t>
                        </m:r>
                      </m:e>
                    </m:d>
                  </m:oMath>
                </a14:m>
                <a:r>
                  <a:rPr lang="en-US" sz="3000">
                    <a:latin typeface="Arial" panose="020B0604020202020204" pitchFamily="34" charset="0"/>
                    <a:cs typeface="Arial" panose="020B0604020202020204" pitchFamily="34" charset="0"/>
                  </a:rPr>
                  <a:t> thanh      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3000">
                    <a:latin typeface="Arial" panose="020B0604020202020204" pitchFamily="34" charset="0"/>
                    <a:cs typeface="Arial" panose="020B0604020202020204" pitchFamily="34" charset="0"/>
                  </a:rPr>
                  <a:t>    long.</a:t>
                </a:r>
              </a:p>
            </p:txBody>
          </p:sp>
        </mc:Choice>
        <mc:Fallback xmlns="">
          <p:sp>
            <p:nvSpPr>
              <p:cNvPr id="3" name="Hộp Văn bản 25">
                <a:extLst>
                  <a:ext uri="{FF2B5EF4-FFF2-40B4-BE49-F238E27FC236}">
                    <a16:creationId xmlns:a16="http://schemas.microsoft.com/office/drawing/2014/main" id="{F16D3CFB-6126-350F-EF83-37688326D5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2310" y="4108688"/>
                <a:ext cx="11171354" cy="1391728"/>
              </a:xfrm>
              <a:prstGeom prst="rect">
                <a:avLst/>
              </a:prstGeom>
              <a:blipFill>
                <a:blip r:embed="rId8"/>
                <a:stretch>
                  <a:fillRect l="-1255" b="-127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Hộp Văn bản 25">
                <a:extLst>
                  <a:ext uri="{FF2B5EF4-FFF2-40B4-BE49-F238E27FC236}">
                    <a16:creationId xmlns:a16="http://schemas.microsoft.com/office/drawing/2014/main" id="{0FDA7146-CA6E-6536-1EB9-11F3B95D856E}"/>
                  </a:ext>
                </a:extLst>
              </p:cNvPr>
              <p:cNvSpPr txBox="1"/>
              <p:nvPr/>
            </p:nvSpPr>
            <p:spPr>
              <a:xfrm>
                <a:off x="736051" y="2737102"/>
                <a:ext cx="11171354" cy="6992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000">
                    <a:latin typeface="Arial" panose="020B0604020202020204" pitchFamily="34" charset="0"/>
                    <a:cs typeface="Arial" panose="020B0604020202020204" pitchFamily="34" charset="0"/>
                  </a:rPr>
                  <a:t>Số tiền người bán thu được khi bán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000" i="0">
                        <a:latin typeface="Arial" panose="020B0604020202020204" pitchFamily="34" charset="0"/>
                        <a:cs typeface="Arial" panose="020B0604020202020204" pitchFamily="34" charset="0"/>
                      </a:rPr>
                      <m:t>3</m:t>
                    </m:r>
                    <m:r>
                      <m:rPr>
                        <m:nor/>
                      </m:rPr>
                      <a:rPr lang="en-US" sz="3000" b="0" i="0" smtClean="0">
                        <a:latin typeface="Arial" panose="020B0604020202020204" pitchFamily="34" charset="0"/>
                        <a:cs typeface="Arial" panose="020B0604020202020204" pitchFamily="34" charset="0"/>
                      </a:rPr>
                      <m:t> </m:t>
                    </m:r>
                    <m:r>
                      <m:rPr>
                        <m:nor/>
                      </m:rPr>
                      <a:rPr lang="en-US" sz="3000">
                        <a:latin typeface="Arial" panose="020B0604020202020204" pitchFamily="34" charset="0"/>
                        <a:cs typeface="Arial" panose="020B0604020202020204" pitchFamily="34" charset="0"/>
                      </a:rPr>
                      <m:t>kg</m:t>
                    </m:r>
                  </m:oMath>
                </a14:m>
                <a:r>
                  <a:rPr lang="en-US" sz="3000">
                    <a:latin typeface="Arial" panose="020B0604020202020204" pitchFamily="34" charset="0"/>
                    <a:cs typeface="Arial" panose="020B0604020202020204" pitchFamily="34" charset="0"/>
                  </a:rPr>
                  <a:t> thanh long là: </a:t>
                </a:r>
              </a:p>
            </p:txBody>
          </p:sp>
        </mc:Choice>
        <mc:Fallback xmlns="">
          <p:sp>
            <p:nvSpPr>
              <p:cNvPr id="11" name="Hộp Văn bản 25">
                <a:extLst>
                  <a:ext uri="{FF2B5EF4-FFF2-40B4-BE49-F238E27FC236}">
                    <a16:creationId xmlns:a16="http://schemas.microsoft.com/office/drawing/2014/main" id="{0FDA7146-CA6E-6536-1EB9-11F3B95D85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6051" y="2737102"/>
                <a:ext cx="11171354" cy="699230"/>
              </a:xfrm>
              <a:prstGeom prst="rect">
                <a:avLst/>
              </a:prstGeom>
              <a:blipFill>
                <a:blip r:embed="rId9"/>
                <a:stretch>
                  <a:fillRect l="-1310" b="-252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Hộp Văn bản 25">
                <a:extLst>
                  <a:ext uri="{FF2B5EF4-FFF2-40B4-BE49-F238E27FC236}">
                    <a16:creationId xmlns:a16="http://schemas.microsoft.com/office/drawing/2014/main" id="{27C2B29A-A16F-4BFB-1FAB-30CC702C41BD}"/>
                  </a:ext>
                </a:extLst>
              </p:cNvPr>
              <p:cNvSpPr txBox="1"/>
              <p:nvPr/>
            </p:nvSpPr>
            <p:spPr>
              <a:xfrm>
                <a:off x="166671" y="1518593"/>
                <a:ext cx="11171354" cy="6992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sz="3000">
                    <a:latin typeface="Arial" panose="020B0604020202020204" pitchFamily="34" charset="0"/>
                    <a:cs typeface="Arial" panose="020B0604020202020204" pitchFamily="34" charset="0"/>
                  </a:rPr>
                  <a:t>Nên số tiền người bán thu được khi bán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000" i="0">
                        <a:latin typeface="Arial" panose="020B0604020202020204" pitchFamily="34" charset="0"/>
                        <a:cs typeface="Arial" panose="020B0604020202020204" pitchFamily="34" charset="0"/>
                      </a:rPr>
                      <m:t>2</m:t>
                    </m:r>
                    <m:r>
                      <m:rPr>
                        <m:nor/>
                      </m:rPr>
                      <a:rPr lang="en-US" sz="3000" b="0" i="0" smtClean="0">
                        <a:latin typeface="Arial" panose="020B0604020202020204" pitchFamily="34" charset="0"/>
                        <a:cs typeface="Arial" panose="020B0604020202020204" pitchFamily="34" charset="0"/>
                      </a:rPr>
                      <m:t> </m:t>
                    </m:r>
                    <m:r>
                      <m:rPr>
                        <m:nor/>
                      </m:rPr>
                      <a:rPr lang="en-US" sz="3000">
                        <a:latin typeface="Arial" panose="020B0604020202020204" pitchFamily="34" charset="0"/>
                        <a:cs typeface="Arial" panose="020B0604020202020204" pitchFamily="34" charset="0"/>
                      </a:rPr>
                      <m:t>kg</m:t>
                    </m:r>
                    <m:r>
                      <m:rPr>
                        <m:nor/>
                      </m:rPr>
                      <a:rPr lang="en-US" sz="3000">
                        <a:latin typeface="Arial" panose="020B0604020202020204" pitchFamily="34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en-US" sz="3000">
                    <a:latin typeface="Arial" panose="020B0604020202020204" pitchFamily="34" charset="0"/>
                    <a:cs typeface="Arial" panose="020B0604020202020204" pitchFamily="34" charset="0"/>
                  </a:rPr>
                  <a:t>thanh long là:</a:t>
                </a:r>
                <a:endParaRPr lang="vi-VN" sz="30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4" name="Hộp Văn bản 25">
                <a:extLst>
                  <a:ext uri="{FF2B5EF4-FFF2-40B4-BE49-F238E27FC236}">
                    <a16:creationId xmlns:a16="http://schemas.microsoft.com/office/drawing/2014/main" id="{27C2B29A-A16F-4BFB-1FAB-30CC702C41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6671" y="1518593"/>
                <a:ext cx="11171354" cy="699230"/>
              </a:xfrm>
              <a:prstGeom prst="rect">
                <a:avLst/>
              </a:prstGeom>
              <a:blipFill>
                <a:blip r:embed="rId10"/>
                <a:stretch>
                  <a:fillRect b="-252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Hộp Văn bản 25">
                <a:extLst>
                  <a:ext uri="{FF2B5EF4-FFF2-40B4-BE49-F238E27FC236}">
                    <a16:creationId xmlns:a16="http://schemas.microsoft.com/office/drawing/2014/main" id="{387149AF-1D83-64D9-116E-A0EF8C33F735}"/>
                  </a:ext>
                </a:extLst>
              </p:cNvPr>
              <p:cNvSpPr txBox="1"/>
              <p:nvPr/>
            </p:nvSpPr>
            <p:spPr>
              <a:xfrm>
                <a:off x="808466" y="5363943"/>
                <a:ext cx="9266758" cy="139172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000">
                    <a:latin typeface="Arial" panose="020B0604020202020204" pitchFamily="34" charset="0"/>
                    <a:cs typeface="Arial" panose="020B0604020202020204" pitchFamily="34" charset="0"/>
                  </a:rPr>
                  <a:t>Với mỗi giá trị của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000" i="0">
                        <a:latin typeface="Arial" panose="020B0604020202020204" pitchFamily="34" charset="0"/>
                        <a:cs typeface="Arial" panose="020B0604020202020204" pitchFamily="34" charset="0"/>
                      </a:rPr>
                      <m:t>x</m:t>
                    </m:r>
                  </m:oMath>
                </a14:m>
                <a:r>
                  <a:rPr lang="en-US" sz="3000">
                    <a:latin typeface="Arial" panose="020B0604020202020204" pitchFamily="34" charset="0"/>
                    <a:cs typeface="Arial" panose="020B0604020202020204" pitchFamily="34" charset="0"/>
                  </a:rPr>
                  <a:t> ta xác định được một giá trị tương ứng của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000" i="0">
                        <a:latin typeface="Arial" panose="020B0604020202020204" pitchFamily="34" charset="0"/>
                        <a:cs typeface="Arial" panose="020B0604020202020204" pitchFamily="34" charset="0"/>
                      </a:rPr>
                      <m:t>y</m:t>
                    </m:r>
                  </m:oMath>
                </a14:m>
                <a:r>
                  <a:rPr lang="en-US" sz="300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endParaRPr lang="vi-VN" sz="30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5" name="Hộp Văn bản 25">
                <a:extLst>
                  <a:ext uri="{FF2B5EF4-FFF2-40B4-BE49-F238E27FC236}">
                    <a16:creationId xmlns:a16="http://schemas.microsoft.com/office/drawing/2014/main" id="{387149AF-1D83-64D9-116E-A0EF8C33F7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8466" y="5363943"/>
                <a:ext cx="9266758" cy="1391728"/>
              </a:xfrm>
              <a:prstGeom prst="rect">
                <a:avLst/>
              </a:prstGeom>
              <a:blipFill>
                <a:blip r:embed="rId11"/>
                <a:stretch>
                  <a:fillRect l="-1579" b="-127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7" name="Hộp Văn bản 25">
                <a:extLst>
                  <a:ext uri="{FF2B5EF4-FFF2-40B4-BE49-F238E27FC236}">
                    <a16:creationId xmlns:a16="http://schemas.microsoft.com/office/drawing/2014/main" id="{C3319217-EE62-AD76-B770-6462EB9E1786}"/>
                  </a:ext>
                </a:extLst>
              </p:cNvPr>
              <p:cNvSpPr txBox="1"/>
              <p:nvPr/>
            </p:nvSpPr>
            <p:spPr>
              <a:xfrm>
                <a:off x="476703" y="2102915"/>
                <a:ext cx="11171354" cy="8754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3000" i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2</m:t>
                      </m:r>
                      <m:r>
                        <m:rPr>
                          <m:nor/>
                        </m:rPr>
                        <a:rPr lang="en-US" sz="3000" b="0" i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000" i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.</m:t>
                      </m:r>
                      <m:r>
                        <m:rPr>
                          <m:nor/>
                        </m:rPr>
                        <a:rPr lang="en-US" sz="3000" b="0" i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00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32</m:t>
                      </m:r>
                      <m:r>
                        <m:rPr>
                          <m:nor/>
                        </m:rPr>
                        <a:rPr lang="en-US" sz="3000" b="0" i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00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000</m:t>
                      </m:r>
                      <m:r>
                        <m:rPr>
                          <m:nor/>
                        </m:rPr>
                        <a:rPr lang="en-US" sz="3000" b="0" i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000" i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=</m:t>
                      </m:r>
                      <m:r>
                        <m:rPr>
                          <m:nor/>
                        </m:rPr>
                        <a:rPr lang="en-US" sz="3000" b="0" i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00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64</m:t>
                      </m:r>
                      <m:r>
                        <m:rPr>
                          <m:nor/>
                        </m:rPr>
                        <a:rPr lang="en-US" sz="3000" b="0" i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00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000</m:t>
                      </m:r>
                      <m:r>
                        <a:rPr lang="en-US" sz="30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 </m:t>
                      </m:r>
                      <m:d>
                        <m:dPr>
                          <m:ctrlPr>
                            <a:rPr lang="vi-VN" sz="3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nor/>
                            </m:rPr>
                            <a:rPr lang="en-US" sz="3000" b="0" i="0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m:t>đồ</m:t>
                          </m:r>
                          <m:r>
                            <m:rPr>
                              <m:nor/>
                            </m:rPr>
                            <a:rPr lang="en-US" sz="3000" b="0" i="0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m:t>ng</m:t>
                          </m:r>
                        </m:e>
                      </m:d>
                    </m:oMath>
                  </m:oMathPara>
                </a14:m>
                <a:endParaRPr lang="vi-VN" sz="30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7" name="Hộp Văn bản 25">
                <a:extLst>
                  <a:ext uri="{FF2B5EF4-FFF2-40B4-BE49-F238E27FC236}">
                    <a16:creationId xmlns:a16="http://schemas.microsoft.com/office/drawing/2014/main" id="{C3319217-EE62-AD76-B770-6462EB9E17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6703" y="2102915"/>
                <a:ext cx="11171354" cy="875432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Hộp Văn bản 25">
                <a:extLst>
                  <a:ext uri="{FF2B5EF4-FFF2-40B4-BE49-F238E27FC236}">
                    <a16:creationId xmlns:a16="http://schemas.microsoft.com/office/drawing/2014/main" id="{AA9CDA4A-EE30-7469-D0F3-EBA1A6458EB0}"/>
                  </a:ext>
                </a:extLst>
              </p:cNvPr>
              <p:cNvSpPr txBox="1"/>
              <p:nvPr/>
            </p:nvSpPr>
            <p:spPr>
              <a:xfrm>
                <a:off x="465252" y="3293510"/>
                <a:ext cx="11171354" cy="8754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3000" i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3</m:t>
                      </m:r>
                      <m:r>
                        <m:rPr>
                          <m:nor/>
                        </m:rPr>
                        <a:rPr lang="en-US" sz="3000" b="0" i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000" i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.</m:t>
                      </m:r>
                      <m:r>
                        <m:rPr>
                          <m:nor/>
                        </m:rPr>
                        <a:rPr lang="en-US" sz="3000" b="0" i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0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32</m:t>
                      </m:r>
                      <m:r>
                        <m:rPr>
                          <m:nor/>
                        </m:rPr>
                        <a:rPr lang="en-US" sz="3000" b="0" i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0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000</m:t>
                      </m:r>
                      <m:r>
                        <m:rPr>
                          <m:nor/>
                        </m:rPr>
                        <a:rPr lang="en-US" sz="3000" b="0" i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000" i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=</m:t>
                      </m:r>
                      <m:r>
                        <m:rPr>
                          <m:nor/>
                        </m:rPr>
                        <a:rPr lang="en-US" sz="3000" b="0" i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0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96</m:t>
                      </m:r>
                      <m:r>
                        <m:rPr>
                          <m:nor/>
                        </m:rPr>
                        <a:rPr lang="en-US" sz="3000" b="0" i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0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000</m:t>
                      </m:r>
                      <m:r>
                        <m:rPr>
                          <m:nor/>
                        </m:rPr>
                        <a:rPr lang="en-US" sz="3000" b="0" i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 </m:t>
                      </m:r>
                      <m:d>
                        <m:dPr>
                          <m:ctrlPr>
                            <a:rPr lang="vi-VN" sz="3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nor/>
                            </m:rPr>
                            <a:rPr lang="en-US" sz="3000" b="0" i="0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m:t>đồ</m:t>
                          </m:r>
                          <m:r>
                            <m:rPr>
                              <m:nor/>
                            </m:rPr>
                            <a:rPr lang="en-US" sz="3000" b="0" i="0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m:t>ng</m:t>
                          </m:r>
                        </m:e>
                      </m:d>
                    </m:oMath>
                  </m:oMathPara>
                </a14:m>
                <a:endParaRPr lang="vi-VN" sz="30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8" name="Hộp Văn bản 25">
                <a:extLst>
                  <a:ext uri="{FF2B5EF4-FFF2-40B4-BE49-F238E27FC236}">
                    <a16:creationId xmlns:a16="http://schemas.microsoft.com/office/drawing/2014/main" id="{AA9CDA4A-EE30-7469-D0F3-EBA1A6458E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5252" y="3293510"/>
                <a:ext cx="11171354" cy="875432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0909158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32" grpId="0"/>
      <p:bldP spid="3" grpId="0"/>
      <p:bldP spid="11" grpId="0"/>
      <p:bldP spid="14" grpId="0"/>
      <p:bldP spid="15" grpId="0"/>
      <p:bldP spid="17" grpId="0"/>
      <p:bldP spid="1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8757556">
            <a:off x="-1052601" y="4821382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CA5C00B0-B2B6-4792-8C67-F8C09471186E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HOẠT ĐỘNG HÌNH THÀNH KIẾN THỨC</a:t>
              </a:r>
              <a:endParaRPr lang="en-US" sz="2400">
                <a:solidFill>
                  <a:srgbClr val="FFFF00"/>
                </a:solidFill>
                <a:latin typeface="Arial" panose="020B0604020202020204" pitchFamily="34" charset="0"/>
              </a:endParaRPr>
            </a:p>
          </p:txBody>
        </p:sp>
      </p:grpSp>
      <p:graphicFrame>
        <p:nvGraphicFramePr>
          <p:cNvPr id="13" name="Đối tượng 12">
            <a:extLst>
              <a:ext uri="{FF2B5EF4-FFF2-40B4-BE49-F238E27FC236}">
                <a16:creationId xmlns:a16="http://schemas.microsoft.com/office/drawing/2014/main" id="{0BEDF37A-D9E8-0052-B9B7-31CF4CE5139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927600" y="2667000"/>
          <a:ext cx="914400" cy="198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914400" imgH="198720" progId="Equation.DSMT4">
                  <p:embed/>
                </p:oleObj>
              </mc:Choice>
              <mc:Fallback>
                <p:oleObj name="Equation" r:id="rId3" imgW="914400" imgH="198720" progId="Equation.DSMT4">
                  <p:embed/>
                  <p:pic>
                    <p:nvPicPr>
                      <p:cNvPr id="13" name="Đối tượng 12">
                        <a:extLst>
                          <a:ext uri="{FF2B5EF4-FFF2-40B4-BE49-F238E27FC236}">
                            <a16:creationId xmlns:a16="http://schemas.microsoft.com/office/drawing/2014/main" id="{0BEDF37A-D9E8-0052-B9B7-31CF4CE5139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927600" y="2667000"/>
                        <a:ext cx="914400" cy="1984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8" name="Nhóm 17">
            <a:extLst>
              <a:ext uri="{FF2B5EF4-FFF2-40B4-BE49-F238E27FC236}">
                <a16:creationId xmlns:a16="http://schemas.microsoft.com/office/drawing/2014/main" id="{941A1F87-D1BF-AF90-74FF-161CB13616C2}"/>
              </a:ext>
            </a:extLst>
          </p:cNvPr>
          <p:cNvGrpSpPr/>
          <p:nvPr/>
        </p:nvGrpSpPr>
        <p:grpSpPr>
          <a:xfrm>
            <a:off x="750577" y="464877"/>
            <a:ext cx="10621066" cy="6278413"/>
            <a:chOff x="174017" y="490959"/>
            <a:chExt cx="10621066" cy="6278413"/>
          </a:xfrm>
        </p:grpSpPr>
        <p:sp>
          <p:nvSpPr>
            <p:cNvPr id="9" name="Bong bóng Ý nghĩ: Hình đám mây 8">
              <a:extLst>
                <a:ext uri="{FF2B5EF4-FFF2-40B4-BE49-F238E27FC236}">
                  <a16:creationId xmlns:a16="http://schemas.microsoft.com/office/drawing/2014/main" id="{141CD16C-252F-4AA7-BE24-77A5DA842AB4}"/>
                </a:ext>
              </a:extLst>
            </p:cNvPr>
            <p:cNvSpPr/>
            <p:nvPr/>
          </p:nvSpPr>
          <p:spPr>
            <a:xfrm>
              <a:off x="5618926" y="490959"/>
              <a:ext cx="5176157" cy="3692685"/>
            </a:xfrm>
            <a:prstGeom prst="cloudCallout">
              <a:avLst>
                <a:gd name="adj1" fmla="val -64299"/>
                <a:gd name="adj2" fmla="val 38474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>
                <a:spcBef>
                  <a:spcPts val="600"/>
                </a:spcBef>
                <a:spcAft>
                  <a:spcPts val="600"/>
                </a:spcAft>
              </a:pPr>
              <a:r>
                <a:rPr lang="en-US" sz="6000" b="1" i="1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</a:rPr>
                <a:t>Vậy hàm số là gì? </a:t>
              </a:r>
              <a:endParaRPr lang="en-US" sz="60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endParaRPr>
            </a:p>
          </p:txBody>
        </p:sp>
        <p:pic>
          <p:nvPicPr>
            <p:cNvPr id="21" name="Picture 1">
              <a:extLst>
                <a:ext uri="{FF2B5EF4-FFF2-40B4-BE49-F238E27FC236}">
                  <a16:creationId xmlns:a16="http://schemas.microsoft.com/office/drawing/2014/main" id="{6C5A5579-F2C4-DE4F-D276-64E73A2A4ED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4017" y="2607021"/>
              <a:ext cx="4979817" cy="41623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97245557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8757556">
            <a:off x="-1568163" y="4567382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CA5C00B0-B2B6-4792-8C67-F8C09471186E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HOẠT ĐỘNG HÌNH THÀNH KIẾN THỨC</a:t>
              </a:r>
              <a:endParaRPr lang="en-US" sz="2400">
                <a:solidFill>
                  <a:srgbClr val="FFFF00"/>
                </a:solidFill>
                <a:latin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14" name="TextBox 33">
                <a:extLst>
                  <a:ext uri="{FF2B5EF4-FFF2-40B4-BE49-F238E27FC236}">
                    <a16:creationId xmlns:a16="http://schemas.microsoft.com/office/drawing/2014/main" id="{A695F1BD-4AB8-D6B4-F7EC-0761DC9946A0}"/>
                  </a:ext>
                </a:extLst>
              </p:cNvPr>
              <p:cNvSpPr txBox="1"/>
              <p:nvPr/>
            </p:nvSpPr>
            <p:spPr>
              <a:xfrm>
                <a:off x="759063" y="1683427"/>
                <a:ext cx="10357846" cy="459491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4000" b="1">
                    <a:latin typeface="Arial" panose="020B0604020202020204" pitchFamily="34" charset="0"/>
                    <a:cs typeface="Arial" panose="020B0604020202020204" pitchFamily="34" charset="0"/>
                  </a:rPr>
                  <a:t>	Nếu đại lượng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4000" b="1" i="0" smtClean="0">
                        <a:latin typeface="Arial" panose="020B0604020202020204" pitchFamily="34" charset="0"/>
                        <a:cs typeface="Arial" panose="020B0604020202020204" pitchFamily="34" charset="0"/>
                      </a:rPr>
                      <m:t>y</m:t>
                    </m:r>
                  </m:oMath>
                </a14:m>
                <a:r>
                  <a:rPr lang="en-US" sz="4000" b="1">
                    <a:latin typeface="Arial" panose="020B0604020202020204" pitchFamily="34" charset="0"/>
                    <a:cs typeface="Arial" panose="020B0604020202020204" pitchFamily="34" charset="0"/>
                  </a:rPr>
                  <a:t> phụ thuộc vào đại lượng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4000" b="1" i="0" smtClean="0">
                        <a:latin typeface="Arial" panose="020B0604020202020204" pitchFamily="34" charset="0"/>
                        <a:cs typeface="Arial" panose="020B0604020202020204" pitchFamily="34" charset="0"/>
                      </a:rPr>
                      <m:t>x</m:t>
                    </m:r>
                  </m:oMath>
                </a14:m>
                <a:r>
                  <a:rPr lang="en-US" sz="4000" b="1">
                    <a:latin typeface="Arial" panose="020B0604020202020204" pitchFamily="34" charset="0"/>
                    <a:cs typeface="Arial" panose="020B0604020202020204" pitchFamily="34" charset="0"/>
                  </a:rPr>
                  <a:t> (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4000" b="1" i="0" smtClean="0">
                        <a:latin typeface="Arial" panose="020B0604020202020204" pitchFamily="34" charset="0"/>
                        <a:cs typeface="Arial" panose="020B0604020202020204" pitchFamily="34" charset="0"/>
                      </a:rPr>
                      <m:t>x</m:t>
                    </m:r>
                  </m:oMath>
                </a14:m>
                <a:r>
                  <a:rPr lang="en-US" sz="4000" b="1">
                    <a:latin typeface="Arial" panose="020B0604020202020204" pitchFamily="34" charset="0"/>
                    <a:cs typeface="Arial" panose="020B0604020202020204" pitchFamily="34" charset="0"/>
                  </a:rPr>
                  <a:t> thay đổi) sao cho với mỗi giá trị của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4000" b="1" i="0" smtClean="0">
                        <a:latin typeface="Arial" panose="020B0604020202020204" pitchFamily="34" charset="0"/>
                        <a:cs typeface="Arial" panose="020B0604020202020204" pitchFamily="34" charset="0"/>
                      </a:rPr>
                      <m:t>x</m:t>
                    </m:r>
                  </m:oMath>
                </a14:m>
                <a:r>
                  <a:rPr lang="en-US" sz="4000" b="1">
                    <a:latin typeface="Arial" panose="020B0604020202020204" pitchFamily="34" charset="0"/>
                    <a:cs typeface="Arial" panose="020B0604020202020204" pitchFamily="34" charset="0"/>
                  </a:rPr>
                  <a:t> ta luôn xác định được chỉ một giá trị tương ứng của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4000" b="1" i="0" smtClean="0">
                        <a:latin typeface="Arial" panose="020B0604020202020204" pitchFamily="34" charset="0"/>
                        <a:cs typeface="Arial" panose="020B0604020202020204" pitchFamily="34" charset="0"/>
                      </a:rPr>
                      <m:t>y</m:t>
                    </m:r>
                  </m:oMath>
                </a14:m>
                <a:r>
                  <a:rPr lang="en-US" sz="4000" b="1">
                    <a:latin typeface="Arial" panose="020B0604020202020204" pitchFamily="34" charset="0"/>
                    <a:cs typeface="Arial" panose="020B0604020202020204" pitchFamily="34" charset="0"/>
                  </a:rPr>
                  <a:t> thì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4000" b="1" i="0" smtClean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m:t>y</m:t>
                    </m:r>
                  </m:oMath>
                </a14:m>
                <a:r>
                  <a:rPr lang="en-US" sz="4000" b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được gọi là </a:t>
                </a:r>
                <a:r>
                  <a:rPr lang="en-US" sz="4000" b="1" u="sng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hàm số </a:t>
                </a:r>
                <a:r>
                  <a:rPr lang="en-US" sz="4000" b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của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4000" b="1" i="0" smtClean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m:t>x</m:t>
                    </m:r>
                  </m:oMath>
                </a14:m>
                <a:r>
                  <a:rPr lang="en-US" sz="4000" b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b="1">
                    <a:latin typeface="Arial" panose="020B0604020202020204" pitchFamily="34" charset="0"/>
                    <a:cs typeface="Arial" panose="020B0604020202020204" pitchFamily="34" charset="0"/>
                  </a:rPr>
                  <a:t>và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4000" b="1" i="0" smtClean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m:t>x</m:t>
                    </m:r>
                  </m:oMath>
                </a14:m>
                <a:r>
                  <a:rPr lang="en-US" sz="4000" b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gọi là </a:t>
                </a:r>
                <a:r>
                  <a:rPr lang="en-US" sz="4000" b="1" u="sng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biến số</a:t>
                </a:r>
                <a:r>
                  <a:rPr lang="en-US" sz="4000" b="1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endParaRPr lang="en-US" sz="40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4" name="TextBox 33">
                <a:extLst>
                  <a:ext uri="{FF2B5EF4-FFF2-40B4-BE49-F238E27FC236}">
                    <a16:creationId xmlns:a16="http://schemas.microsoft.com/office/drawing/2014/main" id="{A695F1BD-4AB8-D6B4-F7EC-0761DC9946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9063" y="1683427"/>
                <a:ext cx="10357846" cy="4594912"/>
              </a:xfrm>
              <a:prstGeom prst="rect">
                <a:avLst/>
              </a:prstGeom>
              <a:blipFill>
                <a:blip r:embed="rId3"/>
                <a:stretch>
                  <a:fillRect l="-2119" r="-2060" b="-47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!!3" descr="Chuyên đề về xác định công thức của hợp chất vô cơ và hữu cơ - Tech12h">
            <a:extLst>
              <a:ext uri="{FF2B5EF4-FFF2-40B4-BE49-F238E27FC236}">
                <a16:creationId xmlns:a16="http://schemas.microsoft.com/office/drawing/2014/main" id="{4A68E8D6-0AC9-6E89-F381-09A8687BB0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6161" y="119796"/>
            <a:ext cx="1615482" cy="1331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9092E5FF-9B8E-3576-B6BE-1BE9BCCAEF9D}"/>
              </a:ext>
            </a:extLst>
          </p:cNvPr>
          <p:cNvSpPr txBox="1"/>
          <p:nvPr/>
        </p:nvSpPr>
        <p:spPr>
          <a:xfrm>
            <a:off x="1172584" y="99749"/>
            <a:ext cx="92838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GB" sz="4000" b="1">
                <a:solidFill>
                  <a:srgbClr val="FF0000"/>
                </a:solidFill>
                <a:latin typeface="Arial" panose="020B0604020202020204" pitchFamily="34" charset="0"/>
                <a:ea typeface="思源黑体 Medium"/>
                <a:cs typeface="Arial" panose="020B0604020202020204" pitchFamily="34" charset="0"/>
                <a:sym typeface="Special Elite"/>
              </a:rPr>
              <a:t>§1.</a:t>
            </a:r>
            <a:r>
              <a:rPr lang="en-US" altLang="en-GB" sz="4000" b="1">
                <a:solidFill>
                  <a:srgbClr val="3CC453"/>
                </a:solidFill>
                <a:latin typeface="Arial" panose="020B0604020202020204" pitchFamily="34" charset="0"/>
                <a:ea typeface="思源黑体 Medium"/>
                <a:cs typeface="Arial" panose="020B0604020202020204" pitchFamily="34" charset="0"/>
                <a:sym typeface="Special Elite"/>
              </a:rPr>
              <a:t> HÀM SỐ</a:t>
            </a:r>
            <a:endParaRPr lang="en-US" sz="4000" dirty="0">
              <a:solidFill>
                <a:srgbClr val="3CC453"/>
              </a:solidFill>
              <a:latin typeface="Arial" panose="020B0604020202020204" pitchFamily="34" charset="0"/>
            </a:endParaRPr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CBF79020-B12B-6AEF-04E4-AD919E00F4A4}"/>
              </a:ext>
            </a:extLst>
          </p:cNvPr>
          <p:cNvSpPr txBox="1"/>
          <p:nvPr/>
        </p:nvSpPr>
        <p:spPr>
          <a:xfrm>
            <a:off x="628053" y="1031886"/>
            <a:ext cx="325922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u="sng">
                <a:solidFill>
                  <a:srgbClr val="FF0000"/>
                </a:solidFill>
                <a:latin typeface="Arial" panose="020B0604020202020204" pitchFamily="34" charset="0"/>
              </a:rPr>
              <a:t>I. Định nghĩa</a:t>
            </a:r>
            <a:endParaRPr lang="vi-VN" sz="4000" b="1" u="sng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269398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8757556">
            <a:off x="-1052601" y="4821382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1ED5D934-1005-42E7-B9E8-65E9CE12B957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id="{E77C13A5-0834-400F-A56E-4C74E35B6AE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9512712A-CFC7-4140-8BF0-0E597115E51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HOẠT ĐỘNG HÌNH THÀNH KIẾN THỨC</a:t>
              </a:r>
              <a:endParaRPr lang="en-US" sz="2400">
                <a:solidFill>
                  <a:srgbClr val="FFFF00"/>
                </a:solidFill>
                <a:latin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25" name="Hộp Văn bản 24">
                <a:extLst>
                  <a:ext uri="{FF2B5EF4-FFF2-40B4-BE49-F238E27FC236}">
                    <a16:creationId xmlns:a16="http://schemas.microsoft.com/office/drawing/2014/main" id="{C9E68A9C-F5AD-3806-7C25-7DB9538FE6A3}"/>
                  </a:ext>
                </a:extLst>
              </p:cNvPr>
              <p:cNvSpPr txBox="1"/>
              <p:nvPr/>
            </p:nvSpPr>
            <p:spPr>
              <a:xfrm>
                <a:off x="67157" y="1374533"/>
                <a:ext cx="11534029" cy="170816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fr-FR" sz="3500" b="1" i="1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</a:rPr>
                  <a:t>Ví</a:t>
                </a:r>
                <a:r>
                  <a:rPr lang="fr-FR" sz="3500" b="1" i="1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:r>
                  <a:rPr lang="fr-FR" sz="3500" b="1" i="1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</a:rPr>
                  <a:t>dụ</a:t>
                </a:r>
                <a:r>
                  <a:rPr lang="fr-FR" sz="3500" b="1" i="1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</a:rPr>
                  <a:t> 1 </a:t>
                </a:r>
                <a:r>
                  <a:rPr lang="fr-FR" sz="350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</a:rPr>
                  <a:t>(SGK</a:t>
                </a:r>
                <a:r>
                  <a:rPr lang="fr-FR" sz="350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</a:rPr>
                  <a:t>-</a:t>
                </a:r>
                <a:r>
                  <a:rPr lang="fr-FR" sz="350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</a:rPr>
                  <a:t>T56): Viết công thức tính thể tích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fr-FR" sz="3500" i="0" smtClean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V</m:t>
                    </m:r>
                    <m:r>
                      <m:rPr>
                        <m:nor/>
                      </m:rPr>
                      <a:rPr lang="fr-FR" sz="3500" i="0" smtClean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(</m:t>
                    </m:r>
                    <m:r>
                      <m:rPr>
                        <m:nor/>
                      </m:rPr>
                      <a:rPr lang="fr-FR" sz="3500" i="0" smtClean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cm</m:t>
                    </m:r>
                  </m:oMath>
                </a14:m>
                <a:r>
                  <a:rPr lang="fr-FR" sz="3500" baseline="3000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</a:rPr>
                  <a:t>3</a:t>
                </a:r>
                <a:r>
                  <a:rPr lang="fr-FR" sz="350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</a:rPr>
                  <a:t>) của hình lập phương có đội dài cạnh là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fr-FR" sz="3500" i="0" smtClean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x</m:t>
                    </m:r>
                    <m:r>
                      <m:rPr>
                        <m:nor/>
                      </m:rPr>
                      <a:rPr lang="fr-FR" sz="3500" i="0" smtClean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(</m:t>
                    </m:r>
                    <m:r>
                      <m:rPr>
                        <m:nor/>
                      </m:rPr>
                      <a:rPr lang="fr-FR" sz="3500" i="0" smtClean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cm</m:t>
                    </m:r>
                    <m:r>
                      <m:rPr>
                        <m:nor/>
                      </m:rPr>
                      <a:rPr lang="fr-FR" sz="3500" i="0" smtClean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). </m:t>
                    </m:r>
                  </m:oMath>
                </a14:m>
                <a:r>
                  <a:rPr lang="fr-FR" sz="350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</a:rPr>
                  <a:t>Hỏi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fr-FR" sz="3500" i="0" smtClean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V</m:t>
                    </m:r>
                  </m:oMath>
                </a14:m>
                <a:r>
                  <a:rPr lang="fr-FR" sz="350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</a:rPr>
                  <a:t> có phải là hàm số của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fr-FR" sz="3500" i="0" smtClean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x</m:t>
                    </m:r>
                  </m:oMath>
                </a14:m>
                <a:r>
                  <a:rPr lang="fr-FR" sz="350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</a:rPr>
                  <a:t> hay không? Vì sao?  </a:t>
                </a:r>
                <a:endParaRPr lang="en-US" sz="35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</a:endParaRPr>
              </a:p>
            </p:txBody>
          </p:sp>
        </mc:Choice>
        <mc:Fallback>
          <p:sp>
            <p:nvSpPr>
              <p:cNvPr id="25" name="Hộp Văn bản 24">
                <a:extLst>
                  <a:ext uri="{FF2B5EF4-FFF2-40B4-BE49-F238E27FC236}">
                    <a16:creationId xmlns:a16="http://schemas.microsoft.com/office/drawing/2014/main" id="{C9E68A9C-F5AD-3806-7C25-7DB9538FE6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157" y="1374533"/>
                <a:ext cx="11534029" cy="1708160"/>
              </a:xfrm>
              <a:prstGeom prst="rect">
                <a:avLst/>
              </a:prstGeom>
              <a:blipFill>
                <a:blip r:embed="rId3"/>
                <a:stretch>
                  <a:fillRect l="-1533" t="-5694" b="-117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Hộp Văn bản 22">
            <a:extLst>
              <a:ext uri="{FF2B5EF4-FFF2-40B4-BE49-F238E27FC236}">
                <a16:creationId xmlns:a16="http://schemas.microsoft.com/office/drawing/2014/main" id="{0F73B42E-199B-F92B-23D8-1FA936A49224}"/>
              </a:ext>
            </a:extLst>
          </p:cNvPr>
          <p:cNvSpPr txBox="1"/>
          <p:nvPr/>
        </p:nvSpPr>
        <p:spPr>
          <a:xfrm>
            <a:off x="3201014" y="3034469"/>
            <a:ext cx="5238974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b="1"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3500" dirty="0">
              <a:latin typeface="Arial" panose="020B0604020202020204" pitchFamily="34" charset="0"/>
            </a:endParaRP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D9C5073B-AB74-3A2B-92FD-BBDD71BD7EB9}"/>
              </a:ext>
            </a:extLst>
          </p:cNvPr>
          <p:cNvSpPr txBox="1"/>
          <p:nvPr/>
        </p:nvSpPr>
        <p:spPr>
          <a:xfrm>
            <a:off x="1593256" y="53277"/>
            <a:ext cx="92838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GB" sz="3600" b="1">
                <a:solidFill>
                  <a:srgbClr val="FF0000"/>
                </a:solidFill>
                <a:latin typeface="Arial" panose="020B0604020202020204" pitchFamily="34" charset="0"/>
                <a:ea typeface="思源黑体 Medium"/>
                <a:cs typeface="Arial" panose="020B0604020202020204" pitchFamily="34" charset="0"/>
                <a:sym typeface="Special Elite"/>
              </a:rPr>
              <a:t>§1</a:t>
            </a:r>
            <a:r>
              <a:rPr lang="en-US" altLang="en-GB" sz="3600" b="1">
                <a:solidFill>
                  <a:srgbClr val="3CC453"/>
                </a:solidFill>
                <a:latin typeface="Arial" panose="020B0604020202020204" pitchFamily="34" charset="0"/>
                <a:ea typeface="思源黑体 Medium"/>
                <a:cs typeface="Arial" panose="020B0604020202020204" pitchFamily="34" charset="0"/>
                <a:sym typeface="Special Elite"/>
              </a:rPr>
              <a:t>. HÀM SỐ</a:t>
            </a:r>
            <a:endParaRPr lang="en-US" sz="3600" dirty="0">
              <a:solidFill>
                <a:srgbClr val="3CC453"/>
              </a:solidFill>
              <a:latin typeface="Arial" panose="020B0604020202020204" pitchFamily="34" charset="0"/>
            </a:endParaRPr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96278896-40EA-CEC8-B054-744E6596717A}"/>
              </a:ext>
            </a:extLst>
          </p:cNvPr>
          <p:cNvSpPr txBox="1"/>
          <p:nvPr/>
        </p:nvSpPr>
        <p:spPr>
          <a:xfrm>
            <a:off x="67157" y="608115"/>
            <a:ext cx="26420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u="sng">
                <a:latin typeface="Arial" panose="020B0604020202020204" pitchFamily="34" charset="0"/>
                <a:cs typeface="Arial" panose="020B0604020202020204" pitchFamily="34" charset="0"/>
              </a:rPr>
              <a:t>I. Định nghĩa</a:t>
            </a:r>
            <a:endParaRPr lang="vi-VN" sz="3200" b="1" u="sng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Hình ảnh 8">
            <a:extLst>
              <a:ext uri="{FF2B5EF4-FFF2-40B4-BE49-F238E27FC236}">
                <a16:creationId xmlns:a16="http://schemas.microsoft.com/office/drawing/2014/main" id="{8CCB21B3-1827-6A0E-87DA-45C22166FE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61628" y="3062517"/>
            <a:ext cx="2209800" cy="2257425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9" name="Hộp Văn bản 18">
                <a:extLst>
                  <a:ext uri="{FF2B5EF4-FFF2-40B4-BE49-F238E27FC236}">
                    <a16:creationId xmlns:a16="http://schemas.microsoft.com/office/drawing/2014/main" id="{1D13EAB5-FE7E-03E3-6E8B-DBBB74FEDFBB}"/>
                  </a:ext>
                </a:extLst>
              </p:cNvPr>
              <p:cNvSpPr txBox="1"/>
              <p:nvPr/>
            </p:nvSpPr>
            <p:spPr>
              <a:xfrm>
                <a:off x="166671" y="3609049"/>
                <a:ext cx="7451676" cy="65889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15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350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Ta có: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500" i="0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V</m:t>
                    </m:r>
                    <m:r>
                      <m:rPr>
                        <m:nor/>
                      </m:rPr>
                      <a:rPr lang="en-US" sz="3500" b="0" i="0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  <m:r>
                      <m:rPr>
                        <m:nor/>
                      </m:rPr>
                      <a:rPr lang="en-US" sz="3500" i="0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sSup>
                      <m:sSupPr>
                        <m:ctrlPr>
                          <a:rPr lang="en-US" sz="350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3500" b="0" i="0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3500" b="0" i="0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x</m:t>
                        </m:r>
                      </m:e>
                      <m:sup>
                        <m:r>
                          <a:rPr lang="en-US" sz="3500" b="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sup>
                    </m:sSup>
                    <m:d>
                      <m:dPr>
                        <m:ctrlPr>
                          <a:rPr lang="vi-VN" sz="350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350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350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 </m:t>
                            </m:r>
                            <m:r>
                              <m:rPr>
                                <m:sty m:val="p"/>
                              </m:rPr>
                              <a:rPr lang="en-US" sz="3500" b="0" i="0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cm</m:t>
                            </m:r>
                          </m:e>
                          <m:sup>
                            <m:r>
                              <a:rPr lang="en-US" sz="3500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3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sz="350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  <a:endParaRPr lang="vi-VN" sz="350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9" name="Hộp Văn bản 18">
                <a:extLst>
                  <a:ext uri="{FF2B5EF4-FFF2-40B4-BE49-F238E27FC236}">
                    <a16:creationId xmlns:a16="http://schemas.microsoft.com/office/drawing/2014/main" id="{1D13EAB5-FE7E-03E3-6E8B-DBBB74FEDF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6671" y="3609049"/>
                <a:ext cx="7451676" cy="658898"/>
              </a:xfrm>
              <a:prstGeom prst="rect">
                <a:avLst/>
              </a:prstGeom>
              <a:blipFill>
                <a:blip r:embed="rId5"/>
                <a:stretch>
                  <a:fillRect l="-2371" t="-11111" b="-324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" name="Hộp Văn bản 18">
                <a:extLst>
                  <a:ext uri="{FF2B5EF4-FFF2-40B4-BE49-F238E27FC236}">
                    <a16:creationId xmlns:a16="http://schemas.microsoft.com/office/drawing/2014/main" id="{1989CF17-321E-F298-43E4-BADB1025DE83}"/>
                  </a:ext>
                </a:extLst>
              </p:cNvPr>
              <p:cNvSpPr txBox="1"/>
              <p:nvPr/>
            </p:nvSpPr>
            <p:spPr>
              <a:xfrm>
                <a:off x="720572" y="4404970"/>
                <a:ext cx="7451676" cy="129131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15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350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Nhận thấy mỗi giá trị của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500" i="0" smtClean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x</m:t>
                    </m:r>
                  </m:oMath>
                </a14:m>
                <a:r>
                  <a:rPr lang="en-US" sz="350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chỉ xác định đúng một giá trị của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500" i="0" smtClean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V</m:t>
                    </m:r>
                  </m:oMath>
                </a14:m>
                <a:r>
                  <a:rPr lang="en-US" sz="350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 </a:t>
                </a:r>
                <a:endParaRPr lang="vi-VN" sz="350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1" name="Hộp Văn bản 18">
                <a:extLst>
                  <a:ext uri="{FF2B5EF4-FFF2-40B4-BE49-F238E27FC236}">
                    <a16:creationId xmlns:a16="http://schemas.microsoft.com/office/drawing/2014/main" id="{1989CF17-321E-F298-43E4-BADB1025DE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0572" y="4404970"/>
                <a:ext cx="7451676" cy="1291316"/>
              </a:xfrm>
              <a:prstGeom prst="rect">
                <a:avLst/>
              </a:prstGeom>
              <a:blipFill>
                <a:blip r:embed="rId6"/>
                <a:stretch>
                  <a:fillRect l="-2371" t="-5687" b="-1564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2" name="Hộp Văn bản 18">
                <a:extLst>
                  <a:ext uri="{FF2B5EF4-FFF2-40B4-BE49-F238E27FC236}">
                    <a16:creationId xmlns:a16="http://schemas.microsoft.com/office/drawing/2014/main" id="{EAE78E07-FCC2-87FF-2168-6E2AE96A7B0C}"/>
                  </a:ext>
                </a:extLst>
              </p:cNvPr>
              <p:cNvSpPr txBox="1"/>
              <p:nvPr/>
            </p:nvSpPr>
            <p:spPr>
              <a:xfrm>
                <a:off x="1388192" y="5914608"/>
                <a:ext cx="7451676" cy="63094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350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Vậy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500" i="0" smtClean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V</m:t>
                    </m:r>
                  </m:oMath>
                </a14:m>
                <a:r>
                  <a:rPr lang="en-US" sz="350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là hàm số của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500" i="0" smtClean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x</m:t>
                    </m:r>
                  </m:oMath>
                </a14:m>
                <a:r>
                  <a:rPr lang="en-US" sz="350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  <a:endParaRPr lang="vi-VN" sz="35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2" name="Hộp Văn bản 18">
                <a:extLst>
                  <a:ext uri="{FF2B5EF4-FFF2-40B4-BE49-F238E27FC236}">
                    <a16:creationId xmlns:a16="http://schemas.microsoft.com/office/drawing/2014/main" id="{EAE78E07-FCC2-87FF-2168-6E2AE96A7B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88192" y="5914608"/>
                <a:ext cx="7451676" cy="630942"/>
              </a:xfrm>
              <a:prstGeom prst="rect">
                <a:avLst/>
              </a:prstGeom>
              <a:blipFill>
                <a:blip r:embed="rId7"/>
                <a:stretch>
                  <a:fillRect l="-2455" t="-15385" b="-336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2277575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3" grpId="0"/>
      <p:bldP spid="2" grpId="0"/>
      <p:bldP spid="3" grpId="0"/>
      <p:bldP spid="19" grpId="0"/>
      <p:bldP spid="11" grpId="0"/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F0B9D66F-5601-40B8-86B8-4B94AB7C2B0B}"/>
              </a:ext>
            </a:extLst>
          </p:cNvPr>
          <p:cNvSpPr/>
          <p:nvPr/>
        </p:nvSpPr>
        <p:spPr>
          <a:xfrm>
            <a:off x="908010" y="2406742"/>
            <a:ext cx="10084266" cy="1436427"/>
          </a:xfrm>
          <a:prstGeom prst="roundRect">
            <a:avLst/>
          </a:prstGeom>
          <a:solidFill>
            <a:srgbClr val="FFD3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400">
              <a:latin typeface="Arial" panose="020B0604020202020204" pitchFamily="34" charset="0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B41947A2-8C4E-460E-A29C-30BD4B5DB041}"/>
              </a:ext>
            </a:extLst>
          </p:cNvPr>
          <p:cNvGrpSpPr/>
          <p:nvPr/>
        </p:nvGrpSpPr>
        <p:grpSpPr>
          <a:xfrm rot="19823548">
            <a:off x="10623838" y="-2694906"/>
            <a:ext cx="3136324" cy="8030311"/>
            <a:chOff x="9055676" y="0"/>
            <a:chExt cx="3136324" cy="6858000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EA5BD8AB-C5E3-48B8-8244-650D432A9D70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FA2DC627-8030-44BB-AF58-DA2E1D7FE52E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C7E7C356-12CC-418B-92DE-C3D776E2F383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</a:endParaRP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0E126EC2-82B8-4C28-8457-E91069573314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3612BE79-8E59-4846-9676-1838738481B9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</a:endParaRPr>
            </a:p>
          </p:txBody>
        </p:sp>
      </p:grpSp>
      <p:sp>
        <p:nvSpPr>
          <p:cNvPr id="35" name="!!1">
            <a:extLst>
              <a:ext uri="{FF2B5EF4-FFF2-40B4-BE49-F238E27FC236}">
                <a16:creationId xmlns:a16="http://schemas.microsoft.com/office/drawing/2014/main" id="{4D3CFCA8-27ED-41FB-92A9-BA8CC0500364}"/>
              </a:ext>
            </a:extLst>
          </p:cNvPr>
          <p:cNvSpPr txBox="1"/>
          <p:nvPr/>
        </p:nvSpPr>
        <p:spPr>
          <a:xfrm>
            <a:off x="1888177" y="2617123"/>
            <a:ext cx="969746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0" b="1" dirty="0" err="1">
                <a:solidFill>
                  <a:srgbClr val="C55A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6000" b="1" dirty="0">
                <a:solidFill>
                  <a:srgbClr val="C55A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>
                <a:solidFill>
                  <a:srgbClr val="C55A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6000" b="1" dirty="0">
                <a:solidFill>
                  <a:srgbClr val="C55A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>
                <a:solidFill>
                  <a:srgbClr val="C55A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lang="en-US" sz="6000" b="1" dirty="0">
                <a:solidFill>
                  <a:srgbClr val="C55A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>
                <a:solidFill>
                  <a:srgbClr val="C55A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endParaRPr lang="en-US" sz="6000" dirty="0">
              <a:solidFill>
                <a:srgbClr val="C55A11"/>
              </a:solidFill>
              <a:latin typeface="Arial" panose="020B0604020202020204" pitchFamily="34" charset="0"/>
            </a:endParaRPr>
          </a:p>
        </p:txBody>
      </p:sp>
      <p:sp>
        <p:nvSpPr>
          <p:cNvPr id="25" name="Rectangle 8">
            <a:extLst>
              <a:ext uri="{FF2B5EF4-FFF2-40B4-BE49-F238E27FC236}">
                <a16:creationId xmlns:a16="http://schemas.microsoft.com/office/drawing/2014/main" id="{E5F907BA-4B64-D8DE-E72B-C21DFDAA0E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81700" y="5378381"/>
            <a:ext cx="3573879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0499145"/>
      </p:ext>
    </p:extLst>
  </p:cSld>
  <p:clrMapOvr>
    <a:masterClrMapping/>
  </p:clrMapOvr>
  <p:transition spd="slow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447D3601-3625-1EF8-BDE9-1389EF754ADE}"/>
              </a:ext>
            </a:extLst>
          </p:cNvPr>
          <p:cNvSpPr txBox="1"/>
          <p:nvPr/>
        </p:nvSpPr>
        <p:spPr>
          <a:xfrm>
            <a:off x="4788845" y="-10763"/>
            <a:ext cx="31165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TRÒ CHƠI </a:t>
            </a:r>
            <a:endParaRPr lang="en-US" sz="40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03540B1-CBDC-3693-3687-6A3A60CBD079}"/>
              </a:ext>
            </a:extLst>
          </p:cNvPr>
          <p:cNvSpPr txBox="1"/>
          <p:nvPr/>
        </p:nvSpPr>
        <p:spPr>
          <a:xfrm>
            <a:off x="2141350" y="3660259"/>
            <a:ext cx="9722100" cy="308020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50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 thời gian hai phút, nhóm nào viết được nhiều ví dụ về hàm số đúng nhất thì nhóm đó chiến thắng.</a:t>
            </a:r>
          </a:p>
        </p:txBody>
      </p:sp>
      <p:pic>
        <p:nvPicPr>
          <p:cNvPr id="21" name="Đồng hồ đếm ngược 2 phút">
            <a:hlinkClick r:id="" action="ppaction://media"/>
            <a:extLst>
              <a:ext uri="{FF2B5EF4-FFF2-40B4-BE49-F238E27FC236}">
                <a16:creationId xmlns:a16="http://schemas.microsoft.com/office/drawing/2014/main" id="{234988B9-EA72-CB6A-1AB1-98BB765F482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" y="5000017"/>
            <a:ext cx="2295728" cy="1857983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183E6AD9-DF02-FB8A-7892-268A7E797F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07" r="2850" b="18851"/>
          <a:stretch/>
        </p:blipFill>
        <p:spPr bwMode="auto">
          <a:xfrm>
            <a:off x="0" y="770580"/>
            <a:ext cx="12192000" cy="2816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260270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31309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21"/>
                </p:tgtEl>
              </p:cMediaNode>
            </p:vide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2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5" grpId="0"/>
      <p:bldP spid="1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A6421CA9-3CEC-37D9-4574-4B93282911AB}"/>
              </a:ext>
            </a:extLst>
          </p:cNvPr>
          <p:cNvSpPr txBox="1"/>
          <p:nvPr/>
        </p:nvSpPr>
        <p:spPr>
          <a:xfrm>
            <a:off x="332633" y="227449"/>
            <a:ext cx="6554582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500" b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Ví dụ về hàm số:</a:t>
            </a:r>
            <a:endParaRPr lang="vi-VN" sz="3500">
              <a:solidFill>
                <a:schemeClr val="tx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Hộp Văn bản 9">
                <a:extLst>
                  <a:ext uri="{FF2B5EF4-FFF2-40B4-BE49-F238E27FC236}">
                    <a16:creationId xmlns:a16="http://schemas.microsoft.com/office/drawing/2014/main" id="{918FCBDD-1F52-BE95-8F95-56199EF40AC1}"/>
                  </a:ext>
                </a:extLst>
              </p:cNvPr>
              <p:cNvSpPr txBox="1"/>
              <p:nvPr/>
            </p:nvSpPr>
            <p:spPr>
              <a:xfrm>
                <a:off x="291289" y="839756"/>
                <a:ext cx="11900711" cy="16081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tabLst>
                    <a:tab pos="4410075" algn="l"/>
                  </a:tabLst>
                </a:pPr>
                <a:r>
                  <a:rPr lang="nl-NL" sz="350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+ Thể tích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500" i="0" smtClean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V</m:t>
                    </m:r>
                    <m:r>
                      <a:rPr lang="en-US" sz="3500" i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  <m:d>
                      <m:dPr>
                        <m:ctrlPr>
                          <a:rPr lang="vi-VN" sz="35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en-US" sz="350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c</m:t>
                        </m:r>
                        <m:sSup>
                          <m:sSupPr>
                            <m:ctrlPr>
                              <a:rPr lang="vi-VN" sz="35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m:rPr>
                                <m:nor/>
                              </m:rPr>
                              <a:rPr lang="en-US" sz="3500">
                                <a:solidFill>
                                  <a:schemeClr val="tx1"/>
                                </a:solidFill>
                                <a:effectLst/>
                                <a:latin typeface="Arial" panose="020B0604020202020204" pitchFamily="34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m</m:t>
                            </m:r>
                          </m:e>
                          <m:sup>
                            <m:r>
                              <a:rPr lang="en-US" sz="3500" i="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3</m:t>
                            </m:r>
                          </m:sup>
                        </m:sSup>
                      </m:e>
                    </m:d>
                  </m:oMath>
                </a14:m>
                <a:r>
                  <a:rPr lang="nl-NL" sz="350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của một hình lập phương có độ dài cạnh là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500" i="0" smtClean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x</m:t>
                    </m:r>
                    <m:r>
                      <m:rPr>
                        <m:nor/>
                      </m:rPr>
                      <a:rPr lang="en-US" sz="3500" i="0" smtClean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  <m:r>
                      <m:rPr>
                        <m:nor/>
                      </m:rPr>
                      <a:rPr lang="vi-VN" sz="3500" i="0" smtClean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m:rPr>
                        <m:nor/>
                      </m:rPr>
                      <a:rPr lang="en-US" sz="3500" i="0" smtClean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cm</m:t>
                    </m:r>
                    <m:r>
                      <m:rPr>
                        <m:nor/>
                      </m:rPr>
                      <a:rPr lang="en-US" sz="3500" i="0" smtClean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)</m:t>
                    </m:r>
                    <m:r>
                      <m:rPr>
                        <m:nor/>
                      </m:rPr>
                      <a:rPr lang="nl-NL" sz="3500" i="0" smtClean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nl-NL" sz="350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là: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500" i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V</m:t>
                    </m:r>
                    <m:r>
                      <m:rPr>
                        <m:nor/>
                      </m:rPr>
                      <a:rPr lang="en-US" sz="3500" b="0" i="0" smtClean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  <m:r>
                      <m:rPr>
                        <m:nor/>
                      </m:rPr>
                      <a:rPr lang="en-US" sz="3500" i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r>
                      <m:rPr>
                        <m:nor/>
                      </m:rPr>
                      <a:rPr lang="en-US" sz="3500" b="0" i="0" smtClean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  <m:sSup>
                      <m:sSupPr>
                        <m:ctrlPr>
                          <a:rPr lang="vi-VN" sz="35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en-US" sz="3500" i="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x</m:t>
                        </m:r>
                      </m:e>
                      <m:sup>
                        <m:r>
                          <a:rPr lang="en-US" sz="3500" i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3</m:t>
                        </m:r>
                      </m:sup>
                    </m:sSup>
                    <m:r>
                      <a:rPr lang="en-US" sz="3500" b="0" i="0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  <m:d>
                      <m:dPr>
                        <m:ctrlPr>
                          <a:rPr lang="vi-VN" sz="35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en-US" sz="350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c</m:t>
                        </m:r>
                        <m:sSup>
                          <m:sSupPr>
                            <m:ctrlPr>
                              <a:rPr lang="vi-VN" sz="35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m:rPr>
                                <m:nor/>
                              </m:rPr>
                              <a:rPr lang="en-US" sz="3500">
                                <a:solidFill>
                                  <a:schemeClr val="tx1"/>
                                </a:solidFill>
                                <a:effectLst/>
                                <a:latin typeface="Arial" panose="020B0604020202020204" pitchFamily="34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m</m:t>
                            </m:r>
                          </m:e>
                          <m:sup>
                            <m:r>
                              <a:rPr lang="en-US" sz="3500" i="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3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sz="350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 </a:t>
                </a:r>
                <a:endParaRPr lang="vi-VN" sz="350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2" name="Hộp Văn bản 9">
                <a:extLst>
                  <a:ext uri="{FF2B5EF4-FFF2-40B4-BE49-F238E27FC236}">
                    <a16:creationId xmlns:a16="http://schemas.microsoft.com/office/drawing/2014/main" id="{918FCBDD-1F52-BE95-8F95-56199EF40A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1289" y="839756"/>
                <a:ext cx="11900711" cy="1608197"/>
              </a:xfrm>
              <a:prstGeom prst="rect">
                <a:avLst/>
              </a:prstGeom>
              <a:blipFill>
                <a:blip r:embed="rId3"/>
                <a:stretch>
                  <a:fillRect l="-1537" r="-2254" b="-128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" name="Hộp Văn bản 9">
                <a:extLst>
                  <a:ext uri="{FF2B5EF4-FFF2-40B4-BE49-F238E27FC236}">
                    <a16:creationId xmlns:a16="http://schemas.microsoft.com/office/drawing/2014/main" id="{714FC164-7B8F-1B8B-B985-28F0700BBD33}"/>
                  </a:ext>
                </a:extLst>
              </p:cNvPr>
              <p:cNvSpPr txBox="1"/>
              <p:nvPr/>
            </p:nvSpPr>
            <p:spPr>
              <a:xfrm>
                <a:off x="291290" y="3754015"/>
                <a:ext cx="11900710" cy="160832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tabLst>
                    <a:tab pos="4410075" algn="l"/>
                  </a:tabLst>
                </a:pPr>
                <a:r>
                  <a:rPr lang="nl-NL" sz="350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+ Một người đi xe máy với vận tốc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500" i="0" smtClean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45</m:t>
                    </m:r>
                    <m:r>
                      <m:rPr>
                        <m:nor/>
                      </m:rPr>
                      <a:rPr lang="en-US" sz="3500" b="0" i="0" smtClean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  <m:r>
                      <m:rPr>
                        <m:nor/>
                      </m:rPr>
                      <a:rPr lang="vi-VN" sz="3500" i="0" smtClean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m:rPr>
                        <m:nor/>
                      </m:rPr>
                      <a:rPr lang="en-US" sz="3500" i="0" smtClean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km</m:t>
                    </m:r>
                    <m:r>
                      <m:rPr>
                        <m:nor/>
                      </m:rPr>
                      <a:rPr lang="en-US" sz="3500" i="0" smtClean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/</m:t>
                    </m:r>
                    <m:r>
                      <m:rPr>
                        <m:nor/>
                      </m:rPr>
                      <a:rPr lang="en-US" sz="3500" i="0" smtClean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h</m:t>
                    </m:r>
                    <m:r>
                      <m:rPr>
                        <m:nor/>
                      </m:rPr>
                      <a:rPr lang="en-US" sz="3500" i="0" smtClean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en-US" sz="350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 </a:t>
                </a:r>
                <a:r>
                  <a:rPr lang="nl-NL" sz="350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Quãng đường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500" i="0" smtClean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S</m:t>
                    </m:r>
                    <m:r>
                      <m:rPr>
                        <m:nor/>
                      </m:rPr>
                      <a:rPr lang="vi-VN" sz="3500" i="0" smtClean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m:rPr>
                        <m:nor/>
                      </m:rPr>
                      <a:rPr lang="en-US" sz="3500" i="0" smtClean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km</m:t>
                    </m:r>
                    <m:r>
                      <m:rPr>
                        <m:nor/>
                      </m:rPr>
                      <a:rPr lang="en-US" sz="3500" i="0" smtClean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nl-NL" sz="350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xe máy đi được trong</a:t>
                </a:r>
                <a:r>
                  <a:rPr lang="en-US" sz="350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500" i="0" smtClean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t</m:t>
                    </m:r>
                    <m:r>
                      <m:rPr>
                        <m:nor/>
                      </m:rPr>
                      <a:rPr lang="vi-VN" sz="3500" i="0" smtClean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m:rPr>
                        <m:nor/>
                      </m:rPr>
                      <a:rPr lang="en-US" sz="3500" i="0" smtClean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h</m:t>
                    </m:r>
                    <m:r>
                      <m:rPr>
                        <m:nor/>
                      </m:rPr>
                      <a:rPr lang="en-US" sz="3500" i="0" smtClean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nl-NL" sz="350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là: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500" i="0" smtClean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S</m:t>
                    </m:r>
                    <m:r>
                      <m:rPr>
                        <m:nor/>
                      </m:rPr>
                      <a:rPr lang="en-US" sz="3500" i="0" smtClean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=45</m:t>
                    </m:r>
                    <m:r>
                      <m:rPr>
                        <m:nor/>
                      </m:rPr>
                      <a:rPr lang="en-US" sz="3500" i="0" smtClean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t</m:t>
                    </m:r>
                    <m:r>
                      <m:rPr>
                        <m:nor/>
                      </m:rPr>
                      <a:rPr lang="en-US" sz="3500" b="0" i="0" smtClean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  <m:r>
                      <m:rPr>
                        <m:nor/>
                      </m:rPr>
                      <a:rPr lang="vi-VN" sz="3500" i="0" smtClean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m:rPr>
                        <m:nor/>
                      </m:rPr>
                      <a:rPr lang="en-US" sz="3500" i="0" smtClean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km</m:t>
                    </m:r>
                    <m:r>
                      <m:rPr>
                        <m:nor/>
                      </m:rPr>
                      <a:rPr lang="en-US" sz="3500" i="0" smtClean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en-US" sz="350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  <a:endParaRPr lang="vi-VN" sz="350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3" name="Hộp Văn bản 9">
                <a:extLst>
                  <a:ext uri="{FF2B5EF4-FFF2-40B4-BE49-F238E27FC236}">
                    <a16:creationId xmlns:a16="http://schemas.microsoft.com/office/drawing/2014/main" id="{714FC164-7B8F-1B8B-B985-28F0700BBD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1290" y="3754015"/>
                <a:ext cx="11900710" cy="1608325"/>
              </a:xfrm>
              <a:prstGeom prst="rect">
                <a:avLst/>
              </a:prstGeom>
              <a:blipFill>
                <a:blip r:embed="rId4"/>
                <a:stretch>
                  <a:fillRect l="-1537" b="-128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" name="Hộp Văn bản 9">
                <a:extLst>
                  <a:ext uri="{FF2B5EF4-FFF2-40B4-BE49-F238E27FC236}">
                    <a16:creationId xmlns:a16="http://schemas.microsoft.com/office/drawing/2014/main" id="{CEB11D8A-9963-041F-F6FD-9D591FB60F35}"/>
                  </a:ext>
                </a:extLst>
              </p:cNvPr>
              <p:cNvSpPr txBox="1"/>
              <p:nvPr/>
            </p:nvSpPr>
            <p:spPr>
              <a:xfrm>
                <a:off x="332633" y="2656767"/>
                <a:ext cx="11654818" cy="81330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tabLst>
                    <a:tab pos="4410075" algn="l"/>
                  </a:tabLst>
                </a:pPr>
                <a:r>
                  <a:rPr lang="en-US" sz="350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Khi đó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500" b="1" i="0" smtClean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V</m:t>
                    </m:r>
                  </m:oMath>
                </a14:m>
                <a:r>
                  <a:rPr lang="en-US" sz="350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là </a:t>
                </a:r>
                <a:r>
                  <a:rPr lang="en-US" sz="3500" b="1">
                    <a:solidFill>
                      <a:srgbClr val="FF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hàm số </a:t>
                </a:r>
                <a:r>
                  <a:rPr lang="en-US" sz="350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500" i="0" smtClean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x</m:t>
                    </m:r>
                    <m:r>
                      <m:rPr>
                        <m:nor/>
                      </m:rPr>
                      <a:rPr lang="en-US" sz="3500" b="0" i="0" smtClean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en-US" sz="350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và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500" b="1" i="0" smtClean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x</m:t>
                    </m:r>
                  </m:oMath>
                </a14:m>
                <a:r>
                  <a:rPr lang="en-US" sz="350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được gọi là </a:t>
                </a:r>
                <a:r>
                  <a:rPr lang="en-US" sz="3500" b="1">
                    <a:solidFill>
                      <a:srgbClr val="FF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biến số</a:t>
                </a:r>
                <a:r>
                  <a:rPr lang="en-US" sz="350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  <a:endParaRPr lang="vi-VN" sz="350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9" name="Hộp Văn bản 9">
                <a:extLst>
                  <a:ext uri="{FF2B5EF4-FFF2-40B4-BE49-F238E27FC236}">
                    <a16:creationId xmlns:a16="http://schemas.microsoft.com/office/drawing/2014/main" id="{CEB11D8A-9963-041F-F6FD-9D591FB60F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2633" y="2656767"/>
                <a:ext cx="11654818" cy="813300"/>
              </a:xfrm>
              <a:prstGeom prst="rect">
                <a:avLst/>
              </a:prstGeom>
              <a:blipFill>
                <a:blip r:embed="rId5"/>
                <a:stretch>
                  <a:fillRect l="-1570" b="-248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" name="Hộp Văn bản 9">
                <a:extLst>
                  <a:ext uri="{FF2B5EF4-FFF2-40B4-BE49-F238E27FC236}">
                    <a16:creationId xmlns:a16="http://schemas.microsoft.com/office/drawing/2014/main" id="{E98F0C5F-D0ED-B70C-1F78-D420FE6EEDD3}"/>
                  </a:ext>
                </a:extLst>
              </p:cNvPr>
              <p:cNvSpPr txBox="1"/>
              <p:nvPr/>
            </p:nvSpPr>
            <p:spPr>
              <a:xfrm>
                <a:off x="332633" y="5500867"/>
                <a:ext cx="11791006" cy="81330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350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Khi đó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500" b="1" i="0" smtClean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S</m:t>
                    </m:r>
                  </m:oMath>
                </a14:m>
                <a:r>
                  <a:rPr lang="en-US" sz="350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là </a:t>
                </a:r>
                <a:r>
                  <a:rPr lang="en-US" sz="3500" b="1">
                    <a:solidFill>
                      <a:srgbClr val="FF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hàm số </a:t>
                </a:r>
                <a:r>
                  <a:rPr lang="en-US" sz="350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500" i="0" smtClean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t</m:t>
                    </m:r>
                  </m:oMath>
                </a14:m>
                <a:r>
                  <a:rPr lang="en-US" sz="350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500" b="1" i="0" smtClean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t</m:t>
                    </m:r>
                  </m:oMath>
                </a14:m>
                <a:r>
                  <a:rPr lang="en-US" sz="350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được gọi là </a:t>
                </a:r>
                <a:r>
                  <a:rPr lang="en-US" sz="3500" b="1">
                    <a:solidFill>
                      <a:srgbClr val="FF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biến số</a:t>
                </a:r>
                <a:r>
                  <a:rPr lang="en-US" sz="350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  <a:endParaRPr lang="vi-VN" sz="350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1" name="Hộp Văn bản 9">
                <a:extLst>
                  <a:ext uri="{FF2B5EF4-FFF2-40B4-BE49-F238E27FC236}">
                    <a16:creationId xmlns:a16="http://schemas.microsoft.com/office/drawing/2014/main" id="{E98F0C5F-D0ED-B70C-1F78-D420FE6EED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2633" y="5500867"/>
                <a:ext cx="11791006" cy="813300"/>
              </a:xfrm>
              <a:prstGeom prst="rect">
                <a:avLst/>
              </a:prstGeom>
              <a:blipFill>
                <a:blip r:embed="rId6"/>
                <a:stretch>
                  <a:fillRect l="-1551" b="-238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36041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" grpId="0"/>
      <p:bldP spid="3" grpId="0"/>
      <p:bldP spid="9" grpId="0"/>
      <p:bldP spid="1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Hộp Văn bản 17">
            <a:extLst>
              <a:ext uri="{FF2B5EF4-FFF2-40B4-BE49-F238E27FC236}">
                <a16:creationId xmlns:a16="http://schemas.microsoft.com/office/drawing/2014/main" id="{7089E9C7-0169-57B5-39CC-3348849F2DF3}"/>
              </a:ext>
            </a:extLst>
          </p:cNvPr>
          <p:cNvSpPr txBox="1"/>
          <p:nvPr/>
        </p:nvSpPr>
        <p:spPr>
          <a:xfrm>
            <a:off x="0" y="73995"/>
            <a:ext cx="1246040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800" b="1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Ví</a:t>
            </a:r>
            <a:r>
              <a:rPr lang="fr-FR" sz="2800" b="1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fr-FR" sz="2800" b="1" i="1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dụ</a:t>
            </a:r>
            <a:r>
              <a:rPr lang="fr-FR" sz="2800" b="1" i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2 </a:t>
            </a:r>
            <a:r>
              <a:rPr lang="fr-FR" sz="280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(SGK</a:t>
            </a:r>
            <a:r>
              <a:rPr lang="fr-FR" sz="28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-</a:t>
            </a:r>
            <a:r>
              <a:rPr lang="fr-FR" sz="280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T56):</a:t>
            </a:r>
            <a:endParaRPr lang="en-US" sz="2800" dirty="0"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</p:txBody>
      </p:sp>
      <p:pic>
        <p:nvPicPr>
          <p:cNvPr id="28" name="Hình ảnh 27">
            <a:extLst>
              <a:ext uri="{FF2B5EF4-FFF2-40B4-BE49-F238E27FC236}">
                <a16:creationId xmlns:a16="http://schemas.microsoft.com/office/drawing/2014/main" id="{4B6E06C1-FD8F-F731-9013-FA73423D22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31961" y="4295747"/>
            <a:ext cx="8394878" cy="180114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" name="Hộp Văn bản 17">
                <a:extLst>
                  <a:ext uri="{FF2B5EF4-FFF2-40B4-BE49-F238E27FC236}">
                    <a16:creationId xmlns:a16="http://schemas.microsoft.com/office/drawing/2014/main" id="{BF96C8D8-9466-FDBE-03CC-260BD4680E23}"/>
                  </a:ext>
                </a:extLst>
              </p:cNvPr>
              <p:cNvSpPr txBox="1"/>
              <p:nvPr/>
            </p:nvSpPr>
            <p:spPr>
              <a:xfrm>
                <a:off x="280253" y="824402"/>
                <a:ext cx="11631494" cy="324415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fr-FR" sz="280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</a:rPr>
                  <a:t>Để xem dự báo nhiệt độ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fr-FR" sz="2800" i="0" smtClean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T</m:t>
                    </m:r>
                    <m:r>
                      <m:rPr>
                        <m:nor/>
                      </m:rPr>
                      <a:rPr lang="fr-FR" sz="2800" i="0" smtClean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m:rPr>
                        <m:nor/>
                      </m:rPr>
                      <a:rPr lang="fr-FR" sz="2800" i="0" baseline="300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o</m:t>
                    </m:r>
                    <m:r>
                      <m:rPr>
                        <m:nor/>
                      </m:rPr>
                      <a:rPr lang="fr-FR" sz="2800" i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C</m:t>
                    </m:r>
                    <m:r>
                      <m:rPr>
                        <m:nor/>
                      </m:rPr>
                      <a:rPr lang="fr-FR" sz="2800" i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) </m:t>
                    </m:r>
                  </m:oMath>
                </a14:m>
                <a:r>
                  <a:rPr lang="fr-FR" sz="280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</a:rPr>
                  <a:t>tại một số thời điểm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fr-FR" sz="2800" i="0" smtClean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t</m:t>
                    </m:r>
                    <m:r>
                      <m:rPr>
                        <m:nor/>
                      </m:rPr>
                      <a:rPr lang="fr-FR" sz="2800" i="0" smtClean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(</m:t>
                    </m:r>
                    <m:r>
                      <m:rPr>
                        <m:nor/>
                      </m:rPr>
                      <a:rPr lang="fr-FR" sz="2800" i="0" smtClean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h</m:t>
                    </m:r>
                    <m:r>
                      <m:rPr>
                        <m:nor/>
                      </m:rPr>
                      <a:rPr lang="fr-FR" sz="2800" i="0" smtClean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fr-FR" sz="280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</a:rPr>
                  <a:t> trong cùng một ngày, chúng ta có thể truy cập trang </a:t>
                </a:r>
                <a:r>
                  <a:rPr lang="fr-FR" sz="280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hlinkClick r:id="rId6"/>
                  </a:rPr>
                  <a:t>https://accuweather.com</a:t>
                </a:r>
                <a:r>
                  <a:rPr lang="fr-FR" sz="280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</a:rPr>
                  <a:t> . 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fr-FR" sz="280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</a:rPr>
                  <a:t>Hình 1 là nhiệt độ dự báo ở thành phố Hồ Chí Minh tại một số thời điểm trong ngày 15/3/2022. Khi biểu diễn các dữ liệu lên bảng, ta có bảng giá trị sau: </a:t>
                </a:r>
                <a:endParaRPr lang="en-US" sz="28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</a:endParaRPr>
              </a:p>
            </p:txBody>
          </p:sp>
        </mc:Choice>
        <mc:Fallback>
          <p:sp>
            <p:nvSpPr>
              <p:cNvPr id="2" name="Hộp Văn bản 17">
                <a:extLst>
                  <a:ext uri="{FF2B5EF4-FFF2-40B4-BE49-F238E27FC236}">
                    <a16:creationId xmlns:a16="http://schemas.microsoft.com/office/drawing/2014/main" id="{BF96C8D8-9466-FDBE-03CC-260BD4680E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0253" y="824402"/>
                <a:ext cx="11631494" cy="3244158"/>
              </a:xfrm>
              <a:prstGeom prst="rect">
                <a:avLst/>
              </a:prstGeom>
              <a:blipFill>
                <a:blip r:embed="rId7"/>
                <a:stretch>
                  <a:fillRect l="-1101" r="-1048" b="-432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D5F2875E-4402-B2F9-E64D-DE919900C00E}"/>
              </a:ext>
            </a:extLst>
          </p:cNvPr>
          <p:cNvSpPr txBox="1"/>
          <p:nvPr/>
        </p:nvSpPr>
        <p:spPr>
          <a:xfrm>
            <a:off x="8015592" y="73995"/>
            <a:ext cx="493119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HOẠT ĐỘNG CẶP ĐÔI</a:t>
            </a:r>
            <a:endParaRPr lang="en-US" sz="2800" b="1">
              <a:solidFill>
                <a:srgbClr val="FF0000"/>
              </a:solidFill>
            </a:endParaRPr>
          </a:p>
        </p:txBody>
      </p:sp>
      <p:pic>
        <p:nvPicPr>
          <p:cNvPr id="5" name="Đồng hồ đếm ngược 2 phút">
            <a:hlinkClick r:id="" action="ppaction://media"/>
            <a:extLst>
              <a:ext uri="{FF2B5EF4-FFF2-40B4-BE49-F238E27FC236}">
                <a16:creationId xmlns:a16="http://schemas.microsoft.com/office/drawing/2014/main" id="{362EDC41-2B5A-F00C-701C-82CFB861FC8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" y="4889500"/>
            <a:ext cx="2616201" cy="2003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731077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3130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0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5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18" grpId="0"/>
      <p:bldP spid="2" grpId="0"/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Hình ảnh 27">
            <a:extLst>
              <a:ext uri="{FF2B5EF4-FFF2-40B4-BE49-F238E27FC236}">
                <a16:creationId xmlns:a16="http://schemas.microsoft.com/office/drawing/2014/main" id="{4B6E06C1-FD8F-F731-9013-FA73423D22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8561" y="0"/>
            <a:ext cx="8394878" cy="180114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4" name="Hộp Văn bản 33">
                <a:extLst>
                  <a:ext uri="{FF2B5EF4-FFF2-40B4-BE49-F238E27FC236}">
                    <a16:creationId xmlns:a16="http://schemas.microsoft.com/office/drawing/2014/main" id="{070C3F16-29CC-FF1B-B6F1-EEB3BC25E597}"/>
                  </a:ext>
                </a:extLst>
              </p:cNvPr>
              <p:cNvSpPr txBox="1"/>
              <p:nvPr/>
            </p:nvSpPr>
            <p:spPr>
              <a:xfrm>
                <a:off x="341194" y="2503767"/>
                <a:ext cx="11696131" cy="160832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50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a) Nhiệt độ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500" i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T</m:t>
                    </m:r>
                  </m:oMath>
                </a14:m>
                <a:r>
                  <a:rPr lang="en-US" sz="350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là hàm số của thời điểm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500" i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t</m:t>
                    </m:r>
                  </m:oMath>
                </a14:m>
                <a:r>
                  <a:rPr lang="en-US" sz="350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vì mỗi giá trị của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500" i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t</m:t>
                    </m:r>
                  </m:oMath>
                </a14:m>
                <a:r>
                  <a:rPr lang="en-US" sz="350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chỉ xác định đúng một giá trị của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500" i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T</m:t>
                    </m:r>
                  </m:oMath>
                </a14:m>
                <a:r>
                  <a:rPr lang="en-US" sz="350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 </a:t>
                </a:r>
                <a:endParaRPr lang="vi-VN" sz="350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4" name="Hộp Văn bản 33">
                <a:extLst>
                  <a:ext uri="{FF2B5EF4-FFF2-40B4-BE49-F238E27FC236}">
                    <a16:creationId xmlns:a16="http://schemas.microsoft.com/office/drawing/2014/main" id="{070C3F16-29CC-FF1B-B6F1-EEB3BC25E5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1194" y="2503767"/>
                <a:ext cx="11696131" cy="1608325"/>
              </a:xfrm>
              <a:prstGeom prst="rect">
                <a:avLst/>
              </a:prstGeom>
              <a:blipFill>
                <a:blip r:embed="rId4"/>
                <a:stretch>
                  <a:fillRect l="-1563" b="-128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Hộp Văn bản 34">
            <a:extLst>
              <a:ext uri="{FF2B5EF4-FFF2-40B4-BE49-F238E27FC236}">
                <a16:creationId xmlns:a16="http://schemas.microsoft.com/office/drawing/2014/main" id="{9E15E21B-EB03-AFD5-272E-0819C871000F}"/>
              </a:ext>
            </a:extLst>
          </p:cNvPr>
          <p:cNvSpPr txBox="1"/>
          <p:nvPr/>
        </p:nvSpPr>
        <p:spPr>
          <a:xfrm>
            <a:off x="3247689" y="1655840"/>
            <a:ext cx="5238974" cy="8004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500" b="1"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3500" dirty="0">
              <a:latin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Hộp Văn bản 33">
                <a:extLst>
                  <a:ext uri="{FF2B5EF4-FFF2-40B4-BE49-F238E27FC236}">
                    <a16:creationId xmlns:a16="http://schemas.microsoft.com/office/drawing/2014/main" id="{F420A87B-4E21-28C3-22A9-702DFCB396C3}"/>
                  </a:ext>
                </a:extLst>
              </p:cNvPr>
              <p:cNvSpPr txBox="1"/>
              <p:nvPr/>
            </p:nvSpPr>
            <p:spPr>
              <a:xfrm>
                <a:off x="341194" y="4313164"/>
                <a:ext cx="11696131" cy="80041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50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b) Thời điểm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500" i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t</m:t>
                    </m:r>
                  </m:oMath>
                </a14:m>
                <a:r>
                  <a:rPr lang="en-US" sz="350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không phải là hàm số của nhiệt độ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500" i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T</m:t>
                    </m:r>
                  </m:oMath>
                </a14:m>
                <a:r>
                  <a:rPr lang="en-US" sz="350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 </a:t>
                </a:r>
                <a:endParaRPr lang="vi-VN" sz="350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" name="Hộp Văn bản 33">
                <a:extLst>
                  <a:ext uri="{FF2B5EF4-FFF2-40B4-BE49-F238E27FC236}">
                    <a16:creationId xmlns:a16="http://schemas.microsoft.com/office/drawing/2014/main" id="{F420A87B-4E21-28C3-22A9-702DFCB396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1194" y="4313164"/>
                <a:ext cx="11696131" cy="800412"/>
              </a:xfrm>
              <a:prstGeom prst="rect">
                <a:avLst/>
              </a:prstGeom>
              <a:blipFill>
                <a:blip r:embed="rId5"/>
                <a:stretch>
                  <a:fillRect l="-1563" b="-267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Hộp Văn bản 33">
                <a:extLst>
                  <a:ext uri="{FF2B5EF4-FFF2-40B4-BE49-F238E27FC236}">
                    <a16:creationId xmlns:a16="http://schemas.microsoft.com/office/drawing/2014/main" id="{06D1F2E7-0E1A-D1A9-4C80-2FDBD49957A8}"/>
                  </a:ext>
                </a:extLst>
              </p:cNvPr>
              <p:cNvSpPr txBox="1"/>
              <p:nvPr/>
            </p:nvSpPr>
            <p:spPr>
              <a:xfrm>
                <a:off x="341195" y="5113576"/>
                <a:ext cx="10339776" cy="160832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50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Lí do: Nhiệt độ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500" i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T</m:t>
                    </m:r>
                    <m:r>
                      <m:rPr>
                        <m:nor/>
                      </m:rPr>
                      <a:rPr lang="en-US" sz="3500" b="0" i="0" smtClean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  <m:r>
                      <m:rPr>
                        <m:nor/>
                      </m:rPr>
                      <a:rPr lang="en-US" sz="3500" i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sSup>
                      <m:sSupPr>
                        <m:ctrlPr>
                          <a:rPr lang="en-US" sz="35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en-US" sz="3500" b="0" i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3500" b="0" i="0" smtClean="0"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34</m:t>
                        </m:r>
                      </m:e>
                      <m:sup>
                        <m:r>
                          <a:rPr lang="en-US" sz="35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0</m:t>
                        </m:r>
                      </m:sup>
                    </m:sSup>
                    <m:r>
                      <m:rPr>
                        <m:nor/>
                      </m:rPr>
                      <a:rPr lang="en-US" sz="3500" i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C</m:t>
                    </m:r>
                  </m:oMath>
                </a14:m>
                <a:r>
                  <a:rPr lang="en-US" sz="350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tương ứng với hai thời điểm khác nhau là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500" i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t</m:t>
                    </m:r>
                    <m:r>
                      <m:rPr>
                        <m:nor/>
                      </m:rPr>
                      <a:rPr lang="en-US" sz="3500" b="0" i="0" smtClean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  <m:r>
                      <m:rPr>
                        <m:nor/>
                      </m:rPr>
                      <a:rPr lang="en-US" sz="3500" i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r>
                      <m:rPr>
                        <m:nor/>
                      </m:rPr>
                      <a:rPr lang="en-US" sz="3500" b="0" i="0" smtClean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  <m:r>
                      <m:rPr>
                        <m:nor/>
                      </m:rPr>
                      <a:rPr lang="en-US" sz="3500" i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13</m:t>
                    </m:r>
                    <m:r>
                      <m:rPr>
                        <m:nor/>
                      </m:rPr>
                      <a:rPr lang="en-US" sz="3500" i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h</m:t>
                    </m:r>
                  </m:oMath>
                </a14:m>
                <a:r>
                  <a:rPr lang="en-US" sz="350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500" i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t</m:t>
                    </m:r>
                    <m:r>
                      <m:rPr>
                        <m:nor/>
                      </m:rPr>
                      <a:rPr lang="en-US" sz="3500" b="0" i="0" smtClean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  <m:r>
                      <m:rPr>
                        <m:nor/>
                      </m:rPr>
                      <a:rPr lang="en-US" sz="3500" i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r>
                      <m:rPr>
                        <m:nor/>
                      </m:rPr>
                      <a:rPr lang="en-US" sz="3500" b="0" i="0" smtClean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  <m:r>
                      <m:rPr>
                        <m:nor/>
                      </m:rPr>
                      <a:rPr lang="en-US" sz="3500" i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14</m:t>
                    </m:r>
                    <m:r>
                      <m:rPr>
                        <m:nor/>
                      </m:rPr>
                      <a:rPr lang="en-US" sz="3500" i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h</m:t>
                    </m:r>
                  </m:oMath>
                </a14:m>
                <a:r>
                  <a:rPr lang="en-US" sz="350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  <a:endParaRPr lang="vi-VN" sz="35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" name="Hộp Văn bản 33">
                <a:extLst>
                  <a:ext uri="{FF2B5EF4-FFF2-40B4-BE49-F238E27FC236}">
                    <a16:creationId xmlns:a16="http://schemas.microsoft.com/office/drawing/2014/main" id="{06D1F2E7-0E1A-D1A9-4C80-2FDBD49957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1195" y="5113576"/>
                <a:ext cx="10339776" cy="1608325"/>
              </a:xfrm>
              <a:prstGeom prst="rect">
                <a:avLst/>
              </a:prstGeom>
              <a:blipFill>
                <a:blip r:embed="rId6"/>
                <a:stretch>
                  <a:fillRect l="-1769" b="-128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9377487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5" grpId="0"/>
      <p:bldP spid="3" grpId="0"/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Hộp Văn bản 17">
            <a:extLst>
              <a:ext uri="{FF2B5EF4-FFF2-40B4-BE49-F238E27FC236}">
                <a16:creationId xmlns:a16="http://schemas.microsoft.com/office/drawing/2014/main" id="{7089E9C7-0169-57B5-39CC-3348849F2DF3}"/>
              </a:ext>
            </a:extLst>
          </p:cNvPr>
          <p:cNvSpPr txBox="1"/>
          <p:nvPr/>
        </p:nvSpPr>
        <p:spPr>
          <a:xfrm>
            <a:off x="0" y="0"/>
            <a:ext cx="12460406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3500" b="1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Ví</a:t>
            </a:r>
            <a:r>
              <a:rPr lang="fr-FR" sz="3500" b="1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b="1" i="1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dụ</a:t>
            </a:r>
            <a:r>
              <a:rPr lang="fr-FR" sz="3500" b="1" i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500" b="1" i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 </a:t>
            </a:r>
            <a:r>
              <a:rPr lang="fr-FR" sz="350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(SGK</a:t>
            </a:r>
            <a:r>
              <a:rPr lang="fr-FR" sz="35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</a:t>
            </a:r>
            <a:r>
              <a:rPr lang="fr-FR" sz="350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T56):</a:t>
            </a:r>
            <a:endParaRPr lang="en-US" sz="3500" dirty="0"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Hình ảnh 1">
            <a:extLst>
              <a:ext uri="{FF2B5EF4-FFF2-40B4-BE49-F238E27FC236}">
                <a16:creationId xmlns:a16="http://schemas.microsoft.com/office/drawing/2014/main" id="{422CFA3A-FF3E-88A3-A622-70C406D358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4677" y="2882743"/>
            <a:ext cx="8115799" cy="1821565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4" name="Hộp Văn bản 3">
                <a:extLst>
                  <a:ext uri="{FF2B5EF4-FFF2-40B4-BE49-F238E27FC236}">
                    <a16:creationId xmlns:a16="http://schemas.microsoft.com/office/drawing/2014/main" id="{4C0976F0-4086-A187-5EBB-8CB2D209E064}"/>
                  </a:ext>
                </a:extLst>
              </p:cNvPr>
              <p:cNvSpPr txBox="1"/>
              <p:nvPr/>
            </p:nvSpPr>
            <p:spPr>
              <a:xfrm>
                <a:off x="473413" y="5194439"/>
                <a:ext cx="9814689" cy="160832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50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Đại lượng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500" i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y</m:t>
                    </m:r>
                  </m:oMath>
                </a14:m>
                <a:r>
                  <a:rPr lang="en-US" sz="350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là hàm số của đại lượng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500" i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x</m:t>
                    </m:r>
                  </m:oMath>
                </a14:m>
                <a:r>
                  <a:rPr lang="en-US" sz="350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vì mỗi giá trị của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500" i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x</m:t>
                    </m:r>
                  </m:oMath>
                </a14:m>
                <a:r>
                  <a:rPr lang="en-US" sz="350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chỉ xác định đúng một giá trị của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500" i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y</m:t>
                    </m:r>
                  </m:oMath>
                </a14:m>
                <a:r>
                  <a:rPr lang="en-US" sz="350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  <a:endParaRPr lang="vi-VN" sz="35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4" name="Hộp Văn bản 3">
                <a:extLst>
                  <a:ext uri="{FF2B5EF4-FFF2-40B4-BE49-F238E27FC236}">
                    <a16:creationId xmlns:a16="http://schemas.microsoft.com/office/drawing/2014/main" id="{4C0976F0-4086-A187-5EBB-8CB2D209E0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3413" y="5194439"/>
                <a:ext cx="9814689" cy="1608325"/>
              </a:xfrm>
              <a:prstGeom prst="rect">
                <a:avLst/>
              </a:prstGeom>
              <a:blipFill>
                <a:blip r:embed="rId4"/>
                <a:stretch>
                  <a:fillRect l="-1863" r="-2795" b="-128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" name="Hộp Văn bản 17">
                <a:extLst>
                  <a:ext uri="{FF2B5EF4-FFF2-40B4-BE49-F238E27FC236}">
                    <a16:creationId xmlns:a16="http://schemas.microsoft.com/office/drawing/2014/main" id="{2CE3DCED-DD0C-BE04-2E03-73BF469817D3}"/>
                  </a:ext>
                </a:extLst>
              </p:cNvPr>
              <p:cNvSpPr txBox="1"/>
              <p:nvPr/>
            </p:nvSpPr>
            <p:spPr>
              <a:xfrm>
                <a:off x="473413" y="526399"/>
                <a:ext cx="11245174" cy="24162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fr-FR" sz="350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Đại lượng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500" i="0"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y</m:t>
                    </m:r>
                  </m:oMath>
                </a14:m>
                <a:r>
                  <a:rPr lang="fr-FR" sz="350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có phải là hàm số của đại lượng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500" i="0"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x</m:t>
                    </m:r>
                  </m:oMath>
                </a14:m>
                <a:r>
                  <a:rPr lang="fr-FR" sz="350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hay không nếu bảng giá trị tương ứng của chúng được cho bởi bảng sau?</a:t>
                </a:r>
                <a:endParaRPr lang="en-US" sz="35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3" name="Hộp Văn bản 17">
                <a:extLst>
                  <a:ext uri="{FF2B5EF4-FFF2-40B4-BE49-F238E27FC236}">
                    <a16:creationId xmlns:a16="http://schemas.microsoft.com/office/drawing/2014/main" id="{2CE3DCED-DD0C-BE04-2E03-73BF469817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3413" y="526399"/>
                <a:ext cx="11245174" cy="2416239"/>
              </a:xfrm>
              <a:prstGeom prst="rect">
                <a:avLst/>
              </a:prstGeom>
              <a:blipFill>
                <a:blip r:embed="rId5"/>
                <a:stretch>
                  <a:fillRect l="-1627" r="-868" b="-80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Hộp Văn bản 3">
            <a:extLst>
              <a:ext uri="{FF2B5EF4-FFF2-40B4-BE49-F238E27FC236}">
                <a16:creationId xmlns:a16="http://schemas.microsoft.com/office/drawing/2014/main" id="{51AFFAFB-1B70-19F8-6053-DA973936F279}"/>
              </a:ext>
            </a:extLst>
          </p:cNvPr>
          <p:cNvSpPr txBox="1"/>
          <p:nvPr/>
        </p:nvSpPr>
        <p:spPr>
          <a:xfrm>
            <a:off x="444646" y="4364109"/>
            <a:ext cx="2490488" cy="8004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500" b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Trả lời:</a:t>
            </a:r>
            <a:endParaRPr lang="vi-VN" sz="35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103214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4" grpId="0"/>
      <p:bldP spid="3" grpId="0"/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422CFA3A-FF3E-88A3-A622-70C406D358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2318" y="19405"/>
            <a:ext cx="8061581" cy="1809396"/>
          </a:xfrm>
          <a:prstGeom prst="rect">
            <a:avLst/>
          </a:prstGeom>
        </p:spPr>
      </p:pic>
      <p:grpSp>
        <p:nvGrpSpPr>
          <p:cNvPr id="6" name="Nhóm 3">
            <a:extLst>
              <a:ext uri="{FF2B5EF4-FFF2-40B4-BE49-F238E27FC236}">
                <a16:creationId xmlns:a16="http://schemas.microsoft.com/office/drawing/2014/main" id="{47D39EB5-33CD-23E3-6F9E-120D95A26358}"/>
              </a:ext>
            </a:extLst>
          </p:cNvPr>
          <p:cNvGrpSpPr/>
          <p:nvPr/>
        </p:nvGrpSpPr>
        <p:grpSpPr>
          <a:xfrm>
            <a:off x="1726815" y="1840969"/>
            <a:ext cx="10465185" cy="4997627"/>
            <a:chOff x="8013497" y="1438551"/>
            <a:chExt cx="10465185" cy="4997627"/>
          </a:xfrm>
        </p:grpSpPr>
        <p:pic>
          <p:nvPicPr>
            <p:cNvPr id="9" name="!!3" descr="Wondering | Grappige gezichten, Smiley, Grappige plaatjes">
              <a:extLst>
                <a:ext uri="{FF2B5EF4-FFF2-40B4-BE49-F238E27FC236}">
                  <a16:creationId xmlns:a16="http://schemas.microsoft.com/office/drawing/2014/main" id="{EA57CF5D-BE2E-7311-3905-C4B9BFDD1E5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13497" y="4614298"/>
              <a:ext cx="1926592" cy="18218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mc:AlternateContent xmlns:mc="http://schemas.openxmlformats.org/markup-compatibility/2006">
          <mc:Choice xmlns:a14="http://schemas.microsoft.com/office/drawing/2010/main" Requires="a14">
            <p:sp>
              <p:nvSpPr>
                <p:cNvPr id="8" name="Bong bóng Ý nghĩ: Hình đám mây 5">
                  <a:extLst>
                    <a:ext uri="{FF2B5EF4-FFF2-40B4-BE49-F238E27FC236}">
                      <a16:creationId xmlns:a16="http://schemas.microsoft.com/office/drawing/2014/main" id="{B0DE236C-464C-EFEE-3CF1-8A3471BE3C2A}"/>
                    </a:ext>
                  </a:extLst>
                </p:cNvPr>
                <p:cNvSpPr/>
                <p:nvPr/>
              </p:nvSpPr>
              <p:spPr>
                <a:xfrm>
                  <a:off x="9173178" y="1438551"/>
                  <a:ext cx="9305504" cy="3723252"/>
                </a:xfrm>
                <a:prstGeom prst="cloudCallout">
                  <a:avLst>
                    <a:gd name="adj1" fmla="val -42629"/>
                    <a:gd name="adj2" fmla="val 47822"/>
                  </a:avLst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lnSpc>
                      <a:spcPct val="150000"/>
                    </a:lnSpc>
                  </a:pPr>
                  <a:r>
                    <a:rPr lang="en-US" sz="3500" b="1" i="1">
                      <a:latin typeface="Arial" panose="020B0604020202020204" pitchFamily="34" charset="0"/>
                      <a:cs typeface="Arial" panose="020B0604020202020204" pitchFamily="34" charset="0"/>
                    </a:rPr>
                    <a:t>Trong bảng trên, em có nhận xét gì về giá trị của </a:t>
                  </a:r>
                  <a14:m>
                    <m:oMath xmlns:m="http://schemas.openxmlformats.org/officeDocument/2006/math">
                      <m:r>
                        <m:rPr>
                          <m:nor/>
                        </m:rPr>
                        <a:rPr lang="en-US" sz="3500" b="1" i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y</m:t>
                      </m:r>
                    </m:oMath>
                  </a14:m>
                  <a:r>
                    <a:rPr lang="en-US" sz="3500" b="1" i="1">
                      <a:latin typeface="Arial" panose="020B0604020202020204" pitchFamily="34" charset="0"/>
                      <a:cs typeface="Arial" panose="020B0604020202020204" pitchFamily="34" charset="0"/>
                    </a:rPr>
                    <a:t> khi giá trị của </a:t>
                  </a:r>
                  <a14:m>
                    <m:oMath xmlns:m="http://schemas.openxmlformats.org/officeDocument/2006/math">
                      <m:r>
                        <m:rPr>
                          <m:nor/>
                        </m:rPr>
                        <a:rPr lang="en-US" sz="3500" b="1" i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x</m:t>
                      </m:r>
                    </m:oMath>
                  </a14:m>
                  <a:r>
                    <a:rPr lang="en-US" sz="3500" b="1" i="1">
                      <a:latin typeface="Arial" panose="020B0604020202020204" pitchFamily="34" charset="0"/>
                      <a:cs typeface="Arial" panose="020B0604020202020204" pitchFamily="34" charset="0"/>
                    </a:rPr>
                    <a:t> thay đổi?</a:t>
                  </a:r>
                  <a:endParaRPr lang="en-US" sz="3500" b="1" i="1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>
            <p:sp>
              <p:nvSpPr>
                <p:cNvPr id="8" name="Bong bóng Ý nghĩ: Hình đám mây 5">
                  <a:extLst>
                    <a:ext uri="{FF2B5EF4-FFF2-40B4-BE49-F238E27FC236}">
                      <a16:creationId xmlns:a16="http://schemas.microsoft.com/office/drawing/2014/main" id="{B0DE236C-464C-EFEE-3CF1-8A3471BE3C2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173178" y="1438551"/>
                  <a:ext cx="9305504" cy="3723252"/>
                </a:xfrm>
                <a:prstGeom prst="cloudCallout">
                  <a:avLst>
                    <a:gd name="adj1" fmla="val -42629"/>
                    <a:gd name="adj2" fmla="val 47822"/>
                  </a:avLst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FA60D659-EEFC-3FC8-515E-A742CF535254}"/>
                  </a:ext>
                </a:extLst>
              </p:cNvPr>
              <p:cNvSpPr txBox="1"/>
              <p:nvPr/>
            </p:nvSpPr>
            <p:spPr>
              <a:xfrm>
                <a:off x="823223" y="1840969"/>
                <a:ext cx="10875524" cy="20414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sz="4500" b="1">
                    <a:latin typeface="Arial" panose="020B0604020202020204" pitchFamily="34" charset="0"/>
                    <a:cs typeface="Arial" panose="020B0604020202020204" pitchFamily="34" charset="0"/>
                  </a:rPr>
                  <a:t>Giá trị của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4500" b="1" i="0" smtClean="0">
                        <a:latin typeface="Arial" panose="020B0604020202020204" pitchFamily="34" charset="0"/>
                        <a:cs typeface="Arial" panose="020B0604020202020204" pitchFamily="34" charset="0"/>
                      </a:rPr>
                      <m:t>y</m:t>
                    </m:r>
                  </m:oMath>
                </a14:m>
                <a:r>
                  <a:rPr lang="en-US" sz="4500" b="1">
                    <a:latin typeface="Arial" panose="020B0604020202020204" pitchFamily="34" charset="0"/>
                    <a:cs typeface="Arial" panose="020B0604020202020204" pitchFamily="34" charset="0"/>
                  </a:rPr>
                  <a:t> không thay đổi khi giá trị của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4500" b="1" i="0" smtClean="0">
                        <a:latin typeface="Arial" panose="020B0604020202020204" pitchFamily="34" charset="0"/>
                        <a:cs typeface="Arial" panose="020B0604020202020204" pitchFamily="34" charset="0"/>
                      </a:rPr>
                      <m:t>x</m:t>
                    </m:r>
                  </m:oMath>
                </a14:m>
                <a:r>
                  <a:rPr lang="en-US" sz="4500" b="1">
                    <a:latin typeface="Arial" panose="020B0604020202020204" pitchFamily="34" charset="0"/>
                    <a:cs typeface="Arial" panose="020B0604020202020204" pitchFamily="34" charset="0"/>
                  </a:rPr>
                  <a:t> thay đổi.</a:t>
                </a:r>
              </a:p>
            </p:txBody>
          </p:sp>
        </mc:Choice>
        <mc:Fallback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FA60D659-EEFC-3FC8-515E-A742CF5352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3223" y="1840969"/>
                <a:ext cx="10875524" cy="2041456"/>
              </a:xfrm>
              <a:prstGeom prst="rect">
                <a:avLst/>
              </a:prstGeom>
              <a:blipFill>
                <a:blip r:embed="rId6"/>
                <a:stretch>
                  <a:fillRect l="-56" r="-1513" b="-137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Arrow: Down 11">
            <a:extLst>
              <a:ext uri="{FF2B5EF4-FFF2-40B4-BE49-F238E27FC236}">
                <a16:creationId xmlns:a16="http://schemas.microsoft.com/office/drawing/2014/main" id="{E7915143-3C9C-0761-3E74-2286545DDD6A}"/>
              </a:ext>
            </a:extLst>
          </p:cNvPr>
          <p:cNvSpPr/>
          <p:nvPr/>
        </p:nvSpPr>
        <p:spPr>
          <a:xfrm>
            <a:off x="5768502" y="3897170"/>
            <a:ext cx="654996" cy="1253946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E2842E0-F1A1-BD1A-F086-3FAF8F46F977}"/>
              </a:ext>
            </a:extLst>
          </p:cNvPr>
          <p:cNvSpPr txBox="1"/>
          <p:nvPr/>
        </p:nvSpPr>
        <p:spPr>
          <a:xfrm>
            <a:off x="685346" y="5395314"/>
            <a:ext cx="10875524" cy="11038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5000" b="1">
                <a:latin typeface="Arial" panose="020B0604020202020204" pitchFamily="34" charset="0"/>
                <a:cs typeface="Arial" panose="020B0604020202020204" pitchFamily="34" charset="0"/>
              </a:rPr>
              <a:t>HÀM HẰNG</a:t>
            </a:r>
          </a:p>
        </p:txBody>
      </p:sp>
    </p:spTree>
    <p:extLst>
      <p:ext uri="{BB962C8B-B14F-4D97-AF65-F5344CB8AC3E}">
        <p14:creationId xmlns:p14="http://schemas.microsoft.com/office/powerpoint/2010/main" val="321082456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B58A08D8-36AB-F338-4D00-171E39B49AB6}"/>
              </a:ext>
            </a:extLst>
          </p:cNvPr>
          <p:cNvSpPr txBox="1"/>
          <p:nvPr/>
        </p:nvSpPr>
        <p:spPr>
          <a:xfrm>
            <a:off x="567688" y="225501"/>
            <a:ext cx="11944527" cy="7400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000" b="1" u="sng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Chú ý:</a:t>
            </a:r>
            <a:endParaRPr lang="vi-VN" sz="4000" u="sng">
              <a:solidFill>
                <a:schemeClr val="tx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Hộp Văn bản 9">
                <a:extLst>
                  <a:ext uri="{FF2B5EF4-FFF2-40B4-BE49-F238E27FC236}">
                    <a16:creationId xmlns:a16="http://schemas.microsoft.com/office/drawing/2014/main" id="{3D107171-567F-AA15-A755-9CF6E67C4CAB}"/>
                  </a:ext>
                </a:extLst>
              </p:cNvPr>
              <p:cNvSpPr txBox="1"/>
              <p:nvPr/>
            </p:nvSpPr>
            <p:spPr>
              <a:xfrm>
                <a:off x="567688" y="1098265"/>
                <a:ext cx="10142223" cy="182492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400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- Khi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4000" i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x</m:t>
                    </m:r>
                  </m:oMath>
                </a14:m>
                <a:r>
                  <a:rPr lang="en-US" sz="400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thay đổi mà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4000" i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y</m:t>
                    </m:r>
                  </m:oMath>
                </a14:m>
                <a:r>
                  <a:rPr lang="en-US" sz="400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luôn nhận một giá trị thì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4000" i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y</m:t>
                    </m:r>
                  </m:oMath>
                </a14:m>
                <a:r>
                  <a:rPr lang="en-US" sz="400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được gọi là </a:t>
                </a:r>
                <a:r>
                  <a:rPr lang="en-US" sz="4000" b="1">
                    <a:solidFill>
                      <a:srgbClr val="FF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hàm hằng</a:t>
                </a:r>
                <a:r>
                  <a:rPr lang="en-US" sz="400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 </a:t>
                </a:r>
                <a:endParaRPr lang="vi-VN" sz="400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" name="Hộp Văn bản 9">
                <a:extLst>
                  <a:ext uri="{FF2B5EF4-FFF2-40B4-BE49-F238E27FC236}">
                    <a16:creationId xmlns:a16="http://schemas.microsoft.com/office/drawing/2014/main" id="{3D107171-567F-AA15-A755-9CF6E67C4CA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7688" y="1098265"/>
                <a:ext cx="10142223" cy="1824923"/>
              </a:xfrm>
              <a:prstGeom prst="rect">
                <a:avLst/>
              </a:prstGeom>
              <a:blipFill>
                <a:blip r:embed="rId3"/>
                <a:stretch>
                  <a:fillRect l="-2103"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Hộp Văn bản 9">
                <a:extLst>
                  <a:ext uri="{FF2B5EF4-FFF2-40B4-BE49-F238E27FC236}">
                    <a16:creationId xmlns:a16="http://schemas.microsoft.com/office/drawing/2014/main" id="{655174D7-D564-E4A6-293B-64C777E2D1F4}"/>
                  </a:ext>
                </a:extLst>
              </p:cNvPr>
              <p:cNvSpPr txBox="1"/>
              <p:nvPr/>
            </p:nvSpPr>
            <p:spPr>
              <a:xfrm>
                <a:off x="567688" y="4489050"/>
                <a:ext cx="8868142" cy="182492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400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- Khi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4000" i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y</m:t>
                    </m:r>
                  </m:oMath>
                </a14:m>
                <a:r>
                  <a:rPr lang="en-US" sz="400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là hàm số của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4000" i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x</m:t>
                    </m:r>
                  </m:oMath>
                </a14:m>
                <a:r>
                  <a:rPr lang="en-US" sz="400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ta có thể viết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4000" i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y</m:t>
                    </m:r>
                    <m:r>
                      <m:rPr>
                        <m:nor/>
                      </m:rPr>
                      <a:rPr lang="en-US" sz="4000" b="0" i="0" smtClean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  <m:r>
                      <m:rPr>
                        <m:nor/>
                      </m:rPr>
                      <a:rPr lang="en-US" sz="4000" i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r>
                      <m:rPr>
                        <m:nor/>
                      </m:rPr>
                      <a:rPr lang="en-US" sz="4000" b="0" i="0" smtClean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  <m:r>
                      <m:rPr>
                        <m:nor/>
                      </m:rPr>
                      <a:rPr lang="en-US" sz="4000" i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f</m:t>
                    </m:r>
                    <m:d>
                      <m:dPr>
                        <m:ctrlPr>
                          <a:rPr lang="vi-VN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en-US" sz="4000" i="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x</m:t>
                        </m:r>
                      </m:e>
                    </m:d>
                    <m:r>
                      <m:rPr>
                        <m:nor/>
                      </m:rPr>
                      <a:rPr lang="en-US" sz="4000" i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;</m:t>
                    </m:r>
                    <m:r>
                      <m:rPr>
                        <m:nor/>
                      </m:rPr>
                      <a:rPr lang="en-US" sz="4000" b="0" i="0" smtClean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  <m:r>
                      <m:rPr>
                        <m:nor/>
                      </m:rPr>
                      <a:rPr lang="en-US" sz="4000" i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y</m:t>
                    </m:r>
                    <m:r>
                      <m:rPr>
                        <m:nor/>
                      </m:rPr>
                      <a:rPr lang="en-US" sz="4000" b="0" i="0" smtClean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  <m:r>
                      <m:rPr>
                        <m:nor/>
                      </m:rPr>
                      <a:rPr lang="en-US" sz="4000" i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r>
                      <m:rPr>
                        <m:nor/>
                      </m:rPr>
                      <a:rPr lang="en-US" sz="4000" b="0" i="0" smtClean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  <m:r>
                      <m:rPr>
                        <m:nor/>
                      </m:rPr>
                      <a:rPr lang="en-US" sz="4000" i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g</m:t>
                    </m:r>
                    <m:d>
                      <m:dPr>
                        <m:ctrlPr>
                          <a:rPr lang="vi-VN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en-US" sz="4000" i="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x</m:t>
                        </m:r>
                      </m:e>
                    </m:d>
                  </m:oMath>
                </a14:m>
                <a:r>
                  <a:rPr lang="en-US" sz="400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  <a:endParaRPr lang="vi-VN" sz="4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" name="Hộp Văn bản 9">
                <a:extLst>
                  <a:ext uri="{FF2B5EF4-FFF2-40B4-BE49-F238E27FC236}">
                    <a16:creationId xmlns:a16="http://schemas.microsoft.com/office/drawing/2014/main" id="{655174D7-D564-E4A6-293B-64C777E2D1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7688" y="4489050"/>
                <a:ext cx="8868142" cy="1824923"/>
              </a:xfrm>
              <a:prstGeom prst="rect">
                <a:avLst/>
              </a:prstGeom>
              <a:blipFill>
                <a:blip r:embed="rId4"/>
                <a:stretch>
                  <a:fillRect l="-2405"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Hộp Văn bản 9">
            <a:extLst>
              <a:ext uri="{FF2B5EF4-FFF2-40B4-BE49-F238E27FC236}">
                <a16:creationId xmlns:a16="http://schemas.microsoft.com/office/drawing/2014/main" id="{FF5C535E-5CA3-1F36-EFA0-57C0744383DA}"/>
              </a:ext>
            </a:extLst>
          </p:cNvPr>
          <p:cNvSpPr txBox="1"/>
          <p:nvPr/>
        </p:nvSpPr>
        <p:spPr>
          <a:xfrm>
            <a:off x="567688" y="3188946"/>
            <a:ext cx="11624312" cy="9015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00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Hàm số có thể cho bằng công thức, bằng bảng. </a:t>
            </a:r>
            <a:endParaRPr lang="vi-VN" sz="4000">
              <a:solidFill>
                <a:schemeClr val="tx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1458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" grpId="0"/>
      <p:bldP spid="3" grpId="0"/>
      <p:bldP spid="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: Rounded Corners 15">
            <a:extLst>
              <a:ext uri="{FF2B5EF4-FFF2-40B4-BE49-F238E27FC236}">
                <a16:creationId xmlns:a16="http://schemas.microsoft.com/office/drawing/2014/main" id="{249932DB-CD76-4630-9D2C-4ECAD7A72C8D}"/>
              </a:ext>
            </a:extLst>
          </p:cNvPr>
          <p:cNvSpPr/>
          <p:nvPr/>
        </p:nvSpPr>
        <p:spPr>
          <a:xfrm>
            <a:off x="3041026" y="1934449"/>
            <a:ext cx="6499053" cy="1781516"/>
          </a:xfrm>
          <a:prstGeom prst="roundRect">
            <a:avLst/>
          </a:prstGeom>
          <a:solidFill>
            <a:srgbClr val="FAC8EC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HOẠT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ĐỘNG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LUYỆN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TẬP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2931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ình chữ nhật 2">
            <a:extLst>
              <a:ext uri="{FF2B5EF4-FFF2-40B4-BE49-F238E27FC236}">
                <a16:creationId xmlns:a16="http://schemas.microsoft.com/office/drawing/2014/main" id="{590D186F-7869-A63B-44C9-A53582AC9EC7}"/>
              </a:ext>
            </a:extLst>
          </p:cNvPr>
          <p:cNvSpPr/>
          <p:nvPr/>
        </p:nvSpPr>
        <p:spPr>
          <a:xfrm>
            <a:off x="0" y="0"/>
            <a:ext cx="4587017" cy="7378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Bài tập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(SGK-T58)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7FF505B0-15B1-A3D3-9AC6-FEA326CCA2C8}"/>
              </a:ext>
            </a:extLst>
          </p:cNvPr>
          <p:cNvSpPr txBox="1"/>
          <p:nvPr/>
        </p:nvSpPr>
        <p:spPr>
          <a:xfrm>
            <a:off x="348223" y="2549562"/>
            <a:ext cx="18830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latin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Hộp Văn bản 1">
                <a:extLst>
                  <a:ext uri="{FF2B5EF4-FFF2-40B4-BE49-F238E27FC236}">
                    <a16:creationId xmlns:a16="http://schemas.microsoft.com/office/drawing/2014/main" id="{3D252B0E-CD7E-CEC7-9AA4-3133C41706AA}"/>
                  </a:ext>
                </a:extLst>
              </p:cNvPr>
              <p:cNvSpPr txBox="1"/>
              <p:nvPr/>
            </p:nvSpPr>
            <p:spPr>
              <a:xfrm>
                <a:off x="221203" y="671861"/>
                <a:ext cx="10791024" cy="208422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3000">
                    <a:latin typeface="Arial" panose="020B0604020202020204" pitchFamily="34" charset="0"/>
                    <a:cs typeface="Arial" panose="020B0604020202020204" pitchFamily="34" charset="0"/>
                  </a:rPr>
                  <a:t> 	Đại lượng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000" i="0" smtClean="0">
                        <a:latin typeface="Arial" panose="020B0604020202020204" pitchFamily="34" charset="0"/>
                        <a:cs typeface="Arial" panose="020B0604020202020204" pitchFamily="34" charset="0"/>
                      </a:rPr>
                      <m:t>y</m:t>
                    </m:r>
                  </m:oMath>
                </a14:m>
                <a:r>
                  <a:rPr lang="en-US" sz="3000">
                    <a:latin typeface="Arial" panose="020B0604020202020204" pitchFamily="34" charset="0"/>
                    <a:cs typeface="Arial" panose="020B0604020202020204" pitchFamily="34" charset="0"/>
                  </a:rPr>
                  <a:t> có phải là hàm số của đại lượng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000" i="0" smtClean="0">
                        <a:latin typeface="Arial" panose="020B0604020202020204" pitchFamily="34" charset="0"/>
                        <a:cs typeface="Arial" panose="020B0604020202020204" pitchFamily="34" charset="0"/>
                      </a:rPr>
                      <m:t>x</m:t>
                    </m:r>
                  </m:oMath>
                </a14:m>
                <a:r>
                  <a:rPr lang="en-US" sz="3000">
                    <a:latin typeface="Arial" panose="020B0604020202020204" pitchFamily="34" charset="0"/>
                    <a:cs typeface="Arial" panose="020B0604020202020204" pitchFamily="34" charset="0"/>
                  </a:rPr>
                  <a:t> hay không nếu bảng giá trị tương ứng của chúng được cho bởi mỗi trường hợp sau: </a:t>
                </a:r>
                <a:endParaRPr lang="vi-VN" sz="3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2" name="Hộp Văn bản 1">
                <a:extLst>
                  <a:ext uri="{FF2B5EF4-FFF2-40B4-BE49-F238E27FC236}">
                    <a16:creationId xmlns:a16="http://schemas.microsoft.com/office/drawing/2014/main" id="{3D252B0E-CD7E-CEC7-9AA4-3133C41706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1203" y="671861"/>
                <a:ext cx="10791024" cy="2084225"/>
              </a:xfrm>
              <a:prstGeom prst="rect">
                <a:avLst/>
              </a:prstGeom>
              <a:blipFill>
                <a:blip r:embed="rId5"/>
                <a:stretch>
                  <a:fillRect l="-1299" r="-2203" b="-78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EF57A1CF-1E78-B551-7C2F-FDCA6A54102F}"/>
              </a:ext>
            </a:extLst>
          </p:cNvPr>
          <p:cNvSpPr txBox="1"/>
          <p:nvPr/>
        </p:nvSpPr>
        <p:spPr>
          <a:xfrm>
            <a:off x="7044538" y="107306"/>
            <a:ext cx="39676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HOẠT ĐỘNG CẶP ĐÔI</a:t>
            </a:r>
          </a:p>
        </p:txBody>
      </p:sp>
      <p:pic>
        <p:nvPicPr>
          <p:cNvPr id="7" name="Đồng hồ đếm ngược 2 phút">
            <a:hlinkClick r:id="" action="ppaction://media"/>
            <a:extLst>
              <a:ext uri="{FF2B5EF4-FFF2-40B4-BE49-F238E27FC236}">
                <a16:creationId xmlns:a16="http://schemas.microsoft.com/office/drawing/2014/main" id="{4B429756-431F-4A24-0F5C-820D385E994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366352" y="5019473"/>
            <a:ext cx="1825647" cy="1889032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6" name="Table 3">
                <a:extLst>
                  <a:ext uri="{FF2B5EF4-FFF2-40B4-BE49-F238E27FC236}">
                    <a16:creationId xmlns:a16="http://schemas.microsoft.com/office/drawing/2014/main" id="{C6B43CA3-A107-C834-B1A4-D4BA9F06B74F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273635617"/>
                  </p:ext>
                </p:extLst>
              </p:nvPr>
            </p:nvGraphicFramePr>
            <p:xfrm>
              <a:off x="1132113" y="3337994"/>
              <a:ext cx="9167753" cy="1377538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309679">
                      <a:extLst>
                        <a:ext uri="{9D8B030D-6E8A-4147-A177-3AD203B41FA5}">
                          <a16:colId xmlns:a16="http://schemas.microsoft.com/office/drawing/2014/main" val="3194319569"/>
                        </a:ext>
                      </a:extLst>
                    </a:gridCol>
                    <a:gridCol w="1309679">
                      <a:extLst>
                        <a:ext uri="{9D8B030D-6E8A-4147-A177-3AD203B41FA5}">
                          <a16:colId xmlns:a16="http://schemas.microsoft.com/office/drawing/2014/main" val="883209850"/>
                        </a:ext>
                      </a:extLst>
                    </a:gridCol>
                    <a:gridCol w="1309679">
                      <a:extLst>
                        <a:ext uri="{9D8B030D-6E8A-4147-A177-3AD203B41FA5}">
                          <a16:colId xmlns:a16="http://schemas.microsoft.com/office/drawing/2014/main" val="3136358293"/>
                        </a:ext>
                      </a:extLst>
                    </a:gridCol>
                    <a:gridCol w="1309679">
                      <a:extLst>
                        <a:ext uri="{9D8B030D-6E8A-4147-A177-3AD203B41FA5}">
                          <a16:colId xmlns:a16="http://schemas.microsoft.com/office/drawing/2014/main" val="2997058723"/>
                        </a:ext>
                      </a:extLst>
                    </a:gridCol>
                    <a:gridCol w="1309679">
                      <a:extLst>
                        <a:ext uri="{9D8B030D-6E8A-4147-A177-3AD203B41FA5}">
                          <a16:colId xmlns:a16="http://schemas.microsoft.com/office/drawing/2014/main" val="3289883308"/>
                        </a:ext>
                      </a:extLst>
                    </a:gridCol>
                    <a:gridCol w="1309679">
                      <a:extLst>
                        <a:ext uri="{9D8B030D-6E8A-4147-A177-3AD203B41FA5}">
                          <a16:colId xmlns:a16="http://schemas.microsoft.com/office/drawing/2014/main" val="2543174972"/>
                        </a:ext>
                      </a:extLst>
                    </a:gridCol>
                    <a:gridCol w="1309679">
                      <a:extLst>
                        <a:ext uri="{9D8B030D-6E8A-4147-A177-3AD203B41FA5}">
                          <a16:colId xmlns:a16="http://schemas.microsoft.com/office/drawing/2014/main" val="1474294065"/>
                        </a:ext>
                      </a:extLst>
                    </a:gridCol>
                  </a:tblGrid>
                  <a:tr h="688769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sz="3000" b="1" i="0" smtClean="0">
                                    <a:solidFill>
                                      <a:schemeClr val="tx1"/>
                                    </a:solidFill>
                                    <a:latin typeface="Arial" panose="020B0604020202020204" pitchFamily="34" charset="0"/>
                                    <a:cs typeface="Arial" panose="020B0604020202020204" pitchFamily="34" charset="0"/>
                                  </a:rPr>
                                  <m:t>x</m:t>
                                </m:r>
                              </m:oMath>
                            </m:oMathPara>
                          </a14:m>
                          <a:endParaRPr lang="en-US" sz="3000" b="1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sz="3000" b="1" i="0" smtClean="0">
                                    <a:solidFill>
                                      <a:schemeClr val="tx1"/>
                                    </a:solidFill>
                                    <a:latin typeface="Arial" panose="020B0604020202020204" pitchFamily="34" charset="0"/>
                                    <a:cs typeface="Arial" panose="020B0604020202020204" pitchFamily="34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US" sz="3000" b="1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sz="3000" b="1" i="0" smtClean="0">
                                    <a:solidFill>
                                      <a:schemeClr val="tx1"/>
                                    </a:solidFill>
                                    <a:latin typeface="Arial" panose="020B0604020202020204" pitchFamily="34" charset="0"/>
                                    <a:cs typeface="Arial" panose="020B0604020202020204" pitchFamily="34" charset="0"/>
                                  </a:rPr>
                                  <m:t>2</m:t>
                                </m:r>
                              </m:oMath>
                            </m:oMathPara>
                          </a14:m>
                          <a:endParaRPr lang="en-US" sz="3000" b="1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sz="3000" b="1" i="0" smtClean="0">
                                    <a:solidFill>
                                      <a:schemeClr val="tx1"/>
                                    </a:solidFill>
                                    <a:latin typeface="Arial" panose="020B0604020202020204" pitchFamily="34" charset="0"/>
                                    <a:cs typeface="Arial" panose="020B0604020202020204" pitchFamily="34" charset="0"/>
                                  </a:rPr>
                                  <m:t>3</m:t>
                                </m:r>
                              </m:oMath>
                            </m:oMathPara>
                          </a14:m>
                          <a:endParaRPr lang="en-US" sz="3000" b="1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sz="3000" b="1" i="0" smtClean="0">
                                    <a:solidFill>
                                      <a:schemeClr val="tx1"/>
                                    </a:solidFill>
                                    <a:latin typeface="Arial" panose="020B0604020202020204" pitchFamily="34" charset="0"/>
                                    <a:cs typeface="Arial" panose="020B0604020202020204" pitchFamily="34" charset="0"/>
                                  </a:rPr>
                                  <m:t>4</m:t>
                                </m:r>
                              </m:oMath>
                            </m:oMathPara>
                          </a14:m>
                          <a:endParaRPr lang="en-US" sz="3000" b="1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sz="3000" b="1" i="0" smtClean="0">
                                    <a:solidFill>
                                      <a:schemeClr val="tx1"/>
                                    </a:solidFill>
                                    <a:latin typeface="Arial" panose="020B0604020202020204" pitchFamily="34" charset="0"/>
                                    <a:cs typeface="Arial" panose="020B0604020202020204" pitchFamily="34" charset="0"/>
                                  </a:rPr>
                                  <m:t>5</m:t>
                                </m:r>
                              </m:oMath>
                            </m:oMathPara>
                          </a14:m>
                          <a:endParaRPr lang="en-US" sz="3000" b="1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sz="3000" b="1" i="0" smtClean="0">
                                    <a:solidFill>
                                      <a:schemeClr val="tx1"/>
                                    </a:solidFill>
                                    <a:latin typeface="Arial" panose="020B0604020202020204" pitchFamily="34" charset="0"/>
                                    <a:cs typeface="Arial" panose="020B0604020202020204" pitchFamily="34" charset="0"/>
                                  </a:rPr>
                                  <m:t>6</m:t>
                                </m:r>
                              </m:oMath>
                            </m:oMathPara>
                          </a14:m>
                          <a:endParaRPr lang="en-US" sz="3000" b="1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42525177"/>
                      </a:ext>
                    </a:extLst>
                  </a:tr>
                  <a:tr h="688769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sz="3000" b="1" i="0" smtClean="0">
                                    <a:solidFill>
                                      <a:schemeClr val="tx1"/>
                                    </a:solidFill>
                                    <a:latin typeface="Arial" panose="020B0604020202020204" pitchFamily="34" charset="0"/>
                                    <a:cs typeface="Arial" panose="020B0604020202020204" pitchFamily="34" charset="0"/>
                                  </a:rPr>
                                  <m:t>y</m:t>
                                </m:r>
                              </m:oMath>
                            </m:oMathPara>
                          </a14:m>
                          <a:endParaRPr lang="en-US" sz="3000" b="1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sz="3000" b="1" i="0" smtClean="0">
                                    <a:solidFill>
                                      <a:schemeClr val="tx1"/>
                                    </a:solidFill>
                                    <a:latin typeface="Arial" panose="020B0604020202020204" pitchFamily="34" charset="0"/>
                                    <a:cs typeface="Arial" panose="020B0604020202020204" pitchFamily="34" charset="0"/>
                                  </a:rPr>
                                  <m:t>- 2</m:t>
                                </m:r>
                              </m:oMath>
                            </m:oMathPara>
                          </a14:m>
                          <a:endParaRPr lang="en-US" sz="3000" b="1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sz="3000" b="1" i="0" smtClean="0">
                                    <a:solidFill>
                                      <a:schemeClr val="tx1"/>
                                    </a:solidFill>
                                    <a:latin typeface="Arial" panose="020B0604020202020204" pitchFamily="34" charset="0"/>
                                    <a:cs typeface="Arial" panose="020B0604020202020204" pitchFamily="34" charset="0"/>
                                  </a:rPr>
                                  <m:t>- 2</m:t>
                                </m:r>
                              </m:oMath>
                            </m:oMathPara>
                          </a14:m>
                          <a:endParaRPr lang="en-US" sz="3000" b="1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sz="3000" b="1" i="0" smtClean="0">
                                    <a:solidFill>
                                      <a:schemeClr val="tx1"/>
                                    </a:solidFill>
                                    <a:latin typeface="Arial" panose="020B0604020202020204" pitchFamily="34" charset="0"/>
                                    <a:cs typeface="Arial" panose="020B0604020202020204" pitchFamily="34" charset="0"/>
                                  </a:rPr>
                                  <m:t>- 2</m:t>
                                </m:r>
                              </m:oMath>
                            </m:oMathPara>
                          </a14:m>
                          <a:endParaRPr lang="en-US" sz="3000" b="1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sz="3000" b="1" i="0" smtClean="0">
                                    <a:solidFill>
                                      <a:schemeClr val="tx1"/>
                                    </a:solidFill>
                                    <a:latin typeface="Arial" panose="020B0604020202020204" pitchFamily="34" charset="0"/>
                                    <a:cs typeface="Arial" panose="020B0604020202020204" pitchFamily="34" charset="0"/>
                                  </a:rPr>
                                  <m:t>- 2</m:t>
                                </m:r>
                              </m:oMath>
                            </m:oMathPara>
                          </a14:m>
                          <a:endParaRPr lang="en-US" sz="3000" b="1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sz="3000" b="1" i="0" smtClean="0">
                                    <a:solidFill>
                                      <a:schemeClr val="tx1"/>
                                    </a:solidFill>
                                    <a:latin typeface="Arial" panose="020B0604020202020204" pitchFamily="34" charset="0"/>
                                    <a:cs typeface="Arial" panose="020B0604020202020204" pitchFamily="34" charset="0"/>
                                  </a:rPr>
                                  <m:t>- 2</m:t>
                                </m:r>
                              </m:oMath>
                            </m:oMathPara>
                          </a14:m>
                          <a:endParaRPr lang="en-US" sz="3000" b="1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sz="3000" b="1" i="0" smtClean="0">
                                    <a:solidFill>
                                      <a:schemeClr val="tx1"/>
                                    </a:solidFill>
                                    <a:latin typeface="Arial" panose="020B0604020202020204" pitchFamily="34" charset="0"/>
                                    <a:cs typeface="Arial" panose="020B0604020202020204" pitchFamily="34" charset="0"/>
                                  </a:rPr>
                                  <m:t>- 2</m:t>
                                </m:r>
                              </m:oMath>
                            </m:oMathPara>
                          </a14:m>
                          <a:endParaRPr lang="en-US" sz="3000" b="1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181174760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6" name="Table 3">
                <a:extLst>
                  <a:ext uri="{FF2B5EF4-FFF2-40B4-BE49-F238E27FC236}">
                    <a16:creationId xmlns:a16="http://schemas.microsoft.com/office/drawing/2014/main" id="{C6B43CA3-A107-C834-B1A4-D4BA9F06B74F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273635617"/>
                  </p:ext>
                </p:extLst>
              </p:nvPr>
            </p:nvGraphicFramePr>
            <p:xfrm>
              <a:off x="1132113" y="3337994"/>
              <a:ext cx="9167753" cy="1377538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309679">
                      <a:extLst>
                        <a:ext uri="{9D8B030D-6E8A-4147-A177-3AD203B41FA5}">
                          <a16:colId xmlns:a16="http://schemas.microsoft.com/office/drawing/2014/main" val="3194319569"/>
                        </a:ext>
                      </a:extLst>
                    </a:gridCol>
                    <a:gridCol w="1309679">
                      <a:extLst>
                        <a:ext uri="{9D8B030D-6E8A-4147-A177-3AD203B41FA5}">
                          <a16:colId xmlns:a16="http://schemas.microsoft.com/office/drawing/2014/main" val="883209850"/>
                        </a:ext>
                      </a:extLst>
                    </a:gridCol>
                    <a:gridCol w="1309679">
                      <a:extLst>
                        <a:ext uri="{9D8B030D-6E8A-4147-A177-3AD203B41FA5}">
                          <a16:colId xmlns:a16="http://schemas.microsoft.com/office/drawing/2014/main" val="3136358293"/>
                        </a:ext>
                      </a:extLst>
                    </a:gridCol>
                    <a:gridCol w="1309679">
                      <a:extLst>
                        <a:ext uri="{9D8B030D-6E8A-4147-A177-3AD203B41FA5}">
                          <a16:colId xmlns:a16="http://schemas.microsoft.com/office/drawing/2014/main" val="2997058723"/>
                        </a:ext>
                      </a:extLst>
                    </a:gridCol>
                    <a:gridCol w="1309679">
                      <a:extLst>
                        <a:ext uri="{9D8B030D-6E8A-4147-A177-3AD203B41FA5}">
                          <a16:colId xmlns:a16="http://schemas.microsoft.com/office/drawing/2014/main" val="3289883308"/>
                        </a:ext>
                      </a:extLst>
                    </a:gridCol>
                    <a:gridCol w="1309679">
                      <a:extLst>
                        <a:ext uri="{9D8B030D-6E8A-4147-A177-3AD203B41FA5}">
                          <a16:colId xmlns:a16="http://schemas.microsoft.com/office/drawing/2014/main" val="2543174972"/>
                        </a:ext>
                      </a:extLst>
                    </a:gridCol>
                    <a:gridCol w="1309679">
                      <a:extLst>
                        <a:ext uri="{9D8B030D-6E8A-4147-A177-3AD203B41FA5}">
                          <a16:colId xmlns:a16="http://schemas.microsoft.com/office/drawing/2014/main" val="1474294065"/>
                        </a:ext>
                      </a:extLst>
                    </a:gridCol>
                  </a:tblGrid>
                  <a:tr h="688769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7"/>
                          <a:stretch>
                            <a:fillRect l="-465" t="-877" r="-600930" b="-10087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7"/>
                          <a:stretch>
                            <a:fillRect l="-100465" t="-877" r="-500930" b="-10087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7"/>
                          <a:stretch>
                            <a:fillRect l="-200465" t="-877" r="-400930" b="-10087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7"/>
                          <a:stretch>
                            <a:fillRect l="-300465" t="-877" r="-300930" b="-10087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7"/>
                          <a:stretch>
                            <a:fillRect l="-400465" t="-877" r="-200930" b="-10087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7"/>
                          <a:stretch>
                            <a:fillRect l="-500465" t="-877" r="-100930" b="-10087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7"/>
                          <a:stretch>
                            <a:fillRect l="-600465" t="-877" r="-930" b="-10087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42525177"/>
                      </a:ext>
                    </a:extLst>
                  </a:tr>
                  <a:tr h="688769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7"/>
                          <a:stretch>
                            <a:fillRect l="-465" t="-101770" r="-600930" b="-177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7"/>
                          <a:stretch>
                            <a:fillRect l="-100465" t="-101770" r="-500930" b="-177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7"/>
                          <a:stretch>
                            <a:fillRect l="-200465" t="-101770" r="-400930" b="-177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7"/>
                          <a:stretch>
                            <a:fillRect l="-300465" t="-101770" r="-300930" b="-177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7"/>
                          <a:stretch>
                            <a:fillRect l="-400465" t="-101770" r="-200930" b="-177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7"/>
                          <a:stretch>
                            <a:fillRect l="-500465" t="-101770" r="-100930" b="-177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7"/>
                          <a:stretch>
                            <a:fillRect l="-600465" t="-101770" r="-930" b="-177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181174760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8" name="Hộp Văn bản 8">
            <a:extLst>
              <a:ext uri="{FF2B5EF4-FFF2-40B4-BE49-F238E27FC236}">
                <a16:creationId xmlns:a16="http://schemas.microsoft.com/office/drawing/2014/main" id="{6041017F-9432-EEB7-F7F2-E97EA02A215D}"/>
              </a:ext>
            </a:extLst>
          </p:cNvPr>
          <p:cNvSpPr txBox="1"/>
          <p:nvPr/>
        </p:nvSpPr>
        <p:spPr>
          <a:xfrm>
            <a:off x="1132112" y="2676978"/>
            <a:ext cx="7191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Arial" panose="020B0604020202020204" pitchFamily="34" charset="0"/>
              </a:rPr>
              <a:t>a)</a:t>
            </a:r>
            <a:endParaRPr lang="en-US" sz="3200" dirty="0">
              <a:latin typeface="Arial" panose="020B0604020202020204" pitchFamily="34" charset="0"/>
            </a:endParaRPr>
          </a:p>
        </p:txBody>
      </p:sp>
      <p:sp>
        <p:nvSpPr>
          <p:cNvPr id="10" name="Hộp Văn bản 8">
            <a:extLst>
              <a:ext uri="{FF2B5EF4-FFF2-40B4-BE49-F238E27FC236}">
                <a16:creationId xmlns:a16="http://schemas.microsoft.com/office/drawing/2014/main" id="{0A23A85A-5774-03A5-7500-41AE451AA4F5}"/>
              </a:ext>
            </a:extLst>
          </p:cNvPr>
          <p:cNvSpPr txBox="1"/>
          <p:nvPr/>
        </p:nvSpPr>
        <p:spPr>
          <a:xfrm>
            <a:off x="1132112" y="4703104"/>
            <a:ext cx="18830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Arial" panose="020B0604020202020204" pitchFamily="34" charset="0"/>
              </a:rPr>
              <a:t>b)</a:t>
            </a:r>
            <a:endParaRPr lang="en-US" sz="3200" dirty="0">
              <a:latin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11" name="Table 3">
                <a:extLst>
                  <a:ext uri="{FF2B5EF4-FFF2-40B4-BE49-F238E27FC236}">
                    <a16:creationId xmlns:a16="http://schemas.microsoft.com/office/drawing/2014/main" id="{CBC039A5-202F-1712-E7E4-2CADC197C41E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691035850"/>
                  </p:ext>
                </p:extLst>
              </p:nvPr>
            </p:nvGraphicFramePr>
            <p:xfrm>
              <a:off x="1132112" y="5275220"/>
              <a:ext cx="9167753" cy="1377538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309679">
                      <a:extLst>
                        <a:ext uri="{9D8B030D-6E8A-4147-A177-3AD203B41FA5}">
                          <a16:colId xmlns:a16="http://schemas.microsoft.com/office/drawing/2014/main" val="3194319569"/>
                        </a:ext>
                      </a:extLst>
                    </a:gridCol>
                    <a:gridCol w="1309679">
                      <a:extLst>
                        <a:ext uri="{9D8B030D-6E8A-4147-A177-3AD203B41FA5}">
                          <a16:colId xmlns:a16="http://schemas.microsoft.com/office/drawing/2014/main" val="883209850"/>
                        </a:ext>
                      </a:extLst>
                    </a:gridCol>
                    <a:gridCol w="1309679">
                      <a:extLst>
                        <a:ext uri="{9D8B030D-6E8A-4147-A177-3AD203B41FA5}">
                          <a16:colId xmlns:a16="http://schemas.microsoft.com/office/drawing/2014/main" val="3136358293"/>
                        </a:ext>
                      </a:extLst>
                    </a:gridCol>
                    <a:gridCol w="1309679">
                      <a:extLst>
                        <a:ext uri="{9D8B030D-6E8A-4147-A177-3AD203B41FA5}">
                          <a16:colId xmlns:a16="http://schemas.microsoft.com/office/drawing/2014/main" val="2997058723"/>
                        </a:ext>
                      </a:extLst>
                    </a:gridCol>
                    <a:gridCol w="1309679">
                      <a:extLst>
                        <a:ext uri="{9D8B030D-6E8A-4147-A177-3AD203B41FA5}">
                          <a16:colId xmlns:a16="http://schemas.microsoft.com/office/drawing/2014/main" val="3289883308"/>
                        </a:ext>
                      </a:extLst>
                    </a:gridCol>
                    <a:gridCol w="1309679">
                      <a:extLst>
                        <a:ext uri="{9D8B030D-6E8A-4147-A177-3AD203B41FA5}">
                          <a16:colId xmlns:a16="http://schemas.microsoft.com/office/drawing/2014/main" val="2543174972"/>
                        </a:ext>
                      </a:extLst>
                    </a:gridCol>
                    <a:gridCol w="1309679">
                      <a:extLst>
                        <a:ext uri="{9D8B030D-6E8A-4147-A177-3AD203B41FA5}">
                          <a16:colId xmlns:a16="http://schemas.microsoft.com/office/drawing/2014/main" val="1474294065"/>
                        </a:ext>
                      </a:extLst>
                    </a:gridCol>
                  </a:tblGrid>
                  <a:tr h="688769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sz="3000" b="1" i="0" smtClean="0">
                                    <a:solidFill>
                                      <a:schemeClr val="tx1"/>
                                    </a:solidFill>
                                    <a:latin typeface="Arial" panose="020B0604020202020204" pitchFamily="34" charset="0"/>
                                    <a:cs typeface="Arial" panose="020B0604020202020204" pitchFamily="34" charset="0"/>
                                  </a:rPr>
                                  <m:t>x</m:t>
                                </m:r>
                              </m:oMath>
                            </m:oMathPara>
                          </a14:m>
                          <a:endParaRPr lang="en-US" sz="3000" b="1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sz="3000" b="1" i="0" smtClean="0">
                                    <a:solidFill>
                                      <a:schemeClr val="tx1"/>
                                    </a:solidFill>
                                    <a:latin typeface="Arial" panose="020B0604020202020204" pitchFamily="34" charset="0"/>
                                    <a:cs typeface="Arial" panose="020B0604020202020204" pitchFamily="34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US" sz="3000" b="1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sz="3000" b="1" i="0" smtClean="0">
                                    <a:solidFill>
                                      <a:schemeClr val="tx1"/>
                                    </a:solidFill>
                                    <a:latin typeface="Arial" panose="020B0604020202020204" pitchFamily="34" charset="0"/>
                                    <a:cs typeface="Arial" panose="020B0604020202020204" pitchFamily="34" charset="0"/>
                                  </a:rPr>
                                  <m:t>2</m:t>
                                </m:r>
                              </m:oMath>
                            </m:oMathPara>
                          </a14:m>
                          <a:endParaRPr lang="en-US" sz="3000" b="1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sz="3000" b="1" i="0" smtClean="0">
                                    <a:solidFill>
                                      <a:schemeClr val="tx1"/>
                                    </a:solidFill>
                                    <a:latin typeface="Arial" panose="020B0604020202020204" pitchFamily="34" charset="0"/>
                                    <a:cs typeface="Arial" panose="020B0604020202020204" pitchFamily="34" charset="0"/>
                                  </a:rPr>
                                  <m:t>3</m:t>
                                </m:r>
                              </m:oMath>
                            </m:oMathPara>
                          </a14:m>
                          <a:endParaRPr lang="en-US" sz="3000" b="1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sz="3000" b="1" i="0" smtClean="0">
                                    <a:solidFill>
                                      <a:schemeClr val="tx1"/>
                                    </a:solidFill>
                                    <a:latin typeface="Arial" panose="020B0604020202020204" pitchFamily="34" charset="0"/>
                                    <a:cs typeface="Arial" panose="020B0604020202020204" pitchFamily="34" charset="0"/>
                                  </a:rPr>
                                  <m:t>4</m:t>
                                </m:r>
                              </m:oMath>
                            </m:oMathPara>
                          </a14:m>
                          <a:endParaRPr lang="en-US" sz="3000" b="1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sz="3000" b="1" i="0" smtClean="0">
                                    <a:solidFill>
                                      <a:schemeClr val="tx1"/>
                                    </a:solidFill>
                                    <a:latin typeface="Arial" panose="020B0604020202020204" pitchFamily="34" charset="0"/>
                                    <a:cs typeface="Arial" panose="020B0604020202020204" pitchFamily="34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US" sz="3000" b="1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sz="3000" b="1" i="0" smtClean="0">
                                    <a:solidFill>
                                      <a:schemeClr val="tx1"/>
                                    </a:solidFill>
                                    <a:latin typeface="Arial" panose="020B0604020202020204" pitchFamily="34" charset="0"/>
                                    <a:cs typeface="Arial" panose="020B0604020202020204" pitchFamily="34" charset="0"/>
                                  </a:rPr>
                                  <m:t>5</m:t>
                                </m:r>
                              </m:oMath>
                            </m:oMathPara>
                          </a14:m>
                          <a:endParaRPr lang="en-US" sz="3000" b="1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42525177"/>
                      </a:ext>
                    </a:extLst>
                  </a:tr>
                  <a:tr h="688769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sz="3000" b="1" i="0" smtClean="0">
                                    <a:solidFill>
                                      <a:schemeClr val="tx1"/>
                                    </a:solidFill>
                                    <a:latin typeface="Arial" panose="020B0604020202020204" pitchFamily="34" charset="0"/>
                                    <a:cs typeface="Arial" panose="020B0604020202020204" pitchFamily="34" charset="0"/>
                                  </a:rPr>
                                  <m:t>y</m:t>
                                </m:r>
                              </m:oMath>
                            </m:oMathPara>
                          </a14:m>
                          <a:endParaRPr lang="en-US" sz="3000" b="1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sz="3000" b="1" i="0" smtClean="0">
                                    <a:solidFill>
                                      <a:schemeClr val="tx1"/>
                                    </a:solidFill>
                                    <a:latin typeface="Arial" panose="020B0604020202020204" pitchFamily="34" charset="0"/>
                                    <a:cs typeface="Arial" panose="020B0604020202020204" pitchFamily="34" charset="0"/>
                                  </a:rPr>
                                  <m:t>- 2</m:t>
                                </m:r>
                              </m:oMath>
                            </m:oMathPara>
                          </a14:m>
                          <a:endParaRPr lang="en-US" sz="3000" b="1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sz="3000" b="1" i="0" smtClean="0">
                                    <a:solidFill>
                                      <a:schemeClr val="tx1"/>
                                    </a:solidFill>
                                    <a:latin typeface="Arial" panose="020B0604020202020204" pitchFamily="34" charset="0"/>
                                    <a:cs typeface="Arial" panose="020B0604020202020204" pitchFamily="34" charset="0"/>
                                  </a:rPr>
                                  <m:t>- 3</m:t>
                                </m:r>
                              </m:oMath>
                            </m:oMathPara>
                          </a14:m>
                          <a:endParaRPr lang="en-US" sz="3000" b="1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sz="3000" b="1" i="0" smtClean="0">
                                    <a:solidFill>
                                      <a:schemeClr val="tx1"/>
                                    </a:solidFill>
                                    <a:latin typeface="Arial" panose="020B0604020202020204" pitchFamily="34" charset="0"/>
                                    <a:cs typeface="Arial" panose="020B0604020202020204" pitchFamily="34" charset="0"/>
                                  </a:rPr>
                                  <m:t>- 4</m:t>
                                </m:r>
                              </m:oMath>
                            </m:oMathPara>
                          </a14:m>
                          <a:endParaRPr lang="en-US" sz="3000" b="1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sz="3000" b="1" i="0" smtClean="0">
                                    <a:solidFill>
                                      <a:schemeClr val="tx1"/>
                                    </a:solidFill>
                                    <a:latin typeface="Arial" panose="020B0604020202020204" pitchFamily="34" charset="0"/>
                                    <a:cs typeface="Arial" panose="020B0604020202020204" pitchFamily="34" charset="0"/>
                                  </a:rPr>
                                  <m:t>- 5</m:t>
                                </m:r>
                              </m:oMath>
                            </m:oMathPara>
                          </a14:m>
                          <a:endParaRPr lang="en-US" sz="3000" b="1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sz="3000" b="1" i="0" smtClean="0">
                                    <a:solidFill>
                                      <a:schemeClr val="tx1"/>
                                    </a:solidFill>
                                    <a:latin typeface="Arial" panose="020B0604020202020204" pitchFamily="34" charset="0"/>
                                    <a:cs typeface="Arial" panose="020B0604020202020204" pitchFamily="34" charset="0"/>
                                  </a:rPr>
                                  <m:t>- 6</m:t>
                                </m:r>
                              </m:oMath>
                            </m:oMathPara>
                          </a14:m>
                          <a:endParaRPr lang="en-US" sz="3000" b="1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sz="3000" b="1" i="0" smtClean="0">
                                    <a:solidFill>
                                      <a:schemeClr val="tx1"/>
                                    </a:solidFill>
                                    <a:latin typeface="Arial" panose="020B0604020202020204" pitchFamily="34" charset="0"/>
                                    <a:cs typeface="Arial" panose="020B0604020202020204" pitchFamily="34" charset="0"/>
                                  </a:rPr>
                                  <m:t>- 7</m:t>
                                </m:r>
                              </m:oMath>
                            </m:oMathPara>
                          </a14:m>
                          <a:endParaRPr lang="en-US" sz="3000" b="1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181174760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11" name="Table 3">
                <a:extLst>
                  <a:ext uri="{FF2B5EF4-FFF2-40B4-BE49-F238E27FC236}">
                    <a16:creationId xmlns:a16="http://schemas.microsoft.com/office/drawing/2014/main" id="{CBC039A5-202F-1712-E7E4-2CADC197C41E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691035850"/>
                  </p:ext>
                </p:extLst>
              </p:nvPr>
            </p:nvGraphicFramePr>
            <p:xfrm>
              <a:off x="1132112" y="5275220"/>
              <a:ext cx="9167753" cy="1377538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309679">
                      <a:extLst>
                        <a:ext uri="{9D8B030D-6E8A-4147-A177-3AD203B41FA5}">
                          <a16:colId xmlns:a16="http://schemas.microsoft.com/office/drawing/2014/main" val="3194319569"/>
                        </a:ext>
                      </a:extLst>
                    </a:gridCol>
                    <a:gridCol w="1309679">
                      <a:extLst>
                        <a:ext uri="{9D8B030D-6E8A-4147-A177-3AD203B41FA5}">
                          <a16:colId xmlns:a16="http://schemas.microsoft.com/office/drawing/2014/main" val="883209850"/>
                        </a:ext>
                      </a:extLst>
                    </a:gridCol>
                    <a:gridCol w="1309679">
                      <a:extLst>
                        <a:ext uri="{9D8B030D-6E8A-4147-A177-3AD203B41FA5}">
                          <a16:colId xmlns:a16="http://schemas.microsoft.com/office/drawing/2014/main" val="3136358293"/>
                        </a:ext>
                      </a:extLst>
                    </a:gridCol>
                    <a:gridCol w="1309679">
                      <a:extLst>
                        <a:ext uri="{9D8B030D-6E8A-4147-A177-3AD203B41FA5}">
                          <a16:colId xmlns:a16="http://schemas.microsoft.com/office/drawing/2014/main" val="2997058723"/>
                        </a:ext>
                      </a:extLst>
                    </a:gridCol>
                    <a:gridCol w="1309679">
                      <a:extLst>
                        <a:ext uri="{9D8B030D-6E8A-4147-A177-3AD203B41FA5}">
                          <a16:colId xmlns:a16="http://schemas.microsoft.com/office/drawing/2014/main" val="3289883308"/>
                        </a:ext>
                      </a:extLst>
                    </a:gridCol>
                    <a:gridCol w="1309679">
                      <a:extLst>
                        <a:ext uri="{9D8B030D-6E8A-4147-A177-3AD203B41FA5}">
                          <a16:colId xmlns:a16="http://schemas.microsoft.com/office/drawing/2014/main" val="2543174972"/>
                        </a:ext>
                      </a:extLst>
                    </a:gridCol>
                    <a:gridCol w="1309679">
                      <a:extLst>
                        <a:ext uri="{9D8B030D-6E8A-4147-A177-3AD203B41FA5}">
                          <a16:colId xmlns:a16="http://schemas.microsoft.com/office/drawing/2014/main" val="1474294065"/>
                        </a:ext>
                      </a:extLst>
                    </a:gridCol>
                  </a:tblGrid>
                  <a:tr h="688769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8"/>
                          <a:stretch>
                            <a:fillRect l="-465" t="-877" r="-600930" b="-10087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8"/>
                          <a:stretch>
                            <a:fillRect l="-100465" t="-877" r="-500930" b="-10087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8"/>
                          <a:stretch>
                            <a:fillRect l="-200465" t="-877" r="-400930" b="-10087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8"/>
                          <a:stretch>
                            <a:fillRect l="-300465" t="-877" r="-300930" b="-10087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8"/>
                          <a:stretch>
                            <a:fillRect l="-400465" t="-877" r="-200930" b="-10087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8"/>
                          <a:stretch>
                            <a:fillRect l="-500465" t="-877" r="-100930" b="-10087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8"/>
                          <a:stretch>
                            <a:fillRect l="-600465" t="-877" r="-930" b="-10087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42525177"/>
                      </a:ext>
                    </a:extLst>
                  </a:tr>
                  <a:tr h="688769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8"/>
                          <a:stretch>
                            <a:fillRect l="-465" t="-101770" r="-600930" b="-177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8"/>
                          <a:stretch>
                            <a:fillRect l="-100465" t="-101770" r="-500930" b="-177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8"/>
                          <a:stretch>
                            <a:fillRect l="-200465" t="-101770" r="-400930" b="-177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8"/>
                          <a:stretch>
                            <a:fillRect l="-300465" t="-101770" r="-300930" b="-177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8"/>
                          <a:stretch>
                            <a:fillRect l="-400465" t="-101770" r="-200930" b="-177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8"/>
                          <a:stretch>
                            <a:fillRect l="-500465" t="-101770" r="-100930" b="-177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8"/>
                          <a:stretch>
                            <a:fillRect l="-600465" t="-101770" r="-930" b="-177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181174760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5" name="Rectangle: Rounded Corners 15">
            <a:extLst>
              <a:ext uri="{FF2B5EF4-FFF2-40B4-BE49-F238E27FC236}">
                <a16:creationId xmlns:a16="http://schemas.microsoft.com/office/drawing/2014/main" id="{A0443BFF-F1EC-EA62-9B98-1C1892D7BE0A}"/>
              </a:ext>
            </a:extLst>
          </p:cNvPr>
          <p:cNvSpPr/>
          <p:nvPr/>
        </p:nvSpPr>
        <p:spPr>
          <a:xfrm rot="5400000">
            <a:off x="9362393" y="2039800"/>
            <a:ext cx="4854445" cy="794159"/>
          </a:xfrm>
          <a:prstGeom prst="roundRect">
            <a:avLst/>
          </a:prstGeom>
          <a:solidFill>
            <a:srgbClr val="FAC8EC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HOẠT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ĐỘNG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LUYỆN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TẬP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613862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13130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5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0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3" grpId="0" animBg="1"/>
      <p:bldP spid="2" grpId="0"/>
      <p:bldP spid="4" grpId="0"/>
      <p:bldP spid="8" grpId="0"/>
      <p:bldP spid="10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ình chữ nhật 2">
            <a:extLst>
              <a:ext uri="{FF2B5EF4-FFF2-40B4-BE49-F238E27FC236}">
                <a16:creationId xmlns:a16="http://schemas.microsoft.com/office/drawing/2014/main" id="{590D186F-7869-A63B-44C9-A53582AC9EC7}"/>
              </a:ext>
            </a:extLst>
          </p:cNvPr>
          <p:cNvSpPr/>
          <p:nvPr/>
        </p:nvSpPr>
        <p:spPr>
          <a:xfrm>
            <a:off x="0" y="0"/>
            <a:ext cx="4587017" cy="7378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Bài tập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(SGK-T58)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7FF505B0-15B1-A3D3-9AC6-FEA326CCA2C8}"/>
              </a:ext>
            </a:extLst>
          </p:cNvPr>
          <p:cNvSpPr txBox="1"/>
          <p:nvPr/>
        </p:nvSpPr>
        <p:spPr>
          <a:xfrm>
            <a:off x="348223" y="2549562"/>
            <a:ext cx="18830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latin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3" name="Hộp Văn bản 22">
                <a:extLst>
                  <a:ext uri="{FF2B5EF4-FFF2-40B4-BE49-F238E27FC236}">
                    <a16:creationId xmlns:a16="http://schemas.microsoft.com/office/drawing/2014/main" id="{F92E0BCB-A77C-9105-B467-72FD90636385}"/>
                  </a:ext>
                </a:extLst>
              </p:cNvPr>
              <p:cNvSpPr txBox="1"/>
              <p:nvPr/>
            </p:nvSpPr>
            <p:spPr>
              <a:xfrm>
                <a:off x="492093" y="3429000"/>
                <a:ext cx="10900442" cy="182492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400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Đại lượng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4000" i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y</m:t>
                    </m:r>
                  </m:oMath>
                </a14:m>
                <a:r>
                  <a:rPr lang="en-US" sz="400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là hàm số của đại lượng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4000" i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x</m:t>
                    </m:r>
                  </m:oMath>
                </a14:m>
                <a:r>
                  <a:rPr lang="en-US" sz="400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 vì mỗi giá trị của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4000" i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x</m:t>
                    </m:r>
                  </m:oMath>
                </a14:m>
                <a:r>
                  <a:rPr lang="en-US" sz="400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chỉ xác định đúng một giá trị của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4000" i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y</m:t>
                    </m:r>
                  </m:oMath>
                </a14:m>
                <a:r>
                  <a:rPr lang="en-US" sz="400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  <a:endParaRPr lang="vi-VN" sz="400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23" name="Hộp Văn bản 22">
                <a:extLst>
                  <a:ext uri="{FF2B5EF4-FFF2-40B4-BE49-F238E27FC236}">
                    <a16:creationId xmlns:a16="http://schemas.microsoft.com/office/drawing/2014/main" id="{F92E0BCB-A77C-9105-B467-72FD906363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2093" y="3429000"/>
                <a:ext cx="10900442" cy="1824923"/>
              </a:xfrm>
              <a:prstGeom prst="rect">
                <a:avLst/>
              </a:prstGeom>
              <a:blipFill>
                <a:blip r:embed="rId3"/>
                <a:stretch>
                  <a:fillRect l="-2013" r="-783" b="-133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2" name="Table 3">
                <a:extLst>
                  <a:ext uri="{FF2B5EF4-FFF2-40B4-BE49-F238E27FC236}">
                    <a16:creationId xmlns:a16="http://schemas.microsoft.com/office/drawing/2014/main" id="{A1C68A32-6396-E813-5166-69BB4C6BFE34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01791804"/>
                  </p:ext>
                </p:extLst>
              </p:nvPr>
            </p:nvGraphicFramePr>
            <p:xfrm>
              <a:off x="1512123" y="1683071"/>
              <a:ext cx="9167753" cy="1377538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309679">
                      <a:extLst>
                        <a:ext uri="{9D8B030D-6E8A-4147-A177-3AD203B41FA5}">
                          <a16:colId xmlns:a16="http://schemas.microsoft.com/office/drawing/2014/main" val="3194319569"/>
                        </a:ext>
                      </a:extLst>
                    </a:gridCol>
                    <a:gridCol w="1309679">
                      <a:extLst>
                        <a:ext uri="{9D8B030D-6E8A-4147-A177-3AD203B41FA5}">
                          <a16:colId xmlns:a16="http://schemas.microsoft.com/office/drawing/2014/main" val="883209850"/>
                        </a:ext>
                      </a:extLst>
                    </a:gridCol>
                    <a:gridCol w="1309679">
                      <a:extLst>
                        <a:ext uri="{9D8B030D-6E8A-4147-A177-3AD203B41FA5}">
                          <a16:colId xmlns:a16="http://schemas.microsoft.com/office/drawing/2014/main" val="3136358293"/>
                        </a:ext>
                      </a:extLst>
                    </a:gridCol>
                    <a:gridCol w="1309679">
                      <a:extLst>
                        <a:ext uri="{9D8B030D-6E8A-4147-A177-3AD203B41FA5}">
                          <a16:colId xmlns:a16="http://schemas.microsoft.com/office/drawing/2014/main" val="2997058723"/>
                        </a:ext>
                      </a:extLst>
                    </a:gridCol>
                    <a:gridCol w="1309679">
                      <a:extLst>
                        <a:ext uri="{9D8B030D-6E8A-4147-A177-3AD203B41FA5}">
                          <a16:colId xmlns:a16="http://schemas.microsoft.com/office/drawing/2014/main" val="3289883308"/>
                        </a:ext>
                      </a:extLst>
                    </a:gridCol>
                    <a:gridCol w="1309679">
                      <a:extLst>
                        <a:ext uri="{9D8B030D-6E8A-4147-A177-3AD203B41FA5}">
                          <a16:colId xmlns:a16="http://schemas.microsoft.com/office/drawing/2014/main" val="2543174972"/>
                        </a:ext>
                      </a:extLst>
                    </a:gridCol>
                    <a:gridCol w="1309679">
                      <a:extLst>
                        <a:ext uri="{9D8B030D-6E8A-4147-A177-3AD203B41FA5}">
                          <a16:colId xmlns:a16="http://schemas.microsoft.com/office/drawing/2014/main" val="1474294065"/>
                        </a:ext>
                      </a:extLst>
                    </a:gridCol>
                  </a:tblGrid>
                  <a:tr h="688769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sz="3000" b="1" i="0" smtClean="0">
                                    <a:solidFill>
                                      <a:schemeClr val="tx1"/>
                                    </a:solidFill>
                                    <a:latin typeface="Arial" panose="020B0604020202020204" pitchFamily="34" charset="0"/>
                                    <a:cs typeface="Arial" panose="020B0604020202020204" pitchFamily="34" charset="0"/>
                                  </a:rPr>
                                  <m:t>x</m:t>
                                </m:r>
                              </m:oMath>
                            </m:oMathPara>
                          </a14:m>
                          <a:endParaRPr lang="en-US" sz="3000" b="1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sz="3000" b="1" i="0" smtClean="0">
                                    <a:solidFill>
                                      <a:schemeClr val="tx1"/>
                                    </a:solidFill>
                                    <a:latin typeface="Arial" panose="020B0604020202020204" pitchFamily="34" charset="0"/>
                                    <a:cs typeface="Arial" panose="020B0604020202020204" pitchFamily="34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US" sz="3000" b="1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sz="3000" b="1" i="0" smtClean="0">
                                    <a:solidFill>
                                      <a:schemeClr val="tx1"/>
                                    </a:solidFill>
                                    <a:latin typeface="Arial" panose="020B0604020202020204" pitchFamily="34" charset="0"/>
                                    <a:cs typeface="Arial" panose="020B0604020202020204" pitchFamily="34" charset="0"/>
                                  </a:rPr>
                                  <m:t>2</m:t>
                                </m:r>
                              </m:oMath>
                            </m:oMathPara>
                          </a14:m>
                          <a:endParaRPr lang="en-US" sz="3000" b="1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sz="3000" b="1" i="0" smtClean="0">
                                    <a:solidFill>
                                      <a:schemeClr val="tx1"/>
                                    </a:solidFill>
                                    <a:latin typeface="Arial" panose="020B0604020202020204" pitchFamily="34" charset="0"/>
                                    <a:cs typeface="Arial" panose="020B0604020202020204" pitchFamily="34" charset="0"/>
                                  </a:rPr>
                                  <m:t>3</m:t>
                                </m:r>
                              </m:oMath>
                            </m:oMathPara>
                          </a14:m>
                          <a:endParaRPr lang="en-US" sz="3000" b="1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sz="3000" b="1" i="0" smtClean="0">
                                    <a:solidFill>
                                      <a:schemeClr val="tx1"/>
                                    </a:solidFill>
                                    <a:latin typeface="Arial" panose="020B0604020202020204" pitchFamily="34" charset="0"/>
                                    <a:cs typeface="Arial" panose="020B0604020202020204" pitchFamily="34" charset="0"/>
                                  </a:rPr>
                                  <m:t>4</m:t>
                                </m:r>
                              </m:oMath>
                            </m:oMathPara>
                          </a14:m>
                          <a:endParaRPr lang="en-US" sz="3000" b="1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sz="3000" b="1" i="0" smtClean="0">
                                    <a:solidFill>
                                      <a:schemeClr val="tx1"/>
                                    </a:solidFill>
                                    <a:latin typeface="Arial" panose="020B0604020202020204" pitchFamily="34" charset="0"/>
                                    <a:cs typeface="Arial" panose="020B0604020202020204" pitchFamily="34" charset="0"/>
                                  </a:rPr>
                                  <m:t>5</m:t>
                                </m:r>
                              </m:oMath>
                            </m:oMathPara>
                          </a14:m>
                          <a:endParaRPr lang="en-US" sz="3000" b="1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sz="3000" b="1" i="0" smtClean="0">
                                    <a:solidFill>
                                      <a:schemeClr val="tx1"/>
                                    </a:solidFill>
                                    <a:latin typeface="Arial" panose="020B0604020202020204" pitchFamily="34" charset="0"/>
                                    <a:cs typeface="Arial" panose="020B0604020202020204" pitchFamily="34" charset="0"/>
                                  </a:rPr>
                                  <m:t>6</m:t>
                                </m:r>
                              </m:oMath>
                            </m:oMathPara>
                          </a14:m>
                          <a:endParaRPr lang="en-US" sz="3000" b="1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42525177"/>
                      </a:ext>
                    </a:extLst>
                  </a:tr>
                  <a:tr h="688769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sz="3000" b="1" i="0" smtClean="0">
                                    <a:solidFill>
                                      <a:schemeClr val="tx1"/>
                                    </a:solidFill>
                                    <a:latin typeface="Arial" panose="020B0604020202020204" pitchFamily="34" charset="0"/>
                                    <a:cs typeface="Arial" panose="020B0604020202020204" pitchFamily="34" charset="0"/>
                                  </a:rPr>
                                  <m:t>y</m:t>
                                </m:r>
                              </m:oMath>
                            </m:oMathPara>
                          </a14:m>
                          <a:endParaRPr lang="en-US" sz="3000" b="1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sz="3000" b="1" i="0" smtClean="0">
                                    <a:solidFill>
                                      <a:schemeClr val="tx1"/>
                                    </a:solidFill>
                                    <a:latin typeface="Arial" panose="020B0604020202020204" pitchFamily="34" charset="0"/>
                                    <a:cs typeface="Arial" panose="020B0604020202020204" pitchFamily="34" charset="0"/>
                                  </a:rPr>
                                  <m:t>- 2</m:t>
                                </m:r>
                              </m:oMath>
                            </m:oMathPara>
                          </a14:m>
                          <a:endParaRPr lang="en-US" sz="3000" b="1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sz="3000" b="1" i="0" smtClean="0">
                                    <a:solidFill>
                                      <a:schemeClr val="tx1"/>
                                    </a:solidFill>
                                    <a:latin typeface="Arial" panose="020B0604020202020204" pitchFamily="34" charset="0"/>
                                    <a:cs typeface="Arial" panose="020B0604020202020204" pitchFamily="34" charset="0"/>
                                  </a:rPr>
                                  <m:t>- 2</m:t>
                                </m:r>
                              </m:oMath>
                            </m:oMathPara>
                          </a14:m>
                          <a:endParaRPr lang="en-US" sz="3000" b="1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sz="3000" b="1" i="0" smtClean="0">
                                    <a:solidFill>
                                      <a:schemeClr val="tx1"/>
                                    </a:solidFill>
                                    <a:latin typeface="Arial" panose="020B0604020202020204" pitchFamily="34" charset="0"/>
                                    <a:cs typeface="Arial" panose="020B0604020202020204" pitchFamily="34" charset="0"/>
                                  </a:rPr>
                                  <m:t>- 2</m:t>
                                </m:r>
                              </m:oMath>
                            </m:oMathPara>
                          </a14:m>
                          <a:endParaRPr lang="en-US" sz="3000" b="1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sz="3000" b="1" i="0" smtClean="0">
                                    <a:solidFill>
                                      <a:schemeClr val="tx1"/>
                                    </a:solidFill>
                                    <a:latin typeface="Arial" panose="020B0604020202020204" pitchFamily="34" charset="0"/>
                                    <a:cs typeface="Arial" panose="020B0604020202020204" pitchFamily="34" charset="0"/>
                                  </a:rPr>
                                  <m:t>- 2</m:t>
                                </m:r>
                              </m:oMath>
                            </m:oMathPara>
                          </a14:m>
                          <a:endParaRPr lang="en-US" sz="3000" b="1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sz="3000" b="1" i="0" smtClean="0">
                                    <a:solidFill>
                                      <a:schemeClr val="tx1"/>
                                    </a:solidFill>
                                    <a:latin typeface="Arial" panose="020B0604020202020204" pitchFamily="34" charset="0"/>
                                    <a:cs typeface="Arial" panose="020B0604020202020204" pitchFamily="34" charset="0"/>
                                  </a:rPr>
                                  <m:t>- 2</m:t>
                                </m:r>
                              </m:oMath>
                            </m:oMathPara>
                          </a14:m>
                          <a:endParaRPr lang="en-US" sz="3000" b="1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sz="3000" b="1" i="0" smtClean="0">
                                    <a:solidFill>
                                      <a:schemeClr val="tx1"/>
                                    </a:solidFill>
                                    <a:latin typeface="Arial" panose="020B0604020202020204" pitchFamily="34" charset="0"/>
                                    <a:cs typeface="Arial" panose="020B0604020202020204" pitchFamily="34" charset="0"/>
                                  </a:rPr>
                                  <m:t>- 2</m:t>
                                </m:r>
                              </m:oMath>
                            </m:oMathPara>
                          </a14:m>
                          <a:endParaRPr lang="en-US" sz="3000" b="1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181174760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2" name="Table 3">
                <a:extLst>
                  <a:ext uri="{FF2B5EF4-FFF2-40B4-BE49-F238E27FC236}">
                    <a16:creationId xmlns:a16="http://schemas.microsoft.com/office/drawing/2014/main" id="{A1C68A32-6396-E813-5166-69BB4C6BFE34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01791804"/>
                  </p:ext>
                </p:extLst>
              </p:nvPr>
            </p:nvGraphicFramePr>
            <p:xfrm>
              <a:off x="1512123" y="1683071"/>
              <a:ext cx="9167753" cy="1377538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309679">
                      <a:extLst>
                        <a:ext uri="{9D8B030D-6E8A-4147-A177-3AD203B41FA5}">
                          <a16:colId xmlns:a16="http://schemas.microsoft.com/office/drawing/2014/main" val="3194319569"/>
                        </a:ext>
                      </a:extLst>
                    </a:gridCol>
                    <a:gridCol w="1309679">
                      <a:extLst>
                        <a:ext uri="{9D8B030D-6E8A-4147-A177-3AD203B41FA5}">
                          <a16:colId xmlns:a16="http://schemas.microsoft.com/office/drawing/2014/main" val="883209850"/>
                        </a:ext>
                      </a:extLst>
                    </a:gridCol>
                    <a:gridCol w="1309679">
                      <a:extLst>
                        <a:ext uri="{9D8B030D-6E8A-4147-A177-3AD203B41FA5}">
                          <a16:colId xmlns:a16="http://schemas.microsoft.com/office/drawing/2014/main" val="3136358293"/>
                        </a:ext>
                      </a:extLst>
                    </a:gridCol>
                    <a:gridCol w="1309679">
                      <a:extLst>
                        <a:ext uri="{9D8B030D-6E8A-4147-A177-3AD203B41FA5}">
                          <a16:colId xmlns:a16="http://schemas.microsoft.com/office/drawing/2014/main" val="2997058723"/>
                        </a:ext>
                      </a:extLst>
                    </a:gridCol>
                    <a:gridCol w="1309679">
                      <a:extLst>
                        <a:ext uri="{9D8B030D-6E8A-4147-A177-3AD203B41FA5}">
                          <a16:colId xmlns:a16="http://schemas.microsoft.com/office/drawing/2014/main" val="3289883308"/>
                        </a:ext>
                      </a:extLst>
                    </a:gridCol>
                    <a:gridCol w="1309679">
                      <a:extLst>
                        <a:ext uri="{9D8B030D-6E8A-4147-A177-3AD203B41FA5}">
                          <a16:colId xmlns:a16="http://schemas.microsoft.com/office/drawing/2014/main" val="2543174972"/>
                        </a:ext>
                      </a:extLst>
                    </a:gridCol>
                    <a:gridCol w="1309679">
                      <a:extLst>
                        <a:ext uri="{9D8B030D-6E8A-4147-A177-3AD203B41FA5}">
                          <a16:colId xmlns:a16="http://schemas.microsoft.com/office/drawing/2014/main" val="1474294065"/>
                        </a:ext>
                      </a:extLst>
                    </a:gridCol>
                  </a:tblGrid>
                  <a:tr h="688769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l="-465" t="-877" r="-600930" b="-10087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l="-100465" t="-877" r="-500930" b="-10087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l="-200465" t="-877" r="-400930" b="-10087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l="-301869" t="-877" r="-302804" b="-10087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l="-400000" t="-877" r="-201395" b="-10087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l="-500000" t="-877" r="-101395" b="-10087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l="-600000" t="-877" r="-1395" b="-10087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42525177"/>
                      </a:ext>
                    </a:extLst>
                  </a:tr>
                  <a:tr h="688769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l="-465" t="-101770" r="-600930" b="-177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l="-100465" t="-101770" r="-500930" b="-177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l="-200465" t="-101770" r="-400930" b="-177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l="-301869" t="-101770" r="-302804" b="-177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l="-400000" t="-101770" r="-201395" b="-177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l="-500000" t="-101770" r="-101395" b="-177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l="-600000" t="-101770" r="-1395" b="-177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181174760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4" name="Hộp Văn bản 8">
            <a:extLst>
              <a:ext uri="{FF2B5EF4-FFF2-40B4-BE49-F238E27FC236}">
                <a16:creationId xmlns:a16="http://schemas.microsoft.com/office/drawing/2014/main" id="{46F33311-7593-9489-6DA1-9A29B4C521E4}"/>
              </a:ext>
            </a:extLst>
          </p:cNvPr>
          <p:cNvSpPr txBox="1"/>
          <p:nvPr/>
        </p:nvSpPr>
        <p:spPr>
          <a:xfrm>
            <a:off x="1512123" y="847207"/>
            <a:ext cx="7191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Arial" panose="020B0604020202020204" pitchFamily="34" charset="0"/>
              </a:rPr>
              <a:t>a)</a:t>
            </a:r>
            <a:endParaRPr lang="en-US" sz="3200" dirty="0">
              <a:latin typeface="Arial" panose="020B0604020202020204" pitchFamily="34" charset="0"/>
            </a:endParaRPr>
          </a:p>
        </p:txBody>
      </p:sp>
      <p:sp>
        <p:nvSpPr>
          <p:cNvPr id="5" name="Rectangle: Rounded Corners 15">
            <a:extLst>
              <a:ext uri="{FF2B5EF4-FFF2-40B4-BE49-F238E27FC236}">
                <a16:creationId xmlns:a16="http://schemas.microsoft.com/office/drawing/2014/main" id="{EE445973-AE82-1626-3A84-49F716E5287C}"/>
              </a:ext>
            </a:extLst>
          </p:cNvPr>
          <p:cNvSpPr/>
          <p:nvPr/>
        </p:nvSpPr>
        <p:spPr>
          <a:xfrm rot="5400000">
            <a:off x="8365443" y="3036749"/>
            <a:ext cx="6848343" cy="794159"/>
          </a:xfrm>
          <a:prstGeom prst="roundRect">
            <a:avLst/>
          </a:prstGeom>
          <a:solidFill>
            <a:srgbClr val="FAC8EC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HOẠT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ĐỘNG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LUYỆN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TẬP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928866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3" grpId="0"/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23F104B3-B75C-26C2-EC39-26F4819BB33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76" b="4718"/>
          <a:stretch/>
        </p:blipFill>
        <p:spPr>
          <a:xfrm>
            <a:off x="0" y="0"/>
            <a:ext cx="12317260" cy="6858000"/>
          </a:xfrm>
          <a:prstGeom prst="rect">
            <a:avLst/>
          </a:prstGeom>
        </p:spPr>
      </p:pic>
      <p:pic>
        <p:nvPicPr>
          <p:cNvPr id="9" name="Hình ảnh 8">
            <a:extLst>
              <a:ext uri="{FF2B5EF4-FFF2-40B4-BE49-F238E27FC236}">
                <a16:creationId xmlns:a16="http://schemas.microsoft.com/office/drawing/2014/main" id="{4EBD946A-B943-2147-5118-0876133A33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7413" y="4898660"/>
            <a:ext cx="1558587" cy="1576502"/>
          </a:xfrm>
          <a:prstGeom prst="rect">
            <a:avLst/>
          </a:prstGeom>
        </p:spPr>
      </p:pic>
      <p:pic>
        <p:nvPicPr>
          <p:cNvPr id="10" name="Hình ảnh 9">
            <a:extLst>
              <a:ext uri="{FF2B5EF4-FFF2-40B4-BE49-F238E27FC236}">
                <a16:creationId xmlns:a16="http://schemas.microsoft.com/office/drawing/2014/main" id="{EB8AB304-2BA7-29CE-8E36-C8E31E8B62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1724" y="5023553"/>
            <a:ext cx="1558587" cy="1576502"/>
          </a:xfrm>
          <a:prstGeom prst="rect">
            <a:avLst/>
          </a:prstGeom>
        </p:spPr>
      </p:pic>
      <p:pic>
        <p:nvPicPr>
          <p:cNvPr id="8" name="Picture 2" descr="Hình ảnh Trò Chơi Ghép Hình PNG , Câu đố, Khu Nhà, Mối Nối PNG và Vector  với nền trong suốt để tải xuống miễn phí">
            <a:extLst>
              <a:ext uri="{FF2B5EF4-FFF2-40B4-BE49-F238E27FC236}">
                <a16:creationId xmlns:a16="http://schemas.microsoft.com/office/drawing/2014/main" id="{F5A2C52A-66B2-08E4-6768-7C3FF7EE6F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37344" y1="28594" x2="37344" y2="28594"/>
                        <a14:foregroundMark x1="26719" y1="25938" x2="26719" y2="25938"/>
                        <a14:foregroundMark x1="69219" y1="26406" x2="69219" y2="26406"/>
                        <a14:foregroundMark x1="76406" y1="24531" x2="76406" y2="24531"/>
                        <a14:foregroundMark x1="76406" y1="61875" x2="76406" y2="61875"/>
                        <a14:foregroundMark x1="70938" y1="74219" x2="70938" y2="74219"/>
                        <a14:foregroundMark x1="61563" y1="62187" x2="61563" y2="62187"/>
                        <a14:foregroundMark x1="83594" y1="55469" x2="83594" y2="55469"/>
                        <a14:foregroundMark x1="80625" y1="17344" x2="80625" y2="17344"/>
                        <a14:foregroundMark x1="65313" y1="23750" x2="65313" y2="23750"/>
                        <a14:foregroundMark x1="71406" y1="43906" x2="71406" y2="43906"/>
                        <a14:foregroundMark x1="40313" y1="32344" x2="40313" y2="32344"/>
                        <a14:foregroundMark x1="40781" y1="23750" x2="40781" y2="23750"/>
                        <a14:foregroundMark x1="70313" y1="42969" x2="70313" y2="42969"/>
                        <a14:foregroundMark x1="62187" y1="67031" x2="62187" y2="67031"/>
                        <a14:foregroundMark x1="41406" y1="35000" x2="41406" y2="3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3043" y="4454692"/>
            <a:ext cx="2581958" cy="2581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Hình ảnh 10">
            <a:extLst>
              <a:ext uri="{FF2B5EF4-FFF2-40B4-BE49-F238E27FC236}">
                <a16:creationId xmlns:a16="http://schemas.microsoft.com/office/drawing/2014/main" id="{7904AA0B-B18A-C8A5-E4FB-B00E49B0DB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86072"/>
            <a:ext cx="828675" cy="83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47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ình chữ nhật 2">
            <a:extLst>
              <a:ext uri="{FF2B5EF4-FFF2-40B4-BE49-F238E27FC236}">
                <a16:creationId xmlns:a16="http://schemas.microsoft.com/office/drawing/2014/main" id="{590D186F-7869-A63B-44C9-A53582AC9EC7}"/>
              </a:ext>
            </a:extLst>
          </p:cNvPr>
          <p:cNvSpPr/>
          <p:nvPr/>
        </p:nvSpPr>
        <p:spPr>
          <a:xfrm>
            <a:off x="0" y="0"/>
            <a:ext cx="4587017" cy="7378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Bài tập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(SGK-T58)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7FF505B0-15B1-A3D3-9AC6-FEA326CCA2C8}"/>
              </a:ext>
            </a:extLst>
          </p:cNvPr>
          <p:cNvSpPr txBox="1"/>
          <p:nvPr/>
        </p:nvSpPr>
        <p:spPr>
          <a:xfrm>
            <a:off x="875386" y="1778585"/>
            <a:ext cx="18830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Arial" panose="020B0604020202020204" pitchFamily="34" charset="0"/>
              </a:rPr>
              <a:t>b)</a:t>
            </a:r>
            <a:endParaRPr lang="en-US" sz="3200" dirty="0">
              <a:latin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BDCDF82A-6AA4-E471-C537-FA8D3BD653D8}"/>
                  </a:ext>
                </a:extLst>
              </p:cNvPr>
              <p:cNvSpPr txBox="1"/>
              <p:nvPr/>
            </p:nvSpPr>
            <p:spPr>
              <a:xfrm>
                <a:off x="875386" y="3156123"/>
                <a:ext cx="10845559" cy="308020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450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Đại lượng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4500" i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y</m:t>
                    </m:r>
                  </m:oMath>
                </a14:m>
                <a:r>
                  <a:rPr lang="en-US" sz="450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không là hàm số của đại lượng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4500" i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x</m:t>
                    </m:r>
                  </m:oMath>
                </a14:m>
                <a:r>
                  <a:rPr lang="en-US" sz="450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vì giá trị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4500" i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x</m:t>
                    </m:r>
                    <m:r>
                      <m:rPr>
                        <m:nor/>
                      </m:rPr>
                      <a:rPr lang="en-US" sz="4500" b="0" i="0" smtClean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  <m:r>
                      <m:rPr>
                        <m:nor/>
                      </m:rPr>
                      <a:rPr lang="en-US" sz="4500" i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r>
                      <m:rPr>
                        <m:nor/>
                      </m:rPr>
                      <a:rPr lang="en-US" sz="4500" b="0" i="0" smtClean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  <m:r>
                      <m:rPr>
                        <m:nor/>
                      </m:rPr>
                      <a:rPr lang="en-US" sz="4500" i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1</m:t>
                    </m:r>
                  </m:oMath>
                </a14:m>
                <a:r>
                  <a:rPr lang="en-US" sz="450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xác định đến hai giá trị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4500" i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y</m:t>
                    </m:r>
                    <m:r>
                      <m:rPr>
                        <m:nor/>
                      </m:rPr>
                      <a:rPr lang="en-US" sz="4500" b="0" i="0" smtClean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  <m:r>
                      <m:rPr>
                        <m:nor/>
                      </m:rPr>
                      <a:rPr lang="en-US" sz="4500" i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r>
                      <m:rPr>
                        <m:nor/>
                      </m:rPr>
                      <a:rPr lang="en-US" sz="4500" b="0" i="0" smtClean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  <m:r>
                      <m:rPr>
                        <m:nor/>
                      </m:rPr>
                      <a:rPr lang="en-US" sz="4500" i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</m:t>
                    </m:r>
                    <m:r>
                      <m:rPr>
                        <m:nor/>
                      </m:rPr>
                      <a:rPr lang="en-US" sz="4500" b="0" i="0" smtClean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  <m:r>
                      <m:rPr>
                        <m:nor/>
                      </m:rPr>
                      <a:rPr lang="en-US" sz="4500" i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2</m:t>
                    </m:r>
                  </m:oMath>
                </a14:m>
                <a:r>
                  <a:rPr lang="en-US" sz="450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4500" i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y</m:t>
                    </m:r>
                    <m:r>
                      <m:rPr>
                        <m:nor/>
                      </m:rPr>
                      <a:rPr lang="en-US" sz="4500" b="0" i="0" smtClean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  <m:r>
                      <m:rPr>
                        <m:nor/>
                      </m:rPr>
                      <a:rPr lang="en-US" sz="4500" i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r>
                      <m:rPr>
                        <m:nor/>
                      </m:rPr>
                      <a:rPr lang="en-US" sz="4500" b="0" i="0" smtClean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  <m:r>
                      <m:rPr>
                        <m:nor/>
                      </m:rPr>
                      <a:rPr lang="en-US" sz="4500" i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</m:t>
                    </m:r>
                    <m:r>
                      <m:rPr>
                        <m:nor/>
                      </m:rPr>
                      <a:rPr lang="en-US" sz="4500" b="0" i="0" smtClean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  <m:r>
                      <m:rPr>
                        <m:nor/>
                      </m:rPr>
                      <a:rPr lang="en-US" sz="4500" i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6</m:t>
                    </m:r>
                  </m:oMath>
                </a14:m>
                <a:r>
                  <a:rPr lang="en-US" sz="450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  <a:endParaRPr lang="vi-VN" sz="45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BDCDF82A-6AA4-E471-C537-FA8D3BD653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5386" y="3156123"/>
                <a:ext cx="10845559" cy="3080202"/>
              </a:xfrm>
              <a:prstGeom prst="rect">
                <a:avLst/>
              </a:prstGeom>
              <a:blipFill>
                <a:blip r:embed="rId3"/>
                <a:stretch>
                  <a:fillRect l="-2361" b="-89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2" name="Table 3">
                <a:extLst>
                  <a:ext uri="{FF2B5EF4-FFF2-40B4-BE49-F238E27FC236}">
                    <a16:creationId xmlns:a16="http://schemas.microsoft.com/office/drawing/2014/main" id="{D7F58C9E-84DD-3A46-CCDB-4E8AA59C0257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481808612"/>
                  </p:ext>
                </p:extLst>
              </p:nvPr>
            </p:nvGraphicFramePr>
            <p:xfrm>
              <a:off x="1816925" y="1413164"/>
              <a:ext cx="9167753" cy="1377538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309679">
                      <a:extLst>
                        <a:ext uri="{9D8B030D-6E8A-4147-A177-3AD203B41FA5}">
                          <a16:colId xmlns:a16="http://schemas.microsoft.com/office/drawing/2014/main" val="3194319569"/>
                        </a:ext>
                      </a:extLst>
                    </a:gridCol>
                    <a:gridCol w="1309679">
                      <a:extLst>
                        <a:ext uri="{9D8B030D-6E8A-4147-A177-3AD203B41FA5}">
                          <a16:colId xmlns:a16="http://schemas.microsoft.com/office/drawing/2014/main" val="883209850"/>
                        </a:ext>
                      </a:extLst>
                    </a:gridCol>
                    <a:gridCol w="1309679">
                      <a:extLst>
                        <a:ext uri="{9D8B030D-6E8A-4147-A177-3AD203B41FA5}">
                          <a16:colId xmlns:a16="http://schemas.microsoft.com/office/drawing/2014/main" val="3136358293"/>
                        </a:ext>
                      </a:extLst>
                    </a:gridCol>
                    <a:gridCol w="1309679">
                      <a:extLst>
                        <a:ext uri="{9D8B030D-6E8A-4147-A177-3AD203B41FA5}">
                          <a16:colId xmlns:a16="http://schemas.microsoft.com/office/drawing/2014/main" val="2997058723"/>
                        </a:ext>
                      </a:extLst>
                    </a:gridCol>
                    <a:gridCol w="1309679">
                      <a:extLst>
                        <a:ext uri="{9D8B030D-6E8A-4147-A177-3AD203B41FA5}">
                          <a16:colId xmlns:a16="http://schemas.microsoft.com/office/drawing/2014/main" val="3289883308"/>
                        </a:ext>
                      </a:extLst>
                    </a:gridCol>
                    <a:gridCol w="1309679">
                      <a:extLst>
                        <a:ext uri="{9D8B030D-6E8A-4147-A177-3AD203B41FA5}">
                          <a16:colId xmlns:a16="http://schemas.microsoft.com/office/drawing/2014/main" val="2543174972"/>
                        </a:ext>
                      </a:extLst>
                    </a:gridCol>
                    <a:gridCol w="1309679">
                      <a:extLst>
                        <a:ext uri="{9D8B030D-6E8A-4147-A177-3AD203B41FA5}">
                          <a16:colId xmlns:a16="http://schemas.microsoft.com/office/drawing/2014/main" val="1474294065"/>
                        </a:ext>
                      </a:extLst>
                    </a:gridCol>
                  </a:tblGrid>
                  <a:tr h="688769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sz="3000" b="1" i="0" smtClean="0">
                                    <a:solidFill>
                                      <a:schemeClr val="tx1"/>
                                    </a:solidFill>
                                    <a:latin typeface="Arial" panose="020B0604020202020204" pitchFamily="34" charset="0"/>
                                    <a:cs typeface="Arial" panose="020B0604020202020204" pitchFamily="34" charset="0"/>
                                  </a:rPr>
                                  <m:t>x</m:t>
                                </m:r>
                              </m:oMath>
                            </m:oMathPara>
                          </a14:m>
                          <a:endParaRPr lang="en-US" sz="3000" b="1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sz="3000" b="1" i="0" smtClean="0">
                                    <a:solidFill>
                                      <a:schemeClr val="tx1"/>
                                    </a:solidFill>
                                    <a:latin typeface="Arial" panose="020B0604020202020204" pitchFamily="34" charset="0"/>
                                    <a:cs typeface="Arial" panose="020B0604020202020204" pitchFamily="34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US" sz="3000" b="1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sz="3000" b="1" i="0" smtClean="0">
                                    <a:solidFill>
                                      <a:schemeClr val="tx1"/>
                                    </a:solidFill>
                                    <a:latin typeface="Arial" panose="020B0604020202020204" pitchFamily="34" charset="0"/>
                                    <a:cs typeface="Arial" panose="020B0604020202020204" pitchFamily="34" charset="0"/>
                                  </a:rPr>
                                  <m:t>2</m:t>
                                </m:r>
                              </m:oMath>
                            </m:oMathPara>
                          </a14:m>
                          <a:endParaRPr lang="en-US" sz="3000" b="1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sz="3000" b="1" i="0" smtClean="0">
                                    <a:solidFill>
                                      <a:schemeClr val="tx1"/>
                                    </a:solidFill>
                                    <a:latin typeface="Arial" panose="020B0604020202020204" pitchFamily="34" charset="0"/>
                                    <a:cs typeface="Arial" panose="020B0604020202020204" pitchFamily="34" charset="0"/>
                                  </a:rPr>
                                  <m:t>3</m:t>
                                </m:r>
                              </m:oMath>
                            </m:oMathPara>
                          </a14:m>
                          <a:endParaRPr lang="en-US" sz="3000" b="1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sz="3000" b="1" i="0" smtClean="0">
                                    <a:solidFill>
                                      <a:schemeClr val="tx1"/>
                                    </a:solidFill>
                                    <a:latin typeface="Arial" panose="020B0604020202020204" pitchFamily="34" charset="0"/>
                                    <a:cs typeface="Arial" panose="020B0604020202020204" pitchFamily="34" charset="0"/>
                                  </a:rPr>
                                  <m:t>4</m:t>
                                </m:r>
                              </m:oMath>
                            </m:oMathPara>
                          </a14:m>
                          <a:endParaRPr lang="en-US" sz="3000" b="1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sz="3000" b="1" i="0" smtClean="0">
                                    <a:solidFill>
                                      <a:schemeClr val="tx1"/>
                                    </a:solidFill>
                                    <a:latin typeface="Arial" panose="020B0604020202020204" pitchFamily="34" charset="0"/>
                                    <a:cs typeface="Arial" panose="020B0604020202020204" pitchFamily="34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US" sz="3000" b="1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sz="3000" b="1" i="0" smtClean="0">
                                    <a:solidFill>
                                      <a:schemeClr val="tx1"/>
                                    </a:solidFill>
                                    <a:latin typeface="Arial" panose="020B0604020202020204" pitchFamily="34" charset="0"/>
                                    <a:cs typeface="Arial" panose="020B0604020202020204" pitchFamily="34" charset="0"/>
                                  </a:rPr>
                                  <m:t>5</m:t>
                                </m:r>
                              </m:oMath>
                            </m:oMathPara>
                          </a14:m>
                          <a:endParaRPr lang="en-US" sz="3000" b="1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42525177"/>
                      </a:ext>
                    </a:extLst>
                  </a:tr>
                  <a:tr h="688769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sz="3000" b="1" i="0" smtClean="0">
                                    <a:solidFill>
                                      <a:schemeClr val="tx1"/>
                                    </a:solidFill>
                                    <a:latin typeface="Arial" panose="020B0604020202020204" pitchFamily="34" charset="0"/>
                                    <a:cs typeface="Arial" panose="020B0604020202020204" pitchFamily="34" charset="0"/>
                                  </a:rPr>
                                  <m:t>y</m:t>
                                </m:r>
                              </m:oMath>
                            </m:oMathPara>
                          </a14:m>
                          <a:endParaRPr lang="en-US" sz="3000" b="1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sz="3000" b="1" i="0" smtClean="0">
                                    <a:solidFill>
                                      <a:schemeClr val="tx1"/>
                                    </a:solidFill>
                                    <a:latin typeface="Arial" panose="020B0604020202020204" pitchFamily="34" charset="0"/>
                                    <a:cs typeface="Arial" panose="020B0604020202020204" pitchFamily="34" charset="0"/>
                                  </a:rPr>
                                  <m:t>- 2</m:t>
                                </m:r>
                              </m:oMath>
                            </m:oMathPara>
                          </a14:m>
                          <a:endParaRPr lang="en-US" sz="3000" b="1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sz="3000" b="1" i="0" smtClean="0">
                                    <a:solidFill>
                                      <a:schemeClr val="tx1"/>
                                    </a:solidFill>
                                    <a:latin typeface="Arial" panose="020B0604020202020204" pitchFamily="34" charset="0"/>
                                    <a:cs typeface="Arial" panose="020B0604020202020204" pitchFamily="34" charset="0"/>
                                  </a:rPr>
                                  <m:t>- 3</m:t>
                                </m:r>
                              </m:oMath>
                            </m:oMathPara>
                          </a14:m>
                          <a:endParaRPr lang="en-US" sz="3000" b="1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sz="3000" b="1" i="0" smtClean="0">
                                    <a:solidFill>
                                      <a:schemeClr val="tx1"/>
                                    </a:solidFill>
                                    <a:latin typeface="Arial" panose="020B0604020202020204" pitchFamily="34" charset="0"/>
                                    <a:cs typeface="Arial" panose="020B0604020202020204" pitchFamily="34" charset="0"/>
                                  </a:rPr>
                                  <m:t>- 4</m:t>
                                </m:r>
                              </m:oMath>
                            </m:oMathPara>
                          </a14:m>
                          <a:endParaRPr lang="en-US" sz="3000" b="1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sz="3000" b="1" i="0" smtClean="0">
                                    <a:solidFill>
                                      <a:schemeClr val="tx1"/>
                                    </a:solidFill>
                                    <a:latin typeface="Arial" panose="020B0604020202020204" pitchFamily="34" charset="0"/>
                                    <a:cs typeface="Arial" panose="020B0604020202020204" pitchFamily="34" charset="0"/>
                                  </a:rPr>
                                  <m:t>- 5</m:t>
                                </m:r>
                              </m:oMath>
                            </m:oMathPara>
                          </a14:m>
                          <a:endParaRPr lang="en-US" sz="3000" b="1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sz="3000" b="1" i="0" smtClean="0">
                                    <a:solidFill>
                                      <a:schemeClr val="tx1"/>
                                    </a:solidFill>
                                    <a:latin typeface="Arial" panose="020B0604020202020204" pitchFamily="34" charset="0"/>
                                    <a:cs typeface="Arial" panose="020B0604020202020204" pitchFamily="34" charset="0"/>
                                  </a:rPr>
                                  <m:t>- 6</m:t>
                                </m:r>
                              </m:oMath>
                            </m:oMathPara>
                          </a14:m>
                          <a:endParaRPr lang="en-US" sz="3000" b="1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sz="3000" b="1" i="0" smtClean="0">
                                    <a:solidFill>
                                      <a:schemeClr val="tx1"/>
                                    </a:solidFill>
                                    <a:latin typeface="Arial" panose="020B0604020202020204" pitchFamily="34" charset="0"/>
                                    <a:cs typeface="Arial" panose="020B0604020202020204" pitchFamily="34" charset="0"/>
                                  </a:rPr>
                                  <m:t>- 7</m:t>
                                </m:r>
                              </m:oMath>
                            </m:oMathPara>
                          </a14:m>
                          <a:endParaRPr lang="en-US" sz="3000" b="1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181174760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2" name="Table 3">
                <a:extLst>
                  <a:ext uri="{FF2B5EF4-FFF2-40B4-BE49-F238E27FC236}">
                    <a16:creationId xmlns:a16="http://schemas.microsoft.com/office/drawing/2014/main" id="{D7F58C9E-84DD-3A46-CCDB-4E8AA59C0257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481808612"/>
                  </p:ext>
                </p:extLst>
              </p:nvPr>
            </p:nvGraphicFramePr>
            <p:xfrm>
              <a:off x="1816925" y="1413164"/>
              <a:ext cx="9167753" cy="1377538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309679">
                      <a:extLst>
                        <a:ext uri="{9D8B030D-6E8A-4147-A177-3AD203B41FA5}">
                          <a16:colId xmlns:a16="http://schemas.microsoft.com/office/drawing/2014/main" val="3194319569"/>
                        </a:ext>
                      </a:extLst>
                    </a:gridCol>
                    <a:gridCol w="1309679">
                      <a:extLst>
                        <a:ext uri="{9D8B030D-6E8A-4147-A177-3AD203B41FA5}">
                          <a16:colId xmlns:a16="http://schemas.microsoft.com/office/drawing/2014/main" val="883209850"/>
                        </a:ext>
                      </a:extLst>
                    </a:gridCol>
                    <a:gridCol w="1309679">
                      <a:extLst>
                        <a:ext uri="{9D8B030D-6E8A-4147-A177-3AD203B41FA5}">
                          <a16:colId xmlns:a16="http://schemas.microsoft.com/office/drawing/2014/main" val="3136358293"/>
                        </a:ext>
                      </a:extLst>
                    </a:gridCol>
                    <a:gridCol w="1309679">
                      <a:extLst>
                        <a:ext uri="{9D8B030D-6E8A-4147-A177-3AD203B41FA5}">
                          <a16:colId xmlns:a16="http://schemas.microsoft.com/office/drawing/2014/main" val="2997058723"/>
                        </a:ext>
                      </a:extLst>
                    </a:gridCol>
                    <a:gridCol w="1309679">
                      <a:extLst>
                        <a:ext uri="{9D8B030D-6E8A-4147-A177-3AD203B41FA5}">
                          <a16:colId xmlns:a16="http://schemas.microsoft.com/office/drawing/2014/main" val="3289883308"/>
                        </a:ext>
                      </a:extLst>
                    </a:gridCol>
                    <a:gridCol w="1309679">
                      <a:extLst>
                        <a:ext uri="{9D8B030D-6E8A-4147-A177-3AD203B41FA5}">
                          <a16:colId xmlns:a16="http://schemas.microsoft.com/office/drawing/2014/main" val="2543174972"/>
                        </a:ext>
                      </a:extLst>
                    </a:gridCol>
                    <a:gridCol w="1309679">
                      <a:extLst>
                        <a:ext uri="{9D8B030D-6E8A-4147-A177-3AD203B41FA5}">
                          <a16:colId xmlns:a16="http://schemas.microsoft.com/office/drawing/2014/main" val="1474294065"/>
                        </a:ext>
                      </a:extLst>
                    </a:gridCol>
                  </a:tblGrid>
                  <a:tr h="688769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l="-465" t="-877" r="-600930" b="-10087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l="-100465" t="-877" r="-500930" b="-10087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l="-200465" t="-877" r="-400930" b="-10087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l="-301869" t="-877" r="-302804" b="-10087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l="-400000" t="-877" r="-201395" b="-10087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l="-500000" t="-877" r="-101395" b="-10087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l="-600000" t="-877" r="-1395" b="-10087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42525177"/>
                      </a:ext>
                    </a:extLst>
                  </a:tr>
                  <a:tr h="688769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l="-465" t="-101770" r="-600930" b="-177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l="-100465" t="-101770" r="-500930" b="-177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l="-200465" t="-101770" r="-400930" b="-177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l="-301869" t="-101770" r="-302804" b="-177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l="-400000" t="-101770" r="-201395" b="-177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l="-500000" t="-101770" r="-101395" b="-177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l="-600000" t="-101770" r="-1395" b="-177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181174760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4" name="Rectangle: Rounded Corners 15">
            <a:extLst>
              <a:ext uri="{FF2B5EF4-FFF2-40B4-BE49-F238E27FC236}">
                <a16:creationId xmlns:a16="http://schemas.microsoft.com/office/drawing/2014/main" id="{50A58CD9-80B5-6E5D-D5A6-FE9ED3A936E8}"/>
              </a:ext>
            </a:extLst>
          </p:cNvPr>
          <p:cNvSpPr/>
          <p:nvPr/>
        </p:nvSpPr>
        <p:spPr>
          <a:xfrm rot="5400000">
            <a:off x="8365443" y="3036749"/>
            <a:ext cx="6848343" cy="794159"/>
          </a:xfrm>
          <a:prstGeom prst="roundRect">
            <a:avLst/>
          </a:prstGeom>
          <a:solidFill>
            <a:srgbClr val="FAC8EC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HOẠT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ĐỘNG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LUYỆN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TẬP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069079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/>
      <p:bldP spid="1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1ECC8308-E696-58FB-2488-1DAFA23BB703}"/>
              </a:ext>
            </a:extLst>
          </p:cNvPr>
          <p:cNvSpPr/>
          <p:nvPr/>
        </p:nvSpPr>
        <p:spPr>
          <a:xfrm>
            <a:off x="933410" y="2406742"/>
            <a:ext cx="10084266" cy="1436427"/>
          </a:xfrm>
          <a:prstGeom prst="roundRect">
            <a:avLst/>
          </a:prstGeom>
          <a:solidFill>
            <a:srgbClr val="FFD3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400">
              <a:latin typeface="Arial" panose="020B0604020202020204" pitchFamily="34" charset="0"/>
            </a:endParaRPr>
          </a:p>
        </p:txBody>
      </p:sp>
      <p:sp>
        <p:nvSpPr>
          <p:cNvPr id="6" name="!!1">
            <a:extLst>
              <a:ext uri="{FF2B5EF4-FFF2-40B4-BE49-F238E27FC236}">
                <a16:creationId xmlns:a16="http://schemas.microsoft.com/office/drawing/2014/main" id="{5176670D-7AFE-B18B-B12F-CCF21774A659}"/>
              </a:ext>
            </a:extLst>
          </p:cNvPr>
          <p:cNvSpPr txBox="1"/>
          <p:nvPr/>
        </p:nvSpPr>
        <p:spPr>
          <a:xfrm>
            <a:off x="1507177" y="2617123"/>
            <a:ext cx="969746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0" b="1" dirty="0" err="1">
                <a:solidFill>
                  <a:srgbClr val="C55A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6000" b="1" dirty="0">
                <a:solidFill>
                  <a:srgbClr val="C55A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err="1">
                <a:solidFill>
                  <a:srgbClr val="C55A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6000" b="1">
                <a:solidFill>
                  <a:srgbClr val="C55A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VẬN DỤNG</a:t>
            </a:r>
            <a:endParaRPr lang="en-US" sz="6000" dirty="0">
              <a:solidFill>
                <a:srgbClr val="C55A1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4985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9" name="Picture 11" descr="Phong Cách Hoạt Hình Cây Dừa Hình minh họa Sẵn có - Tải xuống Hình ảnh Ngay  bây giờ - Bãi biển, Bảo tồn thiên nhiên, Các vấn đề xã hội - iStock">
            <a:extLst>
              <a:ext uri="{FF2B5EF4-FFF2-40B4-BE49-F238E27FC236}">
                <a16:creationId xmlns:a16="http://schemas.microsoft.com/office/drawing/2014/main" id="{C8D77C51-AED6-D2A1-B37E-C373A58DC9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0851" y="2832444"/>
            <a:ext cx="2508885" cy="4025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7FF505B0-15B1-A3D3-9AC6-FEA326CCA2C8}"/>
              </a:ext>
            </a:extLst>
          </p:cNvPr>
          <p:cNvSpPr txBox="1"/>
          <p:nvPr/>
        </p:nvSpPr>
        <p:spPr>
          <a:xfrm>
            <a:off x="348223" y="2549562"/>
            <a:ext cx="18830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latin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9" name="Hộp Văn bản 18">
                <a:extLst>
                  <a:ext uri="{FF2B5EF4-FFF2-40B4-BE49-F238E27FC236}">
                    <a16:creationId xmlns:a16="http://schemas.microsoft.com/office/drawing/2014/main" id="{541EB2D9-3AE3-13E6-0878-8AD8BDC38263}"/>
                  </a:ext>
                </a:extLst>
              </p:cNvPr>
              <p:cNvSpPr txBox="1"/>
              <p:nvPr/>
            </p:nvSpPr>
            <p:spPr>
              <a:xfrm>
                <a:off x="348223" y="628650"/>
                <a:ext cx="9902757" cy="485421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tabLst>
                    <a:tab pos="4410075" algn="l"/>
                  </a:tabLst>
                </a:pPr>
                <a:r>
                  <a:rPr lang="nl-NL" sz="300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      </a:t>
                </a:r>
                <a:r>
                  <a:rPr lang="nl-NL" sz="300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Dừa sáp là một loại cây đặc sản của tỉnh Trà Vinh. Giá bán một quả loại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nl-NL" sz="3000" i="0" smtClean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I</m:t>
                    </m:r>
                  </m:oMath>
                </a14:m>
                <a:r>
                  <a:rPr lang="nl-NL" sz="300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là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000" i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120</m:t>
                    </m:r>
                    <m:r>
                      <m:rPr>
                        <m:nor/>
                      </m:rPr>
                      <a:rPr lang="en-US" sz="3000" b="0" i="0" smtClean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  <m:r>
                      <m:rPr>
                        <m:nor/>
                      </m:rPr>
                      <a:rPr lang="en-US" sz="3000" i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000</m:t>
                    </m:r>
                  </m:oMath>
                </a14:m>
                <a:r>
                  <a:rPr lang="nl-NL" sz="300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đồng. Với mỗi quả dừa sáp bán ra, người nông dân thu được một số tiền tương ứng. Nếu </a:t>
                </a:r>
                <a:r>
                  <a:rPr lang="en-US" sz="3000" i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x</a:t>
                </a:r>
                <a:r>
                  <a:rPr lang="nl-NL" sz="300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là số dừa bán ra và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nl-NL" sz="3000" i="0" smtClean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y</m:t>
                    </m:r>
                  </m:oMath>
                </a14:m>
                <a:r>
                  <a:rPr lang="nl-NL" sz="300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là số tiền thu về. </a:t>
                </a:r>
                <a:endParaRPr lang="vi-VN" sz="300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tabLst>
                    <a:tab pos="4410075" algn="l"/>
                  </a:tabLst>
                </a:pPr>
                <a:r>
                  <a:rPr lang="en-US" sz="300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000" i="0" smtClean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y</m:t>
                    </m:r>
                  </m:oMath>
                </a14:m>
                <a:r>
                  <a:rPr lang="nl-NL" sz="300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có phải là hàm số của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nl-NL" sz="3000" i="0" smtClean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x</m:t>
                    </m:r>
                  </m:oMath>
                </a14:m>
                <a:r>
                  <a:rPr lang="nl-NL" sz="300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không? Vì sao?</a:t>
                </a:r>
                <a:endParaRPr lang="vi-VN" sz="300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tabLst>
                    <a:tab pos="4410075" algn="l"/>
                  </a:tabLst>
                </a:pPr>
                <a:r>
                  <a:rPr lang="nl-NL" sz="300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b) Viết công thức hàm số biểu thị đại lượng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000" i="0" smtClean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y</m:t>
                    </m:r>
                  </m:oMath>
                </a14:m>
                <a:r>
                  <a:rPr lang="nl-NL" sz="300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theo đại lượng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000" i="0" smtClean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x</m:t>
                    </m:r>
                  </m:oMath>
                </a14:m>
                <a:r>
                  <a:rPr lang="en-US" sz="300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  <a:endParaRPr lang="vi-VN" sz="300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9" name="Hộp Văn bản 18">
                <a:extLst>
                  <a:ext uri="{FF2B5EF4-FFF2-40B4-BE49-F238E27FC236}">
                    <a16:creationId xmlns:a16="http://schemas.microsoft.com/office/drawing/2014/main" id="{541EB2D9-3AE3-13E6-0878-8AD8BDC382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8223" y="628650"/>
                <a:ext cx="9902757" cy="4854214"/>
              </a:xfrm>
              <a:prstGeom prst="rect">
                <a:avLst/>
              </a:prstGeom>
              <a:blipFill>
                <a:blip r:embed="rId6"/>
                <a:stretch>
                  <a:fillRect l="-1415" r="-1415" b="-28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F5B4DAF4-40C1-9114-2B90-7A63EBBC83E2}"/>
              </a:ext>
            </a:extLst>
          </p:cNvPr>
          <p:cNvSpPr txBox="1"/>
          <p:nvPr/>
        </p:nvSpPr>
        <p:spPr>
          <a:xfrm>
            <a:off x="4154060" y="105430"/>
            <a:ext cx="388388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HOẠT ĐỘNG NHÓM </a:t>
            </a:r>
            <a:endParaRPr lang="en-US" sz="2800" b="1"/>
          </a:p>
        </p:txBody>
      </p:sp>
      <p:pic>
        <p:nvPicPr>
          <p:cNvPr id="5" name="5 Minutes timer (Đồng hồ đếm ngược 5 phút)">
            <a:hlinkClick r:id="" action="ppaction://media"/>
            <a:extLst>
              <a:ext uri="{FF2B5EF4-FFF2-40B4-BE49-F238E27FC236}">
                <a16:creationId xmlns:a16="http://schemas.microsoft.com/office/drawing/2014/main" id="{6A02F9A1-ADE2-5314-D89B-F0DCF22297B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860555" y="5175116"/>
            <a:ext cx="3291224" cy="1741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40062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30007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19" grpId="0"/>
      <p:bldP spid="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7FF505B0-15B1-A3D3-9AC6-FEA326CCA2C8}"/>
              </a:ext>
            </a:extLst>
          </p:cNvPr>
          <p:cNvSpPr txBox="1"/>
          <p:nvPr/>
        </p:nvSpPr>
        <p:spPr>
          <a:xfrm>
            <a:off x="348223" y="2308262"/>
            <a:ext cx="18830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latin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9" name="Hộp Văn bản 18">
                <a:extLst>
                  <a:ext uri="{FF2B5EF4-FFF2-40B4-BE49-F238E27FC236}">
                    <a16:creationId xmlns:a16="http://schemas.microsoft.com/office/drawing/2014/main" id="{541EB2D9-3AE3-13E6-0878-8AD8BDC38263}"/>
                  </a:ext>
                </a:extLst>
              </p:cNvPr>
              <p:cNvSpPr txBox="1"/>
              <p:nvPr/>
            </p:nvSpPr>
            <p:spPr>
              <a:xfrm>
                <a:off x="503866" y="190273"/>
                <a:ext cx="11495554" cy="346921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tabLst>
                    <a:tab pos="4410075" algn="l"/>
                  </a:tabLst>
                </a:pPr>
                <a:r>
                  <a:rPr lang="nl-NL" sz="300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      </a:t>
                </a:r>
                <a:r>
                  <a:rPr lang="nl-NL" sz="300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Dừa sáp là một loại cây đặc sản của tỉnh Trà Vinh. Giá bán một quả loại I là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000" i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120</m:t>
                    </m:r>
                    <m:r>
                      <m:rPr>
                        <m:nor/>
                      </m:rPr>
                      <a:rPr lang="en-US" sz="3000" b="0" i="0" smtClean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  <m:r>
                      <m:rPr>
                        <m:nor/>
                      </m:rPr>
                      <a:rPr lang="en-US" sz="3000" i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000</m:t>
                    </m:r>
                  </m:oMath>
                </a14:m>
                <a:r>
                  <a:rPr lang="nl-NL" sz="300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đồng. Với mỗi quả dừa sáp bán ra, người nông dân thu được một số tiền tương ứng. Nếu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000" i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x</m:t>
                    </m:r>
                  </m:oMath>
                </a14:m>
                <a:r>
                  <a:rPr lang="nl-NL" sz="300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là số dừa bán ra và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nl-NL" sz="3000" i="0" smtClean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y</m:t>
                    </m:r>
                  </m:oMath>
                </a14:m>
                <a:r>
                  <a:rPr lang="nl-NL" sz="300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là số tiền thu về. </a:t>
                </a:r>
                <a:endParaRPr lang="vi-VN" sz="300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tabLst>
                    <a:tab pos="4410075" algn="l"/>
                  </a:tabLst>
                </a:pPr>
                <a:r>
                  <a:rPr lang="en-US" sz="300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000" i="0" smtClean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y</m:t>
                    </m:r>
                  </m:oMath>
                </a14:m>
                <a:r>
                  <a:rPr lang="nl-NL" sz="300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có phải là hàm số của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nl-NL" sz="3000" i="0" smtClean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x</m:t>
                    </m:r>
                  </m:oMath>
                </a14:m>
                <a:r>
                  <a:rPr lang="nl-NL" sz="300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không? Vì sao?</a:t>
                </a:r>
                <a:endParaRPr lang="vi-VN" sz="300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9" name="Hộp Văn bản 18">
                <a:extLst>
                  <a:ext uri="{FF2B5EF4-FFF2-40B4-BE49-F238E27FC236}">
                    <a16:creationId xmlns:a16="http://schemas.microsoft.com/office/drawing/2014/main" id="{541EB2D9-3AE3-13E6-0878-8AD8BDC382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3866" y="190273"/>
                <a:ext cx="11495554" cy="3469219"/>
              </a:xfrm>
              <a:prstGeom prst="rect">
                <a:avLst/>
              </a:prstGeom>
              <a:blipFill>
                <a:blip r:embed="rId3"/>
                <a:stretch>
                  <a:fillRect l="-1273" r="-1963" b="-43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" name="Hộp Văn bản 18">
                <a:extLst>
                  <a:ext uri="{FF2B5EF4-FFF2-40B4-BE49-F238E27FC236}">
                    <a16:creationId xmlns:a16="http://schemas.microsoft.com/office/drawing/2014/main" id="{F2C9A312-7876-6D3A-7160-CD9116822811}"/>
                  </a:ext>
                </a:extLst>
              </p:cNvPr>
              <p:cNvSpPr txBox="1"/>
              <p:nvPr/>
            </p:nvSpPr>
            <p:spPr>
              <a:xfrm>
                <a:off x="503866" y="5124957"/>
                <a:ext cx="11495554" cy="6992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tabLst>
                    <a:tab pos="4410075" algn="l"/>
                  </a:tabLst>
                </a:pPr>
                <a:r>
                  <a:rPr lang="nl-NL" sz="300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b) Viết công thức hàm số biểu thị đại lượng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000" i="0" smtClean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y</m:t>
                    </m:r>
                  </m:oMath>
                </a14:m>
                <a:r>
                  <a:rPr lang="nl-NL" sz="300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theo đại lượng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000" i="0" smtClean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x</m:t>
                    </m:r>
                  </m:oMath>
                </a14:m>
                <a:r>
                  <a:rPr lang="en-US" sz="300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  <a:endParaRPr lang="vi-VN" sz="300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2" name="Hộp Văn bản 18">
                <a:extLst>
                  <a:ext uri="{FF2B5EF4-FFF2-40B4-BE49-F238E27FC236}">
                    <a16:creationId xmlns:a16="http://schemas.microsoft.com/office/drawing/2014/main" id="{F2C9A312-7876-6D3A-7160-CD91168228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3866" y="5124957"/>
                <a:ext cx="11495554" cy="699230"/>
              </a:xfrm>
              <a:prstGeom prst="rect">
                <a:avLst/>
              </a:prstGeom>
              <a:blipFill>
                <a:blip r:embed="rId4"/>
                <a:stretch>
                  <a:fillRect l="-1273" b="-263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F32A8C1E-26A5-F72D-3C62-D4FA655A6868}"/>
                  </a:ext>
                </a:extLst>
              </p:cNvPr>
              <p:cNvSpPr txBox="1"/>
              <p:nvPr/>
            </p:nvSpPr>
            <p:spPr>
              <a:xfrm>
                <a:off x="1614615" y="3657837"/>
                <a:ext cx="8962769" cy="139172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>
                    <a:tab pos="4410075" algn="l"/>
                  </a:tabLst>
                  <a:defRPr/>
                </a:pP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en-US" sz="30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y</m:t>
                    </m:r>
                  </m:oMath>
                </a14:m>
                <a:r>
                  <a:rPr kumimoji="0" lang="nl-NL" sz="3000" b="1" i="0" u="none" strike="noStrike" kern="120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là hàm số của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en-US" sz="30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x</m:t>
                    </m:r>
                  </m:oMath>
                </a14:m>
                <a:r>
                  <a:rPr kumimoji="0" lang="nl-NL" sz="3000" b="1" i="0" u="none" strike="noStrike" kern="120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vì với mỗi giá trị của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en-US" sz="30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x</m:t>
                    </m:r>
                  </m:oMath>
                </a14:m>
                <a:r>
                  <a:rPr kumimoji="0" lang="en-US" sz="3000" b="1" i="0" u="none" strike="noStrike" kern="120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nl-NL" sz="3000" b="1" i="0" u="none" strike="noStrike" kern="120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ta có một giá trị của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en-US" sz="30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y</m:t>
                    </m:r>
                  </m:oMath>
                </a14:m>
                <a:r>
                  <a:rPr kumimoji="0" lang="nl-NL" sz="3000" b="1" i="0" u="none" strike="noStrike" kern="120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tương ứng.</a:t>
                </a:r>
                <a:endParaRPr kumimoji="0" lang="vi-VN" sz="30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F32A8C1E-26A5-F72D-3C62-D4FA655A68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14615" y="3657837"/>
                <a:ext cx="8962769" cy="1391728"/>
              </a:xfrm>
              <a:prstGeom prst="rect">
                <a:avLst/>
              </a:prstGeom>
              <a:blipFill>
                <a:blip r:embed="rId5"/>
                <a:stretch>
                  <a:fillRect b="-127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A29C4D51-E2D9-8707-A1DF-5A31EDC88641}"/>
              </a:ext>
            </a:extLst>
          </p:cNvPr>
          <p:cNvSpPr txBox="1"/>
          <p:nvPr/>
        </p:nvSpPr>
        <p:spPr>
          <a:xfrm>
            <a:off x="4458686" y="5899579"/>
            <a:ext cx="6118698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410075" algn="l"/>
              </a:tabLst>
              <a:defRPr/>
            </a:pPr>
            <a:r>
              <a:rPr kumimoji="0" lang="en-US" sz="3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 = 120 000 . x</a:t>
            </a:r>
            <a:endParaRPr kumimoji="0" lang="vi-VN" sz="30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996558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" grpId="0"/>
      <p:bldP spid="6" grpId="0"/>
      <p:bldP spid="8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ình chữ nhật 2">
            <a:extLst>
              <a:ext uri="{FF2B5EF4-FFF2-40B4-BE49-F238E27FC236}">
                <a16:creationId xmlns:a16="http://schemas.microsoft.com/office/drawing/2014/main" id="{590D186F-7869-A63B-44C9-A53582AC9EC7}"/>
              </a:ext>
            </a:extLst>
          </p:cNvPr>
          <p:cNvSpPr/>
          <p:nvPr/>
        </p:nvSpPr>
        <p:spPr>
          <a:xfrm>
            <a:off x="4041335" y="3229296"/>
            <a:ext cx="4587017" cy="6286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Bài tập mở rộng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7FF505B0-15B1-A3D3-9AC6-FEA326CCA2C8}"/>
              </a:ext>
            </a:extLst>
          </p:cNvPr>
          <p:cNvSpPr txBox="1"/>
          <p:nvPr/>
        </p:nvSpPr>
        <p:spPr>
          <a:xfrm>
            <a:off x="348223" y="2549562"/>
            <a:ext cx="18830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latin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9" name="Hộp Văn bản 18">
                <a:extLst>
                  <a:ext uri="{FF2B5EF4-FFF2-40B4-BE49-F238E27FC236}">
                    <a16:creationId xmlns:a16="http://schemas.microsoft.com/office/drawing/2014/main" id="{541EB2D9-3AE3-13E6-0878-8AD8BDC38263}"/>
                  </a:ext>
                </a:extLst>
              </p:cNvPr>
              <p:cNvSpPr txBox="1"/>
              <p:nvPr/>
            </p:nvSpPr>
            <p:spPr>
              <a:xfrm>
                <a:off x="164783" y="143643"/>
                <a:ext cx="12027217" cy="286232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tabLst>
                    <a:tab pos="4410075" algn="l"/>
                  </a:tabLst>
                </a:pPr>
                <a:r>
                  <a:rPr lang="nl-NL" sz="300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      </a:t>
                </a:r>
                <a:r>
                  <a:rPr lang="nl-NL" sz="300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Dừa sáp là một loại cây đặc sản của tỉnh Trà Vinh. Giá bán một </a:t>
                </a:r>
              </a:p>
              <a:p>
                <a:pPr>
                  <a:tabLst>
                    <a:tab pos="4410075" algn="l"/>
                  </a:tabLst>
                </a:pPr>
                <a:r>
                  <a:rPr lang="nl-NL" sz="300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quả loại I là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000" i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120</m:t>
                    </m:r>
                    <m:r>
                      <m:rPr>
                        <m:nor/>
                      </m:rPr>
                      <a:rPr lang="en-US" sz="3000" b="0" i="0" smtClean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  <m:r>
                      <m:rPr>
                        <m:nor/>
                      </m:rPr>
                      <a:rPr lang="en-US" sz="3000" i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000</m:t>
                    </m:r>
                  </m:oMath>
                </a14:m>
                <a:r>
                  <a:rPr lang="nl-NL" sz="300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đồng. Với mỗi quả dừa sáp bán ra, người nông </a:t>
                </a:r>
              </a:p>
              <a:p>
                <a:pPr>
                  <a:tabLst>
                    <a:tab pos="4410075" algn="l"/>
                  </a:tabLst>
                </a:pPr>
                <a:r>
                  <a:rPr lang="nl-NL" sz="300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dân thu được một số tiền tương ứng. Nếu </a:t>
                </a:r>
                <a:r>
                  <a:rPr lang="en-US" sz="3000" i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x</a:t>
                </a:r>
                <a:r>
                  <a:rPr lang="nl-NL" sz="300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là số dừa bán ra và y là </a:t>
                </a:r>
              </a:p>
              <a:p>
                <a:pPr>
                  <a:tabLst>
                    <a:tab pos="4410075" algn="l"/>
                  </a:tabLst>
                </a:pPr>
                <a:r>
                  <a:rPr lang="nl-NL" sz="300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số tiền thu về. </a:t>
                </a:r>
                <a:endParaRPr lang="vi-VN" sz="300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tabLst>
                    <a:tab pos="4410075" algn="l"/>
                  </a:tabLst>
                </a:pPr>
                <a:r>
                  <a:rPr lang="en-US" sz="300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000" i="0" smtClean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y</m:t>
                    </m:r>
                  </m:oMath>
                </a14:m>
                <a:r>
                  <a:rPr lang="nl-NL" sz="300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có phải là hàm số của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nl-NL" sz="3000" i="0" smtClean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x</m:t>
                    </m:r>
                  </m:oMath>
                </a14:m>
                <a:r>
                  <a:rPr lang="nl-NL" sz="300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không? Vì sao?</a:t>
                </a:r>
                <a:endParaRPr lang="vi-VN" sz="300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tabLst>
                    <a:tab pos="4410075" algn="l"/>
                  </a:tabLst>
                </a:pPr>
                <a:r>
                  <a:rPr lang="nl-NL" sz="300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b) Viết công thức hàm số biểu thị đại lượng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000" i="0" smtClean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y</m:t>
                    </m:r>
                  </m:oMath>
                </a14:m>
                <a:r>
                  <a:rPr lang="nl-NL" sz="300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theo đại lượng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000" i="0" smtClean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x</m:t>
                    </m:r>
                  </m:oMath>
                </a14:m>
                <a:r>
                  <a:rPr lang="en-US" sz="300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  <a:endParaRPr lang="vi-VN" sz="300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9" name="Hộp Văn bản 18">
                <a:extLst>
                  <a:ext uri="{FF2B5EF4-FFF2-40B4-BE49-F238E27FC236}">
                    <a16:creationId xmlns:a16="http://schemas.microsoft.com/office/drawing/2014/main" id="{541EB2D9-3AE3-13E6-0878-8AD8BDC382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4783" y="143643"/>
                <a:ext cx="12027217" cy="2862322"/>
              </a:xfrm>
              <a:prstGeom prst="rect">
                <a:avLst/>
              </a:prstGeom>
              <a:blipFill>
                <a:blip r:embed="rId3"/>
                <a:stretch>
                  <a:fillRect l="-1166" t="-2772" b="-57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E6A49A0-0271-C3B9-2832-9CFB17935E96}"/>
                  </a:ext>
                </a:extLst>
              </p:cNvPr>
              <p:cNvSpPr txBox="1"/>
              <p:nvPr/>
            </p:nvSpPr>
            <p:spPr>
              <a:xfrm>
                <a:off x="164784" y="4081278"/>
                <a:ext cx="9640698" cy="277672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>
                    <a:tab pos="4410075" algn="l"/>
                  </a:tabLst>
                  <a:defRPr/>
                </a:pPr>
                <a:r>
                  <a:rPr kumimoji="0" lang="nl-NL" sz="3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c) Tính số tiền thu được khi người nông dân bán được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en-US" sz="30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50</m:t>
                    </m:r>
                  </m:oMath>
                </a14:m>
                <a:r>
                  <a:rPr kumimoji="0" lang="nl-NL" sz="3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quả dừa sáp.</a:t>
                </a:r>
                <a:endParaRPr kumimoji="0" lang="vi-VN" sz="3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>
                    <a:tab pos="4410075" algn="l"/>
                  </a:tabLst>
                  <a:defRPr/>
                </a:pPr>
                <a:r>
                  <a:rPr kumimoji="0" lang="nl-NL" sz="3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d) Nếu người nông dân thu về </a:t>
                </a:r>
                <a:r>
                  <a:rPr kumimoji="0" lang="en-US" sz="3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2400000 đồng. Tính số quả dừa sáp đã bán.</a:t>
                </a:r>
                <a:endParaRPr kumimoji="0" lang="vi-VN" sz="3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E6A49A0-0271-C3B9-2832-9CFB17935E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4784" y="4081278"/>
                <a:ext cx="9640698" cy="2776722"/>
              </a:xfrm>
              <a:prstGeom prst="rect">
                <a:avLst/>
              </a:prstGeom>
              <a:blipFill>
                <a:blip r:embed="rId4"/>
                <a:stretch>
                  <a:fillRect l="-1454" r="-1454" b="-59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3715226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5D60562-028E-4B92-BB2B-E55173015A53}"/>
              </a:ext>
            </a:extLst>
          </p:cNvPr>
          <p:cNvSpPr/>
          <p:nvPr/>
        </p:nvSpPr>
        <p:spPr>
          <a:xfrm>
            <a:off x="112542" y="99607"/>
            <a:ext cx="11943219" cy="6658786"/>
          </a:xfrm>
          <a:custGeom>
            <a:avLst/>
            <a:gdLst>
              <a:gd name="connsiteX0" fmla="*/ 0 w 11943219"/>
              <a:gd name="connsiteY0" fmla="*/ 0 h 6658786"/>
              <a:gd name="connsiteX1" fmla="*/ 11943219 w 11943219"/>
              <a:gd name="connsiteY1" fmla="*/ 0 h 6658786"/>
              <a:gd name="connsiteX2" fmla="*/ 11943219 w 11943219"/>
              <a:gd name="connsiteY2" fmla="*/ 6658786 h 6658786"/>
              <a:gd name="connsiteX3" fmla="*/ 0 w 11943219"/>
              <a:gd name="connsiteY3" fmla="*/ 6658786 h 6658786"/>
              <a:gd name="connsiteX4" fmla="*/ 0 w 11943219"/>
              <a:gd name="connsiteY4" fmla="*/ 0 h 66587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943219" h="6658786" extrusionOk="0">
                <a:moveTo>
                  <a:pt x="0" y="0"/>
                </a:moveTo>
                <a:cubicBezTo>
                  <a:pt x="4310450" y="118645"/>
                  <a:pt x="8658619" y="116012"/>
                  <a:pt x="11943219" y="0"/>
                </a:cubicBezTo>
                <a:cubicBezTo>
                  <a:pt x="11810337" y="1360470"/>
                  <a:pt x="12028170" y="5310941"/>
                  <a:pt x="11943219" y="6658786"/>
                </a:cubicBezTo>
                <a:cubicBezTo>
                  <a:pt x="10454998" y="6793386"/>
                  <a:pt x="2886094" y="6501590"/>
                  <a:pt x="0" y="6658786"/>
                </a:cubicBezTo>
                <a:cubicBezTo>
                  <a:pt x="-20187" y="5944707"/>
                  <a:pt x="-152480" y="740150"/>
                  <a:pt x="0" y="0"/>
                </a:cubicBezTo>
                <a:close/>
              </a:path>
            </a:pathLst>
          </a:custGeom>
          <a:noFill/>
          <a:ln w="69850">
            <a:solidFill>
              <a:srgbClr val="1F4E79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2" name="!!4">
            <a:extLst>
              <a:ext uri="{FF2B5EF4-FFF2-40B4-BE49-F238E27FC236}">
                <a16:creationId xmlns:a16="http://schemas.microsoft.com/office/drawing/2014/main" id="{58E6D429-DC53-47C4-8036-1E9D12B8E28B}"/>
              </a:ext>
            </a:extLst>
          </p:cNvPr>
          <p:cNvSpPr/>
          <p:nvPr/>
        </p:nvSpPr>
        <p:spPr>
          <a:xfrm>
            <a:off x="3225504" y="328207"/>
            <a:ext cx="6599432" cy="956117"/>
          </a:xfrm>
          <a:prstGeom prst="roundRect">
            <a:avLst>
              <a:gd name="adj" fmla="val 50000"/>
            </a:avLst>
          </a:prstGeom>
          <a:solidFill>
            <a:srgbClr val="70AD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>
                <a:latin typeface="Arial" panose="020B0604020202020204" pitchFamily="34" charset="0"/>
                <a:cs typeface="Arial" panose="020B0604020202020204" pitchFamily="34" charset="0"/>
              </a:rPr>
              <a:t>HƯỚNG DẪN TỰ HỌC Ở NHÀ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E530CE9-79B6-4A34-9DE8-7F769B44A120}"/>
              </a:ext>
            </a:extLst>
          </p:cNvPr>
          <p:cNvSpPr txBox="1"/>
          <p:nvPr/>
        </p:nvSpPr>
        <p:spPr>
          <a:xfrm>
            <a:off x="422679" y="1474286"/>
            <a:ext cx="11322944" cy="45751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342265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80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Ghi nhớ định nghĩa hàm số.</a:t>
            </a:r>
            <a:endParaRPr lang="vi-VN" sz="480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indent="342265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80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Học sinh tìm hiểu ở nhà bài tập vận dụng c và d để chuẩn bị cho tiết tiếp theo.</a:t>
            </a:r>
            <a:endParaRPr lang="vi-VN" sz="480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indent="342265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80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Bài tập về nhà: Bài 1, 2 SBT trang 51.</a:t>
            </a:r>
            <a:endParaRPr lang="vi-VN" sz="480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527595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7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B5F415-7490-4054-85B4-10F7AE6D33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852207"/>
            <a:ext cx="9144000" cy="2387600"/>
          </a:xfrm>
        </p:spPr>
        <p:txBody>
          <a:bodyPr>
            <a:normAutofit/>
          </a:bodyPr>
          <a:lstStyle/>
          <a:p>
            <a:r>
              <a:rPr lang="en-US" sz="8000" dirty="0">
                <a:solidFill>
                  <a:schemeClr val="bg1"/>
                </a:solidFill>
                <a:latin typeface="Rockwell" panose="02060603020205020403" pitchFamily="18" charset="0"/>
              </a:rPr>
              <a:t>Remember…</a:t>
            </a:r>
            <a:br>
              <a:rPr lang="en-US" sz="8000" dirty="0">
                <a:solidFill>
                  <a:schemeClr val="bg1"/>
                </a:solidFill>
                <a:latin typeface="Rockwell" panose="02060603020205020403" pitchFamily="18" charset="0"/>
              </a:rPr>
            </a:br>
            <a:r>
              <a:rPr lang="en-US" sz="8000" dirty="0">
                <a:solidFill>
                  <a:schemeClr val="bg1"/>
                </a:solidFill>
                <a:latin typeface="Rockwell" panose="02060603020205020403" pitchFamily="18" charset="0"/>
              </a:rPr>
              <a:t>Safety First!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A65E432-C1E6-4C36-BF8E-2DA25E65DC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3579677" y="3278339"/>
            <a:ext cx="49149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ubtitle 2">
            <a:extLst>
              <a:ext uri="{FF2B5EF4-FFF2-40B4-BE49-F238E27FC236}">
                <a16:creationId xmlns:a16="http://schemas.microsoft.com/office/drawing/2014/main" id="{D05F6415-1E7C-453D-B6B7-DBF76BDA69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65127" y="3620366"/>
            <a:ext cx="9144000" cy="1655762"/>
          </a:xfrm>
        </p:spPr>
        <p:txBody>
          <a:bodyPr>
            <a:normAutofit/>
          </a:bodyPr>
          <a:lstStyle/>
          <a:p>
            <a:r>
              <a:rPr lang="en-US" sz="20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Thank you!</a:t>
            </a:r>
            <a:endParaRPr lang="en-US" sz="20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5" name="Graphic 14" descr="Clipboard">
            <a:extLst>
              <a:ext uri="{FF2B5EF4-FFF2-40B4-BE49-F238E27FC236}">
                <a16:creationId xmlns:a16="http://schemas.microsoft.com/office/drawing/2014/main" id="{2A123BD8-A09C-49C0-98E8-54B55610A9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631394">
            <a:off x="-514584" y="4127150"/>
            <a:ext cx="3194131" cy="3194131"/>
          </a:xfrm>
          <a:prstGeom prst="rect">
            <a:avLst/>
          </a:prstGeom>
        </p:spPr>
      </p:pic>
      <p:pic>
        <p:nvPicPr>
          <p:cNvPr id="19" name="Graphic 18" descr="Ruler">
            <a:extLst>
              <a:ext uri="{FF2B5EF4-FFF2-40B4-BE49-F238E27FC236}">
                <a16:creationId xmlns:a16="http://schemas.microsoft.com/office/drawing/2014/main" id="{39130E3C-1E93-4315-AE76-13C55147DC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8889495">
            <a:off x="10171718" y="145767"/>
            <a:ext cx="1574403" cy="1574403"/>
          </a:xfrm>
          <a:prstGeom prst="rect">
            <a:avLst/>
          </a:prstGeom>
        </p:spPr>
      </p:pic>
      <p:pic>
        <p:nvPicPr>
          <p:cNvPr id="21" name="Graphic 20" descr="Pencil">
            <a:extLst>
              <a:ext uri="{FF2B5EF4-FFF2-40B4-BE49-F238E27FC236}">
                <a16:creationId xmlns:a16="http://schemas.microsoft.com/office/drawing/2014/main" id="{FFEC1660-205F-490E-800A-0D57D250BA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20520790">
            <a:off x="10917677" y="783939"/>
            <a:ext cx="1488402" cy="1488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313593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5">
            <a:extLst>
              <a:ext uri="{FF2B5EF4-FFF2-40B4-BE49-F238E27FC236}">
                <a16:creationId xmlns:a16="http://schemas.microsoft.com/office/drawing/2014/main" id="{D911F9EE-237A-55E1-EA95-A732FF8FEA92}"/>
              </a:ext>
            </a:extLst>
          </p:cNvPr>
          <p:cNvSpPr txBox="1">
            <a:spLocks/>
          </p:cNvSpPr>
          <p:nvPr/>
        </p:nvSpPr>
        <p:spPr>
          <a:xfrm>
            <a:off x="393700" y="1615082"/>
            <a:ext cx="11404600" cy="6197636"/>
          </a:xfrm>
          <a:prstGeom prst="rect">
            <a:avLst/>
          </a:prstGeom>
        </p:spPr>
        <p:txBody>
          <a:bodyPr lIns="68580" tIns="34290" rIns="68580" bIns="3429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20000"/>
              </a:lnSpc>
              <a:defRPr/>
            </a:pPr>
            <a:br>
              <a:rPr lang="en-US" sz="3500" b="1" kern="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500" b="1" kern="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Luật</a:t>
            </a:r>
            <a:r>
              <a:rPr lang="en-US" sz="3500" b="1" kern="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b="1" kern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3500" b="1" ker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500" b="1" ker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 6 mảnh ghép, </a:t>
            </a:r>
            <a:r>
              <a:rPr lang="en-US" sz="3500" b="1">
                <a:latin typeface="Arial" panose="020B0604020202020204" pitchFamily="34" charset="0"/>
                <a:cs typeface="Arial" panose="020B0604020202020204" pitchFamily="34" charset="0"/>
              </a:rPr>
              <a:t>mỗi mảnh ghép tương ứng một câu hỏi.</a:t>
            </a:r>
            <a:r>
              <a:rPr lang="en-US" sz="3500" b="1" ker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Ẩn sau các mảnh ghép là một điều bí mật.</a:t>
            </a:r>
            <a:r>
              <a:rPr lang="en-US" sz="3500" b="1">
                <a:latin typeface="Arial" panose="020B0604020202020204" pitchFamily="34" charset="0"/>
                <a:cs typeface="Arial" panose="020B0604020202020204" pitchFamily="34" charset="0"/>
              </a:rPr>
              <a:t> Các nhóm dùng chuông để dành quyền trả lời. Nếu nhóm trả lời sai, cơ hội trả lời dành cho các nhóm khác. </a:t>
            </a:r>
          </a:p>
          <a:p>
            <a:pPr algn="just">
              <a:lnSpc>
                <a:spcPct val="120000"/>
              </a:lnSpc>
              <a:defRPr/>
            </a:pPr>
            <a:r>
              <a:rPr lang="en-US" sz="3500" b="1" ker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 em hãy cùng mở các mảnh ghép và khám phá điều bí mật phía sau nhé!</a:t>
            </a:r>
            <a:endParaRPr lang="en-US" sz="3500" b="1" kern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20000"/>
              </a:lnSpc>
              <a:defRPr/>
            </a:pPr>
            <a:r>
              <a:rPr lang="en-US" sz="35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en-US" sz="35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3500" b="1" kern="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F7617FAF-A644-6F41-D2E9-82EBD11599AB}"/>
              </a:ext>
            </a:extLst>
          </p:cNvPr>
          <p:cNvSpPr/>
          <p:nvPr/>
        </p:nvSpPr>
        <p:spPr>
          <a:xfrm>
            <a:off x="2833244" y="807169"/>
            <a:ext cx="7237855" cy="821374"/>
          </a:xfrm>
          <a:prstGeom prst="rect">
            <a:avLst/>
          </a:prstGeom>
          <a:noFill/>
        </p:spPr>
        <p:txBody>
          <a:bodyPr wrap="square" lIns="51431" tIns="25715" rIns="51431" bIns="25715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5000" b="1">
                <a:ln>
                  <a:solidFill>
                    <a:srgbClr val="BBE0E3">
                      <a:lumMod val="50000"/>
                    </a:srgbClr>
                  </a:solidFill>
                </a:ln>
                <a:solidFill>
                  <a:srgbClr val="33C73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Mảnh ghép bí ẩn</a:t>
            </a:r>
            <a:endParaRPr lang="en-US" sz="5000" b="1" dirty="0">
              <a:ln w="18000">
                <a:solidFill>
                  <a:srgbClr val="333399">
                    <a:satMod val="140000"/>
                  </a:srgbClr>
                </a:solidFill>
                <a:prstDash val="solid"/>
                <a:miter lim="800000"/>
              </a:ln>
              <a:solidFill>
                <a:srgbClr val="33C73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94712800-2476-EC87-0C03-974DBF410FAA}"/>
              </a:ext>
            </a:extLst>
          </p:cNvPr>
          <p:cNvSpPr/>
          <p:nvPr/>
        </p:nvSpPr>
        <p:spPr>
          <a:xfrm>
            <a:off x="4513827" y="-744"/>
            <a:ext cx="3876690" cy="807913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r>
              <a:rPr lang="en-US" sz="4800" b="1" spc="38" dirty="0">
                <a:ln w="9525" cmpd="sng">
                  <a:solidFill>
                    <a:srgbClr val="BBE0E3"/>
                  </a:solidFill>
                  <a:prstDash val="solid"/>
                </a:ln>
                <a:effectLst>
                  <a:glow rad="38100">
                    <a:srgbClr val="BBE0E3">
                      <a:alpha val="40000"/>
                    </a:srgb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TRÒ CHƠI</a:t>
            </a:r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id="{23C93AA9-FB38-2CD2-1F0F-017675D9013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20"/>
          <a:stretch>
            <a:fillRect/>
          </a:stretch>
        </p:blipFill>
        <p:spPr bwMode="auto">
          <a:xfrm>
            <a:off x="-254000" y="53353"/>
            <a:ext cx="1930400" cy="19373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28229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>
            <a:extLst>
              <a:ext uri="{FF2B5EF4-FFF2-40B4-BE49-F238E27FC236}">
                <a16:creationId xmlns:a16="http://schemas.microsoft.com/office/drawing/2014/main" id="{4A43FDC4-94DE-AED0-DF0E-1F3E5C4883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9" name="Hình chữ nhật 148">
            <a:hlinkClick r:id="rId4" action="ppaction://hlinksldjump"/>
            <a:extLst>
              <a:ext uri="{FF2B5EF4-FFF2-40B4-BE49-F238E27FC236}">
                <a16:creationId xmlns:a16="http://schemas.microsoft.com/office/drawing/2014/main" id="{CC9ED290-18AE-D42F-029E-A9196FFE9FD2}"/>
              </a:ext>
            </a:extLst>
          </p:cNvPr>
          <p:cNvSpPr/>
          <p:nvPr/>
        </p:nvSpPr>
        <p:spPr>
          <a:xfrm>
            <a:off x="-59393" y="0"/>
            <a:ext cx="4047373" cy="2909585"/>
          </a:xfrm>
          <a:prstGeom prst="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rtDeco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vi-VN" sz="18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0" name="Hình chữ nhật 149">
            <a:hlinkClick r:id="rId5" action="ppaction://hlinksldjump"/>
            <a:extLst>
              <a:ext uri="{FF2B5EF4-FFF2-40B4-BE49-F238E27FC236}">
                <a16:creationId xmlns:a16="http://schemas.microsoft.com/office/drawing/2014/main" id="{8E1C82AC-8143-070A-EDC1-E4D99FA014A6}"/>
              </a:ext>
            </a:extLst>
          </p:cNvPr>
          <p:cNvSpPr/>
          <p:nvPr/>
        </p:nvSpPr>
        <p:spPr>
          <a:xfrm>
            <a:off x="4007435" y="-1"/>
            <a:ext cx="4002360" cy="2909585"/>
          </a:xfrm>
          <a:prstGeom prst="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rtDeco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vi-VN" sz="18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1" name="Hình chữ nhật 150">
            <a:hlinkClick r:id="rId6" action="ppaction://hlinksldjump"/>
            <a:extLst>
              <a:ext uri="{FF2B5EF4-FFF2-40B4-BE49-F238E27FC236}">
                <a16:creationId xmlns:a16="http://schemas.microsoft.com/office/drawing/2014/main" id="{6D3D46FC-E637-BB63-4398-3DAA97FC9477}"/>
              </a:ext>
            </a:extLst>
          </p:cNvPr>
          <p:cNvSpPr/>
          <p:nvPr/>
        </p:nvSpPr>
        <p:spPr>
          <a:xfrm>
            <a:off x="8029250" y="0"/>
            <a:ext cx="4158096" cy="2926823"/>
          </a:xfrm>
          <a:prstGeom prst="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rtDeco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vi-VN" sz="18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2" name="Hình chữ nhật 151">
            <a:hlinkClick r:id="rId7" action="ppaction://hlinksldjump"/>
            <a:extLst>
              <a:ext uri="{FF2B5EF4-FFF2-40B4-BE49-F238E27FC236}">
                <a16:creationId xmlns:a16="http://schemas.microsoft.com/office/drawing/2014/main" id="{09967E74-545B-5938-E966-1487AF7D6783}"/>
              </a:ext>
            </a:extLst>
          </p:cNvPr>
          <p:cNvSpPr/>
          <p:nvPr/>
        </p:nvSpPr>
        <p:spPr>
          <a:xfrm>
            <a:off x="19455" y="2926822"/>
            <a:ext cx="4047373" cy="3891346"/>
          </a:xfrm>
          <a:prstGeom prst="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rtDeco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vi-VN" sz="18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3" name="Hình chữ nhật 152">
            <a:hlinkClick r:id="rId8" action="ppaction://hlinksldjump"/>
            <a:extLst>
              <a:ext uri="{FF2B5EF4-FFF2-40B4-BE49-F238E27FC236}">
                <a16:creationId xmlns:a16="http://schemas.microsoft.com/office/drawing/2014/main" id="{B5A2F650-B736-A470-1F9A-ED4FCF3E2EA1}"/>
              </a:ext>
            </a:extLst>
          </p:cNvPr>
          <p:cNvSpPr/>
          <p:nvPr/>
        </p:nvSpPr>
        <p:spPr>
          <a:xfrm>
            <a:off x="3999335" y="2926823"/>
            <a:ext cx="4010460" cy="3898586"/>
          </a:xfrm>
          <a:prstGeom prst="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rtDeco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vi-VN" sz="18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4" name="Hình chữ nhật 153">
            <a:hlinkClick r:id="rId9" action="ppaction://hlinksldjump"/>
            <a:extLst>
              <a:ext uri="{FF2B5EF4-FFF2-40B4-BE49-F238E27FC236}">
                <a16:creationId xmlns:a16="http://schemas.microsoft.com/office/drawing/2014/main" id="{76342F52-70B1-9E27-2F48-0A09E977424F}"/>
              </a:ext>
            </a:extLst>
          </p:cNvPr>
          <p:cNvSpPr/>
          <p:nvPr/>
        </p:nvSpPr>
        <p:spPr>
          <a:xfrm>
            <a:off x="8029250" y="2940932"/>
            <a:ext cx="4145078" cy="3898586"/>
          </a:xfrm>
          <a:prstGeom prst="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rtDeco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lang="vi-VN" sz="18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8945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2" dur="20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8" dur="20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4" dur="20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0" dur="20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6" dur="20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9"/>
                  </p:tgtEl>
                </p:cond>
              </p:nextCondLst>
            </p:seq>
          </p:childTnLst>
        </p:cTn>
      </p:par>
    </p:tnLst>
    <p:bldLst>
      <p:bldP spid="149" grpId="0" animBg="1"/>
      <p:bldP spid="150" grpId="0" animBg="1"/>
      <p:bldP spid="151" grpId="0" animBg="1"/>
      <p:bldP spid="152" grpId="0" animBg="1"/>
      <p:bldP spid="153" grpId="0" animBg="1"/>
      <p:bldP spid="15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22">
            <a:hlinkClick r:id="rId7" action="ppaction://hlinksldjump"/>
          </p:cNvPr>
          <p:cNvSpPr>
            <a:spLocks noChangeArrowheads="1"/>
          </p:cNvSpPr>
          <p:nvPr/>
        </p:nvSpPr>
        <p:spPr bwMode="auto">
          <a:xfrm>
            <a:off x="0" y="30674"/>
            <a:ext cx="1784146" cy="707886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4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Câu 1:</a:t>
            </a:r>
            <a:endParaRPr kumimoji="0" lang="en-US" altLang="en-US" sz="4000" b="1" i="0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1901721" y="74963"/>
                <a:ext cx="8388557" cy="19377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4400">
                    <a:latin typeface="Arial" panose="020B0604020202020204" pitchFamily="34" charset="0"/>
                    <a:cs typeface="Arial" panose="020B0604020202020204" pitchFamily="34" charset="0"/>
                  </a:rPr>
                  <a:t>Giá trị phân thức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800" i="0">
                            <a:latin typeface="Abadi" panose="020B0604020104020204" pitchFamily="34" charset="0"/>
                            <a:cs typeface="Arial" panose="020B0604020202020204" pitchFamily="34" charset="0"/>
                          </a:rPr>
                          <m:t>3</m:t>
                        </m:r>
                        <m:r>
                          <m:rPr>
                            <m:nor/>
                          </m:rPr>
                          <a:rPr lang="en-US" sz="4800" i="0">
                            <a:latin typeface="Abadi" panose="020B0604020104020204" pitchFamily="34" charset="0"/>
                            <a:cs typeface="Arial" panose="020B0604020202020204" pitchFamily="34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4800" i="0" smtClean="0">
                            <a:latin typeface="Abadi" panose="020B0604020104020204" pitchFamily="34" charset="0"/>
                            <a:cs typeface="Arial" panose="020B0604020202020204" pitchFamily="34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4800" i="0">
                            <a:latin typeface="Abadi" panose="020B060402010402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m:rPr>
                            <m:nor/>
                          </m:rPr>
                          <a:rPr lang="en-US" sz="4800" i="0" smtClean="0">
                            <a:latin typeface="Abadi" panose="020B0604020104020204" pitchFamily="34" charset="0"/>
                            <a:cs typeface="Arial" panose="020B0604020202020204" pitchFamily="34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4800" i="0">
                            <a:latin typeface="Abadi" panose="020B0604020104020204" pitchFamily="34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sSup>
                          <m:sSupPr>
                            <m:ctrlPr>
                              <a:rPr lang="en-US" sz="48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nor/>
                              </m:rPr>
                              <a:rPr lang="en-US" sz="4800" i="0" smtClean="0">
                                <a:latin typeface="Abadi" panose="020B0604020104020204" pitchFamily="34" charset="0"/>
                                <a:cs typeface="Arial" panose="020B0604020202020204" pitchFamily="34" charset="0"/>
                              </a:rPr>
                              <m:t>x</m:t>
                            </m:r>
                          </m:e>
                          <m:sup>
                            <m:r>
                              <a:rPr lang="en-US" sz="48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  <m:r>
                          <m:rPr>
                            <m:nor/>
                          </m:rPr>
                          <a:rPr lang="en-US" sz="4800" i="0" smtClean="0">
                            <a:latin typeface="Abadi" panose="020B0604020104020204" pitchFamily="34" charset="0"/>
                            <a:cs typeface="Arial" panose="020B0604020202020204" pitchFamily="34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4800" i="0">
                            <a:latin typeface="Abadi" panose="020B060402010402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m:rPr>
                            <m:nor/>
                          </m:rPr>
                          <a:rPr lang="en-US" sz="4800" i="0" smtClean="0">
                            <a:latin typeface="Abadi" panose="020B0604020104020204" pitchFamily="34" charset="0"/>
                            <a:cs typeface="Arial" panose="020B0604020202020204" pitchFamily="34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4800" i="0">
                            <a:latin typeface="Abadi" panose="020B0604020104020204" pitchFamily="34" charset="0"/>
                            <a:cs typeface="Arial" panose="020B0604020202020204" pitchFamily="34" charset="0"/>
                          </a:rPr>
                          <m:t>1</m:t>
                        </m:r>
                      </m:den>
                    </m:f>
                  </m:oMath>
                </a14:m>
                <a:r>
                  <a:rPr lang="en-US" sz="4400">
                    <a:latin typeface="Arial" panose="020B0604020202020204" pitchFamily="34" charset="0"/>
                    <a:cs typeface="Arial" panose="020B0604020202020204" pitchFamily="34" charset="0"/>
                  </a:rPr>
                  <a:t>  được xác định với:</a:t>
                </a: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1721" y="74963"/>
                <a:ext cx="8388557" cy="1937710"/>
              </a:xfrm>
              <a:prstGeom prst="rect">
                <a:avLst/>
              </a:prstGeom>
              <a:blipFill>
                <a:blip r:embed="rId8"/>
                <a:stretch>
                  <a:fillRect l="-2980" b="-138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S">
                <a:extLst>
                  <a:ext uri="{FF2B5EF4-FFF2-40B4-BE49-F238E27FC236}">
                    <a16:creationId xmlns:a16="http://schemas.microsoft.com/office/drawing/2014/main" id="{DA939E6D-03E9-8D7A-6D67-3F8B2D1BA811}"/>
                  </a:ext>
                </a:extLst>
              </p:cNvPr>
              <p:cNvSpPr/>
              <p:nvPr/>
            </p:nvSpPr>
            <p:spPr>
              <a:xfrm>
                <a:off x="476154" y="2516324"/>
                <a:ext cx="2902045" cy="1346127"/>
              </a:xfrm>
              <a:prstGeom prst="roundRect">
                <a:avLst/>
              </a:prstGeom>
              <a:solidFill>
                <a:srgbClr val="FFC000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5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</a:t>
                </a:r>
                <a:r>
                  <a:rPr lang="en-US" sz="4500" b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4500" i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m:t>x</m:t>
                    </m:r>
                    <m:r>
                      <m:rPr>
                        <m:nor/>
                      </m:rPr>
                      <a:rPr lang="en-US" sz="4500" b="0" i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m:t> </m:t>
                    </m:r>
                    <m:r>
                      <m:rPr>
                        <m:nor/>
                      </m:rPr>
                      <a:rPr lang="en-US" sz="4500" i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m:t>≠</m:t>
                    </m:r>
                    <m:r>
                      <m:rPr>
                        <m:nor/>
                      </m:rPr>
                      <a:rPr lang="en-US" sz="4500" b="0" i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m:t> </m:t>
                    </m:r>
                    <m:r>
                      <m:rPr>
                        <m:nor/>
                      </m:rPr>
                      <a:rPr lang="en-US" sz="4500" i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m:t>−1</m:t>
                    </m:r>
                  </m:oMath>
                </a14:m>
                <a:endParaRPr lang="en-US" sz="45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" name="S">
                <a:extLst>
                  <a:ext uri="{FF2B5EF4-FFF2-40B4-BE49-F238E27FC236}">
                    <a16:creationId xmlns:a16="http://schemas.microsoft.com/office/drawing/2014/main" id="{DA939E6D-03E9-8D7A-6D67-3F8B2D1BA81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6154" y="2516324"/>
                <a:ext cx="2902045" cy="1346127"/>
              </a:xfrm>
              <a:prstGeom prst="round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S">
                <a:extLst>
                  <a:ext uri="{FF2B5EF4-FFF2-40B4-BE49-F238E27FC236}">
                    <a16:creationId xmlns:a16="http://schemas.microsoft.com/office/drawing/2014/main" id="{B5ABAB99-B559-CCA1-FC36-5B92232417FC}"/>
                  </a:ext>
                </a:extLst>
              </p:cNvPr>
              <p:cNvSpPr/>
              <p:nvPr/>
            </p:nvSpPr>
            <p:spPr>
              <a:xfrm>
                <a:off x="6276181" y="2562304"/>
                <a:ext cx="5880942" cy="1346126"/>
              </a:xfrm>
              <a:prstGeom prst="roundRect">
                <a:avLst/>
              </a:prstGeom>
              <a:solidFill>
                <a:srgbClr val="FFC000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500" b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4500" i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m:t>x</m:t>
                    </m:r>
                    <m:r>
                      <m:rPr>
                        <m:nor/>
                      </m:rPr>
                      <a:rPr lang="en-US" sz="4500" b="0" i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m:t> </m:t>
                    </m:r>
                    <m:r>
                      <m:rPr>
                        <m:nor/>
                      </m:rPr>
                      <a:rPr lang="en-US" sz="4500" i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m:t>≠</m:t>
                    </m:r>
                    <m:r>
                      <m:rPr>
                        <m:nor/>
                      </m:rPr>
                      <a:rPr lang="en-US" sz="4500" b="0" i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m:t> </m:t>
                    </m:r>
                    <m:r>
                      <m:rPr>
                        <m:nor/>
                      </m:rPr>
                      <a:rPr lang="en-US" sz="4500" i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m:t>1</m:t>
                    </m:r>
                  </m:oMath>
                </a14:m>
                <a:r>
                  <a:rPr lang="en-US" sz="4500" b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5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500" b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4500" i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m:t>x</m:t>
                    </m:r>
                    <m:r>
                      <m:rPr>
                        <m:nor/>
                      </m:rPr>
                      <a:rPr lang="en-US" sz="4500" b="0" i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m:t> </m:t>
                    </m:r>
                    <m:r>
                      <m:rPr>
                        <m:nor/>
                      </m:rPr>
                      <a:rPr lang="en-US" sz="4500" i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m:t>≠</m:t>
                    </m:r>
                    <m:r>
                      <m:rPr>
                        <m:nor/>
                      </m:rPr>
                      <a:rPr lang="en-US" sz="4500" b="0" i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m:t> </m:t>
                    </m:r>
                    <m:r>
                      <m:rPr>
                        <m:nor/>
                      </m:rPr>
                      <a:rPr lang="en-US" sz="4500" i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m:t>−</m:t>
                    </m:r>
                    <m:r>
                      <m:rPr>
                        <m:nor/>
                      </m:rPr>
                      <a:rPr lang="en-US" sz="4500" b="0" i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m:t> </m:t>
                    </m:r>
                    <m:r>
                      <m:rPr>
                        <m:nor/>
                      </m:rPr>
                      <a:rPr lang="en-US" sz="4500" i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m:t>1</m:t>
                    </m:r>
                  </m:oMath>
                </a14:m>
                <a:endParaRPr lang="en-US" sz="45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" name="S">
                <a:extLst>
                  <a:ext uri="{FF2B5EF4-FFF2-40B4-BE49-F238E27FC236}">
                    <a16:creationId xmlns:a16="http://schemas.microsoft.com/office/drawing/2014/main" id="{B5ABAB99-B559-CCA1-FC36-5B92232417F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76181" y="2562304"/>
                <a:ext cx="5880942" cy="1346126"/>
              </a:xfrm>
              <a:prstGeom prst="round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Đ">
                <a:extLst>
                  <a:ext uri="{FF2B5EF4-FFF2-40B4-BE49-F238E27FC236}">
                    <a16:creationId xmlns:a16="http://schemas.microsoft.com/office/drawing/2014/main" id="{447F9729-FF83-B444-1CDC-91413CBCBC3B}"/>
                  </a:ext>
                </a:extLst>
              </p:cNvPr>
              <p:cNvSpPr/>
              <p:nvPr/>
            </p:nvSpPr>
            <p:spPr>
              <a:xfrm>
                <a:off x="6381004" y="4534659"/>
                <a:ext cx="5776119" cy="1367666"/>
              </a:xfrm>
              <a:prstGeom prst="roundRect">
                <a:avLst/>
              </a:prstGeom>
              <a:solidFill>
                <a:srgbClr val="FFC000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500" b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4500" i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m:t>x</m:t>
                    </m:r>
                    <m:r>
                      <m:rPr>
                        <m:nor/>
                      </m:rPr>
                      <a:rPr lang="en-US" sz="4500" b="0" i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m:t> </m:t>
                    </m:r>
                    <m:r>
                      <m:rPr>
                        <m:nor/>
                      </m:rPr>
                      <a:rPr lang="en-US" sz="4500" i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m:t>≠</m:t>
                    </m:r>
                    <m:r>
                      <m:rPr>
                        <m:nor/>
                      </m:rPr>
                      <a:rPr lang="en-US" sz="4500" b="0" i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m:t> </m:t>
                    </m:r>
                    <m:r>
                      <m:rPr>
                        <m:nor/>
                      </m:rPr>
                      <a:rPr lang="en-US" sz="4500" i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m:t>1</m:t>
                    </m:r>
                  </m:oMath>
                </a14:m>
                <a:r>
                  <a:rPr lang="en-US" sz="4500" b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5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hoặc</a:t>
                </a:r>
                <a:r>
                  <a:rPr lang="en-US" sz="4500" b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4500" i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m:t>x</m:t>
                    </m:r>
                    <m:r>
                      <m:rPr>
                        <m:nor/>
                      </m:rPr>
                      <a:rPr lang="en-US" sz="4500" b="0" i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m:t> </m:t>
                    </m:r>
                    <m:r>
                      <m:rPr>
                        <m:nor/>
                      </m:rPr>
                      <a:rPr lang="en-US" sz="4500" i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m:t>≠</m:t>
                    </m:r>
                    <m:r>
                      <m:rPr>
                        <m:nor/>
                      </m:rPr>
                      <a:rPr lang="en-US" sz="4500" b="0" i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m:t> </m:t>
                    </m:r>
                    <m:r>
                      <m:rPr>
                        <m:nor/>
                      </m:rPr>
                      <a:rPr lang="en-US" sz="4500" i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m:t>−</m:t>
                    </m:r>
                    <m:r>
                      <m:rPr>
                        <m:nor/>
                      </m:rPr>
                      <a:rPr lang="en-US" sz="4500" b="0" i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m:t> </m:t>
                    </m:r>
                    <m:r>
                      <m:rPr>
                        <m:nor/>
                      </m:rPr>
                      <a:rPr lang="en-US" sz="4500" i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m:t>1</m:t>
                    </m:r>
                  </m:oMath>
                </a14:m>
                <a:endParaRPr lang="en-US" sz="45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7" name="Đ">
                <a:extLst>
                  <a:ext uri="{FF2B5EF4-FFF2-40B4-BE49-F238E27FC236}">
                    <a16:creationId xmlns:a16="http://schemas.microsoft.com/office/drawing/2014/main" id="{447F9729-FF83-B444-1CDC-91413CBCBC3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81004" y="4534659"/>
                <a:ext cx="5776119" cy="1367666"/>
              </a:xfrm>
              <a:prstGeom prst="roundRect">
                <a:avLst/>
              </a:prstGeom>
              <a:blipFill>
                <a:blip r:embed="rId11"/>
                <a:stretch>
                  <a:fillRect/>
                </a:stretch>
              </a:blip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S">
                <a:extLst>
                  <a:ext uri="{FF2B5EF4-FFF2-40B4-BE49-F238E27FC236}">
                    <a16:creationId xmlns:a16="http://schemas.microsoft.com/office/drawing/2014/main" id="{4886C032-D6FB-615A-B946-FAD72A978F80}"/>
                  </a:ext>
                </a:extLst>
              </p:cNvPr>
              <p:cNvSpPr/>
              <p:nvPr/>
            </p:nvSpPr>
            <p:spPr>
              <a:xfrm>
                <a:off x="564945" y="4496558"/>
                <a:ext cx="2813253" cy="1367667"/>
              </a:xfrm>
              <a:prstGeom prst="roundRect">
                <a:avLst/>
              </a:prstGeom>
              <a:solidFill>
                <a:srgbClr val="FFC000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5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</a:t>
                </a:r>
                <a:r>
                  <a:rPr lang="en-US" sz="4500" b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14:m>
                  <m:oMath xmlns:m="http://schemas.openxmlformats.org/officeDocument/2006/math">
                    <m:r>
                      <a:rPr lang="en-US" sz="4500" b="1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 </m:t>
                    </m:r>
                    <m:r>
                      <m:rPr>
                        <m:nor/>
                      </m:rPr>
                      <a:rPr lang="en-US" sz="4500" i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m:t>x</m:t>
                    </m:r>
                    <m:r>
                      <m:rPr>
                        <m:nor/>
                      </m:rPr>
                      <a:rPr lang="en-US" sz="4500" b="0" i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m:t> </m:t>
                    </m:r>
                    <m:r>
                      <m:rPr>
                        <m:nor/>
                      </m:rPr>
                      <a:rPr lang="en-US" sz="4500" i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m:t>≠</m:t>
                    </m:r>
                    <m:r>
                      <m:rPr>
                        <m:nor/>
                      </m:rPr>
                      <a:rPr lang="en-US" sz="4500" b="0" i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m:t> </m:t>
                    </m:r>
                    <m:r>
                      <m:rPr>
                        <m:nor/>
                      </m:rPr>
                      <a:rPr lang="en-US" sz="4500" i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m:t>1</m:t>
                    </m:r>
                  </m:oMath>
                </a14:m>
                <a:endParaRPr lang="en-US" sz="45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8" name="S">
                <a:extLst>
                  <a:ext uri="{FF2B5EF4-FFF2-40B4-BE49-F238E27FC236}">
                    <a16:creationId xmlns:a16="http://schemas.microsoft.com/office/drawing/2014/main" id="{4886C032-D6FB-615A-B946-FAD72A978F8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4945" y="4496558"/>
                <a:ext cx="2813253" cy="1367667"/>
              </a:xfrm>
              <a:prstGeom prst="roundRect">
                <a:avLst/>
              </a:prstGeom>
              <a:blipFill>
                <a:blip r:embed="rId12"/>
                <a:stretch>
                  <a:fillRect/>
                </a:stretch>
              </a:blip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4" descr="Wall Mural Cartoon Little Star - PIXERS.NET.AU">
            <a:hlinkClick r:id="rId13" action="ppaction://hlinksldjump"/>
            <a:extLst>
              <a:ext uri="{FF2B5EF4-FFF2-40B4-BE49-F238E27FC236}">
                <a16:creationId xmlns:a16="http://schemas.microsoft.com/office/drawing/2014/main" id="{AEBF5C92-40B8-A9EF-B0F7-D86E94851A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778" b="90667" l="8000" r="92000">
                        <a14:foregroundMark x1="92444" y1="46222" x2="92444" y2="46222"/>
                        <a14:foregroundMark x1="53333" y1="9778" x2="53333" y2="9778"/>
                        <a14:foregroundMark x1="8444" y1="35556" x2="8444" y2="35556"/>
                        <a14:foregroundMark x1="71111" y1="90667" x2="71111" y2="90667"/>
                        <a14:foregroundMark x1="36889" y1="49333" x2="36889" y2="49333"/>
                        <a14:foregroundMark x1="36889" y1="46667" x2="36889" y2="46667"/>
                        <a14:foregroundMark x1="60444" y1="51556" x2="60444" y2="51556"/>
                        <a14:foregroundMark x1="67556" y1="48444" x2="67556" y2="48444"/>
                        <a14:foregroundMark x1="64000" y1="45778" x2="64000" y2="45778"/>
                        <a14:foregroundMark x1="64000" y1="49333" x2="64000" y2="49333"/>
                        <a14:foregroundMark x1="63556" y1="43556" x2="63556" y2="43556"/>
                        <a14:foregroundMark x1="63111" y1="47556" x2="63111" y2="47556"/>
                        <a14:foregroundMark x1="62667" y1="44000" x2="62667" y2="44000"/>
                        <a14:foregroundMark x1="64000" y1="52444" x2="64000" y2="52444"/>
                        <a14:foregroundMark x1="35111" y1="43111" x2="35111" y2="43111"/>
                        <a14:foregroundMark x1="36889" y1="40889" x2="36889" y2="40889"/>
                        <a14:foregroundMark x1="36889" y1="38222" x2="36889" y2="38222"/>
                        <a14:foregroundMark x1="34667" y1="42222" x2="34667" y2="42222"/>
                        <a14:foregroundMark x1="33778" y1="45333" x2="33778" y2="45333"/>
                        <a14:foregroundMark x1="33778" y1="48889" x2="33778" y2="48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9901" y="-38486"/>
            <a:ext cx="1562099" cy="1562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đ">
            <a:extLst>
              <a:ext uri="{FF2B5EF4-FFF2-40B4-BE49-F238E27FC236}">
                <a16:creationId xmlns:a16="http://schemas.microsoft.com/office/drawing/2014/main" id="{90D10103-6AE5-52AF-CE89-7D9981CBE4AC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8318" y="2065462"/>
            <a:ext cx="2032964" cy="1796989"/>
          </a:xfrm>
          <a:prstGeom prst="rect">
            <a:avLst/>
          </a:prstGeom>
        </p:spPr>
      </p:pic>
      <p:pic>
        <p:nvPicPr>
          <p:cNvPr id="9" name="s">
            <a:extLst>
              <a:ext uri="{FF2B5EF4-FFF2-40B4-BE49-F238E27FC236}">
                <a16:creationId xmlns:a16="http://schemas.microsoft.com/office/drawing/2014/main" id="{B95A9AD1-CB93-CB53-A357-D7EC35C966A7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3119" y="3515991"/>
            <a:ext cx="2032964" cy="1496214"/>
          </a:xfrm>
          <a:prstGeom prst="rect">
            <a:avLst/>
          </a:prstGeom>
        </p:spPr>
      </p:pic>
      <p:pic>
        <p:nvPicPr>
          <p:cNvPr id="82" name="Đồng hồ đếm ngược 20 giây">
            <a:hlinkClick r:id="" action="ppaction://media"/>
            <a:extLst>
              <a:ext uri="{FF2B5EF4-FFF2-40B4-BE49-F238E27FC236}">
                <a16:creationId xmlns:a16="http://schemas.microsoft.com/office/drawing/2014/main" id="{42C14B2D-2289-9904-1CAD-F87D309B9FB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4200674" y="5601349"/>
            <a:ext cx="1808252" cy="1271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85362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23755" fill="hold"/>
                                        <p:tgtEl>
                                          <p:spTgt spid="8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82"/>
                </p:tgtEl>
              </p:cMediaNode>
            </p:vide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19" grpId="0" animBg="1"/>
      <p:bldP spid="2" grpId="0"/>
      <p:bldP spid="3" grpId="0" animBg="1"/>
      <p:bldP spid="3" grpId="1" animBg="1"/>
      <p:bldP spid="6" grpId="0" animBg="1"/>
      <p:bldP spid="7" grpId="0" animBg="1"/>
      <p:bldP spid="7" grpId="1" animBg="1"/>
      <p:bldP spid="8" grpId="0" animBg="1"/>
      <p:bldP spid="8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2">
            <a:hlinkClick r:id="rId7" action="ppaction://hlinksldjump"/>
            <a:extLst>
              <a:ext uri="{FF2B5EF4-FFF2-40B4-BE49-F238E27FC236}">
                <a16:creationId xmlns:a16="http://schemas.microsoft.com/office/drawing/2014/main" id="{D9C2C755-342E-7541-172B-316BC0D341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7052" y="6292"/>
            <a:ext cx="1433578" cy="58477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2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Câu 2</a:t>
            </a:r>
            <a:r>
              <a:rPr lang="en-US" altLang="en-US" sz="3200" b="1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endParaRPr kumimoji="0" lang="en-US" altLang="en-US" sz="3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1">
                <a:extLst>
                  <a:ext uri="{FF2B5EF4-FFF2-40B4-BE49-F238E27FC236}">
                    <a16:creationId xmlns:a16="http://schemas.microsoft.com/office/drawing/2014/main" id="{C1C02C33-57EE-C8E7-7FE4-C877F8E78FB5}"/>
                  </a:ext>
                </a:extLst>
              </p:cNvPr>
              <p:cNvSpPr/>
              <p:nvPr/>
            </p:nvSpPr>
            <p:spPr>
              <a:xfrm>
                <a:off x="1486827" y="68122"/>
                <a:ext cx="9973723" cy="13630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fr-FR"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Giá trị của phân thức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5000" i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2</m:t>
                        </m:r>
                        <m:r>
                          <m:rPr>
                            <m:nor/>
                          </m:rPr>
                          <a:rPr lang="en-US" sz="5000" b="0" i="0" smtClean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5000" i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+</m:t>
                        </m:r>
                        <m:r>
                          <m:rPr>
                            <m:nor/>
                          </m:rPr>
                          <a:rPr lang="en-US" sz="5000" b="0" i="0" smtClean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5000" i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x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5000" i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tại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4000" i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m:t>x</m:t>
                    </m:r>
                    <m:r>
                      <m:rPr>
                        <m:nor/>
                      </m:rPr>
                      <a:rPr lang="en-US" sz="4000" b="0" i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m:t> </m:t>
                    </m:r>
                    <m:r>
                      <m:rPr>
                        <m:nor/>
                      </m:rPr>
                      <a:rPr lang="en-US" sz="4000" i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m:t>=</m:t>
                    </m:r>
                    <m:r>
                      <m:rPr>
                        <m:nor/>
                      </m:rPr>
                      <a:rPr lang="en-US" sz="4000" b="0" i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m:t> </m:t>
                    </m:r>
                    <m:r>
                      <m:rPr>
                        <m:nor/>
                      </m:rPr>
                      <a:rPr lang="en-US" sz="4000" i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m:t>1</m:t>
                    </m:r>
                  </m:oMath>
                </a14:m>
                <a:r>
                  <a:rPr lang="en-US"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>
                    <a:latin typeface="Arial" panose="020B0604020202020204" pitchFamily="34" charset="0"/>
                    <a:cs typeface="Arial" panose="020B0604020202020204" pitchFamily="34" charset="0"/>
                  </a:rPr>
                  <a:t>l</a:t>
                </a:r>
                <a:r>
                  <a:rPr lang="en-US"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à:</a:t>
                </a:r>
              </a:p>
            </p:txBody>
          </p:sp>
        </mc:Choice>
        <mc:Fallback xmlns="">
          <p:sp>
            <p:nvSpPr>
              <p:cNvPr id="3" name="Rectangle 1">
                <a:extLst>
                  <a:ext uri="{FF2B5EF4-FFF2-40B4-BE49-F238E27FC236}">
                    <a16:creationId xmlns:a16="http://schemas.microsoft.com/office/drawing/2014/main" id="{C1C02C33-57EE-C8E7-7FE4-C877F8E78FB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86827" y="68122"/>
                <a:ext cx="9973723" cy="1363065"/>
              </a:xfrm>
              <a:prstGeom prst="rect">
                <a:avLst/>
              </a:prstGeom>
              <a:blipFill>
                <a:blip r:embed="rId8"/>
                <a:stretch>
                  <a:fillRect l="-2200" b="-17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ounded Rectangle 4">
                <a:extLst>
                  <a:ext uri="{FF2B5EF4-FFF2-40B4-BE49-F238E27FC236}">
                    <a16:creationId xmlns:a16="http://schemas.microsoft.com/office/drawing/2014/main" id="{24A0D336-1A68-CACC-7CB7-54E94F672736}"/>
                  </a:ext>
                </a:extLst>
              </p:cNvPr>
              <p:cNvSpPr/>
              <p:nvPr/>
            </p:nvSpPr>
            <p:spPr>
              <a:xfrm>
                <a:off x="585029" y="1758710"/>
                <a:ext cx="4033370" cy="1569409"/>
              </a:xfrm>
              <a:prstGeom prst="roundRect">
                <a:avLst/>
              </a:prstGeom>
              <a:solidFill>
                <a:srgbClr val="FFC000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50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</a:t>
                </a:r>
                <a:r>
                  <a:rPr lang="en-US" sz="5000" b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5000" i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m:t>1</m:t>
                    </m:r>
                  </m:oMath>
                </a14:m>
                <a:endParaRPr lang="en-US" sz="50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" name="Rounded Rectangle 4">
                <a:extLst>
                  <a:ext uri="{FF2B5EF4-FFF2-40B4-BE49-F238E27FC236}">
                    <a16:creationId xmlns:a16="http://schemas.microsoft.com/office/drawing/2014/main" id="{24A0D336-1A68-CACC-7CB7-54E94F67273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5029" y="1758710"/>
                <a:ext cx="4033370" cy="1569409"/>
              </a:xfrm>
              <a:prstGeom prst="round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ounded Rectangle 5">
                <a:extLst>
                  <a:ext uri="{FF2B5EF4-FFF2-40B4-BE49-F238E27FC236}">
                    <a16:creationId xmlns:a16="http://schemas.microsoft.com/office/drawing/2014/main" id="{35713676-9A9E-6B46-5074-AAA9F74995D4}"/>
                  </a:ext>
                </a:extLst>
              </p:cNvPr>
              <p:cNvSpPr/>
              <p:nvPr/>
            </p:nvSpPr>
            <p:spPr>
              <a:xfrm>
                <a:off x="547099" y="3890411"/>
                <a:ext cx="4071300" cy="1569408"/>
              </a:xfrm>
              <a:prstGeom prst="roundRect">
                <a:avLst/>
              </a:prstGeom>
              <a:solidFill>
                <a:srgbClr val="FFC000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5000" b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5000" b="0" i="0" smtClean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5000" i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</m:oMath>
                </a14:m>
                <a:endParaRPr lang="en-US" sz="50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" name="Rounded Rectangle 5">
                <a:extLst>
                  <a:ext uri="{FF2B5EF4-FFF2-40B4-BE49-F238E27FC236}">
                    <a16:creationId xmlns:a16="http://schemas.microsoft.com/office/drawing/2014/main" id="{35713676-9A9E-6B46-5074-AAA9F74995D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7099" y="3890411"/>
                <a:ext cx="4071300" cy="1569408"/>
              </a:xfrm>
              <a:prstGeom prst="round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ounded Rectangle 4">
                <a:extLst>
                  <a:ext uri="{FF2B5EF4-FFF2-40B4-BE49-F238E27FC236}">
                    <a16:creationId xmlns:a16="http://schemas.microsoft.com/office/drawing/2014/main" id="{139A5DE9-CB1A-4E5A-DBF0-3E5D29562A97}"/>
                  </a:ext>
                </a:extLst>
              </p:cNvPr>
              <p:cNvSpPr/>
              <p:nvPr/>
            </p:nvSpPr>
            <p:spPr>
              <a:xfrm>
                <a:off x="6752922" y="1802323"/>
                <a:ext cx="4101890" cy="1570387"/>
              </a:xfrm>
              <a:prstGeom prst="roundRect">
                <a:avLst/>
              </a:prstGeom>
              <a:solidFill>
                <a:srgbClr val="FFC000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50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</a:t>
                </a:r>
                <a:r>
                  <a:rPr lang="en-US" sz="5000" b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5000" b="0" i="0" smtClean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5000" i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</m:oMath>
                </a14:m>
                <a:endParaRPr lang="en-US" sz="50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" name="Rounded Rectangle 4">
                <a:extLst>
                  <a:ext uri="{FF2B5EF4-FFF2-40B4-BE49-F238E27FC236}">
                    <a16:creationId xmlns:a16="http://schemas.microsoft.com/office/drawing/2014/main" id="{139A5DE9-CB1A-4E5A-DBF0-3E5D29562A9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52922" y="1802323"/>
                <a:ext cx="4101890" cy="1570387"/>
              </a:xfrm>
              <a:prstGeom prst="roundRect">
                <a:avLst/>
              </a:prstGeom>
              <a:blipFill>
                <a:blip r:embed="rId11"/>
                <a:stretch>
                  <a:fillRect/>
                </a:stretch>
              </a:blip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Đ">
                <a:extLst>
                  <a:ext uri="{FF2B5EF4-FFF2-40B4-BE49-F238E27FC236}">
                    <a16:creationId xmlns:a16="http://schemas.microsoft.com/office/drawing/2014/main" id="{0D535DE0-E0DC-34DE-0DB7-BD3E283EB5FA}"/>
                  </a:ext>
                </a:extLst>
              </p:cNvPr>
              <p:cNvSpPr/>
              <p:nvPr/>
            </p:nvSpPr>
            <p:spPr>
              <a:xfrm>
                <a:off x="6716025" y="3910531"/>
                <a:ext cx="4083520" cy="1594522"/>
              </a:xfrm>
              <a:prstGeom prst="roundRect">
                <a:avLst/>
              </a:prstGeom>
              <a:solidFill>
                <a:srgbClr val="FFC000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50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</a:t>
                </a:r>
                <a:r>
                  <a:rPr lang="en-US" sz="5000" b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5000" i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5000" i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endParaRPr lang="en-US" sz="50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7" name="Đ">
                <a:extLst>
                  <a:ext uri="{FF2B5EF4-FFF2-40B4-BE49-F238E27FC236}">
                    <a16:creationId xmlns:a16="http://schemas.microsoft.com/office/drawing/2014/main" id="{0D535DE0-E0DC-34DE-0DB7-BD3E283EB5F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16025" y="3910531"/>
                <a:ext cx="4083520" cy="1594522"/>
              </a:xfrm>
              <a:prstGeom prst="roundRect">
                <a:avLst/>
              </a:prstGeom>
              <a:blipFill>
                <a:blip r:embed="rId12"/>
                <a:stretch>
                  <a:fillRect/>
                </a:stretch>
              </a:blip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4" descr="Wall Mural Cartoon Little Star - PIXERS.NET.AU">
            <a:hlinkClick r:id="rId13" action="ppaction://hlinksldjump"/>
            <a:extLst>
              <a:ext uri="{FF2B5EF4-FFF2-40B4-BE49-F238E27FC236}">
                <a16:creationId xmlns:a16="http://schemas.microsoft.com/office/drawing/2014/main" id="{2F7E2248-3956-9D54-354C-AF29C5792D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778" b="90667" l="8000" r="92000">
                        <a14:foregroundMark x1="92444" y1="46222" x2="92444" y2="46222"/>
                        <a14:foregroundMark x1="53333" y1="9778" x2="53333" y2="9778"/>
                        <a14:foregroundMark x1="8444" y1="35556" x2="8444" y2="35556"/>
                        <a14:foregroundMark x1="71111" y1="90667" x2="71111" y2="90667"/>
                        <a14:foregroundMark x1="36889" y1="49333" x2="36889" y2="49333"/>
                        <a14:foregroundMark x1="36889" y1="46667" x2="36889" y2="46667"/>
                        <a14:foregroundMark x1="60444" y1="51556" x2="60444" y2="51556"/>
                        <a14:foregroundMark x1="67556" y1="48444" x2="67556" y2="48444"/>
                        <a14:foregroundMark x1="64000" y1="45778" x2="64000" y2="45778"/>
                        <a14:foregroundMark x1="64000" y1="49333" x2="64000" y2="49333"/>
                        <a14:foregroundMark x1="63556" y1="43556" x2="63556" y2="43556"/>
                        <a14:foregroundMark x1="63111" y1="47556" x2="63111" y2="47556"/>
                        <a14:foregroundMark x1="62667" y1="44000" x2="62667" y2="44000"/>
                        <a14:foregroundMark x1="64000" y1="52444" x2="64000" y2="52444"/>
                        <a14:foregroundMark x1="35111" y1="43111" x2="35111" y2="43111"/>
                        <a14:foregroundMark x1="36889" y1="40889" x2="36889" y2="40889"/>
                        <a14:foregroundMark x1="36889" y1="38222" x2="36889" y2="38222"/>
                        <a14:foregroundMark x1="34667" y1="42222" x2="34667" y2="42222"/>
                        <a14:foregroundMark x1="33778" y1="45333" x2="33778" y2="45333"/>
                        <a14:foregroundMark x1="33778" y1="48889" x2="33778" y2="48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1312" y="-31396"/>
            <a:ext cx="1562099" cy="1562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đ">
            <a:extLst>
              <a:ext uri="{FF2B5EF4-FFF2-40B4-BE49-F238E27FC236}">
                <a16:creationId xmlns:a16="http://schemas.microsoft.com/office/drawing/2014/main" id="{E23985FB-B838-B907-3DE4-4EA02C2331DD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9500" y="1352947"/>
            <a:ext cx="2032964" cy="1796989"/>
          </a:xfrm>
          <a:prstGeom prst="rect">
            <a:avLst/>
          </a:prstGeom>
        </p:spPr>
      </p:pic>
      <p:pic>
        <p:nvPicPr>
          <p:cNvPr id="11" name="s">
            <a:extLst>
              <a:ext uri="{FF2B5EF4-FFF2-40B4-BE49-F238E27FC236}">
                <a16:creationId xmlns:a16="http://schemas.microsoft.com/office/drawing/2014/main" id="{7146FCB4-455B-31AD-243C-03864C11D561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380" y="3771907"/>
            <a:ext cx="2032964" cy="1496214"/>
          </a:xfrm>
          <a:prstGeom prst="rect">
            <a:avLst/>
          </a:prstGeom>
        </p:spPr>
      </p:pic>
      <p:pic>
        <p:nvPicPr>
          <p:cNvPr id="86" name="Đồng hồ đếm ngược 20 giây">
            <a:hlinkClick r:id="" action="ppaction://media"/>
            <a:extLst>
              <a:ext uri="{FF2B5EF4-FFF2-40B4-BE49-F238E27FC236}">
                <a16:creationId xmlns:a16="http://schemas.microsoft.com/office/drawing/2014/main" id="{4B21F842-32D2-4A38-43A7-AE5C54FCE52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4756736" y="5586091"/>
            <a:ext cx="1808252" cy="1271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489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23755" fill="hold"/>
                                        <p:tgtEl>
                                          <p:spTgt spid="8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48" fill="hold" display="0">
                  <p:stCondLst>
                    <p:cond delay="indefinite"/>
                  </p:stCondLst>
                </p:cTn>
                <p:tgtEl>
                  <p:spTgt spid="86"/>
                </p:tgtEl>
              </p:cMediaNode>
            </p:video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 animBg="1"/>
      <p:bldP spid="4" grpId="1" animBg="1"/>
      <p:bldP spid="5" grpId="0" animBg="1"/>
      <p:bldP spid="5" grpId="1" animBg="1"/>
      <p:bldP spid="6" grpId="0" animBg="1"/>
      <p:bldP spid="7" grpId="0" animBg="1"/>
      <p:bldP spid="7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2">
            <a:hlinkClick r:id="rId7" action="ppaction://hlinksldjump"/>
            <a:extLst>
              <a:ext uri="{FF2B5EF4-FFF2-40B4-BE49-F238E27FC236}">
                <a16:creationId xmlns:a16="http://schemas.microsoft.com/office/drawing/2014/main" id="{9C6CD7B8-B459-3FA7-FCF3-E3E4770C44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27433"/>
            <a:ext cx="1608204" cy="63094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5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Câu </a:t>
            </a:r>
            <a:r>
              <a:rPr lang="en-US" altLang="en-US" sz="3500" b="1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r>
              <a:rPr kumimoji="0" lang="en-US" altLang="en-US" sz="35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endParaRPr kumimoji="0" lang="en-US" altLang="en-US" sz="35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3">
            <a:extLst>
              <a:ext uri="{FF2B5EF4-FFF2-40B4-BE49-F238E27FC236}">
                <a16:creationId xmlns:a16="http://schemas.microsoft.com/office/drawing/2014/main" id="{27B0D50E-8665-6202-1F67-FC7F185C4A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56024" y="445325"/>
            <a:ext cx="3488376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36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                    </a:t>
            </a:r>
            <a:endParaRPr kumimoji="0" lang="en-US" altLang="en-US" sz="3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Đ">
                <a:extLst>
                  <a:ext uri="{FF2B5EF4-FFF2-40B4-BE49-F238E27FC236}">
                    <a16:creationId xmlns:a16="http://schemas.microsoft.com/office/drawing/2014/main" id="{AA4D22D3-3036-2D9B-C5E6-47585EC26764}"/>
                  </a:ext>
                </a:extLst>
              </p:cNvPr>
              <p:cNvSpPr/>
              <p:nvPr/>
            </p:nvSpPr>
            <p:spPr>
              <a:xfrm>
                <a:off x="189239" y="2571122"/>
                <a:ext cx="4011435" cy="1786259"/>
              </a:xfrm>
              <a:prstGeom prst="roundRect">
                <a:avLst/>
              </a:prstGeom>
              <a:solidFill>
                <a:srgbClr val="FFC000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</a:t>
                </a:r>
                <a:r>
                  <a:rPr lang="en-US" sz="4000" b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000" i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4000" b="0" i="0" smtClean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4000" i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+</m:t>
                        </m:r>
                        <m:r>
                          <m:rPr>
                            <m:nor/>
                          </m:rPr>
                          <a:rPr lang="en-US" sz="4000" b="0" i="0" smtClean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4000" i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000" i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4000" b="0" i="0" smtClean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4000" i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m:rPr>
                            <m:nor/>
                          </m:rPr>
                          <a:rPr lang="en-US" sz="4000" b="0" i="0" smtClean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4000" i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1</m:t>
                        </m:r>
                      </m:den>
                    </m:f>
                  </m:oMath>
                </a14:m>
                <a:endParaRPr lang="en-US" sz="40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" name="Đ">
                <a:extLst>
                  <a:ext uri="{FF2B5EF4-FFF2-40B4-BE49-F238E27FC236}">
                    <a16:creationId xmlns:a16="http://schemas.microsoft.com/office/drawing/2014/main" id="{AA4D22D3-3036-2D9B-C5E6-47585EC2676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9239" y="2571122"/>
                <a:ext cx="4011435" cy="1786259"/>
              </a:xfrm>
              <a:prstGeom prst="round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ounded Rectangle 5">
                <a:extLst>
                  <a:ext uri="{FF2B5EF4-FFF2-40B4-BE49-F238E27FC236}">
                    <a16:creationId xmlns:a16="http://schemas.microsoft.com/office/drawing/2014/main" id="{62D6AD0B-5B63-FA11-CE5D-A8CA1B74FF82}"/>
                  </a:ext>
                </a:extLst>
              </p:cNvPr>
              <p:cNvSpPr/>
              <p:nvPr/>
            </p:nvSpPr>
            <p:spPr>
              <a:xfrm>
                <a:off x="7556500" y="2694645"/>
                <a:ext cx="3756891" cy="1701945"/>
              </a:xfrm>
              <a:prstGeom prst="roundRect">
                <a:avLst/>
              </a:prstGeom>
              <a:solidFill>
                <a:srgbClr val="FFC000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000" i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000" i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4000" b="0" i="0" smtClean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4000" i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m:rPr>
                            <m:nor/>
                          </m:rPr>
                          <a:rPr lang="en-US" sz="4000" b="0" i="0" smtClean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4000" i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1</m:t>
                        </m:r>
                      </m:den>
                    </m:f>
                  </m:oMath>
                </a14:m>
                <a:endParaRPr lang="en-US" sz="40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" name="Rounded Rectangle 5">
                <a:extLst>
                  <a:ext uri="{FF2B5EF4-FFF2-40B4-BE49-F238E27FC236}">
                    <a16:creationId xmlns:a16="http://schemas.microsoft.com/office/drawing/2014/main" id="{62D6AD0B-5B63-FA11-CE5D-A8CA1B74FF8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56500" y="2694645"/>
                <a:ext cx="3756891" cy="1701945"/>
              </a:xfrm>
              <a:prstGeom prst="round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6E88561F-3D94-BF59-2B32-BAE013ED9850}"/>
                  </a:ext>
                </a:extLst>
              </p:cNvPr>
              <p:cNvSpPr txBox="1"/>
              <p:nvPr/>
            </p:nvSpPr>
            <p:spPr>
              <a:xfrm>
                <a:off x="225280" y="264135"/>
                <a:ext cx="10785620" cy="149060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nl-NL"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Phép tính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000" i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000" i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4000" b="0" i="0" smtClean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4000" i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+</m:t>
                        </m:r>
                        <m:r>
                          <m:rPr>
                            <m:nor/>
                          </m:rPr>
                          <a:rPr lang="en-US" sz="4000" b="0" i="0" smtClean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4000" i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1</m:t>
                        </m:r>
                      </m:den>
                    </m:f>
                    <m:r>
                      <m:rPr>
                        <m:nor/>
                      </m:rPr>
                      <a:rPr lang="en-US" sz="4000" i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m:t>⋅</m:t>
                    </m:r>
                    <m:f>
                      <m:fPr>
                        <m:ctrlPr>
                          <a:rPr lang="en-US" sz="4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000" i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4000" b="0" i="0" smtClean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4000" i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+</m:t>
                        </m:r>
                        <m:r>
                          <m:rPr>
                            <m:nor/>
                          </m:rPr>
                          <a:rPr lang="en-US" sz="4000" b="0" i="0" smtClean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4000" i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000" i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4000" b="0" i="0" smtClean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4000" i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m:rPr>
                            <m:nor/>
                          </m:rPr>
                          <a:rPr lang="en-US" sz="4000" b="0" i="0" smtClean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4000" i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1</m:t>
                        </m:r>
                      </m:den>
                    </m:f>
                  </m:oMath>
                </a14:m>
                <a:r>
                  <a:rPr lang="en-US"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có kết quả rút gọn bằng:</a:t>
                </a:r>
              </a:p>
            </p:txBody>
          </p:sp>
        </mc:Choice>
        <mc:Fallback xmlns="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6E88561F-3D94-BF59-2B32-BAE013ED98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5280" y="264135"/>
                <a:ext cx="10785620" cy="1490601"/>
              </a:xfrm>
              <a:prstGeom prst="rect">
                <a:avLst/>
              </a:prstGeom>
              <a:blipFill>
                <a:blip r:embed="rId10"/>
                <a:stretch>
                  <a:fillRect l="-2035" r="-791" b="-61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ounded Rectangle 4">
                <a:extLst>
                  <a:ext uri="{FF2B5EF4-FFF2-40B4-BE49-F238E27FC236}">
                    <a16:creationId xmlns:a16="http://schemas.microsoft.com/office/drawing/2014/main" id="{394F07C0-8058-0350-2F68-FEDDE9105FF8}"/>
                  </a:ext>
                </a:extLst>
              </p:cNvPr>
              <p:cNvSpPr/>
              <p:nvPr/>
            </p:nvSpPr>
            <p:spPr>
              <a:xfrm>
                <a:off x="189239" y="4783703"/>
                <a:ext cx="4011435" cy="1786259"/>
              </a:xfrm>
              <a:prstGeom prst="roundRect">
                <a:avLst/>
              </a:prstGeom>
              <a:solidFill>
                <a:srgbClr val="FFC000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</a:t>
                </a:r>
                <a:r>
                  <a:rPr lang="en-US" sz="4000" b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000" i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4000" b="0" i="0" smtClean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4000" i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+</m:t>
                        </m:r>
                        <m:r>
                          <m:rPr>
                            <m:nor/>
                          </m:rPr>
                          <a:rPr lang="en-US" sz="4000" b="0" i="0" smtClean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4000" i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d>
                          <m:dPr>
                            <m:ctrlPr>
                              <a:rPr lang="en-US" sz="4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nor/>
                              </m:rPr>
                              <a:rPr lang="en-US" sz="4000" i="0">
                                <a:solidFill>
                                  <a:schemeClr val="tx1"/>
                                </a:solidFill>
                                <a:latin typeface="Arial" panose="020B0604020202020204" pitchFamily="34" charset="0"/>
                                <a:cs typeface="Arial" panose="020B0604020202020204" pitchFamily="34" charset="0"/>
                              </a:rPr>
                              <m:t>x</m:t>
                            </m:r>
                            <m:r>
                              <m:rPr>
                                <m:nor/>
                              </m:rPr>
                              <a:rPr lang="en-US" sz="4000" i="0">
                                <a:solidFill>
                                  <a:schemeClr val="tx1"/>
                                </a:solidFill>
                                <a:latin typeface="Arial" panose="020B0604020202020204" pitchFamily="34" charset="0"/>
                                <a:cs typeface="Arial" panose="020B0604020202020204" pitchFamily="34" charset="0"/>
                              </a:rPr>
                              <m:t>+1</m:t>
                            </m:r>
                          </m:e>
                        </m:d>
                        <m:d>
                          <m:dPr>
                            <m:ctrlPr>
                              <a:rPr lang="en-US" sz="4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nor/>
                              </m:rPr>
                              <a:rPr lang="en-US" sz="4000" i="0">
                                <a:solidFill>
                                  <a:schemeClr val="tx1"/>
                                </a:solidFill>
                                <a:latin typeface="Arial" panose="020B0604020202020204" pitchFamily="34" charset="0"/>
                                <a:cs typeface="Arial" panose="020B0604020202020204" pitchFamily="34" charset="0"/>
                              </a:rPr>
                              <m:t>x</m:t>
                            </m:r>
                            <m:r>
                              <m:rPr>
                                <m:nor/>
                              </m:rPr>
                              <a:rPr lang="en-US" sz="4000" i="0">
                                <a:solidFill>
                                  <a:schemeClr val="tx1"/>
                                </a:solidFill>
                                <a:latin typeface="Arial" panose="020B0604020202020204" pitchFamily="34" charset="0"/>
                                <a:cs typeface="Arial" panose="020B0604020202020204" pitchFamily="34" charset="0"/>
                              </a:rPr>
                              <m:t>−1</m:t>
                            </m:r>
                          </m:e>
                        </m:d>
                      </m:den>
                    </m:f>
                  </m:oMath>
                </a14:m>
                <a:endParaRPr lang="en-US" sz="40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8" name="Rounded Rectangle 4">
                <a:extLst>
                  <a:ext uri="{FF2B5EF4-FFF2-40B4-BE49-F238E27FC236}">
                    <a16:creationId xmlns:a16="http://schemas.microsoft.com/office/drawing/2014/main" id="{394F07C0-8058-0350-2F68-FEDDE9105FF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9239" y="4783703"/>
                <a:ext cx="4011435" cy="1786259"/>
              </a:xfrm>
              <a:prstGeom prst="roundRect">
                <a:avLst/>
              </a:prstGeom>
              <a:blipFill>
                <a:blip r:embed="rId11"/>
                <a:stretch>
                  <a:fillRect/>
                </a:stretch>
              </a:blip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ounded Rectangle 5">
                <a:extLst>
                  <a:ext uri="{FF2B5EF4-FFF2-40B4-BE49-F238E27FC236}">
                    <a16:creationId xmlns:a16="http://schemas.microsoft.com/office/drawing/2014/main" id="{6612F153-5626-116A-F037-EF24938CFD92}"/>
                  </a:ext>
                </a:extLst>
              </p:cNvPr>
              <p:cNvSpPr/>
              <p:nvPr/>
            </p:nvSpPr>
            <p:spPr>
              <a:xfrm>
                <a:off x="7556501" y="4783702"/>
                <a:ext cx="3756890" cy="1786259"/>
              </a:xfrm>
              <a:prstGeom prst="roundRect">
                <a:avLst/>
              </a:prstGeom>
              <a:solidFill>
                <a:srgbClr val="FFC000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</a:t>
                </a:r>
                <a:r>
                  <a:rPr lang="en-US" sz="4000" b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14:m>
                  <m:oMath xmlns:m="http://schemas.openxmlformats.org/officeDocument/2006/math">
                    <m:r>
                      <a:rPr lang="en-US" sz="4000" b="1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 </m:t>
                    </m:r>
                    <m:r>
                      <m:rPr>
                        <m:nor/>
                      </m:rPr>
                      <a:rPr lang="en-US" sz="4000" i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m:t>1</m:t>
                    </m:r>
                  </m:oMath>
                </a14:m>
                <a:endParaRPr lang="en-US" sz="40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9" name="Rounded Rectangle 5">
                <a:extLst>
                  <a:ext uri="{FF2B5EF4-FFF2-40B4-BE49-F238E27FC236}">
                    <a16:creationId xmlns:a16="http://schemas.microsoft.com/office/drawing/2014/main" id="{6612F153-5626-116A-F037-EF24938CFD9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56501" y="4783702"/>
                <a:ext cx="3756890" cy="1786259"/>
              </a:xfrm>
              <a:prstGeom prst="roundRect">
                <a:avLst/>
              </a:prstGeom>
              <a:blipFill>
                <a:blip r:embed="rId12"/>
                <a:stretch>
                  <a:fillRect/>
                </a:stretch>
              </a:blip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4" descr="Wall Mural Cartoon Little Star - PIXERS.NET.AU">
            <a:hlinkClick r:id="rId13" action="ppaction://hlinksldjump"/>
            <a:extLst>
              <a:ext uri="{FF2B5EF4-FFF2-40B4-BE49-F238E27FC236}">
                <a16:creationId xmlns:a16="http://schemas.microsoft.com/office/drawing/2014/main" id="{7E23B378-6AD3-6167-41A9-05206DEFBC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778" b="90667" l="8000" r="92000">
                        <a14:foregroundMark x1="92444" y1="46222" x2="92444" y2="46222"/>
                        <a14:foregroundMark x1="53333" y1="9778" x2="53333" y2="9778"/>
                        <a14:foregroundMark x1="8444" y1="35556" x2="8444" y2="35556"/>
                        <a14:foregroundMark x1="71111" y1="90667" x2="71111" y2="90667"/>
                        <a14:foregroundMark x1="36889" y1="49333" x2="36889" y2="49333"/>
                        <a14:foregroundMark x1="36889" y1="46667" x2="36889" y2="46667"/>
                        <a14:foregroundMark x1="60444" y1="51556" x2="60444" y2="51556"/>
                        <a14:foregroundMark x1="67556" y1="48444" x2="67556" y2="48444"/>
                        <a14:foregroundMark x1="64000" y1="45778" x2="64000" y2="45778"/>
                        <a14:foregroundMark x1="64000" y1="49333" x2="64000" y2="49333"/>
                        <a14:foregroundMark x1="63556" y1="43556" x2="63556" y2="43556"/>
                        <a14:foregroundMark x1="63111" y1="47556" x2="63111" y2="47556"/>
                        <a14:foregroundMark x1="62667" y1="44000" x2="62667" y2="44000"/>
                        <a14:foregroundMark x1="64000" y1="52444" x2="64000" y2="52444"/>
                        <a14:foregroundMark x1="35111" y1="43111" x2="35111" y2="43111"/>
                        <a14:foregroundMark x1="36889" y1="40889" x2="36889" y2="40889"/>
                        <a14:foregroundMark x1="36889" y1="38222" x2="36889" y2="38222"/>
                        <a14:foregroundMark x1="34667" y1="42222" x2="34667" y2="42222"/>
                        <a14:foregroundMark x1="33778" y1="45333" x2="33778" y2="45333"/>
                        <a14:foregroundMark x1="33778" y1="48889" x2="33778" y2="48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2301" y="-131158"/>
            <a:ext cx="1562099" cy="1562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đ">
            <a:extLst>
              <a:ext uri="{FF2B5EF4-FFF2-40B4-BE49-F238E27FC236}">
                <a16:creationId xmlns:a16="http://schemas.microsoft.com/office/drawing/2014/main" id="{73D631D1-6450-B517-B990-D172F5078FD7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5976" y="2155658"/>
            <a:ext cx="2032964" cy="1796989"/>
          </a:xfrm>
          <a:prstGeom prst="rect">
            <a:avLst/>
          </a:prstGeom>
        </p:spPr>
      </p:pic>
      <p:pic>
        <p:nvPicPr>
          <p:cNvPr id="11" name="s">
            <a:extLst>
              <a:ext uri="{FF2B5EF4-FFF2-40B4-BE49-F238E27FC236}">
                <a16:creationId xmlns:a16="http://schemas.microsoft.com/office/drawing/2014/main" id="{0B1F0357-F4CD-C46B-7F47-9500FF335058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2196" y="3862540"/>
            <a:ext cx="2032964" cy="1496214"/>
          </a:xfrm>
          <a:prstGeom prst="rect">
            <a:avLst/>
          </a:prstGeom>
        </p:spPr>
      </p:pic>
      <p:pic>
        <p:nvPicPr>
          <p:cNvPr id="83" name="Đồng hồ đếm ngược 20 giây">
            <a:hlinkClick r:id="" action="ppaction://media"/>
            <a:extLst>
              <a:ext uri="{FF2B5EF4-FFF2-40B4-BE49-F238E27FC236}">
                <a16:creationId xmlns:a16="http://schemas.microsoft.com/office/drawing/2014/main" id="{EF979832-299A-FC0D-2F73-27D0DDF7B63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5104800" y="5586091"/>
            <a:ext cx="1808252" cy="1271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9828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23755" fill="hold"/>
                                        <p:tgtEl>
                                          <p:spTgt spid="8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5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4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5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5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 mute="1">
                <p:cTn id="88" fill="hold" display="0">
                  <p:stCondLst>
                    <p:cond delay="indefinite"/>
                  </p:stCondLst>
                </p:cTn>
                <p:tgtEl>
                  <p:spTgt spid="83"/>
                </p:tgtEl>
              </p:cMediaNode>
            </p:video>
          </p:childTnLst>
        </p:cTn>
      </p:par>
    </p:tnLst>
    <p:bldLst>
      <p:bldP spid="2" grpId="0" animBg="1"/>
      <p:bldP spid="4" grpId="0" animBg="1"/>
      <p:bldP spid="5" grpId="0" animBg="1"/>
      <p:bldP spid="5" grpId="1" animBg="1"/>
      <p:bldP spid="7" grpId="0"/>
      <p:bldP spid="8" grpId="0" animBg="1"/>
      <p:bldP spid="8" grpId="1" animBg="1"/>
      <p:bldP spid="9" grpId="0" animBg="1"/>
      <p:bldP spid="9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Wall Mural Cartoon Little Star - PIXERS.NET.AU">
            <a:hlinkClick r:id="rId7" action="ppaction://hlinksldjump"/>
            <a:extLst>
              <a:ext uri="{FF2B5EF4-FFF2-40B4-BE49-F238E27FC236}">
                <a16:creationId xmlns:a16="http://schemas.microsoft.com/office/drawing/2014/main" id="{47A52C6C-B11D-E1C9-8512-809EF107A9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778" b="90667" l="8000" r="92000">
                        <a14:foregroundMark x1="92444" y1="46222" x2="92444" y2="46222"/>
                        <a14:foregroundMark x1="53333" y1="9778" x2="53333" y2="9778"/>
                        <a14:foregroundMark x1="8444" y1="35556" x2="8444" y2="35556"/>
                        <a14:foregroundMark x1="71111" y1="90667" x2="71111" y2="90667"/>
                        <a14:foregroundMark x1="36889" y1="49333" x2="36889" y2="49333"/>
                        <a14:foregroundMark x1="36889" y1="46667" x2="36889" y2="46667"/>
                        <a14:foregroundMark x1="60444" y1="51556" x2="60444" y2="51556"/>
                        <a14:foregroundMark x1="67556" y1="48444" x2="67556" y2="48444"/>
                        <a14:foregroundMark x1="64000" y1="45778" x2="64000" y2="45778"/>
                        <a14:foregroundMark x1="64000" y1="49333" x2="64000" y2="49333"/>
                        <a14:foregroundMark x1="63556" y1="43556" x2="63556" y2="43556"/>
                        <a14:foregroundMark x1="63111" y1="47556" x2="63111" y2="47556"/>
                        <a14:foregroundMark x1="62667" y1="44000" x2="62667" y2="44000"/>
                        <a14:foregroundMark x1="64000" y1="52444" x2="64000" y2="52444"/>
                        <a14:foregroundMark x1="35111" y1="43111" x2="35111" y2="43111"/>
                        <a14:foregroundMark x1="36889" y1="40889" x2="36889" y2="40889"/>
                        <a14:foregroundMark x1="36889" y1="38222" x2="36889" y2="38222"/>
                        <a14:foregroundMark x1="34667" y1="42222" x2="34667" y2="42222"/>
                        <a14:foregroundMark x1="33778" y1="45333" x2="33778" y2="45333"/>
                        <a14:foregroundMark x1="33778" y1="48889" x2="33778" y2="48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9901" y="-93662"/>
            <a:ext cx="1562099" cy="1562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2">
            <a:hlinkClick r:id="rId10" action="ppaction://hlinksldjump"/>
            <a:extLst>
              <a:ext uri="{FF2B5EF4-FFF2-40B4-BE49-F238E27FC236}">
                <a16:creationId xmlns:a16="http://schemas.microsoft.com/office/drawing/2014/main" id="{58FCEE49-EC42-DCD1-133D-5D25118C4B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29" y="0"/>
            <a:ext cx="1562099" cy="63094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5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Câu </a:t>
            </a:r>
            <a:r>
              <a:rPr lang="en-US" altLang="en-US" sz="3500" b="1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</a:t>
            </a:r>
            <a:r>
              <a:rPr kumimoji="0" lang="en-US" altLang="en-US" sz="35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endParaRPr kumimoji="0" lang="en-US" altLang="en-US" sz="35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23">
            <a:extLst>
              <a:ext uri="{FF2B5EF4-FFF2-40B4-BE49-F238E27FC236}">
                <a16:creationId xmlns:a16="http://schemas.microsoft.com/office/drawing/2014/main" id="{F5C2FC1D-D022-FC5B-ACE8-6BF12CD099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56024" y="445325"/>
            <a:ext cx="3488376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36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                    </a:t>
            </a:r>
            <a:endParaRPr kumimoji="0" lang="en-US" altLang="en-US" sz="3600" b="0" i="0" u="none" strike="noStrike" cap="none" normalizeH="0" baseline="0" dirty="0">
              <a:ln>
                <a:noFill/>
              </a:ln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Đ">
                <a:extLst>
                  <a:ext uri="{FF2B5EF4-FFF2-40B4-BE49-F238E27FC236}">
                    <a16:creationId xmlns:a16="http://schemas.microsoft.com/office/drawing/2014/main" id="{21B96CF6-7C8F-F755-E0C2-F6568750A9B2}"/>
                  </a:ext>
                </a:extLst>
              </p:cNvPr>
              <p:cNvSpPr/>
              <p:nvPr/>
            </p:nvSpPr>
            <p:spPr>
              <a:xfrm>
                <a:off x="189239" y="2952122"/>
                <a:ext cx="2648249" cy="1786259"/>
              </a:xfrm>
              <a:prstGeom prst="roundRect">
                <a:avLst/>
              </a:prstGeom>
              <a:solidFill>
                <a:srgbClr val="FFC000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</a:t>
                </a:r>
                <a:r>
                  <a:rPr lang="en-US" sz="4000" b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4000" i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m:t>−</m:t>
                    </m:r>
                    <m:f>
                      <m:fPr>
                        <m:ctrlPr>
                          <a:rPr lang="en-US" sz="4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000" i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x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000" i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4000" b="0" i="0" smtClean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4000" i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m:rPr>
                            <m:nor/>
                          </m:rPr>
                          <a:rPr lang="en-US" sz="4000" b="0" i="0" smtClean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4000" i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endParaRPr lang="en-US" sz="40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" name="Đ">
                <a:extLst>
                  <a:ext uri="{FF2B5EF4-FFF2-40B4-BE49-F238E27FC236}">
                    <a16:creationId xmlns:a16="http://schemas.microsoft.com/office/drawing/2014/main" id="{21B96CF6-7C8F-F755-E0C2-F6568750A9B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9239" y="2952122"/>
                <a:ext cx="2648249" cy="1786259"/>
              </a:xfrm>
              <a:prstGeom prst="roundRect">
                <a:avLst/>
              </a:prstGeom>
              <a:blipFill>
                <a:blip r:embed="rId11"/>
                <a:stretch>
                  <a:fillRect/>
                </a:stretch>
              </a:blip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ounded Rectangle 5">
                <a:extLst>
                  <a:ext uri="{FF2B5EF4-FFF2-40B4-BE49-F238E27FC236}">
                    <a16:creationId xmlns:a16="http://schemas.microsoft.com/office/drawing/2014/main" id="{418B645B-1F52-86D4-CA49-7A89EDE2EED4}"/>
                  </a:ext>
                </a:extLst>
              </p:cNvPr>
              <p:cNvSpPr/>
              <p:nvPr/>
            </p:nvSpPr>
            <p:spPr>
              <a:xfrm>
                <a:off x="3293042" y="2984128"/>
                <a:ext cx="2648249" cy="1786257"/>
              </a:xfrm>
              <a:prstGeom prst="roundRect">
                <a:avLst/>
              </a:prstGeom>
              <a:solidFill>
                <a:srgbClr val="FFC000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000" i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4000" b="0" i="0" smtClean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4000" i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m:rPr>
                            <m:nor/>
                          </m:rPr>
                          <a:rPr lang="en-US" sz="4000" b="0" i="0" smtClean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4000" i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000" i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x</m:t>
                        </m:r>
                      </m:den>
                    </m:f>
                  </m:oMath>
                </a14:m>
                <a:endParaRPr lang="en-US" sz="40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" name="Rounded Rectangle 5">
                <a:extLst>
                  <a:ext uri="{FF2B5EF4-FFF2-40B4-BE49-F238E27FC236}">
                    <a16:creationId xmlns:a16="http://schemas.microsoft.com/office/drawing/2014/main" id="{418B645B-1F52-86D4-CA49-7A89EDE2EED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93042" y="2984128"/>
                <a:ext cx="2648249" cy="1786257"/>
              </a:xfrm>
              <a:prstGeom prst="roundRect">
                <a:avLst/>
              </a:prstGeom>
              <a:blipFill>
                <a:blip r:embed="rId12"/>
                <a:stretch>
                  <a:fillRect/>
                </a:stretch>
              </a:blip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929036AF-3ED7-99A6-157C-740961B4DAF2}"/>
                  </a:ext>
                </a:extLst>
              </p:cNvPr>
              <p:cNvSpPr txBox="1"/>
              <p:nvPr/>
            </p:nvSpPr>
            <p:spPr>
              <a:xfrm>
                <a:off x="239803" y="218012"/>
                <a:ext cx="10032460" cy="228229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nl-NL"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Phân thức nghịch đảo của phân thức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000" i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x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000" i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4000" b="0" i="0" smtClean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4000" i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m:rPr>
                            <m:nor/>
                          </m:rPr>
                          <a:rPr lang="en-US" sz="4000" b="0" i="0" smtClean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4000" i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với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4000" i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m:t>x</m:t>
                    </m:r>
                    <m:r>
                      <m:rPr>
                        <m:nor/>
                      </m:rPr>
                      <a:rPr lang="en-US" sz="4000" b="0" i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m:t> </m:t>
                    </m:r>
                    <m:r>
                      <m:rPr>
                        <m:nor/>
                      </m:rPr>
                      <a:rPr lang="en-US" sz="4000" i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m:t>≠</m:t>
                    </m:r>
                    <m:r>
                      <m:rPr>
                        <m:nor/>
                      </m:rPr>
                      <a:rPr lang="en-US" sz="4000" b="0" i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m:t> </m:t>
                    </m:r>
                    <m:r>
                      <m:rPr>
                        <m:nor/>
                      </m:rPr>
                      <a:rPr lang="en-US" sz="4000" i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m:t>0; </m:t>
                    </m:r>
                    <m:r>
                      <m:rPr>
                        <m:nor/>
                      </m:rPr>
                      <a:rPr lang="en-US" sz="4000" i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m:t>x</m:t>
                    </m:r>
                    <m:r>
                      <m:rPr>
                        <m:nor/>
                      </m:rPr>
                      <a:rPr lang="en-US" sz="4000" b="0" i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m:t> </m:t>
                    </m:r>
                    <m:r>
                      <m:rPr>
                        <m:nor/>
                      </m:rPr>
                      <a:rPr lang="en-US" sz="4000" i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m:t>≠</m:t>
                    </m:r>
                    <m:r>
                      <m:rPr>
                        <m:nor/>
                      </m:rPr>
                      <a:rPr lang="en-US" sz="4000" b="0" i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m:t> </m:t>
                    </m:r>
                    <m:r>
                      <m:rPr>
                        <m:nor/>
                      </m:rPr>
                      <a:rPr lang="en-US" sz="4000" i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m:t>3</m:t>
                    </m:r>
                  </m:oMath>
                </a14:m>
                <a:r>
                  <a:rPr lang="en-US"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là: </a:t>
                </a:r>
              </a:p>
            </p:txBody>
          </p:sp>
        </mc:Choice>
        <mc:Fallback xmlns="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929036AF-3ED7-99A6-157C-740961B4DA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9803" y="218012"/>
                <a:ext cx="10032460" cy="2282291"/>
              </a:xfrm>
              <a:prstGeom prst="rect">
                <a:avLst/>
              </a:prstGeom>
              <a:blipFill>
                <a:blip r:embed="rId13"/>
                <a:stretch>
                  <a:fillRect l="-2126" b="-106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ounded Rectangle 4">
                <a:extLst>
                  <a:ext uri="{FF2B5EF4-FFF2-40B4-BE49-F238E27FC236}">
                    <a16:creationId xmlns:a16="http://schemas.microsoft.com/office/drawing/2014/main" id="{4CC17C01-8AD0-4845-CFAA-A9DC442EEBC9}"/>
                  </a:ext>
                </a:extLst>
              </p:cNvPr>
              <p:cNvSpPr/>
              <p:nvPr/>
            </p:nvSpPr>
            <p:spPr>
              <a:xfrm>
                <a:off x="6384540" y="2952122"/>
                <a:ext cx="2648249" cy="1786259"/>
              </a:xfrm>
              <a:prstGeom prst="roundRect">
                <a:avLst/>
              </a:prstGeom>
              <a:solidFill>
                <a:srgbClr val="FFC000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</a:t>
                </a:r>
                <a:r>
                  <a:rPr lang="en-US" sz="4000" b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000" i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m:rPr>
                            <m:nor/>
                          </m:rPr>
                          <a:rPr lang="en-US" sz="4000" b="0" i="0" smtClean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4000" i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x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000" i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4000" b="0" i="0" smtClean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4000" i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m:rPr>
                            <m:nor/>
                          </m:rPr>
                          <a:rPr lang="en-US" sz="4000" b="0" i="0" smtClean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4000" i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endParaRPr lang="en-US" sz="40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8" name="Rounded Rectangle 4">
                <a:extLst>
                  <a:ext uri="{FF2B5EF4-FFF2-40B4-BE49-F238E27FC236}">
                    <a16:creationId xmlns:a16="http://schemas.microsoft.com/office/drawing/2014/main" id="{4CC17C01-8AD0-4845-CFAA-A9DC442EEBC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84540" y="2952122"/>
                <a:ext cx="2648249" cy="1786259"/>
              </a:xfrm>
              <a:prstGeom prst="roundRect">
                <a:avLst/>
              </a:prstGeom>
              <a:blipFill>
                <a:blip r:embed="rId14"/>
                <a:stretch>
                  <a:fillRect/>
                </a:stretch>
              </a:blip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ounded Rectangle 5">
                <a:extLst>
                  <a:ext uri="{FF2B5EF4-FFF2-40B4-BE49-F238E27FC236}">
                    <a16:creationId xmlns:a16="http://schemas.microsoft.com/office/drawing/2014/main" id="{B8662F61-7EBE-B76F-8F69-B98C335DE69E}"/>
                  </a:ext>
                </a:extLst>
              </p:cNvPr>
              <p:cNvSpPr/>
              <p:nvPr/>
            </p:nvSpPr>
            <p:spPr>
              <a:xfrm>
                <a:off x="9426558" y="2961788"/>
                <a:ext cx="2648249" cy="1694650"/>
              </a:xfrm>
              <a:prstGeom prst="roundRect">
                <a:avLst/>
              </a:prstGeom>
              <a:solidFill>
                <a:srgbClr val="FFC000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b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000" i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4000" b="0" i="0" smtClean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4000" i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+</m:t>
                        </m:r>
                        <m:r>
                          <m:rPr>
                            <m:nor/>
                          </m:rPr>
                          <a:rPr lang="en-US" sz="4000" b="0" i="0" smtClean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4000" i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000" i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x</m:t>
                        </m:r>
                      </m:den>
                    </m:f>
                  </m:oMath>
                </a14:m>
                <a:endParaRPr lang="en-US" sz="40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9" name="Rounded Rectangle 5">
                <a:extLst>
                  <a:ext uri="{FF2B5EF4-FFF2-40B4-BE49-F238E27FC236}">
                    <a16:creationId xmlns:a16="http://schemas.microsoft.com/office/drawing/2014/main" id="{B8662F61-7EBE-B76F-8F69-B98C335DE69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26558" y="2961788"/>
                <a:ext cx="2648249" cy="1694650"/>
              </a:xfrm>
              <a:prstGeom prst="roundRect">
                <a:avLst/>
              </a:prstGeom>
              <a:blipFill>
                <a:blip r:embed="rId15"/>
                <a:stretch>
                  <a:fillRect/>
                </a:stretch>
              </a:blip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đ">
            <a:extLst>
              <a:ext uri="{FF2B5EF4-FFF2-40B4-BE49-F238E27FC236}">
                <a16:creationId xmlns:a16="http://schemas.microsoft.com/office/drawing/2014/main" id="{A08DA623-0D9E-067E-D9CF-B62F03ED13F5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181" y="4618634"/>
            <a:ext cx="2340607" cy="2068923"/>
          </a:xfrm>
          <a:prstGeom prst="rect">
            <a:avLst/>
          </a:prstGeom>
        </p:spPr>
      </p:pic>
      <p:pic>
        <p:nvPicPr>
          <p:cNvPr id="12" name="s">
            <a:extLst>
              <a:ext uri="{FF2B5EF4-FFF2-40B4-BE49-F238E27FC236}">
                <a16:creationId xmlns:a16="http://schemas.microsoft.com/office/drawing/2014/main" id="{CC62AAFE-0579-C3E4-9A00-0572B1E2647E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7166" y="5135368"/>
            <a:ext cx="2340607" cy="1722632"/>
          </a:xfrm>
          <a:prstGeom prst="rect">
            <a:avLst/>
          </a:prstGeom>
        </p:spPr>
      </p:pic>
      <p:pic>
        <p:nvPicPr>
          <p:cNvPr id="2070" name="Đồng hồ đếm ngược 20 giây">
            <a:hlinkClick r:id="" action="ppaction://media"/>
            <a:extLst>
              <a:ext uri="{FF2B5EF4-FFF2-40B4-BE49-F238E27FC236}">
                <a16:creationId xmlns:a16="http://schemas.microsoft.com/office/drawing/2014/main" id="{2D700D18-32BF-948A-E525-A16D4DA9FEB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0709" y="5105495"/>
            <a:ext cx="2491507" cy="1752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1110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23755" fill="hold"/>
                                        <p:tgtEl>
                                          <p:spTgt spid="207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61" fill="hold" display="0">
                  <p:stCondLst>
                    <p:cond delay="indefinite"/>
                  </p:stCondLst>
                </p:cTn>
                <p:tgtEl>
                  <p:spTgt spid="2070"/>
                </p:tgtEl>
              </p:cMediaNode>
            </p:video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9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5" grpId="1" animBg="1"/>
      <p:bldP spid="6" grpId="0" animBg="1"/>
      <p:bldP spid="7" grpId="0"/>
      <p:bldP spid="8" grpId="0" animBg="1"/>
      <p:bldP spid="8" grpId="1" animBg="1"/>
      <p:bldP spid="9" grpId="0" animBg="1"/>
      <p:bldP spid="9" grpId="1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F33787325_Lab safety_AAS_v3" id="{898BC5E2-691B-4B41-A97D-F35AD4FFF20D}" vid="{295F60D3-032D-43CA-A300-E4752067AD5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291512c1ee715ab617f4c07df79fc1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8256c27c40ca5c40ce1cf6c44f0205df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9E59094-1E6F-42D5-A62B-D0344AFFFAC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D0096A91-93C8-4C7A-BF68-944591874A6D}">
  <ds:schemaRefs>
    <ds:schemaRef ds:uri="http://purl.org/dc/elements/1.1/"/>
    <ds:schemaRef ds:uri="http://purl.org/dc/terms/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16c05727-aa75-4e4a-9b5f-8a80a1165891"/>
    <ds:schemaRef ds:uri="http://www.w3.org/XML/1998/namespace"/>
    <ds:schemaRef ds:uri="71af3243-3dd4-4a8d-8c0d-dd76da1f02a5"/>
    <ds:schemaRef ds:uri="http://schemas.microsoft.com/office/2006/metadata/properties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604BA817-A03C-4EA3-86C4-6E42BD37F52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Lab safety</Template>
  <TotalTime>2664</TotalTime>
  <Words>2882</Words>
  <Application>Microsoft Office PowerPoint</Application>
  <PresentationFormat>Widescreen</PresentationFormat>
  <Paragraphs>300</Paragraphs>
  <Slides>36</Slides>
  <Notes>31</Notes>
  <HiddenSlides>0</HiddenSlides>
  <MMClips>10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6" baseType="lpstr">
      <vt:lpstr>Abadi</vt:lpstr>
      <vt:lpstr>Arial</vt:lpstr>
      <vt:lpstr>Calibri</vt:lpstr>
      <vt:lpstr>Calibri Light</vt:lpstr>
      <vt:lpstr>Cambria Math</vt:lpstr>
      <vt:lpstr>Rockwell</vt:lpstr>
      <vt:lpstr>Tahoma</vt:lpstr>
      <vt:lpstr>Times New Roman</vt:lpstr>
      <vt:lpstr>Office Theme</vt:lpstr>
      <vt:lpstr>Equation</vt:lpstr>
      <vt:lpstr>HÀM SỐ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Remember… Safety First!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Lab Safety</dc:title>
  <dc:creator>Lê Hải</dc:creator>
  <cp:lastModifiedBy>Trung Hồ Xuân</cp:lastModifiedBy>
  <cp:revision>90</cp:revision>
  <dcterms:created xsi:type="dcterms:W3CDTF">2021-06-07T13:44:30Z</dcterms:created>
  <dcterms:modified xsi:type="dcterms:W3CDTF">2023-07-26T16:39:40Z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