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82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8" r:id="rId11"/>
    <p:sldId id="269" r:id="rId12"/>
    <p:sldId id="280" r:id="rId13"/>
    <p:sldId id="270" r:id="rId14"/>
    <p:sldId id="271" r:id="rId15"/>
    <p:sldId id="272" r:id="rId16"/>
    <p:sldId id="274" r:id="rId17"/>
    <p:sldId id="275" r:id="rId18"/>
    <p:sldId id="257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FCB1A-6366-471F-976F-CACD321BEA0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F7A20-BF80-4F5F-9748-0313D840F2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937A1-D072-4EB7-A013-6F71033359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71F7-1ED2-4951-AAA2-C5914B29514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ADFE2-8B06-4BBD-B2F2-8122ADB502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276600" y="3429000"/>
            <a:ext cx="5857875" cy="3429000"/>
            <a:chOff x="3276600" y="3429000"/>
            <a:chExt cx="5857519" cy="3429000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276600" y="3429000"/>
              <a:ext cx="5857519" cy="3429000"/>
              <a:chOff x="3276600" y="3429000"/>
              <a:chExt cx="5857519" cy="3429000"/>
            </a:xfrm>
          </p:grpSpPr>
          <p:pic>
            <p:nvPicPr>
              <p:cNvPr id="3101" name="Picture 20" descr="4.2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76600" y="3429000"/>
                <a:ext cx="5857519" cy="342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02" name="TextBox 10"/>
              <p:cNvSpPr txBox="1">
                <a:spLocks noChangeArrowheads="1"/>
              </p:cNvSpPr>
              <p:nvPr/>
            </p:nvSpPr>
            <p:spPr bwMode="auto">
              <a:xfrm>
                <a:off x="6471356" y="3962400"/>
                <a:ext cx="38664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>
                    <a:solidFill>
                      <a:srgbClr val="FF0000"/>
                    </a:solidFill>
                  </a:rPr>
                  <a:t>R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4952898" y="4800600"/>
              <a:ext cx="213347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100" name="Picture 33" descr="khoa K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0" y="6463102"/>
              <a:ext cx="857370" cy="304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5" name="Picture 19" descr="4.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0"/>
            <a:ext cx="56388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AT HO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3124200"/>
            <a:ext cx="9906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1905000"/>
            <a:ext cx="4038600" cy="22463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Cloud 22"/>
          <p:cNvSpPr/>
          <p:nvPr/>
        </p:nvSpPr>
        <p:spPr>
          <a:xfrm>
            <a:off x="7162800" y="3200400"/>
            <a:ext cx="914400" cy="609600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? </a:t>
            </a:r>
            <a:r>
              <a:rPr lang="el-G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Ω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5664200" y="542925"/>
            <a:ext cx="50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A04C0"/>
                </a:solidFill>
              </a:rPr>
              <a:t>R</a:t>
            </a:r>
            <a:r>
              <a:rPr lang="en-US" sz="2800" b="1" baseline="-25000">
                <a:solidFill>
                  <a:srgbClr val="1A04C0"/>
                </a:solidFill>
              </a:rPr>
              <a:t>1</a:t>
            </a:r>
            <a:endParaRPr lang="en-US" sz="2800" b="1">
              <a:solidFill>
                <a:srgbClr val="1A04C0"/>
              </a:solidFill>
            </a:endParaRP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7680325" y="547688"/>
            <a:ext cx="508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A04C0"/>
                </a:solidFill>
              </a:rPr>
              <a:t>R</a:t>
            </a:r>
            <a:r>
              <a:rPr lang="en-US" sz="2800" b="1" baseline="-25000">
                <a:solidFill>
                  <a:srgbClr val="1A04C0"/>
                </a:solidFill>
              </a:rPr>
              <a:t>2</a:t>
            </a:r>
            <a:endParaRPr lang="en-US" sz="2800" b="1">
              <a:solidFill>
                <a:srgbClr val="1A04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4800" y="1752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14800" y="1025525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72088" y="27432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67400" y="27432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22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48400" y="22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05513" y="3684588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62400" y="4495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2400" y="5257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75250" y="6324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70563" y="6303963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523163" y="640715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543800" y="2860675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53000" y="1246188"/>
            <a:ext cx="21336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96" name="Picture 31" descr="khoa 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909888"/>
            <a:ext cx="85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477000" y="3962400"/>
            <a:ext cx="606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R</a:t>
            </a:r>
            <a:r>
              <a:rPr lang="en-US" sz="2800" b="1" baseline="-25000">
                <a:solidFill>
                  <a:srgbClr val="FF0000"/>
                </a:solidFill>
              </a:rPr>
              <a:t>tđ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48E8E6-AF2F-4748-B79A-B28F3180E68D}"/>
              </a:ext>
            </a:extLst>
          </p:cNvPr>
          <p:cNvSpPr/>
          <p:nvPr/>
        </p:nvSpPr>
        <p:spPr>
          <a:xfrm>
            <a:off x="0" y="2286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b="1" u="sng" baseline="-250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Hãy chứng minh  </a:t>
            </a:r>
            <a:r>
              <a:rPr lang="vi-VN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32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vi-VN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vi-VN" sz="32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+ R</a:t>
            </a:r>
            <a:r>
              <a:rPr lang="vi-VN" sz="32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0BE55B-40EB-4EC0-AEC5-DDF12DF55CD8}"/>
              </a:ext>
            </a:extLst>
          </p:cNvPr>
          <p:cNvSpPr/>
          <p:nvPr/>
        </p:nvSpPr>
        <p:spPr>
          <a:xfrm>
            <a:off x="152400" y="1066800"/>
            <a:ext cx="8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Vì R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nt R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nl-NL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	=&gt;   U =  U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+ U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	&lt;=&gt;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I.R = I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 + I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Mà I = I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= I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=&gt; R = R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+ R</a:t>
            </a:r>
            <a:r>
              <a:rPr lang="nl-NL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(đpcm)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DE347-A311-F59D-5ED6-3B3C43368381}"/>
              </a:ext>
            </a:extLst>
          </p:cNvPr>
          <p:cNvSpPr txBox="1"/>
          <p:nvPr/>
        </p:nvSpPr>
        <p:spPr>
          <a:xfrm>
            <a:off x="685800" y="44958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https://www.youtube.com/watch?v=I6L3QMzs0c4</a:t>
            </a:r>
          </a:p>
        </p:txBody>
      </p:sp>
    </p:spTree>
    <p:extLst>
      <p:ext uri="{BB962C8B-B14F-4D97-AF65-F5344CB8AC3E}">
        <p14:creationId xmlns:p14="http://schemas.microsoft.com/office/powerpoint/2010/main" val="34832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/>
          <p:cNvSpPr/>
          <p:nvPr/>
        </p:nvSpPr>
        <p:spPr>
          <a:xfrm>
            <a:off x="152400" y="228600"/>
            <a:ext cx="3618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660066"/>
                </a:solidFill>
              </a:rPr>
              <a:t>3. Thí nghiệm kiểm tra </a:t>
            </a:r>
          </a:p>
        </p:txBody>
      </p:sp>
      <p:graphicFrame>
        <p:nvGraphicFramePr>
          <p:cNvPr id="11" name="Đối tượng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408828"/>
              </p:ext>
            </p:extLst>
          </p:nvPr>
        </p:nvGraphicFramePr>
        <p:xfrm>
          <a:off x="3033197" y="685800"/>
          <a:ext cx="6110803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imulation" r:id="rId4" imgW="3715269" imgH="1314634" progId="">
                  <p:embed/>
                </p:oleObj>
              </mc:Choice>
              <mc:Fallback>
                <p:oleObj name="Simulation" r:id="rId4" imgW="3715269" imgH="131463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197" y="685800"/>
                        <a:ext cx="6110803" cy="2304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Hộp_Văn_Bản 11"/>
          <p:cNvSpPr txBox="1"/>
          <p:nvPr/>
        </p:nvSpPr>
        <p:spPr>
          <a:xfrm>
            <a:off x="4267200" y="3048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/>
              <a:t>Hình 4.1</a:t>
            </a:r>
          </a:p>
        </p:txBody>
      </p:sp>
      <p:sp>
        <p:nvSpPr>
          <p:cNvPr id="13" name="Hộp_Văn_Bản 12"/>
          <p:cNvSpPr txBox="1"/>
          <p:nvPr/>
        </p:nvSpPr>
        <p:spPr>
          <a:xfrm>
            <a:off x="7391400" y="3048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/>
              <a:t>Hình 4.2</a:t>
            </a:r>
          </a:p>
        </p:txBody>
      </p:sp>
      <p:sp>
        <p:nvSpPr>
          <p:cNvPr id="14" name="Hộp_Văn_Bản 13"/>
          <p:cNvSpPr txBox="1"/>
          <p:nvPr/>
        </p:nvSpPr>
        <p:spPr>
          <a:xfrm>
            <a:off x="0" y="762000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Mắc mạch điện theo 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 4.1; h 4.2 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lại công thức?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7068" y="3810000"/>
            <a:ext cx="9136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28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vi-VN" sz="28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 mạch gồm hai điện trở mắc .................  có điện trở tương đương bằng ………………………………………</a:t>
            </a:r>
          </a:p>
        </p:txBody>
      </p:sp>
      <p:sp>
        <p:nvSpPr>
          <p:cNvPr id="17" name="Hình chữ nhật 16"/>
          <p:cNvSpPr/>
          <p:nvPr/>
        </p:nvSpPr>
        <p:spPr>
          <a:xfrm>
            <a:off x="5380028" y="4190256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nối tiếp </a:t>
            </a:r>
            <a:endParaRPr lang="vi-VN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3200400" y="4648200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 các điện trở thành phần</a:t>
            </a:r>
            <a:r>
              <a:rPr lang="vi-VN" sz="2400" b="1" dirty="0">
                <a:solidFill>
                  <a:srgbClr val="C00000"/>
                </a:solidFill>
              </a:rPr>
              <a:t> 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9" name="Hộp_Văn_Bản 18"/>
          <p:cNvSpPr txBox="1"/>
          <p:nvPr/>
        </p:nvSpPr>
        <p:spPr>
          <a:xfrm>
            <a:off x="228600" y="5562600"/>
            <a:ext cx="3459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Chú ý: SGK trang 12</a:t>
            </a:r>
          </a:p>
        </p:txBody>
      </p:sp>
      <p:pic>
        <p:nvPicPr>
          <p:cNvPr id="2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2D9E7F12-D045-3413-25EE-C8E5AC7E2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3481" y="5393322"/>
            <a:ext cx="2464137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89" y="1600200"/>
            <a:ext cx="9093071" cy="5109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71189" y="2255837"/>
            <a:ext cx="63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b="1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0" y="-502732"/>
            <a:ext cx="365522" cy="3655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1D3E12-3BE7-6383-C653-404690FD0388}"/>
              </a:ext>
            </a:extLst>
          </p:cNvPr>
          <p:cNvSpPr txBox="1">
            <a:spLocks/>
          </p:cNvSpPr>
          <p:nvPr/>
        </p:nvSpPr>
        <p:spPr>
          <a:xfrm>
            <a:off x="457200" y="-76200"/>
            <a:ext cx="8229600" cy="944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III. LUYỆN TẬP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18BCA5-D524-065D-A72D-C8D86401C422}"/>
              </a:ext>
            </a:extLst>
          </p:cNvPr>
          <p:cNvSpPr/>
          <p:nvPr/>
        </p:nvSpPr>
        <p:spPr>
          <a:xfrm>
            <a:off x="2283524" y="832803"/>
            <a:ext cx="4648200" cy="6556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44563"/>
          </a:xfrm>
        </p:spPr>
        <p:txBody>
          <a:bodyPr/>
          <a:lstStyle/>
          <a:p>
            <a:r>
              <a:rPr lang="en-US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IV. VẬN DỤNG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2400" y="833438"/>
            <a:ext cx="56137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0600" y="838200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4.2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" y="14478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+ Khi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2438400"/>
            <a:ext cx="487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600" y="3733800"/>
            <a:ext cx="5410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" y="5181600"/>
            <a:ext cx="876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 descr="Cho mạch điện có sơ đồ như hình 4.2 (SGK). - Khi công tắc K mở, hai đèn có  hoạt động không? Vì sao?">
            <a:extLst>
              <a:ext uri="{FF2B5EF4-FFF2-40B4-BE49-F238E27FC236}">
                <a16:creationId xmlns:a16="http://schemas.microsoft.com/office/drawing/2014/main" id="{A957E9AC-18B7-71F8-1C7C-4BD8EC3C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30661"/>
            <a:ext cx="3886200" cy="276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65" grpId="0" animBg="1"/>
      <p:bldP spid="13" grpId="0"/>
      <p:bldP spid="14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0" y="0"/>
            <a:ext cx="56137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962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FontTx/>
              <a:buAutoNum type="alphaLcParenR"/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a: </a:t>
            </a:r>
          </a:p>
          <a:p>
            <a:pPr marL="514350" indent="-514350"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+ R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20 + 20 = 40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3340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b: </a:t>
            </a:r>
          </a:p>
          <a:p>
            <a:pPr marL="514350" indent="-514350"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+ R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+ R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20 + 20 + 20 = 60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1295400"/>
            <a:ext cx="48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20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? So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2286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20</a:t>
            </a:r>
            <a:r>
              <a:rPr lang="el-GR" sz="28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4.3a</a:t>
            </a:r>
          </a:p>
        </p:txBody>
      </p:sp>
      <p:pic>
        <p:nvPicPr>
          <p:cNvPr id="1026" name="Picture 2" descr="Download bộ tranh ảnh trong SGK môn Vật Lý lớp 9 – ÔN THI ĐỊA LÝ – TOLD  Channel">
            <a:extLst>
              <a:ext uri="{FF2B5EF4-FFF2-40B4-BE49-F238E27FC236}">
                <a16:creationId xmlns:a16="http://schemas.microsoft.com/office/drawing/2014/main" id="{57E8CD6F-25BE-D029-BF21-AE3A8F4D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82706"/>
            <a:ext cx="3934428" cy="30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28600" y="777875"/>
            <a:ext cx="8915400" cy="522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209800" y="1676400"/>
            <a:ext cx="4343400" cy="2362200"/>
            <a:chOff x="2209800" y="1676400"/>
            <a:chExt cx="4343400" cy="2362200"/>
          </a:xfrm>
        </p:grpSpPr>
        <p:graphicFrame>
          <p:nvGraphicFramePr>
            <p:cNvPr id="17414" name="Object 25"/>
            <p:cNvGraphicFramePr>
              <a:graphicFrameLocks noChangeAspect="1"/>
            </p:cNvGraphicFramePr>
            <p:nvPr/>
          </p:nvGraphicFramePr>
          <p:xfrm>
            <a:off x="2286000" y="1752600"/>
            <a:ext cx="4191000" cy="2155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33500" imgH="685800" progId="Equation.3">
                    <p:embed/>
                  </p:oleObj>
                </mc:Choice>
                <mc:Fallback>
                  <p:oleObj name="Equation" r:id="rId2" imgW="1333500" imgH="68580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1752600"/>
                          <a:ext cx="4191000" cy="21553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26"/>
            <p:cNvSpPr/>
            <p:nvPr/>
          </p:nvSpPr>
          <p:spPr>
            <a:xfrm>
              <a:off x="2209800" y="1676400"/>
              <a:ext cx="4343400" cy="2362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152400" y="304800"/>
            <a:ext cx="113364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919163"/>
            <a:ext cx="8610600" cy="267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ampe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A, B.</a:t>
            </a:r>
          </a:p>
          <a:p>
            <a:pPr marL="514350" indent="-514350" algn="just">
              <a:buFontTx/>
              <a:buAutoNum type="alphaLcParenR"/>
              <a:defRPr/>
            </a:pP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Tx/>
              <a:buAutoNum type="alphaLcParenR"/>
              <a:defRPr/>
            </a:pP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l-GR" sz="28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l-GR" sz="28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ampe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057400" y="3733800"/>
            <a:ext cx="4729163" cy="2738438"/>
            <a:chOff x="2057400" y="3733800"/>
            <a:chExt cx="4728955" cy="273904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57400" y="3733800"/>
              <a:ext cx="4728955" cy="2739048"/>
              <a:chOff x="2057400" y="3733800"/>
              <a:chExt cx="4728955" cy="2739048"/>
            </a:xfrm>
          </p:grpSpPr>
          <p:pic>
            <p:nvPicPr>
              <p:cNvPr id="19463" name="Picture 8" descr="BAI TAP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57400" y="3733800"/>
                <a:ext cx="4728955" cy="2739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4" name="TextBox 10"/>
              <p:cNvSpPr txBox="1">
                <a:spLocks noChangeArrowheads="1"/>
              </p:cNvSpPr>
              <p:nvPr/>
            </p:nvSpPr>
            <p:spPr bwMode="auto">
              <a:xfrm>
                <a:off x="2507670" y="4987635"/>
                <a:ext cx="7689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0,2 A</a:t>
                </a:r>
              </a:p>
            </p:txBody>
          </p:sp>
        </p:grpSp>
        <p:sp>
          <p:nvSpPr>
            <p:cNvPr id="19462" name="TextBox 12"/>
            <p:cNvSpPr txBox="1">
              <a:spLocks noChangeArrowheads="1"/>
            </p:cNvSpPr>
            <p:nvPr/>
          </p:nvSpPr>
          <p:spPr bwMode="auto">
            <a:xfrm>
              <a:off x="5257800" y="5791200"/>
              <a:ext cx="990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A          B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1773238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r>
              <a:rPr lang="el-GR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Ώ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= 10</a:t>
            </a:r>
            <a:r>
              <a:rPr lang="el-GR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 = 0,2A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= ? (V)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= ? (V)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b="1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= ? (V)</a:t>
            </a:r>
            <a:endParaRPr lang="el-GR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ộp_Văn_Bản 11"/>
          <p:cNvSpPr txBox="1">
            <a:spLocks noChangeArrowheads="1"/>
          </p:cNvSpPr>
          <p:nvPr/>
        </p:nvSpPr>
        <p:spPr bwMode="auto">
          <a:xfrm>
            <a:off x="2509838" y="2976563"/>
            <a:ext cx="4806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_Văn_Bản 13"/>
          <p:cNvSpPr txBox="1">
            <a:spLocks noChangeArrowheads="1"/>
          </p:cNvSpPr>
          <p:nvPr/>
        </p:nvSpPr>
        <p:spPr bwMode="auto">
          <a:xfrm>
            <a:off x="152400" y="228600"/>
            <a:ext cx="1236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vi-VN" sz="2400" b="1" u="sng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_Văn_Bản 14"/>
          <p:cNvSpPr txBox="1">
            <a:spLocks noChangeArrowheads="1"/>
          </p:cNvSpPr>
          <p:nvPr/>
        </p:nvSpPr>
        <p:spPr bwMode="auto">
          <a:xfrm>
            <a:off x="3883025" y="2530475"/>
            <a:ext cx="7651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2400" b="1" u="sng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-723900" y="3314700"/>
            <a:ext cx="5562600" cy="158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48200" y="228600"/>
            <a:ext cx="4267200" cy="2205037"/>
            <a:chOff x="2057400" y="3833584"/>
            <a:chExt cx="4728955" cy="273904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57400" y="3833584"/>
              <a:ext cx="4728955" cy="2739048"/>
              <a:chOff x="2057400" y="3833584"/>
              <a:chExt cx="4728955" cy="2739048"/>
            </a:xfrm>
          </p:grpSpPr>
          <p:pic>
            <p:nvPicPr>
              <p:cNvPr id="20498" name="Picture 22" descr="BAI TAP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57400" y="3833584"/>
                <a:ext cx="4728955" cy="2739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9" name="TextBox 23"/>
              <p:cNvSpPr txBox="1">
                <a:spLocks noChangeArrowheads="1"/>
              </p:cNvSpPr>
              <p:nvPr/>
            </p:nvSpPr>
            <p:spPr bwMode="auto">
              <a:xfrm>
                <a:off x="2507670" y="4987635"/>
                <a:ext cx="7689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0,2 A</a:t>
                </a:r>
              </a:p>
            </p:txBody>
          </p:sp>
        </p:grpSp>
        <p:sp>
          <p:nvSpPr>
            <p:cNvPr id="20497" name="TextBox 21"/>
            <p:cNvSpPr txBox="1">
              <a:spLocks noChangeArrowheads="1"/>
            </p:cNvSpPr>
            <p:nvPr/>
          </p:nvSpPr>
          <p:spPr bwMode="auto">
            <a:xfrm>
              <a:off x="5266334" y="5815610"/>
              <a:ext cx="1359662" cy="420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A          B</a:t>
              </a: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429000" y="3733800"/>
          <a:ext cx="372110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51000" imgH="457200" progId="Equation.3">
                  <p:embed/>
                </p:oleObj>
              </mc:Choice>
              <mc:Fallback>
                <p:oleObj name="Equation" r:id="rId3" imgW="1651000" imgH="4572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733800"/>
                        <a:ext cx="3721100" cy="1030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Hộp_Văn_Bản 11"/>
          <p:cNvSpPr txBox="1">
            <a:spLocks noChangeArrowheads="1"/>
          </p:cNvSpPr>
          <p:nvPr/>
        </p:nvSpPr>
        <p:spPr bwMode="auto">
          <a:xfrm>
            <a:off x="2514600" y="3352800"/>
            <a:ext cx="6635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0,2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Hộp_Văn_Bản 11"/>
          <p:cNvSpPr txBox="1">
            <a:spLocks noChangeArrowheads="1"/>
          </p:cNvSpPr>
          <p:nvPr/>
        </p:nvSpPr>
        <p:spPr bwMode="auto">
          <a:xfrm>
            <a:off x="2514600" y="4795838"/>
            <a:ext cx="4751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4932" name="Object 4"/>
          <p:cNvGraphicFramePr>
            <a:graphicFrameLocks noChangeAspect="1"/>
          </p:cNvGraphicFramePr>
          <p:nvPr/>
        </p:nvGraphicFramePr>
        <p:xfrm>
          <a:off x="2646363" y="5334000"/>
          <a:ext cx="626903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81300" imgH="228600" progId="Equation.3">
                  <p:embed/>
                </p:oleObj>
              </mc:Choice>
              <mc:Fallback>
                <p:oleObj name="Equation" r:id="rId5" imgW="27813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5334000"/>
                        <a:ext cx="6269037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6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9163" y="2463800"/>
            <a:ext cx="3117850" cy="1766888"/>
          </a:xfrm>
          <a:prstGeom prst="rect">
            <a:avLst/>
          </a:prstGeom>
          <a:noFill/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9075" y="2755900"/>
            <a:ext cx="4899025" cy="1016000"/>
          </a:xfrm>
          <a:prstGeom prst="rect">
            <a:avLst/>
          </a:prstGeom>
          <a:noFill/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250" y="5734050"/>
            <a:ext cx="2951163" cy="904875"/>
          </a:xfrm>
          <a:prstGeom prst="rect">
            <a:avLst/>
          </a:prstGeom>
          <a:noFill/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9075" y="3159125"/>
            <a:ext cx="4203700" cy="3354388"/>
          </a:xfrm>
          <a:prstGeom prst="rect">
            <a:avLst/>
          </a:prstGeom>
          <a:noFill/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9850" y="4495800"/>
            <a:ext cx="3089275" cy="1001713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9075" y="3048000"/>
            <a:ext cx="4049713" cy="2338388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38725" y="1404938"/>
            <a:ext cx="2978150" cy="1001712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89075" y="1336675"/>
            <a:ext cx="3952875" cy="2449513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91125" y="209550"/>
            <a:ext cx="2867025" cy="904875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63663" y="166688"/>
            <a:ext cx="4216400" cy="3605212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2393950"/>
            <a:ext cx="3576638" cy="210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838200" y="533400"/>
            <a:ext cx="8229600" cy="944563"/>
          </a:xfrm>
        </p:spPr>
        <p:txBody>
          <a:bodyPr/>
          <a:lstStyle/>
          <a:p>
            <a:pPr algn="r"/>
            <a:r>
              <a:rPr lang="en-US" sz="48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BÀI TẬP VỀ NHÀ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1828800"/>
            <a:ext cx="8686800" cy="3697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2800" b="1" dirty="0"/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4.2,4.3,4.4,4.5 SBT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ảnh đẹp pp đến từ các nhiếp ảnh gia chuyên nghiệp">
            <a:extLst>
              <a:ext uri="{FF2B5EF4-FFF2-40B4-BE49-F238E27FC236}">
                <a16:creationId xmlns:a16="http://schemas.microsoft.com/office/drawing/2014/main" id="{31FB3D5A-2298-835E-14C4-C70DFFE17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7">
            <a:extLst>
              <a:ext uri="{FF2B5EF4-FFF2-40B4-BE49-F238E27FC236}">
                <a16:creationId xmlns:a16="http://schemas.microsoft.com/office/drawing/2014/main" id="{6E06C28A-7DE9-9088-0D6D-28A0456B4B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3810000"/>
            <a:ext cx="6568966" cy="12909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 MẠCH NỐI TIẾP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F7B476E9-8E40-E452-BA27-B8A86842D3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1083" y="25146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4- BÀI 4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33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5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419600" y="2362200"/>
            <a:ext cx="4648200" cy="3276600"/>
            <a:chOff x="4419600" y="2362200"/>
            <a:chExt cx="4648200" cy="3277201"/>
          </a:xfrm>
        </p:grpSpPr>
        <p:pic>
          <p:nvPicPr>
            <p:cNvPr id="5148" name="Picture 48" descr="4.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19600" y="2362200"/>
              <a:ext cx="4648200" cy="327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Rectangle 66"/>
            <p:cNvSpPr/>
            <p:nvPr/>
          </p:nvSpPr>
          <p:spPr>
            <a:xfrm>
              <a:off x="4953000" y="3886480"/>
              <a:ext cx="2133600" cy="1565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50" name="Picture 67" descr="khoa K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53375" y="5271655"/>
              <a:ext cx="857370" cy="304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4267200" y="2362200"/>
            <a:ext cx="4765675" cy="3429000"/>
            <a:chOff x="4267200" y="2362200"/>
            <a:chExt cx="4766387" cy="3429000"/>
          </a:xfrm>
        </p:grpSpPr>
        <p:pic>
          <p:nvPicPr>
            <p:cNvPr id="5145" name="Picture 49" descr="4.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7200" y="2362200"/>
              <a:ext cx="4766387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Rectangle 45"/>
            <p:cNvSpPr/>
            <p:nvPr/>
          </p:nvSpPr>
          <p:spPr>
            <a:xfrm>
              <a:off x="4953102" y="3768725"/>
              <a:ext cx="2133919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47" name="Picture 46" descr="khoa K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0" y="5430937"/>
              <a:ext cx="857370" cy="304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25400" y="0"/>
            <a:ext cx="8991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1519238"/>
            <a:ext cx="86106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7: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" y="2674938"/>
            <a:ext cx="3733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4324350" y="4484688"/>
            <a:ext cx="385763" cy="544512"/>
            <a:chOff x="5390872" y="4170225"/>
            <a:chExt cx="386473" cy="543995"/>
          </a:xfrm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5586230" y="4359749"/>
              <a:ext cx="380638" cy="1591"/>
            </a:xfrm>
            <a:prstGeom prst="straightConnector1">
              <a:avLst/>
            </a:prstGeom>
            <a:ln w="38100">
              <a:solidFill>
                <a:srgbClr val="1A04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4" name="TextBox 35"/>
            <p:cNvSpPr txBox="1">
              <a:spLocks noChangeArrowheads="1"/>
            </p:cNvSpPr>
            <p:nvPr/>
          </p:nvSpPr>
          <p:spPr bwMode="auto">
            <a:xfrm>
              <a:off x="5390872" y="4191000"/>
              <a:ext cx="32412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346700" y="3271838"/>
            <a:ext cx="444500" cy="538162"/>
            <a:chOff x="6206835" y="3108757"/>
            <a:chExt cx="444352" cy="538663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6206835" y="3108757"/>
              <a:ext cx="366591" cy="1588"/>
            </a:xfrm>
            <a:prstGeom prst="straightConnector1">
              <a:avLst/>
            </a:prstGeom>
            <a:ln w="38100">
              <a:solidFill>
                <a:srgbClr val="1A04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2" name="TextBox 40"/>
            <p:cNvSpPr txBox="1">
              <a:spLocks noChangeArrowheads="1"/>
            </p:cNvSpPr>
            <p:nvPr/>
          </p:nvSpPr>
          <p:spPr bwMode="auto">
            <a:xfrm>
              <a:off x="6206835" y="3124200"/>
              <a:ext cx="4443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800" b="1" i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7327900" y="3286125"/>
            <a:ext cx="444500" cy="523875"/>
            <a:chOff x="7556648" y="3106670"/>
            <a:chExt cx="444352" cy="523220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7591561" y="3108256"/>
              <a:ext cx="368177" cy="1585"/>
            </a:xfrm>
            <a:prstGeom prst="straightConnector1">
              <a:avLst/>
            </a:prstGeom>
            <a:ln w="38100">
              <a:solidFill>
                <a:srgbClr val="1A04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0" name="TextBox 41"/>
            <p:cNvSpPr txBox="1">
              <a:spLocks noChangeArrowheads="1"/>
            </p:cNvSpPr>
            <p:nvPr/>
          </p:nvSpPr>
          <p:spPr bwMode="auto">
            <a:xfrm>
              <a:off x="7556648" y="3106670"/>
              <a:ext cx="4443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800" b="1" i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4095750" y="4637088"/>
            <a:ext cx="385763" cy="544512"/>
            <a:chOff x="5390872" y="4170225"/>
            <a:chExt cx="386473" cy="543995"/>
          </a:xfrm>
        </p:grpSpPr>
        <p:cxnSp>
          <p:nvCxnSpPr>
            <p:cNvPr id="52" name="Straight Arrow Connector 51"/>
            <p:cNvCxnSpPr/>
            <p:nvPr/>
          </p:nvCxnSpPr>
          <p:spPr>
            <a:xfrm rot="5400000" flipH="1" flipV="1">
              <a:off x="5586230" y="4359749"/>
              <a:ext cx="380638" cy="1591"/>
            </a:xfrm>
            <a:prstGeom prst="straightConnector1">
              <a:avLst/>
            </a:prstGeom>
            <a:ln w="38100">
              <a:solidFill>
                <a:srgbClr val="1A04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8" name="TextBox 52"/>
            <p:cNvSpPr txBox="1">
              <a:spLocks noChangeArrowheads="1"/>
            </p:cNvSpPr>
            <p:nvPr/>
          </p:nvSpPr>
          <p:spPr bwMode="auto">
            <a:xfrm>
              <a:off x="5390872" y="4191000"/>
              <a:ext cx="32412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5118100" y="3271838"/>
            <a:ext cx="444500" cy="538162"/>
            <a:chOff x="6206835" y="3108757"/>
            <a:chExt cx="444352" cy="538663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6206835" y="3108757"/>
              <a:ext cx="366591" cy="1588"/>
            </a:xfrm>
            <a:prstGeom prst="straightConnector1">
              <a:avLst/>
            </a:prstGeom>
            <a:ln w="38100">
              <a:solidFill>
                <a:srgbClr val="1A04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6" name="TextBox 55"/>
            <p:cNvSpPr txBox="1">
              <a:spLocks noChangeArrowheads="1"/>
            </p:cNvSpPr>
            <p:nvPr/>
          </p:nvSpPr>
          <p:spPr bwMode="auto">
            <a:xfrm>
              <a:off x="6206835" y="3124200"/>
              <a:ext cx="4443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800" b="1" i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7099300" y="3286125"/>
            <a:ext cx="444500" cy="523875"/>
            <a:chOff x="7556648" y="3106670"/>
            <a:chExt cx="444352" cy="523220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7591561" y="3108256"/>
              <a:ext cx="368177" cy="1585"/>
            </a:xfrm>
            <a:prstGeom prst="straightConnector1">
              <a:avLst/>
            </a:prstGeom>
            <a:ln w="38100">
              <a:solidFill>
                <a:srgbClr val="1A04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4" name="TextBox 58"/>
            <p:cNvSpPr txBox="1">
              <a:spLocks noChangeArrowheads="1"/>
            </p:cNvSpPr>
            <p:nvPr/>
          </p:nvSpPr>
          <p:spPr bwMode="auto">
            <a:xfrm>
              <a:off x="7556648" y="3106670"/>
              <a:ext cx="44435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800" b="1" i="1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4510F3-C696-4EF4-B80E-708086A86117}"/>
              </a:ext>
            </a:extLst>
          </p:cNvPr>
          <p:cNvSpPr txBox="1"/>
          <p:nvPr/>
        </p:nvSpPr>
        <p:spPr>
          <a:xfrm>
            <a:off x="304800" y="5181600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CĐDĐ: I = I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I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0" y="122238"/>
          <a:ext cx="9144000" cy="673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imulation" r:id="rId2" imgW="3438095" imgH="2190476" progId="CrocodileClipsCircuit">
                  <p:embed/>
                </p:oleObj>
              </mc:Choice>
              <mc:Fallback>
                <p:oleObj name="Simulation" r:id="rId2" imgW="3438095" imgH="2190476" progId="CrocodileClipsCircui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2238"/>
                        <a:ext cx="9144000" cy="673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EC2AFF-07CD-4C7D-A855-E54395A3738B}"/>
              </a:ext>
            </a:extLst>
          </p:cNvPr>
          <p:cNvSpPr txBox="1"/>
          <p:nvPr/>
        </p:nvSpPr>
        <p:spPr>
          <a:xfrm>
            <a:off x="1302544" y="2971800"/>
            <a:ext cx="212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4,5V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A61E0-7350-4519-8900-DF9224FC7FBB}"/>
              </a:ext>
            </a:extLst>
          </p:cNvPr>
          <p:cNvSpPr txBox="1"/>
          <p:nvPr/>
        </p:nvSpPr>
        <p:spPr>
          <a:xfrm>
            <a:off x="0" y="6089431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HĐT: U = U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U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99C0C8-5E47-4B51-BB62-B1E835748055}"/>
              </a:ext>
            </a:extLst>
          </p:cNvPr>
          <p:cNvSpPr/>
          <p:nvPr/>
        </p:nvSpPr>
        <p:spPr>
          <a:xfrm>
            <a:off x="1925955" y="1905000"/>
            <a:ext cx="10668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84C7F-9117-49A1-B28A-33F2C5DFC1A4}"/>
              </a:ext>
            </a:extLst>
          </p:cNvPr>
          <p:cNvSpPr txBox="1"/>
          <p:nvPr/>
        </p:nvSpPr>
        <p:spPr>
          <a:xfrm>
            <a:off x="4729162" y="2971800"/>
            <a:ext cx="212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4,5V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8F648E-DB1A-4D31-9CAF-8F6D93F6AF73}"/>
              </a:ext>
            </a:extLst>
          </p:cNvPr>
          <p:cNvSpPr/>
          <p:nvPr/>
        </p:nvSpPr>
        <p:spPr>
          <a:xfrm>
            <a:off x="5257800" y="1879441"/>
            <a:ext cx="10668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CA027-AA26-45A1-A202-0F1F9D85D80A}"/>
              </a:ext>
            </a:extLst>
          </p:cNvPr>
          <p:cNvSpPr txBox="1"/>
          <p:nvPr/>
        </p:nvSpPr>
        <p:spPr>
          <a:xfrm>
            <a:off x="5257800" y="6211669"/>
            <a:ext cx="212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= 9V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F6F862-247D-456A-B0B4-FEB11F0CF7ED}"/>
              </a:ext>
            </a:extLst>
          </p:cNvPr>
          <p:cNvSpPr/>
          <p:nvPr/>
        </p:nvSpPr>
        <p:spPr>
          <a:xfrm>
            <a:off x="4567238" y="5442475"/>
            <a:ext cx="10668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  <p:bldP spid="6" grpId="0"/>
      <p:bldP spid="7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Kết luận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830763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rong đoạn mạch nối tiếp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Cường độ dòng điện có giá trị như nhau tại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= I</a:t>
            </a:r>
            <a:r>
              <a:rPr lang="vi-VN" sz="4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I</a:t>
            </a:r>
            <a:r>
              <a:rPr lang="vi-VN" sz="4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Hiệu điện thế giữa hai đầu đoạn mạch bằng tổng các hiệu điện thế trên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= U</a:t>
            </a:r>
            <a:r>
              <a:rPr lang="vi-VN" sz="4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U</a:t>
            </a:r>
            <a:r>
              <a:rPr lang="vi-VN" sz="40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br>
              <a:rPr lang="vi-VN" sz="3600" baseline="-250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1752600"/>
          <a:ext cx="9144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imulation" r:id="rId3" imgW="3438095" imgH="1848108" progId="CrocodileClipsCircuit">
                  <p:embed/>
                </p:oleObj>
              </mc:Choice>
              <mc:Fallback>
                <p:oleObj name="Simulation" r:id="rId3" imgW="3438095" imgH="1848108" progId="CrocodileClipsCircui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91440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0" y="107950"/>
            <a:ext cx="9144000" cy="707886"/>
          </a:xfrm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2.Đoạn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4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677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397" tIns="45697" rIns="91397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C2: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en-US" alt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R</a:t>
            </a:r>
            <a:r>
              <a:rPr lang="en-US" alt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HĐT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altLang="en-US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altLang="en-US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080" y="2768601"/>
            <a:ext cx="6324600" cy="58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7" rIns="91397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nối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en-US" alt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329680" y="2692401"/>
            <a:ext cx="213360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lIns="91397" tIns="45697" rIns="91397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I = I</a:t>
            </a:r>
            <a:r>
              <a:rPr lang="en-US" altLang="en-US" sz="3600" b="1" baseline="-25000" dirty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= I</a:t>
            </a:r>
            <a:r>
              <a:rPr lang="en-US" altLang="en-US" sz="3600" b="1" baseline="-25000" dirty="0">
                <a:solidFill>
                  <a:srgbClr val="0000FF"/>
                </a:solidFill>
                <a:latin typeface="Times New Roman" pitchFamily="18" charset="0"/>
              </a:rPr>
              <a:t>2  </a:t>
            </a:r>
            <a:endParaRPr lang="en-US" alt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1120" y="3671192"/>
            <a:ext cx="3967480" cy="58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7" tIns="45697" rIns="91397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đ/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8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5004818"/>
              </p:ext>
            </p:extLst>
          </p:nvPr>
        </p:nvGraphicFramePr>
        <p:xfrm>
          <a:off x="2138638" y="4388742"/>
          <a:ext cx="4842709" cy="217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81080" imgH="888840" progId="Equation.DSMT4">
                  <p:embed/>
                </p:oleObj>
              </mc:Choice>
              <mc:Fallback>
                <p:oleObj name="Equation" r:id="rId2" imgW="1981080" imgH="8888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8638" y="4388742"/>
                        <a:ext cx="4842709" cy="2173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6981347" y="5715000"/>
            <a:ext cx="684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7" tIns="45697" rIns="91397" bIns="4569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(3)</a:t>
            </a:r>
            <a:endParaRPr lang="en-US" altLang="en-US" sz="2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982505"/>
              </p:ext>
            </p:extLst>
          </p:nvPr>
        </p:nvGraphicFramePr>
        <p:xfrm>
          <a:off x="3352800" y="1320923"/>
          <a:ext cx="19050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47" imgH="444307" progId="Equation.DSMT4">
                  <p:embed/>
                </p:oleObj>
              </mc:Choice>
              <mc:Fallback>
                <p:oleObj name="Equation" r:id="rId4" imgW="583947" imgH="44430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320923"/>
                        <a:ext cx="1905000" cy="1071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/>
      <p:bldP spid="8196" grpId="0" animBg="1"/>
      <p:bldP spid="8197" grpId="0"/>
      <p:bldP spid="82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dirty="0"/>
              <a:t>Hiệu điện thế giữa hai đầu mỗi điện trở </a:t>
            </a:r>
            <a:r>
              <a:rPr lang="vi-VN" dirty="0">
                <a:solidFill>
                  <a:srgbClr val="FF0000"/>
                </a:solidFill>
              </a:rPr>
              <a:t>tỉ lệ thuận </a:t>
            </a:r>
            <a:r>
              <a:rPr lang="vi-VN" dirty="0"/>
              <a:t>với điện trở đó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vi-VN" kern="0" dirty="0">
                <a:solidFill>
                  <a:srgbClr val="FF0000"/>
                </a:solidFill>
              </a:rPr>
              <a:t>Kết luận :</a:t>
            </a:r>
            <a:endParaRPr lang="en-US" kern="0" dirty="0">
              <a:solidFill>
                <a:srgbClr val="FF0000"/>
              </a:solidFill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3429000" y="3397250"/>
            <a:ext cx="1981200" cy="1250950"/>
            <a:chOff x="2068" y="1392"/>
            <a:chExt cx="1388" cy="588"/>
          </a:xfrm>
        </p:grpSpPr>
        <p:sp>
          <p:nvSpPr>
            <p:cNvPr id="10245" name="Text Box 7"/>
            <p:cNvSpPr txBox="1">
              <a:spLocks noChangeArrowheads="1"/>
            </p:cNvSpPr>
            <p:nvPr/>
          </p:nvSpPr>
          <p:spPr bwMode="auto">
            <a:xfrm>
              <a:off x="2096" y="1397"/>
              <a:ext cx="575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r>
                <a:rPr lang="en-US" altLang="en-US" sz="2800" b="1" baseline="-2500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endParaRPr lang="en-US" alt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0246" name="Line 8"/>
            <p:cNvSpPr>
              <a:spLocks noChangeShapeType="1"/>
            </p:cNvSpPr>
            <p:nvPr/>
          </p:nvSpPr>
          <p:spPr bwMode="auto">
            <a:xfrm>
              <a:off x="2068" y="1733"/>
              <a:ext cx="3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2880" y="1392"/>
              <a:ext cx="57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R</a:t>
              </a:r>
              <a:r>
                <a:rPr lang="en-US" altLang="en-US" sz="2800" b="1" baseline="-25000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endParaRPr lang="en-US" alt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0248" name="Text Box 10"/>
            <p:cNvSpPr txBox="1">
              <a:spLocks noChangeArrowheads="1"/>
            </p:cNvSpPr>
            <p:nvPr/>
          </p:nvSpPr>
          <p:spPr bwMode="auto">
            <a:xfrm>
              <a:off x="2079" y="1716"/>
              <a:ext cx="575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  <a:r>
                <a:rPr lang="en-US" altLang="en-US" sz="2800" b="1" baseline="-2500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endParaRPr lang="en-US" alt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2878" y="1720"/>
              <a:ext cx="57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itchFamily="18" charset="0"/>
                </a:rPr>
                <a:t>R</a:t>
              </a:r>
              <a:r>
                <a:rPr lang="en-US" altLang="en-US" sz="2800" b="1" baseline="-25000" dirty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endParaRPr lang="en-US" altLang="en-US" sz="28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0250" name="Line 12"/>
            <p:cNvSpPr>
              <a:spLocks noChangeShapeType="1"/>
            </p:cNvSpPr>
            <p:nvPr/>
          </p:nvSpPr>
          <p:spPr bwMode="auto">
            <a:xfrm>
              <a:off x="2866" y="1733"/>
              <a:ext cx="3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536" y="1699"/>
              <a:ext cx="240" cy="82"/>
              <a:chOff x="1296" y="3072"/>
              <a:chExt cx="240" cy="82"/>
            </a:xfrm>
          </p:grpSpPr>
          <p:sp>
            <p:nvSpPr>
              <p:cNvPr id="10252" name="Line 14"/>
              <p:cNvSpPr>
                <a:spLocks noChangeShapeType="1"/>
              </p:cNvSpPr>
              <p:nvPr/>
            </p:nvSpPr>
            <p:spPr bwMode="auto">
              <a:xfrm>
                <a:off x="1296" y="307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3" name="Line 15"/>
              <p:cNvSpPr>
                <a:spLocks noChangeShapeType="1"/>
              </p:cNvSpPr>
              <p:nvPr/>
            </p:nvSpPr>
            <p:spPr bwMode="auto">
              <a:xfrm>
                <a:off x="1296" y="315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276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76200" y="122238"/>
            <a:ext cx="8991600" cy="1295400"/>
          </a:xfrm>
        </p:spPr>
        <p:txBody>
          <a:bodyPr>
            <a:normAutofit/>
          </a:bodyPr>
          <a:lstStyle/>
          <a:p>
            <a:pPr algn="l"/>
            <a:r>
              <a:rPr lang="en-US" alt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ĐIỆN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 TƯƠNG ĐƯƠNG CỦA ĐOẠN MẠCH NỐI TIẾP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447801"/>
            <a:ext cx="8001000" cy="6858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tương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đương</a:t>
            </a:r>
            <a:endParaRPr lang="en-US" sz="3600" dirty="0"/>
          </a:p>
        </p:txBody>
      </p:sp>
      <p:sp>
        <p:nvSpPr>
          <p:cNvPr id="9" name="Hình chữ nhật 64"/>
          <p:cNvSpPr/>
          <p:nvPr/>
        </p:nvSpPr>
        <p:spPr>
          <a:xfrm>
            <a:off x="5016" y="2133600"/>
            <a:ext cx="9138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Điện trở tương đương (</a:t>
            </a:r>
            <a:r>
              <a:rPr lang="vi-VN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800" b="1" baseline="-25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là một điện trở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thay thế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cho các điện trở sao cho với cùng 1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 điện thế 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thì dòng điện chạy qua đoạn mạch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 có giá trị như trước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0" y="34290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2. Công thức tính điện trở tương đương của đoạn mạch gồm hai điện trở mắc nối tiếp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F5EBE-A5B3-4206-817B-30D0889180CE}"/>
              </a:ext>
            </a:extLst>
          </p:cNvPr>
          <p:cNvSpPr txBox="1"/>
          <p:nvPr/>
        </p:nvSpPr>
        <p:spPr>
          <a:xfrm>
            <a:off x="2298700" y="4807129"/>
            <a:ext cx="485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4800" b="1" baseline="-25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tđ</a:t>
            </a:r>
            <a:r>
              <a:rPr lang="vi-VN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vi-VN" sz="48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+ R</a:t>
            </a:r>
            <a:r>
              <a:rPr lang="vi-VN" sz="4800" b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 build="p"/>
      <p:bldP spid="9" grpId="0"/>
      <p:bldP spid="1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913</Words>
  <Application>Microsoft Office PowerPoint</Application>
  <PresentationFormat>On-screen Show (4:3)</PresentationFormat>
  <Paragraphs>104</Paragraphs>
  <Slides>19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Office Theme</vt:lpstr>
      <vt:lpstr>Simulation</vt:lpstr>
      <vt:lpstr>Equation</vt:lpstr>
      <vt:lpstr>PowerPoint Presentation</vt:lpstr>
      <vt:lpstr>PowerPoint Presentation</vt:lpstr>
      <vt:lpstr>PowerPoint Presentation</vt:lpstr>
      <vt:lpstr>PowerPoint Presentation</vt:lpstr>
      <vt:lpstr>Kết luận :</vt:lpstr>
      <vt:lpstr>2.Đoạn mạch gồm 2 điện trở mắc nối tiếp</vt:lpstr>
      <vt:lpstr>PowerPoint Presentation</vt:lpstr>
      <vt:lpstr>Hiệu điện thế giữa hai đầu mỗi điện trở tỉ lệ thuận với điện trở đó</vt:lpstr>
      <vt:lpstr>II. ĐIỆN TRỞ TƯƠNG ĐƯƠNG CỦA ĐOẠN MẠCH NỐI TIẾP</vt:lpstr>
      <vt:lpstr>PowerPoint Presentation</vt:lpstr>
      <vt:lpstr>PowerPoint Presentation</vt:lpstr>
      <vt:lpstr>PowerPoint Presentation</vt:lpstr>
      <vt:lpstr>IV.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LyLy Linh</cp:lastModifiedBy>
  <cp:revision>49</cp:revision>
  <dcterms:created xsi:type="dcterms:W3CDTF">2020-09-14T13:40:34Z</dcterms:created>
  <dcterms:modified xsi:type="dcterms:W3CDTF">2024-04-03T07:33:56Z</dcterms:modified>
</cp:coreProperties>
</file>