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9"/>
  </p:notesMasterIdLst>
  <p:sldIdLst>
    <p:sldId id="292" r:id="rId3"/>
    <p:sldId id="367" r:id="rId4"/>
    <p:sldId id="380" r:id="rId5"/>
    <p:sldId id="371" r:id="rId6"/>
    <p:sldId id="377" r:id="rId7"/>
    <p:sldId id="382" r:id="rId8"/>
    <p:sldId id="383" r:id="rId9"/>
    <p:sldId id="384" r:id="rId10"/>
    <p:sldId id="385" r:id="rId11"/>
    <p:sldId id="386" r:id="rId12"/>
    <p:sldId id="387" r:id="rId13"/>
    <p:sldId id="375" r:id="rId14"/>
    <p:sldId id="378" r:id="rId15"/>
    <p:sldId id="388" r:id="rId16"/>
    <p:sldId id="390" r:id="rId17"/>
    <p:sldId id="30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D7293A"/>
    <a:srgbClr val="FF6600"/>
    <a:srgbClr val="FF33CC"/>
    <a:srgbClr val="9D22AE"/>
    <a:srgbClr val="D368E2"/>
    <a:srgbClr val="CC6600"/>
    <a:srgbClr val="DDEFEF"/>
    <a:srgbClr val="FFFFFF"/>
    <a:srgbClr val="CC34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4660"/>
  </p:normalViewPr>
  <p:slideViewPr>
    <p:cSldViewPr snapToGrid="0">
      <p:cViewPr varScale="1">
        <p:scale>
          <a:sx n="61" d="100"/>
          <a:sy n="61" d="100"/>
        </p:scale>
        <p:origin x="736" y="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4C5A2-1A28-4ED1-905C-9AEA14542C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019C6-B6AF-4266-BC1F-4CE8AA64C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70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6C13D-D929-4261-B8F5-C559A2912C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4590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9621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3141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982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27381" y="1508788"/>
            <a:ext cx="11329259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41173" y="2411015"/>
            <a:ext cx="11329259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578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816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6281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5376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2724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2697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>
            <a:extLst>
              <a:ext uri="{FF2B5EF4-FFF2-40B4-BE49-F238E27FC236}">
                <a16:creationId xmlns:a16="http://schemas.microsoft.com/office/drawing/2014/main" id="{B6D4C43E-DD09-483E-B4F8-0CD08AE46E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568" y="50800"/>
            <a:ext cx="811493" cy="815792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CB4CBCD7-CDCA-4F7B-A8E8-9AC9F26BC65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2058" y="5348376"/>
            <a:ext cx="839981" cy="1249384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16C29C2F-77D8-4AAE-B029-91E7CAE0A77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" y="408587"/>
            <a:ext cx="1079135" cy="458005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360598B0-5E40-4DA3-9401-A9C04D12171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373870" y="6430038"/>
            <a:ext cx="12997799" cy="430821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6E4EBAB0-B729-4215-B817-FC067D842D3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821446" y="6432855"/>
            <a:ext cx="2942591" cy="17883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6D7B5E2B-5F9F-4F50-8DCD-D76A227987D2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949296" y="4741333"/>
            <a:ext cx="903509" cy="1870547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BEFBD492-E027-448C-B14D-3F92A7861FC9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360097" y="4721524"/>
            <a:ext cx="1164680" cy="194819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8F2D29CF-81A6-4D49-8830-087779FEC47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1511853" y="6116047"/>
            <a:ext cx="564692" cy="395285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3F94A80F-97E3-4D6C-9CE9-5F1248926610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172058" y="3909484"/>
            <a:ext cx="1058799" cy="889392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1AC476DB-14CB-4419-8E7B-144FF0496B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/>
          <a:srcRect t="22427" r="27990"/>
          <a:stretch/>
        </p:blipFill>
        <p:spPr>
          <a:xfrm rot="5400000">
            <a:off x="10353517" y="-873279"/>
            <a:ext cx="1098684" cy="257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974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28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0646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4989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454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2866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8708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27381" y="1508788"/>
            <a:ext cx="11329259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41173" y="2411015"/>
            <a:ext cx="11329259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209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403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84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2248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>
            <a:extLst>
              <a:ext uri="{FF2B5EF4-FFF2-40B4-BE49-F238E27FC236}">
                <a16:creationId xmlns:a16="http://schemas.microsoft.com/office/drawing/2014/main" id="{B6D4C43E-DD09-483E-B4F8-0CD08AE46E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568" y="50800"/>
            <a:ext cx="811493" cy="815792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CB4CBCD7-CDCA-4F7B-A8E8-9AC9F26BC65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2058" y="5348376"/>
            <a:ext cx="839981" cy="1249384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16C29C2F-77D8-4AAE-B029-91E7CAE0A77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" y="408587"/>
            <a:ext cx="1079135" cy="458005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360598B0-5E40-4DA3-9401-A9C04D12171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373870" y="6430038"/>
            <a:ext cx="12997799" cy="430821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6E4EBAB0-B729-4215-B817-FC067D842D3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821446" y="6432855"/>
            <a:ext cx="2942591" cy="17883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6D7B5E2B-5F9F-4F50-8DCD-D76A227987D2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949296" y="4741333"/>
            <a:ext cx="903509" cy="1870547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BEFBD492-E027-448C-B14D-3F92A7861FC9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360097" y="4721524"/>
            <a:ext cx="1164680" cy="194819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8F2D29CF-81A6-4D49-8830-087779FEC47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1511853" y="6116047"/>
            <a:ext cx="564692" cy="395285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3F94A80F-97E3-4D6C-9CE9-5F1248926610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172058" y="3909484"/>
            <a:ext cx="1058799" cy="889392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1AC476DB-14CB-4419-8E7B-144FF0496B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/>
          <a:srcRect t="22427" r="27990"/>
          <a:stretch/>
        </p:blipFill>
        <p:spPr>
          <a:xfrm rot="5400000">
            <a:off x="10353517" y="-873279"/>
            <a:ext cx="1098684" cy="257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097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6298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896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3273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86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585"/>
            <a:fld id="{D5CE1597-43B6-4500-898D-97D337DD2B86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2024/4/2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585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585"/>
            <a:fld id="{CFE87005-8269-48BA-9BF5-4447D8AFC30D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09585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24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19" Type="http://schemas.openxmlformats.org/officeDocument/2006/relationships/image" Target="../media/image10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42.jpe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12" Type="http://schemas.openxmlformats.org/officeDocument/2006/relationships/image" Target="../media/image41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http://ease-vn.org.vn/images/VACVINA_user.jpg" TargetMode="External"/><Relationship Id="rId5" Type="http://schemas.openxmlformats.org/officeDocument/2006/relationships/image" Target="../media/image19.png"/><Relationship Id="rId10" Type="http://schemas.openxmlformats.org/officeDocument/2006/relationships/image" Target="../media/image40.jpeg"/><Relationship Id="rId4" Type="http://schemas.openxmlformats.org/officeDocument/2006/relationships/image" Target="../media/image17.png"/><Relationship Id="rId9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hyperlink" Target="dung%20roi.ppt" TargetMode="External"/><Relationship Id="rId5" Type="http://schemas.openxmlformats.org/officeDocument/2006/relationships/image" Target="../media/image19.png"/><Relationship Id="rId10" Type="http://schemas.openxmlformats.org/officeDocument/2006/relationships/hyperlink" Target="sai%20roi.ppt" TargetMode="External"/><Relationship Id="rId4" Type="http://schemas.openxmlformats.org/officeDocument/2006/relationships/image" Target="../media/image17.png"/><Relationship Id="rId9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dung%20roi.ppt" TargetMode="External"/><Relationship Id="rId2" Type="http://schemas.openxmlformats.org/officeDocument/2006/relationships/hyperlink" Target="sai%20roi.ppt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4.png"/><Relationship Id="rId7" Type="http://schemas.openxmlformats.org/officeDocument/2006/relationships/image" Target="../media/image2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8.png"/><Relationship Id="rId5" Type="http://schemas.openxmlformats.org/officeDocument/2006/relationships/image" Target="../media/image16.png"/><Relationship Id="rId10" Type="http://schemas.openxmlformats.org/officeDocument/2006/relationships/image" Target="../media/image43.png"/><Relationship Id="rId4" Type="http://schemas.openxmlformats.org/officeDocument/2006/relationships/image" Target="../media/image15.png"/><Relationship Id="rId9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jpe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12" Type="http://schemas.openxmlformats.org/officeDocument/2006/relationships/image" Target="../media/image32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31.jpeg"/><Relationship Id="rId5" Type="http://schemas.openxmlformats.org/officeDocument/2006/relationships/image" Target="../media/image19.png"/><Relationship Id="rId10" Type="http://schemas.openxmlformats.org/officeDocument/2006/relationships/image" Target="../media/image30.jpeg"/><Relationship Id="rId4" Type="http://schemas.openxmlformats.org/officeDocument/2006/relationships/image" Target="../media/image17.png"/><Relationship Id="rId9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7.png"/><Relationship Id="rId9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35.png"/><Relationship Id="rId5" Type="http://schemas.openxmlformats.org/officeDocument/2006/relationships/image" Target="../media/image19.png"/><Relationship Id="rId10" Type="http://schemas.openxmlformats.org/officeDocument/2006/relationships/image" Target="../media/image34.png"/><Relationship Id="rId4" Type="http://schemas.openxmlformats.org/officeDocument/2006/relationships/image" Target="../media/image17.png"/><Relationship Id="rId9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7.png"/><Relationship Id="rId9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../video%20TN%20hoa%209/CH4%20chay%20trong%20khong%20khi.flv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gif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24">
            <a:extLst>
              <a:ext uri="{FF2B5EF4-FFF2-40B4-BE49-F238E27FC236}">
                <a16:creationId xmlns:a16="http://schemas.microsoft.com/office/drawing/2014/main" id="{655CA35D-8273-4668-82A0-C765CD98C6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9739" y="4852168"/>
            <a:ext cx="2950720" cy="1658256"/>
          </a:xfrm>
          <a:prstGeom prst="rect">
            <a:avLst/>
          </a:prstGeom>
        </p:spPr>
      </p:pic>
      <p:pic>
        <p:nvPicPr>
          <p:cNvPr id="27" name="图片 26">
            <a:extLst>
              <a:ext uri="{FF2B5EF4-FFF2-40B4-BE49-F238E27FC236}">
                <a16:creationId xmlns:a16="http://schemas.microsoft.com/office/drawing/2014/main" id="{4BAF13C2-10E7-4086-AC4F-A1D72893CD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2182" y="3803602"/>
            <a:ext cx="3804233" cy="2698729"/>
          </a:xfrm>
          <a:prstGeom prst="rect">
            <a:avLst/>
          </a:prstGeom>
        </p:spPr>
      </p:pic>
      <p:pic>
        <p:nvPicPr>
          <p:cNvPr id="29" name="图片 28">
            <a:extLst>
              <a:ext uri="{FF2B5EF4-FFF2-40B4-BE49-F238E27FC236}">
                <a16:creationId xmlns:a16="http://schemas.microsoft.com/office/drawing/2014/main" id="{4693DD7E-BAC5-4F55-9B73-7188916EC8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33012" y="3895784"/>
            <a:ext cx="3032007" cy="2528027"/>
          </a:xfrm>
          <a:prstGeom prst="rect">
            <a:avLst/>
          </a:prstGeom>
        </p:spPr>
      </p:pic>
      <p:grpSp>
        <p:nvGrpSpPr>
          <p:cNvPr id="44" name="组合 43">
            <a:extLst>
              <a:ext uri="{FF2B5EF4-FFF2-40B4-BE49-F238E27FC236}">
                <a16:creationId xmlns:a16="http://schemas.microsoft.com/office/drawing/2014/main" id="{E48C34C2-D5A2-4F0C-AC0F-4EF5A9C291B1}"/>
              </a:ext>
            </a:extLst>
          </p:cNvPr>
          <p:cNvGrpSpPr/>
          <p:nvPr/>
        </p:nvGrpSpPr>
        <p:grpSpPr>
          <a:xfrm>
            <a:off x="10381572" y="-123957"/>
            <a:ext cx="1895053" cy="1182880"/>
            <a:chOff x="7180022" y="219753"/>
            <a:chExt cx="1592029" cy="993734"/>
          </a:xfrm>
        </p:grpSpPr>
        <p:pic>
          <p:nvPicPr>
            <p:cNvPr id="26" name="图片 25">
              <a:extLst>
                <a:ext uri="{FF2B5EF4-FFF2-40B4-BE49-F238E27FC236}">
                  <a16:creationId xmlns:a16="http://schemas.microsoft.com/office/drawing/2014/main" id="{E7C3B35B-B8D2-4C49-81CB-DDBD637AFF9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78317" y="219753"/>
              <a:ext cx="993734" cy="993734"/>
            </a:xfrm>
            <a:prstGeom prst="rect">
              <a:avLst/>
            </a:prstGeom>
          </p:spPr>
        </p:pic>
        <p:pic>
          <p:nvPicPr>
            <p:cNvPr id="33" name="图片 32">
              <a:extLst>
                <a:ext uri="{FF2B5EF4-FFF2-40B4-BE49-F238E27FC236}">
                  <a16:creationId xmlns:a16="http://schemas.microsoft.com/office/drawing/2014/main" id="{895DE241-E92B-4927-900E-8FD3D5BB379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180022" y="595615"/>
              <a:ext cx="1530229" cy="615749"/>
            </a:xfrm>
            <a:prstGeom prst="rect">
              <a:avLst/>
            </a:prstGeom>
          </p:spPr>
        </p:pic>
      </p:grpSp>
      <p:pic>
        <p:nvPicPr>
          <p:cNvPr id="34" name="图片 33">
            <a:extLst>
              <a:ext uri="{FF2B5EF4-FFF2-40B4-BE49-F238E27FC236}">
                <a16:creationId xmlns:a16="http://schemas.microsoft.com/office/drawing/2014/main" id="{08601CBF-2AD2-4261-8191-36F90736C0A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61949" y="5787701"/>
            <a:ext cx="1731415" cy="642168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2B1D96BD-DF8F-4B04-987B-AA4ECECC87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0242" y="4071909"/>
            <a:ext cx="1438781" cy="585267"/>
          </a:xfrm>
          <a:prstGeom prst="rect">
            <a:avLst/>
          </a:prstGeom>
        </p:spPr>
      </p:pic>
      <p:pic>
        <p:nvPicPr>
          <p:cNvPr id="40" name="图片 39">
            <a:extLst>
              <a:ext uri="{FF2B5EF4-FFF2-40B4-BE49-F238E27FC236}">
                <a16:creationId xmlns:a16="http://schemas.microsoft.com/office/drawing/2014/main" id="{A21ABC91-65F8-458C-AFC7-0F77CF63654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842506" y="5322235"/>
            <a:ext cx="625911" cy="1284335"/>
          </a:xfrm>
          <a:prstGeom prst="rect">
            <a:avLst/>
          </a:prstGeom>
        </p:spPr>
      </p:pic>
      <p:pic>
        <p:nvPicPr>
          <p:cNvPr id="41" name="图片 40">
            <a:extLst>
              <a:ext uri="{FF2B5EF4-FFF2-40B4-BE49-F238E27FC236}">
                <a16:creationId xmlns:a16="http://schemas.microsoft.com/office/drawing/2014/main" id="{C2534C03-113D-4374-8141-C9E008A840F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572768" y="5412738"/>
            <a:ext cx="715325" cy="1081117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770B5569-BE13-47B0-923B-39DA4A4327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51264" y="5347582"/>
            <a:ext cx="609653" cy="1284335"/>
          </a:xfrm>
          <a:prstGeom prst="rect">
            <a:avLst/>
          </a:prstGeom>
        </p:spPr>
      </p:pic>
      <p:pic>
        <p:nvPicPr>
          <p:cNvPr id="43" name="图片 42">
            <a:extLst>
              <a:ext uri="{FF2B5EF4-FFF2-40B4-BE49-F238E27FC236}">
                <a16:creationId xmlns:a16="http://schemas.microsoft.com/office/drawing/2014/main" id="{BE25F316-3A78-4CC5-898C-80AE29383EC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527481" y="6266849"/>
            <a:ext cx="406435" cy="284504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1B4FF0A3-E370-4B23-B855-B90E306442B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373870" y="6430038"/>
            <a:ext cx="12997799" cy="430821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id="{F7D8E1C9-AE3B-4107-B19D-3451CDDCD6F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821446" y="6432855"/>
            <a:ext cx="2942591" cy="178832"/>
          </a:xfrm>
          <a:prstGeom prst="rect">
            <a:avLst/>
          </a:prstGeom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33D6A114-2470-4715-830C-28260D2ECE3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00286" y="5283186"/>
            <a:ext cx="634039" cy="1365623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3AA638C2-CCCC-415E-B5DC-3514E6BD385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405313" y="5411715"/>
            <a:ext cx="731584" cy="1235563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44F3D5BF-0C3C-4308-8162-8988AB671EA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-147824" y="6192954"/>
            <a:ext cx="723455" cy="349535"/>
          </a:xfrm>
          <a:prstGeom prst="rect">
            <a:avLst/>
          </a:prstGeom>
        </p:spPr>
      </p:pic>
      <p:sp>
        <p:nvSpPr>
          <p:cNvPr id="45" name="矩形 44">
            <a:extLst>
              <a:ext uri="{FF2B5EF4-FFF2-40B4-BE49-F238E27FC236}">
                <a16:creationId xmlns:a16="http://schemas.microsoft.com/office/drawing/2014/main" id="{19C89A45-DC9C-41DA-B220-A35EBF68355C}"/>
              </a:ext>
            </a:extLst>
          </p:cNvPr>
          <p:cNvSpPr/>
          <p:nvPr/>
        </p:nvSpPr>
        <p:spPr>
          <a:xfrm>
            <a:off x="363441" y="1967103"/>
            <a:ext cx="112157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585"/>
            <a:r>
              <a:rPr lang="vi-VN" altLang="zh-CN" sz="6000" b="1" smtClean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sym typeface="Times New Roman" panose="02020603050405020304" pitchFamily="18" charset="0"/>
              </a:rPr>
              <a:t>METAN</a:t>
            </a:r>
            <a:endParaRPr lang="en-US" altLang="zh-CN" sz="6000" b="1" dirty="0">
              <a:solidFill>
                <a:srgbClr val="0000CC"/>
              </a:solidFill>
              <a:latin typeface="Times New Roman" panose="02020603050405020304" pitchFamily="18" charset="0"/>
              <a:ea typeface="Microsoft YaHei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62474400-4DF8-40B3-8FDB-A4B5AB5C49A6}"/>
              </a:ext>
            </a:extLst>
          </p:cNvPr>
          <p:cNvSpPr txBox="1"/>
          <p:nvPr/>
        </p:nvSpPr>
        <p:spPr>
          <a:xfrm>
            <a:off x="2690648" y="323446"/>
            <a:ext cx="6453352" cy="995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/>
            <a:r>
              <a:rPr lang="vi-VN" altLang="zh-CN" sz="5867" b="1" smtClean="0">
                <a:solidFill>
                  <a:srgbClr val="FF81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sym typeface="Times New Roman" panose="02020603050405020304" pitchFamily="18" charset="0"/>
              </a:rPr>
              <a:t>Tiết 44</a:t>
            </a:r>
            <a:endParaRPr lang="zh-CN" altLang="en-US" sz="5867" b="1" dirty="0">
              <a:solidFill>
                <a:srgbClr val="FF8100"/>
              </a:solidFill>
              <a:latin typeface="Times New Roman" panose="02020603050405020304" pitchFamily="18" charset="0"/>
              <a:ea typeface="Microsoft YaHei" panose="020B0503020204020204" pitchFamily="34" charset="-122"/>
              <a:sym typeface="Times New Roman" panose="02020603050405020304" pitchFamily="18" charset="0"/>
            </a:endParaRPr>
          </a:p>
        </p:txBody>
      </p:sp>
      <p:pic>
        <p:nvPicPr>
          <p:cNvPr id="48" name="图片 47">
            <a:extLst>
              <a:ext uri="{FF2B5EF4-FFF2-40B4-BE49-F238E27FC236}">
                <a16:creationId xmlns:a16="http://schemas.microsoft.com/office/drawing/2014/main" id="{F8406D1E-8D3F-4AE5-B5DB-91B6C4E28B24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l="49570" t="20919" r="34859" b="7901"/>
          <a:stretch/>
        </p:blipFill>
        <p:spPr>
          <a:xfrm rot="16200000" flipH="1">
            <a:off x="5733649" y="4238"/>
            <a:ext cx="274033" cy="2684701"/>
          </a:xfrm>
          <a:prstGeom prst="rect">
            <a:avLst/>
          </a:prstGeom>
        </p:spPr>
      </p:pic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3579960" y="3413152"/>
            <a:ext cx="4032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C</a:t>
            </a:r>
            <a:r>
              <a:rPr lang="en-US" altLang="en-US" sz="3200" b="1"/>
              <a:t>ông thức phân tử :</a:t>
            </a: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7396310" y="3413152"/>
            <a:ext cx="13684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CH</a:t>
            </a:r>
            <a:r>
              <a:rPr lang="en-AU" altLang="en-US" sz="3200" b="1" baseline="-25000"/>
              <a:t>4</a:t>
            </a:r>
            <a:endParaRPr lang="en-US" altLang="en-US" sz="3200" b="1" baseline="-25000"/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3724423" y="4133877"/>
            <a:ext cx="32400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Ph</a:t>
            </a:r>
            <a:r>
              <a:rPr lang="en-US" altLang="en-US" sz="3200" b="1"/>
              <a:t>ân tử khối:</a:t>
            </a:r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6748610" y="4129115"/>
            <a:ext cx="1295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16</a:t>
            </a:r>
            <a:endParaRPr lang="en-US" altLang="en-US" sz="3200" b="1"/>
          </a:p>
        </p:txBody>
      </p:sp>
    </p:spTree>
    <p:extLst>
      <p:ext uri="{BB962C8B-B14F-4D97-AF65-F5344CB8AC3E}">
        <p14:creationId xmlns:p14="http://schemas.microsoft.com/office/powerpoint/2010/main" val="1456529876"/>
      </p:ext>
    </p:extLst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6667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917"/>
                            </p:stCondLst>
                            <p:childTnLst>
                              <p:par>
                                <p:cTn id="8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417"/>
                            </p:stCondLst>
                            <p:childTnLst>
                              <p:par>
                                <p:cTn id="9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  <p:bldP spid="22" grpId="0"/>
      <p:bldP spid="23" grpId="0"/>
      <p:bldP spid="24" grpId="0"/>
      <p:bldP spid="3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3536402" y="1446322"/>
            <a:ext cx="152400" cy="1219200"/>
          </a:xfrm>
          <a:prstGeom prst="line">
            <a:avLst/>
          </a:prstGeom>
          <a:noFill/>
          <a:ln w="127000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>
            <a:off x="4574627" y="3641834"/>
            <a:ext cx="1066800" cy="228600"/>
          </a:xfrm>
          <a:prstGeom prst="line">
            <a:avLst/>
          </a:prstGeom>
          <a:noFill/>
          <a:ln w="127000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4041227" y="4175234"/>
            <a:ext cx="304800" cy="990600"/>
          </a:xfrm>
          <a:prstGeom prst="line">
            <a:avLst/>
          </a:prstGeom>
          <a:noFill/>
          <a:ln w="127000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2364827" y="3794234"/>
            <a:ext cx="838200" cy="609600"/>
          </a:xfrm>
          <a:prstGeom prst="line">
            <a:avLst/>
          </a:prstGeom>
          <a:noFill/>
          <a:ln w="127000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8079827" y="3413234"/>
            <a:ext cx="1219200" cy="762000"/>
            <a:chOff x="4320" y="1248"/>
            <a:chExt cx="768" cy="480"/>
          </a:xfrm>
        </p:grpSpPr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4320" y="1488"/>
              <a:ext cx="384" cy="0"/>
            </a:xfrm>
            <a:prstGeom prst="line">
              <a:avLst/>
            </a:prstGeom>
            <a:noFill/>
            <a:ln w="5715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4608" y="1248"/>
              <a:ext cx="480" cy="480"/>
            </a:xfrm>
            <a:prstGeom prst="ellipse">
              <a:avLst/>
            </a:prstGeom>
            <a:solidFill>
              <a:srgbClr val="FFFF00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Arial" panose="020B0604020202020204" pitchFamily="34" charset="0"/>
                </a:rPr>
                <a:t>Cl</a:t>
              </a:r>
            </a:p>
          </p:txBody>
        </p:sp>
      </p:grpSp>
      <p:sp>
        <p:nvSpPr>
          <p:cNvPr id="9" name="Line 9"/>
          <p:cNvSpPr>
            <a:spLocks noChangeShapeType="1"/>
          </p:cNvSpPr>
          <p:nvPr/>
        </p:nvSpPr>
        <p:spPr bwMode="auto">
          <a:xfrm flipV="1">
            <a:off x="7441652" y="3765659"/>
            <a:ext cx="1073150" cy="28575"/>
          </a:xfrm>
          <a:prstGeom prst="line">
            <a:avLst/>
          </a:prstGeom>
          <a:noFill/>
          <a:ln w="7620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6936827" y="3413234"/>
            <a:ext cx="762000" cy="762000"/>
          </a:xfrm>
          <a:prstGeom prst="ellipse">
            <a:avLst/>
          </a:prstGeom>
          <a:solidFill>
            <a:srgbClr val="FFFF00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Arial" panose="020B0604020202020204" pitchFamily="34" charset="0"/>
              </a:rPr>
              <a:t>Cl</a:t>
            </a:r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3050627" y="2651234"/>
            <a:ext cx="1600200" cy="160020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chemeClr val="bg1"/>
                </a:solidFill>
                <a:latin typeface=".VnTime" pitchFamily="34" charset="0"/>
              </a:rPr>
              <a:t>C</a:t>
            </a:r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1983827" y="4251434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B050"/>
                </a:solidFill>
                <a:latin typeface=".VnTime" pitchFamily="34" charset="0"/>
              </a:rPr>
              <a:t>H</a:t>
            </a:r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3279227" y="1051034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B050"/>
                </a:solidFill>
                <a:latin typeface=".VnTime" pitchFamily="34" charset="0"/>
              </a:rPr>
              <a:t>H</a:t>
            </a:r>
          </a:p>
        </p:txBody>
      </p:sp>
      <p:sp>
        <p:nvSpPr>
          <p:cNvPr id="14" name="Oval 14"/>
          <p:cNvSpPr>
            <a:spLocks noChangeArrowheads="1"/>
          </p:cNvSpPr>
          <p:nvPr/>
        </p:nvSpPr>
        <p:spPr bwMode="auto">
          <a:xfrm>
            <a:off x="5641427" y="3718034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B050"/>
                </a:solidFill>
                <a:latin typeface=".VnTime" pitchFamily="34" charset="0"/>
              </a:rPr>
              <a:t>H</a:t>
            </a:r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4193627" y="5165834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B050"/>
                </a:solidFill>
                <a:latin typeface=".VnTime" pitchFamily="34" charset="0"/>
              </a:rPr>
              <a:t>H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4222202" y="165209"/>
            <a:ext cx="33131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FF3300"/>
                </a:solidFill>
              </a:rPr>
              <a:t>Sau ph</a:t>
            </a:r>
            <a:r>
              <a:rPr lang="en-US" altLang="en-US" sz="3200" b="1">
                <a:solidFill>
                  <a:srgbClr val="FF3300"/>
                </a:solidFill>
              </a:rPr>
              <a:t>ản ứng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2493415" y="5708759"/>
            <a:ext cx="24479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0000FF"/>
                </a:solidFill>
              </a:rPr>
              <a:t>Metylclorua</a:t>
            </a:r>
            <a:endParaRPr lang="en-US" altLang="en-US" sz="3200" b="1">
              <a:solidFill>
                <a:srgbClr val="0000FF"/>
              </a:solidFill>
            </a:endParaRP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7101927" y="5637322"/>
            <a:ext cx="24495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0000FF"/>
                </a:solidFill>
              </a:rPr>
              <a:t>hi</a:t>
            </a:r>
            <a:r>
              <a:rPr lang="en-US" altLang="en-US" sz="3200" b="1">
                <a:solidFill>
                  <a:srgbClr val="0000FF"/>
                </a:solidFill>
              </a:rPr>
              <a:t>đroclorua</a:t>
            </a: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1450427" y="3044934"/>
            <a:ext cx="1258888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1450427" y="2468672"/>
            <a:ext cx="1547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Ánh sáng</a:t>
            </a:r>
          </a:p>
        </p:txBody>
      </p:sp>
    </p:spTree>
    <p:extLst>
      <p:ext uri="{BB962C8B-B14F-4D97-AF65-F5344CB8AC3E}">
        <p14:creationId xmlns:p14="http://schemas.microsoft.com/office/powerpoint/2010/main" val="664759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0.02083 C -0.01654 -0.05231 -0.03281 -0.0838 -0.05404 -0.09699 C -0.07513 -0.10995 -0.11029 -0.11204 -0.12799 -0.10023 C -0.1457 -0.08819 -0.15404 -0.04491 -0.16042 -0.02454 C -0.16667 -0.00417 -0.16667 0.0088 -0.16654 0.02222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-222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2.96296E-6 C 0.00742 0.04398 0.01523 0.08797 0.02982 0.11042 C 0.0444 0.1331 0.0724 0.1382 0.08789 0.13542 C 0.10352 0.13264 0.11198 0.11551 0.12279 0.09491 C 0.13333 0.07385 0.14675 0.02732 0.15247 0.00926 C 0.1582 -0.00879 0.15768 -0.01134 0.15729 -0.01342 " pathEditMode="relative" rAng="0" ptsTypes="AAAA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65" y="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/>
      <p:bldP spid="17" grpId="0"/>
      <p:bldP spid="18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1816319" y="316186"/>
            <a:ext cx="3816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0066FF"/>
                </a:solidFill>
              </a:rPr>
              <a:t>2. </a:t>
            </a:r>
            <a:r>
              <a:rPr lang="en-AU" altLang="en-US" sz="3200" b="1" u="sng">
                <a:solidFill>
                  <a:srgbClr val="0066FF"/>
                </a:solidFill>
              </a:rPr>
              <a:t>T</a:t>
            </a:r>
            <a:r>
              <a:rPr lang="en-US" altLang="en-US" sz="3200" b="1" u="sng">
                <a:solidFill>
                  <a:srgbClr val="0066FF"/>
                </a:solidFill>
              </a:rPr>
              <a:t>ác dụng với clo</a:t>
            </a:r>
            <a:endParaRPr lang="en-US" altLang="en-US" sz="3200" b="1" i="1">
              <a:solidFill>
                <a:srgbClr val="0066FF"/>
              </a:solidFill>
            </a:endParaRPr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2006053" y="1876753"/>
            <a:ext cx="410368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/>
              <a:t>CH</a:t>
            </a:r>
            <a:r>
              <a:rPr lang="en-US" altLang="en-US" sz="3200" b="1" baseline="-25000"/>
              <a:t>4 </a:t>
            </a:r>
            <a:r>
              <a:rPr lang="en-US" altLang="en-US" sz="3200" b="1"/>
              <a:t> +  Cl</a:t>
            </a:r>
            <a:r>
              <a:rPr lang="en-US" altLang="en-US" sz="3200" b="1" baseline="-25000"/>
              <a:t>2</a:t>
            </a:r>
            <a:r>
              <a:rPr lang="en-US" altLang="en-US" sz="3200" b="1"/>
              <a:t>                   </a:t>
            </a:r>
          </a:p>
        </p:txBody>
      </p:sp>
      <p:grpSp>
        <p:nvGrpSpPr>
          <p:cNvPr id="4" name="Group 106"/>
          <p:cNvGrpSpPr>
            <a:grpSpLocks/>
          </p:cNvGrpSpPr>
          <p:nvPr/>
        </p:nvGrpSpPr>
        <p:grpSpPr bwMode="auto">
          <a:xfrm>
            <a:off x="4239666" y="1803728"/>
            <a:ext cx="1657350" cy="417513"/>
            <a:chOff x="1565" y="3566"/>
            <a:chExt cx="1044" cy="263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 rot="10800000" flipV="1">
              <a:off x="1565" y="3566"/>
              <a:ext cx="10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1">
                  <a:latin typeface=".VnTime" pitchFamily="34" charset="0"/>
                </a:rPr>
                <a:t>AS</a:t>
              </a:r>
              <a:endParaRPr lang="vi-VN" altLang="en-US" sz="2000" b="1">
                <a:latin typeface=".VnTime" pitchFamily="34" charset="0"/>
              </a:endParaRPr>
            </a:p>
          </p:txBody>
        </p:sp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1688" y="3829"/>
              <a:ext cx="9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6111328" y="2472066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>
                <a:solidFill>
                  <a:srgbClr val="0000FF"/>
                </a:solidFill>
              </a:rPr>
              <a:t>Metyl clorua</a:t>
            </a:r>
            <a:r>
              <a:rPr lang="en-US" altLang="en-US" sz="28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8" name="Text Box 66"/>
          <p:cNvSpPr txBox="1">
            <a:spLocks noChangeArrowheads="1"/>
          </p:cNvSpPr>
          <p:nvPr/>
        </p:nvSpPr>
        <p:spPr bwMode="auto">
          <a:xfrm>
            <a:off x="8188544" y="2472066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b="1">
                <a:solidFill>
                  <a:srgbClr val="0000FF"/>
                </a:solidFill>
              </a:rPr>
              <a:t>hi</a:t>
            </a:r>
            <a:r>
              <a:rPr lang="en-US" altLang="en-US" b="1">
                <a:solidFill>
                  <a:srgbClr val="0000FF"/>
                </a:solidFill>
              </a:rPr>
              <a:t>đroclorua</a:t>
            </a:r>
          </a:p>
        </p:txBody>
      </p:sp>
      <p:sp>
        <p:nvSpPr>
          <p:cNvPr id="9" name="Text Box 67"/>
          <p:cNvSpPr txBox="1">
            <a:spLocks noChangeArrowheads="1"/>
          </p:cNvSpPr>
          <p:nvPr/>
        </p:nvSpPr>
        <p:spPr bwMode="auto">
          <a:xfrm>
            <a:off x="2176682" y="819424"/>
            <a:ext cx="72723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Metan t</a:t>
            </a:r>
            <a:r>
              <a:rPr lang="en-US" altLang="en-US" sz="3200" b="1"/>
              <a:t>ác dụng với clo khi có ánh sáng</a:t>
            </a:r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7504332" y="1324249"/>
            <a:ext cx="1368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Text Box 105"/>
          <p:cNvSpPr txBox="1">
            <a:spLocks noChangeArrowheads="1"/>
          </p:cNvSpPr>
          <p:nvPr/>
        </p:nvSpPr>
        <p:spPr bwMode="auto">
          <a:xfrm>
            <a:off x="6039891" y="1732291"/>
            <a:ext cx="31686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/>
              <a:t>CH</a:t>
            </a:r>
            <a:r>
              <a:rPr lang="en-US" altLang="en-US" sz="3200" b="1" baseline="-25000"/>
              <a:t>3</a:t>
            </a:r>
            <a:r>
              <a:rPr lang="en-US" altLang="en-US" sz="3200" b="1"/>
              <a:t>Cl   +     HCl</a:t>
            </a:r>
            <a:endParaRPr lang="en-US" altLang="en-US" sz="3200"/>
          </a:p>
        </p:txBody>
      </p:sp>
    </p:spTree>
    <p:extLst>
      <p:ext uri="{BB962C8B-B14F-4D97-AF65-F5344CB8AC3E}">
        <p14:creationId xmlns:p14="http://schemas.microsoft.com/office/powerpoint/2010/main" val="6832516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914F94E-AB34-43D6-9588-AAC5074B5D1C}"/>
              </a:ext>
            </a:extLst>
          </p:cNvPr>
          <p:cNvSpPr/>
          <p:nvPr/>
        </p:nvSpPr>
        <p:spPr>
          <a:xfrm>
            <a:off x="615876" y="-49484"/>
            <a:ext cx="11620500" cy="112899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vi-VN" sz="4800" b="1">
              <a:solidFill>
                <a:srgbClr val="00B050"/>
              </a:solidFill>
            </a:endParaRPr>
          </a:p>
        </p:txBody>
      </p:sp>
      <p:grpSp>
        <p:nvGrpSpPr>
          <p:cNvPr id="15" name="组合 43">
            <a:extLst>
              <a:ext uri="{FF2B5EF4-FFF2-40B4-BE49-F238E27FC236}">
                <a16:creationId xmlns:a16="http://schemas.microsoft.com/office/drawing/2014/main" id="{333F15E4-5E8D-6B6B-DC9F-0D5DA752A690}"/>
              </a:ext>
            </a:extLst>
          </p:cNvPr>
          <p:cNvGrpSpPr/>
          <p:nvPr/>
        </p:nvGrpSpPr>
        <p:grpSpPr>
          <a:xfrm>
            <a:off x="-765773" y="-103370"/>
            <a:ext cx="1895053" cy="1182880"/>
            <a:chOff x="7180022" y="219753"/>
            <a:chExt cx="1592029" cy="993734"/>
          </a:xfrm>
        </p:grpSpPr>
        <p:pic>
          <p:nvPicPr>
            <p:cNvPr id="16" name="图片 25">
              <a:extLst>
                <a:ext uri="{FF2B5EF4-FFF2-40B4-BE49-F238E27FC236}">
                  <a16:creationId xmlns:a16="http://schemas.microsoft.com/office/drawing/2014/main" id="{7D8DC1AB-4CE5-72AD-3B40-0F0BBA8C4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778317" y="219753"/>
              <a:ext cx="993734" cy="993734"/>
            </a:xfrm>
            <a:prstGeom prst="rect">
              <a:avLst/>
            </a:prstGeom>
          </p:spPr>
        </p:pic>
        <p:pic>
          <p:nvPicPr>
            <p:cNvPr id="17" name="图片 32">
              <a:extLst>
                <a:ext uri="{FF2B5EF4-FFF2-40B4-BE49-F238E27FC236}">
                  <a16:creationId xmlns:a16="http://schemas.microsoft.com/office/drawing/2014/main" id="{8AC0A7A6-EFD5-235C-C60D-D2592A4903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80022" y="595615"/>
              <a:ext cx="1530229" cy="615749"/>
            </a:xfrm>
            <a:prstGeom prst="rect">
              <a:avLst/>
            </a:prstGeom>
          </p:spPr>
        </p:pic>
      </p:grpSp>
      <p:pic>
        <p:nvPicPr>
          <p:cNvPr id="19" name="图片 33">
            <a:extLst>
              <a:ext uri="{FF2B5EF4-FFF2-40B4-BE49-F238E27FC236}">
                <a16:creationId xmlns:a16="http://schemas.microsoft.com/office/drawing/2014/main" id="{08601CBF-2AD2-4261-8191-36F90736C0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1949" y="5787701"/>
            <a:ext cx="1731415" cy="642168"/>
          </a:xfrm>
          <a:prstGeom prst="rect">
            <a:avLst/>
          </a:prstGeom>
        </p:spPr>
      </p:pic>
      <p:pic>
        <p:nvPicPr>
          <p:cNvPr id="20" name="图片 39">
            <a:extLst>
              <a:ext uri="{FF2B5EF4-FFF2-40B4-BE49-F238E27FC236}">
                <a16:creationId xmlns:a16="http://schemas.microsoft.com/office/drawing/2014/main" id="{A21ABC91-65F8-458C-AFC7-0F77CF6365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2506" y="5322235"/>
            <a:ext cx="625911" cy="1284335"/>
          </a:xfrm>
          <a:prstGeom prst="rect">
            <a:avLst/>
          </a:prstGeom>
        </p:spPr>
      </p:pic>
      <p:pic>
        <p:nvPicPr>
          <p:cNvPr id="21" name="图片 40">
            <a:extLst>
              <a:ext uri="{FF2B5EF4-FFF2-40B4-BE49-F238E27FC236}">
                <a16:creationId xmlns:a16="http://schemas.microsoft.com/office/drawing/2014/main" id="{C2534C03-113D-4374-8141-C9E008A840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72768" y="5412738"/>
            <a:ext cx="715325" cy="1081117"/>
          </a:xfrm>
          <a:prstGeom prst="rect">
            <a:avLst/>
          </a:prstGeom>
        </p:spPr>
      </p:pic>
      <p:pic>
        <p:nvPicPr>
          <p:cNvPr id="22" name="图片 41">
            <a:extLst>
              <a:ext uri="{FF2B5EF4-FFF2-40B4-BE49-F238E27FC236}">
                <a16:creationId xmlns:a16="http://schemas.microsoft.com/office/drawing/2014/main" id="{770B5569-BE13-47B0-923B-39DA4A4327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1264" y="5347582"/>
            <a:ext cx="609653" cy="1284335"/>
          </a:xfrm>
          <a:prstGeom prst="rect">
            <a:avLst/>
          </a:prstGeom>
        </p:spPr>
      </p:pic>
      <p:pic>
        <p:nvPicPr>
          <p:cNvPr id="24" name="图片 26">
            <a:extLst>
              <a:ext uri="{FF2B5EF4-FFF2-40B4-BE49-F238E27FC236}">
                <a16:creationId xmlns:a16="http://schemas.microsoft.com/office/drawing/2014/main" id="{A5913F51-006A-480F-B220-02511CBEC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481" y="5787294"/>
            <a:ext cx="1007960" cy="715325"/>
          </a:xfrm>
          <a:prstGeom prst="rect">
            <a:avLst/>
          </a:prstGeom>
        </p:spPr>
      </p:pic>
      <p:pic>
        <p:nvPicPr>
          <p:cNvPr id="25" name="图片 32">
            <a:extLst>
              <a:ext uri="{FF2B5EF4-FFF2-40B4-BE49-F238E27FC236}">
                <a16:creationId xmlns:a16="http://schemas.microsoft.com/office/drawing/2014/main" id="{BE9D18E4-63FF-49C9-A9EA-47A7ACF715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1349" y="5458357"/>
            <a:ext cx="455863" cy="971512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345878" y="4667796"/>
            <a:ext cx="568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smtClean="0">
                <a:solidFill>
                  <a:schemeClr val="bg1"/>
                </a:solidFill>
              </a:rPr>
              <a:t>B</a:t>
            </a:r>
            <a:endParaRPr lang="en-US" sz="3200" b="1">
              <a:solidFill>
                <a:schemeClr val="bg1"/>
              </a:solidFill>
            </a:endParaRPr>
          </a:p>
        </p:txBody>
      </p:sp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5549360" y="-2689"/>
            <a:ext cx="4211637" cy="2922588"/>
            <a:chOff x="3107" y="0"/>
            <a:chExt cx="2653" cy="1841"/>
          </a:xfrm>
        </p:grpSpPr>
        <p:pic>
          <p:nvPicPr>
            <p:cNvPr id="18" name="Picture 4" descr="http://ease-vn.org.vn/images/VACVINA_user.jpg"/>
            <p:cNvPicPr>
              <a:picLocks noChangeAspect="1" noChangeArrowheads="1"/>
            </p:cNvPicPr>
            <p:nvPr/>
          </p:nvPicPr>
          <p:blipFill>
            <a:blip r:embed="rId10" r:link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7" y="0"/>
              <a:ext cx="2653" cy="1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 Box 6"/>
            <p:cNvSpPr txBox="1">
              <a:spLocks noChangeArrowheads="1"/>
            </p:cNvSpPr>
            <p:nvPr/>
          </p:nvSpPr>
          <p:spPr bwMode="auto">
            <a:xfrm>
              <a:off x="3152" y="1525"/>
              <a:ext cx="11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b="1">
                  <a:solidFill>
                    <a:srgbClr val="FF3300"/>
                  </a:solidFill>
                </a:rPr>
                <a:t>Nhi</a:t>
              </a:r>
              <a:r>
                <a:rPr lang="en-US" altLang="en-US" b="1">
                  <a:solidFill>
                    <a:srgbClr val="FF3300"/>
                  </a:solidFill>
                </a:rPr>
                <a:t>ên liệu</a:t>
              </a:r>
            </a:p>
          </p:txBody>
        </p:sp>
      </p:grpSp>
      <p:grpSp>
        <p:nvGrpSpPr>
          <p:cNvPr id="28" name="Group 18"/>
          <p:cNvGrpSpPr>
            <a:grpSpLocks/>
          </p:cNvGrpSpPr>
          <p:nvPr/>
        </p:nvGrpSpPr>
        <p:grpSpPr bwMode="auto">
          <a:xfrm>
            <a:off x="5549360" y="2921486"/>
            <a:ext cx="4211637" cy="2492375"/>
            <a:chOff x="3107" y="1842"/>
            <a:chExt cx="2653" cy="1570"/>
          </a:xfrm>
        </p:grpSpPr>
        <p:pic>
          <p:nvPicPr>
            <p:cNvPr id="29" name="Picture 5" descr="bottha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7" y="1842"/>
              <a:ext cx="2653" cy="1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 Box 7"/>
            <p:cNvSpPr txBox="1">
              <a:spLocks noChangeArrowheads="1"/>
            </p:cNvSpPr>
            <p:nvPr/>
          </p:nvSpPr>
          <p:spPr bwMode="auto">
            <a:xfrm>
              <a:off x="3107" y="3113"/>
              <a:ext cx="12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b="1">
                  <a:solidFill>
                    <a:srgbClr val="FF3300"/>
                  </a:solidFill>
                </a:rPr>
                <a:t>B</a:t>
              </a:r>
              <a:r>
                <a:rPr lang="en-US" altLang="en-US" b="1">
                  <a:solidFill>
                    <a:srgbClr val="FF3300"/>
                  </a:solidFill>
                </a:rPr>
                <a:t>ột than</a:t>
              </a:r>
            </a:p>
          </p:txBody>
        </p:sp>
      </p:grpSp>
      <p:sp>
        <p:nvSpPr>
          <p:cNvPr id="31" name="Oval 11"/>
          <p:cNvSpPr>
            <a:spLocks noChangeArrowheads="1"/>
          </p:cNvSpPr>
          <p:nvPr/>
        </p:nvSpPr>
        <p:spPr bwMode="auto">
          <a:xfrm>
            <a:off x="616997" y="2273786"/>
            <a:ext cx="2268538" cy="122396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FF3300"/>
              </a:solidFill>
            </a:endParaRPr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 flipH="1">
            <a:off x="2885535" y="1770549"/>
            <a:ext cx="2735262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WordArt 16" descr="White marble"/>
          <p:cNvSpPr>
            <a:spLocks noChangeArrowheads="1" noChangeShapeType="1" noTextEdit="1"/>
          </p:cNvSpPr>
          <p:nvPr/>
        </p:nvSpPr>
        <p:spPr bwMode="auto">
          <a:xfrm>
            <a:off x="940847" y="2489686"/>
            <a:ext cx="16002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blipFill dpi="0" rotWithShape="1">
                  <a:blip r:embed="rId13"/>
                  <a:srcRect/>
                  <a:tile tx="0" ty="0" sx="100000" sy="100000" flip="none" algn="tl"/>
                </a:blipFill>
                <a:cs typeface="Times New Roman" panose="02020603050405020304" pitchFamily="18" charset="0"/>
              </a:rPr>
              <a:t>Metan</a:t>
            </a:r>
          </a:p>
        </p:txBody>
      </p:sp>
      <p:sp>
        <p:nvSpPr>
          <p:cNvPr id="34" name="Line 19"/>
          <p:cNvSpPr>
            <a:spLocks noChangeShapeType="1"/>
          </p:cNvSpPr>
          <p:nvPr/>
        </p:nvSpPr>
        <p:spPr bwMode="auto">
          <a:xfrm>
            <a:off x="2885535" y="2921486"/>
            <a:ext cx="2592387" cy="1441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20"/>
          <p:cNvSpPr>
            <a:spLocks noChangeShapeType="1"/>
          </p:cNvSpPr>
          <p:nvPr/>
        </p:nvSpPr>
        <p:spPr bwMode="auto">
          <a:xfrm>
            <a:off x="2885535" y="2921486"/>
            <a:ext cx="2663825" cy="2809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5620797" y="5513874"/>
            <a:ext cx="4140200" cy="528637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</a:rPr>
              <a:t>Điều chế khí hiđro</a:t>
            </a:r>
          </a:p>
        </p:txBody>
      </p:sp>
      <p:sp>
        <p:nvSpPr>
          <p:cNvPr id="37" name="Text Box 22"/>
          <p:cNvSpPr txBox="1">
            <a:spLocks noChangeArrowheads="1"/>
          </p:cNvSpPr>
          <p:nvPr/>
        </p:nvSpPr>
        <p:spPr bwMode="auto">
          <a:xfrm>
            <a:off x="2164810" y="6018699"/>
            <a:ext cx="540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/>
          </a:p>
        </p:txBody>
      </p:sp>
      <p:grpSp>
        <p:nvGrpSpPr>
          <p:cNvPr id="38" name="Group 30"/>
          <p:cNvGrpSpPr>
            <a:grpSpLocks/>
          </p:cNvGrpSpPr>
          <p:nvPr/>
        </p:nvGrpSpPr>
        <p:grpSpPr bwMode="auto">
          <a:xfrm>
            <a:off x="616997" y="5874236"/>
            <a:ext cx="9144000" cy="981075"/>
            <a:chOff x="0" y="3702"/>
            <a:chExt cx="5760" cy="618"/>
          </a:xfrm>
        </p:grpSpPr>
        <p:sp>
          <p:nvSpPr>
            <p:cNvPr id="39" name="Text Box 24"/>
            <p:cNvSpPr txBox="1">
              <a:spLocks noChangeArrowheads="1"/>
            </p:cNvSpPr>
            <p:nvPr/>
          </p:nvSpPr>
          <p:spPr bwMode="auto">
            <a:xfrm>
              <a:off x="0" y="3838"/>
              <a:ext cx="156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sz="2800" b="1"/>
                <a:t>Metan  + n</a:t>
              </a:r>
              <a:r>
                <a:rPr lang="en-US" altLang="en-US" sz="2800" b="1"/>
                <a:t>ước </a:t>
              </a:r>
            </a:p>
          </p:txBody>
        </p:sp>
        <p:sp>
          <p:nvSpPr>
            <p:cNvPr id="40" name="Line 25"/>
            <p:cNvSpPr>
              <a:spLocks noChangeShapeType="1"/>
            </p:cNvSpPr>
            <p:nvPr/>
          </p:nvSpPr>
          <p:spPr bwMode="auto">
            <a:xfrm>
              <a:off x="1610" y="4065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 Box 26"/>
            <p:cNvSpPr txBox="1">
              <a:spLocks noChangeArrowheads="1"/>
            </p:cNvSpPr>
            <p:nvPr/>
          </p:nvSpPr>
          <p:spPr bwMode="auto">
            <a:xfrm>
              <a:off x="3016" y="3838"/>
              <a:ext cx="274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sz="2800" b="1"/>
                <a:t>Cacbon </a:t>
              </a:r>
              <a:r>
                <a:rPr lang="en-AU" altLang="en-US" sz="3200" b="1"/>
                <a:t>đ</a:t>
              </a:r>
              <a:r>
                <a:rPr lang="en-AU" altLang="en-US" sz="2800" b="1"/>
                <a:t>ioxit +   hiđro</a:t>
              </a:r>
              <a:endParaRPr lang="en-US" altLang="en-US" sz="2800" b="1"/>
            </a:p>
          </p:txBody>
        </p:sp>
        <p:sp>
          <p:nvSpPr>
            <p:cNvPr id="42" name="Text Box 27"/>
            <p:cNvSpPr txBox="1">
              <a:spLocks noChangeArrowheads="1"/>
            </p:cNvSpPr>
            <p:nvPr/>
          </p:nvSpPr>
          <p:spPr bwMode="auto">
            <a:xfrm>
              <a:off x="1837" y="3702"/>
              <a:ext cx="8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b="1"/>
                <a:t>nhi</a:t>
              </a:r>
              <a:r>
                <a:rPr lang="en-US" altLang="en-US" b="1"/>
                <a:t>ệt</a:t>
              </a:r>
            </a:p>
          </p:txBody>
        </p:sp>
        <p:sp>
          <p:nvSpPr>
            <p:cNvPr id="43" name="Text Box 29"/>
            <p:cNvSpPr txBox="1">
              <a:spLocks noChangeArrowheads="1"/>
            </p:cNvSpPr>
            <p:nvPr/>
          </p:nvSpPr>
          <p:spPr bwMode="auto">
            <a:xfrm>
              <a:off x="1746" y="4032"/>
              <a:ext cx="8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b="1"/>
                <a:t>x</a:t>
              </a:r>
              <a:r>
                <a:rPr lang="en-US" altLang="en-US" b="1"/>
                <a:t>úc tác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498161" y="289690"/>
            <a:ext cx="23903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24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ỨNG DỤNG</a:t>
            </a:r>
            <a:endParaRPr lang="vi-VN" sz="24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51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914F94E-AB34-43D6-9588-AAC5074B5D1C}"/>
              </a:ext>
            </a:extLst>
          </p:cNvPr>
          <p:cNvSpPr/>
          <p:nvPr/>
        </p:nvSpPr>
        <p:spPr>
          <a:xfrm>
            <a:off x="615876" y="-49484"/>
            <a:ext cx="11620500" cy="112899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smtClean="0">
                <a:solidFill>
                  <a:srgbClr val="00B050"/>
                </a:solidFill>
              </a:rPr>
              <a:t>LUYỆN TẬP</a:t>
            </a:r>
            <a:endParaRPr lang="vi-VN" sz="4800" b="1">
              <a:solidFill>
                <a:srgbClr val="00B050"/>
              </a:solidFill>
            </a:endParaRPr>
          </a:p>
        </p:txBody>
      </p:sp>
      <p:grpSp>
        <p:nvGrpSpPr>
          <p:cNvPr id="15" name="组合 43">
            <a:extLst>
              <a:ext uri="{FF2B5EF4-FFF2-40B4-BE49-F238E27FC236}">
                <a16:creationId xmlns:a16="http://schemas.microsoft.com/office/drawing/2014/main" id="{333F15E4-5E8D-6B6B-DC9F-0D5DA752A690}"/>
              </a:ext>
            </a:extLst>
          </p:cNvPr>
          <p:cNvGrpSpPr/>
          <p:nvPr/>
        </p:nvGrpSpPr>
        <p:grpSpPr>
          <a:xfrm>
            <a:off x="-765773" y="-110461"/>
            <a:ext cx="1895053" cy="1182880"/>
            <a:chOff x="7180022" y="219753"/>
            <a:chExt cx="1592029" cy="993734"/>
          </a:xfrm>
        </p:grpSpPr>
        <p:pic>
          <p:nvPicPr>
            <p:cNvPr id="16" name="图片 25">
              <a:extLst>
                <a:ext uri="{FF2B5EF4-FFF2-40B4-BE49-F238E27FC236}">
                  <a16:creationId xmlns:a16="http://schemas.microsoft.com/office/drawing/2014/main" id="{7D8DC1AB-4CE5-72AD-3B40-0F0BBA8C4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778317" y="219753"/>
              <a:ext cx="993734" cy="993734"/>
            </a:xfrm>
            <a:prstGeom prst="rect">
              <a:avLst/>
            </a:prstGeom>
          </p:spPr>
        </p:pic>
        <p:pic>
          <p:nvPicPr>
            <p:cNvPr id="17" name="图片 32">
              <a:extLst>
                <a:ext uri="{FF2B5EF4-FFF2-40B4-BE49-F238E27FC236}">
                  <a16:creationId xmlns:a16="http://schemas.microsoft.com/office/drawing/2014/main" id="{8AC0A7A6-EFD5-235C-C60D-D2592A4903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80022" y="595615"/>
              <a:ext cx="1530229" cy="615749"/>
            </a:xfrm>
            <a:prstGeom prst="rect">
              <a:avLst/>
            </a:prstGeom>
          </p:spPr>
        </p:pic>
      </p:grpSp>
      <p:pic>
        <p:nvPicPr>
          <p:cNvPr id="19" name="图片 33">
            <a:extLst>
              <a:ext uri="{FF2B5EF4-FFF2-40B4-BE49-F238E27FC236}">
                <a16:creationId xmlns:a16="http://schemas.microsoft.com/office/drawing/2014/main" id="{08601CBF-2AD2-4261-8191-36F90736C0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1949" y="5787701"/>
            <a:ext cx="1731415" cy="642168"/>
          </a:xfrm>
          <a:prstGeom prst="rect">
            <a:avLst/>
          </a:prstGeom>
        </p:spPr>
      </p:pic>
      <p:pic>
        <p:nvPicPr>
          <p:cNvPr id="20" name="图片 39">
            <a:extLst>
              <a:ext uri="{FF2B5EF4-FFF2-40B4-BE49-F238E27FC236}">
                <a16:creationId xmlns:a16="http://schemas.microsoft.com/office/drawing/2014/main" id="{A21ABC91-65F8-458C-AFC7-0F77CF6365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2506" y="5322235"/>
            <a:ext cx="625911" cy="1284335"/>
          </a:xfrm>
          <a:prstGeom prst="rect">
            <a:avLst/>
          </a:prstGeom>
        </p:spPr>
      </p:pic>
      <p:pic>
        <p:nvPicPr>
          <p:cNvPr id="21" name="图片 40">
            <a:extLst>
              <a:ext uri="{FF2B5EF4-FFF2-40B4-BE49-F238E27FC236}">
                <a16:creationId xmlns:a16="http://schemas.microsoft.com/office/drawing/2014/main" id="{C2534C03-113D-4374-8141-C9E008A840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72768" y="5412738"/>
            <a:ext cx="715325" cy="1081117"/>
          </a:xfrm>
          <a:prstGeom prst="rect">
            <a:avLst/>
          </a:prstGeom>
        </p:spPr>
      </p:pic>
      <p:pic>
        <p:nvPicPr>
          <p:cNvPr id="22" name="图片 41">
            <a:extLst>
              <a:ext uri="{FF2B5EF4-FFF2-40B4-BE49-F238E27FC236}">
                <a16:creationId xmlns:a16="http://schemas.microsoft.com/office/drawing/2014/main" id="{770B5569-BE13-47B0-923B-39DA4A4327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1264" y="5347582"/>
            <a:ext cx="609653" cy="1284335"/>
          </a:xfrm>
          <a:prstGeom prst="rect">
            <a:avLst/>
          </a:prstGeom>
        </p:spPr>
      </p:pic>
      <p:pic>
        <p:nvPicPr>
          <p:cNvPr id="24" name="图片 26">
            <a:extLst>
              <a:ext uri="{FF2B5EF4-FFF2-40B4-BE49-F238E27FC236}">
                <a16:creationId xmlns:a16="http://schemas.microsoft.com/office/drawing/2014/main" id="{A5913F51-006A-480F-B220-02511CBEC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481" y="5787294"/>
            <a:ext cx="1007960" cy="715325"/>
          </a:xfrm>
          <a:prstGeom prst="rect">
            <a:avLst/>
          </a:prstGeom>
        </p:spPr>
      </p:pic>
      <p:pic>
        <p:nvPicPr>
          <p:cNvPr id="25" name="图片 32">
            <a:extLst>
              <a:ext uri="{FF2B5EF4-FFF2-40B4-BE49-F238E27FC236}">
                <a16:creationId xmlns:a16="http://schemas.microsoft.com/office/drawing/2014/main" id="{BE9D18E4-63FF-49C9-A9EA-47A7ACF715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1349" y="5458357"/>
            <a:ext cx="455863" cy="971512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345878" y="4667796"/>
            <a:ext cx="568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smtClean="0">
                <a:solidFill>
                  <a:schemeClr val="bg1"/>
                </a:solidFill>
              </a:rPr>
              <a:t>B</a:t>
            </a:r>
            <a:endParaRPr lang="en-US" sz="3200" b="1">
              <a:solidFill>
                <a:schemeClr val="bg1"/>
              </a:solidFill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195132" y="972859"/>
            <a:ext cx="795655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 u="sng">
                <a:solidFill>
                  <a:srgbClr val="FF3300"/>
                </a:solidFill>
              </a:rPr>
              <a:t>C</a:t>
            </a:r>
            <a:r>
              <a:rPr lang="en-US" altLang="en-US" sz="3200" b="1" u="sng">
                <a:solidFill>
                  <a:srgbClr val="FF3300"/>
                </a:solidFill>
              </a:rPr>
              <a:t>âu 1</a:t>
            </a:r>
            <a:r>
              <a:rPr lang="en-US" altLang="en-US" sz="3200" b="1">
                <a:solidFill>
                  <a:srgbClr val="FF3300"/>
                </a:solidFill>
              </a:rPr>
              <a:t>: Cho các khí: CH</a:t>
            </a:r>
            <a:r>
              <a:rPr lang="en-US" altLang="en-US" sz="3200" b="1" baseline="-25000">
                <a:solidFill>
                  <a:srgbClr val="FF3300"/>
                </a:solidFill>
              </a:rPr>
              <a:t>4</a:t>
            </a:r>
            <a:r>
              <a:rPr lang="en-US" altLang="en-US" sz="3200" b="1">
                <a:solidFill>
                  <a:srgbClr val="FF3300"/>
                </a:solidFill>
              </a:rPr>
              <a:t>, H</a:t>
            </a:r>
            <a:r>
              <a:rPr lang="en-US" altLang="en-US" sz="3200" b="1" baseline="-25000">
                <a:solidFill>
                  <a:srgbClr val="FF3300"/>
                </a:solidFill>
              </a:rPr>
              <a:t>2</a:t>
            </a:r>
            <a:r>
              <a:rPr lang="en-US" altLang="en-US" sz="3200" b="1">
                <a:solidFill>
                  <a:srgbClr val="FF3300"/>
                </a:solidFill>
              </a:rPr>
              <a:t>, Cl</a:t>
            </a:r>
            <a:r>
              <a:rPr lang="en-US" altLang="en-US" sz="3200" b="1" baseline="-25000">
                <a:solidFill>
                  <a:srgbClr val="FF3300"/>
                </a:solidFill>
              </a:rPr>
              <a:t>2</a:t>
            </a:r>
            <a:r>
              <a:rPr lang="en-US" altLang="en-US" sz="3200" b="1">
                <a:solidFill>
                  <a:srgbClr val="FF3300"/>
                </a:solidFill>
              </a:rPr>
              <a:t>, O</a:t>
            </a:r>
            <a:r>
              <a:rPr lang="en-US" altLang="en-US" sz="3200" b="1" baseline="-25000">
                <a:solidFill>
                  <a:srgbClr val="FF3300"/>
                </a:solidFill>
              </a:rPr>
              <a:t>2</a:t>
            </a:r>
            <a:r>
              <a:rPr lang="en-US" altLang="en-US" sz="3200" b="1">
                <a:solidFill>
                  <a:srgbClr val="FF3300"/>
                </a:solidFill>
              </a:rPr>
              <a:t>.</a:t>
            </a:r>
            <a:r>
              <a:rPr lang="en-US" altLang="en-US" sz="3200" b="1" baseline="-25000">
                <a:solidFill>
                  <a:srgbClr val="FF3300"/>
                </a:solidFill>
              </a:rPr>
              <a:t> </a:t>
            </a:r>
            <a:r>
              <a:rPr lang="en-US" altLang="en-US" sz="3200" b="1">
                <a:solidFill>
                  <a:srgbClr val="FF3300"/>
                </a:solidFill>
              </a:rPr>
              <a:t>Dãy nào gồm các cặp chất khí khi trộn với nhau tạo thành hỗn hợp nổ</a:t>
            </a:r>
          </a:p>
        </p:txBody>
      </p:sp>
      <p:sp>
        <p:nvSpPr>
          <p:cNvPr id="18" name="Oval 11">
            <a:hlinkClick r:id="rId10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2698370" y="2773084"/>
            <a:ext cx="609600" cy="457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3563557" y="2628621"/>
            <a:ext cx="41751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H</a:t>
            </a:r>
            <a:r>
              <a:rPr lang="en-US" altLang="en-US" sz="3200" b="1" baseline="-25000"/>
              <a:t>2</a:t>
            </a:r>
            <a:r>
              <a:rPr lang="en-US" altLang="en-US" sz="3200" b="1"/>
              <a:t> và Cl</a:t>
            </a:r>
            <a:r>
              <a:rPr lang="en-US" altLang="en-US" sz="3200" b="1" baseline="-25000"/>
              <a:t>2</a:t>
            </a:r>
            <a:r>
              <a:rPr lang="en-US" altLang="en-US" sz="3200" b="1"/>
              <a:t>, CH</a:t>
            </a:r>
            <a:r>
              <a:rPr lang="en-US" altLang="en-US" sz="3200" b="1" baseline="-25000"/>
              <a:t>4</a:t>
            </a:r>
            <a:r>
              <a:rPr lang="en-US" altLang="en-US" sz="3200" b="1"/>
              <a:t> và Cl</a:t>
            </a:r>
            <a:r>
              <a:rPr lang="en-US" altLang="en-US" sz="3200" b="1" baseline="-25000"/>
              <a:t>2</a:t>
            </a:r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3490532" y="3420784"/>
            <a:ext cx="38877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/>
              <a:t>Cl</a:t>
            </a:r>
            <a:r>
              <a:rPr lang="en-US" altLang="en-US" sz="3200" b="1" baseline="-25000"/>
              <a:t>2</a:t>
            </a:r>
            <a:r>
              <a:rPr lang="en-US" altLang="en-US" sz="3200" b="1"/>
              <a:t> và O</a:t>
            </a:r>
            <a:r>
              <a:rPr lang="en-US" altLang="en-US" sz="3200" b="1" baseline="-25000"/>
              <a:t>2</a:t>
            </a:r>
            <a:r>
              <a:rPr lang="en-US" altLang="en-US" sz="3200" b="1"/>
              <a:t>, CH</a:t>
            </a:r>
            <a:r>
              <a:rPr lang="en-US" altLang="en-US" sz="3200" b="1" baseline="-25000"/>
              <a:t>4</a:t>
            </a:r>
            <a:r>
              <a:rPr lang="en-US" altLang="en-US" sz="3200" b="1"/>
              <a:t> và H</a:t>
            </a:r>
            <a:r>
              <a:rPr lang="en-US" altLang="en-US" sz="3200" b="1" baseline="-25000"/>
              <a:t>2</a:t>
            </a:r>
          </a:p>
        </p:txBody>
      </p:sp>
      <p:sp>
        <p:nvSpPr>
          <p:cNvPr id="28" name="Oval 14">
            <a:hlinkClick r:id="rId10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2698370" y="3493809"/>
            <a:ext cx="609600" cy="457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9" name="Oval 15">
            <a:hlinkClick r:id="rId10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2698370" y="4212946"/>
            <a:ext cx="609600" cy="457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3203195" y="4141509"/>
            <a:ext cx="4248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/>
              <a:t>H</a:t>
            </a:r>
            <a:r>
              <a:rPr lang="en-US" altLang="en-US" sz="3200" b="1" baseline="-25000"/>
              <a:t>2</a:t>
            </a:r>
            <a:r>
              <a:rPr lang="en-US" altLang="en-US" sz="3200" b="1"/>
              <a:t> và Cl</a:t>
            </a:r>
            <a:r>
              <a:rPr lang="en-US" altLang="en-US" sz="3200" b="1" baseline="-25000"/>
              <a:t>2</a:t>
            </a:r>
            <a:r>
              <a:rPr lang="en-US" altLang="en-US" sz="3200" b="1"/>
              <a:t>, Cl</a:t>
            </a:r>
            <a:r>
              <a:rPr lang="en-US" altLang="en-US" sz="3200" b="1" baseline="-25000"/>
              <a:t>2 </a:t>
            </a:r>
            <a:r>
              <a:rPr lang="en-US" altLang="en-US" sz="3200" b="1"/>
              <a:t>và O</a:t>
            </a:r>
            <a:r>
              <a:rPr lang="en-US" altLang="en-US" sz="3200" b="1" baseline="-25000"/>
              <a:t>2</a:t>
            </a:r>
            <a:endParaRPr lang="en-US" altLang="en-US" sz="3200" b="1"/>
          </a:p>
        </p:txBody>
      </p:sp>
      <p:sp>
        <p:nvSpPr>
          <p:cNvPr id="31" name="Oval 18">
            <a:hlinkClick r:id="rId11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2698370" y="5005109"/>
            <a:ext cx="609600" cy="48577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3419095" y="5005109"/>
            <a:ext cx="41036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/>
              <a:t>CH</a:t>
            </a:r>
            <a:r>
              <a:rPr lang="en-US" altLang="en-US" sz="3200" b="1" baseline="-25000"/>
              <a:t>4</a:t>
            </a:r>
            <a:r>
              <a:rPr lang="en-US" altLang="en-US" sz="3200" b="1"/>
              <a:t> và O</a:t>
            </a:r>
            <a:r>
              <a:rPr lang="en-US" altLang="en-US" sz="3200" b="1" baseline="-25000"/>
              <a:t>2</a:t>
            </a:r>
            <a:r>
              <a:rPr lang="en-US" altLang="en-US" sz="3200" b="1"/>
              <a:t>, H</a:t>
            </a:r>
            <a:r>
              <a:rPr lang="en-US" altLang="en-US" sz="3200" b="1" baseline="-25000"/>
              <a:t>2</a:t>
            </a:r>
            <a:r>
              <a:rPr lang="en-US" altLang="en-US" sz="3200" b="1"/>
              <a:t> và O</a:t>
            </a:r>
            <a:r>
              <a:rPr lang="en-US" altLang="en-US" sz="3200" b="1" baseline="-250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9514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231915" y="523985"/>
            <a:ext cx="795655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 u="sng">
                <a:solidFill>
                  <a:srgbClr val="FF3300"/>
                </a:solidFill>
              </a:rPr>
              <a:t>C</a:t>
            </a:r>
            <a:r>
              <a:rPr lang="en-US" altLang="en-US" sz="3200" b="1" u="sng">
                <a:solidFill>
                  <a:srgbClr val="FF3300"/>
                </a:solidFill>
              </a:rPr>
              <a:t>âu 2</a:t>
            </a:r>
            <a:r>
              <a:rPr lang="en-US" altLang="en-US" sz="3200" b="1">
                <a:solidFill>
                  <a:srgbClr val="FF3300"/>
                </a:solidFill>
              </a:rPr>
              <a:t>: Một hỗn hợp khí gồm metan có lẫn cacbon đioxit. Để thu được metan tinh khiết có thể tiến hành cách nào sau đây:</a:t>
            </a:r>
          </a:p>
        </p:txBody>
      </p:sp>
      <p:sp>
        <p:nvSpPr>
          <p:cNvPr id="3" name="Oval 4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2447815" y="2252773"/>
            <a:ext cx="609600" cy="457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" name="Oval 7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2447815" y="3044935"/>
            <a:ext cx="609600" cy="457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" name="Oval 8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2462103" y="3765660"/>
            <a:ext cx="609600" cy="457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168540" y="2181335"/>
            <a:ext cx="44640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D</a:t>
            </a:r>
            <a:r>
              <a:rPr lang="en-US" altLang="en-US" sz="3200" b="1"/>
              <a:t>ẫn hỗn hợp qua nước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239978" y="2900473"/>
            <a:ext cx="36718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Đốt cháy hỗn hợp 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239978" y="3621198"/>
            <a:ext cx="71294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D</a:t>
            </a:r>
            <a:r>
              <a:rPr lang="en-US" altLang="en-US" sz="3200" b="1"/>
              <a:t>ẫn hỗn hợp qua dung dịch đựng nước vôi trong dư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239978" y="4700698"/>
            <a:ext cx="73088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D</a:t>
            </a:r>
            <a:r>
              <a:rPr lang="en-US" altLang="en-US" sz="3200" b="1"/>
              <a:t>ẫn hỗn hợp qua dung dịch axitsunfuric                       đặc</a:t>
            </a:r>
          </a:p>
        </p:txBody>
      </p:sp>
      <p:sp>
        <p:nvSpPr>
          <p:cNvPr id="10" name="Oval 16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2447815" y="4729273"/>
            <a:ext cx="609600" cy="48577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panose="020B0604020202020204" pitchFamily="34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5736540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05749" y="113205"/>
            <a:ext cx="7920038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>
                <a:solidFill>
                  <a:srgbClr val="FF3300"/>
                </a:solidFill>
              </a:rPr>
              <a:t>Câu </a:t>
            </a:r>
            <a:r>
              <a:rPr lang="vi-VN" altLang="en-US" sz="3200" b="1" u="sng" smtClean="0">
                <a:solidFill>
                  <a:srgbClr val="FF3300"/>
                </a:solidFill>
              </a:rPr>
              <a:t>3</a:t>
            </a:r>
            <a:r>
              <a:rPr lang="en-US" altLang="en-US" sz="3200" b="1" smtClean="0">
                <a:solidFill>
                  <a:srgbClr val="FF3300"/>
                </a:solidFill>
              </a:rPr>
              <a:t>: </a:t>
            </a:r>
            <a:r>
              <a:rPr lang="en-US" altLang="en-US" sz="3200" b="1">
                <a:solidFill>
                  <a:srgbClr val="FF3300"/>
                </a:solidFill>
              </a:rPr>
              <a:t>Đốt cháy 11,2 lít khí metan. Hãy tính thể tích khí oxi cần dùng và thể tích khí cacbonic tạo thành. Biết rằng thể tích các khí đo ở đktc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494674" y="2561130"/>
            <a:ext cx="4535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2800" b="1"/>
              <a:t>n</a:t>
            </a:r>
            <a:r>
              <a:rPr lang="en-AU" altLang="en-US" sz="2800" b="1" baseline="-25000"/>
              <a:t>CH4  </a:t>
            </a:r>
            <a:r>
              <a:rPr lang="en-AU" altLang="en-US" sz="2800" b="1"/>
              <a:t>= 11,2/ 22,4 = 0,5 mol</a:t>
            </a:r>
            <a:endParaRPr lang="en-US" altLang="en-US" sz="2800" b="1" baseline="-25000"/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5663324" y="2057893"/>
            <a:ext cx="1657350" cy="433387"/>
          </a:xfrm>
          <a:prstGeom prst="ellipse">
            <a:avLst/>
          </a:prstGeom>
          <a:solidFill>
            <a:srgbClr val="00FFFF"/>
          </a:solidFill>
          <a:ln w="57150" cmpd="thickThin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FF3300"/>
                </a:solidFill>
              </a:rPr>
              <a:t>Đáp án</a:t>
            </a: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2350212" y="3281855"/>
            <a:ext cx="7488237" cy="650875"/>
            <a:chOff x="113" y="3113"/>
            <a:chExt cx="4717" cy="410"/>
          </a:xfrm>
        </p:grpSpPr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113" y="3158"/>
              <a:ext cx="163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sz="3200" b="1"/>
                <a:t>CH</a:t>
              </a:r>
              <a:r>
                <a:rPr lang="en-AU" altLang="en-US" sz="3200" b="1" baseline="-25000"/>
                <a:t>4</a:t>
              </a:r>
              <a:r>
                <a:rPr lang="en-AU" altLang="en-US" sz="3200" b="1"/>
                <a:t>    +  </a:t>
              </a:r>
              <a:r>
                <a:rPr lang="en-US" altLang="en-US" sz="3200" b="1"/>
                <a:t>2O</a:t>
              </a:r>
              <a:r>
                <a:rPr lang="en-US" altLang="en-US" sz="3200" b="1" baseline="-25000"/>
                <a:t>2 </a:t>
              </a: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1791" y="3385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2699" y="3158"/>
              <a:ext cx="213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sz="3200" b="1"/>
                <a:t>C</a:t>
              </a:r>
              <a:r>
                <a:rPr lang="en-US" altLang="en-US" sz="3200" b="1"/>
                <a:t>O</a:t>
              </a:r>
              <a:r>
                <a:rPr lang="en-US" altLang="en-US" sz="3200" b="1" baseline="-25000"/>
                <a:t>2</a:t>
              </a:r>
              <a:r>
                <a:rPr lang="en-US" altLang="en-US" sz="3200" b="1"/>
                <a:t>     +    2H</a:t>
              </a:r>
              <a:r>
                <a:rPr lang="en-US" altLang="en-US" sz="3200" b="1" baseline="-25000"/>
                <a:t>2</a:t>
              </a:r>
              <a:r>
                <a:rPr lang="en-US" altLang="en-US" sz="3200" b="1"/>
                <a:t>O</a:t>
              </a:r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1927" y="3113"/>
              <a:ext cx="4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/>
                <a:t>t</a:t>
              </a:r>
              <a:r>
                <a:rPr lang="en-AU" altLang="en-US" baseline="30000"/>
                <a:t>0</a:t>
              </a:r>
              <a:endParaRPr lang="en-US" altLang="en-US" baseline="30000"/>
            </a:p>
          </p:txBody>
        </p:sp>
      </p:grpSp>
      <p:grpSp>
        <p:nvGrpSpPr>
          <p:cNvPr id="10" name="Group 17"/>
          <p:cNvGrpSpPr>
            <a:grpSpLocks/>
          </p:cNvGrpSpPr>
          <p:nvPr/>
        </p:nvGrpSpPr>
        <p:grpSpPr bwMode="auto">
          <a:xfrm>
            <a:off x="2208924" y="3796205"/>
            <a:ext cx="5184775" cy="1033463"/>
            <a:chOff x="295" y="3294"/>
            <a:chExt cx="3266" cy="651"/>
          </a:xfrm>
        </p:grpSpPr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340" y="3294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/>
                <a:t>1mol</a:t>
              </a:r>
              <a:endParaRPr lang="en-US" altLang="en-US"/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1338" y="3294"/>
              <a:ext cx="6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/>
                <a:t>2mol</a:t>
              </a:r>
              <a:endParaRPr lang="en-US" altLang="en-US"/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2880" y="3339"/>
              <a:ext cx="6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/>
                <a:t>1mol</a:t>
              </a:r>
              <a:endParaRPr lang="en-US" altLang="en-US"/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295" y="3657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/>
                <a:t>0.5mol</a:t>
              </a:r>
              <a:endParaRPr lang="en-US" altLang="en-US"/>
            </a:p>
          </p:txBody>
        </p: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1338" y="3612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/>
                <a:t>1mol</a:t>
              </a:r>
              <a:endParaRPr lang="en-US" altLang="en-US"/>
            </a:p>
          </p:txBody>
        </p:sp>
      </p:grp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6239587" y="4289918"/>
            <a:ext cx="1223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/>
              <a:t>0,5mol</a:t>
            </a:r>
            <a:endParaRPr lang="en-US" altLang="en-US"/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2423237" y="5153518"/>
            <a:ext cx="4895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V</a:t>
            </a:r>
            <a:r>
              <a:rPr lang="en-US" altLang="en-US" sz="3200" b="1" baseline="-25000"/>
              <a:t>O2  </a:t>
            </a:r>
            <a:r>
              <a:rPr lang="en-US" altLang="en-US" sz="3200" b="1"/>
              <a:t>= 1x 22,4 =   22,4lít</a:t>
            </a: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2494674" y="5874243"/>
            <a:ext cx="4895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V</a:t>
            </a:r>
            <a:r>
              <a:rPr lang="en-AU" altLang="en-US" sz="3200" b="1" baseline="-25000"/>
              <a:t>C</a:t>
            </a:r>
            <a:r>
              <a:rPr lang="en-US" altLang="en-US" sz="3200" b="1" baseline="-25000"/>
              <a:t>O2  </a:t>
            </a:r>
            <a:r>
              <a:rPr lang="en-US" altLang="en-US" sz="3200" b="1"/>
              <a:t>= 0.5 x 22,4 =   11,2lít</a:t>
            </a:r>
          </a:p>
        </p:txBody>
      </p:sp>
    </p:spTree>
    <p:extLst>
      <p:ext uri="{BB962C8B-B14F-4D97-AF65-F5344CB8AC3E}">
        <p14:creationId xmlns:p14="http://schemas.microsoft.com/office/powerpoint/2010/main" val="28916484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929797" y="27881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73940" y="305200"/>
            <a:ext cx="63708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24">
            <a:extLst>
              <a:ext uri="{FF2B5EF4-FFF2-40B4-BE49-F238E27FC236}">
                <a16:creationId xmlns:a16="http://schemas.microsoft.com/office/drawing/2014/main" id="{655CA35D-8273-4668-82A0-C765CD98C6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739" y="4852168"/>
            <a:ext cx="2950720" cy="1658256"/>
          </a:xfrm>
          <a:prstGeom prst="rect">
            <a:avLst/>
          </a:prstGeom>
        </p:spPr>
      </p:pic>
      <p:pic>
        <p:nvPicPr>
          <p:cNvPr id="8" name="图片 28">
            <a:extLst>
              <a:ext uri="{FF2B5EF4-FFF2-40B4-BE49-F238E27FC236}">
                <a16:creationId xmlns:a16="http://schemas.microsoft.com/office/drawing/2014/main" id="{4693DD7E-BAC5-4F55-9B73-7188916EC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012" y="3895784"/>
            <a:ext cx="3032007" cy="2528027"/>
          </a:xfrm>
          <a:prstGeom prst="rect">
            <a:avLst/>
          </a:prstGeom>
        </p:spPr>
      </p:pic>
      <p:grpSp>
        <p:nvGrpSpPr>
          <p:cNvPr id="10" name="组合 43">
            <a:extLst>
              <a:ext uri="{FF2B5EF4-FFF2-40B4-BE49-F238E27FC236}">
                <a16:creationId xmlns:a16="http://schemas.microsoft.com/office/drawing/2014/main" id="{E48C34C2-D5A2-4F0C-AC0F-4EF5A9C291B1}"/>
              </a:ext>
            </a:extLst>
          </p:cNvPr>
          <p:cNvGrpSpPr/>
          <p:nvPr/>
        </p:nvGrpSpPr>
        <p:grpSpPr>
          <a:xfrm>
            <a:off x="10381572" y="-123957"/>
            <a:ext cx="1895053" cy="1182880"/>
            <a:chOff x="7180022" y="219753"/>
            <a:chExt cx="1592029" cy="993734"/>
          </a:xfrm>
        </p:grpSpPr>
        <p:pic>
          <p:nvPicPr>
            <p:cNvPr id="11" name="图片 25">
              <a:extLst>
                <a:ext uri="{FF2B5EF4-FFF2-40B4-BE49-F238E27FC236}">
                  <a16:creationId xmlns:a16="http://schemas.microsoft.com/office/drawing/2014/main" id="{E7C3B35B-B8D2-4C49-81CB-DDBD637AFF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78317" y="219753"/>
              <a:ext cx="993734" cy="993734"/>
            </a:xfrm>
            <a:prstGeom prst="rect">
              <a:avLst/>
            </a:prstGeom>
          </p:spPr>
        </p:pic>
        <p:pic>
          <p:nvPicPr>
            <p:cNvPr id="12" name="图片 32">
              <a:extLst>
                <a:ext uri="{FF2B5EF4-FFF2-40B4-BE49-F238E27FC236}">
                  <a16:creationId xmlns:a16="http://schemas.microsoft.com/office/drawing/2014/main" id="{895DE241-E92B-4927-900E-8FD3D5BB379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80022" y="595615"/>
              <a:ext cx="1530229" cy="615749"/>
            </a:xfrm>
            <a:prstGeom prst="rect">
              <a:avLst/>
            </a:prstGeom>
          </p:spPr>
        </p:pic>
      </p:grpSp>
      <p:pic>
        <p:nvPicPr>
          <p:cNvPr id="13" name="图片 35">
            <a:extLst>
              <a:ext uri="{FF2B5EF4-FFF2-40B4-BE49-F238E27FC236}">
                <a16:creationId xmlns:a16="http://schemas.microsoft.com/office/drawing/2014/main" id="{2B1D96BD-DF8F-4B04-987B-AA4ECECC87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9278" y="4492108"/>
            <a:ext cx="1438781" cy="585267"/>
          </a:xfrm>
          <a:prstGeom prst="rect">
            <a:avLst/>
          </a:prstGeom>
        </p:spPr>
      </p:pic>
      <p:pic>
        <p:nvPicPr>
          <p:cNvPr id="14" name="图片 27">
            <a:extLst>
              <a:ext uri="{FF2B5EF4-FFF2-40B4-BE49-F238E27FC236}">
                <a16:creationId xmlns:a16="http://schemas.microsoft.com/office/drawing/2014/main" id="{1B4FF0A3-E370-4B23-B855-B90E306442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373870" y="6430038"/>
            <a:ext cx="12997799" cy="430821"/>
          </a:xfrm>
          <a:prstGeom prst="rect">
            <a:avLst/>
          </a:prstGeom>
        </p:spPr>
      </p:pic>
      <p:pic>
        <p:nvPicPr>
          <p:cNvPr id="15" name="图片 29">
            <a:extLst>
              <a:ext uri="{FF2B5EF4-FFF2-40B4-BE49-F238E27FC236}">
                <a16:creationId xmlns:a16="http://schemas.microsoft.com/office/drawing/2014/main" id="{33D6A114-2470-4715-830C-28260D2ECE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0286" y="5283186"/>
            <a:ext cx="634039" cy="1365623"/>
          </a:xfrm>
          <a:prstGeom prst="rect">
            <a:avLst/>
          </a:prstGeom>
        </p:spPr>
      </p:pic>
      <p:pic>
        <p:nvPicPr>
          <p:cNvPr id="16" name="图片 31">
            <a:extLst>
              <a:ext uri="{FF2B5EF4-FFF2-40B4-BE49-F238E27FC236}">
                <a16:creationId xmlns:a16="http://schemas.microsoft.com/office/drawing/2014/main" id="{44F3D5BF-0C3C-4308-8162-8988AB671E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147824" y="6192954"/>
            <a:ext cx="723455" cy="349535"/>
          </a:xfrm>
          <a:prstGeom prst="rect">
            <a:avLst/>
          </a:prstGeom>
        </p:spPr>
      </p:pic>
      <p:pic>
        <p:nvPicPr>
          <p:cNvPr id="17" name="图片 62">
            <a:extLst>
              <a:ext uri="{FF2B5EF4-FFF2-40B4-BE49-F238E27FC236}">
                <a16:creationId xmlns:a16="http://schemas.microsoft.com/office/drawing/2014/main" id="{1EDD38B7-7F20-3025-96E1-7DC72298584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274988" y="5265037"/>
            <a:ext cx="773725" cy="1592963"/>
          </a:xfrm>
          <a:prstGeom prst="rect">
            <a:avLst/>
          </a:prstGeom>
        </p:spPr>
      </p:pic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2489856" y="1381246"/>
            <a:ext cx="67691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- H</a:t>
            </a:r>
            <a:r>
              <a:rPr lang="en-US" altLang="en-US" sz="3200" b="1"/>
              <a:t>ọc kỹ phần tính chất của metan</a:t>
            </a:r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2573940" y="2110418"/>
            <a:ext cx="79930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AU" altLang="en-US" sz="3200" b="1"/>
              <a:t>L</a:t>
            </a:r>
            <a:r>
              <a:rPr lang="en-US" altLang="en-US" sz="3200" b="1"/>
              <a:t>àm bài tập 4 SGK trang </a:t>
            </a:r>
            <a:r>
              <a:rPr lang="en-US" altLang="en-US" sz="3200" b="1" smtClean="0"/>
              <a:t>116</a:t>
            </a:r>
            <a:endParaRPr lang="vi-VN" altLang="en-US" sz="3200" b="1" smtClean="0"/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200" b="1" smtClean="0"/>
              <a:t>Làm </a:t>
            </a:r>
            <a:r>
              <a:rPr lang="en-US" altLang="en-US" sz="3200" b="1"/>
              <a:t>13 câu hỏi (trình bày ngắn gọn ra vở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2573940" y="3464107"/>
            <a:ext cx="5616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- </a:t>
            </a:r>
            <a:r>
              <a:rPr lang="en-US" altLang="en-US" sz="3200" b="1"/>
              <a:t>Đọc phần em có biết</a:t>
            </a: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2577956" y="3993911"/>
            <a:ext cx="54721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- Xem tr</a:t>
            </a:r>
            <a:r>
              <a:rPr lang="en-US" altLang="en-US" sz="3200" b="1"/>
              <a:t>ước bài 37: Etilen</a:t>
            </a:r>
          </a:p>
        </p:txBody>
      </p:sp>
    </p:spTree>
    <p:extLst>
      <p:ext uri="{BB962C8B-B14F-4D97-AF65-F5344CB8AC3E}">
        <p14:creationId xmlns:p14="http://schemas.microsoft.com/office/powerpoint/2010/main" val="5217062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43">
            <a:extLst>
              <a:ext uri="{FF2B5EF4-FFF2-40B4-BE49-F238E27FC236}">
                <a16:creationId xmlns:a16="http://schemas.microsoft.com/office/drawing/2014/main" id="{333F15E4-5E8D-6B6B-DC9F-0D5DA752A690}"/>
              </a:ext>
            </a:extLst>
          </p:cNvPr>
          <p:cNvGrpSpPr/>
          <p:nvPr/>
        </p:nvGrpSpPr>
        <p:grpSpPr>
          <a:xfrm>
            <a:off x="-765773" y="-110461"/>
            <a:ext cx="1895053" cy="1182880"/>
            <a:chOff x="7180022" y="219753"/>
            <a:chExt cx="1592029" cy="993734"/>
          </a:xfrm>
        </p:grpSpPr>
        <p:pic>
          <p:nvPicPr>
            <p:cNvPr id="16" name="图片 25">
              <a:extLst>
                <a:ext uri="{FF2B5EF4-FFF2-40B4-BE49-F238E27FC236}">
                  <a16:creationId xmlns:a16="http://schemas.microsoft.com/office/drawing/2014/main" id="{7D8DC1AB-4CE5-72AD-3B40-0F0BBA8C4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778317" y="219753"/>
              <a:ext cx="993734" cy="993734"/>
            </a:xfrm>
            <a:prstGeom prst="rect">
              <a:avLst/>
            </a:prstGeom>
          </p:spPr>
        </p:pic>
        <p:pic>
          <p:nvPicPr>
            <p:cNvPr id="17" name="图片 32">
              <a:extLst>
                <a:ext uri="{FF2B5EF4-FFF2-40B4-BE49-F238E27FC236}">
                  <a16:creationId xmlns:a16="http://schemas.microsoft.com/office/drawing/2014/main" id="{8AC0A7A6-EFD5-235C-C60D-D2592A4903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80022" y="595615"/>
              <a:ext cx="1530229" cy="615749"/>
            </a:xfrm>
            <a:prstGeom prst="rect">
              <a:avLst/>
            </a:prstGeom>
          </p:spPr>
        </p:pic>
      </p:grpSp>
      <p:pic>
        <p:nvPicPr>
          <p:cNvPr id="19" name="图片 33">
            <a:extLst>
              <a:ext uri="{FF2B5EF4-FFF2-40B4-BE49-F238E27FC236}">
                <a16:creationId xmlns:a16="http://schemas.microsoft.com/office/drawing/2014/main" id="{08601CBF-2AD2-4261-8191-36F90736C0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1949" y="5787701"/>
            <a:ext cx="1731415" cy="642168"/>
          </a:xfrm>
          <a:prstGeom prst="rect">
            <a:avLst/>
          </a:prstGeom>
        </p:spPr>
      </p:pic>
      <p:pic>
        <p:nvPicPr>
          <p:cNvPr id="20" name="图片 39">
            <a:extLst>
              <a:ext uri="{FF2B5EF4-FFF2-40B4-BE49-F238E27FC236}">
                <a16:creationId xmlns:a16="http://schemas.microsoft.com/office/drawing/2014/main" id="{A21ABC91-65F8-458C-AFC7-0F77CF6365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2506" y="5322235"/>
            <a:ext cx="625911" cy="1284335"/>
          </a:xfrm>
          <a:prstGeom prst="rect">
            <a:avLst/>
          </a:prstGeom>
        </p:spPr>
      </p:pic>
      <p:pic>
        <p:nvPicPr>
          <p:cNvPr id="21" name="图片 40">
            <a:extLst>
              <a:ext uri="{FF2B5EF4-FFF2-40B4-BE49-F238E27FC236}">
                <a16:creationId xmlns:a16="http://schemas.microsoft.com/office/drawing/2014/main" id="{C2534C03-113D-4374-8141-C9E008A840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72768" y="5412738"/>
            <a:ext cx="715325" cy="1081117"/>
          </a:xfrm>
          <a:prstGeom prst="rect">
            <a:avLst/>
          </a:prstGeom>
        </p:spPr>
      </p:pic>
      <p:pic>
        <p:nvPicPr>
          <p:cNvPr id="22" name="图片 41">
            <a:extLst>
              <a:ext uri="{FF2B5EF4-FFF2-40B4-BE49-F238E27FC236}">
                <a16:creationId xmlns:a16="http://schemas.microsoft.com/office/drawing/2014/main" id="{770B5569-BE13-47B0-923B-39DA4A4327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1264" y="5347582"/>
            <a:ext cx="609653" cy="1284335"/>
          </a:xfrm>
          <a:prstGeom prst="rect">
            <a:avLst/>
          </a:prstGeom>
        </p:spPr>
      </p:pic>
      <p:pic>
        <p:nvPicPr>
          <p:cNvPr id="24" name="图片 26">
            <a:extLst>
              <a:ext uri="{FF2B5EF4-FFF2-40B4-BE49-F238E27FC236}">
                <a16:creationId xmlns:a16="http://schemas.microsoft.com/office/drawing/2014/main" id="{A5913F51-006A-480F-B220-02511CBEC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481" y="5787294"/>
            <a:ext cx="1007960" cy="715325"/>
          </a:xfrm>
          <a:prstGeom prst="rect">
            <a:avLst/>
          </a:prstGeom>
        </p:spPr>
      </p:pic>
      <p:pic>
        <p:nvPicPr>
          <p:cNvPr id="25" name="图片 32">
            <a:extLst>
              <a:ext uri="{FF2B5EF4-FFF2-40B4-BE49-F238E27FC236}">
                <a16:creationId xmlns:a16="http://schemas.microsoft.com/office/drawing/2014/main" id="{BE9D18E4-63FF-49C9-A9EA-47A7ACF715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1349" y="5458357"/>
            <a:ext cx="455863" cy="971512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345878" y="4667796"/>
            <a:ext cx="568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smtClean="0">
                <a:solidFill>
                  <a:schemeClr val="bg1"/>
                </a:solidFill>
              </a:rPr>
              <a:t>B</a:t>
            </a:r>
            <a:endParaRPr lang="en-US" sz="3200" b="1">
              <a:solidFill>
                <a:schemeClr val="bg1"/>
              </a:solidFill>
            </a:endParaRPr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73475"/>
            <a:ext cx="5252546" cy="257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854200" y="6253163"/>
            <a:ext cx="2032446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00"/>
                </a:solidFill>
                <a:latin typeface="Tahoma" panose="020B0604030504040204" pitchFamily="34" charset="0"/>
              </a:rPr>
              <a:t>Mỏ than</a:t>
            </a:r>
          </a:p>
        </p:txBody>
      </p:sp>
      <p:pic>
        <p:nvPicPr>
          <p:cNvPr id="23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338" y="241300"/>
            <a:ext cx="5917324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6254750" y="3189288"/>
            <a:ext cx="1710824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00" b="1">
                <a:solidFill>
                  <a:srgbClr val="000000"/>
                </a:solidFill>
                <a:latin typeface="Tahoma" panose="020B0604030504040204" pitchFamily="34" charset="0"/>
              </a:rPr>
              <a:t>Bùn ao</a:t>
            </a:r>
          </a:p>
        </p:txBody>
      </p:sp>
      <p:pic>
        <p:nvPicPr>
          <p:cNvPr id="28" name="Picture 1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99" y="215900"/>
            <a:ext cx="5055039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320800" y="3200400"/>
            <a:ext cx="363245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00"/>
                </a:solidFill>
                <a:latin typeface="Tahoma" panose="020B0604030504040204" pitchFamily="34" charset="0"/>
              </a:rPr>
              <a:t>Mỏ d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ầu - Mỏ khí</a:t>
            </a:r>
          </a:p>
        </p:txBody>
      </p:sp>
      <p:grpSp>
        <p:nvGrpSpPr>
          <p:cNvPr id="30" name="Group 31"/>
          <p:cNvGrpSpPr>
            <a:grpSpLocks/>
          </p:cNvGrpSpPr>
          <p:nvPr/>
        </p:nvGrpSpPr>
        <p:grpSpPr bwMode="auto">
          <a:xfrm>
            <a:off x="5633545" y="3702050"/>
            <a:ext cx="5834872" cy="3094038"/>
            <a:chOff x="0" y="0"/>
            <a:chExt cx="2766" cy="3254"/>
          </a:xfrm>
        </p:grpSpPr>
        <p:pic>
          <p:nvPicPr>
            <p:cNvPr id="31" name="Picture 11" descr="Biogas%20in%20Masese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766" cy="2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0" y="2704"/>
              <a:ext cx="1861" cy="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vi-VN" altLang="en-US" sz="2800" b="1" smtClean="0">
                  <a:latin typeface="VNI-Times" pitchFamily="2" charset="0"/>
                </a:rPr>
                <a:t>Hầm biogas</a:t>
              </a:r>
              <a:endParaRPr lang="en-US" altLang="en-US" sz="2800" b="1">
                <a:latin typeface="VNI-Times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898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6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914F94E-AB34-43D6-9588-AAC5074B5D1C}"/>
              </a:ext>
            </a:extLst>
          </p:cNvPr>
          <p:cNvSpPr/>
          <p:nvPr/>
        </p:nvSpPr>
        <p:spPr>
          <a:xfrm>
            <a:off x="615876" y="-49484"/>
            <a:ext cx="11620500" cy="112899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smtClean="0">
                <a:solidFill>
                  <a:srgbClr val="00B050"/>
                </a:solidFill>
              </a:rPr>
              <a:t>I. TÍNH CHẤT VẬT LÝ</a:t>
            </a:r>
            <a:endParaRPr lang="vi-VN" sz="4800" b="1">
              <a:solidFill>
                <a:srgbClr val="00B050"/>
              </a:solidFill>
            </a:endParaRPr>
          </a:p>
        </p:txBody>
      </p:sp>
      <p:grpSp>
        <p:nvGrpSpPr>
          <p:cNvPr id="15" name="组合 43">
            <a:extLst>
              <a:ext uri="{FF2B5EF4-FFF2-40B4-BE49-F238E27FC236}">
                <a16:creationId xmlns:a16="http://schemas.microsoft.com/office/drawing/2014/main" id="{333F15E4-5E8D-6B6B-DC9F-0D5DA752A690}"/>
              </a:ext>
            </a:extLst>
          </p:cNvPr>
          <p:cNvGrpSpPr/>
          <p:nvPr/>
        </p:nvGrpSpPr>
        <p:grpSpPr>
          <a:xfrm>
            <a:off x="-765773" y="-110461"/>
            <a:ext cx="1895053" cy="1182880"/>
            <a:chOff x="7180022" y="219753"/>
            <a:chExt cx="1592029" cy="993734"/>
          </a:xfrm>
        </p:grpSpPr>
        <p:pic>
          <p:nvPicPr>
            <p:cNvPr id="16" name="图片 25">
              <a:extLst>
                <a:ext uri="{FF2B5EF4-FFF2-40B4-BE49-F238E27FC236}">
                  <a16:creationId xmlns:a16="http://schemas.microsoft.com/office/drawing/2014/main" id="{7D8DC1AB-4CE5-72AD-3B40-0F0BBA8C4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778317" y="219753"/>
              <a:ext cx="993734" cy="993734"/>
            </a:xfrm>
            <a:prstGeom prst="rect">
              <a:avLst/>
            </a:prstGeom>
          </p:spPr>
        </p:pic>
        <p:pic>
          <p:nvPicPr>
            <p:cNvPr id="17" name="图片 32">
              <a:extLst>
                <a:ext uri="{FF2B5EF4-FFF2-40B4-BE49-F238E27FC236}">
                  <a16:creationId xmlns:a16="http://schemas.microsoft.com/office/drawing/2014/main" id="{8AC0A7A6-EFD5-235C-C60D-D2592A4903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80022" y="595615"/>
              <a:ext cx="1530229" cy="615749"/>
            </a:xfrm>
            <a:prstGeom prst="rect">
              <a:avLst/>
            </a:prstGeom>
          </p:spPr>
        </p:pic>
      </p:grpSp>
      <p:pic>
        <p:nvPicPr>
          <p:cNvPr id="19" name="图片 33">
            <a:extLst>
              <a:ext uri="{FF2B5EF4-FFF2-40B4-BE49-F238E27FC236}">
                <a16:creationId xmlns:a16="http://schemas.microsoft.com/office/drawing/2014/main" id="{08601CBF-2AD2-4261-8191-36F90736C0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1949" y="5787701"/>
            <a:ext cx="1731415" cy="642168"/>
          </a:xfrm>
          <a:prstGeom prst="rect">
            <a:avLst/>
          </a:prstGeom>
        </p:spPr>
      </p:pic>
      <p:pic>
        <p:nvPicPr>
          <p:cNvPr id="20" name="图片 39">
            <a:extLst>
              <a:ext uri="{FF2B5EF4-FFF2-40B4-BE49-F238E27FC236}">
                <a16:creationId xmlns:a16="http://schemas.microsoft.com/office/drawing/2014/main" id="{A21ABC91-65F8-458C-AFC7-0F77CF6365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2506" y="5322235"/>
            <a:ext cx="625911" cy="1284335"/>
          </a:xfrm>
          <a:prstGeom prst="rect">
            <a:avLst/>
          </a:prstGeom>
        </p:spPr>
      </p:pic>
      <p:pic>
        <p:nvPicPr>
          <p:cNvPr id="21" name="图片 40">
            <a:extLst>
              <a:ext uri="{FF2B5EF4-FFF2-40B4-BE49-F238E27FC236}">
                <a16:creationId xmlns:a16="http://schemas.microsoft.com/office/drawing/2014/main" id="{C2534C03-113D-4374-8141-C9E008A840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72768" y="5412738"/>
            <a:ext cx="715325" cy="1081117"/>
          </a:xfrm>
          <a:prstGeom prst="rect">
            <a:avLst/>
          </a:prstGeom>
        </p:spPr>
      </p:pic>
      <p:pic>
        <p:nvPicPr>
          <p:cNvPr id="22" name="图片 41">
            <a:extLst>
              <a:ext uri="{FF2B5EF4-FFF2-40B4-BE49-F238E27FC236}">
                <a16:creationId xmlns:a16="http://schemas.microsoft.com/office/drawing/2014/main" id="{770B5569-BE13-47B0-923B-39DA4A4327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1264" y="5347582"/>
            <a:ext cx="609653" cy="1284335"/>
          </a:xfrm>
          <a:prstGeom prst="rect">
            <a:avLst/>
          </a:prstGeom>
        </p:spPr>
      </p:pic>
      <p:pic>
        <p:nvPicPr>
          <p:cNvPr id="24" name="图片 26">
            <a:extLst>
              <a:ext uri="{FF2B5EF4-FFF2-40B4-BE49-F238E27FC236}">
                <a16:creationId xmlns:a16="http://schemas.microsoft.com/office/drawing/2014/main" id="{A5913F51-006A-480F-B220-02511CBEC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481" y="5787294"/>
            <a:ext cx="1007960" cy="715325"/>
          </a:xfrm>
          <a:prstGeom prst="rect">
            <a:avLst/>
          </a:prstGeom>
        </p:spPr>
      </p:pic>
      <p:pic>
        <p:nvPicPr>
          <p:cNvPr id="25" name="图片 32">
            <a:extLst>
              <a:ext uri="{FF2B5EF4-FFF2-40B4-BE49-F238E27FC236}">
                <a16:creationId xmlns:a16="http://schemas.microsoft.com/office/drawing/2014/main" id="{BE9D18E4-63FF-49C9-A9EA-47A7ACF715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1349" y="5458357"/>
            <a:ext cx="455863" cy="971512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345878" y="4667796"/>
            <a:ext cx="568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smtClean="0">
                <a:solidFill>
                  <a:schemeClr val="bg1"/>
                </a:solidFill>
              </a:rPr>
              <a:t>B</a:t>
            </a:r>
            <a:endParaRPr lang="en-US" sz="3200" b="1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5441" y="1267016"/>
            <a:ext cx="9595525" cy="1755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vi-VN" sz="3200" b="1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Trạng thái tự nhiên</a:t>
            </a:r>
          </a:p>
          <a:p>
            <a:pPr>
              <a:lnSpc>
                <a:spcPct val="115000"/>
              </a:lnSpc>
            </a:pPr>
            <a:r>
              <a:rPr lang="vi-VN" altLang="en-US" sz="3200" smtClean="0">
                <a:latin typeface="+mj-lt"/>
                <a:cs typeface="Arial" panose="020B0604020202020204" pitchFamily="34" charset="0"/>
              </a:rPr>
              <a:t>- </a:t>
            </a:r>
            <a:r>
              <a:rPr lang="en-US" alt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Metan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có nhiều trong các mỏ khí, mỏ dầu, mỏ than,  bùn ao,  khí </a:t>
            </a:r>
            <a:r>
              <a:rPr lang="vi-VN" alt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biogas</a:t>
            </a:r>
            <a:r>
              <a:rPr lang="en-US" alt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45440" y="3348144"/>
            <a:ext cx="9595525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vi-VN" sz="32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Tính chất vật lý</a:t>
            </a:r>
          </a:p>
          <a:p>
            <a:pPr>
              <a:lnSpc>
                <a:spcPct val="115000"/>
              </a:lnSpc>
            </a:pPr>
            <a:r>
              <a:rPr lang="vi-VN" sz="32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Metan </a:t>
            </a:r>
            <a:r>
              <a:rPr lang="en-US" sz="32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 khí không màu, không mùi, ít tan trong nước, nhẹ hơn không khí.</a:t>
            </a:r>
            <a:endParaRPr lang="en-US" sz="320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914F94E-AB34-43D6-9588-AAC5074B5D1C}"/>
              </a:ext>
            </a:extLst>
          </p:cNvPr>
          <p:cNvSpPr/>
          <p:nvPr/>
        </p:nvSpPr>
        <p:spPr>
          <a:xfrm>
            <a:off x="615876" y="-49484"/>
            <a:ext cx="11620500" cy="112899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800" b="1">
                <a:solidFill>
                  <a:srgbClr val="00B050"/>
                </a:solidFill>
              </a:rPr>
              <a:t>II. CẤU TẠO PHÂN TỬ</a:t>
            </a:r>
            <a:endParaRPr lang="vi-VN" sz="4800" b="1">
              <a:solidFill>
                <a:srgbClr val="00B050"/>
              </a:solidFill>
            </a:endParaRPr>
          </a:p>
        </p:txBody>
      </p:sp>
      <p:grpSp>
        <p:nvGrpSpPr>
          <p:cNvPr id="15" name="组合 43">
            <a:extLst>
              <a:ext uri="{FF2B5EF4-FFF2-40B4-BE49-F238E27FC236}">
                <a16:creationId xmlns:a16="http://schemas.microsoft.com/office/drawing/2014/main" id="{333F15E4-5E8D-6B6B-DC9F-0D5DA752A690}"/>
              </a:ext>
            </a:extLst>
          </p:cNvPr>
          <p:cNvGrpSpPr/>
          <p:nvPr/>
        </p:nvGrpSpPr>
        <p:grpSpPr>
          <a:xfrm>
            <a:off x="-765773" y="-110461"/>
            <a:ext cx="1895053" cy="1182880"/>
            <a:chOff x="7180022" y="219753"/>
            <a:chExt cx="1592029" cy="993734"/>
          </a:xfrm>
        </p:grpSpPr>
        <p:pic>
          <p:nvPicPr>
            <p:cNvPr id="16" name="图片 25">
              <a:extLst>
                <a:ext uri="{FF2B5EF4-FFF2-40B4-BE49-F238E27FC236}">
                  <a16:creationId xmlns:a16="http://schemas.microsoft.com/office/drawing/2014/main" id="{7D8DC1AB-4CE5-72AD-3B40-0F0BBA8C4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778317" y="219753"/>
              <a:ext cx="993734" cy="993734"/>
            </a:xfrm>
            <a:prstGeom prst="rect">
              <a:avLst/>
            </a:prstGeom>
          </p:spPr>
        </p:pic>
        <p:pic>
          <p:nvPicPr>
            <p:cNvPr id="17" name="图片 32">
              <a:extLst>
                <a:ext uri="{FF2B5EF4-FFF2-40B4-BE49-F238E27FC236}">
                  <a16:creationId xmlns:a16="http://schemas.microsoft.com/office/drawing/2014/main" id="{8AC0A7A6-EFD5-235C-C60D-D2592A4903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80022" y="595615"/>
              <a:ext cx="1530229" cy="615749"/>
            </a:xfrm>
            <a:prstGeom prst="rect">
              <a:avLst/>
            </a:prstGeom>
          </p:spPr>
        </p:pic>
      </p:grpSp>
      <p:pic>
        <p:nvPicPr>
          <p:cNvPr id="19" name="图片 33">
            <a:extLst>
              <a:ext uri="{FF2B5EF4-FFF2-40B4-BE49-F238E27FC236}">
                <a16:creationId xmlns:a16="http://schemas.microsoft.com/office/drawing/2014/main" id="{08601CBF-2AD2-4261-8191-36F90736C0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1949" y="5787701"/>
            <a:ext cx="1731415" cy="642168"/>
          </a:xfrm>
          <a:prstGeom prst="rect">
            <a:avLst/>
          </a:prstGeom>
        </p:spPr>
      </p:pic>
      <p:pic>
        <p:nvPicPr>
          <p:cNvPr id="20" name="图片 39">
            <a:extLst>
              <a:ext uri="{FF2B5EF4-FFF2-40B4-BE49-F238E27FC236}">
                <a16:creationId xmlns:a16="http://schemas.microsoft.com/office/drawing/2014/main" id="{A21ABC91-65F8-458C-AFC7-0F77CF6365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2506" y="5322235"/>
            <a:ext cx="625911" cy="1284335"/>
          </a:xfrm>
          <a:prstGeom prst="rect">
            <a:avLst/>
          </a:prstGeom>
        </p:spPr>
      </p:pic>
      <p:pic>
        <p:nvPicPr>
          <p:cNvPr id="21" name="图片 40">
            <a:extLst>
              <a:ext uri="{FF2B5EF4-FFF2-40B4-BE49-F238E27FC236}">
                <a16:creationId xmlns:a16="http://schemas.microsoft.com/office/drawing/2014/main" id="{C2534C03-113D-4374-8141-C9E008A840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72768" y="5412738"/>
            <a:ext cx="715325" cy="1081117"/>
          </a:xfrm>
          <a:prstGeom prst="rect">
            <a:avLst/>
          </a:prstGeom>
        </p:spPr>
      </p:pic>
      <p:pic>
        <p:nvPicPr>
          <p:cNvPr id="22" name="图片 41">
            <a:extLst>
              <a:ext uri="{FF2B5EF4-FFF2-40B4-BE49-F238E27FC236}">
                <a16:creationId xmlns:a16="http://schemas.microsoft.com/office/drawing/2014/main" id="{770B5569-BE13-47B0-923B-39DA4A4327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1264" y="5347582"/>
            <a:ext cx="609653" cy="1284335"/>
          </a:xfrm>
          <a:prstGeom prst="rect">
            <a:avLst/>
          </a:prstGeom>
        </p:spPr>
      </p:pic>
      <p:pic>
        <p:nvPicPr>
          <p:cNvPr id="24" name="图片 26">
            <a:extLst>
              <a:ext uri="{FF2B5EF4-FFF2-40B4-BE49-F238E27FC236}">
                <a16:creationId xmlns:a16="http://schemas.microsoft.com/office/drawing/2014/main" id="{A5913F51-006A-480F-B220-02511CBEC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481" y="5787294"/>
            <a:ext cx="1007960" cy="715325"/>
          </a:xfrm>
          <a:prstGeom prst="rect">
            <a:avLst/>
          </a:prstGeom>
        </p:spPr>
      </p:pic>
      <p:pic>
        <p:nvPicPr>
          <p:cNvPr id="25" name="图片 32">
            <a:extLst>
              <a:ext uri="{FF2B5EF4-FFF2-40B4-BE49-F238E27FC236}">
                <a16:creationId xmlns:a16="http://schemas.microsoft.com/office/drawing/2014/main" id="{BE9D18E4-63FF-49C9-A9EA-47A7ACF715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1349" y="5458357"/>
            <a:ext cx="455863" cy="971512"/>
          </a:xfrm>
          <a:prstGeom prst="rect">
            <a:avLst/>
          </a:prstGeom>
        </p:spPr>
      </p:pic>
      <p:pic>
        <p:nvPicPr>
          <p:cNvPr id="44" name="Picture 16" descr="hình CTC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7605" y="1464277"/>
            <a:ext cx="3552825" cy="2695575"/>
          </a:xfrm>
          <a:prstGeom prst="rect">
            <a:avLst/>
          </a:prstGeom>
          <a:noFill/>
        </p:spPr>
      </p:pic>
      <p:pic>
        <p:nvPicPr>
          <p:cNvPr id="45" name="Picture 8" descr="choe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334"/>
          <a:stretch>
            <a:fillRect/>
          </a:stretch>
        </p:blipFill>
        <p:spPr>
          <a:xfrm>
            <a:off x="1129280" y="1398829"/>
            <a:ext cx="3000375" cy="2495550"/>
          </a:xfrm>
          <a:prstGeom prst="rect">
            <a:avLst/>
          </a:prstGeom>
          <a:noFill/>
        </p:spPr>
      </p:pic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362517" y="3692767"/>
            <a:ext cx="6985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Ph</a:t>
            </a:r>
            <a:r>
              <a:rPr lang="en-US" altLang="en-US" sz="3200" b="1"/>
              <a:t>ân tử metan có 4 liên kết đơn</a:t>
            </a:r>
          </a:p>
        </p:txBody>
      </p:sp>
    </p:spTree>
    <p:extLst>
      <p:ext uri="{BB962C8B-B14F-4D97-AF65-F5344CB8AC3E}">
        <p14:creationId xmlns:p14="http://schemas.microsoft.com/office/powerpoint/2010/main" val="159591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914F94E-AB34-43D6-9588-AAC5074B5D1C}"/>
              </a:ext>
            </a:extLst>
          </p:cNvPr>
          <p:cNvSpPr/>
          <p:nvPr/>
        </p:nvSpPr>
        <p:spPr>
          <a:xfrm>
            <a:off x="615876" y="-49484"/>
            <a:ext cx="11620500" cy="112899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vi-VN" sz="4800" b="1">
              <a:solidFill>
                <a:srgbClr val="00B050"/>
              </a:solidFill>
            </a:endParaRPr>
          </a:p>
        </p:txBody>
      </p:sp>
      <p:grpSp>
        <p:nvGrpSpPr>
          <p:cNvPr id="15" name="组合 43">
            <a:extLst>
              <a:ext uri="{FF2B5EF4-FFF2-40B4-BE49-F238E27FC236}">
                <a16:creationId xmlns:a16="http://schemas.microsoft.com/office/drawing/2014/main" id="{333F15E4-5E8D-6B6B-DC9F-0D5DA752A690}"/>
              </a:ext>
            </a:extLst>
          </p:cNvPr>
          <p:cNvGrpSpPr/>
          <p:nvPr/>
        </p:nvGrpSpPr>
        <p:grpSpPr>
          <a:xfrm>
            <a:off x="-765773" y="-110461"/>
            <a:ext cx="1895053" cy="1182880"/>
            <a:chOff x="7180022" y="219753"/>
            <a:chExt cx="1592029" cy="993734"/>
          </a:xfrm>
        </p:grpSpPr>
        <p:pic>
          <p:nvPicPr>
            <p:cNvPr id="16" name="图片 25">
              <a:extLst>
                <a:ext uri="{FF2B5EF4-FFF2-40B4-BE49-F238E27FC236}">
                  <a16:creationId xmlns:a16="http://schemas.microsoft.com/office/drawing/2014/main" id="{7D8DC1AB-4CE5-72AD-3B40-0F0BBA8C4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778317" y="219753"/>
              <a:ext cx="993734" cy="993734"/>
            </a:xfrm>
            <a:prstGeom prst="rect">
              <a:avLst/>
            </a:prstGeom>
          </p:spPr>
        </p:pic>
        <p:pic>
          <p:nvPicPr>
            <p:cNvPr id="17" name="图片 32">
              <a:extLst>
                <a:ext uri="{FF2B5EF4-FFF2-40B4-BE49-F238E27FC236}">
                  <a16:creationId xmlns:a16="http://schemas.microsoft.com/office/drawing/2014/main" id="{8AC0A7A6-EFD5-235C-C60D-D2592A4903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80022" y="595615"/>
              <a:ext cx="1530229" cy="615749"/>
            </a:xfrm>
            <a:prstGeom prst="rect">
              <a:avLst/>
            </a:prstGeom>
          </p:spPr>
        </p:pic>
      </p:grpSp>
      <p:pic>
        <p:nvPicPr>
          <p:cNvPr id="19" name="图片 33">
            <a:extLst>
              <a:ext uri="{FF2B5EF4-FFF2-40B4-BE49-F238E27FC236}">
                <a16:creationId xmlns:a16="http://schemas.microsoft.com/office/drawing/2014/main" id="{08601CBF-2AD2-4261-8191-36F90736C0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1949" y="5787701"/>
            <a:ext cx="1731415" cy="642168"/>
          </a:xfrm>
          <a:prstGeom prst="rect">
            <a:avLst/>
          </a:prstGeom>
        </p:spPr>
      </p:pic>
      <p:pic>
        <p:nvPicPr>
          <p:cNvPr id="20" name="图片 39">
            <a:extLst>
              <a:ext uri="{FF2B5EF4-FFF2-40B4-BE49-F238E27FC236}">
                <a16:creationId xmlns:a16="http://schemas.microsoft.com/office/drawing/2014/main" id="{A21ABC91-65F8-458C-AFC7-0F77CF6365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2506" y="5322235"/>
            <a:ext cx="625911" cy="1284335"/>
          </a:xfrm>
          <a:prstGeom prst="rect">
            <a:avLst/>
          </a:prstGeom>
        </p:spPr>
      </p:pic>
      <p:pic>
        <p:nvPicPr>
          <p:cNvPr id="21" name="图片 40">
            <a:extLst>
              <a:ext uri="{FF2B5EF4-FFF2-40B4-BE49-F238E27FC236}">
                <a16:creationId xmlns:a16="http://schemas.microsoft.com/office/drawing/2014/main" id="{C2534C03-113D-4374-8141-C9E008A840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72768" y="5412738"/>
            <a:ext cx="715325" cy="1081117"/>
          </a:xfrm>
          <a:prstGeom prst="rect">
            <a:avLst/>
          </a:prstGeom>
        </p:spPr>
      </p:pic>
      <p:pic>
        <p:nvPicPr>
          <p:cNvPr id="22" name="图片 41">
            <a:extLst>
              <a:ext uri="{FF2B5EF4-FFF2-40B4-BE49-F238E27FC236}">
                <a16:creationId xmlns:a16="http://schemas.microsoft.com/office/drawing/2014/main" id="{770B5569-BE13-47B0-923B-39DA4A4327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1264" y="5347582"/>
            <a:ext cx="609653" cy="1284335"/>
          </a:xfrm>
          <a:prstGeom prst="rect">
            <a:avLst/>
          </a:prstGeom>
        </p:spPr>
      </p:pic>
      <p:pic>
        <p:nvPicPr>
          <p:cNvPr id="24" name="图片 26">
            <a:extLst>
              <a:ext uri="{FF2B5EF4-FFF2-40B4-BE49-F238E27FC236}">
                <a16:creationId xmlns:a16="http://schemas.microsoft.com/office/drawing/2014/main" id="{A5913F51-006A-480F-B220-02511CBEC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481" y="5787294"/>
            <a:ext cx="1007960" cy="715325"/>
          </a:xfrm>
          <a:prstGeom prst="rect">
            <a:avLst/>
          </a:prstGeom>
        </p:spPr>
      </p:pic>
      <p:pic>
        <p:nvPicPr>
          <p:cNvPr id="25" name="图片 32">
            <a:extLst>
              <a:ext uri="{FF2B5EF4-FFF2-40B4-BE49-F238E27FC236}">
                <a16:creationId xmlns:a16="http://schemas.microsoft.com/office/drawing/2014/main" id="{BE9D18E4-63FF-49C9-A9EA-47A7ACF715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1349" y="5458357"/>
            <a:ext cx="455863" cy="971512"/>
          </a:xfrm>
          <a:prstGeom prst="rect">
            <a:avLst/>
          </a:prstGeom>
        </p:spPr>
      </p:pic>
      <p:sp>
        <p:nvSpPr>
          <p:cNvPr id="33" name="Line 6"/>
          <p:cNvSpPr>
            <a:spLocks noChangeShapeType="1"/>
          </p:cNvSpPr>
          <p:nvPr/>
        </p:nvSpPr>
        <p:spPr bwMode="auto">
          <a:xfrm>
            <a:off x="1046163" y="63690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7"/>
          <p:cNvSpPr>
            <a:spLocks noChangeShapeType="1"/>
          </p:cNvSpPr>
          <p:nvPr/>
        </p:nvSpPr>
        <p:spPr bwMode="auto">
          <a:xfrm>
            <a:off x="1046163" y="64452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8"/>
          <p:cNvSpPr>
            <a:spLocks noChangeShapeType="1"/>
          </p:cNvSpPr>
          <p:nvPr/>
        </p:nvSpPr>
        <p:spPr bwMode="auto">
          <a:xfrm>
            <a:off x="1046163" y="62928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Rectangle 2"/>
          <p:cNvSpPr>
            <a:spLocks noChangeArrowheads="1"/>
          </p:cNvSpPr>
          <p:nvPr/>
        </p:nvSpPr>
        <p:spPr bwMode="auto">
          <a:xfrm>
            <a:off x="609600" y="914400"/>
            <a:ext cx="3733800" cy="5410200"/>
          </a:xfrm>
          <a:prstGeom prst="rect">
            <a:avLst/>
          </a:prstGeom>
          <a:solidFill>
            <a:srgbClr val="E9B5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66" name="AutoShape 3"/>
          <p:cNvSpPr>
            <a:spLocks noChangeArrowheads="1"/>
          </p:cNvSpPr>
          <p:nvPr/>
        </p:nvSpPr>
        <p:spPr bwMode="auto">
          <a:xfrm rot="10800000">
            <a:off x="3657600" y="4216400"/>
            <a:ext cx="206375" cy="6858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3399FF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66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67" name="AutoShape 4"/>
          <p:cNvSpPr>
            <a:spLocks noChangeArrowheads="1"/>
          </p:cNvSpPr>
          <p:nvPr/>
        </p:nvSpPr>
        <p:spPr bwMode="auto">
          <a:xfrm rot="10800000">
            <a:off x="3619500" y="4356100"/>
            <a:ext cx="292100" cy="5842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3399FF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68" name="AutoShape 5"/>
          <p:cNvSpPr>
            <a:spLocks noChangeArrowheads="1"/>
          </p:cNvSpPr>
          <p:nvPr/>
        </p:nvSpPr>
        <p:spPr bwMode="auto">
          <a:xfrm rot="10800000">
            <a:off x="3686175" y="4470400"/>
            <a:ext cx="152400" cy="4572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3399FF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/>
          </a:p>
        </p:txBody>
      </p:sp>
      <p:grpSp>
        <p:nvGrpSpPr>
          <p:cNvPr id="69" name="Group 6"/>
          <p:cNvGrpSpPr>
            <a:grpSpLocks/>
          </p:cNvGrpSpPr>
          <p:nvPr/>
        </p:nvGrpSpPr>
        <p:grpSpPr bwMode="auto">
          <a:xfrm>
            <a:off x="1447800" y="4876800"/>
            <a:ext cx="2403475" cy="1282700"/>
            <a:chOff x="912" y="2954"/>
            <a:chExt cx="1514" cy="974"/>
          </a:xfrm>
        </p:grpSpPr>
        <p:sp>
          <p:nvSpPr>
            <p:cNvPr id="70" name="Freeform 7"/>
            <p:cNvSpPr>
              <a:spLocks/>
            </p:cNvSpPr>
            <p:nvPr/>
          </p:nvSpPr>
          <p:spPr bwMode="auto">
            <a:xfrm>
              <a:off x="912" y="2954"/>
              <a:ext cx="1513" cy="974"/>
            </a:xfrm>
            <a:custGeom>
              <a:avLst/>
              <a:gdLst>
                <a:gd name="T0" fmla="*/ 0 w 2023"/>
                <a:gd name="T1" fmla="*/ 974 h 974"/>
                <a:gd name="T2" fmla="*/ 440 w 2023"/>
                <a:gd name="T3" fmla="*/ 949 h 974"/>
                <a:gd name="T4" fmla="*/ 458 w 2023"/>
                <a:gd name="T5" fmla="*/ 923 h 974"/>
                <a:gd name="T6" fmla="*/ 471 w 2023"/>
                <a:gd name="T7" fmla="*/ 838 h 974"/>
                <a:gd name="T8" fmla="*/ 473 w 2023"/>
                <a:gd name="T9" fmla="*/ 694 h 974"/>
                <a:gd name="T10" fmla="*/ 473 w 2023"/>
                <a:gd name="T11" fmla="*/ 0 h 9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23"/>
                <a:gd name="T19" fmla="*/ 0 h 974"/>
                <a:gd name="T20" fmla="*/ 2023 w 2023"/>
                <a:gd name="T21" fmla="*/ 974 h 97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23" h="974">
                  <a:moveTo>
                    <a:pt x="0" y="974"/>
                  </a:moveTo>
                  <a:lnTo>
                    <a:pt x="1878" y="949"/>
                  </a:lnTo>
                  <a:lnTo>
                    <a:pt x="1962" y="923"/>
                  </a:lnTo>
                  <a:lnTo>
                    <a:pt x="2013" y="838"/>
                  </a:lnTo>
                  <a:lnTo>
                    <a:pt x="2022" y="694"/>
                  </a:lnTo>
                  <a:lnTo>
                    <a:pt x="2023" y="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8"/>
            <p:cNvSpPr>
              <a:spLocks/>
            </p:cNvSpPr>
            <p:nvPr/>
          </p:nvSpPr>
          <p:spPr bwMode="auto">
            <a:xfrm>
              <a:off x="914" y="3000"/>
              <a:ext cx="1424" cy="816"/>
            </a:xfrm>
            <a:custGeom>
              <a:avLst/>
              <a:gdLst>
                <a:gd name="T0" fmla="*/ 0 w 2023"/>
                <a:gd name="T1" fmla="*/ 402 h 974"/>
                <a:gd name="T2" fmla="*/ 325 w 2023"/>
                <a:gd name="T3" fmla="*/ 391 h 974"/>
                <a:gd name="T4" fmla="*/ 339 w 2023"/>
                <a:gd name="T5" fmla="*/ 381 h 974"/>
                <a:gd name="T6" fmla="*/ 348 w 2023"/>
                <a:gd name="T7" fmla="*/ 346 h 974"/>
                <a:gd name="T8" fmla="*/ 349 w 2023"/>
                <a:gd name="T9" fmla="*/ 287 h 974"/>
                <a:gd name="T10" fmla="*/ 349 w 2023"/>
                <a:gd name="T11" fmla="*/ 0 h 9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23"/>
                <a:gd name="T19" fmla="*/ 0 h 974"/>
                <a:gd name="T20" fmla="*/ 2023 w 2023"/>
                <a:gd name="T21" fmla="*/ 974 h 97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23" h="974">
                  <a:moveTo>
                    <a:pt x="0" y="974"/>
                  </a:moveTo>
                  <a:lnTo>
                    <a:pt x="1878" y="949"/>
                  </a:lnTo>
                  <a:lnTo>
                    <a:pt x="1962" y="923"/>
                  </a:lnTo>
                  <a:lnTo>
                    <a:pt x="2013" y="838"/>
                  </a:lnTo>
                  <a:lnTo>
                    <a:pt x="2022" y="694"/>
                  </a:lnTo>
                  <a:lnTo>
                    <a:pt x="2023" y="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9"/>
            <p:cNvSpPr>
              <a:spLocks noChangeShapeType="1"/>
            </p:cNvSpPr>
            <p:nvPr/>
          </p:nvSpPr>
          <p:spPr bwMode="auto">
            <a:xfrm>
              <a:off x="2330" y="3120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10"/>
            <p:cNvSpPr>
              <a:spLocks noChangeShapeType="1"/>
            </p:cNvSpPr>
            <p:nvPr/>
          </p:nvSpPr>
          <p:spPr bwMode="auto">
            <a:xfrm>
              <a:off x="2330" y="3168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Line 11"/>
          <p:cNvSpPr>
            <a:spLocks noChangeShapeType="1"/>
          </p:cNvSpPr>
          <p:nvPr/>
        </p:nvSpPr>
        <p:spPr bwMode="auto">
          <a:xfrm>
            <a:off x="796925" y="6057900"/>
            <a:ext cx="6508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" name="Text Box 12"/>
          <p:cNvSpPr txBox="1">
            <a:spLocks noChangeArrowheads="1"/>
          </p:cNvSpPr>
          <p:nvPr/>
        </p:nvSpPr>
        <p:spPr bwMode="auto">
          <a:xfrm>
            <a:off x="685800" y="53340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Arial" panose="020B0604020202020204" pitchFamily="34" charset="0"/>
              </a:rPr>
              <a:t>Khí metan</a:t>
            </a:r>
          </a:p>
        </p:txBody>
      </p:sp>
      <p:sp>
        <p:nvSpPr>
          <p:cNvPr id="76" name="Oval 13"/>
          <p:cNvSpPr>
            <a:spLocks noChangeArrowheads="1"/>
          </p:cNvSpPr>
          <p:nvPr/>
        </p:nvSpPr>
        <p:spPr bwMode="auto">
          <a:xfrm>
            <a:off x="3873500" y="1104900"/>
            <a:ext cx="39688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7" name="Oval 14"/>
          <p:cNvSpPr>
            <a:spLocks noChangeArrowheads="1"/>
          </p:cNvSpPr>
          <p:nvPr/>
        </p:nvSpPr>
        <p:spPr bwMode="auto">
          <a:xfrm>
            <a:off x="3886200" y="1600200"/>
            <a:ext cx="39688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8" name="Oval 15"/>
          <p:cNvSpPr>
            <a:spLocks noChangeArrowheads="1"/>
          </p:cNvSpPr>
          <p:nvPr/>
        </p:nvSpPr>
        <p:spPr bwMode="auto">
          <a:xfrm>
            <a:off x="3541713" y="1447800"/>
            <a:ext cx="39687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9" name="Line 16"/>
          <p:cNvSpPr>
            <a:spLocks noChangeShapeType="1"/>
          </p:cNvSpPr>
          <p:nvPr/>
        </p:nvSpPr>
        <p:spPr bwMode="auto">
          <a:xfrm flipV="1">
            <a:off x="3695700" y="4876800"/>
            <a:ext cx="1524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AutoShape 17"/>
          <p:cNvSpPr>
            <a:spLocks noChangeArrowheads="1"/>
          </p:cNvSpPr>
          <p:nvPr/>
        </p:nvSpPr>
        <p:spPr bwMode="auto">
          <a:xfrm rot="10800000">
            <a:off x="3530600" y="1066800"/>
            <a:ext cx="406400" cy="2819400"/>
          </a:xfrm>
          <a:prstGeom prst="can">
            <a:avLst>
              <a:gd name="adj" fmla="val 61795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1" name="Rectangle 18"/>
          <p:cNvSpPr>
            <a:spLocks noChangeArrowheads="1"/>
          </p:cNvSpPr>
          <p:nvPr/>
        </p:nvSpPr>
        <p:spPr bwMode="auto">
          <a:xfrm>
            <a:off x="4648200" y="914400"/>
            <a:ext cx="3962400" cy="5410200"/>
          </a:xfrm>
          <a:prstGeom prst="rect">
            <a:avLst/>
          </a:prstGeom>
          <a:solidFill>
            <a:srgbClr val="E9B5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grpSp>
        <p:nvGrpSpPr>
          <p:cNvPr id="82" name="Group 19"/>
          <p:cNvGrpSpPr>
            <a:grpSpLocks/>
          </p:cNvGrpSpPr>
          <p:nvPr/>
        </p:nvGrpSpPr>
        <p:grpSpPr bwMode="auto">
          <a:xfrm>
            <a:off x="6305550" y="2093913"/>
            <a:ext cx="1581150" cy="1285875"/>
            <a:chOff x="4110" y="1674"/>
            <a:chExt cx="2490" cy="2026"/>
          </a:xfrm>
        </p:grpSpPr>
        <p:grpSp>
          <p:nvGrpSpPr>
            <p:cNvPr id="83" name="Group 20"/>
            <p:cNvGrpSpPr>
              <a:grpSpLocks/>
            </p:cNvGrpSpPr>
            <p:nvPr/>
          </p:nvGrpSpPr>
          <p:grpSpPr bwMode="auto">
            <a:xfrm>
              <a:off x="4110" y="1674"/>
              <a:ext cx="2490" cy="2026"/>
              <a:chOff x="5040" y="1674"/>
              <a:chExt cx="2490" cy="2026"/>
            </a:xfrm>
          </p:grpSpPr>
          <p:grpSp>
            <p:nvGrpSpPr>
              <p:cNvPr id="85" name="xjhhxsy21"/>
              <p:cNvGrpSpPr>
                <a:grpSpLocks/>
              </p:cNvGrpSpPr>
              <p:nvPr/>
            </p:nvGrpSpPr>
            <p:grpSpPr bwMode="auto">
              <a:xfrm rot="-5400000">
                <a:off x="5272" y="1442"/>
                <a:ext cx="2026" cy="2490"/>
                <a:chOff x="7954" y="2844"/>
                <a:chExt cx="1008" cy="1373"/>
              </a:xfrm>
            </p:grpSpPr>
            <p:sp>
              <p:nvSpPr>
                <p:cNvPr id="95" name="y14line 2"/>
                <p:cNvSpPr>
                  <a:spLocks noChangeShapeType="1"/>
                </p:cNvSpPr>
                <p:nvPr/>
              </p:nvSpPr>
              <p:spPr bwMode="auto">
                <a:xfrm>
                  <a:off x="8314" y="2844"/>
                  <a:ext cx="36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" name="y14line 3"/>
                <p:cNvSpPr>
                  <a:spLocks noChangeShapeType="1"/>
                </p:cNvSpPr>
                <p:nvPr/>
              </p:nvSpPr>
              <p:spPr bwMode="auto">
                <a:xfrm>
                  <a:off x="8314" y="2844"/>
                  <a:ext cx="36" cy="3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" name="y14line 4"/>
                <p:cNvSpPr>
                  <a:spLocks noChangeShapeType="1"/>
                </p:cNvSpPr>
                <p:nvPr/>
              </p:nvSpPr>
              <p:spPr bwMode="auto">
                <a:xfrm flipH="1">
                  <a:off x="8638" y="2844"/>
                  <a:ext cx="36" cy="3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y14line 5"/>
                <p:cNvSpPr>
                  <a:spLocks noChangeShapeType="1"/>
                </p:cNvSpPr>
                <p:nvPr/>
              </p:nvSpPr>
              <p:spPr bwMode="auto">
                <a:xfrm>
                  <a:off x="8350" y="2875"/>
                  <a:ext cx="0" cy="18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" name="y14line 6"/>
                <p:cNvSpPr>
                  <a:spLocks noChangeShapeType="1"/>
                </p:cNvSpPr>
                <p:nvPr/>
              </p:nvSpPr>
              <p:spPr bwMode="auto">
                <a:xfrm>
                  <a:off x="8638" y="2875"/>
                  <a:ext cx="0" cy="18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0" name="y14line 7"/>
                <p:cNvSpPr>
                  <a:spLocks noChangeShapeType="1"/>
                </p:cNvSpPr>
                <p:nvPr/>
              </p:nvSpPr>
              <p:spPr bwMode="auto">
                <a:xfrm flipH="1">
                  <a:off x="7954" y="3062"/>
                  <a:ext cx="396" cy="109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" name="y14line 8"/>
                <p:cNvSpPr>
                  <a:spLocks noChangeShapeType="1"/>
                </p:cNvSpPr>
                <p:nvPr/>
              </p:nvSpPr>
              <p:spPr bwMode="auto">
                <a:xfrm>
                  <a:off x="8638" y="3062"/>
                  <a:ext cx="324" cy="109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" name="y14line 9"/>
                <p:cNvSpPr>
                  <a:spLocks noChangeShapeType="1"/>
                </p:cNvSpPr>
                <p:nvPr/>
              </p:nvSpPr>
              <p:spPr bwMode="auto">
                <a:xfrm>
                  <a:off x="8422" y="2875"/>
                  <a:ext cx="18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" name="y14line 10"/>
                <p:cNvSpPr>
                  <a:spLocks noChangeShapeType="1"/>
                </p:cNvSpPr>
                <p:nvPr/>
              </p:nvSpPr>
              <p:spPr bwMode="auto">
                <a:xfrm>
                  <a:off x="8422" y="3062"/>
                  <a:ext cx="18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y14line 13"/>
                <p:cNvSpPr>
                  <a:spLocks noChangeShapeType="1"/>
                </p:cNvSpPr>
                <p:nvPr/>
              </p:nvSpPr>
              <p:spPr bwMode="auto">
                <a:xfrm>
                  <a:off x="8602" y="3094"/>
                  <a:ext cx="288" cy="102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y14line 15"/>
                <p:cNvSpPr>
                  <a:spLocks noChangeShapeType="1"/>
                </p:cNvSpPr>
                <p:nvPr/>
              </p:nvSpPr>
              <p:spPr bwMode="auto">
                <a:xfrm flipH="1">
                  <a:off x="8026" y="3094"/>
                  <a:ext cx="360" cy="102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y14line 16"/>
                <p:cNvSpPr>
                  <a:spLocks noChangeShapeType="1"/>
                </p:cNvSpPr>
                <p:nvPr/>
              </p:nvSpPr>
              <p:spPr bwMode="auto">
                <a:xfrm>
                  <a:off x="8062" y="4186"/>
                  <a:ext cx="792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" name="y14line 17"/>
                <p:cNvSpPr>
                  <a:spLocks noChangeShapeType="1"/>
                </p:cNvSpPr>
                <p:nvPr/>
              </p:nvSpPr>
              <p:spPr bwMode="auto">
                <a:xfrm>
                  <a:off x="7990" y="4217"/>
                  <a:ext cx="93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y14Arc 18"/>
                <p:cNvSpPr>
                  <a:spLocks/>
                </p:cNvSpPr>
                <p:nvPr/>
              </p:nvSpPr>
              <p:spPr bwMode="auto">
                <a:xfrm flipH="1" flipV="1">
                  <a:off x="8026" y="4123"/>
                  <a:ext cx="36" cy="6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" name="y14Arc 19"/>
                <p:cNvSpPr>
                  <a:spLocks/>
                </p:cNvSpPr>
                <p:nvPr/>
              </p:nvSpPr>
              <p:spPr bwMode="auto">
                <a:xfrm flipH="1" flipV="1">
                  <a:off x="7954" y="4155"/>
                  <a:ext cx="36" cy="6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y14Arc 20"/>
                <p:cNvSpPr>
                  <a:spLocks/>
                </p:cNvSpPr>
                <p:nvPr/>
              </p:nvSpPr>
              <p:spPr bwMode="auto">
                <a:xfrm flipV="1">
                  <a:off x="8854" y="4123"/>
                  <a:ext cx="36" cy="6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1" name="y14Arc 21"/>
                <p:cNvSpPr>
                  <a:spLocks/>
                </p:cNvSpPr>
                <p:nvPr/>
              </p:nvSpPr>
              <p:spPr bwMode="auto">
                <a:xfrm flipV="1">
                  <a:off x="8926" y="4155"/>
                  <a:ext cx="36" cy="6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6" name="Line 39"/>
              <p:cNvSpPr>
                <a:spLocks noChangeShapeType="1"/>
              </p:cNvSpPr>
              <p:nvPr/>
            </p:nvSpPr>
            <p:spPr bwMode="auto">
              <a:xfrm>
                <a:off x="5489" y="2814"/>
                <a:ext cx="195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Line 40"/>
              <p:cNvSpPr>
                <a:spLocks noChangeShapeType="1"/>
              </p:cNvSpPr>
              <p:nvPr/>
            </p:nvSpPr>
            <p:spPr bwMode="auto">
              <a:xfrm>
                <a:off x="6125" y="2934"/>
                <a:ext cx="18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41"/>
              <p:cNvSpPr>
                <a:spLocks noChangeShapeType="1"/>
              </p:cNvSpPr>
              <p:nvPr/>
            </p:nvSpPr>
            <p:spPr bwMode="auto">
              <a:xfrm>
                <a:off x="6683" y="3174"/>
                <a:ext cx="18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Line 42"/>
              <p:cNvSpPr>
                <a:spLocks noChangeShapeType="1"/>
              </p:cNvSpPr>
              <p:nvPr/>
            </p:nvSpPr>
            <p:spPr bwMode="auto">
              <a:xfrm>
                <a:off x="6530" y="2979"/>
                <a:ext cx="18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43"/>
              <p:cNvSpPr>
                <a:spLocks noChangeShapeType="1"/>
              </p:cNvSpPr>
              <p:nvPr/>
            </p:nvSpPr>
            <p:spPr bwMode="auto">
              <a:xfrm>
                <a:off x="6365" y="3099"/>
                <a:ext cx="18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44"/>
              <p:cNvSpPr>
                <a:spLocks noChangeShapeType="1"/>
              </p:cNvSpPr>
              <p:nvPr/>
            </p:nvSpPr>
            <p:spPr bwMode="auto">
              <a:xfrm>
                <a:off x="7086" y="3174"/>
                <a:ext cx="18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45"/>
              <p:cNvSpPr>
                <a:spLocks noChangeShapeType="1"/>
              </p:cNvSpPr>
              <p:nvPr/>
            </p:nvSpPr>
            <p:spPr bwMode="auto">
              <a:xfrm>
                <a:off x="7224" y="3309"/>
                <a:ext cx="18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Line 46"/>
              <p:cNvSpPr>
                <a:spLocks noChangeShapeType="1"/>
              </p:cNvSpPr>
              <p:nvPr/>
            </p:nvSpPr>
            <p:spPr bwMode="auto">
              <a:xfrm>
                <a:off x="7179" y="2934"/>
                <a:ext cx="18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Line 47"/>
              <p:cNvSpPr>
                <a:spLocks noChangeShapeType="1"/>
              </p:cNvSpPr>
              <p:nvPr/>
            </p:nvSpPr>
            <p:spPr bwMode="auto">
              <a:xfrm>
                <a:off x="6807" y="2874"/>
                <a:ext cx="18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4" name="Line 48"/>
            <p:cNvSpPr>
              <a:spLocks noChangeShapeType="1"/>
            </p:cNvSpPr>
            <p:nvPr/>
          </p:nvSpPr>
          <p:spPr bwMode="auto">
            <a:xfrm>
              <a:off x="5394" y="2859"/>
              <a:ext cx="11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" name="Oval 49"/>
          <p:cNvSpPr>
            <a:spLocks noChangeArrowheads="1"/>
          </p:cNvSpPr>
          <p:nvPr/>
        </p:nvSpPr>
        <p:spPr bwMode="auto">
          <a:xfrm>
            <a:off x="6248400" y="2973388"/>
            <a:ext cx="39688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13" name="Oval 50"/>
          <p:cNvSpPr>
            <a:spLocks noChangeArrowheads="1"/>
          </p:cNvSpPr>
          <p:nvPr/>
        </p:nvSpPr>
        <p:spPr bwMode="auto">
          <a:xfrm>
            <a:off x="6273800" y="2808288"/>
            <a:ext cx="39688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14" name="Oval 51"/>
          <p:cNvSpPr>
            <a:spLocks noChangeArrowheads="1"/>
          </p:cNvSpPr>
          <p:nvPr/>
        </p:nvSpPr>
        <p:spPr bwMode="auto">
          <a:xfrm>
            <a:off x="6299200" y="2947988"/>
            <a:ext cx="39688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15" name="AutoShape 52"/>
          <p:cNvSpPr>
            <a:spLocks noChangeArrowheads="1"/>
          </p:cNvSpPr>
          <p:nvPr/>
        </p:nvSpPr>
        <p:spPr bwMode="auto">
          <a:xfrm rot="298849">
            <a:off x="5848350" y="3405188"/>
            <a:ext cx="361950" cy="2819400"/>
          </a:xfrm>
          <a:prstGeom prst="can">
            <a:avLst>
              <a:gd name="adj" fmla="val 69384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16" name="AutoShape 53"/>
          <p:cNvSpPr>
            <a:spLocks noChangeArrowheads="1"/>
          </p:cNvSpPr>
          <p:nvPr/>
        </p:nvSpPr>
        <p:spPr bwMode="auto">
          <a:xfrm rot="298849">
            <a:off x="5773738" y="5181600"/>
            <a:ext cx="361950" cy="1066800"/>
          </a:xfrm>
          <a:prstGeom prst="can">
            <a:avLst>
              <a:gd name="adj" fmla="val 65579"/>
            </a:avLst>
          </a:prstGeom>
          <a:solidFill>
            <a:schemeClr val="bg1">
              <a:alpha val="3411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117" name="Oval 54"/>
          <p:cNvSpPr>
            <a:spLocks noChangeArrowheads="1"/>
          </p:cNvSpPr>
          <p:nvPr/>
        </p:nvSpPr>
        <p:spPr bwMode="auto">
          <a:xfrm>
            <a:off x="5740400" y="5945188"/>
            <a:ext cx="355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18" name="AutoShape 55"/>
          <p:cNvSpPr>
            <a:spLocks noChangeArrowheads="1"/>
          </p:cNvSpPr>
          <p:nvPr/>
        </p:nvSpPr>
        <p:spPr bwMode="auto">
          <a:xfrm>
            <a:off x="6019800" y="1525588"/>
            <a:ext cx="1828800" cy="533400"/>
          </a:xfrm>
          <a:prstGeom prst="wedgeRoundRectCallout">
            <a:avLst>
              <a:gd name="adj1" fmla="val -2690"/>
              <a:gd name="adj2" fmla="val 10119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vi-VN" altLang="en-US" sz="1800" smtClean="0">
                <a:latin typeface="VNI-Times" pitchFamily="2" charset="0"/>
              </a:rPr>
              <a:t>Nước vôi trong</a:t>
            </a:r>
            <a:endParaRPr lang="en-US" altLang="en-US" sz="1800">
              <a:latin typeface="VNI-Times" pitchFamily="2" charset="0"/>
            </a:endParaRPr>
          </a:p>
        </p:txBody>
      </p:sp>
      <p:grpSp>
        <p:nvGrpSpPr>
          <p:cNvPr id="119" name="Group 56"/>
          <p:cNvGrpSpPr>
            <a:grpSpLocks/>
          </p:cNvGrpSpPr>
          <p:nvPr/>
        </p:nvGrpSpPr>
        <p:grpSpPr bwMode="auto">
          <a:xfrm>
            <a:off x="762000" y="1295400"/>
            <a:ext cx="1066800" cy="533400"/>
            <a:chOff x="2240" y="2712"/>
            <a:chExt cx="778" cy="528"/>
          </a:xfrm>
        </p:grpSpPr>
        <p:sp>
          <p:nvSpPr>
            <p:cNvPr id="120" name="AutoShape 57"/>
            <p:cNvSpPr>
              <a:spLocks noChangeArrowheads="1"/>
            </p:cNvSpPr>
            <p:nvPr/>
          </p:nvSpPr>
          <p:spPr bwMode="auto">
            <a:xfrm rot="10800000">
              <a:off x="2840" y="2712"/>
              <a:ext cx="178" cy="3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97 w 21600"/>
                <a:gd name="T13" fmla="*/ 2270 h 21600"/>
                <a:gd name="T14" fmla="*/ 16503 w 21600"/>
                <a:gd name="T15" fmla="*/ 1368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CF8A4"/>
            </a:solidFill>
            <a:ln w="9525">
              <a:solidFill>
                <a:srgbClr val="66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AutoShape 58"/>
            <p:cNvSpPr>
              <a:spLocks noChangeArrowheads="1"/>
            </p:cNvSpPr>
            <p:nvPr/>
          </p:nvSpPr>
          <p:spPr bwMode="auto">
            <a:xfrm rot="10800000">
              <a:off x="2880" y="2784"/>
              <a:ext cx="96" cy="2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4950 w 21600"/>
                <a:gd name="T13" fmla="*/ 2250 h 21600"/>
                <a:gd name="T14" fmla="*/ 16650 w 21600"/>
                <a:gd name="T15" fmla="*/ 136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CF8A4"/>
            </a:solidFill>
            <a:ln w="9525">
              <a:solidFill>
                <a:srgbClr val="3399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Line 59"/>
            <p:cNvSpPr>
              <a:spLocks noChangeShapeType="1"/>
            </p:cNvSpPr>
            <p:nvPr/>
          </p:nvSpPr>
          <p:spPr bwMode="auto">
            <a:xfrm flipH="1">
              <a:off x="2240" y="3072"/>
              <a:ext cx="69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" name="Rectangle 60"/>
          <p:cNvSpPr>
            <a:spLocks noChangeArrowheads="1"/>
          </p:cNvSpPr>
          <p:nvPr/>
        </p:nvSpPr>
        <p:spPr bwMode="auto">
          <a:xfrm>
            <a:off x="4645098" y="914400"/>
            <a:ext cx="3962400" cy="541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31903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3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6.25E-7 0.00371 L 0.19167 0.00371 " pathEditMode="fixed" rAng="0" ptsTypes="AA">
                                      <p:cBhvr>
                                        <p:cTn id="1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7 0.02778 L 0.21667 0.4611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2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8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6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000"/>
                            </p:stCondLst>
                            <p:childTnLst>
                              <p:par>
                                <p:cTn id="41" presetID="6" presetClass="emph" presetSubtype="0" repeatCount="500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3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1" presetClass="entr" presetSubtype="4" repeatCount="indefinite" fill="remove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4" repeatCount="indefinite" fill="remove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repeatCount="indefinite" accel="50000" decel="50000" fill="remove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8.33333E-7 2.22222E-6 L -0.00065 0.17778 " pathEditMode="relative" rAng="0" ptsTypes="AA">
                                      <p:cBhvr>
                                        <p:cTn id="53" dur="3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8889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9" presetClass="entr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repeatCount="indefinite" accel="50000" decel="50000" fill="remove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5E-6 0 L -0.00065 0.1777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8889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21" presetClass="entr" presetSubtype="4" repeatCount="indefinite" fill="remove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repeatCount="indefinite" accel="50000" decel="50000" fill="remove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2.70833E-6 2.22222E-6 L -0.00065 0.17778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0" presetClass="path" presetSubtype="0" repeatCount="indefinite" accel="50000" decel="50000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143 -1.48148E-6 C 0.00143 0.00023 -0.01237 0.19144 -0.02565 0.38333 " pathEditMode="relative" rAng="0" ptsTypes="AA">
                                      <p:cBhvr>
                                        <p:cTn id="8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4" y="19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0" presetClass="path" presetSubtype="0" repeatCount="indefinite" accel="50000" decel="50000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8.33333E-7 2.22222E-6 C 8.33333E-7 0.00023 -0.01237 0.18217 -0.02435 0.36481 " pathEditMode="relative" rAng="0" ptsTypes="AA">
                                      <p:cBhvr>
                                        <p:cTn id="88" dur="3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4" y="18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500"/>
                            </p:stCondLst>
                            <p:childTnLst>
                              <p:par>
                                <p:cTn id="90" presetID="4" presetClass="entr" presetSubtype="16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500"/>
                            </p:stCondLst>
                            <p:childTnLst>
                              <p:par>
                                <p:cTn id="9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3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500"/>
                            </p:stCondLst>
                            <p:childTnLst>
                              <p:par>
                                <p:cTn id="9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0.00833 -0.1155 " pathEditMode="relative" rAng="0" ptsTypes="AA">
                                      <p:cBhvr>
                                        <p:cTn id="99" dur="5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-5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1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5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9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76" grpId="2" animBg="1"/>
      <p:bldP spid="77" grpId="0" animBg="1"/>
      <p:bldP spid="77" grpId="1" animBg="1"/>
      <p:bldP spid="77" grpId="2" animBg="1"/>
      <p:bldP spid="78" grpId="0" animBg="1"/>
      <p:bldP spid="78" grpId="1" animBg="1"/>
      <p:bldP spid="78" grpId="2" animBg="1"/>
      <p:bldP spid="112" grpId="0" animBg="1"/>
      <p:bldP spid="112" grpId="1" animBg="1"/>
      <p:bldP spid="112" grpId="2" animBg="1"/>
      <p:bldP spid="113" grpId="0" animBg="1"/>
      <p:bldP spid="113" grpId="1" animBg="1"/>
      <p:bldP spid="113" grpId="2" animBg="1"/>
      <p:bldP spid="114" grpId="0" animBg="1"/>
      <p:bldP spid="114" grpId="1" animBg="1"/>
      <p:bldP spid="114" grpId="2" animBg="1"/>
      <p:bldP spid="116" grpId="0" animBg="1"/>
      <p:bldP spid="117" grpId="0" animBg="1"/>
      <p:bldP spid="117" grpId="1" animBg="1"/>
      <p:bldP spid="1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089588" y="285531"/>
            <a:ext cx="36004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0066FF"/>
                </a:solidFill>
              </a:rPr>
              <a:t>1</a:t>
            </a:r>
            <a:r>
              <a:rPr lang="en-AU" altLang="en-US" sz="3200" b="1" smtClean="0">
                <a:solidFill>
                  <a:srgbClr val="0066FF"/>
                </a:solidFill>
              </a:rPr>
              <a:t>.</a:t>
            </a:r>
            <a:r>
              <a:rPr lang="vi-VN" altLang="en-US" sz="3200" b="1" smtClean="0">
                <a:solidFill>
                  <a:srgbClr val="0066FF"/>
                </a:solidFill>
              </a:rPr>
              <a:t> </a:t>
            </a:r>
            <a:r>
              <a:rPr lang="en-AU" altLang="en-US" sz="3200" b="1" u="sng" smtClean="0">
                <a:solidFill>
                  <a:srgbClr val="0066FF"/>
                </a:solidFill>
              </a:rPr>
              <a:t>T</a:t>
            </a:r>
            <a:r>
              <a:rPr lang="en-US" altLang="en-US" sz="3200" b="1" u="sng">
                <a:solidFill>
                  <a:srgbClr val="0066FF"/>
                </a:solidFill>
              </a:rPr>
              <a:t>ác dụng với oxi</a:t>
            </a:r>
            <a:endParaRPr lang="en-US" altLang="en-US" sz="3200" b="1" i="1">
              <a:solidFill>
                <a:srgbClr val="0066FF"/>
              </a:solidFill>
            </a:endParaRPr>
          </a:p>
        </p:txBody>
      </p:sp>
      <p:sp>
        <p:nvSpPr>
          <p:cNvPr id="3" name="Text Box 17"/>
          <p:cNvSpPr txBox="1">
            <a:spLocks noChangeArrowheads="1"/>
          </p:cNvSpPr>
          <p:nvPr/>
        </p:nvSpPr>
        <p:spPr bwMode="auto">
          <a:xfrm>
            <a:off x="3458013" y="2301656"/>
            <a:ext cx="6477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FF0000"/>
                </a:solidFill>
              </a:rPr>
              <a:t>2</a:t>
            </a:r>
            <a:endParaRPr lang="en-US" altLang="en-US" sz="3200" b="1">
              <a:solidFill>
                <a:srgbClr val="FF0000"/>
              </a:solidFill>
            </a:endParaRP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7561701" y="2301656"/>
            <a:ext cx="6477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FF0000"/>
                </a:solidFill>
              </a:rPr>
              <a:t> 2</a:t>
            </a:r>
            <a:endParaRPr lang="en-US" altLang="en-US" sz="3200" b="1">
              <a:solidFill>
                <a:srgbClr val="FF0000"/>
              </a:solidFill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1873688" y="2230219"/>
            <a:ext cx="7488238" cy="650875"/>
            <a:chOff x="113" y="3113"/>
            <a:chExt cx="4717" cy="410"/>
          </a:xfrm>
        </p:grpSpPr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113" y="3158"/>
              <a:ext cx="163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sz="3200" b="1"/>
                <a:t>CH</a:t>
              </a:r>
              <a:r>
                <a:rPr lang="en-AU" altLang="en-US" sz="3200" b="1" baseline="-25000"/>
                <a:t>4</a:t>
              </a:r>
              <a:r>
                <a:rPr lang="en-AU" altLang="en-US" sz="3200" b="1"/>
                <a:t>    +    </a:t>
              </a:r>
              <a:r>
                <a:rPr lang="en-US" altLang="en-US" sz="3200" b="1"/>
                <a:t>O</a:t>
              </a:r>
              <a:r>
                <a:rPr lang="en-US" altLang="en-US" sz="3200" b="1" baseline="-25000"/>
                <a:t>2 </a:t>
              </a:r>
            </a:p>
          </p:txBody>
        </p:sp>
        <p:sp>
          <p:nvSpPr>
            <p:cNvPr id="7" name="Line 15"/>
            <p:cNvSpPr>
              <a:spLocks noChangeShapeType="1"/>
            </p:cNvSpPr>
            <p:nvPr/>
          </p:nvSpPr>
          <p:spPr bwMode="auto">
            <a:xfrm>
              <a:off x="1791" y="3385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6"/>
            <p:cNvSpPr txBox="1">
              <a:spLocks noChangeArrowheads="1"/>
            </p:cNvSpPr>
            <p:nvPr/>
          </p:nvSpPr>
          <p:spPr bwMode="auto">
            <a:xfrm>
              <a:off x="2699" y="3158"/>
              <a:ext cx="213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 sz="3200" b="1"/>
                <a:t>C</a:t>
              </a:r>
              <a:r>
                <a:rPr lang="en-US" altLang="en-US" sz="3200" b="1"/>
                <a:t>O</a:t>
              </a:r>
              <a:r>
                <a:rPr lang="en-US" altLang="en-US" sz="3200" b="1" baseline="-25000"/>
                <a:t>2</a:t>
              </a:r>
              <a:r>
                <a:rPr lang="en-US" altLang="en-US" sz="3200" b="1"/>
                <a:t>     +    H</a:t>
              </a:r>
              <a:r>
                <a:rPr lang="en-US" altLang="en-US" sz="3200" b="1" baseline="-25000"/>
                <a:t>2</a:t>
              </a:r>
              <a:r>
                <a:rPr lang="en-US" altLang="en-US" sz="3200" b="1"/>
                <a:t>O</a:t>
              </a:r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1927" y="3113"/>
              <a:ext cx="4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AU" altLang="en-US"/>
                <a:t>t</a:t>
              </a:r>
              <a:r>
                <a:rPr lang="en-AU" altLang="en-US" baseline="30000"/>
                <a:t>0</a:t>
              </a:r>
              <a:endParaRPr lang="en-US" altLang="en-US" baseline="30000"/>
            </a:p>
          </p:txBody>
        </p:sp>
      </p:grp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2016563" y="3093819"/>
            <a:ext cx="83534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/>
              <a:t>H</a:t>
            </a:r>
            <a:r>
              <a:rPr lang="en-US" altLang="en-US" sz="3200" b="1"/>
              <a:t>ỗn hợp 1V</a:t>
            </a:r>
            <a:r>
              <a:rPr lang="en-US" altLang="en-US" sz="3200" b="1" baseline="-25000"/>
              <a:t>CH4</a:t>
            </a:r>
            <a:r>
              <a:rPr lang="en-US" altLang="en-US" sz="3200" b="1"/>
              <a:t> : 2V</a:t>
            </a:r>
            <a:r>
              <a:rPr lang="en-US" altLang="en-US" sz="3200" b="1" baseline="-25000"/>
              <a:t>O2 </a:t>
            </a:r>
            <a:r>
              <a:rPr lang="en-US" altLang="en-US" sz="3200" b="1"/>
              <a:t> là hỗn hợp nổ mạnh</a:t>
            </a:r>
          </a:p>
        </p:txBody>
      </p:sp>
      <p:sp>
        <p:nvSpPr>
          <p:cNvPr id="11" name="Text Box 25"/>
          <p:cNvSpPr txBox="1">
            <a:spLocks noChangeArrowheads="1"/>
          </p:cNvSpPr>
          <p:nvPr/>
        </p:nvSpPr>
        <p:spPr bwMode="auto">
          <a:xfrm>
            <a:off x="5617013" y="285531"/>
            <a:ext cx="36004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i="1">
                <a:solidFill>
                  <a:srgbClr val="FF3300"/>
                </a:solidFill>
              </a:rPr>
              <a:t>(phản ứng cháy)</a:t>
            </a:r>
            <a:endParaRPr lang="en-US" altLang="en-US" sz="3200" b="1"/>
          </a:p>
        </p:txBody>
      </p:sp>
      <p:sp>
        <p:nvSpPr>
          <p:cNvPr id="12" name="Isosceles Triangle 11">
            <a:hlinkClick r:id="rId2" action="ppaction://hlinkfile"/>
          </p:cNvPr>
          <p:cNvSpPr/>
          <p:nvPr/>
        </p:nvSpPr>
        <p:spPr>
          <a:xfrm>
            <a:off x="8623738" y="288706"/>
            <a:ext cx="571500" cy="4286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11041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333391" y="3933825"/>
            <a:ext cx="889317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 b="1">
                <a:latin typeface="VNI-Times" pitchFamily="2" charset="0"/>
              </a:rPr>
              <a:t>- </a:t>
            </a:r>
            <a:r>
              <a:rPr lang="vi-VN" altLang="en-US" sz="3200" b="1" smtClean="0">
                <a:latin typeface="VNI-Times" pitchFamily="2" charset="0"/>
              </a:rPr>
              <a:t>Để tránh các tai nạn này người ta thường áp dụng các biện pháp như thông gió để giảm lượng khí metan, </a:t>
            </a:r>
            <a:r>
              <a:rPr lang="vi-VN" altLang="en-US" sz="3200" b="1" smtClean="0">
                <a:solidFill>
                  <a:srgbClr val="C00000"/>
                </a:solidFill>
                <a:latin typeface="VNI-Times" pitchFamily="2" charset="0"/>
              </a:rPr>
              <a:t>cần tránh các hoạt động gây ra tia lửa điện </a:t>
            </a:r>
            <a:r>
              <a:rPr lang="vi-VN" altLang="en-US" sz="3200" b="1" smtClean="0">
                <a:latin typeface="VNI-Times" pitchFamily="2" charset="0"/>
              </a:rPr>
              <a:t>nhỏ như bật diêm, hút thuốc</a:t>
            </a:r>
            <a:r>
              <a:rPr lang="en-US" altLang="en-US" sz="3200" b="1" smtClean="0">
                <a:latin typeface="VNI-Times" pitchFamily="2" charset="0"/>
              </a:rPr>
              <a:t> </a:t>
            </a:r>
            <a:r>
              <a:rPr lang="en-US" altLang="en-US" sz="3200" b="1">
                <a:latin typeface="VNI-Times" pitchFamily="2" charset="0"/>
              </a:rPr>
              <a:t>… trong </a:t>
            </a:r>
            <a:r>
              <a:rPr lang="vi-VN" altLang="en-US" sz="3200" b="1" smtClean="0">
                <a:latin typeface="VNI-Times" pitchFamily="2" charset="0"/>
              </a:rPr>
              <a:t>các hầm </a:t>
            </a:r>
            <a:r>
              <a:rPr lang="en-US" altLang="en-US" sz="3200" b="1" smtClean="0">
                <a:latin typeface="VNI-Times" pitchFamily="2" charset="0"/>
              </a:rPr>
              <a:t>khai </a:t>
            </a:r>
            <a:r>
              <a:rPr lang="vi-VN" altLang="en-US" sz="3200" b="1" smtClean="0">
                <a:latin typeface="VNI-Times" pitchFamily="2" charset="0"/>
              </a:rPr>
              <a:t>thác </a:t>
            </a:r>
            <a:r>
              <a:rPr lang="en-US" altLang="en-US" sz="3200" b="1" smtClean="0">
                <a:latin typeface="VNI-Times" pitchFamily="2" charset="0"/>
              </a:rPr>
              <a:t>than</a:t>
            </a:r>
            <a:r>
              <a:rPr lang="en-US" altLang="en-US" sz="3200" b="1">
                <a:latin typeface="VNI-Times" pitchFamily="2" charset="0"/>
              </a:rPr>
              <a:t>.</a:t>
            </a:r>
          </a:p>
        </p:txBody>
      </p:sp>
      <p:pic>
        <p:nvPicPr>
          <p:cNvPr id="3" name="Picture 11" descr="anh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3145" y="0"/>
            <a:ext cx="3983421" cy="3409261"/>
          </a:xfrm>
          <a:prstGeom prst="rect">
            <a:avLst/>
          </a:prstGeom>
          <a:noFill/>
        </p:spPr>
      </p:pic>
      <p:pic>
        <p:nvPicPr>
          <p:cNvPr id="4" name="Picture 14" descr="d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82566" y="4292600"/>
            <a:ext cx="827088" cy="1019175"/>
          </a:xfrm>
          <a:prstGeom prst="rect">
            <a:avLst/>
          </a:prstGeom>
          <a:noFill/>
        </p:spPr>
      </p:pic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1877904" y="4481513"/>
            <a:ext cx="79930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Để tránh các tai nạn này, người ta áp dụng phương pháp gì?</a:t>
            </a:r>
          </a:p>
        </p:txBody>
      </p:sp>
      <p:pic>
        <p:nvPicPr>
          <p:cNvPr id="6" name="Picture 17" descr="hin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7840" y="0"/>
            <a:ext cx="4108164" cy="3352543"/>
          </a:xfrm>
          <a:prstGeom prst="rect">
            <a:avLst/>
          </a:prstGeom>
          <a:noFill/>
        </p:spPr>
      </p:pic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2414479" y="3352543"/>
            <a:ext cx="3311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b="1">
                <a:solidFill>
                  <a:srgbClr val="FF3300"/>
                </a:solidFill>
              </a:rPr>
              <a:t>Th</a:t>
            </a:r>
            <a:r>
              <a:rPr lang="en-US" altLang="en-US" b="1">
                <a:solidFill>
                  <a:srgbClr val="FF3300"/>
                </a:solidFill>
              </a:rPr>
              <a:t>ân nhân của thợ mỏ</a:t>
            </a:r>
          </a:p>
        </p:txBody>
      </p:sp>
    </p:spTree>
    <p:extLst>
      <p:ext uri="{BB962C8B-B14F-4D97-AF65-F5344CB8AC3E}">
        <p14:creationId xmlns:p14="http://schemas.microsoft.com/office/powerpoint/2010/main" val="162951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20613" y="1216572"/>
            <a:ext cx="1295400" cy="1909763"/>
            <a:chOff x="1056" y="1728"/>
            <a:chExt cx="816" cy="1203"/>
          </a:xfrm>
        </p:grpSpPr>
        <p:sp>
          <p:nvSpPr>
            <p:cNvPr id="3" name="Freeform 3"/>
            <p:cNvSpPr>
              <a:spLocks/>
            </p:cNvSpPr>
            <p:nvPr/>
          </p:nvSpPr>
          <p:spPr bwMode="auto">
            <a:xfrm>
              <a:off x="1056" y="2125"/>
              <a:ext cx="816" cy="806"/>
            </a:xfrm>
            <a:custGeom>
              <a:avLst/>
              <a:gdLst>
                <a:gd name="T0" fmla="*/ 141 w 1006"/>
                <a:gd name="T1" fmla="*/ 0 h 1142"/>
                <a:gd name="T2" fmla="*/ 6 w 1006"/>
                <a:gd name="T3" fmla="*/ 176 h 1142"/>
                <a:gd name="T4" fmla="*/ 24 w 1006"/>
                <a:gd name="T5" fmla="*/ 200 h 1142"/>
                <a:gd name="T6" fmla="*/ 326 w 1006"/>
                <a:gd name="T7" fmla="*/ 200 h 1142"/>
                <a:gd name="T8" fmla="*/ 352 w 1006"/>
                <a:gd name="T9" fmla="*/ 174 h 1142"/>
                <a:gd name="T10" fmla="*/ 225 w 1006"/>
                <a:gd name="T11" fmla="*/ 0 h 11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6"/>
                <a:gd name="T19" fmla="*/ 0 h 1142"/>
                <a:gd name="T20" fmla="*/ 1006 w 1006"/>
                <a:gd name="T21" fmla="*/ 1142 h 11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6" h="1142">
                  <a:moveTo>
                    <a:pt x="401" y="0"/>
                  </a:moveTo>
                  <a:lnTo>
                    <a:pt x="17" y="1008"/>
                  </a:lnTo>
                  <a:cubicBezTo>
                    <a:pt x="0" y="1067"/>
                    <a:pt x="7" y="1113"/>
                    <a:pt x="68" y="1142"/>
                  </a:cubicBezTo>
                  <a:lnTo>
                    <a:pt x="929" y="1142"/>
                  </a:lnTo>
                  <a:cubicBezTo>
                    <a:pt x="1006" y="1116"/>
                    <a:pt x="1003" y="1061"/>
                    <a:pt x="1003" y="989"/>
                  </a:cubicBezTo>
                  <a:lnTo>
                    <a:pt x="641" y="0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99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Rectangle 4" descr="Medium wood"/>
            <p:cNvSpPr>
              <a:spLocks noChangeArrowheads="1"/>
            </p:cNvSpPr>
            <p:nvPr/>
          </p:nvSpPr>
          <p:spPr bwMode="auto">
            <a:xfrm>
              <a:off x="1370" y="1872"/>
              <a:ext cx="214" cy="262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57150" algn="ctr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405" y="1728"/>
              <a:ext cx="144" cy="144"/>
            </a:xfrm>
            <a:prstGeom prst="ellipse">
              <a:avLst/>
            </a:prstGeom>
            <a:solidFill>
              <a:schemeClr val="tx1"/>
            </a:solidFill>
            <a:ln w="57150" algn="ctr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vi-VN" altLang="en-US" b="1">
                <a:latin typeface="VNI-Times" pitchFamily="2" charset="0"/>
                <a:sym typeface="Symbol" panose="05050102010706020507" pitchFamily="18" charset="2"/>
              </a:endParaRPr>
            </a:p>
          </p:txBody>
        </p:sp>
      </p:grpSp>
      <p:sp>
        <p:nvSpPr>
          <p:cNvPr id="6" name="Freeform 6"/>
          <p:cNvSpPr>
            <a:spLocks/>
          </p:cNvSpPr>
          <p:nvPr/>
        </p:nvSpPr>
        <p:spPr bwMode="auto">
          <a:xfrm>
            <a:off x="5111476" y="1845222"/>
            <a:ext cx="1295400" cy="1279525"/>
          </a:xfrm>
          <a:custGeom>
            <a:avLst/>
            <a:gdLst>
              <a:gd name="T0" fmla="*/ 2147483647 w 1006"/>
              <a:gd name="T1" fmla="*/ 0 h 1142"/>
              <a:gd name="T2" fmla="*/ 2147483647 w 1006"/>
              <a:gd name="T3" fmla="*/ 2147483647 h 1142"/>
              <a:gd name="T4" fmla="*/ 2147483647 w 1006"/>
              <a:gd name="T5" fmla="*/ 2147483647 h 1142"/>
              <a:gd name="T6" fmla="*/ 2147483647 w 1006"/>
              <a:gd name="T7" fmla="*/ 2147483647 h 1142"/>
              <a:gd name="T8" fmla="*/ 2147483647 w 1006"/>
              <a:gd name="T9" fmla="*/ 2147483647 h 1142"/>
              <a:gd name="T10" fmla="*/ 2147483647 w 1006"/>
              <a:gd name="T11" fmla="*/ 0 h 11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6"/>
              <a:gd name="T19" fmla="*/ 0 h 1142"/>
              <a:gd name="T20" fmla="*/ 1006 w 1006"/>
              <a:gd name="T21" fmla="*/ 1142 h 114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6" h="1142">
                <a:moveTo>
                  <a:pt x="401" y="0"/>
                </a:moveTo>
                <a:lnTo>
                  <a:pt x="17" y="1008"/>
                </a:lnTo>
                <a:cubicBezTo>
                  <a:pt x="0" y="1067"/>
                  <a:pt x="7" y="1113"/>
                  <a:pt x="68" y="1142"/>
                </a:cubicBezTo>
                <a:lnTo>
                  <a:pt x="929" y="1142"/>
                </a:lnTo>
                <a:cubicBezTo>
                  <a:pt x="1006" y="1116"/>
                  <a:pt x="1003" y="1061"/>
                  <a:pt x="1003" y="989"/>
                </a:cubicBezTo>
                <a:lnTo>
                  <a:pt x="641" y="0"/>
                </a:lnTo>
              </a:path>
            </a:pathLst>
          </a:custGeom>
          <a:solidFill>
            <a:srgbClr val="FFFF00"/>
          </a:solidFill>
          <a:ln w="5715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5609951" y="1214985"/>
            <a:ext cx="339725" cy="644525"/>
            <a:chOff x="3282" y="1728"/>
            <a:chExt cx="214" cy="406"/>
          </a:xfrm>
        </p:grpSpPr>
        <p:sp>
          <p:nvSpPr>
            <p:cNvPr id="8" name="Rectangle 8" descr="Medium wood"/>
            <p:cNvSpPr>
              <a:spLocks noChangeArrowheads="1"/>
            </p:cNvSpPr>
            <p:nvPr/>
          </p:nvSpPr>
          <p:spPr bwMode="auto">
            <a:xfrm>
              <a:off x="3282" y="1872"/>
              <a:ext cx="214" cy="262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57150" algn="ctr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" name="Oval 9"/>
            <p:cNvSpPr>
              <a:spLocks noChangeArrowheads="1"/>
            </p:cNvSpPr>
            <p:nvPr/>
          </p:nvSpPr>
          <p:spPr bwMode="auto">
            <a:xfrm>
              <a:off x="3317" y="1728"/>
              <a:ext cx="144" cy="144"/>
            </a:xfrm>
            <a:prstGeom prst="ellipse">
              <a:avLst/>
            </a:prstGeom>
            <a:solidFill>
              <a:schemeClr val="tx1"/>
            </a:solidFill>
            <a:ln w="57150" algn="ctr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vi-VN" altLang="en-US" b="1">
                <a:latin typeface="VNI-Times" pitchFamily="2" charset="0"/>
                <a:sym typeface="Symbol" panose="05050102010706020507" pitchFamily="18" charset="2"/>
              </a:endParaRPr>
            </a:p>
          </p:txBody>
        </p:sp>
      </p:grp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1792013" y="1368972"/>
            <a:ext cx="533400" cy="1006475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3609701" y="2515147"/>
            <a:ext cx="609600" cy="228600"/>
          </a:xfrm>
          <a:prstGeom prst="rightArrow">
            <a:avLst>
              <a:gd name="adj1" fmla="val 50000"/>
              <a:gd name="adj2" fmla="val 66667"/>
            </a:avLst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4251051" y="1330872"/>
            <a:ext cx="633412" cy="419100"/>
            <a:chOff x="2241" y="1392"/>
            <a:chExt cx="399" cy="264"/>
          </a:xfrm>
        </p:grpSpPr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2304" y="1392"/>
              <a:ext cx="336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2241" y="1512"/>
              <a:ext cx="336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2277" y="1452"/>
              <a:ext cx="336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674788" y="610147"/>
            <a:ext cx="159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 i="1" smtClean="0">
                <a:solidFill>
                  <a:srgbClr val="990099"/>
                </a:solidFill>
                <a:latin typeface="VNI-Times" pitchFamily="2" charset="0"/>
              </a:rPr>
              <a:t>Ánh sáng</a:t>
            </a:r>
            <a:endParaRPr lang="en-US" altLang="en-US" b="1" i="1">
              <a:solidFill>
                <a:srgbClr val="990099"/>
              </a:solidFill>
              <a:latin typeface="VNI-Times" pitchFamily="2" charset="0"/>
            </a:endParaRP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6748188" y="2515147"/>
            <a:ext cx="609600" cy="228600"/>
          </a:xfrm>
          <a:prstGeom prst="rightArrow">
            <a:avLst>
              <a:gd name="adj1" fmla="val 50000"/>
              <a:gd name="adj2" fmla="val 66667"/>
            </a:avLst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grpSp>
        <p:nvGrpSpPr>
          <p:cNvPr id="18" name="Group 18"/>
          <p:cNvGrpSpPr>
            <a:grpSpLocks/>
          </p:cNvGrpSpPr>
          <p:nvPr/>
        </p:nvGrpSpPr>
        <p:grpSpPr bwMode="auto">
          <a:xfrm>
            <a:off x="7476851" y="1616622"/>
            <a:ext cx="1295400" cy="1514475"/>
            <a:chOff x="4245" y="1964"/>
            <a:chExt cx="816" cy="954"/>
          </a:xfrm>
        </p:grpSpPr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4245" y="2112"/>
              <a:ext cx="816" cy="806"/>
            </a:xfrm>
            <a:custGeom>
              <a:avLst/>
              <a:gdLst>
                <a:gd name="T0" fmla="*/ 141 w 1006"/>
                <a:gd name="T1" fmla="*/ 0 h 1142"/>
                <a:gd name="T2" fmla="*/ 6 w 1006"/>
                <a:gd name="T3" fmla="*/ 176 h 1142"/>
                <a:gd name="T4" fmla="*/ 24 w 1006"/>
                <a:gd name="T5" fmla="*/ 200 h 1142"/>
                <a:gd name="T6" fmla="*/ 326 w 1006"/>
                <a:gd name="T7" fmla="*/ 200 h 1142"/>
                <a:gd name="T8" fmla="*/ 352 w 1006"/>
                <a:gd name="T9" fmla="*/ 174 h 1142"/>
                <a:gd name="T10" fmla="*/ 225 w 1006"/>
                <a:gd name="T11" fmla="*/ 0 h 11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6"/>
                <a:gd name="T19" fmla="*/ 0 h 1142"/>
                <a:gd name="T20" fmla="*/ 1006 w 1006"/>
                <a:gd name="T21" fmla="*/ 1142 h 11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6" h="1142">
                  <a:moveTo>
                    <a:pt x="401" y="0"/>
                  </a:moveTo>
                  <a:lnTo>
                    <a:pt x="17" y="1008"/>
                  </a:lnTo>
                  <a:cubicBezTo>
                    <a:pt x="0" y="1067"/>
                    <a:pt x="7" y="1113"/>
                    <a:pt x="68" y="1142"/>
                  </a:cubicBezTo>
                  <a:lnTo>
                    <a:pt x="929" y="1142"/>
                  </a:lnTo>
                  <a:cubicBezTo>
                    <a:pt x="1006" y="1116"/>
                    <a:pt x="1003" y="1061"/>
                    <a:pt x="1003" y="989"/>
                  </a:cubicBezTo>
                  <a:lnTo>
                    <a:pt x="641" y="0"/>
                  </a:lnTo>
                </a:path>
              </a:pathLst>
            </a:custGeom>
            <a:noFill/>
            <a:ln w="57150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4569" y="1964"/>
              <a:ext cx="0" cy="144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4765" y="1968"/>
              <a:ext cx="0" cy="144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" name="Group 22"/>
          <p:cNvGrpSpPr>
            <a:grpSpLocks/>
          </p:cNvGrpSpPr>
          <p:nvPr/>
        </p:nvGrpSpPr>
        <p:grpSpPr bwMode="auto">
          <a:xfrm>
            <a:off x="8221388" y="530772"/>
            <a:ext cx="1514475" cy="1295400"/>
            <a:chOff x="4706" y="1375"/>
            <a:chExt cx="954" cy="816"/>
          </a:xfrm>
        </p:grpSpPr>
        <p:grpSp>
          <p:nvGrpSpPr>
            <p:cNvPr id="23" name="Group 23"/>
            <p:cNvGrpSpPr>
              <a:grpSpLocks/>
            </p:cNvGrpSpPr>
            <p:nvPr/>
          </p:nvGrpSpPr>
          <p:grpSpPr bwMode="auto">
            <a:xfrm rot="-5538029">
              <a:off x="4775" y="1306"/>
              <a:ext cx="816" cy="954"/>
              <a:chOff x="4245" y="1964"/>
              <a:chExt cx="816" cy="954"/>
            </a:xfrm>
          </p:grpSpPr>
          <p:sp>
            <p:nvSpPr>
              <p:cNvPr id="30" name="Freeform 24"/>
              <p:cNvSpPr>
                <a:spLocks/>
              </p:cNvSpPr>
              <p:nvPr/>
            </p:nvSpPr>
            <p:spPr bwMode="auto">
              <a:xfrm>
                <a:off x="4245" y="2112"/>
                <a:ext cx="816" cy="806"/>
              </a:xfrm>
              <a:custGeom>
                <a:avLst/>
                <a:gdLst>
                  <a:gd name="T0" fmla="*/ 141 w 1006"/>
                  <a:gd name="T1" fmla="*/ 0 h 1142"/>
                  <a:gd name="T2" fmla="*/ 6 w 1006"/>
                  <a:gd name="T3" fmla="*/ 176 h 1142"/>
                  <a:gd name="T4" fmla="*/ 24 w 1006"/>
                  <a:gd name="T5" fmla="*/ 200 h 1142"/>
                  <a:gd name="T6" fmla="*/ 326 w 1006"/>
                  <a:gd name="T7" fmla="*/ 200 h 1142"/>
                  <a:gd name="T8" fmla="*/ 352 w 1006"/>
                  <a:gd name="T9" fmla="*/ 174 h 1142"/>
                  <a:gd name="T10" fmla="*/ 225 w 1006"/>
                  <a:gd name="T11" fmla="*/ 0 h 11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6"/>
                  <a:gd name="T19" fmla="*/ 0 h 1142"/>
                  <a:gd name="T20" fmla="*/ 1006 w 1006"/>
                  <a:gd name="T21" fmla="*/ 1142 h 114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6" h="1142">
                    <a:moveTo>
                      <a:pt x="401" y="0"/>
                    </a:moveTo>
                    <a:lnTo>
                      <a:pt x="17" y="1008"/>
                    </a:lnTo>
                    <a:cubicBezTo>
                      <a:pt x="0" y="1067"/>
                      <a:pt x="7" y="1113"/>
                      <a:pt x="68" y="1142"/>
                    </a:cubicBezTo>
                    <a:lnTo>
                      <a:pt x="929" y="1142"/>
                    </a:lnTo>
                    <a:cubicBezTo>
                      <a:pt x="1006" y="1116"/>
                      <a:pt x="1003" y="1061"/>
                      <a:pt x="1003" y="989"/>
                    </a:cubicBezTo>
                    <a:lnTo>
                      <a:pt x="641" y="0"/>
                    </a:lnTo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25"/>
              <p:cNvSpPr>
                <a:spLocks noChangeShapeType="1"/>
              </p:cNvSpPr>
              <p:nvPr/>
            </p:nvSpPr>
            <p:spPr bwMode="auto">
              <a:xfrm>
                <a:off x="4569" y="1964"/>
                <a:ext cx="0" cy="144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26"/>
              <p:cNvSpPr>
                <a:spLocks noChangeShapeType="1"/>
              </p:cNvSpPr>
              <p:nvPr/>
            </p:nvSpPr>
            <p:spPr bwMode="auto">
              <a:xfrm>
                <a:off x="4765" y="1968"/>
                <a:ext cx="0" cy="144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" name="Group 27"/>
            <p:cNvGrpSpPr>
              <a:grpSpLocks/>
            </p:cNvGrpSpPr>
            <p:nvPr/>
          </p:nvGrpSpPr>
          <p:grpSpPr bwMode="auto">
            <a:xfrm>
              <a:off x="4887" y="1885"/>
              <a:ext cx="768" cy="179"/>
              <a:chOff x="4887" y="1885"/>
              <a:chExt cx="768" cy="179"/>
            </a:xfrm>
          </p:grpSpPr>
          <p:sp>
            <p:nvSpPr>
              <p:cNvPr id="25" name="Line 28"/>
              <p:cNvSpPr>
                <a:spLocks noChangeShapeType="1"/>
              </p:cNvSpPr>
              <p:nvPr/>
            </p:nvSpPr>
            <p:spPr bwMode="auto">
              <a:xfrm>
                <a:off x="4887" y="1885"/>
                <a:ext cx="768" cy="0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29"/>
              <p:cNvSpPr>
                <a:spLocks noChangeShapeType="1"/>
              </p:cNvSpPr>
              <p:nvPr/>
            </p:nvSpPr>
            <p:spPr bwMode="auto">
              <a:xfrm>
                <a:off x="5136" y="1920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30"/>
              <p:cNvSpPr>
                <a:spLocks noChangeShapeType="1"/>
              </p:cNvSpPr>
              <p:nvPr/>
            </p:nvSpPr>
            <p:spPr bwMode="auto">
              <a:xfrm>
                <a:off x="5328" y="2007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31"/>
              <p:cNvSpPr>
                <a:spLocks noChangeShapeType="1"/>
              </p:cNvSpPr>
              <p:nvPr/>
            </p:nvSpPr>
            <p:spPr bwMode="auto">
              <a:xfrm>
                <a:off x="5472" y="1920"/>
                <a:ext cx="144" cy="0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32"/>
              <p:cNvSpPr>
                <a:spLocks noChangeShapeType="1"/>
              </p:cNvSpPr>
              <p:nvPr/>
            </p:nvSpPr>
            <p:spPr bwMode="auto">
              <a:xfrm>
                <a:off x="5520" y="2064"/>
                <a:ext cx="96" cy="0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3" name="Line 33"/>
          <p:cNvSpPr>
            <a:spLocks noChangeShapeType="1"/>
          </p:cNvSpPr>
          <p:nvPr/>
        </p:nvSpPr>
        <p:spPr bwMode="auto">
          <a:xfrm>
            <a:off x="9305651" y="1548360"/>
            <a:ext cx="152400" cy="7620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9000850" y="2200822"/>
            <a:ext cx="1236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vi-VN" altLang="en-US" b="1" smtClean="0">
                <a:solidFill>
                  <a:srgbClr val="3333FF"/>
                </a:solidFill>
                <a:latin typeface="VNI-Times" pitchFamily="2" charset="0"/>
              </a:rPr>
              <a:t>nước</a:t>
            </a:r>
            <a:endParaRPr lang="en-US" altLang="en-US" b="1">
              <a:solidFill>
                <a:srgbClr val="3333FF"/>
              </a:solidFill>
              <a:latin typeface="VNI-Times" pitchFamily="2" charset="0"/>
            </a:endParaRPr>
          </a:p>
        </p:txBody>
      </p:sp>
      <p:sp>
        <p:nvSpPr>
          <p:cNvPr id="35" name="AutoShape 35"/>
          <p:cNvSpPr>
            <a:spLocks noChangeArrowheads="1"/>
          </p:cNvSpPr>
          <p:nvPr/>
        </p:nvSpPr>
        <p:spPr bwMode="auto">
          <a:xfrm flipH="1">
            <a:off x="8170588" y="1957935"/>
            <a:ext cx="74613" cy="228600"/>
          </a:xfrm>
          <a:custGeom>
            <a:avLst/>
            <a:gdLst>
              <a:gd name="T0" fmla="*/ 18450050 w 21600"/>
              <a:gd name="T1" fmla="*/ 2147483647 h 21600"/>
              <a:gd name="T2" fmla="*/ 4974259 w 21600"/>
              <a:gd name="T3" fmla="*/ 2147483647 h 21600"/>
              <a:gd name="T4" fmla="*/ 18450050 w 21600"/>
              <a:gd name="T5" fmla="*/ 2147483647 h 21600"/>
              <a:gd name="T6" fmla="*/ 31721693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noFill/>
          <a:ln w="9525" algn="ctr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AutoShape 36"/>
          <p:cNvSpPr>
            <a:spLocks noChangeArrowheads="1"/>
          </p:cNvSpPr>
          <p:nvPr/>
        </p:nvSpPr>
        <p:spPr bwMode="auto">
          <a:xfrm>
            <a:off x="8162651" y="1375322"/>
            <a:ext cx="74612" cy="228600"/>
          </a:xfrm>
          <a:custGeom>
            <a:avLst/>
            <a:gdLst>
              <a:gd name="T0" fmla="*/ 18448363 w 21600"/>
              <a:gd name="T1" fmla="*/ 2147483647 h 21600"/>
              <a:gd name="T2" fmla="*/ 4973850 w 21600"/>
              <a:gd name="T3" fmla="*/ 2147483647 h 21600"/>
              <a:gd name="T4" fmla="*/ 18448363 w 21600"/>
              <a:gd name="T5" fmla="*/ 2147483647 h 21600"/>
              <a:gd name="T6" fmla="*/ 31719136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noFill/>
          <a:ln w="9525" algn="ctr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AutoShape 37"/>
          <p:cNvSpPr>
            <a:spLocks noChangeArrowheads="1"/>
          </p:cNvSpPr>
          <p:nvPr/>
        </p:nvSpPr>
        <p:spPr bwMode="auto">
          <a:xfrm flipH="1">
            <a:off x="8162651" y="1680122"/>
            <a:ext cx="74612" cy="228600"/>
          </a:xfrm>
          <a:custGeom>
            <a:avLst/>
            <a:gdLst>
              <a:gd name="T0" fmla="*/ 18448363 w 21600"/>
              <a:gd name="T1" fmla="*/ 2147483647 h 21600"/>
              <a:gd name="T2" fmla="*/ 4973850 w 21600"/>
              <a:gd name="T3" fmla="*/ 2147483647 h 21600"/>
              <a:gd name="T4" fmla="*/ 18448363 w 21600"/>
              <a:gd name="T5" fmla="*/ 2147483647 h 21600"/>
              <a:gd name="T6" fmla="*/ 31719136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noFill/>
          <a:ln w="9525" algn="ctr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AutoShape 38"/>
          <p:cNvSpPr>
            <a:spLocks noChangeArrowheads="1"/>
          </p:cNvSpPr>
          <p:nvPr/>
        </p:nvSpPr>
        <p:spPr bwMode="auto">
          <a:xfrm>
            <a:off x="7126013" y="1056235"/>
            <a:ext cx="304800" cy="152400"/>
          </a:xfrm>
          <a:prstGeom prst="flowChartPunchedTape">
            <a:avLst/>
          </a:prstGeom>
          <a:solidFill>
            <a:srgbClr val="CC99FF"/>
          </a:solidFill>
          <a:ln w="9525" algn="ctr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7567338" y="2829472"/>
            <a:ext cx="1143000" cy="234950"/>
            <a:chOff x="4281" y="2732"/>
            <a:chExt cx="720" cy="148"/>
          </a:xfrm>
        </p:grpSpPr>
        <p:sp>
          <p:nvSpPr>
            <p:cNvPr id="40" name="Line 40"/>
            <p:cNvSpPr>
              <a:spLocks noChangeShapeType="1"/>
            </p:cNvSpPr>
            <p:nvPr/>
          </p:nvSpPr>
          <p:spPr bwMode="auto">
            <a:xfrm>
              <a:off x="4281" y="2732"/>
              <a:ext cx="720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>
              <a:off x="4368" y="2784"/>
              <a:ext cx="192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>
              <a:off x="4608" y="2832"/>
              <a:ext cx="144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>
              <a:off x="4752" y="2784"/>
              <a:ext cx="192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>
              <a:off x="4848" y="2880"/>
              <a:ext cx="96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>
              <a:off x="4416" y="2867"/>
              <a:ext cx="144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6" name="Line 46"/>
          <p:cNvSpPr>
            <a:spLocks noChangeShapeType="1"/>
          </p:cNvSpPr>
          <p:nvPr/>
        </p:nvSpPr>
        <p:spPr bwMode="auto">
          <a:xfrm>
            <a:off x="8162651" y="2996160"/>
            <a:ext cx="304800" cy="6858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47"/>
          <p:cNvSpPr txBox="1">
            <a:spLocks noChangeArrowheads="1"/>
          </p:cNvSpPr>
          <p:nvPr/>
        </p:nvSpPr>
        <p:spPr bwMode="auto">
          <a:xfrm>
            <a:off x="8086450" y="3661322"/>
            <a:ext cx="1641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vi-VN" altLang="en-US" b="1" smtClean="0">
                <a:solidFill>
                  <a:srgbClr val="3333FF"/>
                </a:solidFill>
                <a:latin typeface="VNI-Times" pitchFamily="2" charset="0"/>
              </a:rPr>
              <a:t>Quỳ tím</a:t>
            </a:r>
            <a:endParaRPr lang="en-US" altLang="en-US" b="1">
              <a:solidFill>
                <a:srgbClr val="3333FF"/>
              </a:solidFill>
              <a:latin typeface="VNI-Times" pitchFamily="2" charset="0"/>
            </a:endParaRPr>
          </a:p>
        </p:txBody>
      </p:sp>
      <p:sp>
        <p:nvSpPr>
          <p:cNvPr id="48" name="Text Box 50"/>
          <p:cNvSpPr txBox="1">
            <a:spLocks noChangeArrowheads="1"/>
          </p:cNvSpPr>
          <p:nvPr/>
        </p:nvSpPr>
        <p:spPr bwMode="auto">
          <a:xfrm>
            <a:off x="2811188" y="4642397"/>
            <a:ext cx="525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FF3300"/>
                </a:solidFill>
              </a:rPr>
              <a:t>Ph</a:t>
            </a:r>
            <a:r>
              <a:rPr lang="en-US" altLang="en-US" sz="3200" b="1">
                <a:solidFill>
                  <a:srgbClr val="FF3300"/>
                </a:solidFill>
              </a:rPr>
              <a:t>ản ứng thế metan với clo</a:t>
            </a:r>
          </a:p>
        </p:txBody>
      </p:sp>
    </p:spTree>
    <p:extLst>
      <p:ext uri="{BB962C8B-B14F-4D97-AF65-F5344CB8AC3E}">
        <p14:creationId xmlns:p14="http://schemas.microsoft.com/office/powerpoint/2010/main" val="1947973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9" repeatCount="3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0"/>
                            </p:stCondLst>
                            <p:childTnLst>
                              <p:par>
                                <p:cTn id="3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67" presetID="0" presetClass="path" presetSubtype="0" repeatCount="3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3.7037E-7 L -0.01263 0.1942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8" y="9699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repeatCount="3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07407E-6 L -0.00404 0.1497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7477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repeatCount="3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3.33333E-6 L 0.00052 0.1331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664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8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8000"/>
                            </p:stCondLst>
                            <p:childTnLst>
                              <p:par>
                                <p:cTn id="8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3.7037E-6 C 0.03645 -0.00232 0.07291 -0.0044 0.08893 0.03865 C 0.10481 0.08171 0.0944 0.22106 0.09544 0.25764 " pathEditMode="relative" rAng="0" ptsTypes="AAA">
                                      <p:cBhvr>
                                        <p:cTn id="8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83" y="1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0"/>
                            </p:stCondLst>
                            <p:childTnLst>
                              <p:par>
                                <p:cTn id="90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6" grpId="0"/>
      <p:bldP spid="17" grpId="0" animBg="1"/>
      <p:bldP spid="34" grpId="0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2242426" y="207798"/>
            <a:ext cx="7315200" cy="4572000"/>
            <a:chOff x="336" y="768"/>
            <a:chExt cx="4608" cy="2880"/>
          </a:xfrm>
        </p:grpSpPr>
        <p:sp>
          <p:nvSpPr>
            <p:cNvPr id="6" name="Line 3"/>
            <p:cNvSpPr>
              <a:spLocks noChangeShapeType="1"/>
            </p:cNvSpPr>
            <p:nvPr/>
          </p:nvSpPr>
          <p:spPr bwMode="auto">
            <a:xfrm>
              <a:off x="1314" y="1017"/>
              <a:ext cx="96" cy="768"/>
            </a:xfrm>
            <a:prstGeom prst="line">
              <a:avLst/>
            </a:prstGeom>
            <a:noFill/>
            <a:ln w="127000">
              <a:solidFill>
                <a:schemeClr val="accent3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>
              <a:off x="1968" y="2400"/>
              <a:ext cx="672" cy="144"/>
            </a:xfrm>
            <a:prstGeom prst="line">
              <a:avLst/>
            </a:prstGeom>
            <a:noFill/>
            <a:ln w="127000">
              <a:solidFill>
                <a:schemeClr val="accent3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1632" y="2736"/>
              <a:ext cx="192" cy="624"/>
            </a:xfrm>
            <a:prstGeom prst="line">
              <a:avLst/>
            </a:prstGeom>
            <a:noFill/>
            <a:ln w="127000">
              <a:solidFill>
                <a:schemeClr val="accent3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V="1">
              <a:off x="576" y="2496"/>
              <a:ext cx="528" cy="384"/>
            </a:xfrm>
            <a:prstGeom prst="line">
              <a:avLst/>
            </a:prstGeom>
            <a:noFill/>
            <a:ln w="127000">
              <a:solidFill>
                <a:schemeClr val="accent3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" name="Group 7"/>
            <p:cNvGrpSpPr>
              <a:grpSpLocks/>
            </p:cNvGrpSpPr>
            <p:nvPr/>
          </p:nvGrpSpPr>
          <p:grpSpPr bwMode="auto">
            <a:xfrm>
              <a:off x="4176" y="2256"/>
              <a:ext cx="768" cy="480"/>
              <a:chOff x="4320" y="1248"/>
              <a:chExt cx="768" cy="480"/>
            </a:xfrm>
          </p:grpSpPr>
          <p:sp>
            <p:nvSpPr>
              <p:cNvPr id="18" name="Line 8"/>
              <p:cNvSpPr>
                <a:spLocks noChangeShapeType="1"/>
              </p:cNvSpPr>
              <p:nvPr/>
            </p:nvSpPr>
            <p:spPr bwMode="auto">
              <a:xfrm>
                <a:off x="4320" y="1488"/>
                <a:ext cx="384" cy="0"/>
              </a:xfrm>
              <a:prstGeom prst="line">
                <a:avLst/>
              </a:prstGeom>
              <a:noFill/>
              <a:ln w="127000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Oval 9"/>
              <p:cNvSpPr>
                <a:spLocks noChangeArrowheads="1"/>
              </p:cNvSpPr>
              <p:nvPr/>
            </p:nvSpPr>
            <p:spPr bwMode="auto">
              <a:xfrm>
                <a:off x="4608" y="1248"/>
                <a:ext cx="480" cy="480"/>
              </a:xfrm>
              <a:prstGeom prst="ellipse">
                <a:avLst/>
              </a:prstGeom>
              <a:solidFill>
                <a:srgbClr val="FFFF00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latin typeface="Arial" panose="020B0604020202020204" pitchFamily="34" charset="0"/>
                  </a:rPr>
                  <a:t>Cl</a:t>
                </a:r>
              </a:p>
            </p:txBody>
          </p:sp>
        </p:grp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792" y="2496"/>
              <a:ext cx="384" cy="0"/>
            </a:xfrm>
            <a:prstGeom prst="line">
              <a:avLst/>
            </a:prstGeom>
            <a:noFill/>
            <a:ln w="12700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3456" y="2256"/>
              <a:ext cx="480" cy="480"/>
            </a:xfrm>
            <a:prstGeom prst="ellipse">
              <a:avLst/>
            </a:prstGeom>
            <a:solidFill>
              <a:srgbClr val="FFFF00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Arial" panose="020B0604020202020204" pitchFamily="34" charset="0"/>
                </a:rPr>
                <a:t>Cl</a:t>
              </a:r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008" y="1776"/>
              <a:ext cx="1008" cy="100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4000" b="1">
                  <a:solidFill>
                    <a:schemeClr val="bg1"/>
                  </a:solidFill>
                  <a:latin typeface=".VnTime" pitchFamily="34" charset="0"/>
                </a:rPr>
                <a:t>C</a:t>
              </a: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336" y="2784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1">
                  <a:solidFill>
                    <a:srgbClr val="00B050"/>
                  </a:solidFill>
                  <a:latin typeface=".VnTime" pitchFamily="34" charset="0"/>
                </a:rPr>
                <a:t>H</a:t>
              </a:r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152" y="76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1">
                  <a:solidFill>
                    <a:srgbClr val="00B050"/>
                  </a:solidFill>
                  <a:latin typeface=".VnTime" pitchFamily="34" charset="0"/>
                </a:rPr>
                <a:t>H</a:t>
              </a: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2640" y="24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1">
                  <a:solidFill>
                    <a:srgbClr val="00B050"/>
                  </a:solidFill>
                  <a:latin typeface=".VnTime" pitchFamily="34" charset="0"/>
                </a:rPr>
                <a:t>H</a:t>
              </a:r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728" y="3360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1">
                  <a:solidFill>
                    <a:srgbClr val="00B050"/>
                  </a:solidFill>
                  <a:latin typeface=".VnTime" pitchFamily="34" charset="0"/>
                </a:rPr>
                <a:t>H</a:t>
              </a:r>
            </a:p>
          </p:txBody>
        </p:sp>
      </p:grp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2602789" y="5392573"/>
            <a:ext cx="23034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0000FF"/>
                </a:solidFill>
              </a:rPr>
              <a:t>Kh</a:t>
            </a:r>
            <a:r>
              <a:rPr lang="en-US" altLang="en-US" sz="3200" b="1">
                <a:solidFill>
                  <a:srgbClr val="0000FF"/>
                </a:solidFill>
              </a:rPr>
              <a:t>í metan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7498639" y="5359236"/>
            <a:ext cx="1584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0000FF"/>
                </a:solidFill>
              </a:rPr>
              <a:t>Kh</a:t>
            </a:r>
            <a:r>
              <a:rPr lang="en-US" altLang="en-US" sz="3200" b="1">
                <a:solidFill>
                  <a:srgbClr val="0000FF"/>
                </a:solidFill>
              </a:rPr>
              <a:t>í clo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5266614" y="280823"/>
            <a:ext cx="3529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altLang="en-US" sz="3200" b="1">
                <a:solidFill>
                  <a:srgbClr val="FF3300"/>
                </a:solidFill>
              </a:rPr>
              <a:t>Tr</a:t>
            </a:r>
            <a:r>
              <a:rPr lang="en-US" altLang="en-US" sz="3200" b="1">
                <a:solidFill>
                  <a:srgbClr val="FF3300"/>
                </a:solidFill>
              </a:rPr>
              <a:t>ước phản ứng</a:t>
            </a:r>
          </a:p>
        </p:txBody>
      </p:sp>
    </p:spTree>
    <p:extLst>
      <p:ext uri="{BB962C8B-B14F-4D97-AF65-F5344CB8AC3E}">
        <p14:creationId xmlns:p14="http://schemas.microsoft.com/office/powerpoint/2010/main" val="25875636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 advTm="0">
        <p15:prstTrans prst="wind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FF8100"/>
      </a:accent1>
      <a:accent2>
        <a:srgbClr val="FFA74C"/>
      </a:accent2>
      <a:accent3>
        <a:srgbClr val="FF5C00"/>
      </a:accent3>
      <a:accent4>
        <a:srgbClr val="FF9F00"/>
      </a:accent4>
      <a:accent5>
        <a:srgbClr val="FFC34D"/>
      </a:accent5>
      <a:accent6>
        <a:srgbClr val="B44010"/>
      </a:accent6>
      <a:hlink>
        <a:srgbClr val="FF8100"/>
      </a:hlink>
      <a:folHlink>
        <a:srgbClr val="BFBFBF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 主题​​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FF8100"/>
      </a:accent1>
      <a:accent2>
        <a:srgbClr val="FFA74C"/>
      </a:accent2>
      <a:accent3>
        <a:srgbClr val="FF5C00"/>
      </a:accent3>
      <a:accent4>
        <a:srgbClr val="FF9F00"/>
      </a:accent4>
      <a:accent5>
        <a:srgbClr val="FFC34D"/>
      </a:accent5>
      <a:accent6>
        <a:srgbClr val="B44010"/>
      </a:accent6>
      <a:hlink>
        <a:srgbClr val="FF8100"/>
      </a:hlink>
      <a:folHlink>
        <a:srgbClr val="BFBFBF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10288</TotalTime>
  <Words>566</Words>
  <Application>Microsoft Office PowerPoint</Application>
  <PresentationFormat>Widescreen</PresentationFormat>
  <Paragraphs>115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맑은 고딕</vt:lpstr>
      <vt:lpstr>Microsoft YaHei</vt:lpstr>
      <vt:lpstr>.VnTime</vt:lpstr>
      <vt:lpstr>Arial</vt:lpstr>
      <vt:lpstr>Calibri</vt:lpstr>
      <vt:lpstr>Calibri Light</vt:lpstr>
      <vt:lpstr>等线</vt:lpstr>
      <vt:lpstr>等线 Light</vt:lpstr>
      <vt:lpstr>Symbol</vt:lpstr>
      <vt:lpstr>Tahoma</vt:lpstr>
      <vt:lpstr>Times New Roman</vt:lpstr>
      <vt:lpstr>VNI-Times</vt:lpstr>
      <vt:lpstr>Office 主题​​</vt:lpstr>
      <vt:lpstr>1_Office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Miss Hằng</cp:lastModifiedBy>
  <cp:revision>498</cp:revision>
  <dcterms:created xsi:type="dcterms:W3CDTF">2023-02-08T21:43:53Z</dcterms:created>
  <dcterms:modified xsi:type="dcterms:W3CDTF">2024-04-02T09:00:43Z</dcterms:modified>
</cp:coreProperties>
</file>