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7" r:id="rId2"/>
    <p:sldId id="260" r:id="rId3"/>
    <p:sldId id="262" r:id="rId4"/>
    <p:sldId id="263" r:id="rId5"/>
    <p:sldId id="264" r:id="rId6"/>
    <p:sldId id="289" r:id="rId7"/>
    <p:sldId id="265" r:id="rId8"/>
    <p:sldId id="269" r:id="rId9"/>
    <p:sldId id="291" r:id="rId10"/>
    <p:sldId id="293" r:id="rId11"/>
    <p:sldId id="294" r:id="rId12"/>
    <p:sldId id="299" r:id="rId13"/>
    <p:sldId id="274" r:id="rId14"/>
    <p:sldId id="277" r:id="rId15"/>
    <p:sldId id="278" r:id="rId16"/>
    <p:sldId id="298" r:id="rId17"/>
    <p:sldId id="284" r:id="rId18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26" y="29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4C340-4385-4082-B9C7-8BAF0F70ABE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F04C-AFCE-4C0F-AFE3-9C4F8B11B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072" y="6063055"/>
            <a:ext cx="9019216" cy="1058543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130" y="3758749"/>
            <a:ext cx="11480562" cy="2151800"/>
          </a:xfrm>
          <a:effectLst/>
        </p:spPr>
        <p:txBody>
          <a:bodyPr>
            <a:noAutofit/>
          </a:bodyPr>
          <a:lstStyle>
            <a:lvl1pPr marL="914354" indent="-653110" algn="l">
              <a:defRPr sz="7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877823"/>
            <a:ext cx="10241280" cy="41696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6013" y="451821"/>
            <a:ext cx="3291840" cy="628600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18582" y="877823"/>
            <a:ext cx="7726859" cy="5873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877824"/>
            <a:ext cx="10241280" cy="4169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112" y="2607178"/>
            <a:ext cx="9546666" cy="2908015"/>
          </a:xfrm>
          <a:effectLst/>
        </p:spPr>
        <p:txBody>
          <a:bodyPr anchor="b"/>
          <a:lstStyle>
            <a:lvl1pPr algn="r">
              <a:defRPr sz="6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901" y="5529013"/>
            <a:ext cx="9552790" cy="1002552"/>
          </a:xfrm>
        </p:spPr>
        <p:txBody>
          <a:bodyPr anchor="t"/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799" y="877823"/>
            <a:ext cx="5354726" cy="4169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877824"/>
            <a:ext cx="5354726" cy="4169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0315" y="1680392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5683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ctr" defTabSz="1306220" rtl="0" eaLnBrk="1" latinLnBrk="0" hangingPunct="1">
              <a:spcBef>
                <a:spcPct val="20000"/>
              </a:spcBef>
              <a:spcAft>
                <a:spcPts val="42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1678838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3" y="2651760"/>
            <a:ext cx="5817736" cy="1510192"/>
          </a:xfrm>
          <a:effectLst/>
        </p:spPr>
        <p:txBody>
          <a:bodyPr anchor="b">
            <a:noAutofit/>
          </a:bodyPr>
          <a:lstStyle>
            <a:lvl1pPr marL="326555" indent="-326555" algn="l">
              <a:defRPr sz="4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625" y="877824"/>
            <a:ext cx="6427336" cy="5873676"/>
          </a:xfrm>
        </p:spPr>
        <p:txBody>
          <a:bodyPr anchor="ctr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0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1224" y="4197362"/>
            <a:ext cx="5421856" cy="2567422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0280" y="1371600"/>
            <a:ext cx="6583680" cy="375336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9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4619" y="1212583"/>
            <a:ext cx="5910582" cy="2595624"/>
          </a:xfrm>
        </p:spPr>
        <p:txBody>
          <a:bodyPr anchor="b"/>
          <a:lstStyle>
            <a:lvl1pPr marL="261244" indent="-261244">
              <a:buFont typeface="Georgia" pitchFamily="18" charset="0"/>
              <a:buChar char="*"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29" y="5357305"/>
            <a:ext cx="10213661" cy="1371600"/>
          </a:xfrm>
        </p:spPr>
        <p:txBody>
          <a:bodyPr anchor="b">
            <a:noAutofit/>
          </a:bodyPr>
          <a:lstStyle>
            <a:lvl1pPr algn="l">
              <a:defRPr sz="6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26480"/>
            <a:ext cx="14630400" cy="2103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521965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263" y="5246602"/>
            <a:ext cx="10420018" cy="1371600"/>
          </a:xfrm>
          <a:prstGeom prst="rect">
            <a:avLst/>
          </a:prstGeom>
          <a:effectLst/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8712"/>
            <a:ext cx="10241280" cy="4169664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406641"/>
            <a:ext cx="40233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58609F-603E-4700-B2C2-B5E35864BDA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19" y="7406641"/>
            <a:ext cx="536448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7406641"/>
            <a:ext cx="292608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457177" indent="-457177" algn="r" defTabSz="13062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3732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75598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6746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54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732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37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6555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9660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6085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4091" y="1030879"/>
            <a:ext cx="772469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SINH 9</a:t>
            </a:r>
          </a:p>
          <a:p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Tiết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53-BÀI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53: </a:t>
            </a:r>
            <a:endParaRPr lang="en-US" sz="4400" b="1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TÁC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ĐỘNG CỦA 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CON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NGƯỜI ĐỐI VỚI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14762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318136"/>
            <a:ext cx="7315200" cy="3737610"/>
            <a:chOff x="0" y="0"/>
            <a:chExt cx="2928" cy="1962"/>
          </a:xfrm>
        </p:grpSpPr>
        <p:pic>
          <p:nvPicPr>
            <p:cNvPr id="28684" name="Picture 3" descr="baccuc (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Text Box 4"/>
            <p:cNvSpPr txBox="1">
              <a:spLocks noChangeArrowheads="1"/>
            </p:cNvSpPr>
            <p:nvPr/>
          </p:nvSpPr>
          <p:spPr bwMode="auto">
            <a:xfrm>
              <a:off x="1545" y="71"/>
              <a:ext cx="912" cy="3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Băng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tan</a:t>
              </a:r>
            </a:p>
          </p:txBody>
        </p:sp>
      </p:grp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7315200" y="318136"/>
            <a:ext cx="7315200" cy="3657600"/>
            <a:chOff x="0" y="0"/>
            <a:chExt cx="2880" cy="1920"/>
          </a:xfrm>
        </p:grpSpPr>
        <p:pic>
          <p:nvPicPr>
            <p:cNvPr id="28682" name="Picture 6" descr="monoculture_de_mais_sur_pentes_et_erosion_moc_chau_4_referen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 Box 7"/>
            <p:cNvSpPr txBox="1">
              <a:spLocks noChangeArrowheads="1"/>
            </p:cNvSpPr>
            <p:nvPr/>
          </p:nvSpPr>
          <p:spPr bwMode="auto">
            <a:xfrm>
              <a:off x="1824" y="48"/>
              <a:ext cx="1008" cy="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mòn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676" name="Group 8"/>
          <p:cNvGrpSpPr>
            <a:grpSpLocks/>
          </p:cNvGrpSpPr>
          <p:nvPr/>
        </p:nvGrpSpPr>
        <p:grpSpPr bwMode="auto">
          <a:xfrm>
            <a:off x="7315200" y="4023360"/>
            <a:ext cx="7193280" cy="3771900"/>
            <a:chOff x="0" y="0"/>
            <a:chExt cx="2640" cy="1980"/>
          </a:xfrm>
        </p:grpSpPr>
        <p:pic>
          <p:nvPicPr>
            <p:cNvPr id="28680" name="Picture 9" descr="Barloven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10"/>
            <p:cNvSpPr txBox="1">
              <a:spLocks noChangeArrowheads="1"/>
            </p:cNvSpPr>
            <p:nvPr/>
          </p:nvSpPr>
          <p:spPr bwMode="auto">
            <a:xfrm>
              <a:off x="1536" y="48"/>
              <a:ext cx="1008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</a:rPr>
                <a:t>Lũ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</a:rPr>
                <a:t>lụt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8678" name="Picture 12" descr="trieu-cu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3360"/>
            <a:ext cx="7315200" cy="390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2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7437120" y="274320"/>
            <a:ext cx="7193280" cy="3720466"/>
            <a:chOff x="0" y="0"/>
            <a:chExt cx="2928" cy="1953"/>
          </a:xfrm>
        </p:grpSpPr>
        <p:pic>
          <p:nvPicPr>
            <p:cNvPr id="29706" name="Picture 3" descr="SL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4"/>
            <p:cNvSpPr txBox="1">
              <a:spLocks noChangeArrowheads="1"/>
            </p:cNvSpPr>
            <p:nvPr/>
          </p:nvSpPr>
          <p:spPr bwMode="auto">
            <a:xfrm>
              <a:off x="1824" y="96"/>
              <a:ext cx="1008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</a:rPr>
                <a:t>Sạt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</a:rPr>
                <a:t>lở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</a:rPr>
                <a:t>đất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7437120" y="3931920"/>
            <a:ext cx="7193280" cy="4297680"/>
            <a:chOff x="0" y="0"/>
            <a:chExt cx="2832" cy="2124"/>
          </a:xfrm>
        </p:grpSpPr>
        <p:pic>
          <p:nvPicPr>
            <p:cNvPr id="29704" name="Picture 6" descr="2474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Text Box 7"/>
            <p:cNvSpPr txBox="1">
              <a:spLocks noChangeArrowheads="1"/>
            </p:cNvSpPr>
            <p:nvPr/>
          </p:nvSpPr>
          <p:spPr bwMode="auto">
            <a:xfrm>
              <a:off x="1680" y="48"/>
              <a:ext cx="1152" cy="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1341120" y="3840481"/>
            <a:ext cx="3529113" cy="57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9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1" name="Picture 9" descr="ANd9GcRbqsE0qB2bZl-6g-g7G2g0CXsegRZvnTXNECBQoZ_q-8tpbln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3712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0560"/>
            <a:ext cx="7437120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4145281" y="4663441"/>
            <a:ext cx="2876690" cy="5781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9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443" y="243180"/>
            <a:ext cx="13777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thoái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442" y="1492896"/>
            <a:ext cx="1411895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alt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endParaRPr lang="en-US" alt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Ô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alt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79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588936" y="2758698"/>
            <a:ext cx="6385301" cy="398306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71522" y="3873067"/>
            <a:ext cx="4620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37" y="324938"/>
            <a:ext cx="5070530" cy="7470395"/>
          </a:xfrm>
        </p:spPr>
      </p:pic>
      <p:sp>
        <p:nvSpPr>
          <p:cNvPr id="15" name="TextBox 14"/>
          <p:cNvSpPr txBox="1"/>
          <p:nvPr/>
        </p:nvSpPr>
        <p:spPr>
          <a:xfrm>
            <a:off x="0" y="324938"/>
            <a:ext cx="935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III: VAI TRÒ CỦA CON NGƯỜI TRONG VIỆC BẢO VỆ VÀ CẢI TẠO MÔI TRƯỜNG TỰ NHIÊN</a:t>
            </a:r>
            <a:endParaRPr lang="en-US" sz="32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164" r="51684" b="44947"/>
          <a:stretch/>
        </p:blipFill>
        <p:spPr>
          <a:xfrm>
            <a:off x="4192043" y="438149"/>
            <a:ext cx="3141686" cy="3177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124" t="7356" r="1966" b="43330"/>
          <a:stretch/>
        </p:blipFill>
        <p:spPr>
          <a:xfrm>
            <a:off x="4076900" y="3615247"/>
            <a:ext cx="3256829" cy="2867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124" t="55321" r="2168" b="-54"/>
          <a:stretch/>
        </p:blipFill>
        <p:spPr>
          <a:xfrm>
            <a:off x="7333730" y="433135"/>
            <a:ext cx="3384964" cy="318211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4960" y="6710732"/>
            <a:ext cx="4041548" cy="1178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9860" y="6685398"/>
            <a:ext cx="4475480" cy="1178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687" r="50674" b="10117"/>
          <a:stretch/>
        </p:blipFill>
        <p:spPr>
          <a:xfrm>
            <a:off x="10718693" y="433134"/>
            <a:ext cx="3765402" cy="5884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730" y="3615248"/>
            <a:ext cx="3384964" cy="270277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718692" y="6685396"/>
            <a:ext cx="3789964" cy="1178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45" y="433134"/>
            <a:ext cx="3955156" cy="58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1158" b="10039"/>
          <a:stretch/>
        </p:blipFill>
        <p:spPr>
          <a:xfrm>
            <a:off x="4616143" y="0"/>
            <a:ext cx="5183702" cy="5775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-1084" b="8905"/>
          <a:stretch/>
        </p:blipFill>
        <p:spPr>
          <a:xfrm>
            <a:off x="9799846" y="0"/>
            <a:ext cx="4830553" cy="577515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35664" y="5987515"/>
            <a:ext cx="5024388" cy="17455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79574" y="5988841"/>
            <a:ext cx="4550825" cy="17571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16143" cy="59888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" y="6000392"/>
            <a:ext cx="4616142" cy="17455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7458" y="355935"/>
            <a:ext cx="14010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III: VAI TRÒ CỦA CON NGƯỜI TRONG VIỆC BẢO VỆ VÀ CẢI TẠO MÔI TRƯỜNG TỰ NHIÊN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90413" y="1668238"/>
            <a:ext cx="12243661" cy="6344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5311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224"/>
            <a:ext cx="15047495" cy="100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6266" y="1534967"/>
            <a:ext cx="5014314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502" t="39246" r="19448" b="11469"/>
          <a:stretch/>
        </p:blipFill>
        <p:spPr>
          <a:xfrm>
            <a:off x="5200580" y="1534967"/>
            <a:ext cx="4746374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954" y="1475477"/>
            <a:ext cx="4496774" cy="4631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66" y="508002"/>
            <a:ext cx="1242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MT qua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XH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9247" y="6496036"/>
            <a:ext cx="4203779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16367" y="6496036"/>
            <a:ext cx="41148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26358" y="6496036"/>
            <a:ext cx="41148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1361" y="6894826"/>
            <a:ext cx="441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KÌ NGUYÊN THUỶ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6367" y="6894826"/>
            <a:ext cx="457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 HỘI NÔNG NGHIỆP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71699" y="689482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 HỘI CÔNG NGHIỆP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3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4284" y="61181"/>
            <a:ext cx="10088083" cy="72635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026" y="945061"/>
            <a:ext cx="5061003" cy="3308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t="1072" r="74890" b="26588"/>
          <a:stretch/>
        </p:blipFill>
        <p:spPr>
          <a:xfrm>
            <a:off x="492059" y="1018731"/>
            <a:ext cx="3825486" cy="326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4335" b="25648"/>
          <a:stretch/>
        </p:blipFill>
        <p:spPr>
          <a:xfrm>
            <a:off x="427730" y="5009763"/>
            <a:ext cx="3210262" cy="3108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90808" y="4247229"/>
            <a:ext cx="4208988" cy="664797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56220" y="6296646"/>
            <a:ext cx="2705067" cy="664797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1510" y="4333550"/>
            <a:ext cx="2299091" cy="66479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2472" y="6080259"/>
            <a:ext cx="2399665" cy="1341906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07913" y="4185673"/>
            <a:ext cx="4834454" cy="726353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781" y="984741"/>
            <a:ext cx="3953598" cy="3229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613" b="11301"/>
          <a:stretch/>
        </p:blipFill>
        <p:spPr>
          <a:xfrm>
            <a:off x="8462075" y="5196361"/>
            <a:ext cx="2948632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604" y="419116"/>
            <a:ext cx="7008073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6586" t="38065" r="4975" b="7647"/>
          <a:stretch/>
        </p:blipFill>
        <p:spPr>
          <a:xfrm>
            <a:off x="5292412" y="1859601"/>
            <a:ext cx="4779463" cy="4631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875" y="1838135"/>
            <a:ext cx="4377571" cy="4653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6250" y="6710736"/>
            <a:ext cx="3580750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6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6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0093" y="6710736"/>
            <a:ext cx="3671262" cy="111107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6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6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61088" y="6710736"/>
            <a:ext cx="2910797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6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9" y="1894649"/>
            <a:ext cx="5197643" cy="45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327" y="141908"/>
            <a:ext cx="6754157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6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2407" y="4075093"/>
            <a:ext cx="2739559" cy="55152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97844" y="4123460"/>
            <a:ext cx="4732400" cy="53379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9214" y="7629707"/>
            <a:ext cx="3132753" cy="52626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96484" y="7555352"/>
            <a:ext cx="4577242" cy="60061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2" y="1186333"/>
            <a:ext cx="4414834" cy="2914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63" y="1161786"/>
            <a:ext cx="4827490" cy="296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354" y="1034894"/>
            <a:ext cx="5415047" cy="30885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3" y="4657251"/>
            <a:ext cx="4711588" cy="2843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880" y="4771720"/>
            <a:ext cx="4742268" cy="2759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360" y="4724076"/>
            <a:ext cx="5133252" cy="28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512621"/>
              </p:ext>
            </p:extLst>
          </p:nvPr>
        </p:nvGraphicFramePr>
        <p:xfrm>
          <a:off x="0" y="21888"/>
          <a:ext cx="14731300" cy="892089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719072">
                  <a:extLst>
                    <a:ext uri="{9D8B030D-6E8A-4147-A177-3AD203B41FA5}">
                      <a16:colId xmlns:a16="http://schemas.microsoft.com/office/drawing/2014/main" val="334610991"/>
                    </a:ext>
                  </a:extLst>
                </a:gridCol>
                <a:gridCol w="2957266">
                  <a:extLst>
                    <a:ext uri="{9D8B030D-6E8A-4147-A177-3AD203B41FA5}">
                      <a16:colId xmlns:a16="http://schemas.microsoft.com/office/drawing/2014/main" val="1628274925"/>
                    </a:ext>
                  </a:extLst>
                </a:gridCol>
                <a:gridCol w="4189238">
                  <a:extLst>
                    <a:ext uri="{9D8B030D-6E8A-4147-A177-3AD203B41FA5}">
                      <a16:colId xmlns:a16="http://schemas.microsoft.com/office/drawing/2014/main" val="3734860153"/>
                    </a:ext>
                  </a:extLst>
                </a:gridCol>
                <a:gridCol w="2476834">
                  <a:extLst>
                    <a:ext uri="{9D8B030D-6E8A-4147-A177-3AD203B41FA5}">
                      <a16:colId xmlns:a16="http://schemas.microsoft.com/office/drawing/2014/main" val="1139992807"/>
                    </a:ext>
                  </a:extLst>
                </a:gridCol>
                <a:gridCol w="3388890">
                  <a:extLst>
                    <a:ext uri="{9D8B030D-6E8A-4147-A177-3AD203B41FA5}">
                      <a16:colId xmlns:a16="http://schemas.microsoft.com/office/drawing/2014/main" val="2397087330"/>
                    </a:ext>
                  </a:extLst>
                </a:gridCol>
              </a:tblGrid>
              <a:tr h="1000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HĐ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:a16="http://schemas.microsoft.com/office/drawing/2014/main" val="130758620"/>
                  </a:ext>
                </a:extLst>
              </a:tr>
              <a:tr h="561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3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3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3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3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444609"/>
                  </a:ext>
                </a:extLst>
              </a:tr>
              <a:tr h="1521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endParaRPr lang="en-US" sz="2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04315"/>
                  </a:ext>
                </a:extLst>
              </a:tr>
              <a:tr h="2464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9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:a16="http://schemas.microsoft.com/office/drawing/2014/main" val="1095923375"/>
                  </a:ext>
                </a:extLst>
              </a:tr>
              <a:tr h="3318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9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9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9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10755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62754" y="1758727"/>
            <a:ext cx="2143600" cy="131420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9613" y="1634659"/>
            <a:ext cx="3593676" cy="1440395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88046" y="1818629"/>
            <a:ext cx="2093264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16278" y="1758727"/>
            <a:ext cx="3514336" cy="1137234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754" y="3497055"/>
            <a:ext cx="1976888" cy="165045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2798" y="3513772"/>
            <a:ext cx="4207306" cy="188359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86179" y="3092825"/>
            <a:ext cx="2296998" cy="2769989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83456" y="3247852"/>
            <a:ext cx="3213678" cy="2149512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4381" y="5890300"/>
            <a:ext cx="2955169" cy="2326790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66817" y="5890300"/>
            <a:ext cx="3999259" cy="2769989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40104" y="5926596"/>
            <a:ext cx="2397926" cy="2326790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86086" y="6721297"/>
            <a:ext cx="464411" cy="553998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29252" y="5786861"/>
            <a:ext cx="3648692" cy="3102388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7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91710"/>
            <a:ext cx="14393333" cy="76694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3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4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4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3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300" dirty="0">
              <a:solidFill>
                <a:srgbClr val="002060"/>
              </a:solidFill>
            </a:endParaRPr>
          </a:p>
          <a:p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7116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140923"/>
            <a:ext cx="14342533" cy="787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9728" tIns="54864" rIns="109728" bIns="54864">
            <a:spAutoFit/>
          </a:bodyPr>
          <a:lstStyle/>
          <a:p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400" u="sng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3" y="1119352"/>
            <a:ext cx="14005031" cy="69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ha ru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434340"/>
            <a:ext cx="710184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h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0" y="4023360"/>
            <a:ext cx="701040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04800" y="653627"/>
            <a:ext cx="7193280" cy="5303520"/>
          </a:xfrm>
          <a:prstGeom prst="cloudCallout">
            <a:avLst>
              <a:gd name="adj1" fmla="val -55250"/>
              <a:gd name="adj2" fmla="val 8504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622" tIns="65311" rIns="130622" bIns="65311"/>
          <a:lstStyle/>
          <a:p>
            <a:pPr eaLnBrk="0" hangingPunct="0"/>
            <a:r>
              <a:rPr lang="en-US" sz="4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chặt phá rừng bữa bãi và gây cháy rừng sẽ dẫn đến những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33778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</TotalTime>
  <Words>707</Words>
  <Application>Microsoft Office PowerPoint</Application>
  <PresentationFormat>Tùy chỉnh</PresentationFormat>
  <Paragraphs>102</Paragraphs>
  <Slides>17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Calibri</vt:lpstr>
      <vt:lpstr>Georgia</vt:lpstr>
      <vt:lpstr>Times New Roman</vt:lpstr>
      <vt:lpstr>Trebuchet MS</vt:lpstr>
      <vt:lpstr>Wingdings</vt:lpstr>
      <vt:lpstr>Slipstream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diệp đặng</cp:lastModifiedBy>
  <cp:revision>101</cp:revision>
  <dcterms:created xsi:type="dcterms:W3CDTF">2020-05-25T14:37:55Z</dcterms:created>
  <dcterms:modified xsi:type="dcterms:W3CDTF">2024-04-01T14:41:49Z</dcterms:modified>
</cp:coreProperties>
</file>