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62" r:id="rId3"/>
    <p:sldMasterId id="2147483867" r:id="rId4"/>
    <p:sldMasterId id="2147483892" r:id="rId5"/>
  </p:sldMasterIdLst>
  <p:notesMasterIdLst>
    <p:notesMasterId r:id="rId40"/>
  </p:notesMasterIdLst>
  <p:sldIdLst>
    <p:sldId id="641" r:id="rId6"/>
    <p:sldId id="619" r:id="rId7"/>
    <p:sldId id="638" r:id="rId8"/>
    <p:sldId id="639" r:id="rId9"/>
    <p:sldId id="640" r:id="rId10"/>
    <p:sldId id="635" r:id="rId11"/>
    <p:sldId id="660" r:id="rId12"/>
    <p:sldId id="636" r:id="rId13"/>
    <p:sldId id="637" r:id="rId14"/>
    <p:sldId id="632" r:id="rId15"/>
    <p:sldId id="633" r:id="rId16"/>
    <p:sldId id="634" r:id="rId17"/>
    <p:sldId id="629" r:id="rId18"/>
    <p:sldId id="630" r:id="rId19"/>
    <p:sldId id="631" r:id="rId20"/>
    <p:sldId id="626" r:id="rId21"/>
    <p:sldId id="664" r:id="rId22"/>
    <p:sldId id="627" r:id="rId23"/>
    <p:sldId id="628" r:id="rId24"/>
    <p:sldId id="623" r:id="rId25"/>
    <p:sldId id="624" r:id="rId26"/>
    <p:sldId id="625" r:id="rId27"/>
    <p:sldId id="650" r:id="rId28"/>
    <p:sldId id="622" r:id="rId29"/>
    <p:sldId id="668" r:id="rId30"/>
    <p:sldId id="651" r:id="rId31"/>
    <p:sldId id="667" r:id="rId32"/>
    <p:sldId id="666" r:id="rId33"/>
    <p:sldId id="671" r:id="rId34"/>
    <p:sldId id="672" r:id="rId35"/>
    <p:sldId id="669" r:id="rId36"/>
    <p:sldId id="670" r:id="rId37"/>
    <p:sldId id="665" r:id="rId38"/>
    <p:sldId id="62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38344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9869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924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4454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6"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8244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8536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458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855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30"/>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269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7187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81183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6" y="365128"/>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0343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041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109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2477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3042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17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3375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9689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61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8804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0105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576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23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308445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63951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2"/>
            <a:ext cx="12191999" cy="6863692"/>
          </a:xfrm>
          <a:prstGeom prst="rect">
            <a:avLst/>
          </a:prstGeom>
        </p:spPr>
      </p:pic>
      <p:sp>
        <p:nvSpPr>
          <p:cNvPr id="4" name="Rectangle 3"/>
          <p:cNvSpPr/>
          <p:nvPr/>
        </p:nvSpPr>
        <p:spPr>
          <a:xfrm>
            <a:off x="-1" y="1637732"/>
            <a:ext cx="12191999" cy="3046988"/>
          </a:xfrm>
          <a:prstGeom prst="rect">
            <a:avLst/>
          </a:prstGeom>
        </p:spPr>
        <p:txBody>
          <a:bodyPr wrap="square">
            <a:spAutoFit/>
          </a:bodyPr>
          <a:lstStyle/>
          <a:p>
            <a:pPr algn="ctr">
              <a:lnSpc>
                <a:spcPct val="150000"/>
              </a:lnSpc>
              <a:spcAft>
                <a:spcPts val="0"/>
              </a:spcAft>
            </a:pPr>
            <a:r>
              <a:rPr lang="en-US" sz="3600" b="1">
                <a:solidFill>
                  <a:srgbClr val="00B0F0"/>
                </a:solidFill>
                <a:latin typeface="Times New Roman" panose="02020603050405020304" pitchFamily="18" charset="0"/>
                <a:ea typeface="Times New Roman" panose="02020603050405020304" pitchFamily="18" charset="0"/>
              </a:rPr>
              <a:t>ÔN TẬP VIẾT</a:t>
            </a:r>
            <a:endParaRPr lang="en-US" sz="3600">
              <a:solidFill>
                <a:srgbClr val="00B0F0"/>
              </a:solidFill>
              <a:latin typeface="Times New Roman" panose="02020603050405020304" pitchFamily="18" charset="0"/>
              <a:ea typeface="Times New Roman" panose="02020603050405020304" pitchFamily="18" charset="0"/>
            </a:endParaRPr>
          </a:p>
          <a:p>
            <a:pPr algn="ctr">
              <a:lnSpc>
                <a:spcPct val="150000"/>
              </a:lnSpc>
              <a:spcAft>
                <a:spcPts val="0"/>
              </a:spcAft>
              <a:tabLst>
                <a:tab pos="2110105" algn="l"/>
              </a:tabLst>
            </a:pPr>
            <a:r>
              <a:rPr lang="en-US" sz="4000" b="1">
                <a:solidFill>
                  <a:srgbClr val="FF0000"/>
                </a:solidFill>
                <a:latin typeface="Times New Roman" panose="02020603050405020304" pitchFamily="18" charset="0"/>
                <a:ea typeface="Times New Roman" panose="02020603050405020304" pitchFamily="18" charset="0"/>
              </a:rPr>
              <a:t> </a:t>
            </a:r>
            <a:r>
              <a:rPr lang="en-US" sz="4400" b="1" smtClean="0">
                <a:solidFill>
                  <a:srgbClr val="FF0000"/>
                </a:solidFill>
                <a:latin typeface="Times New Roman" panose="02020603050405020304" pitchFamily="18" charset="0"/>
                <a:ea typeface="Times New Roman" panose="02020603050405020304" pitchFamily="18" charset="0"/>
              </a:rPr>
              <a:t>VIẾT </a:t>
            </a:r>
            <a:r>
              <a:rPr lang="en-US" sz="4400" b="1">
                <a:solidFill>
                  <a:srgbClr val="FF0000"/>
                </a:solidFill>
                <a:latin typeface="Times New Roman" panose="02020603050405020304" pitchFamily="18" charset="0"/>
                <a:ea typeface="Times New Roman" panose="02020603050405020304" pitchFamily="18" charset="0"/>
              </a:rPr>
              <a:t>BÀI VĂN </a:t>
            </a:r>
            <a:r>
              <a:rPr lang="en-US" sz="4400" b="1" smtClean="0">
                <a:solidFill>
                  <a:srgbClr val="FF0000"/>
                </a:solidFill>
                <a:latin typeface="Times New Roman" panose="02020603050405020304" pitchFamily="18" charset="0"/>
                <a:ea typeface="Times New Roman" panose="02020603050405020304" pitchFamily="18" charset="0"/>
              </a:rPr>
              <a:t>KỂ LẠI SỰ VIỆC CÓ THẬT LIÊN QUAN ĐẾN MỘT NHÂN VẬT LỊCH SỬ </a:t>
            </a:r>
            <a:endParaRPr lang="en-US" sz="4400" b="1" smtClean="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72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689212" y="189908"/>
            <a:ext cx="10813576" cy="6478184"/>
          </a:xfrm>
          <a:prstGeom prst="rect">
            <a:avLst/>
          </a:prstGeom>
        </p:spPr>
        <p:txBody>
          <a:bodyPr wrap="square">
            <a:spAutoFit/>
          </a:bodyPr>
          <a:lstStyle/>
          <a:p>
            <a:pPr marL="15240"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rPr>
              <a:t>   Ngày </a:t>
            </a:r>
            <a:r>
              <a:rPr lang="en-US" sz="2800">
                <a:solidFill>
                  <a:srgbClr val="000000"/>
                </a:solidFill>
                <a:latin typeface="Times New Roman" panose="02020603050405020304" pitchFamily="18" charset="0"/>
                <a:ea typeface="Times New Roman" panose="02020603050405020304" pitchFamily="18" charset="0"/>
              </a:rPr>
              <a:t>1 tháng 9 năm 1858 khi tiếng súng xâm lược của thực dân Pháp nổ trên bán đảo Sơn Trà (Đà Nẵng) thì ý tưởng cứu nước giúp dân của ông đã trở thành hành động cụ thể. Ông không ủng hộ việc triều đình nghị hòa với Pháp mà đứng hẳn về phe chủ chiến. Cũng trong thời gian này ông đã thay Hoàng giáp Tam Đăng Phạm Văn Nghị giữ chức Đốc học Nam Định. Đối với Tiến sĩ Doãn Khuê giữ chức Đốc học lúc này không chỉ góp phần đào tạo nhân tài mà ông còn đi khắp các huyện trong tỉnh cũng như một số tỉnh lân cận kêu gọi các sĩ phu yêu nước làm sớ tấu lên triều đình chém đầu 2 tên phản quốc đã ký hiệp định bán các tỉnh Nam Kỳ cho Pháp và xin đem quân tham gia chống Pháp giành lại các tỉnh này.</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258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878006" y="513073"/>
            <a:ext cx="10435988" cy="5831853"/>
          </a:xfrm>
          <a:prstGeom prst="rect">
            <a:avLst/>
          </a:prstGeom>
        </p:spPr>
        <p:txBody>
          <a:bodyPr wrap="square">
            <a:spAutoFit/>
          </a:bodyPr>
          <a:lstStyle/>
          <a:p>
            <a:pPr marL="8890"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rPr>
              <a:t>       Với </a:t>
            </a:r>
            <a:r>
              <a:rPr lang="en-US" sz="2800">
                <a:solidFill>
                  <a:srgbClr val="000000"/>
                </a:solidFill>
                <a:latin typeface="Times New Roman" panose="02020603050405020304" pitchFamily="18" charset="0"/>
                <a:ea typeface="Times New Roman" panose="02020603050405020304" pitchFamily="18" charset="0"/>
              </a:rPr>
              <a:t>40 năm làm quan, Tiến sĩ Doãn Khuê đã chứng kiến gần trọn 4 đời vua đầu nhà Nguyễn, chứng kiến cả những ngày nóng bỏng của đất nước. Trước sự xâm lăng của thực dân Pháp, hơn ai hết ông hiểu sâu sắc bản chất của chế độ phong kiến đương thời. Bởi vậy yêu nước thương dân bao nhiêu, ông căm ghét bọn quan lại nhu nhược tàn bạo bấy nhiêu và ý chí quyết tâm đánh giặc cứu nước đã trở thành điều mà cả cuộc đời ông trăn trở lo toan và hành động.</a:t>
            </a:r>
            <a:endParaRPr lang="en-US" sz="2400">
              <a:latin typeface="Times New Roman" panose="02020603050405020304" pitchFamily="18" charset="0"/>
              <a:ea typeface="Times New Roman" panose="02020603050405020304" pitchFamily="18" charset="0"/>
            </a:endParaRPr>
          </a:p>
          <a:p>
            <a:pPr marL="889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Chính vì những công lao ấy, sau khi ông mất người dân thôn Thư Điền xã Nghĩa Thành đã lập đền thờ để các thế hệ sau mãi mãi tri ân.</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25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630071" y="139921"/>
            <a:ext cx="10931857" cy="7124514"/>
          </a:xfrm>
          <a:prstGeom prst="rect">
            <a:avLst/>
          </a:prstGeom>
        </p:spPr>
        <p:txBody>
          <a:bodyPr wrap="square">
            <a:spAutoFit/>
          </a:bodyPr>
          <a:lstStyle/>
          <a:p>
            <a:pPr algn="just">
              <a:lnSpc>
                <a:spcPct val="150000"/>
              </a:lnSpc>
            </a:pPr>
            <a:r>
              <a:rPr lang="en-US" sz="2800" b="1">
                <a:solidFill>
                  <a:srgbClr val="000000"/>
                </a:solidFill>
                <a:latin typeface="Times New Roman" panose="02020603050405020304" pitchFamily="18" charset="0"/>
                <a:cs typeface="Times New Roman" panose="02020603050405020304" pitchFamily="18" charset="0"/>
              </a:rPr>
              <a:t>2. Cấu trúc, dấu tích còn lại của ngôi đền:</a:t>
            </a:r>
            <a:r>
              <a:rPr lang="en-US" sz="2800">
                <a:solidFill>
                  <a:srgbClr val="000000"/>
                </a:solidFill>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algn="just">
              <a:lnSpc>
                <a:spcPct val="150000"/>
              </a:lnSpc>
            </a:pPr>
            <a:r>
              <a:rPr lang="en-US" sz="2800">
                <a:solidFill>
                  <a:srgbClr val="000000"/>
                </a:solidFill>
                <a:latin typeface="Times New Roman" panose="02020603050405020304" pitchFamily="18" charset="0"/>
                <a:cs typeface="Times New Roman" panose="02020603050405020304" pitchFamily="18" charset="0"/>
              </a:rPr>
              <a:t>    Ngôi đền nằm phía bắc thôn Thư Điền, xung quanh là cánh đồng lúa, bên cạnh là con đường giao thông rộng rãi nên việc đi lại hết sức thuận tiện. Hệ thống nghi môn đều có bốn cột đồng trụ được tạo gờ chỉ, giữa có câu đối đắp nổi ca ngợi công lao của Tiến sĩ Doãn Khuê:</a:t>
            </a:r>
            <a:endParaRPr lang="en-US" sz="2800">
              <a:latin typeface="Times New Roman" panose="02020603050405020304" pitchFamily="18" charset="0"/>
              <a:cs typeface="Times New Roman" panose="02020603050405020304" pitchFamily="18" charset="0"/>
            </a:endParaRPr>
          </a:p>
          <a:p>
            <a:pPr marL="387350">
              <a:lnSpc>
                <a:spcPct val="150000"/>
              </a:lnSpc>
            </a:pPr>
            <a:r>
              <a:rPr lang="en-US" sz="2800" i="1">
                <a:solidFill>
                  <a:srgbClr val="000000"/>
                </a:solidFill>
                <a:latin typeface="Times New Roman" panose="02020603050405020304" pitchFamily="18" charset="0"/>
                <a:cs typeface="Times New Roman" panose="02020603050405020304" pitchFamily="18" charset="0"/>
              </a:rPr>
              <a:t>Đánh Pháp trừ gian, yêu nước trung tâm ngời sử sách</a:t>
            </a:r>
            <a:br>
              <a:rPr lang="en-US" sz="2800" i="1">
                <a:solidFill>
                  <a:srgbClr val="000000"/>
                </a:solidFill>
                <a:latin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cs typeface="Times New Roman" panose="02020603050405020304" pitchFamily="18" charset="0"/>
              </a:rPr>
              <a:t>Dựng điền lập ấp, thương dân nghĩa khí sáng làng thôn.</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cổng vào đến một sân gạch rộng, bên phải là nhà giải vũ gồm 5 gian làm bằng gỗ chạm khắc đơn giản mái lợp ngói nam, đằng sau và hai đầu hồi xây bít đốc.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212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25606" y="1131869"/>
            <a:ext cx="10740788" cy="4616648"/>
          </a:xfrm>
          <a:prstGeom prst="rect">
            <a:avLst/>
          </a:prstGeom>
        </p:spPr>
        <p:txBody>
          <a:bodyPr wrap="square">
            <a:spAutoFit/>
          </a:bodyPr>
          <a:lstStyle/>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Đền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 Tiến sĩ Doãn Khuê gồm 3 tòa xây liền nhau theo kết cấu "trùng thiềm". Tòa tiền đường 5 gian, hệ thống cột vuông xây bằng gạch gánh đỡ toàn bộ vì kèo, xung quanh có tường bao với 5 cửa ra vào phía trước xây cuốn để thông với ngoài hiên.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Tòa trung đường và chính tẩm cũng xây tường chịu lực như tiền đường, trần xây cuốn vòm. Các cột trụ được xây nhô ra để đỡ hệ thống mái, mặt ngoài đắp nổi câu đối chữ Hán.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984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50626" y="440081"/>
            <a:ext cx="10467833" cy="5831853"/>
          </a:xfrm>
          <a:prstGeom prst="rect">
            <a:avLst/>
          </a:prstGeom>
        </p:spPr>
        <p:txBody>
          <a:bodyPr wrap="square">
            <a:spAutoFit/>
          </a:bodyPr>
          <a:lstStyle/>
          <a:p>
            <a:pPr algn="just">
              <a:lnSpc>
                <a:spcPct val="150000"/>
              </a:lnSpc>
            </a:pPr>
            <a:r>
              <a:rPr lang="en-US" sz="2800" b="1">
                <a:solidFill>
                  <a:srgbClr val="0D0D0D"/>
                </a:solidFill>
                <a:latin typeface="Times New Roman" panose="02020603050405020304" pitchFamily="18" charset="0"/>
                <a:cs typeface="Times New Roman" panose="02020603050405020304" pitchFamily="18" charset="0"/>
              </a:rPr>
              <a:t>3. Ý nghĩa, tác động của sự việc đối với đời sống hoặc đối với nhận thức về nhân vật lịch sử.</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Tại đây hàng năm còn diễn ra những lễ hội truyền thống và sinh hoạt văn hóa dân gian. Ngoài hội xuân được tổ chức trọng thể quy mô lớn, vào những ngày sinh 15 tháng 10 cũng như ngày mất 2 tháng 10 của Tiến sĩ Doãn Khuê cũng được nhân dân tổ chức tế lễ trọng thể.</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làng tổ chức lễ xuống đồng hay lễ lên đồng vào dịp đầu năm và giữa năm cũng được diễn ra tại đền. Đây là một lễ hội truyền thống của cư dân nông nghiệp ở khu vực ven biển tỉnh Nam Định.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87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09683" y="1310185"/>
            <a:ext cx="10413241" cy="389286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 </a:t>
            </a:r>
            <a:r>
              <a:rPr lang="vi-VN" sz="2800" b="1">
                <a:solidFill>
                  <a:srgbClr val="0D0D0D"/>
                </a:solidFill>
                <a:latin typeface="Times New Roman" panose="02020603050405020304" pitchFamily="18" charset="0"/>
                <a:ea typeface="Calibri" panose="020F0502020204030204" pitchFamily="34" charset="0"/>
              </a:rPr>
              <a:t>Kết bài: </a:t>
            </a:r>
            <a:endParaRPr lang="en-US" sz="2800">
              <a:latin typeface="Times New Roman" panose="02020603050405020304" pitchFamily="18" charset="0"/>
              <a:ea typeface="Times New Roman" panose="02020603050405020304" pitchFamily="18" charset="0"/>
            </a:endParaRPr>
          </a:p>
          <a:p>
            <a:pPr indent="36195" algn="just">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Khẳng định ý nghĩa của sự việc hoặc nêu cảm nhận của người viết: người dân biết ơn, coi ông là tấm gương sáng về học vấn uyên thâm, biết ơn vì công lao khai hoang, mở đất. Từ đó, mỗi người dân đều có ý thức hướng về cội nguồn và cố gắng để xây dựng quê hương giàu mạnh </a:t>
            </a:r>
            <a:r>
              <a:rPr lang="en-US" sz="2800">
                <a:solidFill>
                  <a:srgbClr val="0D0D0D"/>
                </a:solidFill>
                <a:latin typeface="Times New Roman" panose="02020603050405020304" pitchFamily="18" charset="0"/>
                <a:ea typeface="Calibri" panose="020F0502020204030204" pitchFamily="34" charset="0"/>
              </a:rPr>
              <a:t>hơn</a:t>
            </a:r>
            <a:r>
              <a:rPr lang="en-US" sz="2800" smtClean="0">
                <a:solidFill>
                  <a:srgbClr val="0D0D0D"/>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2784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019032" y="1539281"/>
            <a:ext cx="10153935" cy="3892861"/>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3. Bước 3: Viết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rPr>
              <a:t>    Dựa vào dàn ý, viết một bài văn hoàn chỉnh. Khi viết, cần đảm bảo yêu cầu đối với bài văn viết về </a:t>
            </a:r>
            <a:r>
              <a:rPr lang="en-US" sz="2800">
                <a:solidFill>
                  <a:srgbClr val="0D0D0D"/>
                </a:solidFill>
                <a:latin typeface="Times New Roman" panose="02020603050405020304" pitchFamily="18" charset="0"/>
                <a:ea typeface="Calibri" panose="020F0502020204030204" pitchFamily="34" charset="0"/>
              </a:rPr>
              <a:t>sự việc có thật liên quan đến nhân vật/sự kiện lịch sử.</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4. Bước 4: Đọc lại và sửa chữa</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Sửa chữa theo phiếu gợi ý trong SGK tr.48.</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7932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9241" y="2442950"/>
            <a:ext cx="9976513" cy="2062103"/>
          </a:xfrm>
          <a:prstGeom prst="rect">
            <a:avLst/>
          </a:prstGeom>
        </p:spPr>
        <p:txBody>
          <a:bodyPr wrap="square">
            <a:spAutoFit/>
          </a:bodyPr>
          <a:lstStyle/>
          <a:p>
            <a:pPr algn="just">
              <a:lnSpc>
                <a:spcPct val="200000"/>
              </a:lnSpc>
              <a:spcAft>
                <a:spcPts val="0"/>
              </a:spcAft>
            </a:pPr>
            <a:r>
              <a:rPr lang="en-US" sz="3200" b="1">
                <a:solidFill>
                  <a:srgbClr val="FF0000"/>
                </a:solidFill>
                <a:latin typeface="Times New Roman" panose="02020603050405020304" pitchFamily="18" charset="0"/>
                <a:ea typeface="Times New Roman" panose="02020603050405020304" pitchFamily="18" charset="0"/>
              </a:rPr>
              <a:t>Đề bài 2: Viết bài văn kể về sự việc có thật liên quan đến một nhân vật lịch sử mà em biết.</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4586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193075" y="376550"/>
            <a:ext cx="3805850"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DÀN BÀI ĐỀ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71015" y="1031952"/>
            <a:ext cx="10849970" cy="5693866"/>
          </a:xfrm>
          <a:prstGeom prst="rect">
            <a:avLst/>
          </a:prstGeom>
        </p:spPr>
        <p:txBody>
          <a:bodyPr wrap="square">
            <a:spAutoFit/>
          </a:bodyPr>
          <a:lstStyle/>
          <a:p>
            <a:pPr algn="just">
              <a:spcAft>
                <a:spcPts val="0"/>
              </a:spcAft>
            </a:pPr>
            <a:r>
              <a:rPr lang="en-US" sz="2800" b="1" smtClean="0">
                <a:solidFill>
                  <a:srgbClr val="0D0D0D"/>
                </a:solidFill>
                <a:latin typeface="Times New Roman" panose="02020603050405020304" pitchFamily="18" charset="0"/>
                <a:ea typeface="Times New Roman" panose="02020603050405020304" pitchFamily="18" charset="0"/>
              </a:rPr>
              <a:t>1. Bước </a:t>
            </a:r>
            <a:r>
              <a:rPr lang="en-US" sz="2800" b="1">
                <a:solidFill>
                  <a:srgbClr val="0D0D0D"/>
                </a:solidFill>
                <a:latin typeface="Times New Roman" panose="02020603050405020304" pitchFamily="18" charset="0"/>
                <a:ea typeface="Times New Roman" panose="02020603050405020304" pitchFamily="18" charset="0"/>
              </a:rPr>
              <a:t>1: Chuẩn bị</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rPr>
              <a:t>*Xác định đề tài: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Đọc và xác định yêu cầu của bài tập về kiểu bài, nội dung và dung lượng bài viết:bài văn về một sự việc có thật liên quan đến nhân vật lịch sử mà em có dịp tìm hiểu</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Xác định sự việc có thật mà mình sẽ viết phù hợp với yêu cầu đề bài, có thể là: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 	Một sự việc có thật liên quan đến nhân vật/sự kiện lịch sử chống ngoại xâm hoặc mở mang bờ cõi, đất nước.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 Sự việc có thật liên quan đến nhân vật anh hùng trong kháng chiến chống Pháp, chống Mỹ cứu nước.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 Sự việc có thật liên quan đến sự kiện/nhân vật có công đổi mới hoặc có thành tích trong lao động sản xuất.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20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77923" y="1523936"/>
            <a:ext cx="10304060" cy="389286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 Ví dụ:</a:t>
            </a:r>
            <a:r>
              <a:rPr lang="en-US" sz="2800">
                <a:solidFill>
                  <a:srgbClr val="0D0D0D"/>
                </a:solidFill>
                <a:latin typeface="Times New Roman" panose="02020603050405020304" pitchFamily="18" charset="0"/>
                <a:ea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rPr>
              <a:t>Đến thăm đền thờ Phạm Văn Nghị, xã Nghĩa Lâm, huyện Nghĩa Hưng, Nam Định.</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*Thu thập tài liệu:</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Cần tìm những thông tin từ tài liệu hoặc thực tế: trực tiếp quan sát (hình ảnh, hiện vật, lời kể của người dân) và các tài liệu lưu trữ có liên quan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8365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765616" y="728248"/>
            <a:ext cx="4010329"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ÔN TẬP LÍ THUYẾT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765615" y="1423244"/>
            <a:ext cx="10712151" cy="4832092"/>
          </a:xfrm>
          <a:prstGeom prst="rect">
            <a:avLst/>
          </a:prstGeom>
        </p:spPr>
        <p:txBody>
          <a:bodyPr wrap="square">
            <a:spAutoFit/>
          </a:bodyPr>
          <a:lstStyle/>
          <a:p>
            <a:pPr algn="just">
              <a:spcAft>
                <a:spcPts val="0"/>
              </a:spcAft>
            </a:pPr>
            <a:r>
              <a:rPr lang="en-US" sz="2800" b="1">
                <a:solidFill>
                  <a:srgbClr val="0070C0"/>
                </a:solidFill>
                <a:latin typeface="Times New Roman" panose="02020603050405020304" pitchFamily="18" charset="0"/>
                <a:ea typeface="Times New Roman" panose="02020603050405020304" pitchFamily="18" charset="0"/>
              </a:rPr>
              <a:t>1. Khái niệm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 </a:t>
            </a:r>
            <a:r>
              <a:rPr lang="en-US" sz="2800" i="1">
                <a:latin typeface="Times New Roman" panose="02020603050405020304" pitchFamily="18" charset="0"/>
                <a:ea typeface="Times New Roman" panose="02020603050405020304" pitchFamily="18" charset="0"/>
              </a:rPr>
              <a:t>Bài văn kể lại sự việc có thật liên quan đến một nhân vật lịch sử</a:t>
            </a:r>
            <a:r>
              <a:rPr lang="en-US" sz="2800">
                <a:latin typeface="Times New Roman" panose="02020603050405020304" pitchFamily="18" charset="0"/>
                <a:ea typeface="Times New Roman" panose="02020603050405020304" pitchFamily="18" charset="0"/>
              </a:rPr>
              <a:t> là kiểu văn bản thuật lại một sự việc có thật nhằm giúp người đọc hiểu về sự việc, qua đó hiểu về nhân vật lịch sử có liên quan.</a:t>
            </a:r>
          </a:p>
          <a:p>
            <a:pPr algn="just">
              <a:spcAft>
                <a:spcPts val="0"/>
              </a:spcAft>
              <a:tabLst>
                <a:tab pos="1386840" algn="l"/>
              </a:tabLst>
            </a:pPr>
            <a:r>
              <a:rPr lang="en-US" sz="2800" b="1">
                <a:solidFill>
                  <a:srgbClr val="0070C0"/>
                </a:solidFill>
                <a:latin typeface="Times New Roman" panose="02020603050405020304" pitchFamily="18" charset="0"/>
                <a:ea typeface="Times New Roman" panose="02020603050405020304" pitchFamily="18" charset="0"/>
              </a:rPr>
              <a:t>2. </a:t>
            </a:r>
            <a:r>
              <a:rPr lang="en-US" sz="2800" b="1">
                <a:solidFill>
                  <a:srgbClr val="0070C0"/>
                </a:solidFill>
                <a:latin typeface="Times New Roman" panose="02020603050405020304" pitchFamily="18" charset="0"/>
                <a:ea typeface="MS Mincho"/>
              </a:rPr>
              <a:t>Yêu cầu đối với </a:t>
            </a:r>
            <a:r>
              <a:rPr lang="en-US" sz="2800" b="1">
                <a:solidFill>
                  <a:srgbClr val="0070C0"/>
                </a:solidFill>
                <a:latin typeface="Times New Roman" panose="02020603050405020304" pitchFamily="18" charset="0"/>
                <a:ea typeface="Times New Roman" panose="02020603050405020304" pitchFamily="18" charset="0"/>
              </a:rPr>
              <a:t>bài văn kể lại sự việc có thật liên quan đến một nhân vật lịch sử </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a:solidFill>
                  <a:srgbClr val="0D0D0D"/>
                </a:solidFill>
                <a:latin typeface="Times New Roman" panose="02020603050405020304" pitchFamily="18" charset="0"/>
                <a:ea typeface="Times New Roman" panose="02020603050405020304" pitchFamily="18" charset="0"/>
              </a:rPr>
              <a:t>- Giới thiệu được nhân vật và sự việc có thật liên quan đến nhân vật đó.</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a:solidFill>
                  <a:srgbClr val="0D0D0D"/>
                </a:solidFill>
                <a:latin typeface="Times New Roman" panose="02020603050405020304" pitchFamily="18" charset="0"/>
                <a:ea typeface="Times New Roman" panose="02020603050405020304" pitchFamily="18" charset="0"/>
              </a:rPr>
              <a:t>- Kể được sự việc theo một trình tự hợp lí, có sử dụng ccacs yếu tố miêu tả trong khi kể.</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a:solidFill>
                  <a:srgbClr val="0D0D0D"/>
                </a:solidFill>
                <a:latin typeface="Times New Roman" panose="02020603050405020304" pitchFamily="18" charset="0"/>
                <a:ea typeface="Times New Roman" panose="02020603050405020304" pitchFamily="18" charset="0"/>
              </a:rPr>
              <a:t>- Nêu được ý nghĩa của sự việc.</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a:solidFill>
                  <a:srgbClr val="0D0D0D"/>
                </a:solidFill>
                <a:latin typeface="Times New Roman" panose="02020603050405020304" pitchFamily="18" charset="0"/>
                <a:ea typeface="Times New Roman" panose="02020603050405020304" pitchFamily="18" charset="0"/>
              </a:rPr>
              <a:t>- Nêu được suy nghĩ, ấn tượng của người viết về sự việc được </a:t>
            </a:r>
            <a:r>
              <a:rPr lang="en-US" sz="2800">
                <a:solidFill>
                  <a:srgbClr val="0D0D0D"/>
                </a:solidFill>
                <a:latin typeface="Times New Roman" panose="02020603050405020304" pitchFamily="18" charset="0"/>
                <a:ea typeface="Times New Roman" panose="02020603050405020304" pitchFamily="18" charset="0"/>
              </a:rPr>
              <a:t>kể</a:t>
            </a:r>
            <a:r>
              <a:rPr lang="en-US" sz="2800" smtClean="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099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589128" y="494328"/>
            <a:ext cx="11013744" cy="6124754"/>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rPr>
              <a:t>2. Bước 2: Tìm ý và lập dàn ý</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rPr>
              <a:t>*Tìm ý:</a:t>
            </a:r>
            <a:r>
              <a:rPr lang="en-US" sz="2800">
                <a:solidFill>
                  <a:srgbClr val="000000"/>
                </a:solidFill>
                <a:latin typeface="Times New Roman" panose="02020603050405020304" pitchFamily="18" charset="0"/>
                <a:ea typeface="Times New Roman" panose="02020603050405020304" pitchFamily="18" charset="0"/>
              </a:rPr>
              <a:t> Đến thăm đền thờ Phạm Văn Nghị, xã Nghĩa Lâm, huyện Nghĩa Hưng, Nam Định.</a:t>
            </a:r>
            <a:endParaRPr lang="en-US" sz="2800">
              <a:latin typeface="Times New Roman" panose="02020603050405020304" pitchFamily="18" charset="0"/>
              <a:ea typeface="Times New Roman" panose="02020603050405020304" pitchFamily="18" charset="0"/>
            </a:endParaRPr>
          </a:p>
          <a:p>
            <a:pPr>
              <a:spcAft>
                <a:spcPts val="0"/>
              </a:spcAft>
            </a:pPr>
            <a:r>
              <a:rPr lang="en-US" sz="2800" b="1">
                <a:solidFill>
                  <a:srgbClr val="000000"/>
                </a:solidFill>
                <a:latin typeface="Times New Roman" panose="02020603050405020304" pitchFamily="18" charset="0"/>
                <a:ea typeface="Times New Roman" panose="02020603050405020304" pitchFamily="18" charset="0"/>
              </a:rPr>
              <a:t>- Không gian, thời gian diễn ra sự việc:</a:t>
            </a:r>
            <a:endParaRPr lang="en-US" sz="2800">
              <a:latin typeface="Times New Roman" panose="02020603050405020304" pitchFamily="18" charset="0"/>
              <a:ea typeface="Times New Roman" panose="02020603050405020304" pitchFamily="18" charset="0"/>
            </a:endParaRPr>
          </a:p>
          <a:p>
            <a:pPr marL="57150">
              <a:spcAft>
                <a:spcPts val="0"/>
              </a:spcAft>
            </a:pPr>
            <a:r>
              <a:rPr lang="en-US" sz="2800">
                <a:solidFill>
                  <a:srgbClr val="000000"/>
                </a:solidFill>
                <a:latin typeface="Times New Roman" panose="02020603050405020304" pitchFamily="18" charset="0"/>
                <a:ea typeface="Times New Roman" panose="02020603050405020304" pitchFamily="18" charset="0"/>
              </a:rPr>
              <a:t>+ Không gian: đền thờ Phạm Văn Nghị</a:t>
            </a:r>
            <a:endParaRPr lang="en-US" sz="2800">
              <a:latin typeface="Times New Roman" panose="02020603050405020304" pitchFamily="18" charset="0"/>
              <a:ea typeface="Times New Roman" panose="02020603050405020304" pitchFamily="18" charset="0"/>
            </a:endParaRPr>
          </a:p>
          <a:p>
            <a:pPr marL="57150" algn="just">
              <a:spcAft>
                <a:spcPts val="0"/>
              </a:spcAft>
            </a:pPr>
            <a:r>
              <a:rPr lang="en-US" sz="2800">
                <a:solidFill>
                  <a:srgbClr val="000000"/>
                </a:solidFill>
                <a:latin typeface="Times New Roman" panose="02020603050405020304" pitchFamily="18" charset="0"/>
                <a:ea typeface="Times New Roman" panose="02020603050405020304" pitchFamily="18" charset="0"/>
              </a:rPr>
              <a:t>+ Thời gian: Rằm tháng giêng năm 2022 -&gt; Trường tổ chức hoạt động cho HS khối 6 đi trải nghiệm “Hướng về cội nguồn”.</a:t>
            </a:r>
            <a:endParaRPr lang="en-US" sz="2800">
              <a:latin typeface="Times New Roman" panose="02020603050405020304" pitchFamily="18" charset="0"/>
              <a:ea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en-US" sz="2800" b="1">
                <a:solidFill>
                  <a:srgbClr val="000000"/>
                </a:solidFill>
                <a:latin typeface="Times New Roman" panose="02020603050405020304" pitchFamily="18" charset="0"/>
                <a:ea typeface="Times New Roman" panose="02020603050405020304" pitchFamily="18" charset="0"/>
              </a:rPr>
              <a:t>Diễn biến sự việc:</a:t>
            </a:r>
            <a:endParaRPr lang="en-US" sz="2800">
              <a:latin typeface="Times New Roman" panose="02020603050405020304" pitchFamily="18" charset="0"/>
              <a:ea typeface="Times New Roman" panose="02020603050405020304" pitchFamily="18" charset="0"/>
            </a:endParaRPr>
          </a:p>
          <a:p>
            <a:pPr marL="158750" algn="just">
              <a:spcAft>
                <a:spcPts val="0"/>
              </a:spcAft>
            </a:pPr>
            <a:r>
              <a:rPr lang="en-US" sz="2800">
                <a:solidFill>
                  <a:srgbClr val="000000"/>
                </a:solidFill>
                <a:latin typeface="Times New Roman" panose="02020603050405020304" pitchFamily="18" charset="0"/>
                <a:ea typeface="Times New Roman" panose="02020603050405020304" pitchFamily="18" charset="0"/>
              </a:rPr>
              <a:t>+ Thăm quang cảnh, cấu trúc đền thờ.</a:t>
            </a:r>
            <a:endParaRPr lang="en-US" sz="2800">
              <a:latin typeface="Times New Roman" panose="02020603050405020304" pitchFamily="18" charset="0"/>
              <a:ea typeface="Times New Roman" panose="02020603050405020304" pitchFamily="18" charset="0"/>
            </a:endParaRPr>
          </a:p>
          <a:p>
            <a:pPr marL="158750" algn="just">
              <a:spcAft>
                <a:spcPts val="0"/>
              </a:spcAft>
            </a:pPr>
            <a:r>
              <a:rPr lang="en-US" sz="2800">
                <a:solidFill>
                  <a:srgbClr val="000000"/>
                </a:solidFill>
                <a:latin typeface="Times New Roman" panose="02020603050405020304" pitchFamily="18" charset="0"/>
                <a:ea typeface="Times New Roman" panose="02020603050405020304" pitchFamily="18" charset="0"/>
              </a:rPr>
              <a:t>+ Nghe lời kể của người cao tuổi về thân thế, sự nghiệp của Phạm Văn Nghị.</a:t>
            </a:r>
            <a:endParaRPr lang="en-US" sz="2800">
              <a:latin typeface="Times New Roman" panose="02020603050405020304" pitchFamily="18" charset="0"/>
              <a:ea typeface="Times New Roman" panose="02020603050405020304" pitchFamily="18" charset="0"/>
            </a:endParaRPr>
          </a:p>
          <a:p>
            <a:pPr marL="342900" lvl="0" indent="-342900" algn="just">
              <a:spcAft>
                <a:spcPts val="0"/>
              </a:spcAft>
              <a:buSzPts val="1400"/>
              <a:buFont typeface="Times New Roman" panose="02020603050405020304" pitchFamily="18" charset="0"/>
              <a:buChar char="-"/>
            </a:pPr>
            <a:r>
              <a:rPr lang="en-US" sz="2800">
                <a:solidFill>
                  <a:srgbClr val="000000"/>
                </a:solidFill>
                <a:latin typeface="Times New Roman" panose="02020603050405020304" pitchFamily="18" charset="0"/>
                <a:ea typeface="Times New Roman" panose="02020603050405020304" pitchFamily="18" charset="0"/>
              </a:rPr>
              <a:t>Các dấu tích, hiện vật liên quan đến nhân vật: tượng thờ, kiến trúc, hiện vật liên quan đến công lao khai hoang, mở đất vùng hạ Nghĩa Hưng.</a:t>
            </a:r>
            <a:endParaRPr lang="en-US" sz="2800">
              <a:latin typeface="Times New Roman" panose="02020603050405020304" pitchFamily="18" charset="0"/>
              <a:ea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en-US" sz="2800" b="1">
                <a:solidFill>
                  <a:srgbClr val="000000"/>
                </a:solidFill>
                <a:latin typeface="Times New Roman" panose="02020603050405020304" pitchFamily="18" charset="0"/>
                <a:ea typeface="Times New Roman" panose="02020603050405020304" pitchFamily="18" charset="0"/>
              </a:rPr>
              <a:t>Các nhân vật, dẫn liệu có thể trích dẫn.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1426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50627" y="1473103"/>
            <a:ext cx="10481480" cy="3892861"/>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Times New Roman" panose="02020603050405020304" pitchFamily="18" charset="0"/>
              </a:rPr>
              <a:t>*Lập dàn ý</a:t>
            </a:r>
            <a:r>
              <a:rPr lang="en-US" sz="2800" b="1">
                <a:solidFill>
                  <a:srgbClr val="000000"/>
                </a:solidFill>
                <a:latin typeface="Times New Roman" panose="02020603050405020304" pitchFamily="18" charset="0"/>
                <a:ea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rPr>
              <a:t>bằng cách dựa vào các ý đã tìm được, sắp xếp lại theo ba phần lớn của </a:t>
            </a:r>
            <a:r>
              <a:rPr lang="en-US" sz="2800">
                <a:solidFill>
                  <a:srgbClr val="000000"/>
                </a:solidFill>
                <a:latin typeface="Times New Roman" panose="02020603050405020304" pitchFamily="18" charset="0"/>
                <a:ea typeface="Times New Roman" panose="02020603050405020304" pitchFamily="18" charset="0"/>
              </a:rPr>
              <a:t>bài</a:t>
            </a:r>
            <a:r>
              <a:rPr lang="vi-VN" sz="2800">
                <a:solidFill>
                  <a:srgbClr val="000000"/>
                </a:solidFill>
                <a:latin typeface="Times New Roman" panose="02020603050405020304" pitchFamily="18" charset="0"/>
                <a:ea typeface="Times New Roman" panose="02020603050405020304" pitchFamily="18" charset="0"/>
              </a:rPr>
              <a:t> văn, gồm:</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Calibri" panose="020F0502020204030204" pitchFamily="34" charset="0"/>
              </a:rPr>
              <a:t>A. </a:t>
            </a:r>
            <a:r>
              <a:rPr lang="vi-VN" sz="2800" b="1">
                <a:solidFill>
                  <a:srgbClr val="0D0D0D"/>
                </a:solidFill>
                <a:latin typeface="Times New Roman" panose="02020603050405020304" pitchFamily="18" charset="0"/>
                <a:ea typeface="Calibri" panose="020F0502020204030204" pitchFamily="34" charset="0"/>
              </a:rPr>
              <a:t>Mở bài: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 Nêu được sự việc có thật liên quan đến nhân vật lịch sử mà văn bản sẽ thuật lại.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 Nêu lí do hay hoàn cảnh người viết thu thập tư liệu liên quan.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3801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39253" y="993283"/>
            <a:ext cx="10713494" cy="4832092"/>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 </a:t>
            </a:r>
            <a:r>
              <a:rPr lang="vi-VN"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Thân </a:t>
            </a:r>
            <a:r>
              <a:rPr lang="en-US"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vi-VN"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Gợi lại bối cảnh, câu chuyện, dấu tích liên quan đến nhân vật, sự kiện: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58750" algn="just"/>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Câu chuyện, huyền thoại liên quan.</a:t>
            </a:r>
            <a:endParaRPr lang="en-US" sz="2800">
              <a:latin typeface="Times New Roman" panose="02020603050405020304" pitchFamily="18" charset="0"/>
              <a:cs typeface="Times New Roman" panose="02020603050405020304" pitchFamily="18" charset="0"/>
            </a:endParaRPr>
          </a:p>
          <a:p>
            <a:pPr marL="158750" algn="just"/>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Dấu tích liên quan.</a:t>
            </a:r>
            <a:endParaRPr lang="en-US" sz="2800">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Thuật lại nội dung/diễn biến của sự việc có thật liên quan đến nhân vật lịch sử.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58750" algn="just"/>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Bắt đầu – diễn biến- kết thúc</a:t>
            </a:r>
            <a:endParaRPr lang="en-US" sz="2800">
              <a:latin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Sử dụng được một số bằng chứng (tư liệu, trích dẫn,…); kết hợp kể chuyện với miêu tả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Ý nghĩa, tác động của sự việc đối với đời sống hoặc đối với nhận thức về nhân vật/sự kiện lịch sử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9515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160058" y="885738"/>
            <a:ext cx="10495129" cy="5185522"/>
          </a:xfrm>
          <a:prstGeom prst="rect">
            <a:avLst/>
          </a:prstGeom>
        </p:spPr>
        <p:txBody>
          <a:bodyPr wrap="square">
            <a:spAutoFit/>
          </a:bodyPr>
          <a:lstStyle/>
          <a:p>
            <a:pPr>
              <a:lnSpc>
                <a:spcPct val="150000"/>
              </a:lnSpc>
              <a:spcAft>
                <a:spcPts val="0"/>
              </a:spcAft>
            </a:pPr>
            <a:r>
              <a:rPr lang="en-US" sz="2800" b="1">
                <a:solidFill>
                  <a:srgbClr val="0D0D0D"/>
                </a:solidFill>
                <a:latin typeface="Times New Roman" panose="02020603050405020304" pitchFamily="18" charset="0"/>
                <a:ea typeface="Calibri" panose="020F0502020204030204" pitchFamily="34" charset="0"/>
              </a:rPr>
              <a:t>C. </a:t>
            </a:r>
            <a:r>
              <a:rPr lang="vi-VN" sz="2800" b="1">
                <a:solidFill>
                  <a:srgbClr val="0D0D0D"/>
                </a:solidFill>
                <a:latin typeface="Times New Roman" panose="02020603050405020304" pitchFamily="18" charset="0"/>
                <a:ea typeface="Calibri" panose="020F0502020204030204" pitchFamily="34" charset="0"/>
              </a:rPr>
              <a:t>Kết bài: </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Khẳng định ý nghĩa của sự việc hoặc nêu cảm nhận của người viết.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3. Bước 3: </a:t>
            </a:r>
            <a:r>
              <a:rPr lang="vi-VN" sz="2800" b="1">
                <a:solidFill>
                  <a:srgbClr val="000000"/>
                </a:solidFill>
                <a:latin typeface="Times New Roman" panose="02020603050405020304" pitchFamily="18" charset="0"/>
                <a:ea typeface="Times New Roman" panose="02020603050405020304" pitchFamily="18" charset="0"/>
              </a:rPr>
              <a:t>Viết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Dựa vào dàn ý, viết </a:t>
            </a:r>
            <a:r>
              <a:rPr lang="en-US" sz="2800">
                <a:latin typeface="Times New Roman" panose="02020603050405020304" pitchFamily="18" charset="0"/>
                <a:ea typeface="Times New Roman" panose="02020603050405020304" pitchFamily="18" charset="0"/>
              </a:rPr>
              <a:t>một bài văn hoàn chỉnh. Khi viết, cần đảm bảo yêu cầu đối với bài văn viết về </a:t>
            </a:r>
            <a:r>
              <a:rPr lang="vi-VN" sz="2800">
                <a:solidFill>
                  <a:srgbClr val="0D0D0D"/>
                </a:solidFill>
                <a:latin typeface="Times New Roman" panose="02020603050405020304" pitchFamily="18" charset="0"/>
                <a:ea typeface="Calibri" panose="020F0502020204030204" pitchFamily="34" charset="0"/>
              </a:rPr>
              <a:t>sự việc có thật liên quan đến nhân vật lịch sử</a:t>
            </a:r>
            <a:r>
              <a:rPr lang="en-US" sz="2800">
                <a:solidFill>
                  <a:srgbClr val="0D0D0D"/>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4. Bước 4: Đọc lại và sửa chữa</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Sửa chữa theo phiếu gợi ý trong SGK tr.48.</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2979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454427" y="373245"/>
            <a:ext cx="3089308"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viết tham khảo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633174" y="1294797"/>
            <a:ext cx="8731814" cy="523220"/>
          </a:xfrm>
          <a:prstGeom prst="rect">
            <a:avLst/>
          </a:prstGeom>
        </p:spPr>
        <p:txBody>
          <a:bodyPr wrap="none">
            <a:spAutoFit/>
          </a:bodyPr>
          <a:lstStyle/>
          <a:p>
            <a:pPr algn="ctr">
              <a:spcAft>
                <a:spcPts val="0"/>
              </a:spcAft>
            </a:pP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Thăm đền thờ Phạm Văn Nghị, Nghĩa Hưng, Nam Định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58340" y="2352849"/>
            <a:ext cx="10481481" cy="3970318"/>
          </a:xfrm>
          <a:prstGeom prst="rect">
            <a:avLst/>
          </a:prstGeom>
        </p:spPr>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 chuyến trải nghiệm “Hướng về cội nguồn” của trường THCS…dành cho HS khối 6, lớp chúng tôi có dịp đến vùng miền hạ huyện Nghĩa Hưng, tới thăm ngôi từ đường của nhiều dòng họ, của nhiều làng xóm, đó là đền thờ Hoàng giáp Tam Đăng Phạm Văn Nghị. Chúng tôi đến vào dịp tết Nguyên tiêu (rằm tháng giêng), thời điểm diễn ra hội làng – là thời điểm dân làng có dip vui chơi, giao lưu sau một năm làm việc cực nhọc, đồng thời tưởng nhớ người có công lớn trong công cuộc khẩn hoang lấn biển để tạo dựng làng quê mới – Tiến sĩ Phạm Văn Nghị.</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70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91569" y="1139405"/>
            <a:ext cx="10317707" cy="4832092"/>
          </a:xfrm>
          <a:prstGeom prst="rect">
            <a:avLst/>
          </a:prstGeom>
        </p:spPr>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Nhắc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 Phạm Văn Nghị người ta thường hay nghĩ ngay đến cuộc Nam tiến đầu tiên do ông khởi xướng. Năm 1858 thực dân Pháp nổ súng đánh chiếm bán đảo Sơn Trà mở đầu giai đoạn xâm lược vũ trang nước ta. Mùa thu năm 1859, Phạm Văn Nghị gửi một tờ tấu mà người đương thời gọi là Trà Sơn kháng sớ lên vua Tự Đức trình bày rõ quan điểm quyết chiến, kế hoạch chống giặc và xin tổ chức một đội quân tình nguyện vào Đà Nẵng đánh giặc. Ngày 29-2-1860, đoàn quân nghĩa dũng gồm 365 người, trong đó có 5 Cử nhân, 8 Tú tài làm lễ xuất phát ở Nha học chính Nam Định. Đây là đoàn quân Nam tiến đầu tiên của đồng bào miền Bắc, của nhân dân Nam Định vào tiếp sức, chia lửa với đồng bào miền Nam chống Pháp.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425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52901" y="713127"/>
            <a:ext cx="10686197" cy="5693866"/>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Trước đó tám năm, vào năm 1852, Phạm Văn Nghị cùng người anh là Phạm Vãn Thạnh với 14 sĩ phu của các tỉnh Nam Định, Ninh Bình, Hưng Yên đứng ra chiêu mộ dân nghèo các nơi về đây khai hoang lập ấp. Từ một trại Sĩ Lâm ban đầu, sau đã trở thành một làng Sĩ Lâm để phát triển thành một tổng Sĩ Lâm rồi cả một miền hạ Nghĩa Hưng với hàng chục xã được thành lập. Trong vòng 20 năm từ 1852 đến 1872 cả một vùng đất rộng lớn bao gồm phía bắc giáp sứ Giáo Phòng (Nghĩa Hồng hiện nay), phía đông và tây kéo dài tới lưu vực sông Đáy rồi đến tận bờ sông Ninh Cơ, còn phía nam thì nối liền với biển Đông do Phạm Văn Nghị sáng lập đã hình thành. Chính vì công lao to lớn ấy, nhiều xã ở miền hạ huyện Nghĩa Hưng đã lập đền thờ Hoàng giáp Tam Đăng Phạm Văn Nghị. Nhân dân xã Nghĩa Lâm lập đền thờ ông ngay lúc ông còn sống để tỏ lòng kính trọng và biết ơn.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6750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682388" y="700450"/>
            <a:ext cx="10590663" cy="5840189"/>
          </a:xfrm>
          <a:prstGeom prst="rect">
            <a:avLst/>
          </a:prstGeom>
        </p:spPr>
        <p:txBody>
          <a:bodyPr wrap="square">
            <a:spAutoFit/>
          </a:bodyPr>
          <a:lstStyle/>
          <a:p>
            <a:pPr algn="just">
              <a:lnSpc>
                <a:spcPct val="150000"/>
              </a:lnSpc>
            </a:pPr>
            <a:r>
              <a:rPr lang="en-US" sz="2800">
                <a:solidFill>
                  <a:srgbClr val="000000"/>
                </a:solidFill>
                <a:latin typeface="Times New Roman" panose="02020603050405020304" pitchFamily="18" charset="0"/>
                <a:ea typeface="Times New Roman" panose="02020603050405020304" pitchFamily="18" charset="0"/>
              </a:rPr>
              <a:t> Ngôi đền nằm ở đầu làng Sĩ Lâm Đông, ngay bên con đường liên xã trải đá rộng rãi ở bên cạnh chợ Quỹ Nhất, một chợ phiên đứng đầu hàng huyện. Đây chính là vùng đất trại Sĩ Lâm xưa. Ban đầu ngôi đền chỉ tạo dựng bằng tranh tre nứa lá vì dân tứ xứ về đây lập trại còn nghèo. Ngôi đền dần dần được xây dựng khang trang, trên một khu đất rộng với nhiều bóng cây cổ thụ tỏa bóng mát và in hình trên dòng sông Sĩ Lâm nước chảy hiền hòa ngay đằng trước đền. Cổng đền gồm hai lớp mái, với những đầu đao uốn cong như những vân mây đang tụ trên các góc, làm cho toàn bộ công trình được nâng lên thanh thoát nhẹ nhàng</a:t>
            </a:r>
            <a:r>
              <a:rPr lang="en-US" sz="2800">
                <a:solidFill>
                  <a:srgbClr val="000000"/>
                </a:solidFill>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2399782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050877" y="846078"/>
            <a:ext cx="10090245" cy="5262979"/>
          </a:xfrm>
          <a:prstGeom prst="rect">
            <a:avLst/>
          </a:prstGeom>
        </p:spPr>
        <p:txBody>
          <a:bodyPr wrap="square">
            <a:spAutoFit/>
          </a:bodyPr>
          <a:lstStyle/>
          <a:p>
            <a:pPr lvl="0" algn="just">
              <a:lnSpc>
                <a:spcPct val="150000"/>
              </a:lnSpc>
            </a:pPr>
            <a:r>
              <a:rPr lang="en-US" sz="2800">
                <a:solidFill>
                  <a:srgbClr val="000000"/>
                </a:solidFill>
                <a:latin typeface="Times New Roman" panose="02020603050405020304" pitchFamily="18" charset="0"/>
                <a:ea typeface="Times New Roman" panose="02020603050405020304" pitchFamily="18" charset="0"/>
              </a:rPr>
              <a:t>Qua cổng là một sân gạch với nhiều bồn hoa và cây lưu niên trồng xen kẽ. Nhà tiền đường gồm năm gian khung gỗ lim, lợp ngói nam. Hai gian đầu hồi không có cửa ra vào, thay vào đó là hai cửa sổ lớn trang trí hình chữ triện, phía trên cũng tạo thành hai lớp mái như phía ngoài cổng đền. Có ba cửa ra vào ở giữa. Toàn bộ phần nề ở đây đã thể hiện được trình độ và kỹ thuật cao của những người thợ địa phương. Từ những gò chỉ đến các hoa lá cách điệu, các cuốn thư, các hình hoa văn... phối hợp với nhau một cách hài hòa cân đối.</a:t>
            </a:r>
            <a:endParaRPr lang="en-US" sz="2800">
              <a:solidFill>
                <a:prstClr val="black"/>
              </a:solidFill>
            </a:endParaRPr>
          </a:p>
        </p:txBody>
      </p:sp>
    </p:spTree>
    <p:extLst>
      <p:ext uri="{BB962C8B-B14F-4D97-AF65-F5344CB8AC3E}">
        <p14:creationId xmlns:p14="http://schemas.microsoft.com/office/powerpoint/2010/main" val="1458765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27964" y="907503"/>
            <a:ext cx="10536071" cy="5262979"/>
          </a:xfrm>
          <a:prstGeom prst="rect">
            <a:avLst/>
          </a:prstGeom>
        </p:spPr>
        <p:txBody>
          <a:bodyPr wrap="square">
            <a:spAutoFit/>
          </a:bodyPr>
          <a:lstStyle/>
          <a:p>
            <a:pPr marL="3175"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Tòa chính tẩm nguyên trước có ba gian nhỏ, tạo với nhà tiền đường thành hai lớp. Lần tu sửa sau này, địa phương muốn cho nơi thờ tự thêm tôn nghiêm đã xây thêm một hậu lâu phía trong cùng, có chiều cao vượt hẳn nhà tiền tế đằng trước, bao gồm ba gian dọc đã tạo cho toàn bộ kiến trúc được bố cục theo dạng tiền nhất hậu đinh bề thế, cao rộng.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175"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Đến thăm đền hôm nay, rực rỡ màu vàng son trên các câu đối cổ, ta còn gặp lại bao lời ca ngợi những con người tâm huyết cho một vùng đất mới: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606425">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 ấp quy mô giang hải đại</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 công ăn trạch đẩu sơn cao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609600">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 mô của một ấp lớn như sông biển</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 ơn của các ông cao như núi như sao bắc đẩu)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15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914398" y="713127"/>
            <a:ext cx="10413243" cy="5909310"/>
          </a:xfrm>
          <a:prstGeom prst="rect">
            <a:avLst/>
          </a:prstGeom>
        </p:spPr>
        <p:txBody>
          <a:bodyPr wrap="square">
            <a:spAutoFit/>
          </a:bodyPr>
          <a:lstStyle/>
          <a:p>
            <a:pPr algn="just">
              <a:lnSpc>
                <a:spcPct val="150000"/>
              </a:lnSpc>
              <a:spcAft>
                <a:spcPts val="0"/>
              </a:spcAft>
              <a:tabLst>
                <a:tab pos="1386840" algn="l"/>
              </a:tabLst>
            </a:pPr>
            <a:r>
              <a:rPr lang="en-US" sz="2800" b="1">
                <a:solidFill>
                  <a:srgbClr val="0070C0"/>
                </a:solidFill>
                <a:latin typeface="Times New Roman" panose="02020603050405020304" pitchFamily="18" charset="0"/>
                <a:ea typeface="Times New Roman" panose="02020603050405020304" pitchFamily="18" charset="0"/>
              </a:rPr>
              <a:t>3. Dàn ý chung của bài văn kể lại sự việc có thật liên quan đến một nhân vật lịch sử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Lst>
            </a:pPr>
            <a:r>
              <a:rPr lang="en-US" sz="2800" b="1">
                <a:latin typeface="Times New Roman" panose="02020603050405020304" pitchFamily="18" charset="0"/>
                <a:ea typeface="Times New Roman" panose="02020603050405020304" pitchFamily="18" charset="0"/>
              </a:rPr>
              <a:t>A. Mở bài:</a:t>
            </a:r>
            <a:r>
              <a:rPr lang="en-US" sz="2800">
                <a:latin typeface="Times New Roman" panose="02020603050405020304" pitchFamily="18" charset="0"/>
                <a:ea typeface="Times New Roman" panose="02020603050405020304" pitchFamily="18" charset="0"/>
              </a:rPr>
              <a:t> Giới thiệu đôi nét về nhân vật và sự việc có liên quan đến nhân vật.</a:t>
            </a:r>
          </a:p>
          <a:p>
            <a:pPr algn="just">
              <a:lnSpc>
                <a:spcPct val="150000"/>
              </a:lnSpc>
              <a:spcAft>
                <a:spcPts val="0"/>
              </a:spcAft>
              <a:tabLst>
                <a:tab pos="1386840" algn="l"/>
              </a:tabLst>
            </a:pPr>
            <a:r>
              <a:rPr lang="en-US" sz="2800" b="1">
                <a:latin typeface="Times New Roman" panose="02020603050405020304" pitchFamily="18" charset="0"/>
                <a:ea typeface="Times New Roman" panose="02020603050405020304" pitchFamily="18" charset="0"/>
              </a:rPr>
              <a:t>B. Thân bài: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Lst>
            </a:pPr>
            <a:r>
              <a:rPr lang="en-US" sz="2800">
                <a:latin typeface="Times New Roman" panose="02020603050405020304" pitchFamily="18" charset="0"/>
                <a:ea typeface="Times New Roman" panose="02020603050405020304" pitchFamily="18" charset="0"/>
              </a:rPr>
              <a:t>- Kể diễn biến của sự việc, chỉ ra mối liên quan giữa sự việc với nhân vật lịch sử; kết hợp kể chuyện với miêu tả.</a:t>
            </a:r>
          </a:p>
          <a:p>
            <a:pPr algn="just">
              <a:lnSpc>
                <a:spcPct val="150000"/>
              </a:lnSpc>
              <a:spcAft>
                <a:spcPts val="0"/>
              </a:spcAft>
              <a:tabLst>
                <a:tab pos="1386840" algn="l"/>
              </a:tabLst>
            </a:pPr>
            <a:r>
              <a:rPr lang="en-US" sz="2800">
                <a:latin typeface="Times New Roman" panose="02020603050405020304" pitchFamily="18" charset="0"/>
                <a:ea typeface="Times New Roman" panose="02020603050405020304" pitchFamily="18" charset="0"/>
              </a:rPr>
              <a:t>- Nêu ý nghĩa của sự việc.</a:t>
            </a:r>
          </a:p>
          <a:p>
            <a:pPr algn="just">
              <a:lnSpc>
                <a:spcPct val="150000"/>
              </a:lnSpc>
              <a:spcAft>
                <a:spcPts val="0"/>
              </a:spcAft>
              <a:tabLst>
                <a:tab pos="1386840" algn="l"/>
              </a:tabLst>
            </a:pPr>
            <a:r>
              <a:rPr lang="en-US" sz="2800" b="1">
                <a:latin typeface="Times New Roman" panose="02020603050405020304" pitchFamily="18" charset="0"/>
                <a:ea typeface="Times New Roman" panose="02020603050405020304" pitchFamily="18" charset="0"/>
              </a:rPr>
              <a:t>C. Kết bài:</a:t>
            </a:r>
            <a:r>
              <a:rPr lang="en-US" sz="2800">
                <a:latin typeface="Times New Roman" panose="02020603050405020304" pitchFamily="18" charset="0"/>
                <a:ea typeface="Times New Roman" panose="02020603050405020304" pitchFamily="18" charset="0"/>
              </a:rPr>
              <a:t> Nêu suy nghĩ và ấn tượng của người viết về sự việc.</a:t>
            </a:r>
            <a:r>
              <a:rPr lang="en-US" sz="2800">
                <a:solidFill>
                  <a:srgbClr val="0D0D0D"/>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1024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55259" y="818867"/>
            <a:ext cx="10481481" cy="5693866"/>
          </a:xfrm>
          <a:prstGeom prst="rect">
            <a:avLst/>
          </a:prstGeom>
        </p:spPr>
        <p:txBody>
          <a:bodyPr wrap="square">
            <a:spAutoFit/>
          </a:bodyPr>
          <a:lstStyle/>
          <a:p>
            <a:pPr marL="307975">
              <a:spcAft>
                <a:spcPts val="0"/>
              </a:spcAft>
            </a:pPr>
            <a:r>
              <a:rPr lang="en-US" sz="2800">
                <a:solidFill>
                  <a:srgbClr val="000000"/>
                </a:solidFill>
                <a:latin typeface="Times New Roman" panose="02020603050405020304" pitchFamily="18" charset="0"/>
                <a:ea typeface="Times New Roman" panose="02020603050405020304" pitchFamily="18" charset="0"/>
              </a:rPr>
              <a:t>Và:</a:t>
            </a:r>
            <a:endParaRPr lang="en-US" sz="2800">
              <a:latin typeface="Times New Roman" panose="02020603050405020304" pitchFamily="18" charset="0"/>
              <a:ea typeface="Times New Roman" panose="02020603050405020304" pitchFamily="18" charset="0"/>
            </a:endParaRPr>
          </a:p>
          <a:p>
            <a:pPr marL="603250">
              <a:spcAft>
                <a:spcPts val="0"/>
              </a:spcAft>
            </a:pPr>
            <a:r>
              <a:rPr lang="en-US" sz="2800" i="1">
                <a:solidFill>
                  <a:srgbClr val="000000"/>
                </a:solidFill>
                <a:latin typeface="Times New Roman" panose="02020603050405020304" pitchFamily="18" charset="0"/>
                <a:ea typeface="Times New Roman" panose="02020603050405020304" pitchFamily="18" charset="0"/>
              </a:rPr>
              <a:t>Thử địa lưu truyền huynh đệ ấp</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Tân từ quang diệu ức thiên thu</a:t>
            </a:r>
            <a:endParaRPr lang="en-US" sz="2800">
              <a:latin typeface="Times New Roman" panose="02020603050405020304" pitchFamily="18" charset="0"/>
              <a:ea typeface="Times New Roman" panose="02020603050405020304" pitchFamily="18" charset="0"/>
            </a:endParaRPr>
          </a:p>
          <a:p>
            <a:pPr marL="612775">
              <a:spcAft>
                <a:spcPts val="0"/>
              </a:spcAft>
            </a:pPr>
            <a:r>
              <a:rPr lang="en-US" sz="2800" i="1">
                <a:solidFill>
                  <a:srgbClr val="000000"/>
                </a:solidFill>
                <a:latin typeface="Times New Roman" panose="02020603050405020304" pitchFamily="18" charset="0"/>
                <a:ea typeface="Times New Roman" panose="02020603050405020304" pitchFamily="18" charset="0"/>
              </a:rPr>
              <a:t>(Đất này lưu truyền là ấp của hai anh em</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Đền mới tỏa sáng mãi ngàn thu).</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Tại tòa chính tẩm của đền có ba pho tượng bằng gỗ tạc khá đẹp. Pho tượng gỗ giữa là Tổng đốc Nam Định Nguyễn Điển người đã cho phép để mở đầu cho công cuộc khẩn hoang lấn biển ở đây. Pho tượng bên tả là ông Phạm Văn Thạnh, còn pho bên hữu là tượng Hoàng giáp Tam Đăng Phạm Văn Nghị.</a:t>
            </a:r>
            <a:endParaRPr lang="en-US" sz="2800">
              <a:latin typeface="Times New Roman" panose="02020603050405020304" pitchFamily="18" charset="0"/>
              <a:ea typeface="Times New Roman" panose="02020603050405020304" pitchFamily="18" charset="0"/>
            </a:endParaRPr>
          </a:p>
          <a:p>
            <a:pPr marL="3175" algn="just">
              <a:spcAft>
                <a:spcPts val="0"/>
              </a:spcAft>
            </a:pPr>
            <a:r>
              <a:rPr lang="en-US" sz="2800">
                <a:solidFill>
                  <a:srgbClr val="000000"/>
                </a:solidFill>
                <a:latin typeface="Times New Roman" panose="02020603050405020304" pitchFamily="18" charset="0"/>
                <a:ea typeface="Times New Roman" panose="02020603050405020304" pitchFamily="18" charset="0"/>
              </a:rPr>
              <a:t>Ngoài ra, những người có công lớn trong việc chiêu mộ dân nghèo các nơi về đây, chiến đấu với sình lầy, bão tố để dựng trại lập làng đều được thờ tại chính tẩm.</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1005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87020" y="1139405"/>
            <a:ext cx="10617959" cy="4832092"/>
          </a:xfrm>
          <a:prstGeom prst="rect">
            <a:avLst/>
          </a:prstGeom>
        </p:spPr>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rPr>
              <a:t>   Mười </a:t>
            </a:r>
            <a:r>
              <a:rPr lang="en-US" sz="2800">
                <a:solidFill>
                  <a:srgbClr val="000000"/>
                </a:solidFill>
                <a:latin typeface="Times New Roman" panose="02020603050405020304" pitchFamily="18" charset="0"/>
                <a:ea typeface="Times New Roman" panose="02020603050405020304" pitchFamily="18" charset="0"/>
              </a:rPr>
              <a:t>sáu vị có mặt đầu tiên trong sự nghiệp lấn biển khai hoang vùng ven biển Nghĩa Hưng đều đã thành đạt trên con đường học vấn, đỗ cao là Tiến sĩ rồi đến Cử nhân, Tú tài. Dân chúng trên một trăm năm qua vẫn nối tiếp nhau hương khói phụng thờ là để tỏ cái nghĩa với những người khởi dựng và nể vì cái dũng khí của lớp cha ông. Các nhà nho với sức vóc phỏng được bao nhiêu nhưng đã quyết tâm họp quần nhau lại, góp tiền, góp sức để tấn công vào thiên nhiên đầy khó khăn gian khổ. Mới trên một trăm năm, mảnh đất này đã biết bao thay đổi. Thuở ấy nơi đây còn là vùng sình lầy, nơi giao tiếp giữa trời và nước thì ngày nay đã là cánh đồng thẳng cánh cò bay, mùa nối mùa lúa vàng trĩu bông, xóm làng trù phú, cây cối mượt mà xanh tươi bốn mùa.</a:t>
            </a:r>
            <a:endParaRPr lang="en-US" sz="2800"/>
          </a:p>
        </p:txBody>
      </p:sp>
    </p:spTree>
    <p:extLst>
      <p:ext uri="{BB962C8B-B14F-4D97-AF65-F5344CB8AC3E}">
        <p14:creationId xmlns:p14="http://schemas.microsoft.com/office/powerpoint/2010/main" val="4018246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89295" y="713127"/>
            <a:ext cx="10613410" cy="5831853"/>
          </a:xfrm>
          <a:prstGeom prst="rect">
            <a:avLst/>
          </a:prstGeom>
        </p:spPr>
        <p:txBody>
          <a:bodyPr wrap="square">
            <a:spAutoFit/>
          </a:bodyPr>
          <a:lstStyle/>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rPr>
              <a:t>     Công </a:t>
            </a:r>
            <a:r>
              <a:rPr lang="en-US" sz="2800">
                <a:solidFill>
                  <a:srgbClr val="000000"/>
                </a:solidFill>
                <a:latin typeface="Times New Roman" panose="02020603050405020304" pitchFamily="18" charset="0"/>
                <a:ea typeface="Times New Roman" panose="02020603050405020304" pitchFamily="18" charset="0"/>
              </a:rPr>
              <a:t>lao sâu nặng trước hết thuộc về Phạm Văn Nghị Hoàng giáp Tam Đăng vốn sinh ra ở một vùng đồng chiêm trũng thuộc làng Tam Đăng tổng An Trung huyện Đại An nay là xã Yên Thắng, huyện Ý Yên, tỉnh Nam Định nên là người hiểu rất rõ giá trị của mỗi thước đất màu mỡ ở vùng này. Nhà nghèo, 16 tuổi đã phải đi dạy học nuôi thân và ngoài 30 tuổi mới đỗ Hoàng giáp để ra giúp đời. Dăm năm tham gia công việc khẩn hoang ở đây so với cuộc đời 76 tuổi lận đận nhưng giàu lòng yêu nước của ông chỉ là một thoáng trôi nhanh trên những trang lịch sử. Nhưng công ấy đối với đất này quả là to </a:t>
            </a:r>
            <a:r>
              <a:rPr lang="en-US" sz="2800">
                <a:solidFill>
                  <a:srgbClr val="000000"/>
                </a:solidFill>
                <a:latin typeface="Times New Roman" panose="02020603050405020304" pitchFamily="18" charset="0"/>
                <a:ea typeface="Times New Roman" panose="02020603050405020304" pitchFamily="18" charset="0"/>
              </a:rPr>
              <a:t>lớn</a:t>
            </a:r>
            <a:r>
              <a:rPr lang="en-US" sz="2800"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1041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09682" y="508905"/>
            <a:ext cx="10549719" cy="5840189"/>
          </a:xfrm>
          <a:prstGeom prst="rect">
            <a:avLst/>
          </a:prstGeom>
        </p:spPr>
        <p:txBody>
          <a:bodyPr wrap="square">
            <a:spAutoFit/>
          </a:bodyPr>
          <a:lstStyle/>
          <a:p>
            <a:pPr algn="just">
              <a:lnSpc>
                <a:spcPct val="150000"/>
              </a:lnSpc>
            </a:pPr>
            <a:r>
              <a:rPr lang="en-US" sz="2800" smtClean="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Đã thành thông lệ, hàng năm cứ vào tết Nguyên Tiêu tức là rằm tháng giêng, sau những ngày Tết cổ truyền vui vẻ, nhân dân Sĩ Lâm tổ chức hội làng. Hội truyền thống nơi đây tưng bừng náo nhiệt nhất là hội đua thuyền. Đua thuyền là môn thể thao cổ truyền biểu hiện tinh thần thượng võ và ý chí đấu tranh giành giật với thiên nhiên của nhân dân địa phương. Hội làng của một vùng quê ven biển đã và đang vẫy gọi du khách các nơi về tham dự. Ra về, lòng chúng tôi vẫn còn vang những câu ca, ca ngợi công đức của ông. Lời ca ấy sẽ truyền lửa và tiếp bước cho thế hệ sau xây dựng quê hương Nghĩa Hưng giàu đẹp hơn.</a:t>
            </a:r>
            <a:endParaRPr lang="en-US" sz="2800"/>
          </a:p>
        </p:txBody>
      </p:sp>
    </p:spTree>
    <p:extLst>
      <p:ext uri="{BB962C8B-B14F-4D97-AF65-F5344CB8AC3E}">
        <p14:creationId xmlns:p14="http://schemas.microsoft.com/office/powerpoint/2010/main" val="140339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323831" y="2284193"/>
            <a:ext cx="10249469" cy="2677656"/>
          </a:xfrm>
          <a:prstGeom prst="rect">
            <a:avLst/>
          </a:prstGeom>
        </p:spPr>
        <p:txBody>
          <a:bodyPr wrap="square">
            <a:spAutoFit/>
          </a:bodyPr>
          <a:lstStyle/>
          <a:p>
            <a:pPr lvl="0">
              <a:lnSpc>
                <a:spcPct val="200000"/>
              </a:lnSpc>
              <a:spcAft>
                <a:spcPts val="0"/>
              </a:spcAft>
              <a:buSzPts val="1400"/>
            </a:pPr>
            <a:r>
              <a:rPr lang="en-US" sz="2800" smtClean="0">
                <a:solidFill>
                  <a:srgbClr val="0D0D0D"/>
                </a:solidFill>
                <a:latin typeface="Times New Roman" panose="02020603050405020304" pitchFamily="18" charset="0"/>
                <a:ea typeface="Times New Roman" panose="02020603050405020304" pitchFamily="18" charset="0"/>
              </a:rPr>
              <a:t>- Hoàn </a:t>
            </a:r>
            <a:r>
              <a:rPr lang="en-US" sz="2800">
                <a:solidFill>
                  <a:srgbClr val="0D0D0D"/>
                </a:solidFill>
                <a:latin typeface="Times New Roman" panose="02020603050405020304" pitchFamily="18" charset="0"/>
                <a:ea typeface="Times New Roman" panose="02020603050405020304" pitchFamily="18" charset="0"/>
              </a:rPr>
              <a:t>thiện các bài tập vào vở;</a:t>
            </a:r>
            <a:endParaRPr lang="en-US" sz="2400">
              <a:latin typeface="Times New Roman" panose="02020603050405020304" pitchFamily="18" charset="0"/>
              <a:ea typeface="Times New Roman" panose="02020603050405020304" pitchFamily="18" charset="0"/>
            </a:endParaRPr>
          </a:p>
          <a:p>
            <a:pPr lvl="0">
              <a:lnSpc>
                <a:spcPct val="200000"/>
              </a:lnSpc>
              <a:spcAft>
                <a:spcPts val="0"/>
              </a:spcAft>
              <a:buSzPts val="1400"/>
            </a:pPr>
            <a:r>
              <a:rPr lang="en-US" sz="2800" smtClean="0">
                <a:latin typeface="Times New Roman" panose="02020603050405020304" pitchFamily="18" charset="0"/>
                <a:ea typeface="Times New Roman" panose="02020603050405020304" pitchFamily="18" charset="0"/>
              </a:rPr>
              <a:t>- Hoàn </a:t>
            </a:r>
            <a:r>
              <a:rPr lang="en-US" sz="2800">
                <a:latin typeface="Times New Roman" panose="02020603050405020304" pitchFamily="18" charset="0"/>
                <a:ea typeface="Times New Roman" panose="02020603050405020304" pitchFamily="18" charset="0"/>
              </a:rPr>
              <a:t>thiện lại bài viết theo bảng kiểm;</a:t>
            </a:r>
            <a:endParaRPr lang="en-US" sz="2400">
              <a:latin typeface="Times New Roman" panose="02020603050405020304" pitchFamily="18" charset="0"/>
              <a:ea typeface="Times New Roman" panose="02020603050405020304" pitchFamily="18" charset="0"/>
            </a:endParaRPr>
          </a:p>
          <a:p>
            <a:pPr algn="just">
              <a:lnSpc>
                <a:spcPct val="200000"/>
              </a:lnSpc>
              <a:spcAft>
                <a:spcPts val="0"/>
              </a:spcAft>
              <a:tabLst>
                <a:tab pos="1386840" algn="l"/>
              </a:tabLst>
            </a:pPr>
            <a:r>
              <a:rPr lang="en-US" sz="2800">
                <a:solidFill>
                  <a:srgbClr val="0D0D0D"/>
                </a:solidFill>
                <a:latin typeface="Times New Roman" panose="02020603050405020304" pitchFamily="18" charset="0"/>
                <a:ea typeface="Times New Roman" panose="02020603050405020304" pitchFamily="18" charset="0"/>
              </a:rPr>
              <a:t>- Chuẩn bị các nội dung đã ôn tập của bài để luyện đề tổng hợp.</a:t>
            </a:r>
            <a:endParaRPr lang="en-US" sz="24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659477" y="713127"/>
            <a:ext cx="4490909" cy="584775"/>
          </a:xfrm>
          <a:prstGeom prst="rect">
            <a:avLst/>
          </a:prstGeom>
        </p:spPr>
        <p:txBody>
          <a:bodyPr wrap="none">
            <a:spAutoFit/>
          </a:bodyPr>
          <a:lstStyle/>
          <a:p>
            <a:pPr algn="ctr">
              <a:spcAft>
                <a:spcPts val="0"/>
              </a:spcAft>
            </a:pPr>
            <a:r>
              <a:rPr lang="en-US" sz="3200" b="1">
                <a:solidFill>
                  <a:srgbClr val="FF0000"/>
                </a:solidFill>
                <a:latin typeface="Times New Roman" panose="02020603050405020304" pitchFamily="18" charset="0"/>
                <a:ea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566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844482" y="3217537"/>
            <a:ext cx="10728819" cy="3539430"/>
          </a:xfrm>
          <a:prstGeom prst="rect">
            <a:avLst/>
          </a:prstGeom>
        </p:spPr>
        <p:txBody>
          <a:bodyPr wrap="square">
            <a:spAutoFit/>
          </a:bodyPr>
          <a:lstStyle/>
          <a:p>
            <a:pPr marL="342900" lvl="0" indent="-342900" algn="just">
              <a:spcAft>
                <a:spcPts val="0"/>
              </a:spcAft>
              <a:buFont typeface="+mj-lt"/>
              <a:buAutoNum type="arabicPeriod"/>
            </a:pPr>
            <a:r>
              <a:rPr lang="en-US" sz="2800" b="1" smtClean="0">
                <a:solidFill>
                  <a:srgbClr val="0D0D0D"/>
                </a:solidFill>
                <a:latin typeface="Times New Roman" panose="02020603050405020304" pitchFamily="18" charset="0"/>
                <a:ea typeface="MS Mincho"/>
              </a:rPr>
              <a:t>Bước </a:t>
            </a:r>
            <a:r>
              <a:rPr lang="en-US" sz="2800" b="1">
                <a:solidFill>
                  <a:srgbClr val="0D0D0D"/>
                </a:solidFill>
                <a:latin typeface="Times New Roman" panose="02020603050405020304" pitchFamily="18" charset="0"/>
                <a:ea typeface="MS Mincho"/>
              </a:rPr>
              <a:t>1: Chuẩn bị</a:t>
            </a:r>
            <a:endParaRPr lang="en-US" sz="2400">
              <a:latin typeface="Times New Roman" panose="02020603050405020304" pitchFamily="18" charset="0"/>
              <a:ea typeface="Times New Roman" panose="02020603050405020304" pitchFamily="18" charset="0"/>
            </a:endParaRPr>
          </a:p>
          <a:p>
            <a:pPr marL="57150" algn="just">
              <a:spcAft>
                <a:spcPts val="0"/>
              </a:spcAft>
            </a:pPr>
            <a:r>
              <a:rPr lang="en-US" sz="2800">
                <a:solidFill>
                  <a:srgbClr val="0D0D0D"/>
                </a:solidFill>
                <a:latin typeface="Times New Roman" panose="02020603050405020304" pitchFamily="18" charset="0"/>
                <a:ea typeface="MS Mincho"/>
              </a:rPr>
              <a:t>- Xác định đề tài:</a:t>
            </a:r>
            <a:endParaRPr lang="en-US" sz="24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MS Mincho"/>
              </a:rPr>
              <a:t>+ </a:t>
            </a:r>
            <a:r>
              <a:rPr lang="en-US" sz="2800">
                <a:solidFill>
                  <a:srgbClr val="0D0D0D"/>
                </a:solidFill>
                <a:latin typeface="Times New Roman" panose="02020603050405020304" pitchFamily="18" charset="0"/>
                <a:ea typeface="Times New Roman" panose="02020603050405020304" pitchFamily="18" charset="0"/>
              </a:rPr>
              <a:t>Đọc và xác định yêu cầu của bài tập về kiểu bài, nội dung và dung lượng bài viết: </a:t>
            </a:r>
            <a:r>
              <a:rPr lang="en-US" sz="2800" i="1">
                <a:latin typeface="Times New Roman" panose="02020603050405020304" pitchFamily="18" charset="0"/>
                <a:ea typeface="MS Mincho"/>
              </a:rPr>
              <a:t>bài văn kể lại sự việc có thật liên quan đến nhân vật lịch sử mà em có dịp tìm hiểu.</a:t>
            </a:r>
            <a:endParaRPr lang="en-US" sz="24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a:t>
            </a:r>
            <a:r>
              <a:rPr lang="en-US" sz="2800">
                <a:latin typeface="Times New Roman" panose="02020603050405020304" pitchFamily="18" charset="0"/>
                <a:ea typeface="MS Mincho"/>
              </a:rPr>
              <a:t> Xác định sự việc có thật mà mình sẽ viết phù hợp với yêu cầu đề bài: có thể là một sự việc có thật liên quan đến nhân vật lịch sử chống ngoại xâm hoặc mở mang bờ cõi, đất nước.</a:t>
            </a:r>
            <a:endParaRPr lang="en-US" sz="24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80219" y="363673"/>
            <a:ext cx="244810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LUYỆN ĐỀ</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844483" y="1135171"/>
            <a:ext cx="10503031" cy="1307537"/>
          </a:xfrm>
          <a:prstGeom prst="rect">
            <a:avLst/>
          </a:prstGeom>
        </p:spPr>
        <p:txBody>
          <a:bodyPr wrap="square">
            <a:spAutoFit/>
          </a:bodyPr>
          <a:lstStyle/>
          <a:p>
            <a:pPr algn="just">
              <a:lnSpc>
                <a:spcPct val="150000"/>
              </a:lnSpc>
              <a:spcAft>
                <a:spcPts val="0"/>
              </a:spcAft>
            </a:pPr>
            <a:r>
              <a:rPr lang="en-US" sz="2800" b="1">
                <a:solidFill>
                  <a:srgbClr val="00B0F0"/>
                </a:solidFill>
                <a:latin typeface="Times New Roman" panose="02020603050405020304" pitchFamily="18" charset="0"/>
                <a:ea typeface="MS Mincho"/>
              </a:rPr>
              <a:t>Đề bài 1: Viết bài văn kể lại sự việc có thật liên quan đến một nhân vật lịch sử mà em có dịp tìm hiểu</a:t>
            </a:r>
            <a:endParaRPr lang="en-US" sz="2400">
              <a:solidFill>
                <a:srgbClr val="00B0F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103304" y="2556625"/>
            <a:ext cx="398538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DÀN BÀI ĐỀ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0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77922" y="1255594"/>
            <a:ext cx="10508777" cy="463045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MS Mincho"/>
              </a:rPr>
              <a:t>Ví dụ:</a:t>
            </a:r>
            <a:r>
              <a:rPr lang="en-US" sz="2800">
                <a:latin typeface="Times New Roman" panose="02020603050405020304" pitchFamily="18" charset="0"/>
                <a:ea typeface="MS Mincho"/>
              </a:rPr>
              <a:t> </a:t>
            </a:r>
            <a:r>
              <a:rPr lang="en-US" sz="2800" i="1">
                <a:latin typeface="Times New Roman" panose="02020603050405020304" pitchFamily="18" charset="0"/>
                <a:ea typeface="MS Mincho"/>
              </a:rPr>
              <a:t>Đến thăm đền thờ Tiến sĩ Doãn Khuê, xã Nghĩa Thành, huyện Nghĩa Hưng, tỉnh Nam Định. (là người có học vấn, đỗ đạt cao, có công khai hoang mở đất)</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Thu thập tài liệu:</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Cần tìm những thông tin từ tài liệu hoặc thực tế: trực tiếp quan sát (hình ảnh, hiện vật, lời kể của người dân) và các tài liệu lưu trữ có liên quan.</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245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685800" y="302359"/>
            <a:ext cx="10820400" cy="655564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2</a:t>
            </a:r>
            <a:r>
              <a:rPr lang="en-US" sz="2800">
                <a:solidFill>
                  <a:srgbClr val="0D0D0D"/>
                </a:solidFill>
                <a:latin typeface="Times New Roman" panose="02020603050405020304" pitchFamily="18" charset="0"/>
                <a:ea typeface="Times New Roman" panose="02020603050405020304" pitchFamily="18" charset="0"/>
              </a:rPr>
              <a:t>. </a:t>
            </a:r>
            <a:r>
              <a:rPr lang="en-US" sz="2800" b="1">
                <a:solidFill>
                  <a:srgbClr val="0D0D0D"/>
                </a:solidFill>
                <a:latin typeface="Times New Roman" panose="02020603050405020304" pitchFamily="18" charset="0"/>
                <a:ea typeface="MS Mincho"/>
              </a:rPr>
              <a:t>Bước 2:</a:t>
            </a:r>
            <a:r>
              <a:rPr lang="en-US" sz="280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Tìm ý và lập dàn ý</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*Tìm ý: </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Không gian, thời gian diễn ra sự việc:</a:t>
            </a:r>
            <a:endParaRPr lang="en-US" sz="2400">
              <a:latin typeface="Times New Roman" panose="02020603050405020304" pitchFamily="18" charset="0"/>
              <a:ea typeface="Times New Roman" panose="02020603050405020304" pitchFamily="18" charset="0"/>
            </a:endParaRPr>
          </a:p>
          <a:p>
            <a:pPr marL="571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Không gian: đền thờ tiến sĩ Doãn Khuê.</a:t>
            </a:r>
            <a:endParaRPr lang="en-US" sz="2400">
              <a:latin typeface="Times New Roman" panose="02020603050405020304" pitchFamily="18" charset="0"/>
              <a:ea typeface="Times New Roman" panose="02020603050405020304" pitchFamily="18" charset="0"/>
            </a:endParaRPr>
          </a:p>
          <a:p>
            <a:pPr marL="571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Thời gian: Dịp 26/3 -&gt;Trường tổ chức hoạt động cho HS khối 7 đi trải nghiệm hướng về các di tích lịch sử ở địa phương.</a:t>
            </a:r>
            <a:endParaRPr lang="en-US" sz="24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SzPts val="1400"/>
              <a:buFont typeface="Times New Roman" panose="02020603050405020304" pitchFamily="18" charset="0"/>
              <a:buChar char="-"/>
            </a:pPr>
            <a:r>
              <a:rPr lang="en-US" sz="2800">
                <a:solidFill>
                  <a:srgbClr val="000000"/>
                </a:solidFill>
                <a:latin typeface="Times New Roman" panose="02020603050405020304" pitchFamily="18" charset="0"/>
                <a:ea typeface="Times New Roman" panose="02020603050405020304" pitchFamily="18" charset="0"/>
              </a:rPr>
              <a:t>Diễn biến sự việc:</a:t>
            </a:r>
            <a:endParaRPr lang="en-US" sz="2400">
              <a:latin typeface="Times New Roman" panose="02020603050405020304" pitchFamily="18" charset="0"/>
              <a:ea typeface="Times New Roman" panose="02020603050405020304" pitchFamily="18" charset="0"/>
            </a:endParaRPr>
          </a:p>
          <a:p>
            <a:pPr marL="1587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Thăm quang cảnh, cấu trúc đền thờ.</a:t>
            </a:r>
            <a:endParaRPr lang="en-US" sz="2400">
              <a:latin typeface="Times New Roman" panose="02020603050405020304" pitchFamily="18" charset="0"/>
              <a:ea typeface="Times New Roman" panose="02020603050405020304" pitchFamily="18" charset="0"/>
            </a:endParaRPr>
          </a:p>
          <a:p>
            <a:pPr marL="1587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Nghe lời kể của người cao tuổi về thân thế, sự nghiệp của Tiến sĩ Doãn </a:t>
            </a:r>
            <a:r>
              <a:rPr lang="en-US" sz="2800">
                <a:solidFill>
                  <a:srgbClr val="000000"/>
                </a:solidFill>
                <a:latin typeface="Times New Roman" panose="02020603050405020304" pitchFamily="18" charset="0"/>
                <a:ea typeface="Times New Roman" panose="02020603050405020304" pitchFamily="18" charset="0"/>
              </a:rPr>
              <a:t>Khuê</a:t>
            </a:r>
            <a:r>
              <a:rPr lang="en-US" sz="2800" smtClean="0">
                <a:solidFill>
                  <a:srgbClr val="000000"/>
                </a:solidFill>
                <a:latin typeface="Times New Roman" panose="02020603050405020304" pitchFamily="18" charset="0"/>
                <a:ea typeface="Times New Roman" panose="02020603050405020304" pitchFamily="18" charset="0"/>
              </a:rPr>
              <a:t>.</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57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595952" y="522323"/>
            <a:ext cx="11000095" cy="19538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Các nhân vật, dẫn liệu có thể trích dẫn.</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*Lập dàn ý:</a:t>
            </a:r>
            <a:r>
              <a:rPr kumimoji="0" lang="en-US" sz="2800" b="1"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bằng cách dựa vào các ý đã tìm được, sắp xếp lại theo ba phần lớn của đoạn văn, gồm:</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723331" y="2616143"/>
            <a:ext cx="10872716" cy="389286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Calibri" panose="020F0502020204030204" pitchFamily="34" charset="0"/>
              </a:rPr>
              <a:t>A. </a:t>
            </a:r>
            <a:r>
              <a:rPr lang="vi-VN" sz="2800" b="1">
                <a:solidFill>
                  <a:srgbClr val="0D0D0D"/>
                </a:solidFill>
                <a:latin typeface="Times New Roman" panose="02020603050405020304" pitchFamily="18" charset="0"/>
                <a:ea typeface="Calibri" panose="020F0502020204030204" pitchFamily="34" charset="0"/>
              </a:rPr>
              <a:t>Mở bài: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 Giới thiệu chuyến đi trải nghiệm nhà trường tổ chức cho HS khối 7 vào dịp 26/3 đến một di tích lịch sử địa phương với đạo lí “Uống nước nhớ nguồn”. Nhà trường tổ chức cho HS đến thăm đền thờ Tiến sĩ Doãn Khuê.</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 Nêu lí do chọn đền Tiến sĩ Doãn Khuê: người học vấn cao, người có công khai hoang, mở đất tại địa phương.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698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23332" y="713127"/>
            <a:ext cx="11027391" cy="5693866"/>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 </a:t>
            </a:r>
            <a:r>
              <a:rPr lang="vi-VN"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Thân bài: </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1. Gợi lại bối cảnh, câu chuyện, dấu tích liên quan đến nhân vật:</a:t>
            </a:r>
            <a:endParaRPr lang="en-US" sz="2800">
              <a:latin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Tiến sĩ Doãn Khuê tên tự là Bảo Quang, sinh ngày 15 tháng 10 năm 1813 trong một gia đình có truyền thống hiếu học. Thân phụ ông vốn là người thanh liêm, cương trực nên mặc dù học giỏi nhưng cụ vẫn không đi thi mà ở nhà dạy học.</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Năm Doãn Khuê 11-12 tuổi thì cha mẹ lần lượt qua đời. Trước mất mát lớn lao ấy ông vẫn không sao nhãng việc học hành vì vậy khoa thi năm Mậu Tuất (1838) ông là một trong 8 người đỗ Tam giáp đồng Tiến sĩ.</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 khi đỗ đạt ông được bổ chức: Hàn lâm viện biên tu. Ngay năm sau ông được thăng Tri phủ Ứng Hòa, tỉnh Hà Đông. Cuối năm 1842 ông được bổ chức Giáo thụ Xuân Trường. Nhậm chức chưa được bao lâu ông lấy cớ bệnh tật cáo quan về nhà dạy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2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68907" y="302359"/>
            <a:ext cx="10745337" cy="6555641"/>
          </a:xfrm>
          <a:prstGeom prst="rect">
            <a:avLst/>
          </a:prstGeom>
        </p:spPr>
        <p:txBody>
          <a:bodyPr wrap="square">
            <a:spAutoFit/>
          </a:bodyPr>
          <a:lstStyle/>
          <a:p>
            <a:pPr marL="63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Năm 1854, Doãn Khuê được Hoàng giáp Tam Đăng Phạm Văn Nghị cắt tặng cho vùng đất phía đông tại Sĩ Lâm thuộc bãi sa bồi bờ biển Đại An (còn gọi là ấp Một). Ông đã cùng con trai chiêu tập dân nghèo về đây khai hoang mở đất, xin miễn thuế cho dân rồi cho lập kho "nghĩa thương" giúp người nghèo đói.</a:t>
            </a:r>
            <a:endParaRPr lang="en-US" sz="2400">
              <a:latin typeface="Times New Roman" panose="02020603050405020304" pitchFamily="18" charset="0"/>
              <a:ea typeface="Times New Roman" panose="02020603050405020304" pitchFamily="18" charset="0"/>
            </a:endParaRPr>
          </a:p>
          <a:p>
            <a:pPr marL="63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Sau gần 20 năm vật lộn với thiên nhiên cải tạo đồng ruộng, đến năm 1872 cả một vùng đất trù phú như: Chí Thiện, Thư Điền, Tây Thành đã được hình thành. Công lao ấy trước tiên thuộc về Tiến sĩ Doãn Khuê, người khởi xướng và trực tiếp giúp dân khai hoang lấn biển, tạo dựng làng xã.</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607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3610</Words>
  <Application>Microsoft Office PowerPoint</Application>
  <PresentationFormat>Widescreen</PresentationFormat>
  <Paragraphs>128</Paragraphs>
  <Slides>34</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Arial</vt:lpstr>
      <vt:lpstr>Arial Unicode MS</vt:lpstr>
      <vt:lpstr>Calibri</vt:lpstr>
      <vt:lpstr>Calibri Light</vt:lpstr>
      <vt:lpstr>inpin heiti</vt:lpstr>
      <vt:lpstr>MS Mincho</vt:lpstr>
      <vt:lpstr>Times New Roman</vt:lpstr>
      <vt:lpstr>Office Theme</vt:lpstr>
      <vt:lpstr>Office 主题</vt:lpstr>
      <vt:lpstr>Contents Slide Master</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51</cp:revision>
  <dcterms:created xsi:type="dcterms:W3CDTF">2022-06-20T07:41:40Z</dcterms:created>
  <dcterms:modified xsi:type="dcterms:W3CDTF">2022-11-24T17:20:28Z</dcterms:modified>
</cp:coreProperties>
</file>