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3" r:id="rId3"/>
    <p:sldMasterId id="2147483729" r:id="rId4"/>
    <p:sldMasterId id="2147483742" r:id="rId5"/>
  </p:sldMasterIdLst>
  <p:notesMasterIdLst>
    <p:notesMasterId r:id="rId20"/>
  </p:notesMasterIdLst>
  <p:sldIdLst>
    <p:sldId id="455" r:id="rId6"/>
    <p:sldId id="421" r:id="rId7"/>
    <p:sldId id="438" r:id="rId8"/>
    <p:sldId id="439" r:id="rId9"/>
    <p:sldId id="440" r:id="rId10"/>
    <p:sldId id="441" r:id="rId11"/>
    <p:sldId id="442" r:id="rId12"/>
    <p:sldId id="443" r:id="rId13"/>
    <p:sldId id="444" r:id="rId14"/>
    <p:sldId id="445" r:id="rId15"/>
    <p:sldId id="446" r:id="rId16"/>
    <p:sldId id="447" r:id="rId17"/>
    <p:sldId id="448" r:id="rId18"/>
    <p:sldId id="4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8" autoAdjust="0"/>
    <p:restoredTop sz="94660"/>
  </p:normalViewPr>
  <p:slideViewPr>
    <p:cSldViewPr snapToGrid="0">
      <p:cViewPr varScale="1">
        <p:scale>
          <a:sx n="70" d="100"/>
          <a:sy n="70"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DCE53-A2F2-4603-BBE3-45E9386CF1F0}"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B49-907D-4CC2-8BF0-658A5EC612AB}" type="slidenum">
              <a:rPr lang="en-US" smtClean="0"/>
              <a:t>‹#›</a:t>
            </a:fld>
            <a:endParaRPr lang="en-US"/>
          </a:p>
        </p:txBody>
      </p:sp>
    </p:spTree>
    <p:extLst>
      <p:ext uri="{BB962C8B-B14F-4D97-AF65-F5344CB8AC3E}">
        <p14:creationId xmlns:p14="http://schemas.microsoft.com/office/powerpoint/2010/main" val="25392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125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462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35213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17055295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4965979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51684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78092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04519131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2484137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526293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8512491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6599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547408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92153790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669673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037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6749373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87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1227599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277766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415631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2377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25811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451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23957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23045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0697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750048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379356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5672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3269639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3299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8DC61-0F60-4C9F-AC88-76DC925C7C71}"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03383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025192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76975839"/>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49570306"/>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140825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63457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45084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26854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412110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2572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059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8DC61-0F60-4C9F-AC88-76DC925C7C71}"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2945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110786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882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733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172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359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82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461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527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602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9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8DC61-0F60-4C9F-AC88-76DC925C7C71}"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06767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36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174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526124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8951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7690882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822433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304955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87267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0611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5424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C61-0F60-4C9F-AC88-76DC925C7C71}"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658608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781754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31399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263573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78466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30886371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4851605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590252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243571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6064682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402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998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9297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C61-0F60-4C9F-AC88-76DC925C7C71}" type="datetimeFigureOut">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669-F756-476C-BD74-2B2511BCED06}" type="slidenum">
              <a:rPr lang="en-US" smtClean="0"/>
              <a:t>‹#›</a:t>
            </a:fld>
            <a:endParaRPr lang="en-US"/>
          </a:p>
        </p:txBody>
      </p:sp>
    </p:spTree>
    <p:extLst>
      <p:ext uri="{BB962C8B-B14F-4D97-AF65-F5344CB8AC3E}">
        <p14:creationId xmlns:p14="http://schemas.microsoft.com/office/powerpoint/2010/main" val="1183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941072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99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7737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92414776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044" y="1820118"/>
            <a:ext cx="11696131" cy="1031501"/>
          </a:xfrm>
          <a:prstGeom prst="rect">
            <a:avLst/>
          </a:prstGeom>
        </p:spPr>
        <p:txBody>
          <a:bodyPr wrap="square">
            <a:spAutoFit/>
          </a:bodyPr>
          <a:lstStyle/>
          <a:p>
            <a:pPr algn="ctr">
              <a:lnSpc>
                <a:spcPct val="200000"/>
              </a:lnSpc>
              <a:spcBef>
                <a:spcPts val="600"/>
              </a:spcBef>
              <a:spcAft>
                <a:spcPts val="600"/>
              </a:spcAft>
            </a:pP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ÔN TẬP THỰC HÀNH TIẾNG VIỆT</a:t>
            </a:r>
            <a:r>
              <a:rPr lang="en-US"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 name="Rectangle 1"/>
          <p:cNvSpPr/>
          <p:nvPr/>
        </p:nvSpPr>
        <p:spPr>
          <a:xfrm>
            <a:off x="2815140" y="2335869"/>
            <a:ext cx="6751941" cy="2800767"/>
          </a:xfrm>
          <a:prstGeom prst="rect">
            <a:avLst/>
          </a:prstGeom>
        </p:spPr>
        <p:txBody>
          <a:bodyPr wrap="square">
            <a:spAutoFit/>
          </a:bodyPr>
          <a:lstStyle/>
          <a:p>
            <a:pPr lvl="0" algn="ctr">
              <a:lnSpc>
                <a:spcPct val="200000"/>
              </a:lnSpc>
              <a:spcBef>
                <a:spcPts val="600"/>
              </a:spcBef>
              <a:spcAft>
                <a:spcPts val="600"/>
              </a:spcAft>
            </a:pPr>
            <a:r>
              <a:rPr lang="en-US" sz="8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NÓI QUÁ </a:t>
            </a:r>
            <a:endParaRPr lang="en-US" sz="880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8285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1828800"/>
            <a:ext cx="10577015" cy="4435830"/>
          </a:xfrm>
          <a:prstGeom prst="rect">
            <a:avLst/>
          </a:prstGeom>
        </p:spPr>
        <p:txBody>
          <a:bodyPr wrap="square">
            <a:spAutoFit/>
          </a:bodyPr>
          <a:lstStyle/>
          <a:p>
            <a:pPr algn="just">
              <a:lnSpc>
                <a:spcPct val="150000"/>
              </a:lnSpc>
              <a:spcAft>
                <a:spcPts val="0"/>
              </a:spcAft>
            </a:pPr>
            <a:r>
              <a:rPr lang="en-US" sz="3200" smtClean="0">
                <a:latin typeface="Times New Roman" panose="02020603050405020304" pitchFamily="18" charset="0"/>
                <a:ea typeface="Calibri" panose="020F0502020204030204" pitchFamily="34" charset="0"/>
                <a:cs typeface="Times New Roman" panose="02020603050405020304" pitchFamily="18" charset="0"/>
              </a:rPr>
              <a:t>a</a:t>
            </a:r>
            <a:r>
              <a:rPr lang="en-US" sz="3200">
                <a:latin typeface="Times New Roman" panose="02020603050405020304" pitchFamily="18" charset="0"/>
                <a:ea typeface="Calibri" panose="020F0502020204030204" pitchFamily="34" charset="0"/>
                <a:cs typeface="Times New Roman" panose="02020603050405020304" pitchFamily="18" charset="0"/>
              </a:rPr>
              <a:t>. Sử dụng “</a:t>
            </a:r>
            <a:r>
              <a:rPr lang="en-US" sz="3200" i="1">
                <a:latin typeface="Times New Roman" panose="02020603050405020304" pitchFamily="18" charset="0"/>
                <a:ea typeface="Calibri" panose="020F0502020204030204" pitchFamily="34" charset="0"/>
                <a:cs typeface="Times New Roman" panose="02020603050405020304" pitchFamily="18" charset="0"/>
              </a:rPr>
              <a:t>ngàn cân treo sợi tóc</a:t>
            </a:r>
            <a:r>
              <a:rPr lang="en-US" sz="3200">
                <a:latin typeface="Times New Roman" panose="02020603050405020304" pitchFamily="18" charset="0"/>
                <a:ea typeface="Calibri" panose="020F0502020204030204" pitchFamily="34" charset="0"/>
                <a:cs typeface="Times New Roman" panose="02020603050405020304" pitchFamily="18" charset="0"/>
              </a:rPr>
              <a:t>” là cách nói hình ảnh phi thực tế để giúp người đọc nhận thức mức độ nguy hiểm một cách cụ thể nhất.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Hẹn </a:t>
            </a:r>
            <a:r>
              <a:rPr lang="en-US" sz="3200" i="1">
                <a:latin typeface="Times New Roman" panose="02020603050405020304" pitchFamily="18" charset="0"/>
                <a:ea typeface="Calibri" panose="020F0502020204030204" pitchFamily="34" charset="0"/>
                <a:cs typeface="Times New Roman" panose="02020603050405020304" pitchFamily="18" charset="0"/>
              </a:rPr>
              <a:t>chín</a:t>
            </a:r>
            <a:r>
              <a:rPr lang="en-US" sz="3200">
                <a:latin typeface="Times New Roman" panose="02020603050405020304" pitchFamily="18" charset="0"/>
                <a:ea typeface="Calibri" panose="020F0502020204030204" pitchFamily="34" charset="0"/>
                <a:cs typeface="Times New Roman" panose="02020603050405020304" pitchFamily="18" charset="0"/>
              </a:rPr>
              <a:t> mà quên </a:t>
            </a:r>
            <a:r>
              <a:rPr lang="en-US" sz="3200" i="1">
                <a:latin typeface="Times New Roman" panose="02020603050405020304" pitchFamily="18" charset="0"/>
                <a:ea typeface="Calibri" panose="020F0502020204030204" pitchFamily="34" charset="0"/>
                <a:cs typeface="Times New Roman" panose="02020603050405020304" pitchFamily="18" charset="0"/>
              </a:rPr>
              <a:t>mười</a:t>
            </a:r>
            <a:r>
              <a:rPr lang="en-US" sz="3200">
                <a:latin typeface="Times New Roman" panose="02020603050405020304" pitchFamily="18" charset="0"/>
                <a:ea typeface="Calibri" panose="020F0502020204030204" pitchFamily="34" charset="0"/>
                <a:cs typeface="Times New Roman" panose="02020603050405020304" pitchFamily="18" charset="0"/>
              </a:rPr>
              <a:t> là hoàn toàn không có trong thực tế. Chính cách nói phóng đại quá sự thật này đã nhấn mạnh thái độ trách móc đối với sự “</a:t>
            </a:r>
            <a:r>
              <a:rPr lang="en-US" sz="3200" i="1">
                <a:latin typeface="Times New Roman" panose="02020603050405020304" pitchFamily="18" charset="0"/>
                <a:ea typeface="Calibri" panose="020F0502020204030204" pitchFamily="34" charset="0"/>
                <a:cs typeface="Times New Roman" panose="02020603050405020304" pitchFamily="18" charset="0"/>
              </a:rPr>
              <a:t>quên</a:t>
            </a:r>
            <a:r>
              <a:rPr lang="en-US" sz="3200">
                <a:latin typeface="Times New Roman" panose="02020603050405020304" pitchFamily="18" charset="0"/>
                <a:ea typeface="Calibri" panose="020F0502020204030204" pitchFamily="34" charset="0"/>
                <a:cs typeface="Times New Roman" panose="02020603050405020304" pitchFamily="18" charset="0"/>
              </a:rPr>
              <a:t>” của người hẹn.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951224" y="766962"/>
            <a:ext cx="4421403" cy="658642"/>
          </a:xfrm>
          <a:prstGeom prst="rect">
            <a:avLst/>
          </a:prstGeom>
        </p:spPr>
        <p:txBody>
          <a:bodyPr wrap="none">
            <a:spAutoFit/>
          </a:bodyPr>
          <a:lstStyle/>
          <a:p>
            <a:pPr>
              <a:lnSpc>
                <a:spcPct val="115000"/>
              </a:lnSpc>
              <a:spcAft>
                <a:spcPts val="0"/>
              </a:spcAft>
            </a:pPr>
            <a:r>
              <a:rPr lang="fr-FR"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đáp án bài tập 3:</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9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3" y="1027129"/>
            <a:ext cx="10681647" cy="5185522"/>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Bài tập 4: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Điền các thành ngữ sau đây vào chỗ trống để tạo biện pháp tu từ nói quá: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bầm gan tím ruột, chó ăn đá gà ăn sỏi, nở từng khúc ruột, ruột để ngoài da, vắt chân lên cổ.</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Ở nơi /…/ thế này, cỏ không mọc nổi nữa là trồng rau, trồng cà.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Nhìn thấy tội ác của giặc, ai ai cũng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 Cô Nam tính tình xởi lởi,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 Lời khen của cô giáo làm cho nó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 Bọn giặc hoảng hốt /…/ mà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3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3" y="1787856"/>
            <a:ext cx="10440538" cy="4539191"/>
          </a:xfrm>
          <a:prstGeom prst="rect">
            <a:avLst/>
          </a:prstGeom>
        </p:spPr>
        <p:txBody>
          <a:bodyPr wrap="square">
            <a:spAutoFit/>
          </a:bodyPr>
          <a:lstStyle/>
          <a:p>
            <a:pPr>
              <a:lnSpc>
                <a:spcPct val="15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Có </a:t>
            </a:r>
            <a:r>
              <a:rPr lang="en-US" sz="2800">
                <a:solidFill>
                  <a:srgbClr val="0D0D0D"/>
                </a:solidFill>
                <a:latin typeface="Times New Roman" panose="02020603050405020304" pitchFamily="18" charset="0"/>
                <a:ea typeface="Times New Roman" panose="02020603050405020304" pitchFamily="18" charset="0"/>
              </a:rPr>
              <a:t>thể điền các thành ngữ vào chỗ trống như sau:</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a. </a:t>
            </a:r>
            <a:r>
              <a:rPr lang="en-US" sz="2800">
                <a:solidFill>
                  <a:srgbClr val="0D0D0D"/>
                </a:solidFill>
                <a:latin typeface="Times New Roman" panose="02020603050405020304" pitchFamily="18" charset="0"/>
                <a:ea typeface="Times New Roman" panose="02020603050405020304" pitchFamily="18" charset="0"/>
              </a:rPr>
              <a:t>Ở nơi </a:t>
            </a:r>
            <a:r>
              <a:rPr lang="en-US" sz="2800" b="1">
                <a:solidFill>
                  <a:srgbClr val="0D0D0D"/>
                </a:solidFill>
                <a:latin typeface="Times New Roman" panose="02020603050405020304" pitchFamily="18" charset="0"/>
                <a:ea typeface="Times New Roman" panose="02020603050405020304" pitchFamily="18" charset="0"/>
              </a:rPr>
              <a:t>chó ăn đá gà ăn sỏi</a:t>
            </a:r>
            <a:r>
              <a:rPr lang="en-US" sz="2800">
                <a:solidFill>
                  <a:srgbClr val="0D0D0D"/>
                </a:solidFill>
                <a:latin typeface="Times New Roman" panose="02020603050405020304" pitchFamily="18" charset="0"/>
                <a:ea typeface="Times New Roman" panose="02020603050405020304" pitchFamily="18" charset="0"/>
              </a:rPr>
              <a:t> thế này, đến cỏ không mọc nổi nữa là trồng rau, trồng cà.</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b.</a:t>
            </a:r>
            <a:r>
              <a:rPr lang="en-US" sz="2800">
                <a:solidFill>
                  <a:srgbClr val="0D0D0D"/>
                </a:solidFill>
                <a:latin typeface="Times New Roman" panose="02020603050405020304" pitchFamily="18" charset="0"/>
                <a:ea typeface="Times New Roman" panose="02020603050405020304" pitchFamily="18" charset="0"/>
              </a:rPr>
              <a:t> Nhìn thấy tội ác của giặc ai ai cũng </a:t>
            </a:r>
            <a:r>
              <a:rPr lang="en-US" sz="2800" b="1">
                <a:solidFill>
                  <a:srgbClr val="0D0D0D"/>
                </a:solidFill>
                <a:latin typeface="Times New Roman" panose="02020603050405020304" pitchFamily="18" charset="0"/>
                <a:ea typeface="Times New Roman" panose="02020603050405020304" pitchFamily="18" charset="0"/>
              </a:rPr>
              <a:t>bầm gan tím ruột</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 </a:t>
            </a:r>
            <a:r>
              <a:rPr lang="en-US" sz="2800">
                <a:solidFill>
                  <a:srgbClr val="0D0D0D"/>
                </a:solidFill>
                <a:latin typeface="Times New Roman" panose="02020603050405020304" pitchFamily="18" charset="0"/>
                <a:ea typeface="Times New Roman" panose="02020603050405020304" pitchFamily="18" charset="0"/>
              </a:rPr>
              <a:t>Cô Nam tính tình xởi lởi </a:t>
            </a:r>
            <a:r>
              <a:rPr lang="en-US" sz="2800" b="1">
                <a:solidFill>
                  <a:srgbClr val="0D0D0D"/>
                </a:solidFill>
                <a:latin typeface="Times New Roman" panose="02020603050405020304" pitchFamily="18" charset="0"/>
                <a:ea typeface="Times New Roman" panose="02020603050405020304" pitchFamily="18" charset="0"/>
              </a:rPr>
              <a:t>ruột để ngoài da</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d.</a:t>
            </a:r>
            <a:r>
              <a:rPr lang="en-US" sz="2800">
                <a:solidFill>
                  <a:srgbClr val="0D0D0D"/>
                </a:solidFill>
                <a:latin typeface="Times New Roman" panose="02020603050405020304" pitchFamily="18" charset="0"/>
                <a:ea typeface="Times New Roman" panose="02020603050405020304" pitchFamily="18" charset="0"/>
              </a:rPr>
              <a:t> Lời khen của cô giáo làm cho nó </a:t>
            </a:r>
            <a:r>
              <a:rPr lang="en-US" sz="2800" b="1">
                <a:solidFill>
                  <a:srgbClr val="0D0D0D"/>
                </a:solidFill>
                <a:latin typeface="Times New Roman" panose="02020603050405020304" pitchFamily="18" charset="0"/>
                <a:ea typeface="Times New Roman" panose="02020603050405020304" pitchFamily="18" charset="0"/>
              </a:rPr>
              <a:t>nở từng khúc ruột.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e. </a:t>
            </a:r>
            <a:r>
              <a:rPr lang="en-US" sz="2800">
                <a:solidFill>
                  <a:srgbClr val="0D0D0D"/>
                </a:solidFill>
                <a:latin typeface="Times New Roman" panose="02020603050405020304" pitchFamily="18" charset="0"/>
                <a:ea typeface="Times New Roman" panose="02020603050405020304" pitchFamily="18" charset="0"/>
              </a:rPr>
              <a:t>Bọn giặc hoảng hồn </a:t>
            </a:r>
            <a:r>
              <a:rPr lang="en-US" sz="2800" b="1">
                <a:solidFill>
                  <a:srgbClr val="0D0D0D"/>
                </a:solidFill>
                <a:latin typeface="Times New Roman" panose="02020603050405020304" pitchFamily="18" charset="0"/>
                <a:ea typeface="Times New Roman" panose="02020603050405020304" pitchFamily="18" charset="0"/>
              </a:rPr>
              <a:t>vắt chân lên cổ</a:t>
            </a:r>
            <a:r>
              <a:rPr lang="en-US" sz="2800">
                <a:solidFill>
                  <a:srgbClr val="0D0D0D"/>
                </a:solidFill>
                <a:latin typeface="Times New Roman" panose="02020603050405020304" pitchFamily="18" charset="0"/>
                <a:ea typeface="Times New Roman" panose="02020603050405020304" pitchFamily="18" charset="0"/>
              </a:rPr>
              <a:t> mà chạy.</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226200" y="507655"/>
            <a:ext cx="3898824" cy="661207"/>
          </a:xfrm>
          <a:prstGeom prst="rect">
            <a:avLst/>
          </a:prstGeom>
        </p:spPr>
        <p:txBody>
          <a:bodyPr wrap="none">
            <a:spAutoFit/>
          </a:bodyPr>
          <a:lstStyle/>
          <a:p>
            <a:pPr>
              <a:lnSpc>
                <a:spcPct val="150000"/>
              </a:lnSpc>
              <a:spcAft>
                <a:spcPts val="0"/>
              </a:spcAft>
            </a:pPr>
            <a:r>
              <a:rPr lang="fr-FR" sz="2800" b="1">
                <a:solidFill>
                  <a:srgbClr val="FF0000"/>
                </a:solidFill>
                <a:latin typeface="Times New Roman" panose="02020603050405020304" pitchFamily="18" charset="0"/>
                <a:ea typeface="Calibri" panose="020F0502020204030204" pitchFamily="34" charset="0"/>
              </a:rPr>
              <a:t>*Gợi ý đáp án bài tập 4:</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48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845" y="418011"/>
            <a:ext cx="9990159" cy="954107"/>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tập 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 năm thành ngữ có dùng biện pháp nói quá và giải thích ý nghĩa của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59811" y="2238235"/>
            <a:ext cx="10727138" cy="4402426"/>
          </a:xfrm>
          <a:prstGeom prst="rect">
            <a:avLst/>
          </a:prstGeom>
        </p:spPr>
        <p:txBody>
          <a:bodyPr wrap="square">
            <a:spAutoFit/>
          </a:bodyPr>
          <a:lstStyle/>
          <a:p>
            <a:pPr algn="just">
              <a:spcAft>
                <a:spcPts val="0"/>
              </a:spcAft>
            </a:pP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 ngữ dùng biện pháp nói quá: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Chậm như rùa</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biểu thi cảm xúc, thái độ chê bai, mỉa mai ai đó làm việc chậm chạp, không hiệu quả.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Dời non lấp bể:</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thể hiện ý chĩ kiên định, mạnh mẽ một cách phi thường, có thể làm nên việc lớn lao, vĩ đại.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 đồng da sắt:</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thể hiện một sức mạnh phi thường, cứng rắn, có thể chịu được mọi gian lao, vất vả.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 bạc râu, rầu bạc tóc:</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Chỉ những nỗi lo lớn khiến ngoại hình cũng tiều tụy.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 nết đánh chết cái đẹp:</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Nói về đức hạnh quan trọng hơn nhan sắc.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159457" y="1516182"/>
            <a:ext cx="3927678" cy="523220"/>
          </a:xfrm>
          <a:prstGeom prst="rect">
            <a:avLst/>
          </a:prstGeom>
        </p:spPr>
        <p:txBody>
          <a:bodyPr wrap="none">
            <a:spAutoFit/>
          </a:bodyPr>
          <a:lstStyle/>
          <a:p>
            <a:pPr marR="28575" algn="just">
              <a:spcAft>
                <a:spcPts val="0"/>
              </a:spcAft>
            </a:pPr>
            <a:r>
              <a:rPr lang="fr-FR"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bài tập 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8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68" y="2729552"/>
            <a:ext cx="10822675" cy="2554674"/>
          </a:xfrm>
          <a:prstGeom prst="rect">
            <a:avLst/>
          </a:prstGeom>
        </p:spPr>
        <p:txBody>
          <a:bodyPr wrap="square">
            <a:spAutoFit/>
          </a:bodyPr>
          <a:lstStyle/>
          <a:p>
            <a:pPr algn="just">
              <a:lnSpc>
                <a:spcPct val="20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 </a:t>
            </a:r>
            <a:r>
              <a:rPr lang="en-US" sz="2800">
                <a:solidFill>
                  <a:srgbClr val="1D1B11"/>
                </a:solidFill>
                <a:latin typeface="Times New Roman" panose="02020603050405020304" pitchFamily="18" charset="0"/>
                <a:ea typeface="Times New Roman" panose="02020603050405020304" pitchFamily="18" charset="0"/>
              </a:rPr>
              <a:t>Hoàn thiện các bài tập của buổi học. </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tabLst>
                <a:tab pos="2110105" algn="l"/>
              </a:tabLst>
            </a:pPr>
            <a:r>
              <a:rPr lang="en-US" sz="2800">
                <a:solidFill>
                  <a:srgbClr val="1D1B11"/>
                </a:solidFill>
                <a:latin typeface="Times New Roman" panose="02020603050405020304" pitchFamily="18" charset="0"/>
                <a:ea typeface="Times New Roman" panose="02020603050405020304" pitchFamily="18" charset="0"/>
              </a:rPr>
              <a:t>- Chuẩn bị tiết </a:t>
            </a:r>
            <a:r>
              <a:rPr lang="en-US" sz="2800" b="1">
                <a:solidFill>
                  <a:srgbClr val="1D1B11"/>
                </a:solidFill>
                <a:latin typeface="Times New Roman" panose="02020603050405020304" pitchFamily="18" charset="0"/>
                <a:ea typeface="Times New Roman" panose="02020603050405020304" pitchFamily="18" charset="0"/>
              </a:rPr>
              <a:t>Viết bài văn nghị luận về một vấn đề trong đời sống.</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tabLst>
                <a:tab pos="2110105" algn="l"/>
              </a:tabLst>
            </a:pPr>
            <a:r>
              <a:rPr lang="en-US" sz="2800">
                <a:solidFill>
                  <a:srgbClr val="333333"/>
                </a:solidFill>
                <a:latin typeface="Times New Roman" panose="02020603050405020304" pitchFamily="18" charset="0"/>
                <a:ea typeface="Times New Roman" panose="02020603050405020304" pitchFamily="18" charset="0"/>
              </a:rPr>
              <a:t> </a:t>
            </a:r>
            <a:endParaRPr lang="en-US" sz="2800"/>
          </a:p>
        </p:txBody>
      </p:sp>
      <p:sp>
        <p:nvSpPr>
          <p:cNvPr id="3" name="Rectangle 2"/>
          <p:cNvSpPr/>
          <p:nvPr/>
        </p:nvSpPr>
        <p:spPr>
          <a:xfrm>
            <a:off x="3850547" y="1442829"/>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46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439" y="1740048"/>
            <a:ext cx="9753600" cy="1384995"/>
          </a:xfrm>
          <a:prstGeom prst="rect">
            <a:avLst/>
          </a:prstGeom>
        </p:spPr>
        <p:txBody>
          <a:bodyPr wrap="square">
            <a:spAutoFit/>
          </a:bodyPr>
          <a:lstStyle/>
          <a:p>
            <a:pPr algn="just">
              <a:lnSpc>
                <a:spcPct val="150000"/>
              </a:lnSpc>
              <a:spcAft>
                <a:spcPts val="0"/>
              </a:spcAft>
            </a:pPr>
            <a:r>
              <a:rPr lang="en-US" sz="2800" b="1" smtClean="0">
                <a:solidFill>
                  <a:srgbClr val="0D0D0D"/>
                </a:solidFill>
                <a:latin typeface="Times New Roman" panose="02020603050405020304" pitchFamily="18" charset="0"/>
                <a:ea typeface="MS Mincho"/>
              </a:rPr>
              <a:t>Câu </a:t>
            </a:r>
            <a:r>
              <a:rPr lang="en-US" sz="2800" b="1">
                <a:solidFill>
                  <a:srgbClr val="0D0D0D"/>
                </a:solidFill>
                <a:latin typeface="Times New Roman" panose="02020603050405020304" pitchFamily="18" charset="0"/>
                <a:ea typeface="MS Mincho"/>
              </a:rPr>
              <a:t>1.</a:t>
            </a:r>
            <a:r>
              <a:rPr lang="en-US" sz="2800">
                <a:solidFill>
                  <a:srgbClr val="0D0D0D"/>
                </a:solidFill>
                <a:latin typeface="Times New Roman" panose="02020603050405020304" pitchFamily="18" charset="0"/>
                <a:ea typeface="MS Mincho"/>
              </a:rPr>
              <a:t> Thế nào là nói quá? Nêu tác dụng của nói quá.</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MS Mincho"/>
              </a:rPr>
              <a:t>Câu 2.</a:t>
            </a:r>
            <a:r>
              <a:rPr lang="en-US" sz="2800">
                <a:solidFill>
                  <a:srgbClr val="0D0D0D"/>
                </a:solidFill>
                <a:latin typeface="Times New Roman" panose="02020603050405020304" pitchFamily="18" charset="0"/>
                <a:ea typeface="MS Mincho"/>
              </a:rPr>
              <a:t> So sánh nói quá và nói </a:t>
            </a:r>
            <a:r>
              <a:rPr lang="en-US" sz="2800">
                <a:solidFill>
                  <a:srgbClr val="0D0D0D"/>
                </a:solidFill>
                <a:latin typeface="Times New Roman" panose="02020603050405020304" pitchFamily="18" charset="0"/>
                <a:ea typeface="MS Mincho"/>
              </a:rPr>
              <a:t>khoác</a:t>
            </a:r>
            <a:r>
              <a:rPr lang="en-US" sz="2800" smtClean="0">
                <a:solidFill>
                  <a:srgbClr val="0D0D0D"/>
                </a:solidFill>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868564" y="405600"/>
            <a:ext cx="6931513" cy="661207"/>
          </a:xfrm>
          <a:prstGeom prst="rect">
            <a:avLst/>
          </a:prstGeom>
        </p:spPr>
        <p:txBody>
          <a:bodyPr wrap="non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A. KIẾN THỨC CƠ BẢN VỀ LÝ THUYẾT</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1287439" y="3463081"/>
            <a:ext cx="10285862" cy="2677656"/>
          </a:xfrm>
          <a:prstGeom prst="rect">
            <a:avLst/>
          </a:prstGeom>
        </p:spPr>
        <p:txBody>
          <a:bodyPr wrap="square">
            <a:spAutoFit/>
          </a:bodyPr>
          <a:lstStyle/>
          <a:p>
            <a:pPr algn="just">
              <a:lnSpc>
                <a:spcPct val="150000"/>
              </a:lnSpc>
              <a:spcAft>
                <a:spcPts val="0"/>
              </a:spcAft>
            </a:pPr>
            <a:r>
              <a:rPr lang="en-US" sz="2800" b="1">
                <a:solidFill>
                  <a:srgbClr val="0070C0"/>
                </a:solidFill>
                <a:latin typeface="Times New Roman" panose="02020603050405020304" pitchFamily="18" charset="0"/>
                <a:ea typeface="MS Mincho"/>
              </a:rPr>
              <a:t>1. Khái niệm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Nói quá là biện pháp tu từ phóng đại mức độ, quy mô, tính chất của sự vật, hiện tượng được miêu tả.</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Tác dụng: nhằm để nhấn mạnh, gây ấn tượng, tăng sức biểu cảm.</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44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299" y="477672"/>
            <a:ext cx="10263116" cy="5913157"/>
          </a:xfrm>
          <a:prstGeom prst="rect">
            <a:avLst/>
          </a:prstGeom>
        </p:spPr>
        <p:txBody>
          <a:bodyPr wrap="square">
            <a:spAutoFit/>
          </a:bodyPr>
          <a:lstStyle/>
          <a:p>
            <a:pPr algn="just">
              <a:lnSpc>
                <a:spcPct val="150000"/>
              </a:lnSpc>
              <a:spcAft>
                <a:spcPts val="0"/>
              </a:spcAft>
            </a:pPr>
            <a:r>
              <a:rPr lang="en-US" sz="3200" b="1">
                <a:solidFill>
                  <a:srgbClr val="0070C0"/>
                </a:solidFill>
                <a:latin typeface="Times New Roman" panose="02020603050405020304" pitchFamily="18" charset="0"/>
                <a:ea typeface="MS Mincho"/>
              </a:rPr>
              <a:t>2. So sánh nói quá và nói khoác</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Calibri" panose="020F0502020204030204" pitchFamily="34" charset="0"/>
              </a:rPr>
              <a:t>- Giống nhau</a:t>
            </a:r>
            <a:r>
              <a:rPr lang="en-US" sz="3200">
                <a:latin typeface="Times New Roman" panose="02020603050405020304" pitchFamily="18" charset="0"/>
                <a:ea typeface="Calibri" panose="020F0502020204030204" pitchFamily="34" charset="0"/>
              </a:rPr>
              <a:t>: Nói quá và nói khoác đều là phóng đại mức độ, quy mô, tính chất của sự vật, hiện tượng.</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Calibri" panose="020F0502020204030204" pitchFamily="34" charset="0"/>
              </a:rPr>
              <a:t>- Khác nhau:</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rPr>
              <a:t>+ Nói quá là biện pháp tu từ nhằm mục đích nhấn mạnh, gây ấn tượng, tăng sức biểu cảm.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rPr>
              <a:t>+ Nói khoác nhằm làm cho người nghe tin vào những điều không có thực. Nói khoác là hành động có tác động tiêu cực.</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4" y="1485798"/>
            <a:ext cx="10367749" cy="4832092"/>
          </a:xfrm>
          <a:prstGeom prst="rect">
            <a:avLst/>
          </a:prstGeom>
        </p:spPr>
        <p:txBody>
          <a:bodyPr wrap="square">
            <a:spAutoFit/>
          </a:bodyPr>
          <a:lstStyle/>
          <a:p>
            <a:pPr algn="just">
              <a:spcAft>
                <a:spcPts val="0"/>
              </a:spcAft>
            </a:pPr>
            <a:r>
              <a:rPr lang="en-US" sz="2800" b="1" smtClean="0">
                <a:latin typeface="Times New Roman" panose="02020603050405020304" pitchFamily="18" charset="0"/>
                <a:ea typeface="MS Mincho"/>
              </a:rPr>
              <a:t>Bài </a:t>
            </a:r>
            <a:r>
              <a:rPr lang="en-US" sz="2800" b="1">
                <a:latin typeface="Times New Roman" panose="02020603050405020304" pitchFamily="18" charset="0"/>
                <a:ea typeface="MS Mincho"/>
              </a:rPr>
              <a:t>tập 1: </a:t>
            </a:r>
            <a:r>
              <a:rPr lang="en-US" sz="2800">
                <a:latin typeface="Times New Roman" panose="02020603050405020304" pitchFamily="18" charset="0"/>
                <a:ea typeface="MS Mincho"/>
              </a:rPr>
              <a:t>Chỉ ra và nêu cách hiểu của em về các từ ngữ được dùng phép nói quá trong các câu sau: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1.“Nhớ đêm dài ra đi đất trời bốc lửa</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   Cả đô thành nghi ngút cháy sau lưng</a:t>
            </a:r>
            <a:r>
              <a:rPr lang="en-US" sz="2800" i="1">
                <a:latin typeface="Times New Roman" panose="02020603050405020304" pitchFamily="18" charset="0"/>
                <a:ea typeface="MS Mincho"/>
              </a:rPr>
              <a:t>” </a:t>
            </a:r>
            <a:endParaRPr lang="en-US" sz="2800" i="1" smtClean="0">
              <a:latin typeface="Times New Roman" panose="02020603050405020304" pitchFamily="18" charset="0"/>
              <a:ea typeface="MS Mincho"/>
            </a:endParaRPr>
          </a:p>
          <a:p>
            <a:pPr algn="just">
              <a:spcAft>
                <a:spcPts val="0"/>
              </a:spcAft>
            </a:pP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                                                   </a:t>
            </a:r>
            <a:r>
              <a:rPr lang="en-US" sz="2800" smtClean="0">
                <a:latin typeface="Times New Roman" panose="02020603050405020304" pitchFamily="18" charset="0"/>
                <a:ea typeface="MS Mincho"/>
              </a:rPr>
              <a:t>(</a:t>
            </a:r>
            <a:r>
              <a:rPr lang="en-US" sz="2800">
                <a:latin typeface="Times New Roman" panose="02020603050405020304" pitchFamily="18" charset="0"/>
                <a:ea typeface="MS Mincho"/>
              </a:rPr>
              <a:t>Chính Hữu, </a:t>
            </a:r>
            <a:r>
              <a:rPr lang="en-US" sz="2800" i="1">
                <a:latin typeface="Times New Roman" panose="02020603050405020304" pitchFamily="18" charset="0"/>
                <a:ea typeface="MS Mincho"/>
              </a:rPr>
              <a:t>Ngày về</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MS Mincho"/>
              </a:rPr>
              <a:t>2.   “</a:t>
            </a:r>
            <a:r>
              <a:rPr lang="en-US" sz="2800" i="1">
                <a:latin typeface="Times New Roman" panose="02020603050405020304" pitchFamily="18" charset="0"/>
                <a:ea typeface="MS Mincho"/>
              </a:rPr>
              <a:t>Dốc lên khúc khuỷu dốc thăm thẳm</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         Heo hút cồn mây súng gửi trời”  </a:t>
            </a:r>
            <a:r>
              <a:rPr lang="en-US" sz="2800" i="1">
                <a:latin typeface="Times New Roman" panose="02020603050405020304" pitchFamily="18" charset="0"/>
                <a:ea typeface="MS Mincho"/>
              </a:rPr>
              <a:t>	</a:t>
            </a:r>
            <a:endParaRPr lang="en-US" sz="2800" i="1" smtClean="0">
              <a:latin typeface="Times New Roman" panose="02020603050405020304" pitchFamily="18" charset="0"/>
              <a:ea typeface="MS Mincho"/>
            </a:endParaRPr>
          </a:p>
          <a:p>
            <a:pPr algn="just">
              <a:spcAft>
                <a:spcPts val="0"/>
              </a:spcAft>
            </a:pP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                                                   </a:t>
            </a:r>
            <a:r>
              <a:rPr lang="en-US" sz="2800" smtClean="0">
                <a:latin typeface="Times New Roman" panose="02020603050405020304" pitchFamily="18" charset="0"/>
                <a:ea typeface="MS Mincho"/>
              </a:rPr>
              <a:t>(</a:t>
            </a:r>
            <a:r>
              <a:rPr lang="en-US" sz="2800">
                <a:latin typeface="Times New Roman" panose="02020603050405020304" pitchFamily="18" charset="0"/>
                <a:ea typeface="MS Mincho"/>
              </a:rPr>
              <a:t>Quang Dũng, </a:t>
            </a:r>
            <a:r>
              <a:rPr lang="en-US" sz="2800" i="1">
                <a:latin typeface="Times New Roman" panose="02020603050405020304" pitchFamily="18" charset="0"/>
                <a:ea typeface="MS Mincho"/>
              </a:rPr>
              <a:t>Tây Tiến</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3.    “Gươm mài đá, đá núi cũng mòn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        Voi uống nước, nước sông phải cạn</a:t>
            </a:r>
            <a:r>
              <a:rPr lang="en-US" sz="2800">
                <a:latin typeface="Times New Roman" panose="02020603050405020304" pitchFamily="18" charset="0"/>
                <a:ea typeface="MS Mincho"/>
              </a:rPr>
              <a:t>”  </a:t>
            </a:r>
            <a:endParaRPr lang="en-US" sz="2800" smtClean="0">
              <a:latin typeface="Times New Roman" panose="02020603050405020304" pitchFamily="18" charset="0"/>
              <a:ea typeface="MS Mincho"/>
            </a:endParaRPr>
          </a:p>
          <a:p>
            <a:pPr algn="just">
              <a:spcAft>
                <a:spcPts val="0"/>
              </a:spcAft>
            </a:pPr>
            <a:r>
              <a:rPr lang="en-US" sz="2800">
                <a:latin typeface="Times New Roman" panose="02020603050405020304" pitchFamily="18" charset="0"/>
                <a:ea typeface="MS Mincho"/>
              </a:rPr>
              <a:t> </a:t>
            </a:r>
            <a:r>
              <a:rPr lang="en-US" sz="2800" smtClean="0">
                <a:latin typeface="Times New Roman" panose="02020603050405020304" pitchFamily="18" charset="0"/>
                <a:ea typeface="MS Mincho"/>
              </a:rPr>
              <a:t>                                                  (</a:t>
            </a:r>
            <a:r>
              <a:rPr lang="en-US" sz="2800">
                <a:latin typeface="Times New Roman" panose="02020603050405020304" pitchFamily="18" charset="0"/>
                <a:ea typeface="MS Mincho"/>
              </a:rPr>
              <a:t>Nguyễn Trãi, </a:t>
            </a:r>
            <a:r>
              <a:rPr lang="en-US" sz="2800" i="1">
                <a:latin typeface="Times New Roman" panose="02020603050405020304" pitchFamily="18" charset="0"/>
                <a:ea typeface="MS Mincho"/>
              </a:rPr>
              <a:t>Đại cáo bình </a:t>
            </a:r>
            <a:r>
              <a:rPr lang="en-US" sz="2800" i="1">
                <a:latin typeface="Times New Roman" panose="02020603050405020304" pitchFamily="18" charset="0"/>
                <a:ea typeface="MS Mincho"/>
              </a:rPr>
              <a:t>Ngô</a:t>
            </a:r>
            <a:r>
              <a:rPr lang="en-US" sz="2800" smtClean="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936136" y="460191"/>
            <a:ext cx="504426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B. LUYỆN TẬP THỰC HÀNH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98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fade">
                                      <p:cBhvr>
                                        <p:cTn id="58" dur="1000"/>
                                        <p:tgtEl>
                                          <p:spTgt spid="2">
                                            <p:txEl>
                                              <p:pRg st="8" end="8"/>
                                            </p:txEl>
                                          </p:spTgt>
                                        </p:tgtEl>
                                      </p:cBhvr>
                                    </p:animEffect>
                                    <p:anim calcmode="lin" valueType="num">
                                      <p:cBhvr>
                                        <p:cTn id="5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891" y="1658163"/>
            <a:ext cx="10640706" cy="3416320"/>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MS Mincho"/>
              </a:rPr>
              <a:t>4.   “Các bô lão là những kẻ quê mùa, chất phác, chưa bao giờ được bước chân vào nơi lầu son gác tía, chưa bao giờ được bàn việc nước, thế mà nghe quan gia hỏi, họ đều </a:t>
            </a:r>
            <a:r>
              <a:rPr lang="en-US" sz="3200" i="1">
                <a:latin typeface="Times New Roman" panose="02020603050405020304" pitchFamily="18" charset="0"/>
                <a:ea typeface="MS Mincho"/>
              </a:rPr>
              <a:t>nắm</a:t>
            </a:r>
            <a:r>
              <a:rPr lang="en-US" sz="2800" i="1">
                <a:latin typeface="Times New Roman" panose="02020603050405020304" pitchFamily="18" charset="0"/>
                <a:ea typeface="MS Mincho"/>
              </a:rPr>
              <a:t> tay, gân mặt, khẳng khái tâu lên: Xin đánh, trăm miệng một lời, làm rung chuyển cả một tòa điện Diên Hồng</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MS Mincho"/>
              </a:rPr>
              <a:t>                             (Nguyễn Huy Tưởng, </a:t>
            </a:r>
            <a:r>
              <a:rPr lang="en-US" sz="2800" i="1">
                <a:latin typeface="Times New Roman" panose="02020603050405020304" pitchFamily="18" charset="0"/>
                <a:ea typeface="MS Mincho"/>
              </a:rPr>
              <a:t>Lá cờ thêu sáu chữ </a:t>
            </a:r>
            <a:r>
              <a:rPr lang="en-US" sz="2800" i="1">
                <a:latin typeface="Times New Roman" panose="02020603050405020304" pitchFamily="18" charset="0"/>
                <a:ea typeface="MS Mincho"/>
              </a:rPr>
              <a:t>vàng</a:t>
            </a:r>
            <a:r>
              <a:rPr lang="en-US" sz="2800" smtClean="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10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40386"/>
            <a:ext cx="10959152" cy="3970318"/>
          </a:xfrm>
          <a:prstGeom prst="rect">
            <a:avLst/>
          </a:prstGeom>
        </p:spPr>
        <p:txBody>
          <a:bodyPr wrap="square">
            <a:spAutoFit/>
          </a:bodyPr>
          <a:lstStyle/>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5. </a:t>
            </a:r>
            <a:r>
              <a:rPr lang="en-US" sz="2800" i="1">
                <a:solidFill>
                  <a:srgbClr val="0D0D0D"/>
                </a:solidFill>
                <a:latin typeface="Times New Roman" panose="02020603050405020304" pitchFamily="18" charset="0"/>
                <a:ea typeface="Times New Roman" panose="02020603050405020304" pitchFamily="18" charset="0"/>
              </a:rPr>
              <a:t>Bàn tay ta làm nên tất cả,</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rPr>
              <a:t>Có sức người sỏi đá cũng thành cơm</a:t>
            </a:r>
            <a:r>
              <a:rPr lang="en-US" sz="2800">
                <a:solidFill>
                  <a:srgbClr val="0D0D0D"/>
                </a:solidFill>
                <a:latin typeface="Times New Roman" panose="02020603050405020304" pitchFamily="18" charset="0"/>
                <a:ea typeface="Times New Roman" panose="02020603050405020304" pitchFamily="18" charset="0"/>
              </a:rPr>
              <a:t>. (Hoàng Trung Thông, </a:t>
            </a:r>
            <a:r>
              <a:rPr lang="en-US" sz="2800" i="1">
                <a:solidFill>
                  <a:srgbClr val="0D0D0D"/>
                </a:solidFill>
                <a:latin typeface="Times New Roman" panose="02020603050405020304" pitchFamily="18" charset="0"/>
                <a:ea typeface="Times New Roman" panose="02020603050405020304" pitchFamily="18" charset="0"/>
              </a:rPr>
              <a:t>Bài ca vỡ đất</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6. </a:t>
            </a:r>
            <a:r>
              <a:rPr lang="en-US" sz="2800" i="1">
                <a:solidFill>
                  <a:srgbClr val="0D0D0D"/>
                </a:solidFill>
                <a:latin typeface="Times New Roman" panose="02020603050405020304" pitchFamily="18" charset="0"/>
                <a:ea typeface="Times New Roman" panose="02020603050405020304" pitchFamily="18" charset="0"/>
              </a:rPr>
              <a:t>Anh cứ yên tâm, vết thương chỉ sượt da thôi. Từ giờ đến sáng em có thể đi lên đến tận trời được</a:t>
            </a:r>
            <a:r>
              <a:rPr lang="en-US" sz="2800">
                <a:solidFill>
                  <a:srgbClr val="0D0D0D"/>
                </a:solidFill>
                <a:latin typeface="Times New Roman" panose="02020603050405020304" pitchFamily="18" charset="0"/>
                <a:ea typeface="Times New Roman" panose="02020603050405020304" pitchFamily="18" charset="0"/>
              </a:rPr>
              <a:t>. (Nguyễn Minh Châu, </a:t>
            </a:r>
            <a:r>
              <a:rPr lang="en-US" sz="2800" i="1">
                <a:solidFill>
                  <a:srgbClr val="0D0D0D"/>
                </a:solidFill>
                <a:latin typeface="Times New Roman" panose="02020603050405020304" pitchFamily="18" charset="0"/>
                <a:ea typeface="Times New Roman" panose="02020603050405020304" pitchFamily="18" charset="0"/>
              </a:rPr>
              <a:t>Mảnh trăng cuối rừng</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7. […] </a:t>
            </a:r>
            <a:r>
              <a:rPr lang="en-US" sz="2800" i="1">
                <a:solidFill>
                  <a:srgbClr val="0D0D0D"/>
                </a:solidFill>
                <a:latin typeface="Times New Roman" panose="02020603050405020304" pitchFamily="18" charset="0"/>
                <a:ea typeface="Times New Roman" panose="02020603050405020304" pitchFamily="18" charset="0"/>
              </a:rPr>
              <a:t>Cái cụ bá thét ra lửa ấy lại xử nhũn mời hắn vào nhà xơi nước.</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(Nam Cao, </a:t>
            </a:r>
            <a:r>
              <a:rPr lang="en-US" sz="2800" i="1">
                <a:solidFill>
                  <a:srgbClr val="0D0D0D"/>
                </a:solidFill>
                <a:latin typeface="Times New Roman" panose="02020603050405020304" pitchFamily="18" charset="0"/>
                <a:ea typeface="Times New Roman" panose="02020603050405020304" pitchFamily="18" charset="0"/>
              </a:rPr>
              <a:t>Chí Phèo</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50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9" y="1555845"/>
            <a:ext cx="10986447" cy="4595104"/>
          </a:xfrm>
          <a:prstGeom prst="rect">
            <a:avLst/>
          </a:prstGeom>
        </p:spPr>
        <p:txBody>
          <a:bodyPr wrap="square">
            <a:spAutoFit/>
          </a:bodyPr>
          <a:lstStyle/>
          <a:p>
            <a:pPr algn="just">
              <a:spcAft>
                <a:spcPts val="0"/>
              </a:spcAft>
            </a:pPr>
            <a:r>
              <a:rPr lang="en-US" sz="2800" i="1" smtClean="0">
                <a:latin typeface="Times New Roman" panose="02020603050405020304" pitchFamily="18" charset="0"/>
                <a:ea typeface="MS Mincho"/>
              </a:rPr>
              <a:t>1</a:t>
            </a:r>
            <a:r>
              <a:rPr lang="en-US" sz="2800" i="1">
                <a:latin typeface="Times New Roman" panose="02020603050405020304" pitchFamily="18" charset="0"/>
                <a:ea typeface="MS Mincho"/>
              </a:rPr>
              <a:t>. đất trời bốc lửa</a:t>
            </a:r>
            <a:r>
              <a:rPr lang="en-US" sz="2800">
                <a:latin typeface="Times New Roman" panose="02020603050405020304" pitchFamily="18" charset="0"/>
                <a:ea typeface="MS Mincho"/>
              </a:rPr>
              <a:t>: Cảnh khốc liệt của chiến tranh bom đạn.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MS Mincho"/>
              </a:rPr>
              <a:t>2.  </a:t>
            </a:r>
            <a:r>
              <a:rPr lang="en-US" sz="2800" i="1">
                <a:latin typeface="Times New Roman" panose="02020603050405020304" pitchFamily="18" charset="0"/>
                <a:ea typeface="MS Mincho"/>
              </a:rPr>
              <a:t>súng gửi trời”</a:t>
            </a:r>
            <a:r>
              <a:rPr lang="en-US" sz="2800">
                <a:latin typeface="Times New Roman" panose="02020603050405020304" pitchFamily="18" charset="0"/>
                <a:ea typeface="MS Mincho"/>
              </a:rPr>
              <a:t>: nhấn mạnh độ cao hun hút của đồi dốc.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3</a:t>
            </a: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a:t>
            </a:r>
            <a:r>
              <a:rPr lang="en-US" sz="2800" i="1">
                <a:latin typeface="Times New Roman" panose="02020603050405020304" pitchFamily="18" charset="0"/>
                <a:ea typeface="MS Mincho"/>
              </a:rPr>
              <a:t>Gươm mài đá, đá núi cũng mòn/Voi uống nước, nước sông phải cạn</a:t>
            </a:r>
            <a:r>
              <a:rPr lang="en-US" sz="2800">
                <a:latin typeface="Times New Roman" panose="02020603050405020304" pitchFamily="18" charset="0"/>
                <a:ea typeface="MS Mincho"/>
              </a:rPr>
              <a:t>”: Sự trưởng thành lớn mạnh như vũ bão của nghĩa quân Lam Sơn.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4</a:t>
            </a: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trăm </a:t>
            </a:r>
            <a:r>
              <a:rPr lang="en-US" sz="2800" i="1">
                <a:latin typeface="Times New Roman" panose="02020603050405020304" pitchFamily="18" charset="0"/>
                <a:ea typeface="MS Mincho"/>
              </a:rPr>
              <a:t>miệng một lời, làm rung chuyển cả một tòa điện Diên Hồng</a:t>
            </a:r>
            <a:r>
              <a:rPr lang="en-US" sz="2800">
                <a:latin typeface="Times New Roman" panose="02020603050405020304" pitchFamily="18" charset="0"/>
                <a:ea typeface="MS Mincho"/>
              </a:rPr>
              <a:t>: đoàn kết thống nhất cao.</a:t>
            </a:r>
            <a:endParaRPr lang="en-US" sz="2800">
              <a:latin typeface="Times New Roman" panose="02020603050405020304" pitchFamily="18" charset="0"/>
              <a:ea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Calibri" panose="020F0502020204030204" pitchFamily="34" charset="0"/>
              </a:rPr>
              <a:t>5</a:t>
            </a:r>
            <a:r>
              <a:rPr lang="en-US" sz="2800">
                <a:latin typeface="Times New Roman" panose="02020603050405020304" pitchFamily="18" charset="0"/>
                <a:ea typeface="Calibri" panose="020F0502020204030204" pitchFamily="34" charset="0"/>
              </a:rPr>
              <a:t>. </a:t>
            </a:r>
            <a:r>
              <a:rPr lang="en-US" sz="2800" i="1" smtClean="0">
                <a:latin typeface="Times New Roman" panose="02020603050405020304" pitchFamily="18" charset="0"/>
                <a:ea typeface="Calibri" panose="020F0502020204030204" pitchFamily="34" charset="0"/>
              </a:rPr>
              <a:t>sỏi </a:t>
            </a:r>
            <a:r>
              <a:rPr lang="en-US" sz="2800" i="1">
                <a:latin typeface="Times New Roman" panose="02020603050405020304" pitchFamily="18" charset="0"/>
                <a:ea typeface="Calibri" panose="020F0502020204030204" pitchFamily="34" charset="0"/>
              </a:rPr>
              <a:t>đá cũng thành cơm</a:t>
            </a:r>
            <a:r>
              <a:rPr lang="en-US" sz="2800">
                <a:latin typeface="Times New Roman" panose="02020603050405020304" pitchFamily="18" charset="0"/>
                <a:ea typeface="Calibri" panose="020F0502020204030204" pitchFamily="34" charset="0"/>
              </a:rPr>
              <a:t>: thành quả của lao động gian khổ, vất vả, nhọc nhằn; niềm tin vào bàn tay lao động.</a:t>
            </a:r>
            <a:endParaRPr lang="en-US" sz="2800">
              <a:latin typeface="Times New Roman" panose="02020603050405020304" pitchFamily="18" charset="0"/>
              <a:ea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6</a:t>
            </a:r>
            <a:r>
              <a:rPr lang="en-US" sz="2800" smtClean="0">
                <a:latin typeface="Times New Roman" panose="02020603050405020304" pitchFamily="18" charset="0"/>
                <a:ea typeface="Calibri" panose="020F0502020204030204" pitchFamily="34" charset="0"/>
              </a:rPr>
              <a:t>. </a:t>
            </a:r>
            <a:r>
              <a:rPr lang="en-US" sz="2800" i="1">
                <a:latin typeface="Times New Roman" panose="02020603050405020304" pitchFamily="18" charset="0"/>
                <a:ea typeface="Calibri" panose="020F0502020204030204" pitchFamily="34" charset="0"/>
              </a:rPr>
              <a:t>đi lên đến tận trời:</a:t>
            </a:r>
            <a:r>
              <a:rPr lang="en-US" sz="2800">
                <a:latin typeface="Times New Roman" panose="02020603050405020304" pitchFamily="18" charset="0"/>
                <a:ea typeface="Calibri" panose="020F0502020204030204" pitchFamily="34" charset="0"/>
              </a:rPr>
              <a:t> vết thương không có nghĩa lí gì, không phải bận tâm.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Calibri" panose="020F0502020204030204" pitchFamily="34" charset="0"/>
              </a:rPr>
              <a:t> 7</a:t>
            </a:r>
            <a:r>
              <a:rPr lang="en-US" sz="2800">
                <a:latin typeface="Times New Roman" panose="02020603050405020304" pitchFamily="18" charset="0"/>
                <a:ea typeface="Calibri" panose="020F0502020204030204" pitchFamily="34" charset="0"/>
              </a:rPr>
              <a:t>.  </a:t>
            </a:r>
            <a:r>
              <a:rPr lang="en-US" sz="2800" i="1" smtClean="0">
                <a:latin typeface="Times New Roman" panose="02020603050405020304" pitchFamily="18" charset="0"/>
                <a:ea typeface="Calibri" panose="020F0502020204030204" pitchFamily="34" charset="0"/>
              </a:rPr>
              <a:t>thét </a:t>
            </a:r>
            <a:r>
              <a:rPr lang="en-US" sz="2800" i="1">
                <a:latin typeface="Times New Roman" panose="02020603050405020304" pitchFamily="18" charset="0"/>
                <a:ea typeface="Calibri" panose="020F0502020204030204" pitchFamily="34" charset="0"/>
              </a:rPr>
              <a:t>ra lửa:</a:t>
            </a:r>
            <a:r>
              <a:rPr lang="en-US" sz="2800">
                <a:latin typeface="Times New Roman" panose="02020603050405020304" pitchFamily="18" charset="0"/>
                <a:ea typeface="Calibri" panose="020F0502020204030204" pitchFamily="34" charset="0"/>
              </a:rPr>
              <a:t> kẻ có quyền sinh, quyền sát đối với người khác</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074054" y="412121"/>
            <a:ext cx="3898824" cy="587853"/>
          </a:xfrm>
          <a:prstGeom prst="rect">
            <a:avLst/>
          </a:prstGeom>
        </p:spPr>
        <p:txBody>
          <a:bodyPr wrap="none">
            <a:spAutoFit/>
          </a:bodyPr>
          <a:lstStyle/>
          <a:p>
            <a:pPr>
              <a:lnSpc>
                <a:spcPct val="115000"/>
              </a:lnSpc>
              <a:spcAft>
                <a:spcPts val="0"/>
              </a:spcAft>
            </a:pPr>
            <a:r>
              <a:rPr lang="fr-FR" sz="2800" b="1">
                <a:solidFill>
                  <a:srgbClr val="FF0000"/>
                </a:solidFill>
                <a:latin typeface="Times New Roman" panose="02020603050405020304" pitchFamily="18" charset="0"/>
                <a:ea typeface="Calibri" panose="020F0502020204030204" pitchFamily="34" charset="0"/>
              </a:rPr>
              <a:t>*Gợi ý đáp án bài tập 1:</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91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895" y="648600"/>
            <a:ext cx="10599760" cy="658642"/>
          </a:xfrm>
          <a:prstGeom prst="rect">
            <a:avLst/>
          </a:prstGeom>
        </p:spPr>
        <p:txBody>
          <a:bodyPr wrap="square">
            <a:spAutoFit/>
          </a:bodyPr>
          <a:lstStyle/>
          <a:p>
            <a:pPr algn="just">
              <a:lnSpc>
                <a:spcPct val="115000"/>
              </a:lnSpc>
              <a:spcAft>
                <a:spcPts val="0"/>
              </a:spcAft>
            </a:pPr>
            <a:r>
              <a:rPr lang="en-US" sz="3200" b="1">
                <a:latin typeface="Times New Roman" panose="02020603050405020304" pitchFamily="18" charset="0"/>
                <a:ea typeface="Calibri" panose="020F0502020204030204" pitchFamily="34" charset="0"/>
              </a:rPr>
              <a:t>Bài tập 2: </a:t>
            </a:r>
            <a:r>
              <a:rPr lang="en-US" sz="3200">
                <a:latin typeface="Times New Roman" panose="02020603050405020304" pitchFamily="18" charset="0"/>
                <a:ea typeface="Calibri" panose="020F0502020204030204" pitchFamily="34" charset="0"/>
              </a:rPr>
              <a:t>Tìm 5 thành ngữ so sánh có dùng biện pháp nói </a:t>
            </a:r>
            <a:r>
              <a:rPr lang="en-US" sz="3200">
                <a:latin typeface="Times New Roman" panose="02020603050405020304" pitchFamily="18" charset="0"/>
                <a:ea typeface="Calibri" panose="020F0502020204030204" pitchFamily="34" charset="0"/>
              </a:rPr>
              <a:t>quá</a:t>
            </a:r>
            <a:r>
              <a:rPr lang="en-US" sz="3200" smtClean="0">
                <a:latin typeface="Times New Roman" panose="02020603050405020304" pitchFamily="18"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p:sp>
        <p:nvSpPr>
          <p:cNvPr id="3" name="Rectangle 2"/>
          <p:cNvSpPr/>
          <p:nvPr/>
        </p:nvSpPr>
        <p:spPr>
          <a:xfrm>
            <a:off x="1219195" y="2757930"/>
            <a:ext cx="10313157" cy="3697166"/>
          </a:xfrm>
          <a:prstGeom prst="rect">
            <a:avLst/>
          </a:prstGeom>
        </p:spPr>
        <p:txBody>
          <a:bodyPr wrap="square">
            <a:spAutoFit/>
          </a:bodyPr>
          <a:lstStyle/>
          <a:p>
            <a:pPr>
              <a:lnSpc>
                <a:spcPct val="150000"/>
              </a:lnSpc>
              <a:spcAft>
                <a:spcPts val="0"/>
              </a:spcAft>
            </a:pPr>
            <a:r>
              <a:rPr lang="en-US" sz="3200" smtClean="0">
                <a:latin typeface="Times New Roman" panose="02020603050405020304" pitchFamily="18" charset="0"/>
                <a:ea typeface="Calibri" panose="020F0502020204030204" pitchFamily="34" charset="0"/>
              </a:rPr>
              <a:t>a</a:t>
            </a:r>
            <a:r>
              <a:rPr lang="en-US" sz="3200">
                <a:latin typeface="Times New Roman" panose="02020603050405020304" pitchFamily="18" charset="0"/>
                <a:ea typeface="Calibri" panose="020F0502020204030204" pitchFamily="34" charset="0"/>
              </a:rPr>
              <a:t>. Ngáy như sấm.</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b. Trơn như mỡ.</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c. Nhanh như cắt.</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d. Lúng túng như gà mắc tóc.</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e. Lừ đừ như ông từ vào đền.</a:t>
            </a:r>
            <a:endParaRPr lang="en-US" sz="3200">
              <a:latin typeface="Times New Roman" panose="02020603050405020304" pitchFamily="18" charset="0"/>
              <a:ea typeface="Times New Roman" panose="02020603050405020304" pitchFamily="18" charset="0"/>
            </a:endParaRPr>
          </a:p>
        </p:txBody>
      </p:sp>
      <p:sp>
        <p:nvSpPr>
          <p:cNvPr id="4" name="Rectangle 3"/>
          <p:cNvSpPr/>
          <p:nvPr/>
        </p:nvSpPr>
        <p:spPr>
          <a:xfrm>
            <a:off x="4165073" y="1723466"/>
            <a:ext cx="4421403" cy="658642"/>
          </a:xfrm>
          <a:prstGeom prst="rect">
            <a:avLst/>
          </a:prstGeom>
        </p:spPr>
        <p:txBody>
          <a:bodyPr wrap="none">
            <a:spAutoFit/>
          </a:bodyPr>
          <a:lstStyle/>
          <a:p>
            <a:pPr>
              <a:lnSpc>
                <a:spcPct val="115000"/>
              </a:lnSpc>
              <a:spcAft>
                <a:spcPts val="0"/>
              </a:spcAft>
            </a:pPr>
            <a:r>
              <a:rPr lang="fr-FR" sz="3200" b="1">
                <a:solidFill>
                  <a:srgbClr val="FF0000"/>
                </a:solidFill>
                <a:latin typeface="Times New Roman" panose="02020603050405020304" pitchFamily="18" charset="0"/>
                <a:ea typeface="Calibri" panose="020F0502020204030204" pitchFamily="34" charset="0"/>
              </a:rPr>
              <a:t>*Gợi ý đáp án bài tập 2:</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99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26416"/>
            <a:ext cx="10381397" cy="3490186"/>
          </a:xfrm>
          <a:prstGeom prst="rect">
            <a:avLst/>
          </a:prstGeom>
        </p:spPr>
        <p:txBody>
          <a:bodyPr wrap="square">
            <a:spAutoFit/>
          </a:bodyPr>
          <a:lstStyle/>
          <a:p>
            <a:pPr algn="just">
              <a:lnSpc>
                <a:spcPct val="115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Bài tập 3:</a:t>
            </a:r>
            <a:r>
              <a:rPr lang="en-US" sz="3200">
                <a:latin typeface="Times New Roman" panose="02020603050405020304" pitchFamily="18" charset="0"/>
                <a:ea typeface="Calibri" panose="020F0502020204030204" pitchFamily="34" charset="0"/>
                <a:cs typeface="Times New Roman" panose="02020603050405020304" pitchFamily="18" charset="0"/>
              </a:rPr>
              <a:t> Phân tích hiệu quả của các trường hợp sau đây do phép nói quá mang lại.</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a. </a:t>
            </a:r>
            <a:r>
              <a:rPr lang="en-US" sz="3200" i="1">
                <a:latin typeface="Times New Roman" panose="02020603050405020304" pitchFamily="18" charset="0"/>
                <a:ea typeface="Calibri" panose="020F0502020204030204" pitchFamily="34" charset="0"/>
                <a:cs typeface="Times New Roman" panose="02020603050405020304" pitchFamily="18" charset="0"/>
              </a:rPr>
              <a:t>Người say rượu mà đi xe máy thì tính mạng ngàn cân treo sợi tóc</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a:t>
            </a:r>
            <a:r>
              <a:rPr lang="en-US" sz="3200" i="1">
                <a:latin typeface="Times New Roman" panose="02020603050405020304" pitchFamily="18" charset="0"/>
                <a:ea typeface="Calibri" panose="020F0502020204030204" pitchFamily="34" charset="0"/>
                <a:cs typeface="Times New Roman" panose="02020603050405020304" pitchFamily="18" charset="0"/>
              </a:rPr>
              <a:t>Người sao một hẹn thì nên.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i="1">
                <a:latin typeface="Times New Roman" panose="02020603050405020304" pitchFamily="18" charset="0"/>
                <a:ea typeface="Calibri" panose="020F0502020204030204" pitchFamily="34" charset="0"/>
                <a:cs typeface="Times New Roman" panose="02020603050405020304" pitchFamily="18" charset="0"/>
              </a:rPr>
              <a:t>Người sao chín hẹn thì quên cả mười</a:t>
            </a:r>
            <a:r>
              <a:rPr lang="en-US" sz="3200">
                <a:latin typeface="Times New Roman" panose="02020603050405020304" pitchFamily="18" charset="0"/>
                <a:ea typeface="Calibri" panose="020F0502020204030204" pitchFamily="34" charset="0"/>
                <a:cs typeface="Times New Roman" panose="02020603050405020304" pitchFamily="18" charset="0"/>
              </a:rPr>
              <a:t>.  (Ca </a:t>
            </a:r>
            <a:r>
              <a:rPr lang="en-US" sz="3200">
                <a:latin typeface="Times New Roman" panose="02020603050405020304" pitchFamily="18" charset="0"/>
                <a:ea typeface="Calibri" panose="020F0502020204030204" pitchFamily="34" charset="0"/>
                <a:cs typeface="Times New Roman" panose="02020603050405020304" pitchFamily="18" charset="0"/>
              </a:rPr>
              <a:t>dao</a:t>
            </a:r>
            <a:r>
              <a:rPr lang="en-US" sz="320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3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1140</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14</vt:i4>
      </vt:variant>
    </vt:vector>
  </HeadingPairs>
  <TitlesOfParts>
    <vt:vector size="28" baseType="lpstr">
      <vt:lpstr>맑은 고딕</vt:lpstr>
      <vt:lpstr>Arial</vt:lpstr>
      <vt:lpstr>Arial Unicode MS</vt:lpstr>
      <vt:lpstr>Calibri</vt:lpstr>
      <vt:lpstr>Calibri Light</vt:lpstr>
      <vt:lpstr>等线</vt:lpstr>
      <vt:lpstr>inpin heiti</vt:lpstr>
      <vt:lpstr>MS Mincho</vt:lpstr>
      <vt:lpstr>Times New Roman</vt:lpstr>
      <vt:lpstr>Office Theme</vt:lpstr>
      <vt:lpstr>Office 主题</vt:lpstr>
      <vt:lpstr>Contents Slide Master</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2022-06-20T07:45:27Z</dcterms:created>
  <dcterms:modified xsi:type="dcterms:W3CDTF">2022-11-14T01:06:12Z</dcterms:modified>
</cp:coreProperties>
</file>