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5" r:id="rId5"/>
  </p:sldMasterIdLst>
  <p:notesMasterIdLst>
    <p:notesMasterId r:id="rId24"/>
  </p:notesMasterIdLst>
  <p:handoutMasterIdLst>
    <p:handoutMasterId r:id="rId25"/>
  </p:handoutMasterIdLst>
  <p:sldIdLst>
    <p:sldId id="290" r:id="rId6"/>
    <p:sldId id="315" r:id="rId7"/>
    <p:sldId id="311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306422"/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54" autoAdjust="0"/>
  </p:normalViewPr>
  <p:slideViewPr>
    <p:cSldViewPr snapToGrid="0">
      <p:cViewPr varScale="1">
        <p:scale>
          <a:sx n="61" d="100"/>
          <a:sy n="61" d="100"/>
        </p:scale>
        <p:origin x="812" y="80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AD85E682-5028-4246-85AA-2D21AF93D3CF}">
      <dgm:prSet phldrT="[Text]" custT="1"/>
      <dgm:spPr/>
      <dgm:t>
        <a:bodyPr/>
        <a:lstStyle/>
        <a:p>
          <a:pPr algn="ctr"/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4D8385B0-33EA-4B29-AE63-3D8FF37CC08B}" type="pres">
      <dgm:prSet presAssocID="{AD85E682-5028-4246-85AA-2D21AF93D3C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808F63B3-EB5C-4C7F-85F1-400BBA74CC16}" srcId="{276CF379-4CF9-447D-BD75-B473D604D139}" destId="{AD85E682-5028-4246-85AA-2D21AF93D3CF}" srcOrd="0" destOrd="0" parTransId="{48A750CF-3382-4850-9F0F-D194CE73221F}" sibTransId="{B7A2DD77-FCE5-4ACD-B438-3EA53145EB42}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2FB2FCB6-EF4C-4683-8498-8FACE7D8EFCA}" type="presParOf" srcId="{6BC6922E-E5FE-446D-865B-BFC3D483C0C3}" destId="{4D8385B0-33EA-4B29-AE63-3D8FF37CC0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B3BE0C06-9F3D-437D-82AC-E251C5E12538}" type="pres">
      <dgm:prSet presAssocID="{1DE0925C-6212-4ECC-B682-37767416634F}" presName="Name56" presStyleLbl="parChTrans1D2" presStyleIdx="0" presStyleCnt="5"/>
      <dgm:spPr/>
      <dgm:t>
        <a:bodyPr/>
        <a:lstStyle/>
        <a:p>
          <a:endParaRPr lang="en-US"/>
        </a:p>
      </dgm:t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9E0-6543-4A02-A1F8-5D6F4275B70D}" type="pres">
      <dgm:prSet presAssocID="{43E3C0D1-3256-4DB9-990D-4A81E107C3C3}" presName="Name56" presStyleLbl="parChTrans1D2" presStyleIdx="1" presStyleCnt="5"/>
      <dgm:spPr/>
      <dgm:t>
        <a:bodyPr/>
        <a:lstStyle/>
        <a:p>
          <a:endParaRPr lang="en-US"/>
        </a:p>
      </dgm:t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D2293-E0F2-46A9-A5D9-47BF58C82228}" type="pres">
      <dgm:prSet presAssocID="{FE4749F7-3CC4-4E86-8400-8D6D196EF441}" presName="Name56" presStyleLbl="parChTrans1D2" presStyleIdx="2" presStyleCnt="5"/>
      <dgm:spPr/>
      <dgm:t>
        <a:bodyPr/>
        <a:lstStyle/>
        <a:p>
          <a:endParaRPr lang="en-US"/>
        </a:p>
      </dgm:t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7A9B5-F6EC-492C-83A4-5313BD28D62D}" type="pres">
      <dgm:prSet presAssocID="{1C53D70E-997A-49B0-B90E-82874E2D4858}" presName="Name56" presStyleLbl="parChTrans1D2" presStyleIdx="3" presStyleCnt="5"/>
      <dgm:spPr/>
      <dgm:t>
        <a:bodyPr/>
        <a:lstStyle/>
        <a:p>
          <a:endParaRPr lang="en-US"/>
        </a:p>
      </dgm:t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322F-3E64-4501-B851-DDD6E419F3C3}" type="pres">
      <dgm:prSet presAssocID="{EE669A7A-30CF-4213-8391-EE3217B59E53}" presName="Name56" presStyleLbl="parChTrans1D2" presStyleIdx="4" presStyleCnt="5"/>
      <dgm:spPr/>
      <dgm:t>
        <a:bodyPr/>
        <a:lstStyle/>
        <a:p>
          <a:endParaRPr lang="en-US"/>
        </a:p>
      </dgm:t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385B0-33EA-4B29-AE63-3D8FF37CC08B}">
      <dsp:nvSpPr>
        <dsp:cNvPr id="0" name=""/>
        <dsp:cNvSpPr/>
      </dsp:nvSpPr>
      <dsp:spPr>
        <a:xfrm>
          <a:off x="0" y="262690"/>
          <a:ext cx="7461043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99" y="322089"/>
        <a:ext cx="7342245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4/1/2024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D5CE1597-43B6-4500-898D-97D337DD2B8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09585"/>
              <a:t>2024/4/1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CFE87005-8269-48BA-9BF5-4447D8AFC30D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09585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47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6D4C43E-DD09-483E-B4F8-0CD08AE46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568" y="50800"/>
            <a:ext cx="811493" cy="8157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4CBCD7-CDCA-4F7B-A8E8-9AC9F26BC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2058" y="5348376"/>
            <a:ext cx="839981" cy="12493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C29C2F-77D8-4AAE-B029-91E7CAE0A7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408587"/>
            <a:ext cx="1079135" cy="4580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0598B0-5E40-4DA3-9401-A9C04D1217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73870" y="6430038"/>
            <a:ext cx="12997799" cy="430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4EBAB0-B729-4215-B817-FC067D842D3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21446" y="6432855"/>
            <a:ext cx="2942591" cy="1788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7B5E2B-5F9F-4F50-8DCD-D76A227987D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49296" y="4741333"/>
            <a:ext cx="903509" cy="18705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FBD492-E027-448C-B14D-3F92A7861FC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60097" y="4721524"/>
            <a:ext cx="1164680" cy="19481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F2D29CF-81A6-4D49-8830-087779FEC47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11853" y="6116047"/>
            <a:ext cx="564692" cy="3952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94A80F-97E3-4D6C-9CE9-5F12489266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72058" y="3909484"/>
            <a:ext cx="1058799" cy="8893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AC476DB-14CB-4419-8E7B-144FF0496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22427" r="27990"/>
          <a:stretch/>
        </p:blipFill>
        <p:spPr>
          <a:xfrm rot="5400000">
            <a:off x="10353517" y="-873279"/>
            <a:ext cx="1098684" cy="257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5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E02C-6EC6-4E09-BC2C-9FDED4DE236E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25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1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55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20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36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91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43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87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434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6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09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  <p:sldLayoutId id="2147483727" r:id="rId24"/>
    <p:sldLayoutId id="2147483728" r:id="rId25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52898-6F96-4C6C-B47C-E16B9B20D1B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453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10" Type="http://schemas.openxmlformats.org/officeDocument/2006/relationships/image" Target="../media/image58.png"/><Relationship Id="rId4" Type="http://schemas.openxmlformats.org/officeDocument/2006/relationships/image" Target="../media/image20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5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1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48550" y="2435159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12399" y="1539348"/>
            <a:ext cx="21022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các hình sau và phân loại chúng thành 2 nhóm động vật có xương sống và động vật không có xương sống? Giải thích lí do?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335A8327-2B80-490C-AA20-6F6DAD21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4125790" y="1360316"/>
            <a:ext cx="6191250" cy="43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F3B916-2A7C-4296-B9F3-69A9E6180A7A}"/>
              </a:ext>
            </a:extLst>
          </p:cNvPr>
          <p:cNvSpPr txBox="1">
            <a:spLocks/>
          </p:cNvSpPr>
          <p:nvPr/>
        </p:nvSpPr>
        <p:spPr>
          <a:xfrm>
            <a:off x="389796" y="235052"/>
            <a:ext cx="8008616" cy="4824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6037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 txBox="1">
            <a:spLocks/>
          </p:cNvSpPr>
          <p:nvPr/>
        </p:nvSpPr>
        <p:spPr>
          <a:xfrm>
            <a:off x="11874741" y="6512542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810370" y="1988227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 descr="The Debaters - Sân chơi tranh biện bằng tiếng Anh mới toanh dành cho học  sinh THPT trên VTV7 | VTV.VN">
            <a:extLst>
              <a:ext uri="{FF2B5EF4-FFF2-40B4-BE49-F238E27FC236}">
                <a16:creationId xmlns:a16="http://schemas.microsoft.com/office/drawing/2014/main" id="{5D96D49C-2028-4CEC-B7A0-866A7CE83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3"/>
          <a:stretch/>
        </p:blipFill>
        <p:spPr bwMode="auto">
          <a:xfrm>
            <a:off x="9403820" y="628162"/>
            <a:ext cx="2734554" cy="190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20FF43-FEC8-4F45-B96D-68B87AD2A06D}"/>
              </a:ext>
            </a:extLst>
          </p:cNvPr>
          <p:cNvSpPr txBox="1">
            <a:spLocks/>
          </p:cNvSpPr>
          <p:nvPr/>
        </p:nvSpPr>
        <p:spPr>
          <a:xfrm>
            <a:off x="492824" y="859689"/>
            <a:ext cx="8013549" cy="1128537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 có xương sống: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6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 txBox="1">
            <a:spLocks/>
          </p:cNvSpPr>
          <p:nvPr/>
        </p:nvSpPr>
        <p:spPr>
          <a:xfrm>
            <a:off x="431998" y="432000"/>
            <a:ext cx="114963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III. Vai trò và tác hại của động vật có xương sống: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2132159" y="1587271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1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7566596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ích của động vật có xương sống: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1218490"/>
            <a:ext cx="3822863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1218490"/>
            <a:ext cx="3761407" cy="23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" y="3610511"/>
            <a:ext cx="3761407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10"/>
            <a:ext cx="3805190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95" y="1218490"/>
            <a:ext cx="3607251" cy="240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San hô là thực vật hay động vật?">
            <a:extLst>
              <a:ext uri="{FF2B5EF4-FFF2-40B4-BE49-F238E27FC236}">
                <a16:creationId xmlns:a16="http://schemas.microsoft.com/office/drawing/2014/main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3610508"/>
            <a:ext cx="3822862" cy="2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06" y="3610509"/>
            <a:ext cx="3822863" cy="2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7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 txBox="1">
            <a:spLocks/>
          </p:cNvSpPr>
          <p:nvPr/>
        </p:nvSpPr>
        <p:spPr>
          <a:xfrm>
            <a:off x="431999" y="432000"/>
            <a:ext cx="7769466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hại của động vật có xương sống: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8" descr="Hướng dẫn sơ cứu khi bị rắn độc cắn | Vinmec">
            <a:extLst>
              <a:ext uri="{FF2B5EF4-FFF2-40B4-BE49-F238E27FC236}">
                <a16:creationId xmlns:a16="http://schemas.microsoft.com/office/drawing/2014/main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18" y="3754834"/>
            <a:ext cx="3931641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356"/>
          <a:stretch/>
        </p:blipFill>
        <p:spPr bwMode="auto">
          <a:xfrm>
            <a:off x="8008950" y="1354478"/>
            <a:ext cx="3904509" cy="24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ệnh viêm não Nhật Bản có chiều hướng gia tăng">
            <a:extLst>
              <a:ext uri="{FF2B5EF4-FFF2-40B4-BE49-F238E27FC236}">
                <a16:creationId xmlns:a16="http://schemas.microsoft.com/office/drawing/2014/main" id="{8E266C6C-7A71-466C-BE70-665D5919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28" y="1410573"/>
            <a:ext cx="3604054" cy="24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ùa thu hoạch và những con chuột đồng">
            <a:extLst>
              <a:ext uri="{FF2B5EF4-FFF2-40B4-BE49-F238E27FC236}">
                <a16:creationId xmlns:a16="http://schemas.microsoft.com/office/drawing/2014/main" id="{00D28337-DBE6-4E30-9611-2DC6722B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" y="1354478"/>
            <a:ext cx="3681528" cy="24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op 7 loại quả cho chim Chào Mào ăn tốt nhất giúp chim khỏe mạnh hót hay">
            <a:extLst>
              <a:ext uri="{FF2B5EF4-FFF2-40B4-BE49-F238E27FC236}">
                <a16:creationId xmlns:a16="http://schemas.microsoft.com/office/drawing/2014/main" id="{84FB54CE-E56C-4759-97C3-C1509989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" y="3759906"/>
            <a:ext cx="4353809" cy="24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HÒNG NGỪA NGỘ ĐỘC DO CÁ NÓC CHI CỤC AN TOÀN VỆ SINH THỰC PHẨM HÀ TĨNH">
            <a:extLst>
              <a:ext uri="{FF2B5EF4-FFF2-40B4-BE49-F238E27FC236}">
                <a16:creationId xmlns:a16="http://schemas.microsoft.com/office/drawing/2014/main" id="{F21540F9-5198-45BC-9CBA-F3C77F777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2414"/>
          <a:stretch/>
        </p:blipFill>
        <p:spPr bwMode="auto">
          <a:xfrm>
            <a:off x="4183051" y="3751517"/>
            <a:ext cx="3825899" cy="24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3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279384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dung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PHT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1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02100-B5F4-4E00-863E-6D865F2A0005}"/>
              </a:ext>
            </a:extLst>
          </p:cNvPr>
          <p:cNvSpPr txBox="1"/>
          <p:nvPr/>
        </p:nvSpPr>
        <p:spPr>
          <a:xfrm>
            <a:off x="1547448" y="2518874"/>
            <a:ext cx="9461538" cy="363631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73" y="241824"/>
            <a:ext cx="6409974" cy="2987800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 CÓ XƯƠNG SỐNG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5124739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297129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574735"/>
              </p:ext>
            </p:extLst>
          </p:nvPr>
        </p:nvGraphicFramePr>
        <p:xfrm>
          <a:off x="1018400" y="1383876"/>
          <a:ext cx="10155200" cy="452489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rgbClr val="0000FF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rgbClr val="0000FF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68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242" y="583577"/>
            <a:ext cx="11002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4">
            <a:extLst>
              <a:ext uri="{FF2B5EF4-FFF2-40B4-BE49-F238E27FC236}">
                <a16:creationId xmlns:a16="http://schemas.microsoft.com/office/drawing/2014/main" id="{655CA35D-8273-4668-82A0-C765CD98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39" y="4852168"/>
            <a:ext cx="2950720" cy="1658256"/>
          </a:xfrm>
          <a:prstGeom prst="rect">
            <a:avLst/>
          </a:prstGeom>
        </p:spPr>
      </p:pic>
      <p:pic>
        <p:nvPicPr>
          <p:cNvPr id="5" name="图片 28">
            <a:extLst>
              <a:ext uri="{FF2B5EF4-FFF2-40B4-BE49-F238E27FC236}">
                <a16:creationId xmlns:a16="http://schemas.microsoft.com/office/drawing/2014/main" id="{4693DD7E-BAC5-4F55-9B73-7188916E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12" y="3895784"/>
            <a:ext cx="3032007" cy="2528027"/>
          </a:xfrm>
          <a:prstGeom prst="rect">
            <a:avLst/>
          </a:prstGeom>
        </p:spPr>
      </p:pic>
      <p:grpSp>
        <p:nvGrpSpPr>
          <p:cNvPr id="6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10381572" y="-123957"/>
            <a:ext cx="1895053" cy="1182880"/>
            <a:chOff x="7180022" y="219753"/>
            <a:chExt cx="1592029" cy="993734"/>
          </a:xfrm>
        </p:grpSpPr>
        <p:pic>
          <p:nvPicPr>
            <p:cNvPr id="7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8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9" name="图片 35">
            <a:extLst>
              <a:ext uri="{FF2B5EF4-FFF2-40B4-BE49-F238E27FC236}">
                <a16:creationId xmlns:a16="http://schemas.microsoft.com/office/drawing/2014/main" id="{2B1D96BD-DF8F-4B04-987B-AA4ECECC8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42" y="4071909"/>
            <a:ext cx="1438781" cy="585267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1B4FF0A3-E370-4B23-B855-B90E30644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3870" y="6430038"/>
            <a:ext cx="12997799" cy="430821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33D6A114-2470-4715-830C-28260D2EC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86" y="5283186"/>
            <a:ext cx="634039" cy="1365623"/>
          </a:xfrm>
          <a:prstGeom prst="rect">
            <a:avLst/>
          </a:prstGeom>
        </p:spPr>
      </p:pic>
      <p:pic>
        <p:nvPicPr>
          <p:cNvPr id="12" name="图片 31">
            <a:extLst>
              <a:ext uri="{FF2B5EF4-FFF2-40B4-BE49-F238E27FC236}">
                <a16:creationId xmlns:a16="http://schemas.microsoft.com/office/drawing/2014/main" id="{44F3D5BF-0C3C-4308-8162-8988AB671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824" y="6192954"/>
            <a:ext cx="723455" cy="349535"/>
          </a:xfrm>
          <a:prstGeom prst="rect">
            <a:avLst/>
          </a:prstGeom>
        </p:spPr>
      </p:pic>
      <p:pic>
        <p:nvPicPr>
          <p:cNvPr id="13" name="图片 62">
            <a:extLst>
              <a:ext uri="{FF2B5EF4-FFF2-40B4-BE49-F238E27FC236}">
                <a16:creationId xmlns:a16="http://schemas.microsoft.com/office/drawing/2014/main" id="{1EDD38B7-7F20-3025-96E1-7DC7229858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4988" y="5265037"/>
            <a:ext cx="773725" cy="15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43">
            <a:extLst>
              <a:ext uri="{FF2B5EF4-FFF2-40B4-BE49-F238E27FC236}">
                <a16:creationId xmlns:a16="http://schemas.microsoft.com/office/drawing/2014/main" id="{333F15E4-5E8D-6B6B-DC9F-0D5DA752A690}"/>
              </a:ext>
            </a:extLst>
          </p:cNvPr>
          <p:cNvGrpSpPr/>
          <p:nvPr/>
        </p:nvGrpSpPr>
        <p:grpSpPr>
          <a:xfrm>
            <a:off x="-765773" y="-110461"/>
            <a:ext cx="1895053" cy="1182880"/>
            <a:chOff x="7180022" y="219753"/>
            <a:chExt cx="1592029" cy="993734"/>
          </a:xfrm>
        </p:grpSpPr>
        <p:pic>
          <p:nvPicPr>
            <p:cNvPr id="16" name="图片 25">
              <a:extLst>
                <a:ext uri="{FF2B5EF4-FFF2-40B4-BE49-F238E27FC236}">
                  <a16:creationId xmlns:a16="http://schemas.microsoft.com/office/drawing/2014/main" id="{7D8DC1AB-4CE5-72AD-3B40-0F0BBA8C4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7" name="图片 32">
              <a:extLst>
                <a:ext uri="{FF2B5EF4-FFF2-40B4-BE49-F238E27FC236}">
                  <a16:creationId xmlns:a16="http://schemas.microsoft.com/office/drawing/2014/main" id="{8AC0A7A6-EFD5-235C-C60D-D2592A49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9" name="图片 33">
            <a:extLst>
              <a:ext uri="{FF2B5EF4-FFF2-40B4-BE49-F238E27FC236}">
                <a16:creationId xmlns:a16="http://schemas.microsoft.com/office/drawing/2014/main" id="{08601CBF-2AD2-4261-8191-36F90736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949" y="5787701"/>
            <a:ext cx="1731415" cy="642168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A21ABC91-65F8-458C-AFC7-0F77CF636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506" y="5322235"/>
            <a:ext cx="625911" cy="1284335"/>
          </a:xfrm>
          <a:prstGeom prst="rect">
            <a:avLst/>
          </a:prstGeom>
        </p:spPr>
      </p:pic>
      <p:pic>
        <p:nvPicPr>
          <p:cNvPr id="21" name="图片 40">
            <a:extLst>
              <a:ext uri="{FF2B5EF4-FFF2-40B4-BE49-F238E27FC236}">
                <a16:creationId xmlns:a16="http://schemas.microsoft.com/office/drawing/2014/main" id="{C2534C03-113D-4374-8141-C9E008A84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768" y="5412738"/>
            <a:ext cx="715325" cy="1081117"/>
          </a:xfrm>
          <a:prstGeom prst="rect">
            <a:avLst/>
          </a:prstGeom>
        </p:spPr>
      </p:pic>
      <p:pic>
        <p:nvPicPr>
          <p:cNvPr id="22" name="图片 41">
            <a:extLst>
              <a:ext uri="{FF2B5EF4-FFF2-40B4-BE49-F238E27FC236}">
                <a16:creationId xmlns:a16="http://schemas.microsoft.com/office/drawing/2014/main" id="{770B5569-BE13-47B0-923B-39DA4A432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1264" y="5347582"/>
            <a:ext cx="609653" cy="1284335"/>
          </a:xfrm>
          <a:prstGeom prst="rect">
            <a:avLst/>
          </a:prstGeom>
        </p:spPr>
      </p:pic>
      <p:pic>
        <p:nvPicPr>
          <p:cNvPr id="24" name="图片 26">
            <a:extLst>
              <a:ext uri="{FF2B5EF4-FFF2-40B4-BE49-F238E27FC236}">
                <a16:creationId xmlns:a16="http://schemas.microsoft.com/office/drawing/2014/main" id="{A5913F51-006A-480F-B220-02511CBEC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481" y="5787294"/>
            <a:ext cx="1007960" cy="715325"/>
          </a:xfrm>
          <a:prstGeom prst="rect">
            <a:avLst/>
          </a:prstGeom>
        </p:spPr>
      </p:pic>
      <p:pic>
        <p:nvPicPr>
          <p:cNvPr id="25" name="图片 32">
            <a:extLst>
              <a:ext uri="{FF2B5EF4-FFF2-40B4-BE49-F238E27FC236}">
                <a16:creationId xmlns:a16="http://schemas.microsoft.com/office/drawing/2014/main" id="{BE9D18E4-63FF-49C9-A9EA-47A7ACF71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349" y="5458357"/>
            <a:ext cx="455863" cy="9715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45878" y="4667796"/>
            <a:ext cx="56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chemeClr val="bg1"/>
                </a:solidFill>
              </a:rPr>
              <a:t>B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14" name="Picture 12" descr="Set animals sets Royalty Free Vector Image - VectorStock">
            <a:extLst>
              <a:ext uri="{FF2B5EF4-FFF2-40B4-BE49-F238E27FC236}">
                <a16:creationId xmlns:a16="http://schemas.microsoft.com/office/drawing/2014/main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588579" y="2186152"/>
            <a:ext cx="10413791" cy="46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 txBox="1">
            <a:spLocks/>
          </p:cNvSpPr>
          <p:nvPr/>
        </p:nvSpPr>
        <p:spPr>
          <a:xfrm>
            <a:off x="1106815" y="4334"/>
            <a:ext cx="9812740" cy="23876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b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23</a:t>
            </a:r>
            <a:r>
              <a:rPr lang="en-US" sz="720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CÓ XƯƠNG SỐNG</a:t>
            </a:r>
            <a:endParaRPr lang="en-US" sz="5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32973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281870" y="1222644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8DACA1-7230-4A2A-9AF3-DD669CE1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02"/>
            <a:ext cx="10836223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 txBox="1">
            <a:spLocks/>
          </p:cNvSpPr>
          <p:nvPr/>
        </p:nvSpPr>
        <p:spPr>
          <a:xfrm>
            <a:off x="11472318" y="6170137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817D8C26-90ED-444A-A396-F5DD6A363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E85ED96-9977-4336-AB98-05D3BB08876D}"/>
              </a:ext>
            </a:extLst>
          </p:cNvPr>
          <p:cNvSpPr/>
          <p:nvPr/>
        </p:nvSpPr>
        <p:spPr>
          <a:xfrm>
            <a:off x="6662368" y="6402861"/>
            <a:ext cx="1158631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2" descr="Đối thoại với loài chim cánh cụt">
            <a:extLst>
              <a:ext uri="{FF2B5EF4-FFF2-40B4-BE49-F238E27FC236}">
                <a16:creationId xmlns:a16="http://schemas.microsoft.com/office/drawing/2014/main" id="{3DE3032D-4F29-4956-A26A-8EDF5C1DE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7326BD6-BD44-4A5A-A97D-909506EFD169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B514A-E92A-4560-9A84-D3A9CAAC4EB5}"/>
              </a:ext>
            </a:extLst>
          </p:cNvPr>
          <p:cNvSpPr txBox="1">
            <a:spLocks/>
          </p:cNvSpPr>
          <p:nvPr/>
        </p:nvSpPr>
        <p:spPr>
          <a:xfrm>
            <a:off x="0" y="-31605"/>
            <a:ext cx="10836223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Đặc điểm nhận biết động vật có xương sống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76189" y="931404"/>
            <a:ext cx="24395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Nêu sự khác biệt giữa động vật có xương sống và động vật không có xương sống? </a:t>
            </a:r>
          </a:p>
          <a:p>
            <a:pPr lvl="0" algn="just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Kể tên các nhóm động vật thuộc động vật có xương sống?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 descr="Bải Giảng Trực Tuyến | THCS Ba Đình">
            <a:extLst>
              <a:ext uri="{FF2B5EF4-FFF2-40B4-BE49-F238E27FC236}">
                <a16:creationId xmlns:a16="http://schemas.microsoft.com/office/drawing/2014/main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89" y="-16411"/>
            <a:ext cx="6874412" cy="687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8F8166-2029-4934-967E-CD3B2C8617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39618" cy="1125415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SỰ ĐA DẠNG CỦA </a:t>
            </a:r>
            <a:b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ĐỘNG VẬT CÓ XƯƠNG SỐNG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1A9F8-6CF5-4F80-96E2-DFEC38BD87DF}"/>
              </a:ext>
            </a:extLst>
          </p:cNvPr>
          <p:cNvSpPr/>
          <p:nvPr/>
        </p:nvSpPr>
        <p:spPr>
          <a:xfrm>
            <a:off x="9928746" y="3420795"/>
            <a:ext cx="1200923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CÁ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9546C-5A9F-4F4D-8720-B4CA9B58AD13}"/>
              </a:ext>
            </a:extLst>
          </p:cNvPr>
          <p:cNvSpPr/>
          <p:nvPr/>
        </p:nvSpPr>
        <p:spPr>
          <a:xfrm>
            <a:off x="7156650" y="3036765"/>
            <a:ext cx="2235223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LƯỠNG CƯ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33B09-C30D-46C4-A5F7-C800E5013955}"/>
              </a:ext>
            </a:extLst>
          </p:cNvPr>
          <p:cNvSpPr/>
          <p:nvPr/>
        </p:nvSpPr>
        <p:spPr>
          <a:xfrm>
            <a:off x="8170441" y="1482875"/>
            <a:ext cx="1460582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CHIM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B27F9-72B3-4273-AFE3-8F79759B9C3D}"/>
              </a:ext>
            </a:extLst>
          </p:cNvPr>
          <p:cNvSpPr/>
          <p:nvPr/>
        </p:nvSpPr>
        <p:spPr>
          <a:xfrm>
            <a:off x="6862149" y="2259820"/>
            <a:ext cx="1892646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BÒ SÁT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DD6BD-562B-4430-8BC7-D8AA0524C8B3}"/>
              </a:ext>
            </a:extLst>
          </p:cNvPr>
          <p:cNvSpPr/>
          <p:nvPr/>
        </p:nvSpPr>
        <p:spPr>
          <a:xfrm>
            <a:off x="9798917" y="2431015"/>
            <a:ext cx="1330752" cy="366786"/>
          </a:xfrm>
          <a:prstGeom prst="rect">
            <a:avLst/>
          </a:prstGeom>
          <a:solidFill>
            <a:srgbClr val="306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LỚP THÚ</a:t>
            </a:r>
          </a:p>
        </p:txBody>
      </p:sp>
    </p:spTree>
    <p:extLst>
      <p:ext uri="{BB962C8B-B14F-4D97-AF65-F5344CB8AC3E}">
        <p14:creationId xmlns:p14="http://schemas.microsoft.com/office/powerpoint/2010/main" val="202595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 txBox="1">
            <a:spLocks/>
          </p:cNvSpPr>
          <p:nvPr/>
        </p:nvSpPr>
        <p:spPr>
          <a:xfrm>
            <a:off x="240291" y="630446"/>
            <a:ext cx="11340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CÓ XƯƠNG SỐNG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 txBox="1">
            <a:spLocks/>
          </p:cNvSpPr>
          <p:nvPr/>
        </p:nvSpPr>
        <p:spPr>
          <a:xfrm>
            <a:off x="694758" y="792774"/>
            <a:ext cx="9746690" cy="721551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SỰ ĐA DẠNG CỦA ĐỘNG VẬT CÓ XƯƠNG SỐNG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7237DE-ED88-458A-A1F1-57A4969CF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789370"/>
              </p:ext>
            </p:extLst>
          </p:nvPr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368E485-A082-4285-A2F8-B4597DC9B572}"/>
              </a:ext>
            </a:extLst>
          </p:cNvPr>
          <p:cNvSpPr/>
          <p:nvPr/>
        </p:nvSpPr>
        <p:spPr>
          <a:xfrm>
            <a:off x="422621" y="1430082"/>
            <a:ext cx="10093380" cy="2573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8689" y="0"/>
            <a:ext cx="2050757" cy="115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5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 txBox="1">
            <a:spLocks/>
          </p:cNvSpPr>
          <p:nvPr/>
        </p:nvSpPr>
        <p:spPr>
          <a:xfrm>
            <a:off x="372369" y="319254"/>
            <a:ext cx="11340000" cy="43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540984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7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0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48256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 txBox="1">
            <a:spLocks/>
          </p:cNvSpPr>
          <p:nvPr/>
        </p:nvSpPr>
        <p:spPr>
          <a:xfrm>
            <a:off x="1599321" y="244736"/>
            <a:ext cx="8993354" cy="57437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 txBox="1">
            <a:spLocks/>
          </p:cNvSpPr>
          <p:nvPr/>
        </p:nvSpPr>
        <p:spPr>
          <a:xfrm>
            <a:off x="11496369" y="6155190"/>
            <a:ext cx="432000" cy="432000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4B97-44DA-46A5-B80C-2D561E308728}"/>
              </a:ext>
            </a:extLst>
          </p:cNvPr>
          <p:cNvSpPr txBox="1">
            <a:spLocks/>
          </p:cNvSpPr>
          <p:nvPr/>
        </p:nvSpPr>
        <p:spPr>
          <a:xfrm>
            <a:off x="907363" y="922538"/>
            <a:ext cx="10377270" cy="432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phần thuyết trình, thảo luận các nhóm, hoàn thiện bảng thu hoạch cá nhân sau: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8DEE6E73-F0FA-46D5-9956-E23B81341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372542"/>
              </p:ext>
            </p:extLst>
          </p:nvPr>
        </p:nvGraphicFramePr>
        <p:xfrm>
          <a:off x="1179043" y="1469833"/>
          <a:ext cx="9413632" cy="46945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428">
                  <a:extLst>
                    <a:ext uri="{9D8B030D-6E8A-4147-A177-3AD203B41FA5}">
                      <a16:colId xmlns:a16="http://schemas.microsoft.com/office/drawing/2014/main" val="3738552799"/>
                    </a:ext>
                  </a:extLst>
                </a:gridCol>
                <a:gridCol w="2530860">
                  <a:extLst>
                    <a:ext uri="{9D8B030D-6E8A-4147-A177-3AD203B41FA5}">
                      <a16:colId xmlns:a16="http://schemas.microsoft.com/office/drawing/2014/main" val="4060835716"/>
                    </a:ext>
                  </a:extLst>
                </a:gridCol>
                <a:gridCol w="2852936">
                  <a:extLst>
                    <a:ext uri="{9D8B030D-6E8A-4147-A177-3AD203B41FA5}">
                      <a16:colId xmlns:a16="http://schemas.microsoft.com/office/drawing/2014/main" val="374908182"/>
                    </a:ext>
                  </a:extLst>
                </a:gridCol>
                <a:gridCol w="2353408">
                  <a:extLst>
                    <a:ext uri="{9D8B030D-6E8A-4147-A177-3AD203B41FA5}">
                      <a16:colId xmlns:a16="http://schemas.microsoft.com/office/drawing/2014/main" val="1855356058"/>
                    </a:ext>
                  </a:extLst>
                </a:gridCol>
              </a:tblGrid>
              <a:tr h="746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74142"/>
                  </a:ext>
                </a:extLst>
              </a:tr>
              <a:tr h="78953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517047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77812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6850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18549"/>
                  </a:ext>
                </a:extLst>
              </a:tr>
              <a:tr h="78953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69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www.w3.org/XML/1998/namespace"/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http://purl.org/dc/terms/"/>
    <ds:schemaRef ds:uri="16c05727-aa75-4e4a-9b5f-8a80a116589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718</TotalTime>
  <Words>785</Words>
  <Application>Microsoft Office PowerPoint</Application>
  <PresentationFormat>Widescreen</PresentationFormat>
  <Paragraphs>137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  I. Đặc điểm nhận biết động vật có xương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Miss Hằng</cp:lastModifiedBy>
  <cp:revision>71</cp:revision>
  <dcterms:created xsi:type="dcterms:W3CDTF">2021-04-13T16:26:41Z</dcterms:created>
  <dcterms:modified xsi:type="dcterms:W3CDTF">2024-04-01T16:32:11Z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