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8"/>
  </p:notesMasterIdLst>
  <p:handoutMasterIdLst>
    <p:handoutMasterId r:id="rId19"/>
  </p:handoutMasterIdLst>
  <p:sldIdLst>
    <p:sldId id="264" r:id="rId2"/>
    <p:sldId id="3195" r:id="rId3"/>
    <p:sldId id="3194" r:id="rId4"/>
    <p:sldId id="3196" r:id="rId5"/>
    <p:sldId id="3197" r:id="rId6"/>
    <p:sldId id="3211" r:id="rId7"/>
    <p:sldId id="3198" r:id="rId8"/>
    <p:sldId id="3212" r:id="rId9"/>
    <p:sldId id="3213" r:id="rId10"/>
    <p:sldId id="3172" r:id="rId11"/>
    <p:sldId id="3173" r:id="rId12"/>
    <p:sldId id="3223" r:id="rId13"/>
    <p:sldId id="3224" r:id="rId14"/>
    <p:sldId id="3199" r:id="rId15"/>
    <p:sldId id="3217" r:id="rId16"/>
    <p:sldId id="3219" r:id="rId17"/>
  </p:sldIdLst>
  <p:sldSz cx="12858750" cy="7232650"/>
  <p:notesSz cx="6858000" cy="9144000"/>
  <p:embeddedFontLst>
    <p:embeddedFont>
      <p:font typeface="Calibri Light" panose="020F0302020204030204" pitchFamily="34" charset="0"/>
      <p:regular r:id="rId20"/>
      <p:italic r:id="rId21"/>
    </p:embeddedFont>
    <p:embeddedFont>
      <p:font typeface="SimSun" panose="02010600030101010101" pitchFamily="2" charset="-122"/>
      <p:regular r:id="rId22"/>
    </p:embeddedFont>
    <p:embeddedFont>
      <p:font typeface="Calibri" panose="020F0502020204030204" pitchFamily="34" charset="0"/>
      <p:regular r:id="rId23"/>
      <p:bold r:id="rId24"/>
      <p:italic r:id="rId25"/>
      <p:boldItalic r:id="rId26"/>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65" userDrawn="1">
          <p15:clr>
            <a:srgbClr val="A4A3A4"/>
          </p15:clr>
        </p15:guide>
        <p15:guide id="3" pos="557" userDrawn="1">
          <p15:clr>
            <a:srgbClr val="A4A3A4"/>
          </p15:clr>
        </p15:guide>
        <p15:guide id="4" orient="horz" pos="4154" userDrawn="1">
          <p15:clr>
            <a:srgbClr val="A4A3A4"/>
          </p15:clr>
        </p15:guide>
        <p15:guide id="5" pos="7497" userDrawn="1">
          <p15:clr>
            <a:srgbClr val="A4A3A4"/>
          </p15:clr>
        </p15:guide>
        <p15:guide id="6"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showGuides="1">
      <p:cViewPr varScale="1">
        <p:scale>
          <a:sx n="57" d="100"/>
          <a:sy n="57" d="100"/>
        </p:scale>
        <p:origin x="956" y="36"/>
      </p:cViewPr>
      <p:guideLst>
        <p:guide orient="horz" pos="328"/>
        <p:guide pos="4065"/>
        <p:guide pos="557"/>
        <p:guide orient="horz" pos="4154"/>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2024/4/2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t>2024/4/2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2024/4/2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2024/4/2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E303CA-A366-4AAE-B5F5-A264AC6BBBFE}" type="datetimeFigureOut">
              <a:rPr lang="zh-CN" altLang="en-US" smtClean="0"/>
              <a:t>2024/4/2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t>2024/4/2</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3620770" y="88027"/>
            <a:ext cx="4408805" cy="1106805"/>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600" b="1" dirty="0">
                <a:solidFill>
                  <a:srgbClr val="288098"/>
                </a:solidFill>
                <a:latin typeface="Arial" panose="020B0604020202020204" pitchFamily="34" charset="0"/>
                <a:ea typeface="Arial" panose="020B0604020202020204" pitchFamily="34" charset="0"/>
              </a:rPr>
              <a:t>Khởi động</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11"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pic>
        <p:nvPicPr>
          <p:cNvPr id="2" name="Picture 1" descr="IMG_256"/>
          <p:cNvPicPr>
            <a:picLocks noChangeAspect="1"/>
          </p:cNvPicPr>
          <p:nvPr/>
        </p:nvPicPr>
        <p:blipFill>
          <a:blip r:embed="rId3"/>
          <a:stretch>
            <a:fillRect/>
          </a:stretch>
        </p:blipFill>
        <p:spPr>
          <a:xfrm>
            <a:off x="884555" y="1096010"/>
            <a:ext cx="10495915" cy="4322445"/>
          </a:xfrm>
          <a:prstGeom prst="rect">
            <a:avLst/>
          </a:prstGeom>
          <a:noFill/>
          <a:ln w="9525">
            <a:noFill/>
          </a:ln>
        </p:spPr>
      </p:pic>
      <p:sp>
        <p:nvSpPr>
          <p:cNvPr id="3" name="Rounded Rectangle 2"/>
          <p:cNvSpPr/>
          <p:nvPr/>
        </p:nvSpPr>
        <p:spPr>
          <a:xfrm>
            <a:off x="740410" y="5488305"/>
            <a:ext cx="11017250" cy="1582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solidFill>
                  <a:srgbClr val="FF0000"/>
                </a:solidFill>
                <a:latin typeface="Times New Roman" panose="02020603050405020304" charset="0"/>
                <a:cs typeface="Times New Roman" panose="02020603050405020304" charset="0"/>
              </a:rPr>
              <a:t>Em có suy nghĩ gì về nhận xét của  Phan Huy Chú : </a:t>
            </a:r>
            <a:r>
              <a:rPr lang="en-US" sz="2400" b="1" i="1">
                <a:solidFill>
                  <a:srgbClr val="FF0000"/>
                </a:solidFill>
                <a:latin typeface="Times New Roman" panose="02020603050405020304" charset="0"/>
                <a:cs typeface="Times New Roman" panose="02020603050405020304" charset="0"/>
              </a:rPr>
              <a:t>Vì trưng thu quá mức dân kiệt cả vật lực mà không thể nộp đủ đến nỗi trở thành bần cùng mà phải bỏ cả nghề nghiệp. Có người vì thuế sơn mà chặt cả cây sơn, vì thuế lụa mà phải phá khung cửi, vì thuế cá tôm mà phải hủy cả chài lưới.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829945"/>
          </a:xfrm>
          <a:prstGeom prst="rect">
            <a:avLst/>
          </a:prstGeom>
          <a:noFill/>
          <a:ln w="9525">
            <a:noFill/>
          </a:ln>
        </p:spPr>
        <p:txBody>
          <a:bodyPr wrap="square">
            <a:spAutoFit/>
          </a:bodyPr>
          <a:lstStyle/>
          <a:p>
            <a:pPr marL="0" indent="0"/>
            <a:r>
              <a:rPr lang="en-US" sz="2400" b="1">
                <a:latin typeface="Times New Roman" panose="02020603050405020304" charset="0"/>
              </a:rPr>
              <a:t>3.Tác động của phong trào nông dân ở Đàng Ngoài đối với xã hội Đại Việt </a:t>
            </a:r>
          </a:p>
          <a:p>
            <a:pPr marL="0" indent="0"/>
            <a:r>
              <a:rPr lang="en-US" sz="2400" b="1">
                <a:latin typeface="Times New Roman" panose="02020603050405020304" charset="0"/>
              </a:rPr>
              <a:t>thế kỉ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4" name="Cloud Callout 3"/>
          <p:cNvSpPr/>
          <p:nvPr/>
        </p:nvSpPr>
        <p:spPr>
          <a:xfrm>
            <a:off x="8573135" y="1556385"/>
            <a:ext cx="3535045" cy="391795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Hãy cho biết phong trào nông dân ở Đàng Ngoài  có tác động như thế nào đối với xã hội Đại Việt thế kỉ XVIII?</a:t>
            </a:r>
          </a:p>
        </p:txBody>
      </p:sp>
      <p:sp>
        <p:nvSpPr>
          <p:cNvPr id="5" name="Text Box 4"/>
          <p:cNvSpPr txBox="1"/>
          <p:nvPr/>
        </p:nvSpPr>
        <p:spPr>
          <a:xfrm>
            <a:off x="740410" y="1960245"/>
            <a:ext cx="5080000" cy="460375"/>
          </a:xfrm>
          <a:prstGeom prst="rect">
            <a:avLst/>
          </a:prstGeom>
          <a:noFill/>
          <a:ln w="9525">
            <a:noFill/>
          </a:ln>
        </p:spPr>
        <p:txBody>
          <a:bodyPr>
            <a:spAutoFit/>
          </a:bodyPr>
          <a:lstStyle/>
          <a:p>
            <a:pPr marL="0" indent="0"/>
            <a:r>
              <a:rPr lang="en-US" sz="2400" b="1">
                <a:latin typeface="Times New Roman" panose="02020603050405020304" charset="0"/>
              </a:rPr>
              <a:t>- Kết quả:</a:t>
            </a:r>
            <a:r>
              <a:rPr lang="en-US" sz="2400" b="0">
                <a:latin typeface="Times New Roman" panose="02020603050405020304" charset="0"/>
              </a:rPr>
              <a:t> Đều thất bại</a:t>
            </a:r>
            <a:endParaRPr lang="en-US" sz="2400"/>
          </a:p>
        </p:txBody>
      </p:sp>
      <p:sp>
        <p:nvSpPr>
          <p:cNvPr id="6" name="Text Box 5"/>
          <p:cNvSpPr txBox="1"/>
          <p:nvPr/>
        </p:nvSpPr>
        <p:spPr>
          <a:xfrm>
            <a:off x="740410" y="2464435"/>
            <a:ext cx="5080000" cy="460375"/>
          </a:xfrm>
          <a:prstGeom prst="rect">
            <a:avLst/>
          </a:prstGeom>
          <a:noFill/>
          <a:ln w="9525">
            <a:noFill/>
          </a:ln>
        </p:spPr>
        <p:txBody>
          <a:bodyPr>
            <a:spAutoFit/>
          </a:bodyPr>
          <a:lstStyle/>
          <a:p>
            <a:pPr marL="0" indent="0"/>
            <a:r>
              <a:rPr lang="en-US" sz="2400" b="1">
                <a:latin typeface="Times New Roman" panose="02020603050405020304" charset="0"/>
              </a:rPr>
              <a:t>- Ý nghĩa, tác động: </a:t>
            </a:r>
          </a:p>
        </p:txBody>
      </p:sp>
      <p:sp>
        <p:nvSpPr>
          <p:cNvPr id="7" name="Text Box 6"/>
          <p:cNvSpPr txBox="1"/>
          <p:nvPr/>
        </p:nvSpPr>
        <p:spPr>
          <a:xfrm>
            <a:off x="740410" y="2967990"/>
            <a:ext cx="7864475" cy="1938020"/>
          </a:xfrm>
          <a:prstGeom prst="rect">
            <a:avLst/>
          </a:prstGeom>
          <a:noFill/>
          <a:ln w="9525">
            <a:noFill/>
          </a:ln>
        </p:spPr>
        <p:txBody>
          <a:bodyPr wrap="square">
            <a:spAutoFit/>
          </a:bodyPr>
          <a:lstStyle/>
          <a:p>
            <a:pPr marL="0" indent="0"/>
            <a:r>
              <a:rPr lang="en-US" sz="2400" b="0">
                <a:latin typeface="Times New Roman" panose="02020603050405020304" charset="0"/>
              </a:rPr>
              <a:t>+ Thể hiện ý chí đấu tranh chống áp bức, bất công</a:t>
            </a:r>
          </a:p>
          <a:p>
            <a:pPr marL="0" indent="0"/>
            <a:r>
              <a:rPr lang="en-US" sz="2400" b="0">
                <a:latin typeface="Times New Roman" panose="02020603050405020304" charset="0"/>
              </a:rPr>
              <a:t>+ Buộc chúa Trịnh phải thực hiện 1 số chính sách như khuyến khích khai hoang, giảm nhẹ thuế khoá, tu sửa đê điều, đưa nông dân lưu tán về quê làm ăn…</a:t>
            </a:r>
          </a:p>
          <a:p>
            <a:pPr marL="0" indent="0"/>
            <a:r>
              <a:rPr lang="en-US" sz="2400" b="0">
                <a:latin typeface="Times New Roman" panose="02020603050405020304" charset="0"/>
              </a:rPr>
              <a:t>+ Giáng đòn mạnh mẽ và làm lung lay chính quyền Lê – Trịnh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bldLvl="0" animBg="1"/>
      <p:bldP spid="4" grpId="1" animBg="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1938020"/>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a:p>
            <a:pPr marL="0" indent="0"/>
            <a:endParaRPr lang="en-US" sz="2400" b="1" i="1">
              <a:latin typeface="Times New Roman" panose="02020603050405020304" charset="0"/>
            </a:endParaRPr>
          </a:p>
          <a:p>
            <a:pPr marL="0" indent="0"/>
            <a:r>
              <a:rPr lang="en-US" sz="2400" b="1" i="1">
                <a:latin typeface="Times New Roman" panose="02020603050405020304" charset="0"/>
              </a:rPr>
              <a:t>2. Nêu những nét chính của các cuộc khởi nghĩa nông dân ở Đàng Ngoài thế kỉ XVIII.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829945"/>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p:txBody>
      </p:sp>
      <p:sp>
        <p:nvSpPr>
          <p:cNvPr id="2" name="Text Box 1"/>
          <p:cNvSpPr txBox="1"/>
          <p:nvPr/>
        </p:nvSpPr>
        <p:spPr>
          <a:xfrm>
            <a:off x="524510" y="2176145"/>
            <a:ext cx="11295380" cy="4154170"/>
          </a:xfrm>
          <a:prstGeom prst="rect">
            <a:avLst/>
          </a:prstGeom>
          <a:noFill/>
          <a:ln w="9525">
            <a:noFill/>
          </a:ln>
        </p:spPr>
        <p:txBody>
          <a:bodyPr wrap="square">
            <a:spAutoFit/>
          </a:bodyPr>
          <a:lstStyle/>
          <a:p>
            <a:pPr marL="0" indent="0"/>
            <a:r>
              <a:rPr lang="en-US" sz="2400" b="1" i="1">
                <a:latin typeface="Times New Roman" panose="02020603050405020304" charset="0"/>
              </a:rPr>
              <a:t>Gợi ý:</a:t>
            </a:r>
          </a:p>
          <a:p>
            <a:pPr marL="0" indent="0"/>
            <a:r>
              <a:rPr lang="en-US" sz="2400" b="1" i="1">
                <a:latin typeface="Times New Roman" panose="02020603050405020304" charset="0"/>
              </a:rPr>
              <a:t>Sự mục nát của chính quyền phong kiến họ Trịnh ở Đàng Ngoài đã dẫn đến những hậu quả:</a:t>
            </a:r>
          </a:p>
          <a:p>
            <a:pPr marL="0" indent="0"/>
            <a:r>
              <a:rPr lang="en-US" sz="2400" b="1" i="1">
                <a:latin typeface="Times New Roman" panose="02020603050405020304" charset="0"/>
              </a:rPr>
              <a:t>- Chính trị: </a:t>
            </a:r>
            <a:r>
              <a:rPr lang="en-US" sz="2400" b="0">
                <a:latin typeface="Times New Roman" panose="02020603050405020304" charset="0"/>
              </a:rPr>
              <a:t> Quan lại địa phương: Hoành hành đục khoét nhân dân.</a:t>
            </a:r>
            <a:endParaRPr lang="en-US" sz="2400" b="1">
              <a:latin typeface="Times New Roman" panose="02020603050405020304" charset="0"/>
            </a:endParaRPr>
          </a:p>
          <a:p>
            <a:pPr marL="0" indent="0"/>
            <a:r>
              <a:rPr lang="en-US" sz="2400" b="1">
                <a:latin typeface="Times New Roman" panose="02020603050405020304" charset="0"/>
              </a:rPr>
              <a:t>- Kinh tế: </a:t>
            </a:r>
            <a:endParaRPr lang="en-US" sz="2400" b="0">
              <a:latin typeface="Times New Roman" panose="02020603050405020304" charset="0"/>
            </a:endParaRPr>
          </a:p>
          <a:p>
            <a:pPr marL="0" indent="0"/>
            <a:r>
              <a:rPr lang="en-US" sz="2400" b="0">
                <a:latin typeface="Times New Roman" panose="02020603050405020304" charset="0"/>
              </a:rPr>
              <a:t>+ Ruộng đất của nhân dân bị quan lại, địa chủ lấn chiếm.</a:t>
            </a:r>
          </a:p>
          <a:p>
            <a:pPr marL="0" indent="0"/>
            <a:r>
              <a:rPr lang="en-US" sz="2400" b="0">
                <a:latin typeface="Times New Roman" panose="02020603050405020304" charset="0"/>
              </a:rPr>
              <a:t>+ Tình trạng hạn hán, lũ lụt dấn đến mất mùa liên tiếp xả ra.</a:t>
            </a:r>
          </a:p>
          <a:p>
            <a:pPr marL="0" indent="0"/>
            <a:r>
              <a:rPr lang="en-US" sz="2400" b="0">
                <a:latin typeface="Times New Roman" panose="02020603050405020304" charset="0"/>
              </a:rPr>
              <a:t>+ Thủ công nghiệp và thương nghiệp ngày càng sa sút, tiêu điều.</a:t>
            </a:r>
            <a:endParaRPr lang="en-US" sz="2400" b="1">
              <a:latin typeface="Times New Roman" panose="02020603050405020304" charset="0"/>
            </a:endParaRPr>
          </a:p>
          <a:p>
            <a:pPr marL="0" indent="0"/>
            <a:r>
              <a:rPr lang="en-US" sz="2400" b="1">
                <a:latin typeface="Times New Roman" panose="02020603050405020304" charset="0"/>
              </a:rPr>
              <a:t>- Xã hội</a:t>
            </a:r>
            <a:r>
              <a:rPr lang="en-US" sz="2400" b="0">
                <a:latin typeface="Times New Roman" panose="02020603050405020304" charset="0"/>
              </a:rPr>
              <a:t>: Cuộc sống của nhân dân khó khăn về mọi mặt.</a:t>
            </a:r>
            <a:endParaRPr lang="en-US" sz="2400" b="1" i="1">
              <a:latin typeface="Times New Roman" panose="02020603050405020304" charset="0"/>
            </a:endParaRPr>
          </a:p>
          <a:p>
            <a:pPr marL="0" indent="0"/>
            <a:r>
              <a:rPr lang="en-US" sz="2400" b="1" i="1">
                <a:latin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240155"/>
            <a:ext cx="11435715" cy="460375"/>
          </a:xfrm>
          <a:prstGeom prst="rect">
            <a:avLst/>
          </a:prstGeom>
          <a:noFill/>
          <a:ln w="9525">
            <a:noFill/>
          </a:ln>
        </p:spPr>
        <p:txBody>
          <a:bodyPr wrap="square">
            <a:spAutoFit/>
          </a:bodyPr>
          <a:lstStyle/>
          <a:p>
            <a:pPr marL="0" indent="0"/>
            <a:r>
              <a:rPr lang="en-US" sz="2400" b="1" i="1">
                <a:latin typeface="Times New Roman" panose="02020603050405020304" charset="0"/>
              </a:rPr>
              <a:t>2. Nêu những nét chính của các cuộc khởi nghĩa nông dân ở Đàng Ngoài thế kỉ XVIII.</a:t>
            </a:r>
          </a:p>
        </p:txBody>
      </p:sp>
      <p:sp>
        <p:nvSpPr>
          <p:cNvPr id="2" name="Text Box 1"/>
          <p:cNvSpPr txBox="1"/>
          <p:nvPr/>
        </p:nvSpPr>
        <p:spPr>
          <a:xfrm>
            <a:off x="3889375" y="-15911196"/>
            <a:ext cx="5080000" cy="645160"/>
          </a:xfrm>
          <a:prstGeom prst="rect">
            <a:avLst/>
          </a:prstGeom>
          <a:noFill/>
          <a:ln w="9525">
            <a:noFill/>
          </a:ln>
        </p:spPr>
        <p:txBody>
          <a:bodyPr>
            <a:spAutoFit/>
          </a:bodyPr>
          <a:lstStyle/>
          <a:p>
            <a:pPr marL="0" indent="0"/>
            <a:r>
              <a:rPr lang="en-US" b="0">
                <a:latin typeface="Times New Roman" panose="02020603050405020304" charset="0"/>
              </a:rPr>
              <a:t>- Hàng loạt các cuộc khởi nghĩa nổ ra ở khắp các tỉnh thành  và diễn ra trong 1 thời gian dài như: </a:t>
            </a:r>
            <a:endParaRPr lang="en-US"/>
          </a:p>
        </p:txBody>
      </p:sp>
      <p:sp>
        <p:nvSpPr>
          <p:cNvPr id="4" name="Text Box 3"/>
          <p:cNvSpPr txBox="1"/>
          <p:nvPr/>
        </p:nvSpPr>
        <p:spPr>
          <a:xfrm>
            <a:off x="3889375" y="22498686"/>
            <a:ext cx="5080000" cy="645160"/>
          </a:xfrm>
          <a:prstGeom prst="rect">
            <a:avLst/>
          </a:prstGeom>
          <a:noFill/>
          <a:ln w="9525">
            <a:noFill/>
          </a:ln>
        </p:spPr>
        <p:txBody>
          <a:bodyPr>
            <a:spAutoFit/>
          </a:bodyPr>
          <a:lstStyle/>
          <a:p>
            <a:pPr marL="0" indent="0"/>
            <a:endParaRPr lang="en-US" b="1">
              <a:solidFill>
                <a:srgbClr val="7030A0"/>
              </a:solidFill>
              <a:latin typeface="Times New Roman" panose="02020603050405020304" charset="0"/>
            </a:endParaRPr>
          </a:p>
          <a:p>
            <a:pPr marL="0" indent="0"/>
            <a:r>
              <a:rPr lang="en-US" b="1">
                <a:solidFill>
                  <a:srgbClr val="7030A0"/>
                </a:solidFill>
                <a:latin typeface="Times New Roman" panose="02020603050405020304" charset="0"/>
              </a:rPr>
              <a:t>-</a:t>
            </a:r>
            <a:r>
              <a:rPr lang="en-US" b="0">
                <a:latin typeface="Times New Roman" panose="02020603050405020304" charset="0"/>
              </a:rPr>
              <a:t> Kết quả đều thất bại. </a:t>
            </a:r>
            <a:endParaRPr lang="en-US"/>
          </a:p>
        </p:txBody>
      </p:sp>
      <p:sp>
        <p:nvSpPr>
          <p:cNvPr id="5" name="Text Box 4"/>
          <p:cNvSpPr txBox="1"/>
          <p:nvPr/>
        </p:nvSpPr>
        <p:spPr>
          <a:xfrm>
            <a:off x="668655" y="1671955"/>
            <a:ext cx="10244455" cy="1198880"/>
          </a:xfrm>
          <a:prstGeom prst="rect">
            <a:avLst/>
          </a:prstGeom>
          <a:noFill/>
          <a:ln w="9525">
            <a:noFill/>
          </a:ln>
        </p:spPr>
        <p:txBody>
          <a:bodyPr wrap="square">
            <a:spAutoFit/>
          </a:bodyPr>
          <a:lstStyle/>
          <a:p>
            <a:pPr marL="0" indent="0"/>
            <a:r>
              <a:rPr lang="en-US" sz="2400" b="0">
                <a:latin typeface="Times New Roman" panose="02020603050405020304" charset="0"/>
              </a:rPr>
              <a:t> Gợi ý:</a:t>
            </a:r>
          </a:p>
          <a:p>
            <a:pPr marL="0" indent="0"/>
            <a:r>
              <a:rPr lang="en-US" sz="2400" b="0">
                <a:latin typeface="Times New Roman" panose="02020603050405020304" charset="0"/>
              </a:rPr>
              <a:t>- Hàng loạt các cuộc khởi nghĩa nổ ra ở khắp các tỉnh thành  và diễn ra trong 1 thời gian dài như: </a:t>
            </a:r>
            <a:endParaRPr lang="en-US" sz="2400"/>
          </a:p>
        </p:txBody>
      </p:sp>
      <p:pic>
        <p:nvPicPr>
          <p:cNvPr id="6" name="Picture 5"/>
          <p:cNvPicPr>
            <a:picLocks noChangeAspect="1"/>
          </p:cNvPicPr>
          <p:nvPr/>
        </p:nvPicPr>
        <p:blipFill>
          <a:blip r:embed="rId4"/>
          <a:stretch>
            <a:fillRect/>
          </a:stretch>
        </p:blipFill>
        <p:spPr>
          <a:xfrm>
            <a:off x="524510" y="2824480"/>
            <a:ext cx="11371580" cy="3386455"/>
          </a:xfrm>
          <a:prstGeom prst="rect">
            <a:avLst/>
          </a:prstGeom>
        </p:spPr>
      </p:pic>
      <p:sp>
        <p:nvSpPr>
          <p:cNvPr id="7" name="Text Box 6"/>
          <p:cNvSpPr txBox="1"/>
          <p:nvPr/>
        </p:nvSpPr>
        <p:spPr>
          <a:xfrm>
            <a:off x="2180590" y="6209030"/>
            <a:ext cx="5080000" cy="460375"/>
          </a:xfrm>
          <a:prstGeom prst="rect">
            <a:avLst/>
          </a:prstGeom>
          <a:noFill/>
          <a:ln w="9525">
            <a:noFill/>
          </a:ln>
        </p:spPr>
        <p:txBody>
          <a:bodyPr>
            <a:spAutoFit/>
          </a:bodyPr>
          <a:lstStyle/>
          <a:p>
            <a:pPr marL="0" indent="0"/>
            <a:r>
              <a:rPr lang="en-US" sz="2400" b="1">
                <a:solidFill>
                  <a:srgbClr val="7030A0"/>
                </a:solidFill>
                <a:latin typeface="Times New Roman" panose="02020603050405020304" charset="0"/>
              </a:rPr>
              <a:t>-</a:t>
            </a:r>
            <a:r>
              <a:rPr lang="en-US" sz="2400" b="0">
                <a:latin typeface="Times New Roman" panose="02020603050405020304" charset="0"/>
              </a:rPr>
              <a:t> Kết quả đều thất bại. </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5" grpId="0"/>
      <p:bldP spid="5"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lstStyle/>
          <a:p>
            <a:pPr marL="0" indent="0" algn="ctr"/>
            <a:r>
              <a:rPr lang="en-US" sz="3200" b="1">
                <a:solidFill>
                  <a:srgbClr val="FF0000"/>
                </a:solidFill>
                <a:latin typeface="Times New Roman" panose="02020603050405020304" charset="0"/>
              </a:rPr>
              <a:t>VẬN DỤNG</a:t>
            </a:r>
          </a:p>
        </p:txBody>
      </p:sp>
      <p:sp>
        <p:nvSpPr>
          <p:cNvPr id="3" name="Text Box 2"/>
          <p:cNvSpPr txBox="1"/>
          <p:nvPr/>
        </p:nvSpPr>
        <p:spPr>
          <a:xfrm>
            <a:off x="1460500" y="1527810"/>
            <a:ext cx="8992870" cy="1568450"/>
          </a:xfrm>
          <a:prstGeom prst="rect">
            <a:avLst/>
          </a:prstGeom>
          <a:noFill/>
          <a:ln w="9525">
            <a:noFill/>
          </a:ln>
        </p:spPr>
        <p:txBody>
          <a:bodyPr wrap="square">
            <a:spAutoFit/>
          </a:bodyPr>
          <a:lstStyle/>
          <a:p>
            <a:pPr marL="0" indent="0"/>
            <a:r>
              <a:rPr lang="en-US" sz="2400" b="1" i="1">
                <a:latin typeface="Times New Roman" panose="02020603050405020304" charset="0"/>
              </a:rPr>
              <a:t>Tìm hiểu thêm về các cuộc khởi nghĩa nông dân ở Đàng Ngoài thế kỉ XVIII , hãy viết về một cuộc khởi nghĩa ( khoảng 100 chữ) với các nội dung sau: Khởi nghĩa diễn ra khi nào? Mục đích. Ở đâu? Ai tham gia? Ai liên quan? Họ đã có hành động như thế nào và kết quả.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lstStyle/>
          <a:p>
            <a:pPr marL="0" indent="0"/>
            <a:r>
              <a:rPr lang="en-US" sz="2800" b="0">
                <a:latin typeface="Times New Roman" panose="02020603050405020304" charset="0"/>
              </a:rPr>
              <a:t>- Chuẩn bị Bài 8: Phong trào Tây Sơn.</a:t>
            </a:r>
          </a:p>
          <a:p>
            <a:pPr marL="0" indent="0"/>
            <a:r>
              <a:rPr lang="en-US" sz="2800" b="0">
                <a:latin typeface="Times New Roman" panose="02020603050405020304" charset="0"/>
              </a:rPr>
              <a:t>+ Tìm hiểu về nguyên nhân bùng nổ của phong trào Tây Sơn.</a:t>
            </a:r>
          </a:p>
          <a:p>
            <a:pPr marL="0" indent="0"/>
            <a:r>
              <a:rPr lang="en-US" sz="2800" b="0">
                <a:latin typeface="Times New Roman" panose="02020603050405020304" charset="0"/>
              </a:rPr>
              <a:t>+ Tìm hiểu về một số thắng lợi tiêu biểu của phong trào Tây Sơn.</a:t>
            </a:r>
          </a:p>
          <a:p>
            <a:pPr marL="0" indent="0"/>
            <a:r>
              <a:rPr lang="en-US" sz="2800" b="0">
                <a:latin typeface="Times New Roman" panose="02020603050405020304" charset="0"/>
              </a:rPr>
              <a:t>+ Tìm hiểu về Nguyễn Huệ - Quang Trung và vai trò của ông trong phong trào Tây Sơn.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1753235"/>
          </a:xfrm>
          <a:prstGeom prst="rect">
            <a:avLst/>
          </a:prstGeom>
          <a:noFill/>
          <a:ln w="9525">
            <a:noFill/>
          </a:ln>
        </p:spPr>
        <p:txBody>
          <a:bodyPr wrap="square">
            <a:spAutoFit/>
          </a:bodyPr>
          <a:lstStyle/>
          <a:p>
            <a:pPr marL="90170" indent="-90170" algn="ctr"/>
            <a:r>
              <a:rPr lang="en-US" sz="3600" b="1">
                <a:solidFill>
                  <a:srgbClr val="0070C0"/>
                </a:solidFill>
                <a:latin typeface="Times New Roman" panose="02020603050405020304" charset="0"/>
              </a:rPr>
              <a:t>Tiết 13. Bài 7</a:t>
            </a:r>
          </a:p>
          <a:p>
            <a:pPr marL="90170" indent="-90170" algn="ctr"/>
            <a:r>
              <a:rPr lang="en-US" sz="3600" b="1">
                <a:solidFill>
                  <a:srgbClr val="0070C0"/>
                </a:solidFill>
                <a:latin typeface="Times New Roman" panose="02020603050405020304" charset="0"/>
              </a:rPr>
              <a:t>KHỞI NGHĨA NÔNG DÂN Ở ĐÀNG NGOÀI THẾ KỈ XVIII</a:t>
            </a:r>
            <a:endParaRPr lang="en-US" sz="36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3" name="Cloud Callout 2"/>
          <p:cNvSpPr/>
          <p:nvPr/>
        </p:nvSpPr>
        <p:spPr>
          <a:xfrm>
            <a:off x="8811260" y="904875"/>
            <a:ext cx="3522345" cy="4988560"/>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Times New Roman" panose="02020603050405020304" charset="0"/>
                <a:cs typeface="Times New Roman" panose="02020603050405020304" charset="0"/>
              </a:rPr>
              <a:t>Hoạt động nhóm 5 phút - Hoàn thành PHT</a:t>
            </a:r>
          </a:p>
          <a:p>
            <a:pPr algn="ctr"/>
            <a:r>
              <a:rPr lang="en-US" sz="2400">
                <a:latin typeface="Times New Roman" panose="02020603050405020304" charset="0"/>
                <a:cs typeface="Times New Roman" panose="02020603050405020304" charset="0"/>
              </a:rPr>
              <a:t> Hãy nêu những nét chính về bối cảnh lịch sử Đàng Ngoài của Đại Việt nửa đầu TK XVIII.</a:t>
            </a:r>
          </a:p>
        </p:txBody>
      </p:sp>
      <p:graphicFrame>
        <p:nvGraphicFramePr>
          <p:cNvPr id="4" name="Table 3"/>
          <p:cNvGraphicFramePr/>
          <p:nvPr/>
        </p:nvGraphicFramePr>
        <p:xfrm>
          <a:off x="740410" y="1905000"/>
          <a:ext cx="7992745" cy="3253740"/>
        </p:xfrm>
        <a:graphic>
          <a:graphicData uri="http://schemas.openxmlformats.org/drawingml/2006/table">
            <a:tbl>
              <a:tblPr firstRow="1" bandRow="1">
                <a:tableStyleId>{5C22544A-7EE6-4342-B048-85BDC9FD1C3A}</a:tableStyleId>
              </a:tblPr>
              <a:tblGrid>
                <a:gridCol w="1315720">
                  <a:extLst>
                    <a:ext uri="{9D8B030D-6E8A-4147-A177-3AD203B41FA5}">
                      <a16:colId xmlns:a16="http://schemas.microsoft.com/office/drawing/2014/main" val="20000"/>
                    </a:ext>
                  </a:extLst>
                </a:gridCol>
                <a:gridCol w="6677025">
                  <a:extLst>
                    <a:ext uri="{9D8B030D-6E8A-4147-A177-3AD203B41FA5}">
                      <a16:colId xmlns:a16="http://schemas.microsoft.com/office/drawing/2014/main" val="20001"/>
                    </a:ext>
                  </a:extLst>
                </a:gridCol>
              </a:tblGrid>
              <a:tr h="1501140">
                <a:tc>
                  <a:txBody>
                    <a:bodyPr/>
                    <a:lstStyle/>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0"/>
                  </a:ext>
                </a:extLst>
              </a:tr>
              <a:tr h="1134110">
                <a:tc>
                  <a:txBody>
                    <a:bodyPr/>
                    <a:lstStyle/>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1"/>
                  </a:ext>
                </a:extLst>
              </a:tr>
              <a:tr h="618490">
                <a:tc>
                  <a:txBody>
                    <a:bodyPr/>
                    <a:lstStyle/>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extLst>
                  <a:ext uri="{0D108BD9-81ED-4DB2-BD59-A6C34878D82A}">
                    <a16:rowId xmlns:a16="http://schemas.microsoft.com/office/drawing/2014/main" val="10002"/>
                  </a:ext>
                </a:extLst>
              </a:tr>
            </a:tbl>
          </a:graphicData>
        </a:graphic>
      </p:graphicFrame>
      <p:sp>
        <p:nvSpPr>
          <p:cNvPr id="6" name="Text Box 5"/>
          <p:cNvSpPr txBox="1"/>
          <p:nvPr/>
        </p:nvSpPr>
        <p:spPr>
          <a:xfrm>
            <a:off x="2055495" y="1960880"/>
            <a:ext cx="677037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Chính quyền trung ương: chính quyền PK Đàng Ngoài rơi vào khủng hoảng sâu sắc, Vua Lê không có thực quyền, phủ Chúa giữ mọi quyền hành quanh năm tổ chức hội hè, yến tiệc…</a:t>
            </a:r>
          </a:p>
        </p:txBody>
      </p:sp>
      <p:sp>
        <p:nvSpPr>
          <p:cNvPr id="7" name="Text Box 6"/>
          <p:cNvSpPr txBox="1"/>
          <p:nvPr/>
        </p:nvSpPr>
        <p:spPr>
          <a:xfrm>
            <a:off x="2108835" y="2973705"/>
            <a:ext cx="623824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Quan lại địa phương: Hoành hành đục khoét nhân dân.</a:t>
            </a:r>
          </a:p>
        </p:txBody>
      </p:sp>
      <p:sp>
        <p:nvSpPr>
          <p:cNvPr id="8" name="Text Box 7"/>
          <p:cNvSpPr txBox="1"/>
          <p:nvPr/>
        </p:nvSpPr>
        <p:spPr>
          <a:xfrm>
            <a:off x="2055495" y="3497580"/>
            <a:ext cx="676275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Ruộng đất của nhân dân bị quan lại, địa chủ lấn chiếm.</a:t>
            </a:r>
          </a:p>
          <a:p>
            <a:r>
              <a:rPr lang="en-US" sz="2000">
                <a:latin typeface="Times New Roman" panose="02020603050405020304" charset="0"/>
                <a:cs typeface="Times New Roman" panose="02020603050405020304" charset="0"/>
              </a:rPr>
              <a:t>+ Tình trạng hạn hán, lũ lụt dấn đến mất mùa liên tiếp xả ra.</a:t>
            </a:r>
          </a:p>
          <a:p>
            <a:r>
              <a:rPr lang="en-US" sz="2000">
                <a:latin typeface="Times New Roman" panose="02020603050405020304" charset="0"/>
                <a:cs typeface="Times New Roman" panose="02020603050405020304" charset="0"/>
              </a:rPr>
              <a:t>+ Thủ công nghiệp và thương nghiệp ngày càng sa sút, tiêu điều.</a:t>
            </a:r>
          </a:p>
        </p:txBody>
      </p:sp>
      <p:sp>
        <p:nvSpPr>
          <p:cNvPr id="12" name="Text Box 11"/>
          <p:cNvSpPr txBox="1"/>
          <p:nvPr/>
        </p:nvSpPr>
        <p:spPr>
          <a:xfrm>
            <a:off x="2108835" y="4553585"/>
            <a:ext cx="676275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Cuộc sống của nhân dân khó khăn về mọi mặt.</a:t>
            </a:r>
          </a:p>
        </p:txBody>
      </p:sp>
      <p:sp>
        <p:nvSpPr>
          <p:cNvPr id="14" name="Rounded Rectangle 13"/>
          <p:cNvSpPr/>
          <p:nvPr/>
        </p:nvSpPr>
        <p:spPr>
          <a:xfrm>
            <a:off x="740410" y="5185410"/>
            <a:ext cx="8424545"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p>
        </p:txBody>
      </p:sp>
      <p:sp>
        <p:nvSpPr>
          <p:cNvPr id="5" name="Text Box 4"/>
          <p:cNvSpPr txBox="1"/>
          <p:nvPr/>
        </p:nvSpPr>
        <p:spPr>
          <a:xfrm>
            <a:off x="524510" y="1167765"/>
            <a:ext cx="9901555" cy="460375"/>
          </a:xfrm>
          <a:prstGeom prst="rect">
            <a:avLst/>
          </a:prstGeom>
          <a:noFill/>
          <a:ln w="9525">
            <a:noFill/>
          </a:ln>
        </p:spPr>
        <p:txBody>
          <a:bodyPr wrap="square">
            <a:spAutoFit/>
          </a:bodyPr>
          <a:lstStyle/>
          <a:p>
            <a:pPr marL="0" indent="0"/>
            <a:r>
              <a:rPr lang="en-US" sz="2400" b="1">
                <a:latin typeface="Times New Roman" panose="02020603050405020304" charset="0"/>
              </a:rPr>
              <a:t>1. Bối cảnh lịch sử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p:bldP spid="6" grpId="1"/>
      <p:bldP spid="7" grpId="0"/>
      <p:bldP spid="7" grpId="1"/>
      <p:bldP spid="8" grpId="0"/>
      <p:bldP spid="8" grpId="1"/>
      <p:bldP spid="12" grpId="0"/>
      <p:bldP spid="12" grpId="1"/>
      <p:bldP spid="14" grpId="0" bldLvl="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lstStyle/>
          <a:p>
            <a:pPr marL="0" indent="0"/>
            <a:r>
              <a:rPr lang="en-US" sz="2400" b="1">
                <a:solidFill>
                  <a:schemeClr val="tx1"/>
                </a:solidFill>
                <a:latin typeface="Times New Roman" panose="02020603050405020304" charset="0"/>
              </a:rPr>
              <a:t>2.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pic>
        <p:nvPicPr>
          <p:cNvPr id="3" name="Picture 2" descr="IMG_256"/>
          <p:cNvPicPr>
            <a:picLocks noChangeAspect="1"/>
          </p:cNvPicPr>
          <p:nvPr/>
        </p:nvPicPr>
        <p:blipFill>
          <a:blip r:embed="rId4"/>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Dựa vào lược đồ, thông tin và bảng tóm tắt hãy:</a:t>
            </a:r>
          </a:p>
          <a:p>
            <a:pPr algn="ctr"/>
            <a:r>
              <a:rPr lang="en-US" sz="2400">
                <a:latin typeface="Times New Roman" panose="02020603050405020304" charset="0"/>
                <a:cs typeface="Times New Roman" panose="02020603050405020304" charset="0"/>
              </a:rPr>
              <a:t>Nêu những diễn biến chính của các cuộc khởi nghĩa.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4" grpId="0" bldLvl="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lstStyle/>
          <a:p>
            <a:pPr marL="0" indent="0"/>
            <a:r>
              <a:rPr lang="en-US" sz="2400" b="1">
                <a:solidFill>
                  <a:srgbClr val="0070C0"/>
                </a:solidFill>
                <a:latin typeface="Times New Roman" panose="02020603050405020304" charset="0"/>
              </a:rPr>
              <a:t>2.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graphicFrame>
        <p:nvGraphicFramePr>
          <p:cNvPr id="5" name="Table 4"/>
          <p:cNvGraphicFramePr/>
          <p:nvPr/>
        </p:nvGraphicFramePr>
        <p:xfrm>
          <a:off x="772160" y="1456055"/>
          <a:ext cx="11272520" cy="5170170"/>
        </p:xfrm>
        <a:graphic>
          <a:graphicData uri="http://schemas.openxmlformats.org/drawingml/2006/table">
            <a:tbl>
              <a:tblPr firstRow="1" bandRow="1">
                <a:tableStyleId>{5940675A-B579-460E-94D1-54222C63F5DA}</a:tableStyleId>
              </a:tblPr>
              <a:tblGrid>
                <a:gridCol w="2258695">
                  <a:extLst>
                    <a:ext uri="{9D8B030D-6E8A-4147-A177-3AD203B41FA5}">
                      <a16:colId xmlns:a16="http://schemas.microsoft.com/office/drawing/2014/main" val="20000"/>
                    </a:ext>
                  </a:extLst>
                </a:gridCol>
                <a:gridCol w="9013825">
                  <a:extLst>
                    <a:ext uri="{9D8B030D-6E8A-4147-A177-3AD203B41FA5}">
                      <a16:colId xmlns:a16="http://schemas.microsoft.com/office/drawing/2014/main" val="20001"/>
                    </a:ext>
                  </a:extLst>
                </a:gridCol>
              </a:tblGrid>
              <a:tr h="320040">
                <a:tc>
                  <a:txBody>
                    <a:bodyPr/>
                    <a:lstStyle/>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141095">
                <a:tc>
                  <a:txBody>
                    <a:bodyPr/>
                    <a:lstStyle/>
                    <a:p>
                      <a:pPr indent="0">
                        <a:buNone/>
                      </a:pPr>
                      <a:r>
                        <a:rPr lang="en-US" sz="2400">
                          <a:latin typeface="Times New Roman" panose="02020603050405020304" charset="0"/>
                          <a:cs typeface="Times New Roman" panose="02020603050405020304" charset="0"/>
                          <a:sym typeface="+mn-ea"/>
                        </a:rPr>
                        <a:t>Hoàng Công Chất</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a:latin typeface="Times New Roman" panose="02020603050405020304" charset="0"/>
                          <a:cs typeface="Times New Roman" panose="02020603050405020304" charset="0"/>
                          <a:sym typeface="+mn-ea"/>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132840">
                <a:tc>
                  <a:txBody>
                    <a:bodyPr/>
                    <a:lstStyle/>
                    <a:p>
                      <a:pPr indent="0">
                        <a:buNone/>
                      </a:pPr>
                      <a:r>
                        <a:rPr lang="en-US" sz="2400">
                          <a:latin typeface="Times New Roman" panose="02020603050405020304" charset="0"/>
                          <a:cs typeface="Times New Roman" panose="02020603050405020304" charset="0"/>
                          <a:sym typeface="+mn-ea"/>
                        </a:rPr>
                        <a:t>Nguyễn Danh Phương</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just">
                        <a:buNone/>
                      </a:pPr>
                      <a:r>
                        <a:rPr lang="en-US" sz="2400">
                          <a:latin typeface="Times New Roman" panose="02020603050405020304" charset="0"/>
                          <a:cs typeface="Times New Roman" panose="02020603050405020304" charset="0"/>
                          <a:sym typeface="+mn-ea"/>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268730">
                <a:tc>
                  <a:txBody>
                    <a:bodyPr/>
                    <a:lstStyle/>
                    <a:p>
                      <a:pPr indent="0">
                        <a:buNone/>
                      </a:pPr>
                      <a:r>
                        <a:rPr lang="en-US" sz="2400">
                          <a:latin typeface="Times New Roman" panose="02020603050405020304" charset="0"/>
                          <a:cs typeface="Times New Roman" panose="02020603050405020304" charset="0"/>
                          <a:sym typeface="+mn-ea"/>
                        </a:rPr>
                        <a:t>Nguyễn Hữu Cầu</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(1741 - 1751)</a:t>
                      </a:r>
                      <a:endParaRPr lang="en-US" sz="2400" b="0">
                        <a:latin typeface="Times New Roman" panose="02020603050405020304" charset="0"/>
                        <a:ea typeface="Times New Roman" panose="02020603050405020304" charset="0"/>
                        <a:cs typeface="Times New Roman" panose="02020603050405020304" charset="0"/>
                      </a:endParaRPr>
                    </a:p>
                    <a:p>
                      <a:pPr indent="0">
                        <a:buNone/>
                      </a:pP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just">
                        <a:buNone/>
                      </a:pPr>
                      <a:r>
                        <a:rPr lang="en-US" sz="2400">
                          <a:latin typeface="Times New Roman" panose="02020603050405020304" charset="0"/>
                          <a:cs typeface="Times New Roman" panose="02020603050405020304" charset="0"/>
                          <a:sym typeface="+mn-ea"/>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p>
                      <a:pPr indent="0">
                        <a:buNone/>
                      </a:pP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Rounded Rectangle 7"/>
          <p:cNvSpPr/>
          <p:nvPr/>
        </p:nvSpPr>
        <p:spPr>
          <a:xfrm>
            <a:off x="1172845" y="606488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p>
          <a:p>
            <a:pPr algn="l"/>
            <a:r>
              <a:rPr lang="en-US" sz="2400" b="1">
                <a:solidFill>
                  <a:srgbClr val="FF0000"/>
                </a:solidFill>
                <a:latin typeface="Times New Roman" panose="02020603050405020304" charset="0"/>
                <a:cs typeface="Times New Roman" panose="02020603050405020304" charset="0"/>
              </a:rPr>
              <a:t>                        - Kết quả: Đều thất bại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Trong các cuộc k/n trên, em ấn tượng với cuộc khỏi nghĩa nào nhất? Vì sao?</a:t>
            </a:r>
          </a:p>
        </p:txBody>
      </p:sp>
      <p:sp>
        <p:nvSpPr>
          <p:cNvPr id="100" name="Text Box 99"/>
          <p:cNvSpPr txBox="1"/>
          <p:nvPr/>
        </p:nvSpPr>
        <p:spPr>
          <a:xfrm>
            <a:off x="740410" y="664210"/>
            <a:ext cx="7254240" cy="5692775"/>
          </a:xfrm>
          <a:prstGeom prst="rect">
            <a:avLst/>
          </a:prstGeom>
          <a:noFill/>
          <a:ln w="9525">
            <a:noFill/>
          </a:ln>
        </p:spPr>
        <p:txBody>
          <a:bodyPr wrap="square">
            <a:spAutoFit/>
          </a:bodyPr>
          <a:lstStyle/>
          <a:p>
            <a:pPr marL="0" indent="0" algn="just"/>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a:t>
            </a:r>
          </a:p>
          <a:p>
            <a:pPr marL="0" indent="0" algn="just"/>
            <a:r>
              <a:rPr lang="en-US" sz="2800" b="0">
                <a:solidFill>
                  <a:srgbClr val="000000"/>
                </a:solidFill>
                <a:latin typeface="Times New Roman" panose="02020603050405020304" charset="0"/>
              </a:rPr>
              <a:t>+ Cuộc khởi nghĩa Hoàng Công Chất kéo dài 30 năm, không chỉ chống lại chính quyền phong kiến mà còn có công đánh giặc Phẻ (từ Thượng Lào tràn vào xâm lược) bảo vệ vùng biên giới Tây Bắc, giúp ND ổn định cuộc sống.</a:t>
            </a:r>
          </a:p>
          <a:p>
            <a:pPr marL="0" indent="0" algn="just"/>
            <a:r>
              <a:rPr lang="en-US" sz="2800" b="0">
                <a:solidFill>
                  <a:srgbClr val="000000"/>
                </a:solidFill>
                <a:latin typeface="Times New Roman" panose="02020603050405020304" charset="0"/>
              </a:rPr>
              <a:t>+ Cuộc khởi nghĩa Nguyễn Danh Phương kéo dài 11 năm và mở rộng hoạt động trên 1 phạm vi lớn. Thanh thế lừng lẫy 1 vùng, trở thành “địch quốc của triều đình”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2755" y="370205"/>
            <a:ext cx="11950700" cy="6554470"/>
          </a:xfrm>
          <a:prstGeom prst="rect">
            <a:avLst/>
          </a:prstGeom>
          <a:noFill/>
        </p:spPr>
        <p:txBody>
          <a:bodyPr wrap="square" rtlCol="0" anchor="t">
            <a:spAutoFit/>
          </a:bodyPr>
          <a:lstStyle/>
          <a:p>
            <a:pPr algn="ctr"/>
            <a:r>
              <a:rPr lang="en-US" sz="2000" b="1">
                <a:latin typeface="Times New Roman" panose="02020603050405020304" charset="0"/>
                <a:cs typeface="Times New Roman" panose="02020603050405020304" charset="0"/>
              </a:rPr>
              <a:t>Khởi nghĩa Hoàng Công Chất</a:t>
            </a: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64465" y="160020"/>
            <a:ext cx="5763895" cy="6028055"/>
          </a:xfrm>
          <a:prstGeom prst="rect">
            <a:avLst/>
          </a:prstGeom>
          <a:noFill/>
          <a:ln w="9525">
            <a:noFill/>
          </a:ln>
        </p:spPr>
      </p:pic>
      <p:pic>
        <p:nvPicPr>
          <p:cNvPr id="101" name="Picture 100"/>
          <p:cNvPicPr/>
          <p:nvPr/>
        </p:nvPicPr>
        <p:blipFill>
          <a:blip r:embed="rId3"/>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Thành Bản Phủ - Nơi thời Hoàng Công Chất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2920</Words>
  <Application>Microsoft Office PowerPoint</Application>
  <PresentationFormat>Custom</PresentationFormat>
  <Paragraphs>114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Arial</vt:lpstr>
      <vt:lpstr>SimSun</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VnTeach.Com</cp:keywords>
  <cp:lastModifiedBy/>
  <cp:revision>3</cp:revision>
  <dcterms:created xsi:type="dcterms:W3CDTF">2016-12-29T13:10:00Z</dcterms:created>
  <dcterms:modified xsi:type="dcterms:W3CDTF">2024-04-02T06:02:44Z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1033-12.2.0.13266</vt:lpwstr>
  </property>
  <property fmtid="{D5CDD505-2E9C-101B-9397-08002B2CF9AE}" pid="4" name="ICV">
    <vt:lpwstr>520661C7830B4507AA0ECBF7D0712D63</vt:lpwstr>
  </property>
</Properties>
</file>