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42" r:id="rId2"/>
    <p:sldId id="343" r:id="rId3"/>
    <p:sldId id="344" r:id="rId4"/>
    <p:sldId id="346" r:id="rId5"/>
    <p:sldId id="347" r:id="rId6"/>
    <p:sldId id="369" r:id="rId7"/>
    <p:sldId id="397" r:id="rId8"/>
    <p:sldId id="370" r:id="rId9"/>
    <p:sldId id="373" r:id="rId10"/>
    <p:sldId id="349" r:id="rId11"/>
    <p:sldId id="372" r:id="rId12"/>
    <p:sldId id="374" r:id="rId13"/>
    <p:sldId id="375" r:id="rId14"/>
    <p:sldId id="364" r:id="rId15"/>
    <p:sldId id="361" r:id="rId16"/>
    <p:sldId id="362" r:id="rId17"/>
    <p:sldId id="363" r:id="rId18"/>
    <p:sldId id="365" r:id="rId19"/>
    <p:sldId id="327" r:id="rId20"/>
    <p:sldId id="376" r:id="rId21"/>
    <p:sldId id="379" r:id="rId22"/>
    <p:sldId id="318" r:id="rId23"/>
    <p:sldId id="380" r:id="rId24"/>
    <p:sldId id="323" r:id="rId25"/>
    <p:sldId id="285" r:id="rId26"/>
    <p:sldId id="368" r:id="rId27"/>
    <p:sldId id="381" r:id="rId28"/>
    <p:sldId id="407" r:id="rId29"/>
    <p:sldId id="401" r:id="rId30"/>
    <p:sldId id="40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4C4B4B"/>
    <a:srgbClr val="DDE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4434" autoAdjust="0"/>
  </p:normalViewPr>
  <p:slideViewPr>
    <p:cSldViewPr snapToGrid="0">
      <p:cViewPr varScale="1">
        <p:scale>
          <a:sx n="79" d="100"/>
          <a:sy n="79" d="100"/>
        </p:scale>
        <p:origin x="730"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0A56F-8E14-4DBB-A3FE-1E5FE5095A1C}" type="datetimeFigureOut">
              <a:rPr lang="en-US" smtClean="0"/>
              <a:pPr/>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64855-75DA-48BB-B818-E903B880EB75}" type="slidenum">
              <a:rPr lang="en-US" smtClean="0"/>
              <a:pPr/>
              <a:t>‹#›</a:t>
            </a:fld>
            <a:endParaRPr lang="en-US"/>
          </a:p>
        </p:txBody>
      </p:sp>
    </p:spTree>
    <p:extLst>
      <p:ext uri="{BB962C8B-B14F-4D97-AF65-F5344CB8AC3E}">
        <p14:creationId xmlns:p14="http://schemas.microsoft.com/office/powerpoint/2010/main" val="367985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a:ln/>
        </p:spPr>
      </p:sp>
      <p:sp>
        <p:nvSpPr>
          <p:cNvPr id="921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1784C2-7729-435B-9362-4EB2E26B5274}" type="slidenum">
              <a:rPr lang="en-US" altLang="en-US">
                <a:latin typeface="Arial" panose="020B0604020202020204" pitchFamily="34" charset="0"/>
              </a:rPr>
              <a:pPr/>
              <a:t>3</a:t>
            </a:fld>
            <a:endParaRPr lang="en-US" altLang="en-US">
              <a:latin typeface="Arial" panose="020B0604020202020204" pitchFamily="34" charset="0"/>
            </a:endParaRPr>
          </a:p>
        </p:txBody>
      </p:sp>
    </p:spTree>
    <p:extLst>
      <p:ext uri="{BB962C8B-B14F-4D97-AF65-F5344CB8AC3E}">
        <p14:creationId xmlns:p14="http://schemas.microsoft.com/office/powerpoint/2010/main" val="21140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303AAF-C10E-41BF-ACF8-A98092EE8FF8}"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416791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84714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463041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CF5E5C6A-F5E4-47C2-B607-57CA71070F89}" type="slidenum">
              <a:rPr lang="en-US" altLang="en-US"/>
              <a:pPr>
                <a:defRPr/>
              </a:pPr>
              <a:t>‹#›</a:t>
            </a:fld>
            <a:endParaRPr lang="en-US" altLang="en-US"/>
          </a:p>
        </p:txBody>
      </p:sp>
    </p:spTree>
    <p:extLst>
      <p:ext uri="{BB962C8B-B14F-4D97-AF65-F5344CB8AC3E}">
        <p14:creationId xmlns:p14="http://schemas.microsoft.com/office/powerpoint/2010/main" val="427408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124"/>
        <p:cNvGrpSpPr/>
        <p:nvPr/>
      </p:nvGrpSpPr>
      <p:grpSpPr>
        <a:xfrm>
          <a:off x="0" y="0"/>
          <a:ext cx="0" cy="0"/>
          <a:chOff x="0" y="0"/>
          <a:chExt cx="0" cy="0"/>
        </a:xfrm>
      </p:grpSpPr>
      <p:sp>
        <p:nvSpPr>
          <p:cNvPr id="7125" name="Google Shape;7125;p37"/>
          <p:cNvSpPr/>
          <p:nvPr/>
        </p:nvSpPr>
        <p:spPr>
          <a:xfrm rot="5555378" flipH="1">
            <a:off x="9308920" y="233993"/>
            <a:ext cx="3524491" cy="3032165"/>
          </a:xfrm>
          <a:custGeom>
            <a:avLst/>
            <a:gdLst/>
            <a:ahLst/>
            <a:cxnLst/>
            <a:rect l="l" t="t" r="r" b="b"/>
            <a:pathLst>
              <a:path w="128079" h="110188" extrusionOk="0">
                <a:moveTo>
                  <a:pt x="128079" y="110188"/>
                </a:moveTo>
                <a:cubicBezTo>
                  <a:pt x="101952" y="110188"/>
                  <a:pt x="71107" y="102619"/>
                  <a:pt x="54891" y="82133"/>
                </a:cubicBezTo>
                <a:cubicBezTo>
                  <a:pt x="40590" y="64067"/>
                  <a:pt x="38397" y="38687"/>
                  <a:pt x="25616" y="19516"/>
                </a:cubicBezTo>
                <a:cubicBezTo>
                  <a:pt x="19662" y="10584"/>
                  <a:pt x="9604" y="4796"/>
                  <a:pt x="0" y="0"/>
                </a:cubicBezTo>
              </a:path>
            </a:pathLst>
          </a:custGeom>
          <a:noFill/>
          <a:ln w="19050" cap="flat" cmpd="sng">
            <a:solidFill>
              <a:schemeClr val="accent1"/>
            </a:solidFill>
            <a:prstDash val="solid"/>
            <a:round/>
            <a:headEnd type="none" w="med" len="med"/>
            <a:tailEnd type="none" w="med" len="med"/>
          </a:ln>
        </p:spPr>
      </p:sp>
      <p:sp>
        <p:nvSpPr>
          <p:cNvPr id="7126" name="Google Shape;7126;p37"/>
          <p:cNvSpPr/>
          <p:nvPr/>
        </p:nvSpPr>
        <p:spPr>
          <a:xfrm rot="-8709996">
            <a:off x="-1223788" y="3171721"/>
            <a:ext cx="3524911" cy="3032527"/>
          </a:xfrm>
          <a:custGeom>
            <a:avLst/>
            <a:gdLst/>
            <a:ahLst/>
            <a:cxnLst/>
            <a:rect l="l" t="t" r="r" b="b"/>
            <a:pathLst>
              <a:path w="128079" h="110188" extrusionOk="0">
                <a:moveTo>
                  <a:pt x="128079" y="110188"/>
                </a:moveTo>
                <a:cubicBezTo>
                  <a:pt x="101952" y="110188"/>
                  <a:pt x="71107" y="102619"/>
                  <a:pt x="54891" y="82133"/>
                </a:cubicBezTo>
                <a:cubicBezTo>
                  <a:pt x="40590" y="64067"/>
                  <a:pt x="38397" y="38687"/>
                  <a:pt x="25616" y="19516"/>
                </a:cubicBezTo>
                <a:cubicBezTo>
                  <a:pt x="19662" y="10584"/>
                  <a:pt x="9604" y="4796"/>
                  <a:pt x="0" y="0"/>
                </a:cubicBezTo>
              </a:path>
            </a:pathLst>
          </a:custGeom>
          <a:noFill/>
          <a:ln w="19050" cap="flat" cmpd="sng">
            <a:solidFill>
              <a:schemeClr val="accent1"/>
            </a:solidFill>
            <a:prstDash val="solid"/>
            <a:round/>
            <a:headEnd type="none" w="med" len="med"/>
            <a:tailEnd type="none" w="med" len="med"/>
          </a:ln>
        </p:spPr>
      </p:sp>
      <p:grpSp>
        <p:nvGrpSpPr>
          <p:cNvPr id="2" name="Google Shape;7127;p37"/>
          <p:cNvGrpSpPr/>
          <p:nvPr/>
        </p:nvGrpSpPr>
        <p:grpSpPr>
          <a:xfrm rot="-4080479" flipH="1">
            <a:off x="9743747" y="4482999"/>
            <a:ext cx="1640635" cy="3148376"/>
            <a:chOff x="361278" y="2038239"/>
            <a:chExt cx="1344182" cy="2579484"/>
          </a:xfrm>
        </p:grpSpPr>
        <p:sp>
          <p:nvSpPr>
            <p:cNvPr id="7128" name="Google Shape;7128;p37"/>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7"/>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37"/>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37"/>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7"/>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7"/>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7"/>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7"/>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7"/>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7"/>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7"/>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7"/>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7"/>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7"/>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37"/>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37"/>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7"/>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7"/>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7"/>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7"/>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7"/>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7"/>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37"/>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37"/>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37"/>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37"/>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7"/>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37"/>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37"/>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37"/>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37"/>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37"/>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7"/>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7"/>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7"/>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7"/>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7"/>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7"/>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7"/>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7"/>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7"/>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7"/>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7"/>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37"/>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7"/>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7"/>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37"/>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37"/>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7"/>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7"/>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37"/>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37"/>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37"/>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37"/>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37"/>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37"/>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37"/>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37"/>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37"/>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37"/>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37"/>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37"/>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37"/>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37"/>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37"/>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37"/>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37"/>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37"/>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37"/>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37"/>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37"/>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37"/>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37"/>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37"/>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37"/>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37"/>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37"/>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37"/>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37"/>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37"/>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37"/>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37"/>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37"/>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37"/>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37"/>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37"/>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37"/>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37"/>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37"/>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37"/>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37"/>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37"/>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37"/>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37"/>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37"/>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37"/>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37"/>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37"/>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37"/>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37"/>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37"/>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37"/>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37"/>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37"/>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37"/>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37"/>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37"/>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37"/>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37"/>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37"/>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37"/>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37"/>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37"/>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37"/>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37"/>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37"/>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37"/>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37"/>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37"/>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37"/>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37"/>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37"/>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37"/>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37"/>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37"/>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37"/>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37"/>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37"/>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37"/>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37"/>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37"/>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37"/>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37"/>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37"/>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37"/>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37"/>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37"/>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37"/>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37"/>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37"/>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37"/>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37"/>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37"/>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37"/>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37"/>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37"/>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37"/>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37"/>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37"/>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37"/>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37"/>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37"/>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37"/>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37"/>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37"/>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37"/>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37"/>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37"/>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37"/>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37"/>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37"/>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37"/>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37"/>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37"/>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37"/>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37"/>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37"/>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37"/>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37"/>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37"/>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37"/>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37"/>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37"/>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37"/>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432"/>
        <p:cNvGrpSpPr/>
        <p:nvPr/>
      </p:nvGrpSpPr>
      <p:grpSpPr>
        <a:xfrm>
          <a:off x="0" y="0"/>
          <a:ext cx="0" cy="0"/>
          <a:chOff x="0" y="0"/>
          <a:chExt cx="0" cy="0"/>
        </a:xfrm>
      </p:grpSpPr>
      <p:sp>
        <p:nvSpPr>
          <p:cNvPr id="433" name="Google Shape;433;p8"/>
          <p:cNvSpPr/>
          <p:nvPr/>
        </p:nvSpPr>
        <p:spPr>
          <a:xfrm>
            <a:off x="-148033" y="-108533"/>
            <a:ext cx="7982933" cy="3493133"/>
          </a:xfrm>
          <a:custGeom>
            <a:avLst/>
            <a:gdLst/>
            <a:ahLst/>
            <a:cxnLst/>
            <a:rect l="l" t="t" r="r" b="b"/>
            <a:pathLst>
              <a:path w="239488" h="104794" extrusionOk="0">
                <a:moveTo>
                  <a:pt x="0" y="104794"/>
                </a:moveTo>
                <a:cubicBezTo>
                  <a:pt x="2365" y="88237"/>
                  <a:pt x="11979" y="69942"/>
                  <a:pt x="26939" y="62462"/>
                </a:cubicBezTo>
                <a:cubicBezTo>
                  <a:pt x="45200" y="53331"/>
                  <a:pt x="68221" y="56549"/>
                  <a:pt x="86145" y="46772"/>
                </a:cubicBezTo>
                <a:cubicBezTo>
                  <a:pt x="102509" y="37846"/>
                  <a:pt x="115129" y="21098"/>
                  <a:pt x="133213" y="16577"/>
                </a:cubicBezTo>
                <a:cubicBezTo>
                  <a:pt x="149622" y="12475"/>
                  <a:pt x="166305" y="29668"/>
                  <a:pt x="182946" y="26642"/>
                </a:cubicBezTo>
                <a:cubicBezTo>
                  <a:pt x="190869" y="25201"/>
                  <a:pt x="198834" y="23140"/>
                  <a:pt x="206036" y="19538"/>
                </a:cubicBezTo>
                <a:cubicBezTo>
                  <a:pt x="217585" y="13762"/>
                  <a:pt x="226960" y="3132"/>
                  <a:pt x="239488" y="0"/>
                </a:cubicBezTo>
              </a:path>
            </a:pathLst>
          </a:custGeom>
          <a:noFill/>
          <a:ln w="19050" cap="flat" cmpd="sng">
            <a:solidFill>
              <a:schemeClr val="accent1"/>
            </a:solidFill>
            <a:prstDash val="solid"/>
            <a:round/>
            <a:headEnd type="none" w="med" len="med"/>
            <a:tailEnd type="none" w="med" len="med"/>
          </a:ln>
        </p:spPr>
      </p:sp>
      <p:sp>
        <p:nvSpPr>
          <p:cNvPr id="434" name="Google Shape;434;p8"/>
          <p:cNvSpPr/>
          <p:nvPr/>
        </p:nvSpPr>
        <p:spPr>
          <a:xfrm>
            <a:off x="5752834" y="4207570"/>
            <a:ext cx="7607933" cy="2768833"/>
          </a:xfrm>
          <a:custGeom>
            <a:avLst/>
            <a:gdLst/>
            <a:ahLst/>
            <a:cxnLst/>
            <a:rect l="l" t="t" r="r" b="b"/>
            <a:pathLst>
              <a:path w="228238" h="83065" extrusionOk="0">
                <a:moveTo>
                  <a:pt x="228238" y="11722"/>
                </a:moveTo>
                <a:cubicBezTo>
                  <a:pt x="222033" y="-689"/>
                  <a:pt x="199515" y="-3009"/>
                  <a:pt x="187386" y="3730"/>
                </a:cubicBezTo>
                <a:cubicBezTo>
                  <a:pt x="180472" y="7571"/>
                  <a:pt x="177201" y="15835"/>
                  <a:pt x="171992" y="21787"/>
                </a:cubicBezTo>
                <a:cubicBezTo>
                  <a:pt x="165624" y="29065"/>
                  <a:pt x="157661" y="35561"/>
                  <a:pt x="148606" y="38957"/>
                </a:cubicBezTo>
                <a:cubicBezTo>
                  <a:pt x="124907" y="47844"/>
                  <a:pt x="97376" y="37549"/>
                  <a:pt x="72823" y="43694"/>
                </a:cubicBezTo>
                <a:cubicBezTo>
                  <a:pt x="46054" y="50394"/>
                  <a:pt x="26179" y="74339"/>
                  <a:pt x="0" y="83065"/>
                </a:cubicBezTo>
              </a:path>
            </a:pathLst>
          </a:custGeom>
          <a:noFill/>
          <a:ln w="19050" cap="flat" cmpd="sng">
            <a:solidFill>
              <a:schemeClr val="accent1"/>
            </a:solidFill>
            <a:prstDash val="solid"/>
            <a:round/>
            <a:headEnd type="none" w="med" len="med"/>
            <a:tailEnd type="none" w="med" len="med"/>
          </a:ln>
        </p:spPr>
      </p:sp>
      <p:sp>
        <p:nvSpPr>
          <p:cNvPr id="435" name="Google Shape;435;p8"/>
          <p:cNvSpPr txBox="1">
            <a:spLocks noGrp="1"/>
          </p:cNvSpPr>
          <p:nvPr>
            <p:ph type="title"/>
          </p:nvPr>
        </p:nvSpPr>
        <p:spPr>
          <a:xfrm>
            <a:off x="2007600" y="1780600"/>
            <a:ext cx="8176800" cy="32968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endParaRPr/>
          </a:p>
        </p:txBody>
      </p:sp>
      <p:grpSp>
        <p:nvGrpSpPr>
          <p:cNvPr id="2" name="Google Shape;436;p8"/>
          <p:cNvGrpSpPr/>
          <p:nvPr/>
        </p:nvGrpSpPr>
        <p:grpSpPr>
          <a:xfrm rot="-918868">
            <a:off x="456053" y="3357150"/>
            <a:ext cx="2215564" cy="4251333"/>
            <a:chOff x="361278" y="2038239"/>
            <a:chExt cx="1344182" cy="2579484"/>
          </a:xfrm>
        </p:grpSpPr>
        <p:sp>
          <p:nvSpPr>
            <p:cNvPr id="437" name="Google Shape;437;p8"/>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611;p8"/>
          <p:cNvGrpSpPr/>
          <p:nvPr/>
        </p:nvGrpSpPr>
        <p:grpSpPr>
          <a:xfrm rot="9881132">
            <a:off x="9520386" y="-487633"/>
            <a:ext cx="2215564" cy="4251333"/>
            <a:chOff x="361278" y="2038239"/>
            <a:chExt cx="1344182" cy="2579484"/>
          </a:xfrm>
        </p:grpSpPr>
        <p:sp>
          <p:nvSpPr>
            <p:cNvPr id="612" name="Google Shape;612;p8"/>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90024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303AAF-C10E-41BF-ACF8-A98092EE8FF8}"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76241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303AAF-C10E-41BF-ACF8-A98092EE8FF8}"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64102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303AAF-C10E-41BF-ACF8-A98092EE8FF8}" type="datetimeFigureOut">
              <a:rPr lang="en-US" smtClean="0"/>
              <a:pPr/>
              <a:t>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88185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303AAF-C10E-41BF-ACF8-A98092EE8FF8}" type="datetimeFigureOut">
              <a:rPr lang="en-US" smtClean="0"/>
              <a:pPr/>
              <a:t>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94357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03AAF-C10E-41BF-ACF8-A98092EE8FF8}" type="datetimeFigureOut">
              <a:rPr lang="en-US" smtClean="0"/>
              <a:pPr/>
              <a:t>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98565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303AAF-C10E-41BF-ACF8-A98092EE8FF8}"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16384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303AAF-C10E-41BF-ACF8-A98092EE8FF8}"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1097682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03AAF-C10E-41BF-ACF8-A98092EE8FF8}" type="datetimeFigureOut">
              <a:rPr lang="en-US" smtClean="0"/>
              <a:pPr/>
              <a:t>4/1/2024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E98D7-CF61-42BF-BA20-35CF16CB6047}" type="slidenum">
              <a:rPr lang="en-US" smtClean="0"/>
              <a:pPr/>
              <a:t>‹#›</a:t>
            </a:fld>
            <a:endParaRPr lang="en-US"/>
          </a:p>
        </p:txBody>
      </p:sp>
    </p:spTree>
    <p:extLst>
      <p:ext uri="{BB962C8B-B14F-4D97-AF65-F5344CB8AC3E}">
        <p14:creationId xmlns:p14="http://schemas.microsoft.com/office/powerpoint/2010/main" val="105502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7" r:id="rId13"/>
    <p:sldLayoutId id="214748366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48F26AA-A5A9-46B6-BC0F-662525952541}"/>
              </a:ext>
            </a:extLst>
          </p:cNvPr>
          <p:cNvSpPr txBox="1"/>
          <p:nvPr/>
        </p:nvSpPr>
        <p:spPr>
          <a:xfrm>
            <a:off x="3420674" y="229282"/>
            <a:ext cx="5983443" cy="400110"/>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HÌNH ẢNH ĐẸP VỀ VÙNG NÚI CAO BẰNG</a:t>
            </a:r>
          </a:p>
        </p:txBody>
      </p:sp>
    </p:spTree>
    <p:extLst>
      <p:ext uri="{BB962C8B-B14F-4D97-AF65-F5344CB8AC3E}">
        <p14:creationId xmlns:p14="http://schemas.microsoft.com/office/powerpoint/2010/main" val="3369903594"/>
      </p:ext>
    </p:extLst>
  </p:cSld>
  <p:clrMapOvr>
    <a:masterClrMapping/>
  </p:clrMapOvr>
  <p:transition advClick="0">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txBox="1">
            <a:spLocks noChangeArrowheads="1"/>
          </p:cNvSpPr>
          <p:nvPr/>
        </p:nvSpPr>
        <p:spPr>
          <a:xfrm>
            <a:off x="411678" y="569845"/>
            <a:ext cx="5050971" cy="5618921"/>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cha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mẹ</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Một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chạm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nói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Hai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cười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yêu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Đan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cài</a:t>
            </a:r>
            <a:r>
              <a:rPr lang="en-US" altLang="en-US" sz="2200" dirty="0">
                <a:solidFill>
                  <a:srgbClr val="002060"/>
                </a:solidFill>
                <a:latin typeface="Times New Roman" panose="02020603050405020304" pitchFamily="18" charset="0"/>
                <a:cs typeface="Times New Roman" panose="02020603050405020304" pitchFamily="18" charset="0"/>
              </a:rPr>
              <a:t> nan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Vách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nhà</a:t>
            </a:r>
            <a:r>
              <a:rPr lang="en-US" altLang="en-US" sz="2200" dirty="0">
                <a:solidFill>
                  <a:srgbClr val="002060"/>
                </a:solidFill>
                <a:latin typeface="Times New Roman" panose="02020603050405020304" pitchFamily="18" charset="0"/>
                <a:cs typeface="Times New Roman" panose="02020603050405020304" pitchFamily="18" charset="0"/>
              </a:rPr>
              <a:t> ken </a:t>
            </a:r>
            <a:r>
              <a:rPr lang="en-US" altLang="en-US" sz="2200" dirty="0" err="1">
                <a:solidFill>
                  <a:srgbClr val="002060"/>
                </a:solidFill>
                <a:latin typeface="Times New Roman" panose="02020603050405020304" pitchFamily="18" charset="0"/>
                <a:cs typeface="Times New Roman" panose="02020603050405020304" pitchFamily="18" charset="0"/>
              </a:rPr>
              <a:t>câu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hát</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Rừng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những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tấm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lòng</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Cha </a:t>
            </a:r>
            <a:r>
              <a:rPr lang="en-US" altLang="en-US" sz="2200" dirty="0" err="1">
                <a:solidFill>
                  <a:srgbClr val="002060"/>
                </a:solidFill>
                <a:latin typeface="Times New Roman" panose="02020603050405020304" pitchFamily="18" charset="0"/>
                <a:cs typeface="Times New Roman" panose="02020603050405020304" pitchFamily="18" charset="0"/>
              </a:rPr>
              <a:t>mẹ</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nhớ</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về</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cưới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đầu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đẹp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nhất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đời</a:t>
            </a:r>
            <a:r>
              <a:rPr lang="en-US" altLang="en-US" sz="2200" dirty="0">
                <a:solidFill>
                  <a:srgbClr val="002060"/>
                </a:solidFill>
                <a:latin typeface="Times New Roman" panose="02020603050405020304" pitchFamily="18" charset="0"/>
                <a:cs typeface="Times New Roman" panose="02020603050405020304" pitchFamily="18" charset="0"/>
              </a:rPr>
              <a:t>.</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thương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Cao </a:t>
            </a:r>
            <a:r>
              <a:rPr lang="en-US" altLang="en-US" sz="2200" dirty="0" err="1">
                <a:solidFill>
                  <a:srgbClr val="002060"/>
                </a:solidFill>
                <a:latin typeface="Times New Roman" panose="02020603050405020304" pitchFamily="18" charset="0"/>
                <a:cs typeface="Times New Roman" panose="02020603050405020304" pitchFamily="18" charset="0"/>
              </a:rPr>
              <a:t>đo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nỗi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buồn</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Xa</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nuôi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chí</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lớn</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11" name="Rectangle 6"/>
          <p:cNvSpPr txBox="1">
            <a:spLocks noChangeArrowheads="1"/>
          </p:cNvSpPr>
          <p:nvPr/>
        </p:nvSpPr>
        <p:spPr>
          <a:xfrm>
            <a:off x="6206983" y="569845"/>
            <a:ext cx="5573339" cy="5345790"/>
          </a:xfrm>
          <a:prstGeom prst="rect">
            <a:avLst/>
          </a:prstGeom>
          <a:solidFill>
            <a:schemeClr val="accent2">
              <a:lumMod val="20000"/>
              <a:lumOff val="80000"/>
            </a:schemeClr>
          </a:solid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Dẫu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làm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thì</a:t>
            </a:r>
            <a:r>
              <a:rPr lang="en-US" altLang="en-US" sz="2200" dirty="0">
                <a:solidFill>
                  <a:srgbClr val="002060"/>
                </a:solidFill>
                <a:latin typeface="Times New Roman" panose="02020603050405020304" pitchFamily="18" charset="0"/>
                <a:cs typeface="Times New Roman" panose="02020603050405020304" pitchFamily="18" charset="0"/>
              </a:rPr>
              <a:t> cha </a:t>
            </a:r>
            <a:r>
              <a:rPr lang="en-US" altLang="en-US" sz="2200" dirty="0" err="1">
                <a:solidFill>
                  <a:srgbClr val="002060"/>
                </a:solidFill>
                <a:latin typeface="Times New Roman" panose="02020603050405020304" pitchFamily="18" charset="0"/>
                <a:cs typeface="Times New Roman" panose="02020603050405020304" pitchFamily="18" charset="0"/>
              </a:rPr>
              <a:t>vẫn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muốn</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gập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ghềnh</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trong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thung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thung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nghèo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đói</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như</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như</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suối</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Lên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thác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xuống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lo </a:t>
            </a:r>
            <a:r>
              <a:rPr lang="en-US" altLang="en-US" sz="2200" dirty="0" err="1">
                <a:solidFill>
                  <a:srgbClr val="002060"/>
                </a:solidFill>
                <a:latin typeface="Times New Roman" panose="02020603050405020304" pitchFamily="18" charset="0"/>
                <a:cs typeface="Times New Roman" panose="02020603050405020304" pitchFamily="18" charset="0"/>
              </a:rPr>
              <a:t>cực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nhọc</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thô</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sơ</a:t>
            </a:r>
            <a:r>
              <a:rPr lang="en-US" altLang="en-US" sz="2200" dirty="0">
                <a:solidFill>
                  <a:srgbClr val="002060"/>
                </a:solidFill>
                <a:latin typeface="Times New Roman" panose="02020603050405020304" pitchFamily="18" charset="0"/>
                <a:cs typeface="Times New Roman" panose="02020603050405020304" pitchFamily="18" charset="0"/>
              </a:rPr>
              <a:t> da </a:t>
            </a:r>
            <a:r>
              <a:rPr lang="en-US" altLang="en-US" sz="2200" dirty="0" err="1">
                <a:solidFill>
                  <a:srgbClr val="002060"/>
                </a:solidFill>
                <a:latin typeface="Times New Roman" panose="02020603050405020304" pitchFamily="18" charset="0"/>
                <a:cs typeface="Times New Roman" panose="02020603050405020304" pitchFamily="18" charset="0"/>
              </a:rPr>
              <a:t>thịt</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Chẳng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mấy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ai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nhỏ</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bé</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đâu</a:t>
            </a:r>
            <a:r>
              <a:rPr lang="en-US" altLang="en-US" sz="2200" dirty="0">
                <a:solidFill>
                  <a:srgbClr val="002060"/>
                </a:solidFill>
                <a:latin typeface="Times New Roman" panose="02020603050405020304" pitchFamily="18" charset="0"/>
                <a:cs typeface="Times New Roman" panose="02020603050405020304" pitchFamily="18" charset="0"/>
              </a:rPr>
              <a:t> con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tự</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đục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quê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hương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Còn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quê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hương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thì</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làm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phong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tục</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tuy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thô</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sơ</a:t>
            </a:r>
            <a:r>
              <a:rPr lang="en-US" altLang="en-US" sz="2200" dirty="0">
                <a:solidFill>
                  <a:srgbClr val="002060"/>
                </a:solidFill>
                <a:latin typeface="Times New Roman" panose="02020603050405020304" pitchFamily="18" charset="0"/>
                <a:cs typeface="Times New Roman" panose="02020603050405020304" pitchFamily="18" charset="0"/>
              </a:rPr>
              <a:t> da </a:t>
            </a:r>
            <a:r>
              <a:rPr lang="en-US" altLang="en-US" sz="2200" dirty="0" err="1">
                <a:solidFill>
                  <a:srgbClr val="002060"/>
                </a:solidFill>
                <a:latin typeface="Times New Roman" panose="02020603050405020304" pitchFamily="18" charset="0"/>
                <a:cs typeface="Times New Roman" panose="02020603050405020304" pitchFamily="18" charset="0"/>
              </a:rPr>
              <a:t>thịt</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Lên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giờ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nhỏ</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bé</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được</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Nghe</a:t>
            </a:r>
            <a:r>
              <a:rPr lang="en-US" altLang="en-US" sz="2200" dirty="0">
                <a:solidFill>
                  <a:srgbClr val="002060"/>
                </a:solidFill>
                <a:latin typeface="Times New Roman" panose="02020603050405020304" pitchFamily="18" charset="0"/>
                <a:cs typeface="Times New Roman" panose="02020603050405020304" pitchFamily="18" charset="0"/>
              </a:rPr>
              <a:t> con.</a:t>
            </a:r>
          </a:p>
          <a:p>
            <a:pPr>
              <a:lnSpc>
                <a:spcPct val="80000"/>
              </a:lnSpc>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B90971B-0A90-4F42-94B7-6ADB1B5D6D3B}"/>
              </a:ext>
            </a:extLst>
          </p:cNvPr>
          <p:cNvSpPr txBox="1"/>
          <p:nvPr/>
        </p:nvSpPr>
        <p:spPr>
          <a:xfrm>
            <a:off x="3814354" y="0"/>
            <a:ext cx="5982787" cy="523220"/>
          </a:xfrm>
          <a:prstGeom prst="rect">
            <a:avLst/>
          </a:prstGeom>
          <a:solidFill>
            <a:schemeClr val="accent4">
              <a:lumMod val="20000"/>
              <a:lumOff val="80000"/>
            </a:schemeClr>
          </a:solidFill>
          <a:ln>
            <a:solidFill>
              <a:srgbClr val="FF0000"/>
            </a:solidFill>
          </a:ln>
        </p:spPr>
        <p:txBody>
          <a:bodyPr wrap="square" rtlCol="0">
            <a:spAutoFit/>
          </a:bodyPr>
          <a:lstStyle/>
          <a:p>
            <a:r>
              <a:rPr lang="en-US" sz="2800" b="1" dirty="0">
                <a:solidFill>
                  <a:srgbClr val="7030A0"/>
                </a:solidFill>
                <a:latin typeface="Times New Roman" pitchFamily="18" charset="0"/>
                <a:cs typeface="Times New Roman" pitchFamily="18" charset="0"/>
              </a:rPr>
              <a:t>NÓI VỚI CON (Y PHƯƠNG)</a:t>
            </a:r>
          </a:p>
        </p:txBody>
      </p:sp>
      <p:pic>
        <p:nvPicPr>
          <p:cNvPr id="3" name="ĐỌC BÀI NÓI VỚI CON">
            <a:hlinkClick r:id="" action="ppaction://media"/>
            <a:extLst>
              <a:ext uri="{FF2B5EF4-FFF2-40B4-BE49-F238E27FC236}">
                <a16:creationId xmlns:a16="http://schemas.microsoft.com/office/drawing/2014/main" id="{4B632788-7CD6-41AA-9B5B-90F62E3A821C}"/>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5717351" y="5505315"/>
            <a:ext cx="609600" cy="609600"/>
          </a:xfrm>
          <a:prstGeom prst="rect">
            <a:avLst/>
          </a:prstGeom>
          <a:solidFill>
            <a:srgbClr val="7030A0"/>
          </a:solidFill>
        </p:spPr>
      </p:pic>
    </p:spTree>
    <p:custDataLst>
      <p:tags r:id="rId1"/>
    </p:custDataLst>
    <p:extLst>
      <p:ext uri="{BB962C8B-B14F-4D97-AF65-F5344CB8AC3E}">
        <p14:creationId xmlns:p14="http://schemas.microsoft.com/office/powerpoint/2010/main" val="505832901"/>
      </p:ext>
    </p:extLst>
  </p:cSld>
  <p:clrMapOvr>
    <a:masterClrMapping/>
  </p:clrMapOvr>
  <p:transition advTm="806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id="{0A8C01E6-8D4F-40BD-9ABC-151D7417F63D}"/>
              </a:ext>
            </a:extLst>
          </p:cNvPr>
          <p:cNvSpPr txBox="1"/>
          <p:nvPr/>
        </p:nvSpPr>
        <p:spPr>
          <a:xfrm>
            <a:off x="0" y="22905"/>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a:solidFill>
                  <a:srgbClr val="800080"/>
                </a:solidFill>
                <a:latin typeface="Times New Roman" pitchFamily="18" charset="0"/>
                <a:cs typeface="Times New Roman" pitchFamily="18" charset="0"/>
              </a:rPr>
              <a:t>                                             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B176DB50-EDCB-4617-8D78-326088738366}"/>
              </a:ext>
            </a:extLst>
          </p:cNvPr>
          <p:cNvSpPr txBox="1"/>
          <p:nvPr/>
        </p:nvSpPr>
        <p:spPr>
          <a:xfrm>
            <a:off x="0" y="484219"/>
            <a:ext cx="2991394"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pPr marL="457200" indent="-457200">
              <a:buAutoNum type="arabicPeriod"/>
            </a:pPr>
            <a:endParaRPr lang="en-US" sz="20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0FFF39DB-E51F-4BBF-A9C1-ACA199003D6B}"/>
              </a:ext>
            </a:extLst>
          </p:cNvPr>
          <p:cNvCxnSpPr>
            <a:cxnSpLocks/>
          </p:cNvCxnSpPr>
          <p:nvPr/>
        </p:nvCxnSpPr>
        <p:spPr>
          <a:xfrm>
            <a:off x="2952203" y="484219"/>
            <a:ext cx="39191" cy="6277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E5084CD-0240-4124-8243-C2FDCC673ECA}"/>
              </a:ext>
            </a:extLst>
          </p:cNvPr>
          <p:cNvSpPr txBox="1"/>
          <p:nvPr/>
        </p:nvSpPr>
        <p:spPr>
          <a:xfrm>
            <a:off x="0" y="1414333"/>
            <a:ext cx="5194389" cy="552458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pPr algn="just"/>
            <a:r>
              <a:rPr lang="en-US" sz="2100" dirty="0">
                <a:latin typeface="Times New Roman" panose="02020603050405020304" pitchFamily="18" charset="0"/>
                <a:cs typeface="Times New Roman" panose="02020603050405020304" pitchFamily="18" charset="0"/>
              </a:rPr>
              <a:t>B</a:t>
            </a:r>
            <a:r>
              <a:rPr lang="vi-VN" sz="2100" dirty="0">
                <a:latin typeface="Times New Roman" panose="02020603050405020304" pitchFamily="18" charset="0"/>
                <a:cs typeface="Times New Roman" panose="02020603050405020304" pitchFamily="18" charset="0"/>
              </a:rPr>
              <a:t>ằng ba chữ ngắn gọn nhan đề đã vẽ ra trước mắt ta một bức tranh về người cha cùng đứa con thân yêu của mình đang ngồi trò chuyện với nhau. Người cha tỉ mỉ nói cho con nghe về truyền thống của quê hương, về những điều con phải nhớ. </a:t>
            </a:r>
            <a:endParaRPr lang="en-US" sz="2100" dirty="0">
              <a:latin typeface="Times New Roman" panose="02020603050405020304" pitchFamily="18" charset="0"/>
              <a:cs typeface="Times New Roman" panose="02020603050405020304" pitchFamily="18" charset="0"/>
            </a:endParaRPr>
          </a:p>
          <a:p>
            <a:pPr algn="just"/>
            <a:r>
              <a:rPr lang="vi-VN" sz="2100" dirty="0">
                <a:latin typeface="Times New Roman" panose="02020603050405020304" pitchFamily="18" charset="0"/>
                <a:cs typeface="Times New Roman" panose="02020603050405020304" pitchFamily="18" charset="0"/>
              </a:rPr>
              <a:t>Nói với con không chỉ đơn giản là lời của người cha dặn con về cội nguồn, về nơi chôn rau cắt rốn mà còn là lời dặn tới thế hệ tương lai phải luôn ghi nhớ tới cội nguồn của mình, ghi nhớ đến gia đình, quê hương tình nghĩa để sống sao cho phù hợp, cư xử sao cho đúng đắn.</a:t>
            </a:r>
            <a:endParaRPr lang="en-US" sz="21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2083E81-3B2D-4AAE-A843-4BDD567ABA29}"/>
              </a:ext>
            </a:extLst>
          </p:cNvPr>
          <p:cNvSpPr txBox="1"/>
          <p:nvPr/>
        </p:nvSpPr>
        <p:spPr>
          <a:xfrm>
            <a:off x="2952203" y="457198"/>
            <a:ext cx="9239797" cy="2123658"/>
          </a:xfrm>
          <a:prstGeom prst="rect">
            <a:avLst/>
          </a:prstGeom>
          <a:noFill/>
        </p:spPr>
        <p:txBody>
          <a:bodyPr wrap="square" rtlCol="0">
            <a:spAutoFit/>
          </a:bodyPr>
          <a:lstStyle/>
          <a:p>
            <a:r>
              <a:rPr lang="en-US" sz="2200" b="1" dirty="0" err="1">
                <a:latin typeface="Times New Roman" panose="02020603050405020304" pitchFamily="18" charset="0"/>
                <a:cs typeface="Times New Roman" panose="02020603050405020304" pitchFamily="18" charset="0"/>
              </a:rPr>
              <a:t>Giải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nghĩa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từ</a:t>
            </a:r>
            <a:endParaRPr lang="en-US" sz="2200" b="1" dirty="0">
              <a:latin typeface="Times New Roman" panose="02020603050405020304" pitchFamily="18" charset="0"/>
              <a:cs typeface="Times New Roman" panose="02020603050405020304" pitchFamily="18" charset="0"/>
            </a:endParaRPr>
          </a:p>
          <a:p>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Lờ</a:t>
            </a:r>
            <a:r>
              <a:rPr lang="en-US" altLang="en-US" sz="2200" dirty="0">
                <a:solidFill>
                  <a:srgbClr val="A50021"/>
                </a:solidFill>
                <a:latin typeface="Times New Roman" panose="02020603050405020304" pitchFamily="18" charset="0"/>
                <a:cs typeface="Times New Roman" panose="02020603050405020304" pitchFamily="18" charset="0"/>
              </a:rPr>
              <a:t>:</a:t>
            </a:r>
            <a:r>
              <a:rPr lang="en-US" altLang="en-US" sz="2200" dirty="0">
                <a:solidFill>
                  <a:srgbClr val="0033CC"/>
                </a:solidFill>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loại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dụng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cụ</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dùng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để</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đặt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bắt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bằng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những</a:t>
            </a:r>
            <a:r>
              <a:rPr lang="en-US" altLang="en-US" sz="2200" dirty="0">
                <a:latin typeface="Times New Roman" panose="02020603050405020304" pitchFamily="18" charset="0"/>
                <a:cs typeface="Times New Roman" panose="02020603050405020304" pitchFamily="18" charset="0"/>
              </a:rPr>
              <a:t> nan </a:t>
            </a:r>
            <a:r>
              <a:rPr lang="en-US" altLang="en-US" sz="2200" dirty="0" err="1">
                <a:latin typeface="Times New Roman" panose="02020603050405020304" pitchFamily="18" charset="0"/>
                <a:cs typeface="Times New Roman" panose="02020603050405020304" pitchFamily="18" charset="0"/>
              </a:rPr>
              <a:t>tre</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vuốt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tròn</a:t>
            </a:r>
            <a:r>
              <a:rPr lang="en-US" altLang="en-US" sz="2200" dirty="0">
                <a:latin typeface="Times New Roman" panose="02020603050405020304" pitchFamily="18" charset="0"/>
                <a:cs typeface="Times New Roman" panose="02020603050405020304" pitchFamily="18" charset="0"/>
              </a:rPr>
              <a:t>.</a:t>
            </a:r>
          </a:p>
          <a:p>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lũng</a:t>
            </a:r>
            <a:r>
              <a:rPr lang="en-US" altLang="en-US" sz="2200" b="1"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dải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đất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trũng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kéo</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dài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nằm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giữa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hai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sườn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đồi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núi</a:t>
            </a:r>
            <a:r>
              <a:rPr lang="en-US" altLang="en-US" sz="2200" dirty="0">
                <a:latin typeface="Times New Roman" panose="02020603050405020304" pitchFamily="18" charset="0"/>
                <a:cs typeface="Times New Roman" panose="02020603050405020304" pitchFamily="18" charset="0"/>
              </a:rPr>
              <a:t>.</a:t>
            </a:r>
          </a:p>
          <a:p>
            <a:r>
              <a:rPr lang="en-US" alt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“Người đồng mình” </a:t>
            </a:r>
            <a:r>
              <a:rPr lang="vi-VN" sz="2200" dirty="0">
                <a:latin typeface="Times New Roman" panose="02020603050405020304" pitchFamily="18" charset="0"/>
                <a:cs typeface="Times New Roman" panose="02020603050405020304" pitchFamily="18" charset="0"/>
              </a:rPr>
              <a:t>là cách gọi thân thương, chân thành và giản dị của tác giả về người cùng quê, cùng bản với mình.</a:t>
            </a:r>
            <a:endParaRPr lang="en-US" altLang="en-US" sz="2200" dirty="0">
              <a:solidFill>
                <a:srgbClr val="0033C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CC7B441-C64B-47E7-AB50-F71A7E4CF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387" y="2664364"/>
            <a:ext cx="1941566" cy="233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1251769468-thung-lung-tuyet-dep9">
            <a:extLst>
              <a:ext uri="{FF2B5EF4-FFF2-40B4-BE49-F238E27FC236}">
                <a16:creationId xmlns:a16="http://schemas.microsoft.com/office/drawing/2014/main" id="{9FD33009-33D0-4746-ABE1-0D4C3CB77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9522" y="2468880"/>
            <a:ext cx="2107612" cy="236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hà ở của người Tày Cao Bằng | 54 dân tộc Việt Nam | Báo ảnh Dân tộc và  Miền núi">
            <a:extLst>
              <a:ext uri="{FF2B5EF4-FFF2-40B4-BE49-F238E27FC236}">
                <a16:creationId xmlns:a16="http://schemas.microsoft.com/office/drawing/2014/main" id="{683B0F7B-7216-4DB4-87FA-40B298FCE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786" y="4861854"/>
            <a:ext cx="4558940" cy="192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fade">
                                      <p:cBhvr>
                                        <p:cTn id="43" dur="1000"/>
                                        <p:tgtEl>
                                          <p:spTgt spid="3074"/>
                                        </p:tgtEl>
                                      </p:cBhvr>
                                    </p:animEffect>
                                    <p:anim calcmode="lin" valueType="num">
                                      <p:cBhvr>
                                        <p:cTn id="44" dur="1000" fill="hold"/>
                                        <p:tgtEl>
                                          <p:spTgt spid="3074"/>
                                        </p:tgtEl>
                                        <p:attrNameLst>
                                          <p:attrName>ppt_x</p:attrName>
                                        </p:attrNameLst>
                                      </p:cBhvr>
                                      <p:tavLst>
                                        <p:tav tm="0">
                                          <p:val>
                                            <p:strVal val="#ppt_x"/>
                                          </p:val>
                                        </p:tav>
                                        <p:tav tm="100000">
                                          <p:val>
                                            <p:strVal val="#ppt_x"/>
                                          </p:val>
                                        </p:tav>
                                      </p:tavLst>
                                    </p:anim>
                                    <p:anim calcmode="lin" valueType="num">
                                      <p:cBhvr>
                                        <p:cTn id="4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barn(inVertical)">
                                      <p:cBhvr>
                                        <p:cTn id="50" dur="500"/>
                                        <p:tgtEl>
                                          <p:spTgt spid="7">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barn(inVertical)">
                                      <p:cBhvr>
                                        <p:cTn id="5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id="{0A8C01E6-8D4F-40BD-9ABC-151D7417F63D}"/>
              </a:ext>
            </a:extLst>
          </p:cNvPr>
          <p:cNvSpPr txBox="1"/>
          <p:nvPr/>
        </p:nvSpPr>
        <p:spPr>
          <a:xfrm>
            <a:off x="0" y="22905"/>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400" b="1" dirty="0">
                <a:solidFill>
                  <a:srgbClr val="800080"/>
                </a:solidFill>
                <a:latin typeface="Times New Roman" pitchFamily="18" charset="0"/>
                <a:cs typeface="Times New Roman" pitchFamily="18" charset="0"/>
              </a:rPr>
              <a:t>                                            NÓI 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6" name="Straight Connector 5">
            <a:extLst>
              <a:ext uri="{FF2B5EF4-FFF2-40B4-BE49-F238E27FC236}">
                <a16:creationId xmlns:a16="http://schemas.microsoft.com/office/drawing/2014/main" id="{0FFF39DB-E51F-4BBF-A9C1-ACA199003D6B}"/>
              </a:ext>
            </a:extLst>
          </p:cNvPr>
          <p:cNvCxnSpPr>
            <a:cxnSpLocks/>
          </p:cNvCxnSpPr>
          <p:nvPr/>
        </p:nvCxnSpPr>
        <p:spPr>
          <a:xfrm>
            <a:off x="2952203" y="484219"/>
            <a:ext cx="39191" cy="6277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E5084CD-0240-4124-8243-C2FDCC673ECA}"/>
              </a:ext>
            </a:extLst>
          </p:cNvPr>
          <p:cNvSpPr txBox="1"/>
          <p:nvPr/>
        </p:nvSpPr>
        <p:spPr>
          <a:xfrm>
            <a:off x="0" y="1436911"/>
            <a:ext cx="2913012" cy="2554545"/>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II.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endParaRPr lang="en-US" sz="2000"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Bố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cục</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Phân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a.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816328F-2BFB-41F2-9DCB-E454702D5F31}"/>
              </a:ext>
            </a:extLst>
          </p:cNvPr>
          <p:cNvSpPr txBox="1"/>
          <p:nvPr/>
        </p:nvSpPr>
        <p:spPr>
          <a:xfrm>
            <a:off x="3095896" y="486226"/>
            <a:ext cx="8921929" cy="3046988"/>
          </a:xfrm>
          <a:prstGeom prst="rect">
            <a:avLst/>
          </a:prstGeom>
          <a:noFill/>
        </p:spPr>
        <p:txBody>
          <a:bodyPr wrap="square" rtlCol="0">
            <a:spAutoFit/>
          </a:bodyPr>
          <a:lstStyle/>
          <a:p>
            <a:pPr algn="just"/>
            <a:r>
              <a:rPr lang="en-US" altLang="en-US" sz="2400" b="1" dirty="0" err="1">
                <a:latin typeface="Times New Roman" panose="02020603050405020304" pitchFamily="18" charset="0"/>
                <a:cs typeface="Times New Roman" panose="02020603050405020304" pitchFamily="18" charset="0"/>
              </a:rPr>
              <a:t>Bố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cục</a:t>
            </a:r>
            <a:r>
              <a:rPr lang="en-US"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2  </a:t>
            </a:r>
            <a:r>
              <a:rPr lang="en-US" altLang="en-US" sz="2400" dirty="0" err="1">
                <a:latin typeface="Times New Roman" panose="02020603050405020304" pitchFamily="18" charset="0"/>
                <a:cs typeface="Times New Roman" panose="02020603050405020304" pitchFamily="18" charset="0"/>
              </a:rPr>
              <a:t>phần</a:t>
            </a:r>
            <a:endParaRPr lang="en-US" altLang="en-US" sz="2400"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Phần 1</a:t>
            </a:r>
            <a:r>
              <a:rPr lang="vi-VN" sz="2400" b="0" i="0" dirty="0">
                <a:effectLst/>
                <a:latin typeface="Times New Roman" panose="02020603050405020304" pitchFamily="18" charset="0"/>
                <a:cs typeface="Times New Roman" panose="02020603050405020304" pitchFamily="18" charset="0"/>
              </a:rPr>
              <a:t>. Từ đầu đến “</a:t>
            </a:r>
            <a:r>
              <a:rPr lang="vi-VN" sz="2400" b="0" i="1" dirty="0">
                <a:effectLst/>
                <a:latin typeface="Times New Roman" panose="02020603050405020304" pitchFamily="18" charset="0"/>
                <a:cs typeface="Times New Roman" panose="02020603050405020304" pitchFamily="18" charset="0"/>
              </a:rPr>
              <a:t>Ngày đầu tiên đẹp nhất trên đời</a:t>
            </a:r>
            <a:r>
              <a:rPr lang="vi-VN" sz="2400" b="0" i="0" dirty="0">
                <a:effectLst/>
                <a:latin typeface="Times New Roman" panose="02020603050405020304" pitchFamily="18" charset="0"/>
                <a:cs typeface="Times New Roman" panose="02020603050405020304" pitchFamily="18" charset="0"/>
              </a:rPr>
              <a:t>”: Người cha nói với con về tình cảm cội nguồn.</a:t>
            </a:r>
          </a:p>
          <a:p>
            <a:pPr algn="just"/>
            <a:r>
              <a:rPr lang="en-US" sz="2400" b="1" i="0" dirty="0">
                <a:effectLst/>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Phần </a:t>
            </a:r>
            <a:r>
              <a:rPr lang="vi-VN" sz="2400" b="0" i="0" dirty="0">
                <a:effectLst/>
                <a:latin typeface="Times New Roman" panose="02020603050405020304" pitchFamily="18" charset="0"/>
                <a:cs typeface="Times New Roman" panose="02020603050405020304" pitchFamily="18" charset="0"/>
              </a:rPr>
              <a:t>2. Còn lại: Người cha nói với con về truyền thống cao đẹp của quê hương, mong muốn con tiếp nối truyền t</a:t>
            </a:r>
            <a:r>
              <a:rPr lang="en-US" sz="2400" b="0" i="0" dirty="0">
                <a:effectLst/>
                <a:latin typeface="Times New Roman" panose="02020603050405020304" pitchFamily="18" charset="0"/>
                <a:cs typeface="Times New Roman" panose="02020603050405020304" pitchFamily="18" charset="0"/>
              </a:rPr>
              <a:t>h</a:t>
            </a:r>
            <a:r>
              <a:rPr lang="vi-VN" sz="2400" b="0" i="0" dirty="0">
                <a:effectLst/>
                <a:latin typeface="Times New Roman" panose="02020603050405020304" pitchFamily="18" charset="0"/>
                <a:cs typeface="Times New Roman" panose="02020603050405020304" pitchFamily="18" charset="0"/>
              </a:rPr>
              <a:t>ống đó.</a:t>
            </a:r>
          </a:p>
          <a:p>
            <a:pPr algn="just">
              <a:defRPr/>
            </a:pPr>
            <a:r>
              <a:rPr lang="en-US" altLang="en-US" sz="2400" dirty="0">
                <a:latin typeface="Times New Roman" panose="02020603050405020304" pitchFamily="18" charset="0"/>
                <a:cs typeface="Times New Roman" panose="02020603050405020304" pitchFamily="18" charset="0"/>
              </a:rPr>
              <a:t>=&gt; </a:t>
            </a:r>
            <a:r>
              <a:rPr lang="en-US" altLang="en-US" sz="2400" dirty="0" err="1">
                <a:latin typeface="Times New Roman" panose="02020603050405020304" pitchFamily="18" charset="0"/>
                <a:cs typeface="Times New Roman" panose="02020603050405020304" pitchFamily="18" charset="0"/>
              </a:rPr>
              <a:t>Mạch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xúc</a:t>
            </a:r>
            <a:r>
              <a:rPr lang="en-US" altLang="en-US" sz="2400" dirty="0">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Bài thơ đi từ tình cảm gia đình mở rộng ra tình yêu quê hương, đất nước. Từ đó bộc lộ mong muốn của người cha muốn gửi gắm đến đứa con của mình về tương lai của đất nước.</a:t>
            </a:r>
            <a:endParaRPr lang="en-US" altLang="en-US" sz="2400" dirty="0">
              <a:latin typeface="Times New Roman" panose="02020603050405020304" pitchFamily="18" charset="0"/>
              <a:cs typeface="Times New Roman" panose="02020603050405020304" pitchFamily="18" charset="0"/>
            </a:endParaRPr>
          </a:p>
        </p:txBody>
      </p:sp>
      <p:sp>
        <p:nvSpPr>
          <p:cNvPr id="9" name="AutoShape 79">
            <a:extLst>
              <a:ext uri="{FF2B5EF4-FFF2-40B4-BE49-F238E27FC236}">
                <a16:creationId xmlns:a16="http://schemas.microsoft.com/office/drawing/2014/main" id="{53796453-7505-40CE-BD0A-DE8AEE5120E2}"/>
              </a:ext>
            </a:extLst>
          </p:cNvPr>
          <p:cNvSpPr>
            <a:spLocks noChangeArrowheads="1"/>
          </p:cNvSpPr>
          <p:nvPr/>
        </p:nvSpPr>
        <p:spPr bwMode="auto">
          <a:xfrm>
            <a:off x="-119065" y="3657599"/>
            <a:ext cx="3579546" cy="3245205"/>
          </a:xfrm>
          <a:prstGeom prst="cloudCallout">
            <a:avLst>
              <a:gd name="adj1" fmla="val -31019"/>
              <a:gd name="adj2" fmla="val -94917"/>
            </a:avLst>
          </a:prstGeom>
          <a:solidFill>
            <a:schemeClr val="accent4">
              <a:lumMod val="40000"/>
              <a:lumOff val="6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phần</a:t>
            </a:r>
            <a:r>
              <a:rPr lang="en-US" altLang="en-US" sz="1600" b="1" dirty="0">
                <a:solidFill>
                  <a:srgbClr val="000000"/>
                </a:solidFill>
                <a:latin typeface="times new roman" panose="02020603050405020304" pitchFamily="18" charset="0"/>
                <a:cs typeface="times new roman" panose="02020603050405020304" pitchFamily="18" charset="0"/>
              </a:rPr>
              <a:t> 1,  </a:t>
            </a:r>
            <a:r>
              <a:rPr lang="en-US" altLang="en-US" sz="1600" b="1" dirty="0" err="1">
                <a:solidFill>
                  <a:srgbClr val="000000"/>
                </a:solidFill>
                <a:latin typeface="times new roman" panose="02020603050405020304" pitchFamily="18" charset="0"/>
                <a:cs typeface="times new roman" panose="02020603050405020304" pitchFamily="18" charset="0"/>
              </a:rPr>
              <a:t>nhà</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thơ</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đã</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nói</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với</a:t>
            </a:r>
            <a:r>
              <a:rPr lang="en-US" altLang="en-US" sz="1600" b="1" dirty="0">
                <a:solidFill>
                  <a:srgbClr val="000000"/>
                </a:solidFill>
                <a:latin typeface="times new roman" panose="02020603050405020304" pitchFamily="18" charset="0"/>
                <a:cs typeface="times new roman" panose="02020603050405020304" pitchFamily="18" charset="0"/>
              </a:rPr>
              <a:t> con: Con </a:t>
            </a:r>
            <a:r>
              <a:rPr lang="en-US" altLang="en-US" sz="1600" b="1" dirty="0" err="1">
                <a:solidFill>
                  <a:srgbClr val="000000"/>
                </a:solidFill>
                <a:latin typeface="times new roman" panose="02020603050405020304" pitchFamily="18" charset="0"/>
                <a:cs typeface="times new roman" panose="02020603050405020304" pitchFamily="18" charset="0"/>
              </a:rPr>
              <a:t>được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lớn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lên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tình</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yêu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thương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của</a:t>
            </a:r>
            <a:r>
              <a:rPr lang="en-US" altLang="en-US" sz="1600" b="1" dirty="0">
                <a:solidFill>
                  <a:srgbClr val="000000"/>
                </a:solidFill>
                <a:latin typeface="times new roman" panose="02020603050405020304" pitchFamily="18" charset="0"/>
                <a:cs typeface="times new roman" panose="02020603050405020304" pitchFamily="18" charset="0"/>
              </a:rPr>
              <a:t> cha </a:t>
            </a:r>
            <a:r>
              <a:rPr lang="en-US" altLang="en-US" sz="1600" b="1" dirty="0" err="1">
                <a:solidFill>
                  <a:srgbClr val="000000"/>
                </a:solidFill>
                <a:latin typeface="times new roman" panose="02020603050405020304" pitchFamily="18" charset="0"/>
                <a:cs typeface="times new roman" panose="02020603050405020304" pitchFamily="18" charset="0"/>
              </a:rPr>
              <a:t>mẹ</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sự</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đùm</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bọc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của</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quê</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hương</a:t>
            </a:r>
            <a:r>
              <a:rPr lang="en-US" altLang="en-US" sz="1600" b="1" dirty="0">
                <a:solidFill>
                  <a:srgbClr val="000000"/>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r>
              <a:rPr lang="en-US" altLang="en-US" sz="1600" b="1" dirty="0" err="1">
                <a:solidFill>
                  <a:srgbClr val="000000"/>
                </a:solidFill>
                <a:latin typeface="times new roman" panose="02020603050405020304" pitchFamily="18" charset="0"/>
                <a:cs typeface="times new roman" panose="02020603050405020304" pitchFamily="18" charset="0"/>
              </a:rPr>
              <a:t>Hãy</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phân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tích</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các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câu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thơ</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nói</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lên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điều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đó</a:t>
            </a:r>
            <a:r>
              <a:rPr lang="en-US" altLang="en-US" sz="1600" b="1" dirty="0">
                <a:solidFill>
                  <a:srgbClr val="000000"/>
                </a:solidFill>
                <a:latin typeface="times new roman" panose="02020603050405020304" pitchFamily="18" charset="0"/>
                <a:cs typeface="times new roman" panose="02020603050405020304" pitchFamily="18" charset="0"/>
              </a:rPr>
              <a:t>?</a:t>
            </a:r>
          </a:p>
        </p:txBody>
      </p:sp>
      <p:sp>
        <p:nvSpPr>
          <p:cNvPr id="10" name="Rectangle 5">
            <a:extLst>
              <a:ext uri="{FF2B5EF4-FFF2-40B4-BE49-F238E27FC236}">
                <a16:creationId xmlns:a16="http://schemas.microsoft.com/office/drawing/2014/main" id="{83E9CFC2-13E4-4F19-A4F2-440D418AB4AC}"/>
              </a:ext>
            </a:extLst>
          </p:cNvPr>
          <p:cNvSpPr txBox="1">
            <a:spLocks noChangeArrowheads="1"/>
          </p:cNvSpPr>
          <p:nvPr/>
        </p:nvSpPr>
        <p:spPr>
          <a:xfrm>
            <a:off x="3659261" y="3723864"/>
            <a:ext cx="3987807" cy="2133600"/>
          </a:xfrm>
          <a:prstGeom prst="rect">
            <a:avLst/>
          </a:prstGeom>
          <a:solidFill>
            <a:schemeClr val="accent4">
              <a:lumMod val="40000"/>
              <a:lumOff val="60000"/>
            </a:schemeClr>
          </a:solidFill>
          <a:ln>
            <a:solidFill>
              <a:srgbClr val="FF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cha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mẹ</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Một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chạm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nói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Hai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cười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yêu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11" name="Rectangle 5">
            <a:extLst>
              <a:ext uri="{FF2B5EF4-FFF2-40B4-BE49-F238E27FC236}">
                <a16:creationId xmlns:a16="http://schemas.microsoft.com/office/drawing/2014/main" id="{364EE9E0-4837-475D-8E3E-E57D632732EF}"/>
              </a:ext>
            </a:extLst>
          </p:cNvPr>
          <p:cNvSpPr txBox="1">
            <a:spLocks noChangeArrowheads="1"/>
          </p:cNvSpPr>
          <p:nvPr/>
        </p:nvSpPr>
        <p:spPr>
          <a:xfrm>
            <a:off x="8131878" y="3584720"/>
            <a:ext cx="3987807" cy="2723321"/>
          </a:xfrm>
          <a:prstGeom prst="rect">
            <a:avLst/>
          </a:prstGeom>
          <a:solidFill>
            <a:schemeClr val="accent4">
              <a:lumMod val="40000"/>
              <a:lumOff val="60000"/>
            </a:schemeClr>
          </a:solidFill>
          <a:ln>
            <a:solidFill>
              <a:srgbClr val="FF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Đan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cài</a:t>
            </a:r>
            <a:r>
              <a:rPr lang="en-US" altLang="en-US" sz="2200" dirty="0">
                <a:solidFill>
                  <a:srgbClr val="002060"/>
                </a:solidFill>
                <a:latin typeface="Times New Roman" panose="02020603050405020304" pitchFamily="18" charset="0"/>
                <a:cs typeface="Times New Roman" panose="02020603050405020304" pitchFamily="18" charset="0"/>
              </a:rPr>
              <a:t> nan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Vách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nhà</a:t>
            </a:r>
            <a:r>
              <a:rPr lang="en-US" altLang="en-US" sz="2200" dirty="0">
                <a:solidFill>
                  <a:srgbClr val="002060"/>
                </a:solidFill>
                <a:latin typeface="Times New Roman" panose="02020603050405020304" pitchFamily="18" charset="0"/>
                <a:cs typeface="Times New Roman" panose="02020603050405020304" pitchFamily="18" charset="0"/>
              </a:rPr>
              <a:t> ken </a:t>
            </a:r>
            <a:r>
              <a:rPr lang="en-US" altLang="en-US" sz="2200" dirty="0" err="1">
                <a:solidFill>
                  <a:srgbClr val="002060"/>
                </a:solidFill>
                <a:latin typeface="Times New Roman" panose="02020603050405020304" pitchFamily="18" charset="0"/>
                <a:cs typeface="Times New Roman" panose="02020603050405020304" pitchFamily="18" charset="0"/>
              </a:rPr>
              <a:t>câu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hát</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Rừng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những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tấm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lòng</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Cha </a:t>
            </a:r>
            <a:r>
              <a:rPr lang="en-US" altLang="en-US" sz="2200" dirty="0" err="1">
                <a:solidFill>
                  <a:srgbClr val="002060"/>
                </a:solidFill>
                <a:latin typeface="Times New Roman" panose="02020603050405020304" pitchFamily="18" charset="0"/>
                <a:cs typeface="Times New Roman" panose="02020603050405020304" pitchFamily="18" charset="0"/>
              </a:rPr>
              <a:t>mẹ</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nhớ</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về</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cưới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đầu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đẹp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nhất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đời</a:t>
            </a:r>
            <a:r>
              <a:rPr lang="en-US" altLang="en-US" sz="2200" dirty="0">
                <a:solidFill>
                  <a:srgbClr val="002060"/>
                </a:solidFill>
                <a:latin typeface="Times New Roman" panose="02020603050405020304" pitchFamily="18" charset="0"/>
                <a:cs typeface="Times New Roman" panose="02020603050405020304" pitchFamily="18" charset="0"/>
              </a:rPr>
              <a:t>.</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7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anim calcmode="lin" valueType="num">
                                      <p:cBhvr>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1000"/>
                                        <p:tgtEl>
                                          <p:spTgt spid="7">
                                            <p:txEl>
                                              <p:pRg st="5" end="5"/>
                                            </p:txEl>
                                          </p:spTgt>
                                        </p:tgtEl>
                                      </p:cBhvr>
                                    </p:animEffect>
                                    <p:anim calcmode="lin" valueType="num">
                                      <p:cBhvr>
                                        <p:cTn id="3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fade">
                                      <p:cBhvr>
                                        <p:cTn id="39" dur="1000"/>
                                        <p:tgtEl>
                                          <p:spTgt spid="7">
                                            <p:txEl>
                                              <p:pRg st="6" end="6"/>
                                            </p:txEl>
                                          </p:spTgt>
                                        </p:tgtEl>
                                      </p:cBhvr>
                                    </p:animEffect>
                                    <p:anim calcmode="lin" valueType="num">
                                      <p:cBhvr>
                                        <p:cTn id="4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heel(4)">
                                      <p:cBhvr>
                                        <p:cTn id="58" dur="20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xit" presetSubtype="16" fill="hold" grpId="1" nodeType="clickEffect">
                                  <p:stCondLst>
                                    <p:cond delay="0"/>
                                  </p:stCondLst>
                                  <p:childTnLst>
                                    <p:animEffect transition="out" filter="box(in)">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E65A25-2E59-42B0-9B33-F91A512004ED}"/>
              </a:ext>
            </a:extLst>
          </p:cNvPr>
          <p:cNvSpPr txBox="1"/>
          <p:nvPr/>
        </p:nvSpPr>
        <p:spPr>
          <a:xfrm>
            <a:off x="3532932" y="400029"/>
            <a:ext cx="8557467" cy="6186309"/>
          </a:xfrm>
          <a:prstGeom prst="rect">
            <a:avLst/>
          </a:prstGeom>
          <a:noFill/>
        </p:spPr>
        <p:txBody>
          <a:bodyPr wrap="square" rtlCol="0">
            <a:spAutoFit/>
          </a:bodyPr>
          <a:lstStyle/>
          <a:p>
            <a:pPr algn="just"/>
            <a:r>
              <a:rPr lang="vi-VN" sz="2200" b="1" i="0" dirty="0">
                <a:solidFill>
                  <a:srgbClr val="FF0000"/>
                </a:solidFill>
                <a:effectLst/>
                <a:latin typeface="+mj-lt"/>
              </a:rPr>
              <a:t>Cội nguồn sinh dưỡng của con</a:t>
            </a:r>
          </a:p>
          <a:p>
            <a:pPr algn="just"/>
            <a:r>
              <a:rPr lang="vi-VN" sz="2200" b="1" i="0" dirty="0">
                <a:solidFill>
                  <a:srgbClr val="FF0000"/>
                </a:solidFill>
                <a:effectLst/>
                <a:latin typeface="+mj-lt"/>
              </a:rPr>
              <a:t>- Cội nguồn gia đình</a:t>
            </a:r>
          </a:p>
          <a:p>
            <a:pPr algn="just"/>
            <a:r>
              <a:rPr lang="vi-VN" sz="2200" b="0" i="0" dirty="0">
                <a:solidFill>
                  <a:srgbClr val="000000"/>
                </a:solidFill>
                <a:effectLst/>
                <a:latin typeface="+mj-lt"/>
              </a:rPr>
              <a:t>+ Con lớn lên trong những tháng ngày chờ trông, mong đợi của cha mẹ</a:t>
            </a:r>
          </a:p>
          <a:p>
            <a:pPr algn="just"/>
            <a:r>
              <a:rPr lang="vi-VN" sz="2200" b="0" i="0" dirty="0">
                <a:solidFill>
                  <a:srgbClr val="000000"/>
                </a:solidFill>
                <a:effectLst/>
                <a:latin typeface="+mj-lt"/>
              </a:rPr>
              <a:t>+ “Chân phải- chân trái”, “một bước- hai bước”: phép đối tạo âm điệu vui tươi, tạo không khí đầm ấm, hạnh phúc, mỗi nhịp bước của con đều có cha mẹ dang rộng vòng tay che chở</a:t>
            </a:r>
          </a:p>
          <a:p>
            <a:pPr algn="just"/>
            <a:r>
              <a:rPr lang="vi-VN" sz="2200" b="0" i="0" dirty="0">
                <a:solidFill>
                  <a:srgbClr val="000000"/>
                </a:solidFill>
                <a:effectLst/>
                <a:latin typeface="+mj-lt"/>
              </a:rPr>
              <a:t>⇒ Đó là tình cảm thiêng liêng mà con luôn phải khắc cốt ghi tâm</a:t>
            </a:r>
          </a:p>
          <a:p>
            <a:pPr algn="just"/>
            <a:r>
              <a:rPr lang="vi-VN" sz="2200" b="1" i="0" dirty="0">
                <a:solidFill>
                  <a:srgbClr val="FF0000"/>
                </a:solidFill>
                <a:effectLst/>
                <a:latin typeface="+mj-lt"/>
              </a:rPr>
              <a:t>- Cội nguồn quê hương</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a:t>
            </a:r>
            <a:r>
              <a:rPr lang="en-US" sz="2200" b="1" i="0" dirty="0" err="1">
                <a:solidFill>
                  <a:srgbClr val="000000"/>
                </a:solidFill>
                <a:effectLst/>
                <a:latin typeface="Times New Roman" panose="02020603050405020304" pitchFamily="18" charset="0"/>
                <a:cs typeface="Times New Roman" panose="02020603050405020304" pitchFamily="18" charset="0"/>
              </a:rPr>
              <a:t>Cuộc</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sống</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lao</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động</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của</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quê</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hương</a:t>
            </a:r>
            <a:r>
              <a:rPr lang="en-US" sz="2200" b="0" i="0" dirty="0">
                <a:solidFill>
                  <a:srgbClr val="000000"/>
                </a:solidFill>
                <a:effectLst/>
                <a:latin typeface="+mj-lt"/>
              </a:rPr>
              <a:t>: </a:t>
            </a:r>
            <a:r>
              <a:rPr lang="vi-VN" sz="2200" b="0" i="0" dirty="0">
                <a:solidFill>
                  <a:srgbClr val="000000"/>
                </a:solidFill>
                <a:effectLst/>
                <a:latin typeface="+mj-lt"/>
              </a:rPr>
              <a:t>đan lờ (dụng cụ đánh bắt cá), đan lờ cài nan hoa( công việc đã tạo nên vẻ đẹp của con người lao động), vách nhà ken câu hát( cuộc sống hòa với niềm vui”</a:t>
            </a:r>
          </a:p>
          <a:p>
            <a:pPr algn="just"/>
            <a:r>
              <a:rPr lang="vi-VN" sz="2200" b="0" i="0" dirty="0">
                <a:solidFill>
                  <a:srgbClr val="000000"/>
                </a:solidFill>
                <a:effectLst/>
                <a:latin typeface="+mj-lt"/>
              </a:rPr>
              <a:t> + Sử dụng các động từ: đan, ken ,cài : vừa diễn tả những động tác cụ thể , khéo léo vừa nói lên cuộc sống gắn bó với niềm vui</a:t>
            </a:r>
          </a:p>
          <a:p>
            <a:pPr algn="just"/>
            <a:r>
              <a:rPr lang="vi-VN" sz="2200" b="0" i="0" dirty="0">
                <a:solidFill>
                  <a:srgbClr val="000000"/>
                </a:solidFill>
                <a:effectLst/>
                <a:latin typeface="+mj-lt"/>
              </a:rPr>
              <a:t> </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Cuộc</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sống</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tâm</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hồn</a:t>
            </a:r>
            <a:r>
              <a:rPr lang="en-US" sz="2200" dirty="0">
                <a:solidFill>
                  <a:srgbClr val="000000"/>
                </a:solidFill>
                <a:latin typeface="+mj-lt"/>
              </a:rPr>
              <a:t>: </a:t>
            </a:r>
          </a:p>
          <a:p>
            <a:pPr algn="just"/>
            <a:r>
              <a:rPr lang="en-US" sz="2200" b="0" i="0" dirty="0">
                <a:solidFill>
                  <a:srgbClr val="000000"/>
                </a:solidFill>
                <a:effectLst/>
                <a:latin typeface="+mj-lt"/>
              </a:rPr>
              <a:t>- </a:t>
            </a:r>
            <a:r>
              <a:rPr lang="vi-VN" sz="2200" b="0" i="0" dirty="0">
                <a:solidFill>
                  <a:srgbClr val="000000"/>
                </a:solidFill>
                <a:effectLst/>
                <a:latin typeface="+mj-lt"/>
              </a:rPr>
              <a:t> “Rừng cho hoa”: nhân hóa rừng không chỉ cho gỗ, cho lâm sản mà còn cho hoa</a:t>
            </a:r>
          </a:p>
          <a:p>
            <a:pPr algn="just"/>
            <a:r>
              <a:rPr lang="en-US" sz="2200" dirty="0">
                <a:solidFill>
                  <a:srgbClr val="000000"/>
                </a:solidFill>
                <a:latin typeface="+mj-lt"/>
              </a:rPr>
              <a:t>-</a:t>
            </a:r>
            <a:r>
              <a:rPr lang="vi-VN" sz="2200" b="0" i="0" dirty="0">
                <a:solidFill>
                  <a:srgbClr val="000000"/>
                </a:solidFill>
                <a:effectLst/>
                <a:latin typeface="+mj-lt"/>
              </a:rPr>
              <a:t> “Con đường cho những tấm lòng”: đâu chỉ đãn lối mà còn cho những tấm lòng cao cả tấm lòng cao cả, thủy chung</a:t>
            </a:r>
          </a:p>
        </p:txBody>
      </p:sp>
      <p:sp>
        <p:nvSpPr>
          <p:cNvPr id="3" name="TextBox 2">
            <a:extLst>
              <a:ext uri="{FF2B5EF4-FFF2-40B4-BE49-F238E27FC236}">
                <a16:creationId xmlns:a16="http://schemas.microsoft.com/office/drawing/2014/main" id="{669B8D9E-4ADA-46B1-BA10-73B799D68969}"/>
              </a:ext>
            </a:extLst>
          </p:cNvPr>
          <p:cNvSpPr txBox="1"/>
          <p:nvPr/>
        </p:nvSpPr>
        <p:spPr>
          <a:xfrm>
            <a:off x="0" y="51873"/>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a:solidFill>
                  <a:srgbClr val="800080"/>
                </a:solidFill>
                <a:latin typeface="Times New Roman" pitchFamily="18" charset="0"/>
                <a:cs typeface="Times New Roman" pitchFamily="18" charset="0"/>
              </a:rPr>
              <a:t>                                               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cxnSp>
        <p:nvCxnSpPr>
          <p:cNvPr id="6" name="Straight Connector 5">
            <a:extLst>
              <a:ext uri="{FF2B5EF4-FFF2-40B4-BE49-F238E27FC236}">
                <a16:creationId xmlns:a16="http://schemas.microsoft.com/office/drawing/2014/main" id="{9DB4D9C6-AA28-421D-A139-B8441E269A3D}"/>
              </a:ext>
            </a:extLst>
          </p:cNvPr>
          <p:cNvCxnSpPr/>
          <p:nvPr/>
        </p:nvCxnSpPr>
        <p:spPr>
          <a:xfrm>
            <a:off x="3532932" y="423015"/>
            <a:ext cx="0" cy="6412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6C187B5-A9CB-4A57-B7B7-623B198C1648}"/>
              </a:ext>
            </a:extLst>
          </p:cNvPr>
          <p:cNvSpPr txBox="1"/>
          <p:nvPr/>
        </p:nvSpPr>
        <p:spPr>
          <a:xfrm>
            <a:off x="169816" y="562979"/>
            <a:ext cx="3213464" cy="378565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9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fade">
                                      <p:cBhvr>
                                        <p:cTn id="52" dur="1000"/>
                                        <p:tgtEl>
                                          <p:spTgt spid="4">
                                            <p:txEl>
                                              <p:pRg st="7" end="7"/>
                                            </p:txEl>
                                          </p:spTgt>
                                        </p:tgtEl>
                                      </p:cBhvr>
                                    </p:animEffect>
                                    <p:anim calcmode="lin" valueType="num">
                                      <p:cBhvr>
                                        <p:cTn id="5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barn(inVertical)">
                                      <p:cBhvr>
                                        <p:cTn id="59" dur="500"/>
                                        <p:tgtEl>
                                          <p:spTgt spid="4">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Effect transition="in" filter="barn(inVertical)">
                                      <p:cBhvr>
                                        <p:cTn id="64" dur="500"/>
                                        <p:tgtEl>
                                          <p:spTgt spid="4">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
                                            <p:txEl>
                                              <p:pRg st="10" end="10"/>
                                            </p:txEl>
                                          </p:spTgt>
                                        </p:tgtEl>
                                        <p:attrNameLst>
                                          <p:attrName>style.visibility</p:attrName>
                                        </p:attrNameLst>
                                      </p:cBhvr>
                                      <p:to>
                                        <p:strVal val="visible"/>
                                      </p:to>
                                    </p:set>
                                    <p:anim calcmode="lin" valueType="num">
                                      <p:cBhvr additive="base">
                                        <p:cTn id="6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1E40491-0BD3-D742-A8EC-56881D3E4DD8}"/>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Hình ảnh 3">
            <a:extLst>
              <a:ext uri="{FF2B5EF4-FFF2-40B4-BE49-F238E27FC236}">
                <a16:creationId xmlns:a16="http://schemas.microsoft.com/office/drawing/2014/main" id="{7F7E1F72-4E10-3744-A9AC-E2D90C2C4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126" y="3824500"/>
            <a:ext cx="4810491" cy="2693865"/>
          </a:xfrm>
          <a:prstGeom prst="rect">
            <a:avLst/>
          </a:prstGeom>
        </p:spPr>
      </p:pic>
      <p:sp>
        <p:nvSpPr>
          <p:cNvPr id="5" name="Hộp Văn bản 4">
            <a:extLst>
              <a:ext uri="{FF2B5EF4-FFF2-40B4-BE49-F238E27FC236}">
                <a16:creationId xmlns:a16="http://schemas.microsoft.com/office/drawing/2014/main" id="{7EF5B51B-3EA4-2D4F-921E-8E93BBE9E546}"/>
              </a:ext>
            </a:extLst>
          </p:cNvPr>
          <p:cNvSpPr txBox="1"/>
          <p:nvPr/>
        </p:nvSpPr>
        <p:spPr>
          <a:xfrm>
            <a:off x="4214812" y="85920"/>
            <a:ext cx="7977188" cy="1077218"/>
          </a:xfrm>
          <a:prstGeom prst="rect">
            <a:avLst/>
          </a:prstGeom>
          <a:noFill/>
          <a:ln>
            <a:solidFill>
              <a:schemeClr val="tx1"/>
            </a:solidFill>
          </a:ln>
        </p:spPr>
        <p:txBody>
          <a:bodyPr wrap="square">
            <a:spAutoFit/>
          </a:bodyPr>
          <a:lstStyle/>
          <a:p>
            <a:r>
              <a:rPr lang="vi-VN" sz="3200" b="1" i="0">
                <a:effectLst/>
                <a:latin typeface="Times New Roman" pitchFamily="18" charset="0"/>
                <a:cs typeface="Times New Roman" pitchFamily="18" charset="0"/>
              </a:rPr>
              <a:t>Cha mẹ mãi nhớ về ngày cưới</a:t>
            </a:r>
            <a:br>
              <a:rPr lang="vi-VN" sz="3200" b="1">
                <a:latin typeface="Times New Roman" pitchFamily="18" charset="0"/>
                <a:cs typeface="Times New Roman" pitchFamily="18" charset="0"/>
              </a:rPr>
            </a:br>
            <a:r>
              <a:rPr lang="vi-VN" sz="3200" b="1" i="0">
                <a:effectLst/>
                <a:latin typeface="Times New Roman" pitchFamily="18" charset="0"/>
                <a:cs typeface="Times New Roman" pitchFamily="18" charset="0"/>
              </a:rPr>
              <a:t>Ngày đầu tiên đẹp nhất trên đời.</a:t>
            </a:r>
            <a:endParaRPr lang="vi-VN" sz="3200">
              <a:latin typeface="Times New Roman" pitchFamily="18" charset="0"/>
              <a:cs typeface="Times New Roman" pitchFamily="18" charset="0"/>
            </a:endParaRPr>
          </a:p>
        </p:txBody>
      </p:sp>
      <p:sp>
        <p:nvSpPr>
          <p:cNvPr id="6" name="Hộp Văn bản 5">
            <a:extLst>
              <a:ext uri="{FF2B5EF4-FFF2-40B4-BE49-F238E27FC236}">
                <a16:creationId xmlns:a16="http://schemas.microsoft.com/office/drawing/2014/main" id="{98716285-91F6-9443-82D3-79268456E979}"/>
              </a:ext>
            </a:extLst>
          </p:cNvPr>
          <p:cNvSpPr txBox="1"/>
          <p:nvPr/>
        </p:nvSpPr>
        <p:spPr>
          <a:xfrm>
            <a:off x="0" y="2523148"/>
            <a:ext cx="7014063" cy="1077218"/>
          </a:xfrm>
          <a:prstGeom prst="rect">
            <a:avLst/>
          </a:prstGeom>
          <a:noFill/>
          <a:ln>
            <a:solidFill>
              <a:schemeClr val="tx1"/>
            </a:solidFill>
          </a:ln>
        </p:spPr>
        <p:txBody>
          <a:bodyPr wrap="square" rtlCol="0">
            <a:spAutoFit/>
          </a:bodyPr>
          <a:lstStyle/>
          <a:p>
            <a:pPr algn="l"/>
            <a:r>
              <a:rPr lang="vi-VN" sz="3200" b="1" dirty="0">
                <a:latin typeface="Times New Roman" pitchFamily="18" charset="0"/>
                <a:cs typeface="Times New Roman" pitchFamily="18" charset="0"/>
              </a:rPr>
              <a:t>-Niềm trân trọng thiêng liêng hướng tới gia đình</a:t>
            </a:r>
          </a:p>
        </p:txBody>
      </p:sp>
      <p:sp>
        <p:nvSpPr>
          <p:cNvPr id="7" name="Hộp Văn bản 6">
            <a:extLst>
              <a:ext uri="{FF2B5EF4-FFF2-40B4-BE49-F238E27FC236}">
                <a16:creationId xmlns:a16="http://schemas.microsoft.com/office/drawing/2014/main" id="{069600A1-BC39-4945-891B-79E594D635EA}"/>
              </a:ext>
            </a:extLst>
          </p:cNvPr>
          <p:cNvSpPr txBox="1"/>
          <p:nvPr/>
        </p:nvSpPr>
        <p:spPr>
          <a:xfrm>
            <a:off x="90732" y="4709977"/>
            <a:ext cx="6934688" cy="1569660"/>
          </a:xfrm>
          <a:prstGeom prst="rect">
            <a:avLst/>
          </a:prstGeom>
          <a:noFill/>
          <a:ln>
            <a:solidFill>
              <a:schemeClr val="accent1"/>
            </a:solidFill>
          </a:ln>
        </p:spPr>
        <p:txBody>
          <a:bodyPr wrap="square" rtlCol="0">
            <a:spAutoFit/>
          </a:bodyPr>
          <a:lstStyle/>
          <a:p>
            <a:pPr algn="l"/>
            <a:r>
              <a:rPr lang="vi-VN" sz="3200" b="1">
                <a:solidFill>
                  <a:schemeClr val="tx2"/>
                </a:solidFill>
                <a:latin typeface="Times New Roman" pitchFamily="18" charset="0"/>
                <a:cs typeface="Times New Roman" pitchFamily="18" charset="0"/>
              </a:rPr>
              <a:t>Cha muốn truyền cho con những tình cảm cuội nguồn nhắn nhủ con hãy biết trân trọng tình cảm gia đình.</a:t>
            </a:r>
          </a:p>
        </p:txBody>
      </p:sp>
      <p:pic>
        <p:nvPicPr>
          <p:cNvPr id="9" name="Hình ảnh 9">
            <a:extLst>
              <a:ext uri="{FF2B5EF4-FFF2-40B4-BE49-F238E27FC236}">
                <a16:creationId xmlns:a16="http://schemas.microsoft.com/office/drawing/2014/main" id="{B9C17206-565C-CF48-B36D-4EE27F24A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0"/>
            <a:ext cx="3858846" cy="2399208"/>
          </a:xfrm>
          <a:prstGeom prst="rect">
            <a:avLst/>
          </a:prstGeom>
        </p:spPr>
      </p:pic>
    </p:spTree>
    <p:extLst>
      <p:ext uri="{BB962C8B-B14F-4D97-AF65-F5344CB8AC3E}">
        <p14:creationId xmlns:p14="http://schemas.microsoft.com/office/powerpoint/2010/main" val="400666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D0A9EB96-5F27-C445-B7D7-E95DA7DF8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4" y="280865"/>
            <a:ext cx="4774712" cy="2942981"/>
          </a:xfrm>
          <a:prstGeom prst="rect">
            <a:avLst/>
          </a:prstGeom>
        </p:spPr>
      </p:pic>
      <p:pic>
        <p:nvPicPr>
          <p:cNvPr id="5" name="Hình ảnh 5">
            <a:extLst>
              <a:ext uri="{FF2B5EF4-FFF2-40B4-BE49-F238E27FC236}">
                <a16:creationId xmlns:a16="http://schemas.microsoft.com/office/drawing/2014/main" id="{0D257169-2ADC-C043-9E6F-ED01E3424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85" y="3736731"/>
            <a:ext cx="4774711" cy="2840404"/>
          </a:xfrm>
          <a:prstGeom prst="rect">
            <a:avLst/>
          </a:prstGeom>
        </p:spPr>
      </p:pic>
      <p:pic>
        <p:nvPicPr>
          <p:cNvPr id="6" name="Hình ảnh 6">
            <a:extLst>
              <a:ext uri="{FF2B5EF4-FFF2-40B4-BE49-F238E27FC236}">
                <a16:creationId xmlns:a16="http://schemas.microsoft.com/office/drawing/2014/main" id="{A3A5E0E7-F57B-6742-BDEE-F0FEE4748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420" y="280865"/>
            <a:ext cx="4774712" cy="3028462"/>
          </a:xfrm>
          <a:prstGeom prst="rect">
            <a:avLst/>
          </a:prstGeom>
        </p:spPr>
      </p:pic>
      <p:pic>
        <p:nvPicPr>
          <p:cNvPr id="7" name="Hình ảnh 7">
            <a:extLst>
              <a:ext uri="{FF2B5EF4-FFF2-40B4-BE49-F238E27FC236}">
                <a16:creationId xmlns:a16="http://schemas.microsoft.com/office/drawing/2014/main" id="{3F365286-FD42-E044-A788-435E309147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6420" y="3736731"/>
            <a:ext cx="4774714" cy="2840404"/>
          </a:xfrm>
          <a:prstGeom prst="rect">
            <a:avLst/>
          </a:prstGeom>
        </p:spPr>
      </p:pic>
      <p:sp>
        <p:nvSpPr>
          <p:cNvPr id="8" name="Hộp Văn bản 7">
            <a:extLst>
              <a:ext uri="{FF2B5EF4-FFF2-40B4-BE49-F238E27FC236}">
                <a16:creationId xmlns:a16="http://schemas.microsoft.com/office/drawing/2014/main" id="{7F8A6C99-FA1C-B94E-A5EF-0D9E9DC331BA}"/>
              </a:ext>
            </a:extLst>
          </p:cNvPr>
          <p:cNvSpPr txBox="1"/>
          <p:nvPr/>
        </p:nvSpPr>
        <p:spPr>
          <a:xfrm>
            <a:off x="5181600" y="2136339"/>
            <a:ext cx="1828800" cy="2308324"/>
          </a:xfrm>
          <a:prstGeom prst="rect">
            <a:avLst/>
          </a:prstGeom>
          <a:noFill/>
        </p:spPr>
        <p:txBody>
          <a:bodyPr wrap="square" rtlCol="0">
            <a:spAutoFit/>
          </a:bodyPr>
          <a:lstStyle/>
          <a:p>
            <a:pPr algn="l"/>
            <a:r>
              <a:rPr lang="vi-VN" sz="4800" b="1" dirty="0">
                <a:solidFill>
                  <a:srgbClr val="FF0000"/>
                </a:solidFill>
                <a:latin typeface="Times New Roman" pitchFamily="18" charset="0"/>
                <a:cs typeface="Times New Roman" pitchFamily="18" charset="0"/>
              </a:rPr>
              <a:t>Rừng</a:t>
            </a:r>
          </a:p>
          <a:p>
            <a:pPr algn="l"/>
            <a:r>
              <a:rPr lang="vi-VN" sz="4800" b="1" dirty="0">
                <a:solidFill>
                  <a:srgbClr val="FF0000"/>
                </a:solidFill>
                <a:latin typeface="Times New Roman" pitchFamily="18" charset="0"/>
                <a:cs typeface="Times New Roman" pitchFamily="18" charset="0"/>
              </a:rPr>
              <a:t>Cho </a:t>
            </a:r>
          </a:p>
          <a:p>
            <a:pPr algn="l"/>
            <a:r>
              <a:rPr lang="vi-VN" sz="4800" b="1" dirty="0">
                <a:solidFill>
                  <a:srgbClr val="FF0000"/>
                </a:solidFill>
                <a:latin typeface="Times New Roman" pitchFamily="18" charset="0"/>
                <a:cs typeface="Times New Roman" pitchFamily="18" charset="0"/>
              </a:rPr>
              <a:t>hoa</a:t>
            </a:r>
          </a:p>
        </p:txBody>
      </p:sp>
    </p:spTree>
    <p:extLst>
      <p:ext uri="{BB962C8B-B14F-4D97-AF65-F5344CB8AC3E}">
        <p14:creationId xmlns:p14="http://schemas.microsoft.com/office/powerpoint/2010/main" val="3484136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A4502CE5-A4F3-394B-8748-941EF2EA1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5" name="Hộp Văn bản 4">
            <a:extLst>
              <a:ext uri="{FF2B5EF4-FFF2-40B4-BE49-F238E27FC236}">
                <a16:creationId xmlns:a16="http://schemas.microsoft.com/office/drawing/2014/main" id="{446BB0F1-7536-CC41-B385-598F1BB41452}"/>
              </a:ext>
            </a:extLst>
          </p:cNvPr>
          <p:cNvSpPr txBox="1"/>
          <p:nvPr/>
        </p:nvSpPr>
        <p:spPr>
          <a:xfrm>
            <a:off x="2445482" y="3429000"/>
            <a:ext cx="7301035" cy="584775"/>
          </a:xfrm>
          <a:prstGeom prst="rect">
            <a:avLst/>
          </a:prstGeom>
          <a:solidFill>
            <a:schemeClr val="accent3"/>
          </a:solidFill>
        </p:spPr>
        <p:txBody>
          <a:bodyPr wrap="square" rtlCol="0">
            <a:spAutoFit/>
          </a:bodyPr>
          <a:lstStyle/>
          <a:p>
            <a:pPr algn="l"/>
            <a:r>
              <a:rPr lang="vi-VN" sz="3200" b="1" dirty="0">
                <a:solidFill>
                  <a:srgbClr val="FF0000"/>
                </a:solidFill>
                <a:latin typeface="Times New Roman" pitchFamily="18" charset="0"/>
                <a:cs typeface="Times New Roman" pitchFamily="18" charset="0"/>
              </a:rPr>
              <a:t>Con đường cho những tấm lòng</a:t>
            </a:r>
          </a:p>
        </p:txBody>
      </p:sp>
      <p:sp>
        <p:nvSpPr>
          <p:cNvPr id="2" name="Rectangle 1"/>
          <p:cNvSpPr/>
          <p:nvPr/>
        </p:nvSpPr>
        <p:spPr>
          <a:xfrm>
            <a:off x="623248" y="4148249"/>
            <a:ext cx="11568752" cy="2292935"/>
          </a:xfrm>
          <a:prstGeom prst="rect">
            <a:avLst/>
          </a:prstGeom>
        </p:spPr>
        <p:txBody>
          <a:bodyPr wrap="square">
            <a:spAutoFit/>
          </a:bodyPr>
          <a:lstStyle/>
          <a:p>
            <a:pPr algn="just">
              <a:lnSpc>
                <a:spcPct val="150000"/>
              </a:lnSpc>
              <a:spcAft>
                <a:spcPts val="0"/>
              </a:spcAft>
            </a:pPr>
            <a:r>
              <a:rPr lang="fr-FR" sz="22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spc="5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fr-FR" sz="22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hoa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để</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nói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về</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quan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rừng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Hoa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vừa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vẻ</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mộng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núi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rừng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vừa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là</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biểu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tượng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vẻ</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người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quê</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hương</a:t>
            </a:r>
            <a:r>
              <a:rPr lang="en-US" sz="2200" dirty="0">
                <a:solidFill>
                  <a:srgbClr val="000000"/>
                </a:solidFill>
                <a:latin typeface="Times New Roman" panose="02020603050405020304" pitchFamily="18" charset="0"/>
                <a:ea typeface="Times New Roman" panose="02020603050405020304" pitchFamily="18" charset="0"/>
              </a:rPr>
              <a:t>.</a:t>
            </a:r>
          </a:p>
          <a:p>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Phép</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nhân</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hóa</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rừng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con </a:t>
            </a:r>
            <a:r>
              <a:rPr lang="en-US" altLang="en-US" sz="2200" dirty="0" err="1">
                <a:solidFill>
                  <a:srgbClr val="0000FF"/>
                </a:solidFill>
                <a:latin typeface="Times New Roman" panose="02020603050405020304" pitchFamily="18" charset="0"/>
                <a:cs typeface="Times New Roman" panose="02020603050405020304" pitchFamily="18" charset="0"/>
              </a:rPr>
              <a:t>đường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điệp</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từ</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và</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ẩn</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dụ</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những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tấm</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lòng</a:t>
            </a:r>
            <a:r>
              <a:rPr lang="en-US" altLang="en-US" sz="2200" dirty="0">
                <a:solidFill>
                  <a:srgbClr val="0000FF"/>
                </a:solidFill>
                <a:latin typeface="Times New Roman" panose="02020603050405020304" pitchFamily="18" charset="0"/>
                <a:cs typeface="Times New Roman" panose="02020603050405020304" pitchFamily="18" charset="0"/>
              </a:rPr>
              <a:t>).</a:t>
            </a:r>
          </a:p>
          <a:p>
            <a:r>
              <a:rPr lang="en-US" altLang="en-US" sz="2200" dirty="0">
                <a:solidFill>
                  <a:schemeClr val="hlink"/>
                </a:solidFill>
                <a:latin typeface="Times New Roman" panose="02020603050405020304" pitchFamily="18" charset="0"/>
                <a:cs typeface="Times New Roman" panose="02020603050405020304" pitchFamily="18" charset="0"/>
              </a:rPr>
              <a:t>        -&gt; </a:t>
            </a:r>
            <a:r>
              <a:rPr lang="en-US" altLang="en-US" sz="2200" dirty="0">
                <a:latin typeface="Times New Roman" panose="02020603050405020304" pitchFamily="18" charset="0"/>
                <a:cs typeface="Times New Roman" panose="02020603050405020304" pitchFamily="18" charset="0"/>
              </a:rPr>
              <a:t>Con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lớn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với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nghĩa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tình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của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núi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rừng</a:t>
            </a:r>
            <a:r>
              <a:rPr lang="en-US" altLang="en-US" sz="2200" dirty="0">
                <a:solidFill>
                  <a:schemeClr val="hlink"/>
                </a:solidFill>
                <a:latin typeface="Times New Roman" panose="02020603050405020304" pitchFamily="18" charset="0"/>
                <a:cs typeface="Times New Roman" panose="02020603050405020304" pitchFamily="18" charset="0"/>
              </a:rPr>
              <a:t>.</a:t>
            </a:r>
          </a:p>
          <a:p>
            <a:pPr marL="342900" indent="-342900" algn="just">
              <a:lnSpc>
                <a:spcPct val="150000"/>
              </a:lnSpc>
              <a:spcAft>
                <a:spcPts val="0"/>
              </a:spcAft>
              <a:buFontTx/>
              <a:buChar char="-"/>
            </a:pP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3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A4502CE5-A4F3-394B-8748-941EF2EA1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5" name="Hộp Văn bản 4">
            <a:extLst>
              <a:ext uri="{FF2B5EF4-FFF2-40B4-BE49-F238E27FC236}">
                <a16:creationId xmlns:a16="http://schemas.microsoft.com/office/drawing/2014/main" id="{446BB0F1-7536-CC41-B385-598F1BB41452}"/>
              </a:ext>
            </a:extLst>
          </p:cNvPr>
          <p:cNvSpPr txBox="1"/>
          <p:nvPr/>
        </p:nvSpPr>
        <p:spPr>
          <a:xfrm>
            <a:off x="2445482" y="3429000"/>
            <a:ext cx="7301035" cy="584775"/>
          </a:xfrm>
          <a:prstGeom prst="rect">
            <a:avLst/>
          </a:prstGeom>
          <a:solidFill>
            <a:schemeClr val="accent3"/>
          </a:solidFill>
        </p:spPr>
        <p:txBody>
          <a:bodyPr wrap="square" rtlCol="0">
            <a:spAutoFit/>
          </a:bodyPr>
          <a:lstStyle/>
          <a:p>
            <a:pPr algn="l"/>
            <a:r>
              <a:rPr lang="vi-VN" sz="3200" b="1" dirty="0">
                <a:solidFill>
                  <a:srgbClr val="FF0000"/>
                </a:solidFill>
                <a:latin typeface="Times New Roman" pitchFamily="18" charset="0"/>
                <a:cs typeface="Times New Roman" pitchFamily="18" charset="0"/>
              </a:rPr>
              <a:t>Con đường cho những tấm lòng</a:t>
            </a:r>
          </a:p>
        </p:txBody>
      </p:sp>
      <p:sp>
        <p:nvSpPr>
          <p:cNvPr id="6" name="Mũi tên: Phải 5">
            <a:extLst>
              <a:ext uri="{FF2B5EF4-FFF2-40B4-BE49-F238E27FC236}">
                <a16:creationId xmlns:a16="http://schemas.microsoft.com/office/drawing/2014/main" id="{3C7B8E2C-E17E-534E-B326-84F131BCBCBD}"/>
              </a:ext>
            </a:extLst>
          </p:cNvPr>
          <p:cNvSpPr/>
          <p:nvPr/>
        </p:nvSpPr>
        <p:spPr>
          <a:xfrm rot="5400000">
            <a:off x="5481253" y="3950625"/>
            <a:ext cx="886875" cy="834575"/>
          </a:xfrm>
          <a:prstGeom prst="rightArrow">
            <a:avLst>
              <a:gd name="adj1" fmla="val 4283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id="{08A0FBA6-FBA6-2D45-8A23-C07C8773BA09}"/>
              </a:ext>
            </a:extLst>
          </p:cNvPr>
          <p:cNvSpPr/>
          <p:nvPr/>
        </p:nvSpPr>
        <p:spPr>
          <a:xfrm>
            <a:off x="670605" y="4834396"/>
            <a:ext cx="10490741" cy="112345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itchFamily="18" charset="0"/>
                <a:cs typeface="Times New Roman" pitchFamily="18" charset="0"/>
              </a:rPr>
              <a:t>Tấm lòng bao dung,ân nghĩa ân tình của quê hương.</a:t>
            </a:r>
          </a:p>
        </p:txBody>
      </p:sp>
      <p:sp>
        <p:nvSpPr>
          <p:cNvPr id="8" name="Hộp Văn bản 7">
            <a:extLst>
              <a:ext uri="{FF2B5EF4-FFF2-40B4-BE49-F238E27FC236}">
                <a16:creationId xmlns:a16="http://schemas.microsoft.com/office/drawing/2014/main" id="{DBC83F2C-EA44-0140-AF47-748CB5C7D60E}"/>
              </a:ext>
            </a:extLst>
          </p:cNvPr>
          <p:cNvSpPr txBox="1"/>
          <p:nvPr/>
        </p:nvSpPr>
        <p:spPr>
          <a:xfrm>
            <a:off x="185615" y="6081041"/>
            <a:ext cx="11820769" cy="584775"/>
          </a:xfrm>
          <a:prstGeom prst="rect">
            <a:avLst/>
          </a:prstGeom>
          <a:solidFill>
            <a:schemeClr val="accent5">
              <a:lumMod val="20000"/>
              <a:lumOff val="80000"/>
            </a:schemeClr>
          </a:solidFill>
        </p:spPr>
        <p:txBody>
          <a:bodyPr wrap="square" rtlCol="0">
            <a:spAutoFit/>
          </a:bodyPr>
          <a:lstStyle/>
          <a:p>
            <a:pPr algn="l"/>
            <a:r>
              <a:rPr lang="vi-VN" sz="3200" b="1" dirty="0">
                <a:latin typeface="Times New Roman" pitchFamily="18" charset="0"/>
                <a:cs typeface="Times New Roman" pitchFamily="18" charset="0"/>
              </a:rPr>
              <a:t>Quê hương nuôi dưỡng con về tâm hồn và lẽ sống.</a:t>
            </a:r>
          </a:p>
        </p:txBody>
      </p:sp>
    </p:spTree>
    <p:extLst>
      <p:ext uri="{BB962C8B-B14F-4D97-AF65-F5344CB8AC3E}">
        <p14:creationId xmlns:p14="http://schemas.microsoft.com/office/powerpoint/2010/main" val="51188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ounded Rectangle 3"/>
          <p:cNvSpPr>
            <a:spLocks noChangeArrowheads="1"/>
          </p:cNvSpPr>
          <p:nvPr/>
        </p:nvSpPr>
        <p:spPr bwMode="auto">
          <a:xfrm>
            <a:off x="1714500" y="1489075"/>
            <a:ext cx="2362200" cy="17526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srgbClr val="FF0000"/>
                </a:solidFill>
                <a:latin typeface="Times New Roman" pitchFamily="18" charset="0"/>
                <a:cs typeface="Times New Roman" pitchFamily="18" charset="0"/>
              </a:rPr>
              <a:t>Nói với con về tình cảm cội nguồn</a:t>
            </a:r>
          </a:p>
        </p:txBody>
      </p:sp>
      <p:sp>
        <p:nvSpPr>
          <p:cNvPr id="5" name="Rounded Rectangle 4"/>
          <p:cNvSpPr>
            <a:spLocks noChangeArrowheads="1"/>
          </p:cNvSpPr>
          <p:nvPr/>
        </p:nvSpPr>
        <p:spPr bwMode="auto">
          <a:xfrm>
            <a:off x="4838700" y="838200"/>
            <a:ext cx="4648200" cy="11430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cha mẹ dành cho con : nâng đón, chở che, chăm chút…</a:t>
            </a:r>
          </a:p>
        </p:txBody>
      </p:sp>
      <p:sp>
        <p:nvSpPr>
          <p:cNvPr id="6" name="Rounded Rectangle 5"/>
          <p:cNvSpPr>
            <a:spLocks noChangeArrowheads="1"/>
          </p:cNvSpPr>
          <p:nvPr/>
        </p:nvSpPr>
        <p:spPr bwMode="auto">
          <a:xfrm>
            <a:off x="4811713" y="2362200"/>
            <a:ext cx="4648200" cy="20574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quê hương : con trưởng thành trong cuộc sống lao động,trong thiên nhiên thơ mộng, nghĩa tình của quê hương.</a:t>
            </a:r>
          </a:p>
        </p:txBody>
      </p:sp>
      <p:sp>
        <p:nvSpPr>
          <p:cNvPr id="7" name="Rounded Rectangle 6"/>
          <p:cNvSpPr>
            <a:spLocks noChangeArrowheads="1"/>
          </p:cNvSpPr>
          <p:nvPr/>
        </p:nvSpPr>
        <p:spPr bwMode="auto">
          <a:xfrm>
            <a:off x="2895600" y="4572000"/>
            <a:ext cx="6819900" cy="12192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cội nguồn vừa thiêng liêng cao quí,vừa đáng tự hào, nuôi lớn tâm hồn của mỗi con người.</a:t>
            </a:r>
          </a:p>
        </p:txBody>
      </p:sp>
      <p:cxnSp>
        <p:nvCxnSpPr>
          <p:cNvPr id="9" name="Straight Arrow Connector 8"/>
          <p:cNvCxnSpPr>
            <a:stCxn id="9218" idx="3"/>
          </p:cNvCxnSpPr>
          <p:nvPr/>
        </p:nvCxnSpPr>
        <p:spPr bwMode="auto">
          <a:xfrm flipV="1">
            <a:off x="4076700" y="1489075"/>
            <a:ext cx="762000" cy="8763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a:stCxn id="9218" idx="3"/>
          </p:cNvCxnSpPr>
          <p:nvPr/>
        </p:nvCxnSpPr>
        <p:spPr bwMode="auto">
          <a:xfrm>
            <a:off x="4076700" y="2365375"/>
            <a:ext cx="762000" cy="8763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3" name="Right Brace 12"/>
          <p:cNvSpPr/>
          <p:nvPr/>
        </p:nvSpPr>
        <p:spPr bwMode="auto">
          <a:xfrm>
            <a:off x="9525000" y="1330325"/>
            <a:ext cx="381000" cy="2438400"/>
          </a:xfrm>
          <a:prstGeom prst="rightBrac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latin typeface="Times New Roman" pitchFamily="18" charset="0"/>
            </a:endParaRPr>
          </a:p>
        </p:txBody>
      </p:sp>
      <p:sp>
        <p:nvSpPr>
          <p:cNvPr id="14" name="Curved Left Arrow 13"/>
          <p:cNvSpPr>
            <a:spLocks noChangeArrowheads="1"/>
          </p:cNvSpPr>
          <p:nvPr/>
        </p:nvSpPr>
        <p:spPr bwMode="auto">
          <a:xfrm>
            <a:off x="9982200" y="2514600"/>
            <a:ext cx="495300" cy="2895600"/>
          </a:xfrm>
          <a:prstGeom prst="curvedLeftArrow">
            <a:avLst>
              <a:gd name="adj1" fmla="val 24981"/>
              <a:gd name="adj2" fmla="val 49990"/>
              <a:gd name="adj3" fmla="val 25000"/>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9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765176"/>
            <a:ext cx="8604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6" y="5181600"/>
            <a:ext cx="969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502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3" y="958213"/>
            <a:ext cx="5353880" cy="5324535"/>
          </a:xfrm>
          <a:prstGeom prst="rect">
            <a:avLst/>
          </a:prstGeom>
        </p:spPr>
        <p:txBody>
          <a:bodyPr wrap="square">
            <a:spAutoFit/>
          </a:bodyPr>
          <a:lstStyle/>
          <a:p>
            <a:r>
              <a:rPr lang="en-US" altLang="en-US" sz="2000" b="1" dirty="0">
                <a:solidFill>
                  <a:srgbClr val="0000FF"/>
                </a:solidFill>
                <a:latin typeface="Times New Roman" panose="02020603050405020304" pitchFamily="18" charset="0"/>
                <a:cs typeface="Times New Roman" panose="02020603050405020304" pitchFamily="18" charset="0"/>
              </a:rPr>
              <a:t>“</a:t>
            </a:r>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lắm</a:t>
            </a:r>
            <a:r>
              <a:rPr lang="en-US" altLang="en-US" sz="2000" b="1" dirty="0">
                <a:solidFill>
                  <a:srgbClr val="0000FF"/>
                </a:solidFill>
                <a:latin typeface="Times New Roman" panose="02020603050405020304" pitchFamily="18" charset="0"/>
                <a:cs typeface="Times New Roman" panose="02020603050405020304" pitchFamily="18" charset="0"/>
              </a:rPr>
              <a:t> con </a:t>
            </a:r>
            <a:r>
              <a:rPr lang="en-US" altLang="en-US" sz="2000" b="1" dirty="0" err="1">
                <a:solidFill>
                  <a:srgbClr val="0000FF"/>
                </a:solidFill>
                <a:latin typeface="Times New Roman" panose="02020603050405020304" pitchFamily="18" charset="0"/>
                <a:cs typeface="Times New Roman" panose="02020603050405020304" pitchFamily="18" charset="0"/>
              </a:rPr>
              <a:t>ơi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a:solidFill>
                  <a:srgbClr val="0000FF"/>
                </a:solidFill>
                <a:latin typeface="Times New Roman" panose="02020603050405020304" pitchFamily="18" charset="0"/>
                <a:cs typeface="Times New Roman" panose="02020603050405020304" pitchFamily="18" charset="0"/>
              </a:rPr>
              <a:t>Cao </a:t>
            </a:r>
            <a:r>
              <a:rPr lang="en-US" altLang="en-US" sz="2000" b="1" dirty="0" err="1">
                <a:solidFill>
                  <a:srgbClr val="0000FF"/>
                </a:solidFill>
                <a:latin typeface="Times New Roman" panose="02020603050405020304" pitchFamily="18" charset="0"/>
                <a:cs typeface="Times New Roman" panose="02020603050405020304" pitchFamily="18" charset="0"/>
              </a:rPr>
              <a:t>đo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nỗi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buồn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Xa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nuôi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chí</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lớn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Dẫu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làm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thì</a:t>
            </a:r>
            <a:r>
              <a:rPr lang="en-US" altLang="en-US" sz="2000" b="1" dirty="0">
                <a:solidFill>
                  <a:srgbClr val="0000FF"/>
                </a:solidFill>
                <a:latin typeface="Times New Roman" panose="02020603050405020304" pitchFamily="18" charset="0"/>
                <a:cs typeface="Times New Roman" panose="02020603050405020304" pitchFamily="18" charset="0"/>
              </a:rPr>
              <a:t> cha </a:t>
            </a:r>
            <a:r>
              <a:rPr lang="en-US" altLang="en-US" sz="2000" b="1" dirty="0" err="1">
                <a:solidFill>
                  <a:srgbClr val="0000FF"/>
                </a:solidFill>
                <a:latin typeface="Times New Roman" panose="02020603050405020304" pitchFamily="18" charset="0"/>
                <a:cs typeface="Times New Roman" panose="02020603050405020304" pitchFamily="18" charset="0"/>
              </a:rPr>
              <a:t>vẫn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muốn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gập</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ghềnh</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nghèo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đói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như</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như</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suối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Lên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thác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xuống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ghềnh</a:t>
            </a:r>
            <a:r>
              <a:rPr lang="en-US" altLang="en-US" sz="2000" b="1" dirty="0">
                <a:solidFill>
                  <a:srgbClr val="0000FF"/>
                </a:solidFill>
                <a:latin typeface="Times New Roman" panose="02020603050405020304" pitchFamily="18" charset="0"/>
                <a:cs typeface="Times New Roman" panose="02020603050405020304" pitchFamily="18" charset="0"/>
              </a:rPr>
              <a:t> </a:t>
            </a:r>
          </a:p>
          <a:p>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lo </a:t>
            </a:r>
            <a:r>
              <a:rPr lang="en-US" altLang="en-US" sz="2000" b="1" dirty="0" err="1">
                <a:solidFill>
                  <a:srgbClr val="0000FF"/>
                </a:solidFill>
                <a:latin typeface="Times New Roman" panose="02020603050405020304" pitchFamily="18" charset="0"/>
                <a:cs typeface="Times New Roman" panose="02020603050405020304" pitchFamily="18" charset="0"/>
              </a:rPr>
              <a:t>cực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nhọc</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sơ</a:t>
            </a:r>
            <a:r>
              <a:rPr lang="en-US" altLang="en-US" sz="2000" b="1" dirty="0">
                <a:solidFill>
                  <a:srgbClr val="0000FF"/>
                </a:solidFill>
                <a:latin typeface="Times New Roman" panose="02020603050405020304" pitchFamily="18" charset="0"/>
                <a:cs typeface="Times New Roman" panose="02020603050405020304" pitchFamily="18" charset="0"/>
              </a:rPr>
              <a:t> da </a:t>
            </a:r>
            <a:r>
              <a:rPr lang="en-US" altLang="en-US" sz="2000" b="1" dirty="0" err="1">
                <a:solidFill>
                  <a:srgbClr val="0000FF"/>
                </a:solidFill>
                <a:latin typeface="Times New Roman" panose="02020603050405020304" pitchFamily="18" charset="0"/>
                <a:cs typeface="Times New Roman" panose="02020603050405020304" pitchFamily="18" charset="0"/>
              </a:rPr>
              <a:t>thịt</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Chẳng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mấy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ai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nhỏ</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bé</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đâu</a:t>
            </a:r>
            <a:r>
              <a:rPr lang="en-US" altLang="en-US" sz="2000" b="1" dirty="0">
                <a:solidFill>
                  <a:srgbClr val="0000FF"/>
                </a:solidFill>
                <a:latin typeface="Times New Roman" panose="02020603050405020304" pitchFamily="18" charset="0"/>
                <a:cs typeface="Times New Roman" panose="02020603050405020304" pitchFamily="18" charset="0"/>
              </a:rPr>
              <a:t> con</a:t>
            </a:r>
          </a:p>
          <a:p>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tự</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đục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hương</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Còn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thì</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làm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phong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tục</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a:solidFill>
                  <a:srgbClr val="0000FF"/>
                </a:solidFill>
                <a:latin typeface="Times New Roman" panose="02020603050405020304" pitchFamily="18" charset="0"/>
                <a:cs typeface="Times New Roman" panose="02020603050405020304" pitchFamily="18" charset="0"/>
              </a:rPr>
              <a:t>Con </a:t>
            </a:r>
            <a:r>
              <a:rPr lang="en-US" altLang="en-US" sz="2000" b="1" dirty="0" err="1">
                <a:solidFill>
                  <a:srgbClr val="0000FF"/>
                </a:solidFill>
                <a:latin typeface="Times New Roman" panose="02020603050405020304" pitchFamily="18" charset="0"/>
                <a:cs typeface="Times New Roman" panose="02020603050405020304" pitchFamily="18" charset="0"/>
              </a:rPr>
              <a:t>ơi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tuy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sơ</a:t>
            </a:r>
            <a:r>
              <a:rPr lang="en-US" altLang="en-US" sz="2000" b="1" dirty="0">
                <a:solidFill>
                  <a:srgbClr val="0000FF"/>
                </a:solidFill>
                <a:latin typeface="Times New Roman" panose="02020603050405020304" pitchFamily="18" charset="0"/>
                <a:cs typeface="Times New Roman" panose="02020603050405020304" pitchFamily="18" charset="0"/>
              </a:rPr>
              <a:t> da </a:t>
            </a:r>
            <a:r>
              <a:rPr lang="en-US" altLang="en-US" sz="2000" b="1" dirty="0" err="1">
                <a:solidFill>
                  <a:srgbClr val="0000FF"/>
                </a:solidFill>
                <a:latin typeface="Times New Roman" panose="02020603050405020304" pitchFamily="18" charset="0"/>
                <a:cs typeface="Times New Roman" panose="02020603050405020304" pitchFamily="18" charset="0"/>
              </a:rPr>
              <a:t>thịt</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Lên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đường</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giờ</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nhỏ</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bé</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được</a:t>
            </a:r>
            <a:r>
              <a:rPr lang="en-US" altLang="en-US" sz="2000" b="1" dirty="0">
                <a:solidFill>
                  <a:srgbClr val="0000FF"/>
                </a:solidFill>
                <a:latin typeface="Times New Roman" panose="02020603050405020304" pitchFamily="18" charset="0"/>
                <a:cs typeface="Times New Roman" panose="02020603050405020304" pitchFamily="18" charset="0"/>
              </a:rPr>
              <a:t> </a:t>
            </a:r>
          </a:p>
          <a:p>
            <a:r>
              <a:rPr lang="en-US" altLang="en-US" sz="2000" b="1" dirty="0" err="1">
                <a:solidFill>
                  <a:srgbClr val="0000FF"/>
                </a:solidFill>
                <a:latin typeface="Times New Roman" panose="02020603050405020304" pitchFamily="18" charset="0"/>
                <a:cs typeface="Times New Roman" panose="02020603050405020304" pitchFamily="18" charset="0"/>
              </a:rPr>
              <a:t>Nghe</a:t>
            </a:r>
            <a:r>
              <a:rPr lang="en-US" altLang="en-US" sz="2000" b="1" dirty="0">
                <a:solidFill>
                  <a:srgbClr val="0000FF"/>
                </a:solidFill>
                <a:latin typeface="Times New Roman" panose="02020603050405020304" pitchFamily="18" charset="0"/>
                <a:cs typeface="Times New Roman" panose="02020603050405020304" pitchFamily="18" charset="0"/>
              </a:rPr>
              <a:t> con”.</a:t>
            </a:r>
          </a:p>
        </p:txBody>
      </p:sp>
      <p:sp>
        <p:nvSpPr>
          <p:cNvPr id="4" name="TextBox 3">
            <a:extLst>
              <a:ext uri="{FF2B5EF4-FFF2-40B4-BE49-F238E27FC236}">
                <a16:creationId xmlns:a16="http://schemas.microsoft.com/office/drawing/2014/main" id="{3CB5C1E7-EFF0-41DA-8525-BB53FB923B90}"/>
              </a:ext>
            </a:extLst>
          </p:cNvPr>
          <p:cNvSpPr txBox="1"/>
          <p:nvPr/>
        </p:nvSpPr>
        <p:spPr>
          <a:xfrm>
            <a:off x="516835" y="251791"/>
            <a:ext cx="4757530" cy="369332"/>
          </a:xfrm>
          <a:prstGeom prst="rect">
            <a:avLst/>
          </a:prstGeom>
          <a:noFill/>
        </p:spPr>
        <p:txBody>
          <a:bodyPr wrap="square" rtlCol="0">
            <a:spAutoFit/>
          </a:bodyPr>
          <a:lstStyle/>
          <a:p>
            <a:r>
              <a:rPr lang="en-US" dirty="0">
                <a:latin typeface="Times New Roman" pitchFamily="18" charset="0"/>
                <a:cs typeface="Times New Roman" pitchFamily="18" charset="0"/>
              </a:rPr>
              <a:t>PHẦN 2 BÀI THƠ NÓI VỚI CON:</a:t>
            </a:r>
          </a:p>
        </p:txBody>
      </p:sp>
      <p:pic>
        <p:nvPicPr>
          <p:cNvPr id="12" name="Picture 197" descr="Nha tren nui cao">
            <a:extLst>
              <a:ext uri="{FF2B5EF4-FFF2-40B4-BE49-F238E27FC236}">
                <a16:creationId xmlns:a16="http://schemas.microsoft.com/office/drawing/2014/main" id="{4FE3DB90-3D39-4097-83A0-31A0906FD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095" y="0"/>
            <a:ext cx="3114261" cy="29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63ED5ED1-0479-4EF1-9B9E-740900948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95" y="3008243"/>
            <a:ext cx="2809462" cy="3611595"/>
          </a:xfrm>
          <a:prstGeom prst="rect">
            <a:avLst/>
          </a:prstGeom>
          <a:noFill/>
          <a:ln w="9525">
            <a:solidFill>
              <a:srgbClr val="4C4B4B"/>
            </a:solidFill>
            <a:miter lim="800000"/>
            <a:headEnd/>
            <a:tailEnd/>
          </a:ln>
          <a:extLst>
            <a:ext uri="{909E8E84-426E-40DD-AFC4-6F175D3DCCD1}">
              <a14:hiddenFill xmlns:a14="http://schemas.microsoft.com/office/drawing/2010/main">
                <a:solidFill>
                  <a:srgbClr val="FFFFFF"/>
                </a:solidFill>
              </a14:hiddenFill>
            </a:ext>
          </a:extLst>
        </p:spPr>
      </p:pic>
      <p:pic>
        <p:nvPicPr>
          <p:cNvPr id="15" name="Content Placeholder 3">
            <a:extLst>
              <a:ext uri="{FF2B5EF4-FFF2-40B4-BE49-F238E27FC236}">
                <a16:creationId xmlns:a16="http://schemas.microsoft.com/office/drawing/2014/main" id="{1454C0F2-F6B5-407A-A0B8-44673CC095AB}"/>
              </a:ext>
            </a:extLst>
          </p:cNvPr>
          <p:cNvPicPr>
            <a:picLocks noChangeAspect="1"/>
          </p:cNvPicPr>
          <p:nvPr/>
        </p:nvPicPr>
        <p:blipFill>
          <a:blip r:embed="rId4"/>
          <a:stretch>
            <a:fillRect/>
          </a:stretch>
        </p:blipFill>
        <p:spPr>
          <a:xfrm>
            <a:off x="8269357" y="62898"/>
            <a:ext cx="3631096" cy="2945345"/>
          </a:xfrm>
          <a:prstGeom prst="rect">
            <a:avLst/>
          </a:prstGeom>
        </p:spPr>
      </p:pic>
      <p:pic>
        <p:nvPicPr>
          <p:cNvPr id="16" name="Picture 4" descr="ANd9GcQHzLkZZvxMWevYfRfhqNFmS32NrRRnnIrxL6adlyCHXvtkoA8vqw">
            <a:extLst>
              <a:ext uri="{FF2B5EF4-FFF2-40B4-BE49-F238E27FC236}">
                <a16:creationId xmlns:a16="http://schemas.microsoft.com/office/drawing/2014/main" id="{97CB3689-C956-42CD-9CD6-DC03EE235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796" y="3193774"/>
            <a:ext cx="3860657" cy="34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4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2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79652"/>
      </p:ext>
    </p:extLst>
  </p:cSld>
  <p:clrMapOvr>
    <a:masterClrMapping/>
  </p:clrMapOvr>
  <p:transition spd="slow"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09A581-EBB5-4E55-9810-89A8A7141382}"/>
              </a:ext>
            </a:extLst>
          </p:cNvPr>
          <p:cNvSpPr txBox="1"/>
          <p:nvPr/>
        </p:nvSpPr>
        <p:spPr>
          <a:xfrm>
            <a:off x="3843124" y="497144"/>
            <a:ext cx="8348876" cy="6109365"/>
          </a:xfrm>
          <a:prstGeom prst="rect">
            <a:avLst/>
          </a:prstGeom>
          <a:noFill/>
        </p:spPr>
        <p:txBody>
          <a:bodyPr wrap="square" rtlCol="0">
            <a:spAutoFit/>
          </a:bodyPr>
          <a:lstStyle/>
          <a:p>
            <a:pPr algn="just"/>
            <a:r>
              <a:rPr lang="en-US" sz="2300" b="0" i="0" dirty="0">
                <a:solidFill>
                  <a:srgbClr val="FF0000"/>
                </a:solidFill>
                <a:effectLst/>
                <a:latin typeface="Times New Roman" panose="02020603050405020304" pitchFamily="18" charset="0"/>
                <a:cs typeface="Times New Roman" panose="02020603050405020304" pitchFamily="18" charset="0"/>
              </a:rPr>
              <a:t>*</a:t>
            </a:r>
            <a:r>
              <a:rPr lang="en-US" sz="2300" b="1" i="0" dirty="0" err="1">
                <a:solidFill>
                  <a:srgbClr val="FF0000"/>
                </a:solidFill>
                <a:effectLst/>
                <a:latin typeface="Times New Roman" panose="02020603050405020304" pitchFamily="18" charset="0"/>
                <a:cs typeface="Times New Roman" panose="02020603050405020304" pitchFamily="18" charset="0"/>
              </a:rPr>
              <a:t>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0" dirty="0">
                <a:solidFill>
                  <a:srgbClr val="000000"/>
                </a:solidFill>
                <a:effectLst/>
                <a:latin typeface="Times New Roman" panose="02020603050405020304" pitchFamily="18" charset="0"/>
                <a:cs typeface="Times New Roman" panose="02020603050405020304" pitchFamily="18" charset="0"/>
              </a:rPr>
              <a:t>- “Người đồng mình</a:t>
            </a:r>
            <a:r>
              <a:rPr lang="vi-VN" sz="2300" b="0" i="0" dirty="0">
                <a:solidFill>
                  <a:srgbClr val="000000"/>
                </a:solidFill>
                <a:effectLst/>
                <a:latin typeface="Times New Roman" panose="02020603050405020304" pitchFamily="18" charset="0"/>
                <a:cs typeface="Times New Roman" panose="02020603050405020304" pitchFamily="18" charset="0"/>
              </a:rPr>
              <a:t>”- những người sống chung trên một miền quê, cùng một dân tộc, “thương lắm”- sự gắn bó yêu thương, đùm bọc</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Những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đức</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tính</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cao</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đẹp</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của</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người</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đồng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mình</a:t>
            </a:r>
            <a:endParaRPr lang="en-US" sz="2300" b="1" i="0" dirty="0">
              <a:solidFill>
                <a:srgbClr val="000000"/>
              </a:solidFill>
              <a:effectLst/>
              <a:latin typeface="Times New Roman" panose="02020603050405020304" pitchFamily="18" charset="0"/>
              <a:cs typeface="Times New Roman" panose="02020603050405020304" pitchFamily="18" charset="0"/>
            </a:endParaRPr>
          </a:p>
          <a:p>
            <a:pPr algn="just"/>
            <a:r>
              <a:rPr lang="vi-VN" sz="2300" b="0" i="0" dirty="0">
                <a:solidFill>
                  <a:srgbClr val="000000"/>
                </a:solidFill>
                <a:effectLst/>
                <a:latin typeface="Times New Roman" panose="02020603050405020304" pitchFamily="18" charset="0"/>
                <a:cs typeface="Times New Roman" panose="02020603050405020304" pitchFamily="18" charset="0"/>
              </a:rPr>
              <a:t> </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vi-VN" sz="2300" b="1" i="1" dirty="0">
                <a:solidFill>
                  <a:srgbClr val="000000"/>
                </a:solidFill>
                <a:effectLst/>
                <a:latin typeface="Times New Roman" panose="02020603050405020304" pitchFamily="18" charset="0"/>
                <a:cs typeface="Times New Roman" panose="02020603050405020304" pitchFamily="18" charset="0"/>
              </a:rPr>
              <a:t>Người đồng mình có chí khí mạnh mẽ</a:t>
            </a:r>
            <a:r>
              <a:rPr lang="en-US" sz="2300" b="0" i="0" dirty="0">
                <a:solidFill>
                  <a:srgbClr val="000000"/>
                </a:solidFill>
                <a:effectLst/>
                <a:latin typeface="Times New Roman" panose="02020603050405020304" pitchFamily="18" charset="0"/>
                <a:cs typeface="Times New Roman" panose="02020603050405020304" pitchFamily="18" charset="0"/>
              </a:rPr>
              <a:t>: Cao </a:t>
            </a:r>
            <a:r>
              <a:rPr lang="en-US" sz="2300" b="0" i="0" dirty="0" err="1">
                <a:solidFill>
                  <a:srgbClr val="000000"/>
                </a:solidFill>
                <a:effectLst/>
                <a:latin typeface="Times New Roman" panose="02020603050405020304" pitchFamily="18" charset="0"/>
                <a:cs typeface="Times New Roman" panose="02020603050405020304" pitchFamily="18" charset="0"/>
              </a:rPr>
              <a:t>đo</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nối</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buồn</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xa</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nuôi</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chí</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lớn</a:t>
            </a:r>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Nỗi buồn được cụ thể hóa bằng chiều cao, chí được đo bằng độ xa</a:t>
            </a:r>
            <a:r>
              <a:rPr lang="en-US" sz="2300" b="0" i="0" dirty="0">
                <a:solidFill>
                  <a:srgbClr val="000000"/>
                </a:solidFill>
                <a:effectLst/>
                <a:latin typeface="Times New Roman" panose="02020603050405020304" pitchFamily="18" charset="0"/>
                <a:cs typeface="Times New Roman" panose="02020603050405020304" pitchFamily="18" charset="0"/>
              </a:rPr>
              <a:t>. </a:t>
            </a:r>
            <a:endParaRPr lang="vi-VN" sz="2300" b="0" i="0" dirty="0">
              <a:solidFill>
                <a:srgbClr val="000000"/>
              </a:solidFill>
              <a:effectLst/>
              <a:latin typeface="Times New Roman" panose="02020603050405020304" pitchFamily="18" charset="0"/>
              <a:cs typeface="Times New Roman" panose="02020603050405020304" pitchFamily="18" charset="0"/>
            </a:endParaRP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thủy chung tình nghĩa</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a:solidFill>
                  <a:srgbClr val="000000"/>
                </a:solidFill>
                <a:effectLst/>
                <a:latin typeface="Times New Roman" panose="02020603050405020304" pitchFamily="18" charset="0"/>
                <a:cs typeface="Times New Roman" panose="02020603050405020304" pitchFamily="18" charset="0"/>
              </a:rPr>
              <a:t>-</a:t>
            </a:r>
            <a:r>
              <a:rPr lang="vi-VN" sz="2300" b="0" i="0" dirty="0">
                <a:solidFill>
                  <a:srgbClr val="000000"/>
                </a:solidFill>
                <a:effectLst/>
                <a:latin typeface="Times New Roman" panose="02020603050405020304" pitchFamily="18" charset="0"/>
                <a:cs typeface="Times New Roman" panose="02020603050405020304" pitchFamily="18" charset="0"/>
              </a:rPr>
              <a:t>“Sống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trên</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đá</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Sống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trong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thung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Lặp</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lại</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để</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khẳng định tâm thế bản lĩnh kiên cường, bất chấp khó khăn gian khổ</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Mặc dù cuộc sống quê hương khó khăn vất vả nhưng họ “không chê”, học vẫn thủy chung với quê hương, gắn bó với uqee hương để tạo dựng cuộc sống</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Lối sống phóng khoáng đầy nghị lực</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So sánh “như sống như suối” : sức sống mãnh liệt, đầy ắp nghĩa tình</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Dù “lên thác xuỗng ghềnh” nhưng người đồng mình vẫn không lo cực nhọc, vẫn đầy sự yêu mến tự hào về quê hương</a:t>
            </a:r>
          </a:p>
        </p:txBody>
      </p:sp>
      <p:sp>
        <p:nvSpPr>
          <p:cNvPr id="6" name="TextBox 5">
            <a:extLst>
              <a:ext uri="{FF2B5EF4-FFF2-40B4-BE49-F238E27FC236}">
                <a16:creationId xmlns:a16="http://schemas.microsoft.com/office/drawing/2014/main" id="{0D139E80-BEB2-42D0-9685-88F4A805C7C4}"/>
              </a:ext>
            </a:extLst>
          </p:cNvPr>
          <p:cNvSpPr txBox="1"/>
          <p:nvPr/>
        </p:nvSpPr>
        <p:spPr>
          <a:xfrm>
            <a:off x="0" y="51873"/>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r>
              <a:rPr lang="en-US" sz="2400" b="1" dirty="0">
                <a:solidFill>
                  <a:srgbClr val="800080"/>
                </a:solidFill>
                <a:latin typeface="Times New Roman" pitchFamily="18" charset="0"/>
                <a:cs typeface="Times New Roman" pitchFamily="18" charset="0"/>
              </a:rPr>
              <a:t>                                                       NÓI 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id="{447C20A0-D831-49B4-A01B-A358DD9A36D7}"/>
              </a:ext>
            </a:extLst>
          </p:cNvPr>
          <p:cNvSpPr>
            <a:spLocks noChangeArrowheads="1"/>
          </p:cNvSpPr>
          <p:nvPr/>
        </p:nvSpPr>
        <p:spPr bwMode="auto">
          <a:xfrm>
            <a:off x="-119066" y="3657599"/>
            <a:ext cx="3962189" cy="3245205"/>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34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1000"/>
                                        <p:tgtEl>
                                          <p:spTgt spid="4">
                                            <p:txEl>
                                              <p:pRg st="4" end="4"/>
                                            </p:txEl>
                                          </p:spTgt>
                                        </p:tgtEl>
                                      </p:cBhvr>
                                    </p:animEffect>
                                    <p:anim calcmode="lin" valueType="num">
                                      <p:cBhvr>
                                        <p:cTn id="4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1000"/>
                                        <p:tgtEl>
                                          <p:spTgt spid="4">
                                            <p:txEl>
                                              <p:pRg st="5" end="5"/>
                                            </p:txEl>
                                          </p:spTgt>
                                        </p:tgtEl>
                                      </p:cBhvr>
                                    </p:animEffect>
                                    <p:anim calcmode="lin" valueType="num">
                                      <p:cBhvr>
                                        <p:cTn id="5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animEffect transition="in" filter="fade">
                                      <p:cBhvr>
                                        <p:cTn id="59" dur="1000"/>
                                        <p:tgtEl>
                                          <p:spTgt spid="4">
                                            <p:txEl>
                                              <p:pRg st="6" end="6"/>
                                            </p:txEl>
                                          </p:spTgt>
                                        </p:tgtEl>
                                      </p:cBhvr>
                                    </p:animEffect>
                                    <p:anim calcmode="lin" valueType="num">
                                      <p:cBhvr>
                                        <p:cTn id="6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09A581-EBB5-4E55-9810-89A8A7141382}"/>
              </a:ext>
            </a:extLst>
          </p:cNvPr>
          <p:cNvSpPr txBox="1"/>
          <p:nvPr/>
        </p:nvSpPr>
        <p:spPr>
          <a:xfrm>
            <a:off x="3843124" y="616412"/>
            <a:ext cx="8348876" cy="6109365"/>
          </a:xfrm>
          <a:prstGeom prst="rect">
            <a:avLst/>
          </a:prstGeom>
          <a:noFill/>
        </p:spPr>
        <p:txBody>
          <a:bodyPr wrap="square" rtlCol="0">
            <a:spAutoFit/>
          </a:bodyPr>
          <a:lstStyle/>
          <a:p>
            <a:pPr algn="just"/>
            <a:r>
              <a:rPr lang="en-US" sz="2300" b="0" i="0" dirty="0">
                <a:solidFill>
                  <a:srgbClr val="000000"/>
                </a:solidFill>
                <a:effectLst/>
                <a:latin typeface="Times New Roman" panose="02020603050405020304" pitchFamily="18" charset="0"/>
                <a:cs typeface="Times New Roman" panose="02020603050405020304" pitchFamily="18" charset="0"/>
              </a:rPr>
              <a:t>*</a:t>
            </a:r>
            <a:r>
              <a:rPr lang="en-US" sz="2300" b="1" i="0" dirty="0" err="1">
                <a:solidFill>
                  <a:srgbClr val="FF0000"/>
                </a:solidFill>
                <a:effectLst/>
                <a:latin typeface="Times New Roman" panose="02020603050405020304" pitchFamily="18" charset="0"/>
                <a:cs typeface="Times New Roman" panose="02020603050405020304" pitchFamily="18" charset="0"/>
              </a:rPr>
              <a:t>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0" dirty="0">
                <a:solidFill>
                  <a:srgbClr val="000000"/>
                </a:solidFill>
                <a:effectLst/>
                <a:latin typeface="Times New Roman" panose="02020603050405020304" pitchFamily="18" charset="0"/>
                <a:cs typeface="Times New Roman" panose="02020603050405020304" pitchFamily="18" charset="0"/>
              </a:rPr>
              <a:t>- “Người đồng mình</a:t>
            </a:r>
            <a:r>
              <a:rPr lang="vi-VN" sz="2300" b="0" i="0" dirty="0">
                <a:solidFill>
                  <a:srgbClr val="000000"/>
                </a:solidFill>
                <a:effectLst/>
                <a:latin typeface="Times New Roman" panose="02020603050405020304" pitchFamily="18" charset="0"/>
                <a:cs typeface="Times New Roman" panose="02020603050405020304" pitchFamily="18" charset="0"/>
              </a:rPr>
              <a:t>”- những người sống chung trên một miền quê, cùng một dân tộc, “thương lắm”- sự gắn bó yêu thương, đùm bọc</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Những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đức</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tính</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cao</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đẹp</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của</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người</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đồng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mình</a:t>
            </a:r>
            <a:endParaRPr lang="en-US" sz="2300" b="1" i="0" dirty="0">
              <a:solidFill>
                <a:srgbClr val="000000"/>
              </a:solidFill>
              <a:effectLst/>
              <a:latin typeface="Times New Roman" panose="02020603050405020304" pitchFamily="18" charset="0"/>
              <a:cs typeface="Times New Roman" panose="02020603050405020304" pitchFamily="18" charset="0"/>
            </a:endParaRPr>
          </a:p>
          <a:p>
            <a:pPr algn="just"/>
            <a:r>
              <a:rPr lang="vi-VN" sz="2300" b="0" i="0" dirty="0">
                <a:solidFill>
                  <a:srgbClr val="000000"/>
                </a:solidFill>
                <a:effectLst/>
                <a:latin typeface="Times New Roman" panose="02020603050405020304" pitchFamily="18" charset="0"/>
                <a:cs typeface="Times New Roman" panose="02020603050405020304" pitchFamily="18" charset="0"/>
              </a:rPr>
              <a:t>ơng</a:t>
            </a: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giàu lòng tự trọng</a:t>
            </a:r>
          </a:p>
          <a:p>
            <a:pPr algn="just"/>
            <a:r>
              <a:rPr lang="en-US" sz="2300" dirty="0">
                <a:solidFill>
                  <a:srgbClr val="000000"/>
                </a:solidFill>
                <a:latin typeface="Times New Roman" panose="02020603050405020304" pitchFamily="18" charset="0"/>
                <a:cs typeface="Times New Roman" panose="02020603050405020304" pitchFamily="18" charset="0"/>
              </a:rPr>
              <a:t>-</a:t>
            </a:r>
            <a:r>
              <a:rPr lang="vi-VN" sz="2300" b="0" i="0" dirty="0">
                <a:solidFill>
                  <a:srgbClr val="000000"/>
                </a:solidFill>
                <a:effectLst/>
                <a:latin typeface="Times New Roman" panose="02020603050405020304" pitchFamily="18" charset="0"/>
                <a:cs typeface="Times New Roman" panose="02020603050405020304" pitchFamily="18" charset="0"/>
              </a:rPr>
              <a:t> “Người đồng mình thô sơ da thịt”- họ có thể thô ráp, nói không hay, làm không khéo, làn da mái tóc dãi dầu mưa nắng nhưng phẩm chất bên trong không hề nhỏ bé, tầm thường</a:t>
            </a: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khát vọng xây dựng quê hương giàu đẹp</a:t>
            </a:r>
          </a:p>
          <a:p>
            <a:pPr algn="just"/>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Người đồng mình tự lực tự cường, tự xây dựng quê hương bằng bàn tay khối óc</a:t>
            </a:r>
          </a:p>
          <a:p>
            <a:pPr algn="just"/>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Họ xây dựng quê hương, đưa quê hương có thể sánh ngang với các cường quốc năm châu</a:t>
            </a:r>
          </a:p>
          <a:p>
            <a:pPr algn="just"/>
            <a:r>
              <a:rPr lang="vi-VN"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Nói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với</a:t>
            </a:r>
            <a:r>
              <a:rPr lang="en-US" sz="2300" b="1" i="1" dirty="0">
                <a:solidFill>
                  <a:srgbClr val="000000"/>
                </a:solidFill>
                <a:effectLst/>
                <a:latin typeface="Times New Roman" panose="02020603050405020304" pitchFamily="18" charset="0"/>
                <a:cs typeface="Times New Roman" panose="02020603050405020304" pitchFamily="18" charset="0"/>
              </a:rPr>
              <a:t> con </a:t>
            </a:r>
            <a:r>
              <a:rPr lang="en-US" sz="2300" b="1" i="1" dirty="0" err="1">
                <a:solidFill>
                  <a:srgbClr val="000000"/>
                </a:solidFill>
                <a:effectLst/>
                <a:latin typeface="Times New Roman" panose="02020603050405020304" pitchFamily="18" charset="0"/>
                <a:cs typeface="Times New Roman" panose="02020603050405020304" pitchFamily="18" charset="0"/>
              </a:rPr>
              <a:t>về</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những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đức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cao</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đẹp</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của</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người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đồng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mình</a:t>
            </a:r>
            <a:r>
              <a:rPr lang="en-US" sz="2300" b="1" i="1" dirty="0">
                <a:solidFill>
                  <a:srgbClr val="000000"/>
                </a:solidFill>
                <a:effectLst/>
                <a:latin typeface="Times New Roman" panose="02020603050405020304" pitchFamily="18" charset="0"/>
                <a:cs typeface="Times New Roman" panose="02020603050405020304" pitchFamily="18" charset="0"/>
              </a:rPr>
              <a:t>, n</a:t>
            </a:r>
            <a:r>
              <a:rPr lang="vi-VN" sz="2300" b="1" i="1" dirty="0">
                <a:solidFill>
                  <a:srgbClr val="000000"/>
                </a:solidFill>
                <a:effectLst/>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300" b="1" i="1" dirty="0">
                <a:solidFill>
                  <a:srgbClr val="000000"/>
                </a:solidFill>
                <a:effectLst/>
                <a:latin typeface="Times New Roman" panose="02020603050405020304" pitchFamily="18" charset="0"/>
                <a:cs typeface="Times New Roman" panose="02020603050405020304" pitchFamily="18" charset="0"/>
              </a:rPr>
              <a:t>c.</a:t>
            </a:r>
            <a:endParaRPr lang="vi-VN" sz="2300" b="1" i="1"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D139E80-BEB2-42D0-9685-88F4A805C7C4}"/>
              </a:ext>
            </a:extLst>
          </p:cNvPr>
          <p:cNvSpPr txBox="1"/>
          <p:nvPr/>
        </p:nvSpPr>
        <p:spPr>
          <a:xfrm>
            <a:off x="0" y="51873"/>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r>
              <a:rPr lang="en-US" sz="2400" b="1" dirty="0">
                <a:solidFill>
                  <a:srgbClr val="800080"/>
                </a:solidFill>
                <a:latin typeface="Times New Roman" pitchFamily="18" charset="0"/>
                <a:cs typeface="Times New Roman" pitchFamily="18" charset="0"/>
              </a:rPr>
              <a:t>                                               NÓI 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id="{447C20A0-D831-49B4-A01B-A358DD9A36D7}"/>
              </a:ext>
            </a:extLst>
          </p:cNvPr>
          <p:cNvSpPr>
            <a:spLocks noChangeArrowheads="1"/>
          </p:cNvSpPr>
          <p:nvPr/>
        </p:nvSpPr>
        <p:spPr bwMode="auto">
          <a:xfrm>
            <a:off x="-119066" y="3657599"/>
            <a:ext cx="3962189" cy="3245205"/>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32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1000"/>
                                        <p:tgtEl>
                                          <p:spTgt spid="4">
                                            <p:txEl>
                                              <p:pRg st="5" end="5"/>
                                            </p:txEl>
                                          </p:spTgt>
                                        </p:tgtEl>
                                      </p:cBhvr>
                                    </p:animEffect>
                                    <p:anim calcmode="lin" valueType="num">
                                      <p:cBhvr>
                                        <p:cTn id="2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barn(inVertical)">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barn(inVertical)">
                                      <p:cBhvr>
                                        <p:cTn id="43" dur="500"/>
                                        <p:tgtEl>
                                          <p:spTgt spid="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1000"/>
                                        <p:tgtEl>
                                          <p:spTgt spid="4">
                                            <p:txEl>
                                              <p:pRg st="9" end="9"/>
                                            </p:txEl>
                                          </p:spTgt>
                                        </p:tgtEl>
                                      </p:cBhvr>
                                    </p:animEffect>
                                    <p:anim calcmode="lin" valueType="num">
                                      <p:cBhvr>
                                        <p:cTn id="4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9" name="AutoShape 9"/>
          <p:cNvSpPr>
            <a:spLocks noChangeArrowheads="1"/>
          </p:cNvSpPr>
          <p:nvPr/>
        </p:nvSpPr>
        <p:spPr bwMode="auto">
          <a:xfrm>
            <a:off x="1543050" y="3317876"/>
            <a:ext cx="1962150" cy="3235325"/>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Tâm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err="1">
                <a:latin typeface="Times New Roman" panose="02020603050405020304" pitchFamily="18" charset="0"/>
                <a:cs typeface="Times New Roman" panose="02020603050405020304" pitchFamily="18" charset="0"/>
              </a:rPr>
              <a:t>phóng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khoáng</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a:t>
            </a:r>
            <a:endParaRPr lang="en-US" altLang="en-US" sz="24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mẽ</a:t>
            </a:r>
            <a:endParaRPr lang="en-US" altLang="en-US" sz="2400" dirty="0">
              <a:latin typeface="Times New Roman" panose="02020603050405020304" pitchFamily="18" charset="0"/>
              <a:cs typeface="Times New Roman" panose="02020603050405020304" pitchFamily="18" charset="0"/>
            </a:endParaRPr>
          </a:p>
        </p:txBody>
      </p:sp>
      <p:sp>
        <p:nvSpPr>
          <p:cNvPr id="30730" name="AutoShape 10"/>
          <p:cNvSpPr>
            <a:spLocks noChangeArrowheads="1"/>
          </p:cNvSpPr>
          <p:nvPr/>
        </p:nvSpPr>
        <p:spPr bwMode="auto">
          <a:xfrm>
            <a:off x="3687764" y="3327400"/>
            <a:ext cx="2332037" cy="3225800"/>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bỉ</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mãnh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liệt</a:t>
            </a:r>
            <a:r>
              <a:rPr lang="en-US" altLang="en-US" sz="2400" dirty="0">
                <a:latin typeface="Times New Roman" panose="02020603050405020304" pitchFamily="18" charset="0"/>
                <a:cs typeface="Times New Roman" panose="02020603050405020304" pitchFamily="18" charset="0"/>
              </a:rPr>
              <a:t>;</a:t>
            </a:r>
          </a:p>
          <a:p>
            <a:pPr algn="ctr" eaLnBrk="1" hangingPunct="1"/>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Lối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thủy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gắn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bó</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quê</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hương</a:t>
            </a:r>
            <a:endParaRPr lang="en-US" altLang="en-US" sz="2400" dirty="0">
              <a:latin typeface="Times New Roman" panose="02020603050405020304" pitchFamily="18" charset="0"/>
              <a:cs typeface="Times New Roman" panose="02020603050405020304" pitchFamily="18" charset="0"/>
            </a:endParaRPr>
          </a:p>
        </p:txBody>
      </p:sp>
      <p:sp>
        <p:nvSpPr>
          <p:cNvPr id="30734" name="AutoShape 14"/>
          <p:cNvSpPr>
            <a:spLocks noChangeArrowheads="1"/>
          </p:cNvSpPr>
          <p:nvPr/>
        </p:nvSpPr>
        <p:spPr bwMode="auto">
          <a:xfrm>
            <a:off x="2514600" y="1309688"/>
            <a:ext cx="7239000" cy="557212"/>
          </a:xfrm>
          <a:prstGeom prst="roundRect">
            <a:avLst>
              <a:gd name="adj" fmla="val 16667"/>
            </a:avLst>
          </a:prstGeom>
          <a:gradFill rotWithShape="1">
            <a:gsLst>
              <a:gs pos="0">
                <a:srgbClr val="66FF33"/>
              </a:gs>
              <a:gs pos="50000">
                <a:schemeClr val="bg1"/>
              </a:gs>
              <a:gs pos="100000">
                <a:srgbClr val="66FF33"/>
              </a:gs>
            </a:gsLst>
            <a:lin ang="5400000" scaled="1"/>
          </a:gradFill>
          <a:ln w="9525">
            <a:solidFill>
              <a:srgbClr val="66FF33"/>
            </a:solidFill>
            <a:round/>
            <a:headEnd/>
            <a:tailEnd/>
          </a:ln>
          <a:effectLst/>
        </p:spPr>
        <p:txBody>
          <a:bodyPr wrap="none" anchor="ctr"/>
          <a:lstStyle/>
          <a:p>
            <a:pPr>
              <a:defRPr/>
            </a:pP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mình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0741" name="Line 21"/>
          <p:cNvSpPr>
            <a:spLocks noChangeShapeType="1"/>
          </p:cNvSpPr>
          <p:nvPr/>
        </p:nvSpPr>
        <p:spPr bwMode="auto">
          <a:xfrm flipH="1">
            <a:off x="2359025" y="1916113"/>
            <a:ext cx="3587750" cy="142875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2"/>
          <p:cNvSpPr>
            <a:spLocks noChangeShapeType="1"/>
          </p:cNvSpPr>
          <p:nvPr/>
        </p:nvSpPr>
        <p:spPr bwMode="auto">
          <a:xfrm>
            <a:off x="5946776" y="1912939"/>
            <a:ext cx="3806825" cy="1385887"/>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2"/>
          <p:cNvSpPr>
            <a:spLocks noChangeShapeType="1"/>
          </p:cNvSpPr>
          <p:nvPr/>
        </p:nvSpPr>
        <p:spPr bwMode="auto">
          <a:xfrm>
            <a:off x="5899150" y="1912939"/>
            <a:ext cx="1568450" cy="1404937"/>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2"/>
          <p:cNvSpPr>
            <a:spLocks noChangeShapeType="1"/>
          </p:cNvSpPr>
          <p:nvPr/>
        </p:nvSpPr>
        <p:spPr bwMode="auto">
          <a:xfrm flipH="1">
            <a:off x="4752975" y="1916113"/>
            <a:ext cx="1193800" cy="14478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AutoShape 10"/>
          <p:cNvSpPr>
            <a:spLocks noChangeArrowheads="1"/>
          </p:cNvSpPr>
          <p:nvPr/>
        </p:nvSpPr>
        <p:spPr bwMode="auto">
          <a:xfrm>
            <a:off x="6172200" y="3317875"/>
            <a:ext cx="2514600" cy="3225800"/>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Mộc mạc, </a:t>
            </a:r>
          </a:p>
          <a:p>
            <a:pPr algn="ctr" eaLnBrk="1" hangingPunct="1"/>
            <a:r>
              <a:rPr lang="en-US" altLang="en-US" sz="2400">
                <a:latin typeface="Times New Roman" panose="02020603050405020304" pitchFamily="18" charset="0"/>
                <a:cs typeface="Times New Roman" panose="02020603050405020304" pitchFamily="18" charset="0"/>
              </a:rPr>
              <a:t>chất phác</a:t>
            </a:r>
          </a:p>
          <a:p>
            <a:pPr algn="ctr" eaLnBrk="1" hangingPunct="1"/>
            <a:r>
              <a:rPr lang="en-US" altLang="en-US" sz="2400">
                <a:latin typeface="Times New Roman" panose="02020603050405020304" pitchFamily="18" charset="0"/>
                <a:cs typeface="Times New Roman" panose="02020603050405020304" pitchFamily="18" charset="0"/>
              </a:rPr>
              <a:t> nhưng không hề </a:t>
            </a:r>
          </a:p>
          <a:p>
            <a:pPr algn="ctr" eaLnBrk="1" hangingPunct="1"/>
            <a:r>
              <a:rPr lang="en-US" altLang="en-US" sz="2400">
                <a:latin typeface="Times New Roman" panose="02020603050405020304" pitchFamily="18" charset="0"/>
                <a:cs typeface="Times New Roman" panose="02020603050405020304" pitchFamily="18" charset="0"/>
              </a:rPr>
              <a:t>nhỏ bé về tâm hồn </a:t>
            </a:r>
          </a:p>
        </p:txBody>
      </p:sp>
      <p:sp>
        <p:nvSpPr>
          <p:cNvPr id="27" name="AutoShape 9"/>
          <p:cNvSpPr>
            <a:spLocks noChangeArrowheads="1"/>
          </p:cNvSpPr>
          <p:nvPr/>
        </p:nvSpPr>
        <p:spPr bwMode="auto">
          <a:xfrm>
            <a:off x="8759825" y="3308351"/>
            <a:ext cx="1962150" cy="3235325"/>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err="1">
                <a:latin typeface="Times New Roman" panose="02020603050405020304" pitchFamily="18" charset="0"/>
                <a:cs typeface="Times New Roman" panose="02020603050405020304" pitchFamily="18" charset="0"/>
              </a:rPr>
              <a:t>Tinh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cường</a:t>
            </a:r>
            <a:endParaRPr lang="en-US" altLang="en-US" sz="2400" dirty="0">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0352013"/>
      </p:ext>
    </p:extLst>
  </p:cSld>
  <p:clrMapOvr>
    <a:masterClrMapping/>
  </p:clrMapOvr>
  <p:transition spd="slow" advTm="262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34"/>
                                        </p:tgtEl>
                                        <p:attrNameLst>
                                          <p:attrName>style.visibility</p:attrName>
                                        </p:attrNameLst>
                                      </p:cBhvr>
                                      <p:to>
                                        <p:strVal val="visible"/>
                                      </p:to>
                                    </p:set>
                                    <p:animEffect transition="in" filter="blinds(horizontal)">
                                      <p:cBhvr>
                                        <p:cTn id="7" dur="500"/>
                                        <p:tgtEl>
                                          <p:spTgt spid="30734"/>
                                        </p:tgtEl>
                                      </p:cBhvr>
                                    </p:animEffect>
                                  </p:childTnLst>
                                </p:cTn>
                              </p:par>
                              <p:par>
                                <p:cTn id="8" presetID="3" presetClass="entr" presetSubtype="10" fill="hold" nodeType="withEffect">
                                  <p:stCondLst>
                                    <p:cond delay="0"/>
                                  </p:stCondLst>
                                  <p:childTnLst>
                                    <p:set>
                                      <p:cBhvr>
                                        <p:cTn id="9" dur="1" fill="hold">
                                          <p:stCondLst>
                                            <p:cond delay="0"/>
                                          </p:stCondLst>
                                        </p:cTn>
                                        <p:tgtEl>
                                          <p:spTgt spid="30734"/>
                                        </p:tgtEl>
                                        <p:attrNameLst>
                                          <p:attrName>style.visibility</p:attrName>
                                        </p:attrNameLst>
                                      </p:cBhvr>
                                      <p:to>
                                        <p:strVal val="visible"/>
                                      </p:to>
                                    </p:set>
                                    <p:animEffect transition="in" filter="blinds(horizontal)">
                                      <p:cBhvr>
                                        <p:cTn id="10" dur="500"/>
                                        <p:tgtEl>
                                          <p:spTgt spid="307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741"/>
                                        </p:tgtEl>
                                        <p:attrNameLst>
                                          <p:attrName>style.visibility</p:attrName>
                                        </p:attrNameLst>
                                      </p:cBhvr>
                                      <p:to>
                                        <p:strVal val="visible"/>
                                      </p:to>
                                    </p:set>
                                    <p:animEffect transition="in" filter="blinds(horizontal)">
                                      <p:cBhvr>
                                        <p:cTn id="13" dur="500"/>
                                        <p:tgtEl>
                                          <p:spTgt spid="3074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0742"/>
                                        </p:tgtEl>
                                        <p:attrNameLst>
                                          <p:attrName>style.visibility</p:attrName>
                                        </p:attrNameLst>
                                      </p:cBhvr>
                                      <p:to>
                                        <p:strVal val="visible"/>
                                      </p:to>
                                    </p:set>
                                    <p:animEffect transition="in" filter="blinds(horizontal)">
                                      <p:cBhvr>
                                        <p:cTn id="16" dur="500"/>
                                        <p:tgtEl>
                                          <p:spTgt spid="30742"/>
                                        </p:tgtEl>
                                      </p:cBhvr>
                                    </p:animEffect>
                                  </p:childTnLst>
                                </p:cTn>
                              </p:par>
                              <p:par>
                                <p:cTn id="17" presetID="3" presetClass="entr" presetSubtype="10" fill="hold" nodeType="with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blinds(horizontal)">
                                      <p:cBhvr>
                                        <p:cTn id="19" dur="500"/>
                                        <p:tgtEl>
                                          <p:spTgt spid="30729"/>
                                        </p:tgtEl>
                                      </p:cBhvr>
                                    </p:animEffect>
                                  </p:childTnLst>
                                </p:cTn>
                              </p:par>
                              <p:par>
                                <p:cTn id="20" presetID="3" presetClass="entr" presetSubtype="10" fill="hold" nodeType="withEffect">
                                  <p:stCondLst>
                                    <p:cond delay="0"/>
                                  </p:stCondLst>
                                  <p:childTnLst>
                                    <p:set>
                                      <p:cBhvr>
                                        <p:cTn id="21" dur="1" fill="hold">
                                          <p:stCondLst>
                                            <p:cond delay="0"/>
                                          </p:stCondLst>
                                        </p:cTn>
                                        <p:tgtEl>
                                          <p:spTgt spid="30730"/>
                                        </p:tgtEl>
                                        <p:attrNameLst>
                                          <p:attrName>style.visibility</p:attrName>
                                        </p:attrNameLst>
                                      </p:cBhvr>
                                      <p:to>
                                        <p:strVal val="visible"/>
                                      </p:to>
                                    </p:set>
                                    <p:animEffect transition="in" filter="blinds(horizontal)">
                                      <p:cBhvr>
                                        <p:cTn id="22" dur="500"/>
                                        <p:tgtEl>
                                          <p:spTgt spid="3073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par>
                                <p:cTn id="32" presetID="3"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1" grpId="0" animBg="1"/>
      <p:bldP spid="30742"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09A581-EBB5-4E55-9810-89A8A7141382}"/>
              </a:ext>
            </a:extLst>
          </p:cNvPr>
          <p:cNvSpPr txBox="1"/>
          <p:nvPr/>
        </p:nvSpPr>
        <p:spPr>
          <a:xfrm>
            <a:off x="3843124" y="523648"/>
            <a:ext cx="8348876" cy="4816703"/>
          </a:xfrm>
          <a:prstGeom prst="rect">
            <a:avLst/>
          </a:prstGeom>
          <a:noFill/>
        </p:spPr>
        <p:txBody>
          <a:bodyPr wrap="square" rtlCol="0">
            <a:spAutoFit/>
          </a:bodyPr>
          <a:lstStyle/>
          <a:p>
            <a:pPr algn="just"/>
            <a:r>
              <a:rPr lang="en-US" sz="2300" i="0" dirty="0">
                <a:solidFill>
                  <a:srgbClr val="FF0000"/>
                </a:solidFill>
                <a:effectLst/>
                <a:latin typeface="Times New Roman" panose="02020603050405020304" pitchFamily="18" charset="0"/>
                <a:cs typeface="Times New Roman" panose="02020603050405020304" pitchFamily="18" charset="0"/>
              </a:rPr>
              <a:t>*</a:t>
            </a:r>
            <a:r>
              <a:rPr lang="en-US" sz="2300" i="0" dirty="0" err="1">
                <a:solidFill>
                  <a:srgbClr val="FF0000"/>
                </a:solidFill>
                <a:effectLst/>
                <a:latin typeface="Times New Roman" panose="02020603050405020304" pitchFamily="18" charset="0"/>
                <a:cs typeface="Times New Roman" panose="02020603050405020304" pitchFamily="18" charset="0"/>
              </a:rPr>
              <a:t>T</a:t>
            </a:r>
            <a:r>
              <a:rPr lang="en-US" sz="2300" b="1" i="0" dirty="0" err="1">
                <a:solidFill>
                  <a:srgbClr val="FF0000"/>
                </a:solidFill>
                <a:effectLst/>
                <a:latin typeface="Times New Roman" panose="02020603050405020304" pitchFamily="18" charset="0"/>
                <a:cs typeface="Times New Roman" panose="02020603050405020304" pitchFamily="18" charset="0"/>
              </a:rPr>
              <a: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Nói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với</a:t>
            </a:r>
            <a:r>
              <a:rPr lang="en-US" sz="2300" b="1" i="1" dirty="0">
                <a:solidFill>
                  <a:srgbClr val="000000"/>
                </a:solidFill>
                <a:effectLst/>
                <a:latin typeface="Times New Roman" panose="02020603050405020304" pitchFamily="18" charset="0"/>
                <a:cs typeface="Times New Roman" panose="02020603050405020304" pitchFamily="18" charset="0"/>
              </a:rPr>
              <a:t> con </a:t>
            </a:r>
            <a:r>
              <a:rPr lang="en-US" sz="2300" b="1" i="1" dirty="0" err="1">
                <a:solidFill>
                  <a:srgbClr val="000000"/>
                </a:solidFill>
                <a:effectLst/>
                <a:latin typeface="Times New Roman" panose="02020603050405020304" pitchFamily="18" charset="0"/>
                <a:cs typeface="Times New Roman" panose="02020603050405020304" pitchFamily="18" charset="0"/>
              </a:rPr>
              <a:t>về</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những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đức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cao</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đẹp</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của</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người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đồng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mình</a:t>
            </a:r>
            <a:r>
              <a:rPr lang="en-US" sz="2300" b="1" i="1" dirty="0">
                <a:solidFill>
                  <a:srgbClr val="000000"/>
                </a:solidFill>
                <a:effectLst/>
                <a:latin typeface="Times New Roman" panose="02020603050405020304" pitchFamily="18" charset="0"/>
                <a:cs typeface="Times New Roman" panose="02020603050405020304" pitchFamily="18" charset="0"/>
              </a:rPr>
              <a:t>, n</a:t>
            </a:r>
            <a:r>
              <a:rPr lang="vi-VN" sz="2300" b="1" i="1" dirty="0">
                <a:solidFill>
                  <a:srgbClr val="000000"/>
                </a:solidFill>
                <a:effectLst/>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300" b="1" i="1" dirty="0">
                <a:solidFill>
                  <a:srgbClr val="000000"/>
                </a:solidFill>
                <a:effectLst/>
                <a:latin typeface="Times New Roman" panose="02020603050405020304" pitchFamily="18" charset="0"/>
                <a:cs typeface="Times New Roman" panose="02020603050405020304" pitchFamily="18" charset="0"/>
              </a:rPr>
              <a:t>c.</a:t>
            </a:r>
          </a:p>
          <a:p>
            <a:pPr algn="just"/>
            <a:r>
              <a:rPr lang="en-US" sz="2300" b="1" i="1" dirty="0">
                <a:solidFill>
                  <a:srgbClr val="FF0000"/>
                </a:solidFill>
                <a:effectLst/>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Điều cha mong muốn ở con</a:t>
            </a:r>
          </a:p>
          <a:p>
            <a:pPr algn="just"/>
            <a:r>
              <a:rPr lang="vi-VN" sz="2400" dirty="0">
                <a:solidFill>
                  <a:srgbClr val="000000"/>
                </a:solidFill>
                <a:latin typeface="Times New Roman" panose="02020603050405020304" pitchFamily="18" charset="0"/>
                <a:cs typeface="Times New Roman" panose="02020603050405020304" pitchFamily="18" charset="0"/>
              </a:rPr>
              <a:t>- Cha nhắc con “lên đường” là khi con trưởng thành, dù ở bất cứ đâu, đi bất cứ nới nào cũng không bao giờ được sống một cách tầm thường phải luôn giữ lấy cốt cách giản dị, ý chí của dân tộc để vững bước</a:t>
            </a:r>
          </a:p>
          <a:p>
            <a:pPr algn="just"/>
            <a:r>
              <a:rPr lang="vi-VN" sz="2400" dirty="0">
                <a:solidFill>
                  <a:srgbClr val="000000"/>
                </a:solidFill>
                <a:latin typeface="Times New Roman" panose="02020603050405020304" pitchFamily="18" charset="0"/>
                <a:cs typeface="Times New Roman" panose="02020603050405020304" pitchFamily="18" charset="0"/>
              </a:rPr>
              <a:t>⇒ Qua đó cha thể hiện tình yêu con</a:t>
            </a:r>
          </a:p>
          <a:p>
            <a:pPr algn="just"/>
            <a:r>
              <a:rPr lang="vi-VN" sz="2400" dirty="0">
                <a:solidFill>
                  <a:srgbClr val="000000"/>
                </a:solidFill>
                <a:latin typeface="Times New Roman" panose="02020603050405020304" pitchFamily="18" charset="0"/>
                <a:cs typeface="Times New Roman" panose="02020603050405020304" pitchFamily="18" charset="0"/>
              </a:rPr>
              <a:t>⇒ Đó còn là lời của cha anh đi trước nhắc nhở thế hệ trẻ hôm nay phải vững tin vào cuộc đời để xây dựng quê hương giàu đẹp</a:t>
            </a:r>
          </a:p>
          <a:p>
            <a:pPr algn="just"/>
            <a:r>
              <a:rPr lang="en-US" sz="2300" b="1" i="1" dirty="0">
                <a:solidFill>
                  <a:srgbClr val="000000"/>
                </a:solidFill>
                <a:effectLst/>
                <a:latin typeface="Times New Roman" panose="02020603050405020304" pitchFamily="18" charset="0"/>
                <a:cs typeface="Times New Roman" panose="02020603050405020304" pitchFamily="18" charset="0"/>
              </a:rPr>
              <a:t>=&gt; </a:t>
            </a:r>
            <a:r>
              <a:rPr lang="en-US" sz="2300" b="1" i="1" dirty="0" err="1">
                <a:solidFill>
                  <a:srgbClr val="000000"/>
                </a:solidFill>
                <a:effectLst/>
                <a:latin typeface="Times New Roman" panose="02020603050405020304" pitchFamily="18" charset="0"/>
                <a:cs typeface="Times New Roman" panose="02020603050405020304" pitchFamily="18" charset="0"/>
              </a:rPr>
              <a:t>Đó</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chính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là</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lòng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tự</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tôn</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dân</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tộc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lòng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yêu</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quê</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hương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đất</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nước</a:t>
            </a:r>
            <a:endParaRPr lang="vi-VN" sz="2300" b="1" i="1"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D139E80-BEB2-42D0-9685-88F4A805C7C4}"/>
              </a:ext>
            </a:extLst>
          </p:cNvPr>
          <p:cNvSpPr txBox="1"/>
          <p:nvPr/>
        </p:nvSpPr>
        <p:spPr>
          <a:xfrm>
            <a:off x="0" y="0"/>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a:solidFill>
                  <a:srgbClr val="800080"/>
                </a:solidFill>
                <a:latin typeface="Times New Roman" pitchFamily="18" charset="0"/>
                <a:cs typeface="Times New Roman" pitchFamily="18" charset="0"/>
              </a:rPr>
              <a:t>                                              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id="{447C20A0-D831-49B4-A01B-A358DD9A36D7}"/>
              </a:ext>
            </a:extLst>
          </p:cNvPr>
          <p:cNvSpPr>
            <a:spLocks noChangeArrowheads="1"/>
          </p:cNvSpPr>
          <p:nvPr/>
        </p:nvSpPr>
        <p:spPr bwMode="auto">
          <a:xfrm>
            <a:off x="168317" y="2123567"/>
            <a:ext cx="3962189" cy="3271708"/>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pic>
        <p:nvPicPr>
          <p:cNvPr id="10" name="Picture 2" descr="Tổng ôn bài thơ Nói với con - Y Phương">
            <a:extLst>
              <a:ext uri="{FF2B5EF4-FFF2-40B4-BE49-F238E27FC236}">
                <a16:creationId xmlns:a16="http://schemas.microsoft.com/office/drawing/2014/main" id="{7DB115E8-0C7F-4E18-A5D0-1AAB2D0BE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23" y="4665516"/>
            <a:ext cx="3505138" cy="21406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524000" y="1504950"/>
            <a:ext cx="1524000" cy="297180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CON</a:t>
            </a:r>
            <a:endParaRPr lang="en-US" altLang="en-US" sz="2400" b="1" dirty="0">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5286375" y="2876550"/>
            <a:ext cx="452438" cy="38100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5753100" y="1371600"/>
            <a:ext cx="838200" cy="3352800"/>
          </a:xfrm>
          <a:prstGeom prst="roundRect">
            <a:avLst>
              <a:gd name="adj" fmla="val 16667"/>
            </a:avLst>
          </a:prstGeom>
          <a:solidFill>
            <a:schemeClr val="bg2"/>
          </a:solidFill>
          <a:ln w="22225">
            <a:solidFill>
              <a:srgbClr val="CC00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6616700" y="3105150"/>
            <a:ext cx="3810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7" name="AutoShape 1049"/>
          <p:cNvSpPr>
            <a:spLocks noChangeArrowheads="1"/>
          </p:cNvSpPr>
          <p:nvPr/>
        </p:nvSpPr>
        <p:spPr bwMode="auto">
          <a:xfrm>
            <a:off x="7019926" y="838200"/>
            <a:ext cx="3648075" cy="160020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44058" name="AutoShape 1050"/>
          <p:cNvSpPr>
            <a:spLocks noChangeArrowheads="1"/>
          </p:cNvSpPr>
          <p:nvPr/>
        </p:nvSpPr>
        <p:spPr bwMode="auto">
          <a:xfrm>
            <a:off x="7024688" y="2362201"/>
            <a:ext cx="3643312"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44059" name="AutoShape 1051"/>
          <p:cNvSpPr>
            <a:spLocks noChangeArrowheads="1"/>
          </p:cNvSpPr>
          <p:nvPr/>
        </p:nvSpPr>
        <p:spPr bwMode="auto">
          <a:xfrm>
            <a:off x="7086600" y="4029076"/>
            <a:ext cx="3581400"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3" name="AutoShape 1055"/>
          <p:cNvSpPr>
            <a:spLocks noChangeArrowheads="1"/>
          </p:cNvSpPr>
          <p:nvPr/>
        </p:nvSpPr>
        <p:spPr bwMode="auto">
          <a:xfrm>
            <a:off x="3638550" y="152400"/>
            <a:ext cx="1600200" cy="2133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4" name="AutoShape 1056"/>
          <p:cNvSpPr>
            <a:spLocks noChangeArrowheads="1"/>
          </p:cNvSpPr>
          <p:nvPr/>
        </p:nvSpPr>
        <p:spPr bwMode="auto">
          <a:xfrm>
            <a:off x="3638550" y="2428875"/>
            <a:ext cx="1600200" cy="1371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5" name="AutoShape 1057"/>
          <p:cNvSpPr>
            <a:spLocks noChangeArrowheads="1"/>
          </p:cNvSpPr>
          <p:nvPr/>
        </p:nvSpPr>
        <p:spPr bwMode="auto">
          <a:xfrm>
            <a:off x="3638550" y="3943350"/>
            <a:ext cx="1619250" cy="260985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6" name="Line 1058"/>
          <p:cNvSpPr>
            <a:spLocks noChangeShapeType="1"/>
          </p:cNvSpPr>
          <p:nvPr/>
        </p:nvSpPr>
        <p:spPr bwMode="auto">
          <a:xfrm flipV="1">
            <a:off x="6629400" y="1941513"/>
            <a:ext cx="38100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7" name="Line 1059"/>
          <p:cNvSpPr>
            <a:spLocks noChangeShapeType="1"/>
          </p:cNvSpPr>
          <p:nvPr/>
        </p:nvSpPr>
        <p:spPr bwMode="auto">
          <a:xfrm>
            <a:off x="6629400" y="3105150"/>
            <a:ext cx="381000" cy="12192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9" name="Line 1061"/>
          <p:cNvSpPr>
            <a:spLocks noChangeShapeType="1"/>
          </p:cNvSpPr>
          <p:nvPr/>
        </p:nvSpPr>
        <p:spPr bwMode="auto">
          <a:xfrm>
            <a:off x="3048000" y="2952750"/>
            <a:ext cx="609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1" name="Line 1063"/>
          <p:cNvSpPr>
            <a:spLocks noChangeShapeType="1"/>
          </p:cNvSpPr>
          <p:nvPr/>
        </p:nvSpPr>
        <p:spPr bwMode="auto">
          <a:xfrm flipV="1">
            <a:off x="3048000" y="1581150"/>
            <a:ext cx="533400" cy="1371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2" name="Line 1064"/>
          <p:cNvSpPr>
            <a:spLocks noChangeShapeType="1"/>
          </p:cNvSpPr>
          <p:nvPr/>
        </p:nvSpPr>
        <p:spPr bwMode="auto">
          <a:xfrm>
            <a:off x="3048000" y="2952750"/>
            <a:ext cx="53340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726849565"/>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524000" y="1504950"/>
            <a:ext cx="1524000" cy="297180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b="1">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2400" b="1">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2400" b="1">
                <a:solidFill>
                  <a:srgbClr val="FF3300"/>
                </a:solidFill>
                <a:latin typeface="Times New Roman" panose="02020603050405020304" pitchFamily="18" charset="0"/>
                <a:cs typeface="Times New Roman" panose="02020603050405020304" pitchFamily="18" charset="0"/>
              </a:rPr>
              <a:t>CON</a:t>
            </a:r>
            <a:endParaRPr lang="en-US" altLang="en-US" sz="2400" b="1">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5286375" y="2876550"/>
            <a:ext cx="452438" cy="38100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5753100" y="1371600"/>
            <a:ext cx="838200" cy="3352800"/>
          </a:xfrm>
          <a:prstGeom prst="roundRect">
            <a:avLst>
              <a:gd name="adj" fmla="val 16667"/>
            </a:avLst>
          </a:prstGeom>
          <a:solidFill>
            <a:schemeClr val="bg2"/>
          </a:solidFill>
          <a:ln w="22225">
            <a:solidFill>
              <a:srgbClr val="CC00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6616700" y="3105150"/>
            <a:ext cx="3810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7" name="AutoShape 1049"/>
          <p:cNvSpPr>
            <a:spLocks noChangeArrowheads="1"/>
          </p:cNvSpPr>
          <p:nvPr/>
        </p:nvSpPr>
        <p:spPr bwMode="auto">
          <a:xfrm>
            <a:off x="7019926" y="838200"/>
            <a:ext cx="3648075" cy="160020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Sống nghĩa tình, chung </a:t>
            </a:r>
          </a:p>
          <a:p>
            <a:pPr algn="ctr" eaLnBrk="1" hangingPunct="1"/>
            <a:r>
              <a:rPr lang="en-US" altLang="en-US" sz="2400" b="1">
                <a:latin typeface="Times New Roman" panose="02020603050405020304" pitchFamily="18" charset="0"/>
                <a:cs typeface="Times New Roman" panose="02020603050405020304" pitchFamily="18" charset="0"/>
              </a:rPr>
              <a:t>thuỷ với quê hương</a:t>
            </a:r>
            <a:r>
              <a:rPr lang="en-US" altLang="en-US" sz="2400" b="1">
                <a:solidFill>
                  <a:schemeClr val="hlink"/>
                </a:solidFill>
                <a:latin typeface="Times New Roman" panose="02020603050405020304" pitchFamily="18" charset="0"/>
                <a:cs typeface="Times New Roman" panose="02020603050405020304" pitchFamily="18" charset="0"/>
              </a:rPr>
              <a:t>.</a:t>
            </a:r>
          </a:p>
        </p:txBody>
      </p:sp>
      <p:sp>
        <p:nvSpPr>
          <p:cNvPr id="44058" name="AutoShape 1050"/>
          <p:cNvSpPr>
            <a:spLocks noChangeArrowheads="1"/>
          </p:cNvSpPr>
          <p:nvPr/>
        </p:nvSpPr>
        <p:spPr bwMode="auto">
          <a:xfrm>
            <a:off x="7024688" y="2362201"/>
            <a:ext cx="3643312"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Tự hào, kế tục và phát huy</a:t>
            </a:r>
          </a:p>
          <a:p>
            <a:pPr algn="ctr" eaLnBrk="1" hangingPunct="1"/>
            <a:r>
              <a:rPr lang="en-US" altLang="en-US" sz="2400" b="1">
                <a:latin typeface="Times New Roman" panose="02020603050405020304" pitchFamily="18" charset="0"/>
                <a:cs typeface="Times New Roman" panose="02020603050405020304" pitchFamily="18" charset="0"/>
              </a:rPr>
              <a:t>truyền thống quê hương</a:t>
            </a:r>
            <a:r>
              <a:rPr lang="en-US" altLang="en-US" sz="2400" b="1">
                <a:solidFill>
                  <a:schemeClr val="hlink"/>
                </a:solidFill>
                <a:latin typeface="Times New Roman" panose="02020603050405020304" pitchFamily="18" charset="0"/>
                <a:cs typeface="Times New Roman" panose="02020603050405020304" pitchFamily="18" charset="0"/>
              </a:rPr>
              <a:t>.</a:t>
            </a:r>
          </a:p>
        </p:txBody>
      </p:sp>
      <p:sp>
        <p:nvSpPr>
          <p:cNvPr id="44059" name="AutoShape 1051"/>
          <p:cNvSpPr>
            <a:spLocks noChangeArrowheads="1"/>
          </p:cNvSpPr>
          <p:nvPr/>
        </p:nvSpPr>
        <p:spPr bwMode="auto">
          <a:xfrm>
            <a:off x="7086600" y="4029076"/>
            <a:ext cx="3581400"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Tự tin vững bước trên </a:t>
            </a:r>
          </a:p>
          <a:p>
            <a:pPr algn="ctr" eaLnBrk="1" hangingPunct="1"/>
            <a:r>
              <a:rPr lang="en-US" altLang="en-US" sz="2400" b="1">
                <a:latin typeface="Times New Roman" panose="02020603050405020304" pitchFamily="18" charset="0"/>
                <a:cs typeface="Times New Roman" panose="02020603050405020304" pitchFamily="18" charset="0"/>
              </a:rPr>
              <a:t>đường đời.</a:t>
            </a:r>
          </a:p>
        </p:txBody>
      </p:sp>
      <p:sp>
        <p:nvSpPr>
          <p:cNvPr id="44063" name="AutoShape 1055"/>
          <p:cNvSpPr>
            <a:spLocks noChangeArrowheads="1"/>
          </p:cNvSpPr>
          <p:nvPr/>
        </p:nvSpPr>
        <p:spPr bwMode="auto">
          <a:xfrm>
            <a:off x="3638550" y="152400"/>
            <a:ext cx="1600200" cy="2133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Tình yêu</a:t>
            </a:r>
          </a:p>
          <a:p>
            <a:pPr algn="ctr" eaLnBrk="1" hangingPunct="1"/>
            <a:r>
              <a:rPr lang="en-US" altLang="en-US" sz="2400" b="1">
                <a:latin typeface="Times New Roman" panose="02020603050405020304" pitchFamily="18" charset="0"/>
                <a:cs typeface="Times New Roman" panose="02020603050405020304" pitchFamily="18" charset="0"/>
              </a:rPr>
              <a:t>thương</a:t>
            </a:r>
          </a:p>
          <a:p>
            <a:pPr algn="ctr" eaLnBrk="1" hangingPunct="1"/>
            <a:r>
              <a:rPr lang="en-US" altLang="en-US" sz="2400" b="1">
                <a:latin typeface="Times New Roman" panose="02020603050405020304" pitchFamily="18" charset="0"/>
                <a:cs typeface="Times New Roman" panose="02020603050405020304" pitchFamily="18" charset="0"/>
              </a:rPr>
              <a:t>của </a:t>
            </a:r>
          </a:p>
          <a:p>
            <a:pPr algn="ctr" eaLnBrk="1" hangingPunct="1"/>
            <a:r>
              <a:rPr lang="en-US" altLang="en-US" sz="2400" b="1">
                <a:latin typeface="Times New Roman" panose="02020603050405020304" pitchFamily="18" charset="0"/>
                <a:cs typeface="Times New Roman" panose="02020603050405020304" pitchFamily="18" charset="0"/>
              </a:rPr>
              <a:t>cha mẹ</a:t>
            </a:r>
          </a:p>
        </p:txBody>
      </p:sp>
      <p:sp>
        <p:nvSpPr>
          <p:cNvPr id="44064" name="AutoShape 1056"/>
          <p:cNvSpPr>
            <a:spLocks noChangeArrowheads="1"/>
          </p:cNvSpPr>
          <p:nvPr/>
        </p:nvSpPr>
        <p:spPr bwMode="auto">
          <a:xfrm>
            <a:off x="3638550" y="2428875"/>
            <a:ext cx="1600200" cy="1371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Tình yêu</a:t>
            </a:r>
          </a:p>
          <a:p>
            <a:pPr algn="ctr" eaLnBrk="1" hangingPunct="1"/>
            <a:r>
              <a:rPr lang="en-US" altLang="en-US" sz="2400" b="1">
                <a:latin typeface="Times New Roman" panose="02020603050405020304" pitchFamily="18" charset="0"/>
                <a:cs typeface="Times New Roman" panose="02020603050405020304" pitchFamily="18" charset="0"/>
              </a:rPr>
              <a:t>quê hương</a:t>
            </a:r>
          </a:p>
          <a:p>
            <a:pPr algn="ctr" eaLnBrk="1" hangingPunct="1"/>
            <a:r>
              <a:rPr lang="en-US" altLang="en-US" sz="2400" b="1">
                <a:latin typeface="Times New Roman" panose="02020603050405020304" pitchFamily="18" charset="0"/>
                <a:cs typeface="Times New Roman" panose="02020603050405020304" pitchFamily="18" charset="0"/>
              </a:rPr>
              <a:t>đất nước</a:t>
            </a:r>
          </a:p>
        </p:txBody>
      </p:sp>
      <p:sp>
        <p:nvSpPr>
          <p:cNvPr id="44065" name="AutoShape 1057"/>
          <p:cNvSpPr>
            <a:spLocks noChangeArrowheads="1"/>
          </p:cNvSpPr>
          <p:nvPr/>
        </p:nvSpPr>
        <p:spPr bwMode="auto">
          <a:xfrm>
            <a:off x="3638550" y="3943350"/>
            <a:ext cx="1619250" cy="260985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Phẩm chất </a:t>
            </a:r>
          </a:p>
          <a:p>
            <a:pPr algn="ctr" eaLnBrk="1" hangingPunct="1"/>
            <a:r>
              <a:rPr lang="en-US" altLang="en-US" sz="2400" b="1">
                <a:latin typeface="Times New Roman" panose="02020603050405020304" pitchFamily="18" charset="0"/>
                <a:cs typeface="Times New Roman" panose="02020603050405020304" pitchFamily="18" charset="0"/>
              </a:rPr>
              <a:t>tốt đẹp của </a:t>
            </a:r>
          </a:p>
          <a:p>
            <a:pPr algn="ctr" eaLnBrk="1" hangingPunct="1"/>
            <a:r>
              <a:rPr lang="en-US" altLang="en-US" sz="2400" b="1">
                <a:latin typeface="Times New Roman" panose="02020603050405020304" pitchFamily="18" charset="0"/>
                <a:cs typeface="Times New Roman" panose="02020603050405020304" pitchFamily="18" charset="0"/>
              </a:rPr>
              <a:t>“Người </a:t>
            </a:r>
          </a:p>
          <a:p>
            <a:pPr algn="ctr" eaLnBrk="1" hangingPunct="1"/>
            <a:r>
              <a:rPr lang="en-US" altLang="en-US" sz="2400" b="1">
                <a:latin typeface="Times New Roman" panose="02020603050405020304" pitchFamily="18" charset="0"/>
                <a:cs typeface="Times New Roman" panose="02020603050405020304" pitchFamily="18" charset="0"/>
              </a:rPr>
              <a:t>đồng mình”</a:t>
            </a:r>
          </a:p>
        </p:txBody>
      </p:sp>
      <p:sp>
        <p:nvSpPr>
          <p:cNvPr id="44066" name="Line 1058"/>
          <p:cNvSpPr>
            <a:spLocks noChangeShapeType="1"/>
          </p:cNvSpPr>
          <p:nvPr/>
        </p:nvSpPr>
        <p:spPr bwMode="auto">
          <a:xfrm flipV="1">
            <a:off x="6629400" y="1941513"/>
            <a:ext cx="38100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7" name="Line 1059"/>
          <p:cNvSpPr>
            <a:spLocks noChangeShapeType="1"/>
          </p:cNvSpPr>
          <p:nvPr/>
        </p:nvSpPr>
        <p:spPr bwMode="auto">
          <a:xfrm>
            <a:off x="6629400" y="3105150"/>
            <a:ext cx="381000" cy="12192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9" name="Line 1061"/>
          <p:cNvSpPr>
            <a:spLocks noChangeShapeType="1"/>
          </p:cNvSpPr>
          <p:nvPr/>
        </p:nvSpPr>
        <p:spPr bwMode="auto">
          <a:xfrm>
            <a:off x="3048000" y="2952750"/>
            <a:ext cx="609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1" name="Line 1063"/>
          <p:cNvSpPr>
            <a:spLocks noChangeShapeType="1"/>
          </p:cNvSpPr>
          <p:nvPr/>
        </p:nvSpPr>
        <p:spPr bwMode="auto">
          <a:xfrm flipV="1">
            <a:off x="3048000" y="1581150"/>
            <a:ext cx="533400" cy="1371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2" name="Line 1064"/>
          <p:cNvSpPr>
            <a:spLocks noChangeShapeType="1"/>
          </p:cNvSpPr>
          <p:nvPr/>
        </p:nvSpPr>
        <p:spPr bwMode="auto">
          <a:xfrm>
            <a:off x="3048000" y="2952750"/>
            <a:ext cx="53340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3731095944"/>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 Kể Con Nghe - Thùy Chi [Official]">
            <a:hlinkClick r:id="" action="ppaction://media"/>
            <a:extLst>
              <a:ext uri="{FF2B5EF4-FFF2-40B4-BE49-F238E27FC236}">
                <a16:creationId xmlns:a16="http://schemas.microsoft.com/office/drawing/2014/main" id="{329BAF81-4476-4F1F-9D45-125E386FA7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663879"/>
            <a:ext cx="12192000" cy="6292546"/>
          </a:xfrm>
          <a:prstGeom prst="rect">
            <a:avLst/>
          </a:prstGeom>
        </p:spPr>
      </p:pic>
      <p:sp>
        <p:nvSpPr>
          <p:cNvPr id="5" name="TextBox 4">
            <a:extLst>
              <a:ext uri="{FF2B5EF4-FFF2-40B4-BE49-F238E27FC236}">
                <a16:creationId xmlns:a16="http://schemas.microsoft.com/office/drawing/2014/main" id="{A44D64DC-58F4-4090-8E18-672B4CB2284B}"/>
              </a:ext>
            </a:extLst>
          </p:cNvPr>
          <p:cNvSpPr txBox="1"/>
          <p:nvPr/>
        </p:nvSpPr>
        <p:spPr>
          <a:xfrm>
            <a:off x="851770" y="0"/>
            <a:ext cx="8868427" cy="369332"/>
          </a:xfrm>
          <a:prstGeom prst="rect">
            <a:avLst/>
          </a:prstGeom>
          <a:noFill/>
        </p:spPr>
        <p:txBody>
          <a:bodyPr wrap="square" rtlCol="0">
            <a:spAutoFit/>
          </a:bodyPr>
          <a:lstStyle/>
          <a:p>
            <a:r>
              <a:rPr lang="en-US" dirty="0"/>
              <a:t>BÀI HÁT BA KỂ CON NGHE – CA SĨ THUỲ CHI </a:t>
            </a:r>
          </a:p>
        </p:txBody>
      </p:sp>
    </p:spTree>
    <p:extLst>
      <p:ext uri="{BB962C8B-B14F-4D97-AF65-F5344CB8AC3E}">
        <p14:creationId xmlns:p14="http://schemas.microsoft.com/office/powerpoint/2010/main" val="34540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139E80-BEB2-42D0-9685-88F4A805C7C4}"/>
              </a:ext>
            </a:extLst>
          </p:cNvPr>
          <p:cNvSpPr txBox="1"/>
          <p:nvPr/>
        </p:nvSpPr>
        <p:spPr>
          <a:xfrm>
            <a:off x="0" y="51873"/>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a:solidFill>
                  <a:srgbClr val="800080"/>
                </a:solidFill>
                <a:latin typeface="Times New Roman" pitchFamily="18" charset="0"/>
                <a:cs typeface="Times New Roman" pitchFamily="18" charset="0"/>
              </a:rPr>
              <a:t>                                             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66C187B5-A9CB-4A57-B7B7-623B198C1648}"/>
              </a:ext>
            </a:extLst>
          </p:cNvPr>
          <p:cNvSpPr txBox="1"/>
          <p:nvPr/>
        </p:nvSpPr>
        <p:spPr>
          <a:xfrm>
            <a:off x="-1" y="340911"/>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id="{447C20A0-D831-49B4-A01B-A358DD9A36D7}"/>
              </a:ext>
            </a:extLst>
          </p:cNvPr>
          <p:cNvSpPr>
            <a:spLocks noChangeArrowheads="1"/>
          </p:cNvSpPr>
          <p:nvPr/>
        </p:nvSpPr>
        <p:spPr bwMode="auto">
          <a:xfrm>
            <a:off x="-39553" y="4585255"/>
            <a:ext cx="5737979" cy="1403152"/>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phần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hãy</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nêu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khái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quát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nội</a:t>
            </a:r>
            <a:r>
              <a:rPr lang="en-US" altLang="en-US" sz="2000" b="1" dirty="0">
                <a:solidFill>
                  <a:srgbClr val="FF0000"/>
                </a:solidFill>
                <a:latin typeface="times new roman" panose="02020603050405020304" pitchFamily="18" charset="0"/>
                <a:cs typeface="times new roman" panose="02020603050405020304" pitchFamily="18" charset="0"/>
              </a:rPr>
              <a:t> dung, </a:t>
            </a:r>
            <a:r>
              <a:rPr lang="en-US" altLang="en-US" sz="2000" b="1" dirty="0" err="1">
                <a:solidFill>
                  <a:srgbClr val="FF0000"/>
                </a:solidFill>
                <a:latin typeface="times new roman" panose="02020603050405020304" pitchFamily="18" charset="0"/>
                <a:cs typeface="times new roman" panose="02020603050405020304" pitchFamily="18" charset="0"/>
              </a:rPr>
              <a:t>nghệ</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thuật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thơ</a:t>
            </a:r>
            <a:r>
              <a:rPr lang="en-US" altLang="en-US" sz="2000" b="1" dirty="0">
                <a:solidFill>
                  <a:srgbClr val="FF0000"/>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9E104A-5972-447F-AE01-298C4E6438D6}"/>
              </a:ext>
            </a:extLst>
          </p:cNvPr>
          <p:cNvSpPr txBox="1"/>
          <p:nvPr/>
        </p:nvSpPr>
        <p:spPr>
          <a:xfrm>
            <a:off x="3962400" y="564793"/>
            <a:ext cx="8057321" cy="5909310"/>
          </a:xfrm>
          <a:prstGeom prst="rect">
            <a:avLst/>
          </a:prstGeom>
          <a:noFill/>
        </p:spPr>
        <p:txBody>
          <a:bodyPr wrap="square" rtlCol="0">
            <a:spAutoFit/>
          </a:bodyPr>
          <a:lstStyle/>
          <a:p>
            <a:pPr>
              <a:spcBef>
                <a:spcPct val="50000"/>
              </a:spcBef>
            </a:pPr>
            <a:r>
              <a:rPr lang="en-US" altLang="en-US" sz="2800" b="1" dirty="0" err="1">
                <a:solidFill>
                  <a:srgbClr val="FF0000"/>
                </a:solidFill>
                <a:latin typeface="Times New Roman" panose="02020603050405020304" pitchFamily="18" charset="0"/>
              </a:rPr>
              <a:t>a.Nghệ</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thuật</a:t>
            </a:r>
            <a:endParaRPr lang="en-US" altLang="en-US" sz="2800" b="1" dirty="0">
              <a:solidFill>
                <a:srgbClr val="FF0000"/>
              </a:solidFill>
              <a:latin typeface="Times New Roman" panose="02020603050405020304" pitchFamily="18" charset="0"/>
            </a:endParaRPr>
          </a:p>
          <a:p>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do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bị</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gò</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bởi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chữ</a:t>
            </a:r>
            <a:r>
              <a:rPr lang="en-US" altLang="en-US" sz="2800" dirty="0">
                <a:latin typeface="Times New Roman" panose="02020603050405020304" pitchFamily="18" charset="0"/>
              </a:rPr>
              <a:t>.</a:t>
            </a:r>
          </a:p>
          <a:p>
            <a:r>
              <a:rPr lang="en-US" altLang="en-US" sz="2800" dirty="0">
                <a:latin typeface="Times New Roman" panose="02020603050405020304" pitchFamily="18" charset="0"/>
              </a:rPr>
              <a:t>- </a:t>
            </a:r>
            <a:r>
              <a:rPr lang="en-US" altLang="en-US" sz="2800" dirty="0" err="1">
                <a:latin typeface="Times New Roman" panose="02020603050405020304" pitchFamily="18" charset="0"/>
              </a:rPr>
              <a:t>Giọng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điệu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thiết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áp</a:t>
            </a:r>
            <a:r>
              <a:rPr lang="en-US" altLang="en-US" sz="2800" dirty="0">
                <a:latin typeface="Times New Roman" panose="02020603050405020304" pitchFamily="18" charset="0"/>
              </a:rPr>
              <a:t>.</a:t>
            </a:r>
          </a:p>
          <a:p>
            <a:pPr algn="just">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vừa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cụ</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vừa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quát</a:t>
            </a:r>
            <a:r>
              <a:rPr lang="en-US" altLang="en-US" sz="2800" dirty="0">
                <a:latin typeface="Times New Roman" panose="02020603050405020304" pitchFamily="18" charset="0"/>
              </a:rPr>
              <a:t>)</a:t>
            </a:r>
          </a:p>
          <a:p>
            <a:pPr>
              <a:spcBef>
                <a:spcPct val="50000"/>
              </a:spcBef>
            </a:pPr>
            <a:r>
              <a:rPr lang="en-US" altLang="en-US" sz="2800" b="1" dirty="0">
                <a:solidFill>
                  <a:srgbClr val="FF0000"/>
                </a:solidFill>
                <a:latin typeface="Times New Roman" panose="02020603050405020304" pitchFamily="18" charset="0"/>
              </a:rPr>
              <a:t>b. </a:t>
            </a:r>
            <a:r>
              <a:rPr lang="en-US" altLang="en-US" sz="2800" b="1" dirty="0" err="1">
                <a:solidFill>
                  <a:srgbClr val="FF0000"/>
                </a:solidFill>
                <a:latin typeface="Times New Roman" panose="02020603050405020304" pitchFamily="18" charset="0"/>
              </a:rPr>
              <a:t>Nội</a:t>
            </a:r>
            <a:r>
              <a:rPr lang="en-US" altLang="en-US" sz="2800" b="1" dirty="0">
                <a:solidFill>
                  <a:srgbClr val="FF0000"/>
                </a:solidFill>
                <a:latin typeface="Times New Roman" panose="02020603050405020304" pitchFamily="18" charset="0"/>
              </a:rPr>
              <a:t> dung </a:t>
            </a:r>
          </a:p>
          <a:p>
            <a:pPr algn="just"/>
            <a:r>
              <a:rPr lang="en-US" altLang="en-US" sz="2800" dirty="0">
                <a:latin typeface="Times New Roman" panose="02020603050405020304" pitchFamily="18" charset="0"/>
              </a:rPr>
              <a:t>- </a:t>
            </a:r>
            <a:r>
              <a:rPr lang="en-US" altLang="en-US" sz="2800" dirty="0" err="1">
                <a:latin typeface="Times New Roman" panose="02020603050405020304" pitchFamily="18" charset="0"/>
              </a:rPr>
              <a:t>Mượn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nói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con, Y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cúng</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ngợi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cù</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mẽ</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tộc</a:t>
            </a:r>
            <a:r>
              <a:rPr lang="en-US" altLang="en-US" sz="2800" dirty="0">
                <a:latin typeface="Times New Roman" panose="02020603050405020304" pitchFamily="18" charset="0"/>
              </a:rPr>
              <a:t>. </a:t>
            </a:r>
          </a:p>
          <a:p>
            <a:pPr algn="just">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giúp</a:t>
            </a:r>
            <a:r>
              <a:rPr lang="en-US" altLang="en-US" sz="2800" dirty="0">
                <a:latin typeface="Times New Roman" panose="02020603050405020304" pitchFamily="18" charset="0"/>
              </a:rPr>
              <a:t> ta </a:t>
            </a:r>
            <a:r>
              <a:rPr lang="en-US" altLang="en-US" sz="2800" dirty="0" err="1">
                <a:latin typeface="Times New Roman" panose="02020603050405020304" pitchFamily="18" charset="0"/>
              </a:rPr>
              <a:t>hiểu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thêm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vẻ</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đẹp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tâm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nhắc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gắn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ý </a:t>
            </a:r>
            <a:r>
              <a:rPr lang="en-US" altLang="en-US" sz="2800" dirty="0" err="1">
                <a:latin typeface="Times New Roman" panose="02020603050405020304" pitchFamily="18" charset="0"/>
              </a:rPr>
              <a:t>chí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vươn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a:t>
            </a:r>
          </a:p>
        </p:txBody>
      </p:sp>
    </p:spTree>
    <p:extLst>
      <p:ext uri="{BB962C8B-B14F-4D97-AF65-F5344CB8AC3E}">
        <p14:creationId xmlns:p14="http://schemas.microsoft.com/office/powerpoint/2010/main" val="34184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1000"/>
                                        <p:tgtEl>
                                          <p:spTgt spid="2">
                                            <p:txEl>
                                              <p:pRg st="5" end="5"/>
                                            </p:txEl>
                                          </p:spTgt>
                                        </p:tgtEl>
                                      </p:cBhvr>
                                    </p:animEffect>
                                    <p:anim calcmode="lin" valueType="num">
                                      <p:cBhvr>
                                        <p:cTn id="4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10816" name="Google Shape;10816;p59"/>
          <p:cNvSpPr txBox="1">
            <a:spLocks noGrp="1"/>
          </p:cNvSpPr>
          <p:nvPr>
            <p:ph type="title"/>
          </p:nvPr>
        </p:nvSpPr>
        <p:spPr>
          <a:xfrm>
            <a:off x="-137428" y="1780597"/>
            <a:ext cx="12466856" cy="3296800"/>
          </a:xfrm>
          <a:prstGeom prst="rect">
            <a:avLst/>
          </a:prstGeom>
        </p:spPr>
        <p:txBody>
          <a:bodyPr spcFirstLastPara="1" wrap="square" lIns="121897" tIns="121897" rIns="121897" bIns="121897" anchor="ctr" anchorCtr="0">
            <a:noAutofit/>
          </a:bodyPr>
          <a:lstStyle/>
          <a:p>
            <a:r>
              <a:rPr lang="en" sz="8800" b="1" dirty="0">
                <a:latin typeface="Times New Roman" panose="02020603050405020304" pitchFamily="18" charset="0"/>
                <a:cs typeface="Times New Roman" panose="02020603050405020304" pitchFamily="18" charset="0"/>
              </a:rPr>
              <a:t>Trò chơi ô chữ</a:t>
            </a:r>
            <a:endParaRPr sz="8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76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B2248C33-BEF3-4255-8C7D-2160F4725DDB}"/>
              </a:ext>
            </a:extLst>
          </p:cNvPr>
          <p:cNvGraphicFramePr>
            <a:graphicFrameLocks noGrp="1"/>
          </p:cNvGraphicFramePr>
          <p:nvPr>
            <p:extLst>
              <p:ext uri="{D42A27DB-BD31-4B8C-83A1-F6EECF244321}">
                <p14:modId xmlns:p14="http://schemas.microsoft.com/office/powerpoint/2010/main" val="823134454"/>
              </p:ext>
            </p:extLst>
          </p:nvPr>
        </p:nvGraphicFramePr>
        <p:xfrm>
          <a:off x="2031996" y="1045732"/>
          <a:ext cx="8128008" cy="4450077"/>
        </p:xfrm>
        <a:graphic>
          <a:graphicData uri="http://schemas.openxmlformats.org/drawingml/2006/table">
            <a:tbl>
              <a:tblPr firstRow="1" bandRow="1"/>
              <a:tblGrid>
                <a:gridCol w="580572">
                  <a:extLst>
                    <a:ext uri="{9D8B030D-6E8A-4147-A177-3AD203B41FA5}">
                      <a16:colId xmlns:a16="http://schemas.microsoft.com/office/drawing/2014/main" val="2437911404"/>
                    </a:ext>
                  </a:extLst>
                </a:gridCol>
                <a:gridCol w="580572">
                  <a:extLst>
                    <a:ext uri="{9D8B030D-6E8A-4147-A177-3AD203B41FA5}">
                      <a16:colId xmlns:a16="http://schemas.microsoft.com/office/drawing/2014/main" val="1192409525"/>
                    </a:ext>
                  </a:extLst>
                </a:gridCol>
                <a:gridCol w="580572">
                  <a:extLst>
                    <a:ext uri="{9D8B030D-6E8A-4147-A177-3AD203B41FA5}">
                      <a16:colId xmlns:a16="http://schemas.microsoft.com/office/drawing/2014/main" val="2583637953"/>
                    </a:ext>
                  </a:extLst>
                </a:gridCol>
                <a:gridCol w="580572">
                  <a:extLst>
                    <a:ext uri="{9D8B030D-6E8A-4147-A177-3AD203B41FA5}">
                      <a16:colId xmlns:a16="http://schemas.microsoft.com/office/drawing/2014/main" val="574246858"/>
                    </a:ext>
                  </a:extLst>
                </a:gridCol>
                <a:gridCol w="580572">
                  <a:extLst>
                    <a:ext uri="{9D8B030D-6E8A-4147-A177-3AD203B41FA5}">
                      <a16:colId xmlns:a16="http://schemas.microsoft.com/office/drawing/2014/main" val="3642510014"/>
                    </a:ext>
                  </a:extLst>
                </a:gridCol>
                <a:gridCol w="580572">
                  <a:extLst>
                    <a:ext uri="{9D8B030D-6E8A-4147-A177-3AD203B41FA5}">
                      <a16:colId xmlns:a16="http://schemas.microsoft.com/office/drawing/2014/main" val="817226627"/>
                    </a:ext>
                  </a:extLst>
                </a:gridCol>
                <a:gridCol w="580572">
                  <a:extLst>
                    <a:ext uri="{9D8B030D-6E8A-4147-A177-3AD203B41FA5}">
                      <a16:colId xmlns:a16="http://schemas.microsoft.com/office/drawing/2014/main" val="1873775221"/>
                    </a:ext>
                  </a:extLst>
                </a:gridCol>
                <a:gridCol w="580572">
                  <a:extLst>
                    <a:ext uri="{9D8B030D-6E8A-4147-A177-3AD203B41FA5}">
                      <a16:colId xmlns:a16="http://schemas.microsoft.com/office/drawing/2014/main" val="2209338467"/>
                    </a:ext>
                  </a:extLst>
                </a:gridCol>
                <a:gridCol w="580572">
                  <a:extLst>
                    <a:ext uri="{9D8B030D-6E8A-4147-A177-3AD203B41FA5}">
                      <a16:colId xmlns:a16="http://schemas.microsoft.com/office/drawing/2014/main" val="3594958473"/>
                    </a:ext>
                  </a:extLst>
                </a:gridCol>
                <a:gridCol w="580572">
                  <a:extLst>
                    <a:ext uri="{9D8B030D-6E8A-4147-A177-3AD203B41FA5}">
                      <a16:colId xmlns:a16="http://schemas.microsoft.com/office/drawing/2014/main" val="1017269833"/>
                    </a:ext>
                  </a:extLst>
                </a:gridCol>
                <a:gridCol w="580572">
                  <a:extLst>
                    <a:ext uri="{9D8B030D-6E8A-4147-A177-3AD203B41FA5}">
                      <a16:colId xmlns:a16="http://schemas.microsoft.com/office/drawing/2014/main" val="3238670231"/>
                    </a:ext>
                  </a:extLst>
                </a:gridCol>
                <a:gridCol w="580572">
                  <a:extLst>
                    <a:ext uri="{9D8B030D-6E8A-4147-A177-3AD203B41FA5}">
                      <a16:colId xmlns:a16="http://schemas.microsoft.com/office/drawing/2014/main" val="634972958"/>
                    </a:ext>
                  </a:extLst>
                </a:gridCol>
                <a:gridCol w="580572">
                  <a:extLst>
                    <a:ext uri="{9D8B030D-6E8A-4147-A177-3AD203B41FA5}">
                      <a16:colId xmlns:a16="http://schemas.microsoft.com/office/drawing/2014/main" val="3436632900"/>
                    </a:ext>
                  </a:extLst>
                </a:gridCol>
                <a:gridCol w="580572">
                  <a:extLst>
                    <a:ext uri="{9D8B030D-6E8A-4147-A177-3AD203B41FA5}">
                      <a16:colId xmlns:a16="http://schemas.microsoft.com/office/drawing/2014/main" val="1979610707"/>
                    </a:ext>
                  </a:extLst>
                </a:gridCol>
              </a:tblGrid>
              <a:tr h="494453">
                <a:tc>
                  <a:txBody>
                    <a:bodyPr/>
                    <a:lstStyle/>
                    <a:p>
                      <a:pPr algn="ctr"/>
                      <a:r>
                        <a:rPr lang="en-US" sz="2400" b="1">
                          <a:latin typeface="Times New Roman" panose="02020603050405020304" pitchFamily="18" charset="0"/>
                          <a:cs typeface="Times New Roman" panose="02020603050405020304" pitchFamily="18" charset="0"/>
                        </a:rPr>
                        <a:t>1</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161432448"/>
                  </a:ext>
                </a:extLst>
              </a:tr>
              <a:tr h="494453">
                <a:tc>
                  <a:txBody>
                    <a:bodyPr/>
                    <a:lstStyle/>
                    <a:p>
                      <a:pPr algn="ctr"/>
                      <a:r>
                        <a:rPr lang="en-US" sz="2400" b="1">
                          <a:latin typeface="Times New Roman" panose="02020603050405020304" pitchFamily="18" charset="0"/>
                          <a:cs typeface="Times New Roman" panose="02020603050405020304" pitchFamily="18" charset="0"/>
                        </a:rPr>
                        <a:t>2</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extLst>
                  <a:ext uri="{0D108BD9-81ED-4DB2-BD59-A6C34878D82A}">
                    <a16:rowId xmlns:a16="http://schemas.microsoft.com/office/drawing/2014/main" val="2420512408"/>
                  </a:ext>
                </a:extLst>
              </a:tr>
              <a:tr h="494453">
                <a:tc>
                  <a:txBody>
                    <a:bodyPr/>
                    <a:lstStyle/>
                    <a:p>
                      <a:pPr algn="ctr"/>
                      <a:r>
                        <a:rPr lang="en-US" sz="2400" b="1">
                          <a:latin typeface="Times New Roman" panose="02020603050405020304" pitchFamily="18" charset="0"/>
                          <a:cs typeface="Times New Roman" panose="02020603050405020304" pitchFamily="18" charset="0"/>
                        </a:rPr>
                        <a:t>3</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609155129"/>
                  </a:ext>
                </a:extLst>
              </a:tr>
              <a:tr h="494453">
                <a:tc>
                  <a:txBody>
                    <a:bodyPr/>
                    <a:lstStyle/>
                    <a:p>
                      <a:pPr algn="ctr"/>
                      <a:r>
                        <a:rPr lang="en-US" sz="2400" b="1">
                          <a:latin typeface="Times New Roman" panose="02020603050405020304" pitchFamily="18" charset="0"/>
                          <a:cs typeface="Times New Roman" panose="02020603050405020304" pitchFamily="18" charset="0"/>
                        </a:rPr>
                        <a:t>4</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831331744"/>
                  </a:ext>
                </a:extLst>
              </a:tr>
              <a:tr h="494453">
                <a:tc>
                  <a:txBody>
                    <a:bodyPr/>
                    <a:lstStyle/>
                    <a:p>
                      <a:pPr algn="ctr"/>
                      <a:r>
                        <a:rPr lang="en-US" sz="2400" b="1">
                          <a:latin typeface="Times New Roman" panose="02020603050405020304" pitchFamily="18" charset="0"/>
                          <a:cs typeface="Times New Roman" panose="02020603050405020304" pitchFamily="18" charset="0"/>
                        </a:rPr>
                        <a:t>5</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891075688"/>
                  </a:ext>
                </a:extLst>
              </a:tr>
              <a:tr h="494453">
                <a:tc>
                  <a:txBody>
                    <a:bodyPr/>
                    <a:lstStyle/>
                    <a:p>
                      <a:pPr algn="ctr"/>
                      <a:r>
                        <a:rPr lang="en-US" sz="2400" b="1">
                          <a:latin typeface="Times New Roman" panose="02020603050405020304" pitchFamily="18" charset="0"/>
                          <a:cs typeface="Times New Roman" panose="02020603050405020304" pitchFamily="18" charset="0"/>
                        </a:rPr>
                        <a:t>6</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4165180608"/>
                  </a:ext>
                </a:extLst>
              </a:tr>
              <a:tr h="494453">
                <a:tc>
                  <a:txBody>
                    <a:bodyPr/>
                    <a:lstStyle/>
                    <a:p>
                      <a:pPr algn="ctr"/>
                      <a:r>
                        <a:rPr lang="en-US" sz="2400" b="1">
                          <a:latin typeface="Times New Roman" panose="02020603050405020304" pitchFamily="18" charset="0"/>
                          <a:cs typeface="Times New Roman" panose="02020603050405020304" pitchFamily="18" charset="0"/>
                        </a:rPr>
                        <a:t>7</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730725943"/>
                  </a:ext>
                </a:extLst>
              </a:tr>
              <a:tr h="494453">
                <a:tc>
                  <a:txBody>
                    <a:bodyPr/>
                    <a:lstStyle/>
                    <a:p>
                      <a:pPr algn="ctr"/>
                      <a:r>
                        <a:rPr lang="en-US" sz="2400" b="1">
                          <a:latin typeface="Times New Roman" panose="02020603050405020304" pitchFamily="18" charset="0"/>
                          <a:cs typeface="Times New Roman" panose="02020603050405020304" pitchFamily="18" charset="0"/>
                        </a:rPr>
                        <a:t>8</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576824146"/>
                  </a:ext>
                </a:extLst>
              </a:tr>
              <a:tr h="494453">
                <a:tc>
                  <a:txBody>
                    <a:bodyPr/>
                    <a:lstStyle/>
                    <a:p>
                      <a:pPr algn="ctr"/>
                      <a:r>
                        <a:rPr lang="en-US" sz="2400" b="1">
                          <a:latin typeface="Times New Roman" panose="02020603050405020304" pitchFamily="18" charset="0"/>
                          <a:cs typeface="Times New Roman" panose="02020603050405020304" pitchFamily="18" charset="0"/>
                        </a:rPr>
                        <a:t>9</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marR="0" algn="ctr" rtl="0">
                        <a:lnSpc>
                          <a:spcPct val="100000"/>
                        </a:lnSpc>
                        <a:spcBef>
                          <a:spcPts val="0"/>
                        </a:spcBef>
                        <a:spcAft>
                          <a:spcPts val="0"/>
                        </a:spcAft>
                        <a:buClr>
                          <a:srgbClr val="000000"/>
                        </a:buClr>
                        <a:buFont typeface="Arial"/>
                      </a:pPr>
                      <a:endParaRPr lang="en-US" sz="2400" b="1" i="0" u="none" strike="noStrike" cap="none">
                        <a:solidFill>
                          <a:srgbClr val="000000"/>
                        </a:solidFill>
                        <a:latin typeface="Times New Roman" panose="02020603050405020304" pitchFamily="18" charset="0"/>
                        <a:cs typeface="Times New Roman" panose="02020603050405020304" pitchFamily="18" charset="0"/>
                        <a:sym typeface="Arial"/>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775070360"/>
                  </a:ext>
                </a:extLst>
              </a:tr>
            </a:tbl>
          </a:graphicData>
        </a:graphic>
      </p:graphicFrame>
      <p:sp>
        <p:nvSpPr>
          <p:cNvPr id="6" name="Hộp Văn bản 5">
            <a:extLst>
              <a:ext uri="{FF2B5EF4-FFF2-40B4-BE49-F238E27FC236}">
                <a16:creationId xmlns:a16="http://schemas.microsoft.com/office/drawing/2014/main" id="{5029F744-418C-43F5-A58B-9D86B7A1D5F5}"/>
              </a:ext>
            </a:extLst>
          </p:cNvPr>
          <p:cNvSpPr txBox="1"/>
          <p:nvPr/>
        </p:nvSpPr>
        <p:spPr>
          <a:xfrm>
            <a:off x="285435" y="99238"/>
            <a:ext cx="11826315" cy="615553"/>
          </a:xfrm>
          <a:prstGeom prst="rect">
            <a:avLst/>
          </a:prstGeom>
          <a:no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Ô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chìa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7" name="Hộp Văn bản 6">
            <a:extLst>
              <a:ext uri="{FF2B5EF4-FFF2-40B4-BE49-F238E27FC236}">
                <a16:creationId xmlns:a16="http://schemas.microsoft.com/office/drawing/2014/main" id="{D18ABD95-90E1-48AA-AC54-8F13EAF78001}"/>
              </a:ext>
            </a:extLst>
          </p:cNvPr>
          <p:cNvSpPr txBox="1"/>
          <p:nvPr/>
        </p:nvSpPr>
        <p:spPr>
          <a:xfrm>
            <a:off x="4996371" y="1045136"/>
            <a:ext cx="1976477" cy="533480"/>
          </a:xfrm>
          <a:prstGeom prst="rect">
            <a:avLst/>
          </a:prstGeom>
          <a:noFill/>
        </p:spPr>
        <p:txBody>
          <a:bodyPr wrap="square" lIns="121917" tIns="60958" rIns="121917" bIns="60958" rtlCol="0">
            <a:spAutoFit/>
          </a:bodyPr>
          <a:lstStyle/>
          <a:p>
            <a:r>
              <a:rPr lang="en-US" sz="2700" b="1" dirty="0">
                <a:solidFill>
                  <a:srgbClr val="FF0000"/>
                </a:solidFill>
                <a:latin typeface="Times New Roman" panose="02020603050405020304" pitchFamily="18" charset="0"/>
                <a:cs typeface="Times New Roman" panose="02020603050405020304" pitchFamily="18" charset="0"/>
              </a:rPr>
              <a:t>T    </a:t>
            </a:r>
            <a:r>
              <a:rPr lang="en-US" sz="2700" b="1" dirty="0">
                <a:latin typeface="Times New Roman" panose="02020603050405020304" pitchFamily="18" charset="0"/>
                <a:cs typeface="Times New Roman" panose="02020603050405020304" pitchFamily="18" charset="0"/>
              </a:rPr>
              <a:t>A    Y</a:t>
            </a:r>
          </a:p>
        </p:txBody>
      </p:sp>
      <p:sp>
        <p:nvSpPr>
          <p:cNvPr id="9" name="Hộp Văn bản 8">
            <a:extLst>
              <a:ext uri="{FF2B5EF4-FFF2-40B4-BE49-F238E27FC236}">
                <a16:creationId xmlns:a16="http://schemas.microsoft.com/office/drawing/2014/main" id="{14B959D1-6E93-4F5A-804D-76AC3A818C08}"/>
              </a:ext>
            </a:extLst>
          </p:cNvPr>
          <p:cNvSpPr txBox="1"/>
          <p:nvPr/>
        </p:nvSpPr>
        <p:spPr>
          <a:xfrm>
            <a:off x="2683228" y="1515825"/>
            <a:ext cx="752698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N    G    U   O     </a:t>
            </a:r>
            <a:r>
              <a:rPr lang="en-US" sz="2700" b="1" dirty="0">
                <a:solidFill>
                  <a:srgbClr val="FF0000"/>
                </a:solidFill>
                <a:latin typeface="Times New Roman" panose="02020603050405020304" pitchFamily="18" charset="0"/>
                <a:cs typeface="Times New Roman" panose="02020603050405020304" pitchFamily="18" charset="0"/>
              </a:rPr>
              <a:t>I     </a:t>
            </a:r>
            <a:r>
              <a:rPr lang="en-US" sz="2700" b="1" dirty="0">
                <a:latin typeface="Times New Roman" panose="02020603050405020304" pitchFamily="18" charset="0"/>
                <a:cs typeface="Times New Roman" panose="02020603050405020304" pitchFamily="18" charset="0"/>
              </a:rPr>
              <a:t>D   O    N    G    M    I    N    H</a:t>
            </a:r>
          </a:p>
        </p:txBody>
      </p:sp>
      <p:sp>
        <p:nvSpPr>
          <p:cNvPr id="11" name="Hộp Văn bản 10">
            <a:extLst>
              <a:ext uri="{FF2B5EF4-FFF2-40B4-BE49-F238E27FC236}">
                <a16:creationId xmlns:a16="http://schemas.microsoft.com/office/drawing/2014/main" id="{F9B17AFA-5CDF-44E1-AC60-90466BCB3E90}"/>
              </a:ext>
            </a:extLst>
          </p:cNvPr>
          <p:cNvSpPr txBox="1"/>
          <p:nvPr/>
        </p:nvSpPr>
        <p:spPr>
          <a:xfrm>
            <a:off x="3320125" y="1985919"/>
            <a:ext cx="4722956"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P    H   O    </a:t>
            </a:r>
            <a:r>
              <a:rPr lang="en-US" sz="2700" b="1" dirty="0">
                <a:solidFill>
                  <a:srgbClr val="FF0000"/>
                </a:solidFill>
                <a:latin typeface="Times New Roman" panose="02020603050405020304" pitchFamily="18" charset="0"/>
                <a:cs typeface="Times New Roman" panose="02020603050405020304" pitchFamily="18" charset="0"/>
              </a:rPr>
              <a:t>N    </a:t>
            </a:r>
            <a:r>
              <a:rPr lang="en-US" sz="2700" b="1" dirty="0">
                <a:latin typeface="Times New Roman" panose="02020603050405020304" pitchFamily="18" charset="0"/>
                <a:cs typeface="Times New Roman" panose="02020603050405020304" pitchFamily="18" charset="0"/>
              </a:rPr>
              <a:t>G    T    U    C</a:t>
            </a:r>
          </a:p>
        </p:txBody>
      </p:sp>
      <p:sp>
        <p:nvSpPr>
          <p:cNvPr id="13" name="Hộp Văn bản 12">
            <a:extLst>
              <a:ext uri="{FF2B5EF4-FFF2-40B4-BE49-F238E27FC236}">
                <a16:creationId xmlns:a16="http://schemas.microsoft.com/office/drawing/2014/main" id="{F8A286C0-7F25-4546-88C2-34D894AACEE5}"/>
              </a:ext>
            </a:extLst>
          </p:cNvPr>
          <p:cNvSpPr txBox="1"/>
          <p:nvPr/>
        </p:nvSpPr>
        <p:spPr>
          <a:xfrm>
            <a:off x="3269912" y="2501649"/>
            <a:ext cx="385252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M   A    N   </a:t>
            </a:r>
            <a:r>
              <a:rPr lang="en-US" sz="2700" b="1" dirty="0">
                <a:solidFill>
                  <a:srgbClr val="FF0000"/>
                </a:solidFill>
                <a:latin typeface="Times New Roman" panose="02020603050405020304" pitchFamily="18" charset="0"/>
                <a:cs typeface="Times New Roman" panose="02020603050405020304" pitchFamily="18" charset="0"/>
              </a:rPr>
              <a:t>H    </a:t>
            </a:r>
            <a:r>
              <a:rPr lang="en-US" sz="2700" b="1" dirty="0">
                <a:latin typeface="Times New Roman" panose="02020603050405020304" pitchFamily="18" charset="0"/>
                <a:cs typeface="Times New Roman" panose="02020603050405020304" pitchFamily="18" charset="0"/>
              </a:rPr>
              <a:t>M    E</a:t>
            </a:r>
          </a:p>
        </p:txBody>
      </p:sp>
      <p:sp>
        <p:nvSpPr>
          <p:cNvPr id="15" name="Hộp Văn bản 14">
            <a:extLst>
              <a:ext uri="{FF2B5EF4-FFF2-40B4-BE49-F238E27FC236}">
                <a16:creationId xmlns:a16="http://schemas.microsoft.com/office/drawing/2014/main" id="{AA58B875-5F91-4587-B496-9D669CE88717}"/>
              </a:ext>
            </a:extLst>
          </p:cNvPr>
          <p:cNvSpPr txBox="1"/>
          <p:nvPr/>
        </p:nvSpPr>
        <p:spPr>
          <a:xfrm>
            <a:off x="4393747" y="2999979"/>
            <a:ext cx="4122455"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Y    </a:t>
            </a:r>
            <a:r>
              <a:rPr lang="en-US" sz="2700" b="1" dirty="0">
                <a:solidFill>
                  <a:srgbClr val="FF0000"/>
                </a:solidFill>
                <a:latin typeface="Times New Roman" panose="02020603050405020304" pitchFamily="18" charset="0"/>
                <a:cs typeface="Times New Roman" panose="02020603050405020304" pitchFamily="18" charset="0"/>
              </a:rPr>
              <a:t>P    </a:t>
            </a:r>
            <a:r>
              <a:rPr lang="en-US" sz="2700" b="1" dirty="0">
                <a:latin typeface="Times New Roman" panose="02020603050405020304" pitchFamily="18" charset="0"/>
                <a:cs typeface="Times New Roman" panose="02020603050405020304" pitchFamily="18" charset="0"/>
              </a:rPr>
              <a:t>H     U   O    N    G </a:t>
            </a:r>
          </a:p>
        </p:txBody>
      </p:sp>
      <p:sp>
        <p:nvSpPr>
          <p:cNvPr id="17" name="Hộp Văn bản 16">
            <a:extLst>
              <a:ext uri="{FF2B5EF4-FFF2-40B4-BE49-F238E27FC236}">
                <a16:creationId xmlns:a16="http://schemas.microsoft.com/office/drawing/2014/main" id="{A127403C-1987-4C17-B827-FF2D157F346D}"/>
              </a:ext>
            </a:extLst>
          </p:cNvPr>
          <p:cNvSpPr txBox="1"/>
          <p:nvPr/>
        </p:nvSpPr>
        <p:spPr>
          <a:xfrm>
            <a:off x="4393747" y="3493057"/>
            <a:ext cx="5487232"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T    </a:t>
            </a:r>
            <a:r>
              <a:rPr lang="en-US" sz="2700" b="1" dirty="0">
                <a:solidFill>
                  <a:srgbClr val="FF0000"/>
                </a:solidFill>
                <a:latin typeface="Times New Roman" panose="02020603050405020304" pitchFamily="18" charset="0"/>
                <a:cs typeface="Times New Roman" panose="02020603050405020304" pitchFamily="18" charset="0"/>
              </a:rPr>
              <a:t>H    </a:t>
            </a:r>
            <a:r>
              <a:rPr lang="en-US" sz="2700" b="1" dirty="0">
                <a:latin typeface="Times New Roman" panose="02020603050405020304" pitchFamily="18" charset="0"/>
                <a:cs typeface="Times New Roman" panose="02020603050405020304" pitchFamily="18" charset="0"/>
              </a:rPr>
              <a:t>U    N    G    L    U    N    G</a:t>
            </a:r>
          </a:p>
        </p:txBody>
      </p:sp>
      <p:sp>
        <p:nvSpPr>
          <p:cNvPr id="19" name="Hộp Văn bản 18">
            <a:extLst>
              <a:ext uri="{FF2B5EF4-FFF2-40B4-BE49-F238E27FC236}">
                <a16:creationId xmlns:a16="http://schemas.microsoft.com/office/drawing/2014/main" id="{6E3957F5-F9B6-407B-9BE4-0C8872AB63AC}"/>
              </a:ext>
            </a:extLst>
          </p:cNvPr>
          <p:cNvSpPr txBox="1"/>
          <p:nvPr/>
        </p:nvSpPr>
        <p:spPr>
          <a:xfrm>
            <a:off x="4393747" y="3981453"/>
            <a:ext cx="4686564"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Q    </a:t>
            </a:r>
            <a:r>
              <a:rPr lang="en-US" sz="2700" b="1" dirty="0">
                <a:solidFill>
                  <a:srgbClr val="FF0000"/>
                </a:solidFill>
                <a:latin typeface="Times New Roman" panose="02020603050405020304" pitchFamily="18" charset="0"/>
                <a:cs typeface="Times New Roman" panose="02020603050405020304" pitchFamily="18" charset="0"/>
              </a:rPr>
              <a:t>U    </a:t>
            </a:r>
            <a:r>
              <a:rPr lang="en-US" sz="2700" b="1" dirty="0">
                <a:latin typeface="Times New Roman" panose="02020603050405020304" pitchFamily="18" charset="0"/>
                <a:cs typeface="Times New Roman" panose="02020603050405020304" pitchFamily="18" charset="0"/>
              </a:rPr>
              <a:t>E    H    U    O    N   G</a:t>
            </a:r>
          </a:p>
        </p:txBody>
      </p:sp>
      <p:sp>
        <p:nvSpPr>
          <p:cNvPr id="21" name="Hộp Văn bản 20">
            <a:extLst>
              <a:ext uri="{FF2B5EF4-FFF2-40B4-BE49-F238E27FC236}">
                <a16:creationId xmlns:a16="http://schemas.microsoft.com/office/drawing/2014/main" id="{5C037DC7-C6EF-44D9-B875-579328B719A0}"/>
              </a:ext>
            </a:extLst>
          </p:cNvPr>
          <p:cNvSpPr txBox="1"/>
          <p:nvPr/>
        </p:nvSpPr>
        <p:spPr>
          <a:xfrm>
            <a:off x="2683229" y="4484132"/>
            <a:ext cx="4686564"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C    H    A    N    </a:t>
            </a:r>
            <a:r>
              <a:rPr lang="en-US" sz="2700" b="1" dirty="0">
                <a:solidFill>
                  <a:srgbClr val="FF0000"/>
                </a:solidFill>
                <a:latin typeface="Times New Roman" panose="02020603050405020304" pitchFamily="18" charset="0"/>
                <a:cs typeface="Times New Roman" panose="02020603050405020304" pitchFamily="18" charset="0"/>
              </a:rPr>
              <a:t>T    </a:t>
            </a:r>
            <a:r>
              <a:rPr lang="en-US" sz="2700" b="1" dirty="0">
                <a:latin typeface="Times New Roman" panose="02020603050405020304" pitchFamily="18" charset="0"/>
                <a:cs typeface="Times New Roman" panose="02020603050405020304" pitchFamily="18" charset="0"/>
              </a:rPr>
              <a:t>H   A    T</a:t>
            </a:r>
          </a:p>
        </p:txBody>
      </p:sp>
      <p:sp>
        <p:nvSpPr>
          <p:cNvPr id="23" name="Hộp Văn bản 22">
            <a:extLst>
              <a:ext uri="{FF2B5EF4-FFF2-40B4-BE49-F238E27FC236}">
                <a16:creationId xmlns:a16="http://schemas.microsoft.com/office/drawing/2014/main" id="{845A60AF-28B1-49B2-846B-EB9DB035A5D7}"/>
              </a:ext>
            </a:extLst>
          </p:cNvPr>
          <p:cNvSpPr txBox="1"/>
          <p:nvPr/>
        </p:nvSpPr>
        <p:spPr>
          <a:xfrm>
            <a:off x="4426244" y="5018149"/>
            <a:ext cx="385252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R</a:t>
            </a:r>
            <a:r>
              <a:rPr lang="en-US" sz="2700" b="1" dirty="0">
                <a:solidFill>
                  <a:srgbClr val="FF0000"/>
                </a:solidFill>
                <a:latin typeface="Times New Roman" panose="02020603050405020304" pitchFamily="18" charset="0"/>
                <a:cs typeface="Times New Roman" panose="02020603050405020304" pitchFamily="18" charset="0"/>
              </a:rPr>
              <a:t>    U  </a:t>
            </a:r>
            <a:r>
              <a:rPr lang="en-US" sz="2700" b="1" dirty="0">
                <a:latin typeface="Times New Roman" panose="02020603050405020304" pitchFamily="18" charset="0"/>
                <a:cs typeface="Times New Roman" panose="02020603050405020304" pitchFamily="18" charset="0"/>
              </a:rPr>
              <a:t>  N    G</a:t>
            </a:r>
            <a:endParaRPr lang="en-US" sz="2700" dirty="0"/>
          </a:p>
        </p:txBody>
      </p:sp>
      <p:sp>
        <p:nvSpPr>
          <p:cNvPr id="24" name="Hộp Văn bản 23">
            <a:extLst>
              <a:ext uri="{FF2B5EF4-FFF2-40B4-BE49-F238E27FC236}">
                <a16:creationId xmlns:a16="http://schemas.microsoft.com/office/drawing/2014/main" id="{FF82BB02-EBB1-4B7D-8F7F-16DE5AF91F2E}"/>
              </a:ext>
            </a:extLst>
          </p:cNvPr>
          <p:cNvSpPr txBox="1"/>
          <p:nvPr/>
        </p:nvSpPr>
        <p:spPr>
          <a:xfrm>
            <a:off x="378737" y="6030124"/>
            <a:ext cx="5882775" cy="615553"/>
          </a:xfrm>
          <a:prstGeom prst="rect">
            <a:avLst/>
          </a:prstGeom>
          <a:solidFill>
            <a:srgbClr val="00B0F0"/>
          </a:solidFill>
        </p:spPr>
        <p:txBody>
          <a:bodyPr wrap="square" lIns="121917" tIns="60958" rIns="121917" bIns="60958" rtlCol="0">
            <a:spAutoFit/>
          </a:bodyPr>
          <a:lstStyle/>
          <a:p>
            <a:pPr algn="ct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25" name="Hộp Văn bản 24">
            <a:extLst>
              <a:ext uri="{FF2B5EF4-FFF2-40B4-BE49-F238E27FC236}">
                <a16:creationId xmlns:a16="http://schemas.microsoft.com/office/drawing/2014/main" id="{8C0CB947-604A-4283-9B6D-371A00E726C2}"/>
              </a:ext>
            </a:extLst>
          </p:cNvPr>
          <p:cNvSpPr txBox="1"/>
          <p:nvPr/>
        </p:nvSpPr>
        <p:spPr>
          <a:xfrm>
            <a:off x="378736" y="5999984"/>
            <a:ext cx="10774744"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p:txBody>
      </p:sp>
      <p:sp>
        <p:nvSpPr>
          <p:cNvPr id="26" name="Hộp Văn bản 25">
            <a:extLst>
              <a:ext uri="{FF2B5EF4-FFF2-40B4-BE49-F238E27FC236}">
                <a16:creationId xmlns:a16="http://schemas.microsoft.com/office/drawing/2014/main" id="{781B8690-3774-43A1-91B9-8F4090A695C4}"/>
              </a:ext>
            </a:extLst>
          </p:cNvPr>
          <p:cNvSpPr txBox="1"/>
          <p:nvPr/>
        </p:nvSpPr>
        <p:spPr>
          <a:xfrm>
            <a:off x="378736" y="5998492"/>
            <a:ext cx="11646779"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3. Theo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27" name="Hộp Văn bản 26">
            <a:extLst>
              <a:ext uri="{FF2B5EF4-FFF2-40B4-BE49-F238E27FC236}">
                <a16:creationId xmlns:a16="http://schemas.microsoft.com/office/drawing/2014/main" id="{64C64010-9582-44BD-A0DA-316A4DB6CA01}"/>
              </a:ext>
            </a:extLst>
          </p:cNvPr>
          <p:cNvSpPr txBox="1"/>
          <p:nvPr/>
        </p:nvSpPr>
        <p:spPr>
          <a:xfrm>
            <a:off x="378737" y="6039797"/>
            <a:ext cx="8235588"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4.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a:t>
            </a:r>
          </a:p>
        </p:txBody>
      </p:sp>
      <p:sp>
        <p:nvSpPr>
          <p:cNvPr id="28" name="Hộp Văn bản 27">
            <a:extLst>
              <a:ext uri="{FF2B5EF4-FFF2-40B4-BE49-F238E27FC236}">
                <a16:creationId xmlns:a16="http://schemas.microsoft.com/office/drawing/2014/main" id="{58E56E24-43A6-405F-8ED7-F05E252AB8ED}"/>
              </a:ext>
            </a:extLst>
          </p:cNvPr>
          <p:cNvSpPr txBox="1"/>
          <p:nvPr/>
        </p:nvSpPr>
        <p:spPr>
          <a:xfrm>
            <a:off x="387467" y="6036302"/>
            <a:ext cx="5053093"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5.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cs typeface="Times New Roman" panose="02020603050405020304" pitchFamily="18" charset="0"/>
              </a:rPr>
              <a:t>?</a:t>
            </a:r>
          </a:p>
        </p:txBody>
      </p:sp>
      <p:sp>
        <p:nvSpPr>
          <p:cNvPr id="29" name="Hộp Văn bản 28">
            <a:extLst>
              <a:ext uri="{FF2B5EF4-FFF2-40B4-BE49-F238E27FC236}">
                <a16:creationId xmlns:a16="http://schemas.microsoft.com/office/drawing/2014/main" id="{BF80DD9B-F21B-49A9-87AD-3F46D4CFED60}"/>
              </a:ext>
            </a:extLst>
          </p:cNvPr>
          <p:cNvSpPr txBox="1"/>
          <p:nvPr/>
        </p:nvSpPr>
        <p:spPr>
          <a:xfrm>
            <a:off x="387467" y="5663690"/>
            <a:ext cx="8987236" cy="1107992"/>
          </a:xfrm>
          <a:prstGeom prst="rect">
            <a:avLst/>
          </a:prstGeom>
          <a:solidFill>
            <a:srgbClr val="00B0F0"/>
          </a:solidFill>
        </p:spPr>
        <p:txBody>
          <a:bodyPr wrap="squar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6. D</a:t>
            </a:r>
            <a:r>
              <a:rPr lang="vi-VN" sz="3200" b="1" dirty="0">
                <a:latin typeface="Times New Roman" panose="02020603050405020304" pitchFamily="18" charset="0"/>
                <a:cs typeface="Times New Roman" panose="02020603050405020304" pitchFamily="18" charset="0"/>
              </a:rPr>
              <a:t>ải đất trũng và kéo dài nằm giữa hai sườn đồi, nú</a:t>
            </a:r>
            <a:r>
              <a:rPr lang="en-US" sz="3200" b="1" dirty="0" err="1">
                <a:latin typeface="Times New Roman" panose="02020603050405020304" pitchFamily="18" charset="0"/>
                <a:cs typeface="Times New Roman" panose="02020603050405020304" pitchFamily="18" charset="0"/>
              </a:rPr>
              <a:t>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sp>
        <p:nvSpPr>
          <p:cNvPr id="30" name="Hộp Văn bản 29">
            <a:extLst>
              <a:ext uri="{FF2B5EF4-FFF2-40B4-BE49-F238E27FC236}">
                <a16:creationId xmlns:a16="http://schemas.microsoft.com/office/drawing/2014/main" id="{D908F63D-AA61-499B-A151-5ADA7ABF23F7}"/>
              </a:ext>
            </a:extLst>
          </p:cNvPr>
          <p:cNvSpPr txBox="1"/>
          <p:nvPr/>
        </p:nvSpPr>
        <p:spPr>
          <a:xfrm>
            <a:off x="378737" y="5650767"/>
            <a:ext cx="8987236" cy="1107996"/>
          </a:xfrm>
          <a:prstGeom prst="rect">
            <a:avLst/>
          </a:prstGeom>
          <a:solidFill>
            <a:srgbClr val="00B0F0"/>
          </a:solidFill>
        </p:spPr>
        <p:txBody>
          <a:bodyPr wrap="squar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7.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cội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con?</a:t>
            </a:r>
          </a:p>
        </p:txBody>
      </p:sp>
      <p:sp>
        <p:nvSpPr>
          <p:cNvPr id="31" name="Hộp Văn bản 30">
            <a:extLst>
              <a:ext uri="{FF2B5EF4-FFF2-40B4-BE49-F238E27FC236}">
                <a16:creationId xmlns:a16="http://schemas.microsoft.com/office/drawing/2014/main" id="{6CEFE4DB-A9D5-46E2-8B48-B4E2255DE241}"/>
              </a:ext>
            </a:extLst>
          </p:cNvPr>
          <p:cNvSpPr txBox="1"/>
          <p:nvPr/>
        </p:nvSpPr>
        <p:spPr>
          <a:xfrm>
            <a:off x="387467" y="5867542"/>
            <a:ext cx="8242000"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8.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p:txBody>
      </p:sp>
      <p:sp>
        <p:nvSpPr>
          <p:cNvPr id="32" name="Hộp Văn bản 31">
            <a:extLst>
              <a:ext uri="{FF2B5EF4-FFF2-40B4-BE49-F238E27FC236}">
                <a16:creationId xmlns:a16="http://schemas.microsoft.com/office/drawing/2014/main" id="{796BBEAF-80F4-4FCD-A468-DB05EB038BB2}"/>
              </a:ext>
            </a:extLst>
          </p:cNvPr>
          <p:cNvSpPr txBox="1"/>
          <p:nvPr/>
        </p:nvSpPr>
        <p:spPr>
          <a:xfrm>
            <a:off x="387467" y="5841960"/>
            <a:ext cx="6115349"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9.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hoa</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314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26"/>
                                        </p:tgtEl>
                                        <p:attrNameLst>
                                          <p:attrName>ppt_x</p:attrName>
                                        </p:attrNameLst>
                                      </p:cBhvr>
                                      <p:tavLst>
                                        <p:tav tm="0">
                                          <p:val>
                                            <p:strVal val="ppt_x"/>
                                          </p:val>
                                        </p:tav>
                                        <p:tav tm="100000">
                                          <p:val>
                                            <p:strVal val="ppt_x"/>
                                          </p:val>
                                        </p:tav>
                                      </p:tavLst>
                                    </p:anim>
                                    <p:anim calcmode="lin" valueType="num">
                                      <p:cBhvr additive="base">
                                        <p:cTn id="75" dur="500"/>
                                        <p:tgtEl>
                                          <p:spTgt spid="26"/>
                                        </p:tgtEl>
                                        <p:attrNameLst>
                                          <p:attrName>ppt_y</p:attrName>
                                        </p:attrNameLst>
                                      </p:cBhvr>
                                      <p:tavLst>
                                        <p:tav tm="0">
                                          <p:val>
                                            <p:strVal val="ppt_y"/>
                                          </p:val>
                                        </p:tav>
                                        <p:tav tm="100000">
                                          <p:val>
                                            <p:strVal val="1+ppt_h/2"/>
                                          </p:val>
                                        </p:tav>
                                      </p:tavLst>
                                    </p:anim>
                                    <p:set>
                                      <p:cBhvr>
                                        <p:cTn id="76" dur="1" fill="hold">
                                          <p:stCondLst>
                                            <p:cond delay="499"/>
                                          </p:stCondLst>
                                        </p:cTn>
                                        <p:tgtEl>
                                          <p:spTgt spid="2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anim calcmode="lin" valueType="num">
                                      <p:cBhvr>
                                        <p:cTn id="82" dur="1000" fill="hold"/>
                                        <p:tgtEl>
                                          <p:spTgt spid="27"/>
                                        </p:tgtEl>
                                        <p:attrNameLst>
                                          <p:attrName>ppt_x</p:attrName>
                                        </p:attrNameLst>
                                      </p:cBhvr>
                                      <p:tavLst>
                                        <p:tav tm="0">
                                          <p:val>
                                            <p:strVal val="#ppt_x"/>
                                          </p:val>
                                        </p:tav>
                                        <p:tav tm="100000">
                                          <p:val>
                                            <p:strVal val="#ppt_x"/>
                                          </p:val>
                                        </p:tav>
                                      </p:tavLst>
                                    </p:anim>
                                    <p:anim calcmode="lin" valueType="num">
                                      <p:cBhvr>
                                        <p:cTn id="8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7"/>
                                        </p:tgtEl>
                                        <p:attrNameLst>
                                          <p:attrName>ppt_x</p:attrName>
                                        </p:attrNameLst>
                                      </p:cBhvr>
                                      <p:tavLst>
                                        <p:tav tm="0">
                                          <p:val>
                                            <p:strVal val="ppt_x"/>
                                          </p:val>
                                        </p:tav>
                                        <p:tav tm="100000">
                                          <p:val>
                                            <p:strVal val="ppt_x"/>
                                          </p:val>
                                        </p:tav>
                                      </p:tavLst>
                                    </p:anim>
                                    <p:anim calcmode="lin" valueType="num">
                                      <p:cBhvr additive="base">
                                        <p:cTn id="95" dur="500"/>
                                        <p:tgtEl>
                                          <p:spTgt spid="27"/>
                                        </p:tgtEl>
                                        <p:attrNameLst>
                                          <p:attrName>ppt_y</p:attrName>
                                        </p:attrNameLst>
                                      </p:cBhvr>
                                      <p:tavLst>
                                        <p:tav tm="0">
                                          <p:val>
                                            <p:strVal val="ppt_y"/>
                                          </p:val>
                                        </p:tav>
                                        <p:tav tm="100000">
                                          <p:val>
                                            <p:strVal val="1+ppt_h/2"/>
                                          </p:val>
                                        </p:tav>
                                      </p:tavLst>
                                    </p:anim>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1000"/>
                                        <p:tgtEl>
                                          <p:spTgt spid="28"/>
                                        </p:tgtEl>
                                      </p:cBhvr>
                                    </p:animEffect>
                                    <p:anim calcmode="lin" valueType="num">
                                      <p:cBhvr>
                                        <p:cTn id="102" dur="1000" fill="hold"/>
                                        <p:tgtEl>
                                          <p:spTgt spid="28"/>
                                        </p:tgtEl>
                                        <p:attrNameLst>
                                          <p:attrName>ppt_x</p:attrName>
                                        </p:attrNameLst>
                                      </p:cBhvr>
                                      <p:tavLst>
                                        <p:tav tm="0">
                                          <p:val>
                                            <p:strVal val="#ppt_x"/>
                                          </p:val>
                                        </p:tav>
                                        <p:tav tm="100000">
                                          <p:val>
                                            <p:strVal val="#ppt_x"/>
                                          </p:val>
                                        </p:tav>
                                      </p:tavLst>
                                    </p:anim>
                                    <p:anim calcmode="lin" valueType="num">
                                      <p:cBhvr>
                                        <p:cTn id="10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28"/>
                                        </p:tgtEl>
                                        <p:attrNameLst>
                                          <p:attrName>ppt_x</p:attrName>
                                        </p:attrNameLst>
                                      </p:cBhvr>
                                      <p:tavLst>
                                        <p:tav tm="0">
                                          <p:val>
                                            <p:strVal val="ppt_x"/>
                                          </p:val>
                                        </p:tav>
                                        <p:tav tm="100000">
                                          <p:val>
                                            <p:strVal val="ppt_x"/>
                                          </p:val>
                                        </p:tav>
                                      </p:tavLst>
                                    </p:anim>
                                    <p:anim calcmode="lin" valueType="num">
                                      <p:cBhvr additive="base">
                                        <p:cTn id="115" dur="500"/>
                                        <p:tgtEl>
                                          <p:spTgt spid="28"/>
                                        </p:tgtEl>
                                        <p:attrNameLst>
                                          <p:attrName>ppt_y</p:attrName>
                                        </p:attrNameLst>
                                      </p:cBhvr>
                                      <p:tavLst>
                                        <p:tav tm="0">
                                          <p:val>
                                            <p:strVal val="ppt_y"/>
                                          </p:val>
                                        </p:tav>
                                        <p:tav tm="100000">
                                          <p:val>
                                            <p:strVal val="1+ppt_h/2"/>
                                          </p:val>
                                        </p:tav>
                                      </p:tavLst>
                                    </p:anim>
                                    <p:set>
                                      <p:cBhvr>
                                        <p:cTn id="116" dur="1" fill="hold">
                                          <p:stCondLst>
                                            <p:cond delay="499"/>
                                          </p:stCondLst>
                                        </p:cTn>
                                        <p:tgtEl>
                                          <p:spTgt spid="2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1000"/>
                                        <p:tgtEl>
                                          <p:spTgt spid="29"/>
                                        </p:tgtEl>
                                      </p:cBhvr>
                                    </p:animEffect>
                                    <p:anim calcmode="lin" valueType="num">
                                      <p:cBhvr>
                                        <p:cTn id="122" dur="1000" fill="hold"/>
                                        <p:tgtEl>
                                          <p:spTgt spid="29"/>
                                        </p:tgtEl>
                                        <p:attrNameLst>
                                          <p:attrName>ppt_x</p:attrName>
                                        </p:attrNameLst>
                                      </p:cBhvr>
                                      <p:tavLst>
                                        <p:tav tm="0">
                                          <p:val>
                                            <p:strVal val="#ppt_x"/>
                                          </p:val>
                                        </p:tav>
                                        <p:tav tm="100000">
                                          <p:val>
                                            <p:strVal val="#ppt_x"/>
                                          </p:val>
                                        </p:tav>
                                      </p:tavLst>
                                    </p:anim>
                                    <p:anim calcmode="lin" valueType="num">
                                      <p:cBhvr>
                                        <p:cTn id="1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1000"/>
                                        <p:tgtEl>
                                          <p:spTgt spid="17"/>
                                        </p:tgtEl>
                                      </p:cBhvr>
                                    </p:animEffect>
                                    <p:anim calcmode="lin" valueType="num">
                                      <p:cBhvr>
                                        <p:cTn id="129" dur="1000" fill="hold"/>
                                        <p:tgtEl>
                                          <p:spTgt spid="17"/>
                                        </p:tgtEl>
                                        <p:attrNameLst>
                                          <p:attrName>ppt_x</p:attrName>
                                        </p:attrNameLst>
                                      </p:cBhvr>
                                      <p:tavLst>
                                        <p:tav tm="0">
                                          <p:val>
                                            <p:strVal val="#ppt_x"/>
                                          </p:val>
                                        </p:tav>
                                        <p:tav tm="100000">
                                          <p:val>
                                            <p:strVal val="#ppt_x"/>
                                          </p:val>
                                        </p:tav>
                                      </p:tavLst>
                                    </p:anim>
                                    <p:anim calcmode="lin" valueType="num">
                                      <p:cBhvr>
                                        <p:cTn id="1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1" nodeType="clickEffect">
                                  <p:stCondLst>
                                    <p:cond delay="0"/>
                                  </p:stCondLst>
                                  <p:childTnLst>
                                    <p:anim calcmode="lin" valueType="num">
                                      <p:cBhvr additive="base">
                                        <p:cTn id="134" dur="500"/>
                                        <p:tgtEl>
                                          <p:spTgt spid="29"/>
                                        </p:tgtEl>
                                        <p:attrNameLst>
                                          <p:attrName>ppt_x</p:attrName>
                                        </p:attrNameLst>
                                      </p:cBhvr>
                                      <p:tavLst>
                                        <p:tav tm="0">
                                          <p:val>
                                            <p:strVal val="ppt_x"/>
                                          </p:val>
                                        </p:tav>
                                        <p:tav tm="100000">
                                          <p:val>
                                            <p:strVal val="ppt_x"/>
                                          </p:val>
                                        </p:tav>
                                      </p:tavLst>
                                    </p:anim>
                                    <p:anim calcmode="lin" valueType="num">
                                      <p:cBhvr additive="base">
                                        <p:cTn id="135" dur="500"/>
                                        <p:tgtEl>
                                          <p:spTgt spid="29"/>
                                        </p:tgtEl>
                                        <p:attrNameLst>
                                          <p:attrName>ppt_y</p:attrName>
                                        </p:attrNameLst>
                                      </p:cBhvr>
                                      <p:tavLst>
                                        <p:tav tm="0">
                                          <p:val>
                                            <p:strVal val="ppt_y"/>
                                          </p:val>
                                        </p:tav>
                                        <p:tav tm="100000">
                                          <p:val>
                                            <p:strVal val="1+ppt_h/2"/>
                                          </p:val>
                                        </p:tav>
                                      </p:tavLst>
                                    </p:anim>
                                    <p:set>
                                      <p:cBhvr>
                                        <p:cTn id="136" dur="1" fill="hold">
                                          <p:stCondLst>
                                            <p:cond delay="499"/>
                                          </p:stCondLst>
                                        </p:cTn>
                                        <p:tgtEl>
                                          <p:spTgt spid="2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1000"/>
                                        <p:tgtEl>
                                          <p:spTgt spid="30"/>
                                        </p:tgtEl>
                                      </p:cBhvr>
                                    </p:animEffect>
                                    <p:anim calcmode="lin" valueType="num">
                                      <p:cBhvr>
                                        <p:cTn id="142" dur="1000" fill="hold"/>
                                        <p:tgtEl>
                                          <p:spTgt spid="30"/>
                                        </p:tgtEl>
                                        <p:attrNameLst>
                                          <p:attrName>ppt_x</p:attrName>
                                        </p:attrNameLst>
                                      </p:cBhvr>
                                      <p:tavLst>
                                        <p:tav tm="0">
                                          <p:val>
                                            <p:strVal val="#ppt_x"/>
                                          </p:val>
                                        </p:tav>
                                        <p:tav tm="100000">
                                          <p:val>
                                            <p:strVal val="#ppt_x"/>
                                          </p:val>
                                        </p:tav>
                                      </p:tavLst>
                                    </p:anim>
                                    <p:anim calcmode="lin" valueType="num">
                                      <p:cBhvr>
                                        <p:cTn id="1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19"/>
                                        </p:tgtEl>
                                        <p:attrNameLst>
                                          <p:attrName>style.visibility</p:attrName>
                                        </p:attrNameLst>
                                      </p:cBhvr>
                                      <p:to>
                                        <p:strVal val="visible"/>
                                      </p:to>
                                    </p:set>
                                    <p:animEffect transition="in" filter="fade">
                                      <p:cBhvr>
                                        <p:cTn id="148" dur="1000"/>
                                        <p:tgtEl>
                                          <p:spTgt spid="19"/>
                                        </p:tgtEl>
                                      </p:cBhvr>
                                    </p:animEffect>
                                    <p:anim calcmode="lin" valueType="num">
                                      <p:cBhvr>
                                        <p:cTn id="149" dur="1000" fill="hold"/>
                                        <p:tgtEl>
                                          <p:spTgt spid="19"/>
                                        </p:tgtEl>
                                        <p:attrNameLst>
                                          <p:attrName>ppt_x</p:attrName>
                                        </p:attrNameLst>
                                      </p:cBhvr>
                                      <p:tavLst>
                                        <p:tav tm="0">
                                          <p:val>
                                            <p:strVal val="#ppt_x"/>
                                          </p:val>
                                        </p:tav>
                                        <p:tav tm="100000">
                                          <p:val>
                                            <p:strVal val="#ppt_x"/>
                                          </p:val>
                                        </p:tav>
                                      </p:tavLst>
                                    </p:anim>
                                    <p:anim calcmode="lin" valueType="num">
                                      <p:cBhvr>
                                        <p:cTn id="1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xit" presetSubtype="4" fill="hold" grpId="1" nodeType="clickEffect">
                                  <p:stCondLst>
                                    <p:cond delay="0"/>
                                  </p:stCondLst>
                                  <p:childTnLst>
                                    <p:anim calcmode="lin" valueType="num">
                                      <p:cBhvr additive="base">
                                        <p:cTn id="154" dur="500"/>
                                        <p:tgtEl>
                                          <p:spTgt spid="30"/>
                                        </p:tgtEl>
                                        <p:attrNameLst>
                                          <p:attrName>ppt_x</p:attrName>
                                        </p:attrNameLst>
                                      </p:cBhvr>
                                      <p:tavLst>
                                        <p:tav tm="0">
                                          <p:val>
                                            <p:strVal val="ppt_x"/>
                                          </p:val>
                                        </p:tav>
                                        <p:tav tm="100000">
                                          <p:val>
                                            <p:strVal val="ppt_x"/>
                                          </p:val>
                                        </p:tav>
                                      </p:tavLst>
                                    </p:anim>
                                    <p:anim calcmode="lin" valueType="num">
                                      <p:cBhvr additive="base">
                                        <p:cTn id="155" dur="500"/>
                                        <p:tgtEl>
                                          <p:spTgt spid="30"/>
                                        </p:tgtEl>
                                        <p:attrNameLst>
                                          <p:attrName>ppt_y</p:attrName>
                                        </p:attrNameLst>
                                      </p:cBhvr>
                                      <p:tavLst>
                                        <p:tav tm="0">
                                          <p:val>
                                            <p:strVal val="ppt_y"/>
                                          </p:val>
                                        </p:tav>
                                        <p:tav tm="100000">
                                          <p:val>
                                            <p:strVal val="1+ppt_h/2"/>
                                          </p:val>
                                        </p:tav>
                                      </p:tavLst>
                                    </p:anim>
                                    <p:set>
                                      <p:cBhvr>
                                        <p:cTn id="156" dur="1" fill="hold">
                                          <p:stCondLst>
                                            <p:cond delay="499"/>
                                          </p:stCondLst>
                                        </p:cTn>
                                        <p:tgtEl>
                                          <p:spTgt spid="3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31"/>
                                        </p:tgtEl>
                                        <p:attrNameLst>
                                          <p:attrName>style.visibility</p:attrName>
                                        </p:attrNameLst>
                                      </p:cBhvr>
                                      <p:to>
                                        <p:strVal val="visible"/>
                                      </p:to>
                                    </p:set>
                                    <p:animEffect transition="in" filter="fade">
                                      <p:cBhvr>
                                        <p:cTn id="161" dur="1000"/>
                                        <p:tgtEl>
                                          <p:spTgt spid="31"/>
                                        </p:tgtEl>
                                      </p:cBhvr>
                                    </p:animEffect>
                                    <p:anim calcmode="lin" valueType="num">
                                      <p:cBhvr>
                                        <p:cTn id="162" dur="1000" fill="hold"/>
                                        <p:tgtEl>
                                          <p:spTgt spid="31"/>
                                        </p:tgtEl>
                                        <p:attrNameLst>
                                          <p:attrName>ppt_x</p:attrName>
                                        </p:attrNameLst>
                                      </p:cBhvr>
                                      <p:tavLst>
                                        <p:tav tm="0">
                                          <p:val>
                                            <p:strVal val="#ppt_x"/>
                                          </p:val>
                                        </p:tav>
                                        <p:tav tm="100000">
                                          <p:val>
                                            <p:strVal val="#ppt_x"/>
                                          </p:val>
                                        </p:tav>
                                      </p:tavLst>
                                    </p:anim>
                                    <p:anim calcmode="lin" valueType="num">
                                      <p:cBhvr>
                                        <p:cTn id="16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21"/>
                                        </p:tgtEl>
                                        <p:attrNameLst>
                                          <p:attrName>style.visibility</p:attrName>
                                        </p:attrNameLst>
                                      </p:cBhvr>
                                      <p:to>
                                        <p:strVal val="visible"/>
                                      </p:to>
                                    </p:set>
                                    <p:animEffect transition="in" filter="fade">
                                      <p:cBhvr>
                                        <p:cTn id="168" dur="1000"/>
                                        <p:tgtEl>
                                          <p:spTgt spid="21"/>
                                        </p:tgtEl>
                                      </p:cBhvr>
                                    </p:animEffect>
                                    <p:anim calcmode="lin" valueType="num">
                                      <p:cBhvr>
                                        <p:cTn id="169" dur="1000" fill="hold"/>
                                        <p:tgtEl>
                                          <p:spTgt spid="21"/>
                                        </p:tgtEl>
                                        <p:attrNameLst>
                                          <p:attrName>ppt_x</p:attrName>
                                        </p:attrNameLst>
                                      </p:cBhvr>
                                      <p:tavLst>
                                        <p:tav tm="0">
                                          <p:val>
                                            <p:strVal val="#ppt_x"/>
                                          </p:val>
                                        </p:tav>
                                        <p:tav tm="100000">
                                          <p:val>
                                            <p:strVal val="#ppt_x"/>
                                          </p:val>
                                        </p:tav>
                                      </p:tavLst>
                                    </p:anim>
                                    <p:anim calcmode="lin" valueType="num">
                                      <p:cBhvr>
                                        <p:cTn id="17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xit" presetSubtype="4" fill="hold" grpId="1" nodeType="clickEffect">
                                  <p:stCondLst>
                                    <p:cond delay="0"/>
                                  </p:stCondLst>
                                  <p:childTnLst>
                                    <p:anim calcmode="lin" valueType="num">
                                      <p:cBhvr additive="base">
                                        <p:cTn id="174" dur="500"/>
                                        <p:tgtEl>
                                          <p:spTgt spid="31"/>
                                        </p:tgtEl>
                                        <p:attrNameLst>
                                          <p:attrName>ppt_x</p:attrName>
                                        </p:attrNameLst>
                                      </p:cBhvr>
                                      <p:tavLst>
                                        <p:tav tm="0">
                                          <p:val>
                                            <p:strVal val="ppt_x"/>
                                          </p:val>
                                        </p:tav>
                                        <p:tav tm="100000">
                                          <p:val>
                                            <p:strVal val="ppt_x"/>
                                          </p:val>
                                        </p:tav>
                                      </p:tavLst>
                                    </p:anim>
                                    <p:anim calcmode="lin" valueType="num">
                                      <p:cBhvr additive="base">
                                        <p:cTn id="175" dur="500"/>
                                        <p:tgtEl>
                                          <p:spTgt spid="31"/>
                                        </p:tgtEl>
                                        <p:attrNameLst>
                                          <p:attrName>ppt_y</p:attrName>
                                        </p:attrNameLst>
                                      </p:cBhvr>
                                      <p:tavLst>
                                        <p:tav tm="0">
                                          <p:val>
                                            <p:strVal val="ppt_y"/>
                                          </p:val>
                                        </p:tav>
                                        <p:tav tm="100000">
                                          <p:val>
                                            <p:strVal val="1+ppt_h/2"/>
                                          </p:val>
                                        </p:tav>
                                      </p:tavLst>
                                    </p:anim>
                                    <p:set>
                                      <p:cBhvr>
                                        <p:cTn id="176" dur="1" fill="hold">
                                          <p:stCondLst>
                                            <p:cond delay="499"/>
                                          </p:stCondLst>
                                        </p:cTn>
                                        <p:tgtEl>
                                          <p:spTgt spid="31"/>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32"/>
                                        </p:tgtEl>
                                        <p:attrNameLst>
                                          <p:attrName>style.visibility</p:attrName>
                                        </p:attrNameLst>
                                      </p:cBhvr>
                                      <p:to>
                                        <p:strVal val="visible"/>
                                      </p:to>
                                    </p:set>
                                    <p:anim calcmode="lin" valueType="num">
                                      <p:cBhvr additive="base">
                                        <p:cTn id="181" dur="500" fill="hold"/>
                                        <p:tgtEl>
                                          <p:spTgt spid="32"/>
                                        </p:tgtEl>
                                        <p:attrNameLst>
                                          <p:attrName>ppt_x</p:attrName>
                                        </p:attrNameLst>
                                      </p:cBhvr>
                                      <p:tavLst>
                                        <p:tav tm="0">
                                          <p:val>
                                            <p:strVal val="#ppt_x"/>
                                          </p:val>
                                        </p:tav>
                                        <p:tav tm="100000">
                                          <p:val>
                                            <p:strVal val="#ppt_x"/>
                                          </p:val>
                                        </p:tav>
                                      </p:tavLst>
                                    </p:anim>
                                    <p:anim calcmode="lin" valueType="num">
                                      <p:cBhvr additive="base">
                                        <p:cTn id="18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grpId="0" nodeType="clickEffect">
                                  <p:stCondLst>
                                    <p:cond delay="0"/>
                                  </p:stCondLst>
                                  <p:childTnLst>
                                    <p:set>
                                      <p:cBhvr>
                                        <p:cTn id="186" dur="1" fill="hold">
                                          <p:stCondLst>
                                            <p:cond delay="0"/>
                                          </p:stCondLst>
                                        </p:cTn>
                                        <p:tgtEl>
                                          <p:spTgt spid="23"/>
                                        </p:tgtEl>
                                        <p:attrNameLst>
                                          <p:attrName>style.visibility</p:attrName>
                                        </p:attrNameLst>
                                      </p:cBhvr>
                                      <p:to>
                                        <p:strVal val="visible"/>
                                      </p:to>
                                    </p:set>
                                    <p:animEffect transition="in" filter="fade">
                                      <p:cBhvr>
                                        <p:cTn id="187" dur="1000"/>
                                        <p:tgtEl>
                                          <p:spTgt spid="23"/>
                                        </p:tgtEl>
                                      </p:cBhvr>
                                    </p:animEffect>
                                    <p:anim calcmode="lin" valueType="num">
                                      <p:cBhvr>
                                        <p:cTn id="188" dur="1000" fill="hold"/>
                                        <p:tgtEl>
                                          <p:spTgt spid="23"/>
                                        </p:tgtEl>
                                        <p:attrNameLst>
                                          <p:attrName>ppt_x</p:attrName>
                                        </p:attrNameLst>
                                      </p:cBhvr>
                                      <p:tavLst>
                                        <p:tav tm="0">
                                          <p:val>
                                            <p:strVal val="#ppt_x"/>
                                          </p:val>
                                        </p:tav>
                                        <p:tav tm="100000">
                                          <p:val>
                                            <p:strVal val="#ppt_x"/>
                                          </p:val>
                                        </p:tav>
                                      </p:tavLst>
                                    </p:anim>
                                    <p:anim calcmode="lin" valueType="num">
                                      <p:cBhvr>
                                        <p:cTn id="18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xit" presetSubtype="4" fill="hold" grpId="1" nodeType="clickEffect">
                                  <p:stCondLst>
                                    <p:cond delay="0"/>
                                  </p:stCondLst>
                                  <p:childTnLst>
                                    <p:anim calcmode="lin" valueType="num">
                                      <p:cBhvr additive="base">
                                        <p:cTn id="193" dur="500"/>
                                        <p:tgtEl>
                                          <p:spTgt spid="32"/>
                                        </p:tgtEl>
                                        <p:attrNameLst>
                                          <p:attrName>ppt_x</p:attrName>
                                        </p:attrNameLst>
                                      </p:cBhvr>
                                      <p:tavLst>
                                        <p:tav tm="0">
                                          <p:val>
                                            <p:strVal val="ppt_x"/>
                                          </p:val>
                                        </p:tav>
                                        <p:tav tm="100000">
                                          <p:val>
                                            <p:strVal val="ppt_x"/>
                                          </p:val>
                                        </p:tav>
                                      </p:tavLst>
                                    </p:anim>
                                    <p:anim calcmode="lin" valueType="num">
                                      <p:cBhvr additive="base">
                                        <p:cTn id="194" dur="500"/>
                                        <p:tgtEl>
                                          <p:spTgt spid="32"/>
                                        </p:tgtEl>
                                        <p:attrNameLst>
                                          <p:attrName>ppt_y</p:attrName>
                                        </p:attrNameLst>
                                      </p:cBhvr>
                                      <p:tavLst>
                                        <p:tav tm="0">
                                          <p:val>
                                            <p:strVal val="ppt_y"/>
                                          </p:val>
                                        </p:tav>
                                        <p:tav tm="100000">
                                          <p:val>
                                            <p:strVal val="1+ppt_h/2"/>
                                          </p:val>
                                        </p:tav>
                                      </p:tavLst>
                                    </p:anim>
                                    <p:set>
                                      <p:cBhvr>
                                        <p:cTn id="19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3" grpId="0"/>
      <p:bldP spid="15" grpId="0"/>
      <p:bldP spid="17" grpId="0"/>
      <p:bldP spid="19" grpId="0"/>
      <p:bldP spid="21" grpId="0"/>
      <p:bldP spid="2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55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5"/>
          <p:cNvSpPr>
            <a:spLocks noChangeArrowheads="1"/>
          </p:cNvSpPr>
          <p:nvPr/>
        </p:nvSpPr>
        <p:spPr bwMode="auto">
          <a:xfrm>
            <a:off x="1541464" y="6248400"/>
            <a:ext cx="5621337" cy="617538"/>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latin typeface="Times New Roman" panose="02020603050405020304" pitchFamily="18" charset="0"/>
              </a:rPr>
              <a:t>Thác Bản Giốc</a:t>
            </a:r>
          </a:p>
        </p:txBody>
      </p:sp>
    </p:spTree>
    <p:extLst>
      <p:ext uri="{BB962C8B-B14F-4D97-AF65-F5344CB8AC3E}">
        <p14:creationId xmlns:p14="http://schemas.microsoft.com/office/powerpoint/2010/main" val="932223059"/>
      </p:ext>
    </p:extLst>
  </p:cSld>
  <p:clrMapOvr>
    <a:masterClrMapping/>
  </p:clrMapOvr>
  <p:transition advClick="0">
    <p:wheel spokes="8"/>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pic>
        <p:nvPicPr>
          <p:cNvPr id="5" name="Picture 4" descr="C:\Users\Administrator\Desktop\noi-voi-con.png"/>
          <p:cNvPicPr/>
          <p:nvPr/>
        </p:nvPicPr>
        <p:blipFill>
          <a:blip r:embed="rId3"/>
          <a:srcRect/>
          <a:stretch>
            <a:fillRect/>
          </a:stretch>
        </p:blipFill>
        <p:spPr bwMode="auto">
          <a:xfrm>
            <a:off x="0" y="107576"/>
            <a:ext cx="12191999" cy="6750424"/>
          </a:xfrm>
          <a:prstGeom prst="rect">
            <a:avLst/>
          </a:prstGeom>
          <a:noFill/>
          <a:ln w="9525">
            <a:noFill/>
            <a:miter lim="800000"/>
            <a:headEnd/>
            <a:tailEnd/>
          </a:ln>
        </p:spPr>
      </p:pic>
    </p:spTree>
    <p:extLst>
      <p:ext uri="{BB962C8B-B14F-4D97-AF65-F5344CB8AC3E}">
        <p14:creationId xmlns:p14="http://schemas.microsoft.com/office/powerpoint/2010/main" val="190976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280254"/>
      </p:ext>
    </p:extLst>
  </p:cSld>
  <p:clrMapOvr>
    <a:masterClrMapping/>
  </p:clrMapOvr>
  <p:transition advClick="0">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862873E8-47B7-1A52-11B4-C0F47603DD38}"/>
              </a:ext>
            </a:extLst>
          </p:cNvPr>
          <p:cNvSpPr/>
          <p:nvPr/>
        </p:nvSpPr>
        <p:spPr>
          <a:xfrm>
            <a:off x="2237362" y="1527243"/>
            <a:ext cx="8278238" cy="3628417"/>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3200" b="1" i="1" u="sng" dirty="0" err="1">
                <a:solidFill>
                  <a:schemeClr val="bg1"/>
                </a:solidFill>
                <a:latin typeface="Times New Roman" panose="02020603050405020304" pitchFamily="18" charset="0"/>
                <a:cs typeface="Times New Roman" panose="02020603050405020304" pitchFamily="18" charset="0"/>
              </a:rPr>
              <a:t>Tiết</a:t>
            </a:r>
            <a:r>
              <a:rPr lang="en-US" sz="3200" b="1" i="1" u="sng" dirty="0">
                <a:solidFill>
                  <a:schemeClr val="bg1"/>
                </a:solidFill>
                <a:latin typeface="Times New Roman" panose="02020603050405020304" pitchFamily="18" charset="0"/>
                <a:cs typeface="Times New Roman" panose="02020603050405020304" pitchFamily="18" charset="0"/>
              </a:rPr>
              <a:t> 109 – 110</a:t>
            </a:r>
            <a:r>
              <a:rPr lang="en-US" sz="3200" b="1" i="1" dirty="0">
                <a:solidFill>
                  <a:schemeClr val="bg1"/>
                </a:solidFill>
                <a:latin typeface="Times New Roman" panose="02020603050405020304" pitchFamily="18" charset="0"/>
                <a:cs typeface="Times New Roman" panose="02020603050405020304" pitchFamily="18" charset="0"/>
              </a:rPr>
              <a:t>: Văn </a:t>
            </a:r>
            <a:r>
              <a:rPr lang="en-US" sz="3200" b="1" i="1" dirty="0" err="1">
                <a:solidFill>
                  <a:schemeClr val="bg1"/>
                </a:solidFill>
                <a:latin typeface="Times New Roman" panose="02020603050405020304" pitchFamily="18" charset="0"/>
                <a:cs typeface="Times New Roman" panose="02020603050405020304" pitchFamily="18" charset="0"/>
              </a:rPr>
              <a:t>bản</a:t>
            </a:r>
            <a:endParaRPr lang="en-US" sz="3200" b="1" i="1" dirty="0">
              <a:solidFill>
                <a:schemeClr val="bg1"/>
              </a:solidFill>
              <a:latin typeface="Times New Roman" panose="02020603050405020304" pitchFamily="18" charset="0"/>
              <a:cs typeface="Times New Roman" panose="02020603050405020304" pitchFamily="18" charset="0"/>
            </a:endParaRPr>
          </a:p>
          <a:p>
            <a:endParaRPr lang="en-US" sz="3200" b="1" i="1" dirty="0">
              <a:solidFill>
                <a:schemeClr val="bg1"/>
              </a:solidFill>
              <a:latin typeface="Times New Roman" panose="02020603050405020304" pitchFamily="18" charset="0"/>
              <a:cs typeface="Times New Roman" panose="02020603050405020304" pitchFamily="18" charset="0"/>
            </a:endParaRPr>
          </a:p>
          <a:p>
            <a:pPr algn="ctr"/>
            <a:r>
              <a:rPr lang="vi-VN" sz="6600" b="1" i="1" dirty="0">
                <a:solidFill>
                  <a:schemeClr val="bg1"/>
                </a:solidFill>
                <a:latin typeface="Times New Roman" panose="02020603050405020304" pitchFamily="18" charset="0"/>
                <a:cs typeface="Times New Roman" panose="02020603050405020304" pitchFamily="18" charset="0"/>
              </a:rPr>
              <a:t>NÓI VỚI CON</a:t>
            </a:r>
            <a:endParaRPr lang="en-US" sz="6600" b="1" i="1" dirty="0">
              <a:solidFill>
                <a:schemeClr val="bg1"/>
              </a:solidFill>
              <a:latin typeface="Times New Roman" panose="02020603050405020304" pitchFamily="18" charset="0"/>
              <a:cs typeface="Times New Roman" panose="02020603050405020304" pitchFamily="18" charset="0"/>
            </a:endParaRPr>
          </a:p>
          <a:p>
            <a:pPr algn="ctr"/>
            <a:endParaRPr lang="en-US" sz="3200" i="1" dirty="0">
              <a:solidFill>
                <a:schemeClr val="bg1"/>
              </a:solidFill>
              <a:latin typeface="Times New Roman" panose="02020603050405020304" pitchFamily="18" charset="0"/>
              <a:cs typeface="Times New Roman" panose="02020603050405020304" pitchFamily="18" charset="0"/>
            </a:endParaRPr>
          </a:p>
          <a:p>
            <a:pPr algn="ctr"/>
            <a:r>
              <a:rPr lang="en-US" sz="3200" i="1" dirty="0">
                <a:solidFill>
                  <a:schemeClr val="bg1"/>
                </a:solidFill>
                <a:latin typeface="Times New Roman" panose="02020603050405020304" pitchFamily="18" charset="0"/>
                <a:cs typeface="Times New Roman" panose="02020603050405020304" pitchFamily="18" charset="0"/>
              </a:rPr>
              <a:t>						-Y </a:t>
            </a:r>
            <a:r>
              <a:rPr lang="en-US" sz="3200" i="1" dirty="0" err="1">
                <a:solidFill>
                  <a:schemeClr val="bg1"/>
                </a:solidFill>
                <a:latin typeface="Times New Roman" panose="02020603050405020304" pitchFamily="18" charset="0"/>
                <a:cs typeface="Times New Roman" panose="02020603050405020304" pitchFamily="18" charset="0"/>
              </a:rPr>
              <a:t>Phương</a:t>
            </a:r>
            <a:r>
              <a:rPr lang="en-US" sz="3200" i="1"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endParaRPr>
          </a:p>
        </p:txBody>
      </p:sp>
    </p:spTree>
    <p:extLst>
      <p:ext uri="{BB962C8B-B14F-4D97-AF65-F5344CB8AC3E}">
        <p14:creationId xmlns:p14="http://schemas.microsoft.com/office/powerpoint/2010/main" val="2827501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75157"/>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a:solidFill>
                  <a:srgbClr val="800080"/>
                </a:solidFill>
                <a:latin typeface="Times New Roman" pitchFamily="18" charset="0"/>
                <a:cs typeface="Times New Roman" pitchFamily="18" charset="0"/>
              </a:rPr>
              <a:t>                                              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B6694A24-89CE-4161-952F-4FEAA7EFB1AF}"/>
              </a:ext>
            </a:extLst>
          </p:cNvPr>
          <p:cNvSpPr txBox="1"/>
          <p:nvPr/>
        </p:nvSpPr>
        <p:spPr>
          <a:xfrm>
            <a:off x="-1" y="509700"/>
            <a:ext cx="3304903"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id="{2A32D33A-498D-484F-90A8-9425644E3E62}"/>
              </a:ext>
            </a:extLst>
          </p:cNvPr>
          <p:cNvCxnSpPr>
            <a:cxnSpLocks/>
          </p:cNvCxnSpPr>
          <p:nvPr/>
        </p:nvCxnSpPr>
        <p:spPr>
          <a:xfrm>
            <a:off x="3306872" y="475267"/>
            <a:ext cx="0" cy="6307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B60138-CC5E-4C4E-821C-CBB3781EEA75}"/>
              </a:ext>
            </a:extLst>
          </p:cNvPr>
          <p:cNvSpPr txBox="1"/>
          <p:nvPr/>
        </p:nvSpPr>
        <p:spPr>
          <a:xfrm>
            <a:off x="3419605" y="516823"/>
            <a:ext cx="8642957" cy="5262979"/>
          </a:xfrm>
          <a:prstGeom prst="rect">
            <a:avLst/>
          </a:prstGeom>
          <a:noFill/>
        </p:spPr>
        <p:txBody>
          <a:bodyPr wrap="square" rtlCol="0">
            <a:spAutoFit/>
          </a:bodyPr>
          <a:lstStyle/>
          <a:p>
            <a:pPr algn="just"/>
            <a:r>
              <a:rPr lang="vi-VN" sz="2800" b="0" i="0" dirty="0">
                <a:solidFill>
                  <a:srgbClr val="000000"/>
                </a:solidFill>
                <a:effectLst/>
                <a:latin typeface="+mj-lt"/>
              </a:rPr>
              <a:t>- Y Phương (sinh năm 1948) tên thật là Hứa Vĩnh Sước</a:t>
            </a:r>
          </a:p>
          <a:p>
            <a:pPr algn="just"/>
            <a:r>
              <a:rPr lang="vi-VN" sz="2800" b="0" i="0" dirty="0">
                <a:solidFill>
                  <a:srgbClr val="000000"/>
                </a:solidFill>
                <a:effectLst/>
                <a:latin typeface="+mj-lt"/>
              </a:rPr>
              <a:t>- Quê quán: Trùng Khánh- Cao Bằng , ông là người dân tộc Tày</a:t>
            </a:r>
          </a:p>
          <a:p>
            <a:pPr algn="just"/>
            <a:r>
              <a:rPr lang="vi-VN" sz="2800" b="0" i="0" dirty="0">
                <a:solidFill>
                  <a:srgbClr val="000000"/>
                </a:solidFill>
                <a:effectLst/>
                <a:latin typeface="+mj-lt"/>
              </a:rPr>
              <a:t>- Sự nghiệp sáng tác:</a:t>
            </a:r>
          </a:p>
          <a:p>
            <a:pPr algn="just"/>
            <a:r>
              <a:rPr lang="vi-VN" sz="2800" b="0" i="0" dirty="0">
                <a:solidFill>
                  <a:srgbClr val="000000"/>
                </a:solidFill>
                <a:effectLst/>
                <a:latin typeface="+mj-lt"/>
              </a:rPr>
              <a:t>+ Ông nhập ngũ năm 1968, phục vụ trong quân đội đến năm 1981 chuyển về công tác tại sở văn hóa và thông tin tỉnh Cao Bằng</a:t>
            </a:r>
            <a:endParaRPr lang="en-US" sz="2800" b="0" i="0" dirty="0">
              <a:solidFill>
                <a:srgbClr val="000000"/>
              </a:solidFill>
              <a:effectLst/>
              <a:latin typeface="+mj-lt"/>
            </a:endParaRPr>
          </a:p>
          <a:p>
            <a:pPr algn="just"/>
            <a:r>
              <a:rPr lang="vi-VN" sz="2800" b="0" i="0" dirty="0">
                <a:solidFill>
                  <a:srgbClr val="000000"/>
                </a:solidFill>
                <a:effectLst/>
                <a:latin typeface="+mj-lt"/>
              </a:rPr>
              <a:t>+ Năm 1993 là chủ tịch hội văn nghệ Cao Bằng</a:t>
            </a:r>
          </a:p>
          <a:p>
            <a:pPr algn="just"/>
            <a:r>
              <a:rPr lang="vi-VN" sz="2800" b="0" i="0" dirty="0">
                <a:solidFill>
                  <a:srgbClr val="000000"/>
                </a:solidFill>
                <a:effectLst/>
                <a:latin typeface="+mj-lt"/>
              </a:rPr>
              <a:t>+ Năm 2007 ông được nhận giải thưởng nhà nước về Văn học nghệ thuật. Đây quả là một giải thưởng cao quý rất xứng đáng với những gì ông đã cống hiến cho nền văn học nước nhà</a:t>
            </a:r>
            <a:r>
              <a:rPr lang="en-US" sz="2800" b="0" i="0" dirty="0">
                <a:solidFill>
                  <a:srgbClr val="000000"/>
                </a:solidFill>
                <a:effectLst/>
                <a:latin typeface="+mj-lt"/>
              </a:rPr>
              <a:t>.</a:t>
            </a:r>
            <a:endParaRPr lang="vi-VN" sz="2800" b="0" i="0" dirty="0">
              <a:solidFill>
                <a:srgbClr val="000000"/>
              </a:solidFill>
              <a:effectLst/>
              <a:latin typeface="+mj-lt"/>
            </a:endParaRPr>
          </a:p>
        </p:txBody>
      </p:sp>
      <p:pic>
        <p:nvPicPr>
          <p:cNvPr id="6146" name="Picture 2" descr="Vĩnh biệt nhà thơ Y Phương: &amp;amp;#39;Tiếng hát tháng Giêng&amp;amp;#39; đã cất vào &amp;amp;#39;ruột đá&amp;amp;#39; |  TTVH Online">
            <a:extLst>
              <a:ext uri="{FF2B5EF4-FFF2-40B4-BE49-F238E27FC236}">
                <a16:creationId xmlns:a16="http://schemas.microsoft.com/office/drawing/2014/main" id="{B5EAE761-935D-4F04-9ECA-E94F56FFF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64" y="1361202"/>
            <a:ext cx="2353732" cy="24422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thơ Y Phương, người viết bài thơ nổi tiếng 'Nói với con' đột ngột qua  đời">
            <a:extLst>
              <a:ext uri="{FF2B5EF4-FFF2-40B4-BE49-F238E27FC236}">
                <a16:creationId xmlns:a16="http://schemas.microsoft.com/office/drawing/2014/main" id="{0194489F-C00A-4398-8E05-E53C91535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85" y="4384464"/>
            <a:ext cx="3005983" cy="20206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0105E28-1ADD-4280-A40E-F171642DF717}"/>
              </a:ext>
            </a:extLst>
          </p:cNvPr>
          <p:cNvSpPr txBox="1"/>
          <p:nvPr/>
        </p:nvSpPr>
        <p:spPr>
          <a:xfrm>
            <a:off x="457202" y="3738132"/>
            <a:ext cx="2849666" cy="646331"/>
          </a:xfrm>
          <a:prstGeom prst="rect">
            <a:avLst/>
          </a:prstGeom>
          <a:noFill/>
        </p:spPr>
        <p:txBody>
          <a:bodyPr wrap="square" rtlCol="0">
            <a:spAutoFit/>
          </a:bodyPr>
          <a:lstStyle/>
          <a:p>
            <a:r>
              <a:rPr lang="vi-VN" b="0" i="1" dirty="0">
                <a:solidFill>
                  <a:srgbClr val="111000"/>
                </a:solidFill>
                <a:effectLst/>
                <a:latin typeface="Times New Roman" pitchFamily="18" charset="0"/>
                <a:cs typeface="Times New Roman" pitchFamily="18" charset="0"/>
              </a:rPr>
              <a:t>nhà thơ Y Phương) ở chiến trường B2</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365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1000"/>
                                        <p:tgtEl>
                                          <p:spTgt spid="9">
                                            <p:txEl>
                                              <p:pRg st="4" end="4"/>
                                            </p:txEl>
                                          </p:spTgt>
                                        </p:tgtEl>
                                      </p:cBhvr>
                                    </p:animEffect>
                                    <p:anim calcmode="lin" valueType="num">
                                      <p:cBhvr>
                                        <p:cTn id="34"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fade">
                                      <p:cBhvr>
                                        <p:cTn id="38" dur="1000"/>
                                        <p:tgtEl>
                                          <p:spTgt spid="9">
                                            <p:txEl>
                                              <p:pRg st="5" end="5"/>
                                            </p:txEl>
                                          </p:spTgt>
                                        </p:tgtEl>
                                      </p:cBhvr>
                                    </p:animEffect>
                                    <p:anim calcmode="lin" valueType="num">
                                      <p:cBhvr>
                                        <p:cTn id="3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75157"/>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a:solidFill>
                  <a:srgbClr val="800080"/>
                </a:solidFill>
                <a:latin typeface="Times New Roman" pitchFamily="18" charset="0"/>
                <a:cs typeface="Times New Roman" pitchFamily="18" charset="0"/>
              </a:rPr>
              <a:t>                                              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B6694A24-89CE-4161-952F-4FEAA7EFB1AF}"/>
              </a:ext>
            </a:extLst>
          </p:cNvPr>
          <p:cNvSpPr txBox="1"/>
          <p:nvPr/>
        </p:nvSpPr>
        <p:spPr>
          <a:xfrm>
            <a:off x="-1" y="509700"/>
            <a:ext cx="327877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id="{2A32D33A-498D-484F-90A8-9425644E3E62}"/>
              </a:ext>
            </a:extLst>
          </p:cNvPr>
          <p:cNvCxnSpPr>
            <a:cxnSpLocks/>
          </p:cNvCxnSpPr>
          <p:nvPr/>
        </p:nvCxnSpPr>
        <p:spPr>
          <a:xfrm>
            <a:off x="3306872" y="475267"/>
            <a:ext cx="0" cy="6307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B60138-CC5E-4C4E-821C-CBB3781EEA75}"/>
              </a:ext>
            </a:extLst>
          </p:cNvPr>
          <p:cNvSpPr txBox="1"/>
          <p:nvPr/>
        </p:nvSpPr>
        <p:spPr>
          <a:xfrm>
            <a:off x="3419605" y="516823"/>
            <a:ext cx="8642957" cy="2677656"/>
          </a:xfrm>
          <a:prstGeom prst="rect">
            <a:avLst/>
          </a:prstGeom>
          <a:noFill/>
        </p:spPr>
        <p:txBody>
          <a:bodyPr wrap="square" rtlCol="0">
            <a:spAutoFit/>
          </a:bodyPr>
          <a:lstStyle/>
          <a:p>
            <a:pPr algn="just"/>
            <a:r>
              <a:rPr lang="vi-VN" sz="2800" b="0" i="0" dirty="0">
                <a:solidFill>
                  <a:srgbClr val="000000"/>
                </a:solidFill>
                <a:effectLst/>
                <a:latin typeface="+mj-lt"/>
              </a:rPr>
              <a:t>+ Các tác phẩm tiêu biểu: “Người hoa núi”, “Lời chúc”, “Đàn then”…</a:t>
            </a:r>
          </a:p>
          <a:p>
            <a:pPr algn="just"/>
            <a:r>
              <a:rPr lang="vi-VN" sz="2800" b="0" i="0" dirty="0">
                <a:solidFill>
                  <a:srgbClr val="000000"/>
                </a:solidFill>
                <a:effectLst/>
                <a:latin typeface="+mj-lt"/>
              </a:rPr>
              <a:t>- Phong cách sáng tác:</a:t>
            </a:r>
          </a:p>
          <a:p>
            <a:pPr algn="just"/>
            <a:r>
              <a:rPr lang="vi-VN" sz="2800" b="0" i="0" dirty="0">
                <a:solidFill>
                  <a:srgbClr val="000000"/>
                </a:solidFill>
                <a:effectLst/>
                <a:latin typeface="+mj-lt"/>
              </a:rPr>
              <a:t>+ Thơ ông thể hiện tâm hồn mạnh mẽ, chân thực và trong sáng, cách tư duy giàu hình ảnh của người dân tộc miền núi, mang đậm bản sắc vùng cao.</a:t>
            </a:r>
          </a:p>
        </p:txBody>
      </p:sp>
      <p:pic>
        <p:nvPicPr>
          <p:cNvPr id="6146" name="Picture 2" descr="Vĩnh biệt nhà thơ Y Phương: &amp;amp;#39;Tiếng hát tháng Giêng&amp;amp;#39; đã cất vào &amp;amp;#39;ruột đá&amp;amp;#39; |  TTVH Online">
            <a:extLst>
              <a:ext uri="{FF2B5EF4-FFF2-40B4-BE49-F238E27FC236}">
                <a16:creationId xmlns:a16="http://schemas.microsoft.com/office/drawing/2014/main" id="{B5EAE761-935D-4F04-9ECA-E94F56FFF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97" y="1779216"/>
            <a:ext cx="2353732" cy="24422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thơ Y Phương, người viết bài thơ nổi tiếng 'Nói với con' đột ngột qua  đời">
            <a:extLst>
              <a:ext uri="{FF2B5EF4-FFF2-40B4-BE49-F238E27FC236}">
                <a16:creationId xmlns:a16="http://schemas.microsoft.com/office/drawing/2014/main" id="{0194489F-C00A-4398-8E05-E53C91535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58" y="4419376"/>
            <a:ext cx="3005983" cy="20206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B9568F3-5808-4986-81E3-D403EA54E352}"/>
              </a:ext>
            </a:extLst>
          </p:cNvPr>
          <p:cNvSpPr txBox="1"/>
          <p:nvPr/>
        </p:nvSpPr>
        <p:spPr>
          <a:xfrm>
            <a:off x="3334786" y="3325614"/>
            <a:ext cx="8492640" cy="3108543"/>
          </a:xfrm>
          <a:prstGeom prst="rect">
            <a:avLst/>
          </a:prstGeom>
          <a:solidFill>
            <a:schemeClr val="accent2">
              <a:lumMod val="20000"/>
              <a:lumOff val="80000"/>
            </a:schemeClr>
          </a:solidFill>
        </p:spPr>
        <p:txBody>
          <a:bodyPr wrap="square" rtlCol="0">
            <a:spAutoFit/>
          </a:bodyPr>
          <a:lstStyle/>
          <a:p>
            <a:pPr algn="just"/>
            <a:r>
              <a:rPr lang="vi-VN" sz="2800" b="1" i="0" dirty="0">
                <a:solidFill>
                  <a:srgbClr val="111000"/>
                </a:solidFill>
                <a:effectLst/>
                <a:latin typeface="Times New Roman" pitchFamily="18" charset="0"/>
                <a:cs typeface="Times New Roman" pitchFamily="18" charset="0"/>
              </a:rPr>
              <a:t>Nhà thơ Y Phương, tác giả của bài thơ nổi tiếng</a:t>
            </a:r>
            <a:r>
              <a:rPr lang="vi-VN" sz="2800" b="1" i="1" dirty="0">
                <a:solidFill>
                  <a:srgbClr val="111000"/>
                </a:solidFill>
                <a:effectLst/>
                <a:latin typeface="Times New Roman" pitchFamily="18" charset="0"/>
                <a:cs typeface="Times New Roman" pitchFamily="18" charset="0"/>
              </a:rPr>
              <a:t> Nói với con</a:t>
            </a:r>
            <a:r>
              <a:rPr lang="vi-VN" sz="2800" b="1" i="0" dirty="0">
                <a:solidFill>
                  <a:srgbClr val="111000"/>
                </a:solidFill>
                <a:effectLst/>
                <a:latin typeface="Times New Roman" pitchFamily="18" charset="0"/>
                <a:cs typeface="Times New Roman" pitchFamily="18" charset="0"/>
              </a:rPr>
              <a:t> trong SGK </a:t>
            </a:r>
            <a:r>
              <a:rPr lang="vi-VN" sz="2800" b="1" i="1" dirty="0">
                <a:solidFill>
                  <a:srgbClr val="111000"/>
                </a:solidFill>
                <a:effectLst/>
                <a:latin typeface="Times New Roman" pitchFamily="18" charset="0"/>
                <a:cs typeface="Times New Roman" pitchFamily="18" charset="0"/>
              </a:rPr>
              <a:t>Ngữ văn 9</a:t>
            </a:r>
            <a:r>
              <a:rPr lang="vi-VN" sz="2800" b="1" i="0" dirty="0">
                <a:solidFill>
                  <a:srgbClr val="111000"/>
                </a:solidFill>
                <a:effectLst/>
                <a:latin typeface="Times New Roman" pitchFamily="18" charset="0"/>
                <a:cs typeface="Times New Roman" pitchFamily="18" charset="0"/>
              </a:rPr>
              <a:t> đã qua đời ngày 9/2</a:t>
            </a:r>
            <a:r>
              <a:rPr lang="en-US" sz="2800" b="1" i="0" dirty="0">
                <a:solidFill>
                  <a:srgbClr val="111000"/>
                </a:solidFill>
                <a:effectLst/>
                <a:latin typeface="Times New Roman" pitchFamily="18" charset="0"/>
                <a:cs typeface="Times New Roman" pitchFamily="18" charset="0"/>
              </a:rPr>
              <a:t>/2022</a:t>
            </a:r>
            <a:r>
              <a:rPr lang="vi-VN" sz="2800" b="1" i="0" dirty="0">
                <a:solidFill>
                  <a:srgbClr val="111000"/>
                </a:solidFill>
                <a:effectLst/>
                <a:latin typeface="Times New Roman" pitchFamily="18" charset="0"/>
                <a:cs typeface="Times New Roman" pitchFamily="18" charset="0"/>
              </a:rPr>
              <a:t> vừa qua</a:t>
            </a:r>
            <a:r>
              <a:rPr lang="en-US" sz="2800" b="1" i="0" dirty="0">
                <a:solidFill>
                  <a:srgbClr val="111000"/>
                </a:solidFill>
                <a:effectLst/>
                <a:latin typeface="Times New Roman" pitchFamily="18" charset="0"/>
                <a:cs typeface="Times New Roman" pitchFamily="18" charset="0"/>
              </a:rPr>
              <a:t>, </a:t>
            </a:r>
            <a:r>
              <a:rPr lang="en-US" sz="2800" b="1" i="0" dirty="0" err="1">
                <a:solidFill>
                  <a:srgbClr val="111000"/>
                </a:solidFill>
                <a:effectLst/>
                <a:latin typeface="Times New Roman" pitchFamily="18" charset="0"/>
                <a:cs typeface="Times New Roman" pitchFamily="18" charset="0"/>
              </a:rPr>
              <a:t>thọ</a:t>
            </a:r>
            <a:r>
              <a:rPr lang="en-US" sz="2800" b="1" i="0" dirty="0">
                <a:solidFill>
                  <a:srgbClr val="111000"/>
                </a:solidFill>
                <a:effectLst/>
                <a:latin typeface="Times New Roman" pitchFamily="18" charset="0"/>
                <a:cs typeface="Times New Roman" pitchFamily="18" charset="0"/>
              </a:rPr>
              <a:t> 74 </a:t>
            </a:r>
            <a:r>
              <a:rPr lang="en-US" sz="2800" b="1" i="0" dirty="0" err="1">
                <a:solidFill>
                  <a:srgbClr val="111000"/>
                </a:solidFill>
                <a:effectLst/>
                <a:latin typeface="Times New Roman" pitchFamily="18" charset="0"/>
                <a:cs typeface="Times New Roman" pitchFamily="18" charset="0"/>
              </a:rPr>
              <a:t>tuổi</a:t>
            </a:r>
            <a:r>
              <a:rPr lang="vi-VN" sz="2800" b="1" i="0" dirty="0">
                <a:solidFill>
                  <a:srgbClr val="111000"/>
                </a:solidFill>
                <a:effectLst/>
                <a:latin typeface="Times New Roman" pitchFamily="18" charset="0"/>
                <a:cs typeface="Times New Roman" pitchFamily="18" charset="0"/>
              </a:rPr>
              <a:t>. Là tác giả của 9 tập thơ, trường ca, chưa kể các thể loại khác, nhưng bao trùm lên tất cả sáng tác cũng như phẩm cách con người ông là một niềm tự hào mãnh liệt về văn hóa của “</a:t>
            </a:r>
            <a:r>
              <a:rPr lang="vi-VN" sz="2800" b="1" i="0" dirty="0">
                <a:solidFill>
                  <a:srgbClr val="FF0000"/>
                </a:solidFill>
                <a:effectLst/>
                <a:latin typeface="Times New Roman" pitchFamily="18" charset="0"/>
                <a:cs typeface="Times New Roman" pitchFamily="18" charset="0"/>
              </a:rPr>
              <a:t>Người đồng mình tự đục đá kê cao quê hương”.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365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200055"/>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pic>
        <p:nvPicPr>
          <p:cNvPr id="5122" name="Picture 2" descr="Chú thích ảnh">
            <a:extLst>
              <a:ext uri="{FF2B5EF4-FFF2-40B4-BE49-F238E27FC236}">
                <a16:creationId xmlns:a16="http://schemas.microsoft.com/office/drawing/2014/main" id="{6ACE91F0-F224-46F1-8E67-2734427C92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749" y="2829175"/>
            <a:ext cx="2782032" cy="4028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9F155E-D487-441F-8C9F-85D1BA0CACEB}"/>
              </a:ext>
            </a:extLst>
          </p:cNvPr>
          <p:cNvSpPr txBox="1"/>
          <p:nvPr/>
        </p:nvSpPr>
        <p:spPr>
          <a:xfrm>
            <a:off x="39995" y="613954"/>
            <a:ext cx="8555371" cy="6001643"/>
          </a:xfrm>
          <a:prstGeom prst="rect">
            <a:avLst/>
          </a:prstGeom>
          <a:noFill/>
        </p:spPr>
        <p:txBody>
          <a:bodyPr wrap="square" rtlCol="0">
            <a:spAutoFit/>
          </a:bodyPr>
          <a:lstStyle/>
          <a:p>
            <a:pPr algn="just"/>
            <a:r>
              <a:rPr lang="en-US" sz="2400" dirty="0">
                <a:solidFill>
                  <a:srgbClr val="111000"/>
                </a:solidFill>
                <a:latin typeface="+mj-lt"/>
              </a:rPr>
              <a:t>         </a:t>
            </a:r>
            <a:r>
              <a:rPr lang="vi-VN" sz="2400" b="0" i="0" dirty="0">
                <a:solidFill>
                  <a:srgbClr val="111000"/>
                </a:solidFill>
                <a:effectLst/>
                <a:latin typeface="+mj-lt"/>
              </a:rPr>
              <a:t>Với quan niệm, “Văn chương là một việc làm trả ơn những người sinh thành và nuôi dưỡng mình”, kể từ năm 1973, anh lặng lẽ sáng tác, lặng lẽ thử nghiệm và không ngừng lao động sáng tạo để có thể công bố khối lượng tác phẩm đáng tự hào. Tên tuổi anh gắn với </a:t>
            </a:r>
            <a:r>
              <a:rPr lang="vi-VN" sz="2400" b="0" i="1" dirty="0">
                <a:solidFill>
                  <a:srgbClr val="111000"/>
                </a:solidFill>
                <a:effectLst/>
                <a:latin typeface="+mj-lt"/>
              </a:rPr>
              <a:t>Mùa hoa </a:t>
            </a:r>
            <a:r>
              <a:rPr lang="vi-VN" sz="2400" b="0" i="0" dirty="0">
                <a:solidFill>
                  <a:srgbClr val="111000"/>
                </a:solidFill>
                <a:effectLst/>
                <a:latin typeface="+mj-lt"/>
              </a:rPr>
              <a:t>bội thu những giải thưởng: Giải A cuộc thi thơ Tạp chí </a:t>
            </a:r>
            <a:r>
              <a:rPr lang="vi-VN" sz="2400" b="0" i="1" dirty="0">
                <a:solidFill>
                  <a:srgbClr val="111000"/>
                </a:solidFill>
                <a:effectLst/>
                <a:latin typeface="+mj-lt"/>
              </a:rPr>
              <a:t>Văn nghệ Quân đội</a:t>
            </a:r>
            <a:r>
              <a:rPr lang="vi-VN" sz="2400" b="0" i="0" dirty="0">
                <a:solidFill>
                  <a:srgbClr val="111000"/>
                </a:solidFill>
                <a:effectLst/>
                <a:latin typeface="+mj-lt"/>
              </a:rPr>
              <a:t> 1984; Giải thưởng loại A của Hội Nhà văn Việt Nam (1987) với tập thơ </a:t>
            </a:r>
            <a:r>
              <a:rPr lang="vi-VN" sz="2400" b="0" i="1" dirty="0">
                <a:solidFill>
                  <a:srgbClr val="111000"/>
                </a:solidFill>
                <a:effectLst/>
                <a:latin typeface="+mj-lt"/>
              </a:rPr>
              <a:t>Tiếng hát tháng Giêng</a:t>
            </a:r>
            <a:r>
              <a:rPr lang="vi-VN" sz="2400" b="0" i="0" dirty="0">
                <a:solidFill>
                  <a:srgbClr val="111000"/>
                </a:solidFill>
                <a:effectLst/>
                <a:latin typeface="+mj-lt"/>
              </a:rPr>
              <a:t>; Giải A của Hội đồng Văn học dân tộc - Hội Nhà văn Việt Nam với tập thơ </a:t>
            </a:r>
            <a:r>
              <a:rPr lang="vi-VN" sz="2400" b="0" i="1" dirty="0">
                <a:solidFill>
                  <a:srgbClr val="111000"/>
                </a:solidFill>
                <a:effectLst/>
                <a:latin typeface="+mj-lt"/>
              </a:rPr>
              <a:t>Lời chúc</a:t>
            </a:r>
            <a:r>
              <a:rPr lang="vi-VN" sz="2400" b="0" i="0" dirty="0">
                <a:solidFill>
                  <a:srgbClr val="111000"/>
                </a:solidFill>
                <a:effectLst/>
                <a:latin typeface="+mj-lt"/>
              </a:rPr>
              <a:t>; Giải B của Ủy ban toàn quốc Liên hiệp các Hội Văn học nghệ thuật Việt Nam, Giải B của Bộ Quốc phòng với trường ca </a:t>
            </a:r>
            <a:r>
              <a:rPr lang="vi-VN" sz="2400" b="0" i="1" dirty="0">
                <a:solidFill>
                  <a:srgbClr val="111000"/>
                </a:solidFill>
                <a:effectLst/>
                <a:latin typeface="+mj-lt"/>
              </a:rPr>
              <a:t>Chín tháng </a:t>
            </a:r>
            <a:r>
              <a:rPr lang="vi-VN" sz="2400" b="0" i="0" dirty="0">
                <a:solidFill>
                  <a:srgbClr val="111000"/>
                </a:solidFill>
                <a:effectLst/>
                <a:latin typeface="+mj-lt"/>
              </a:rPr>
              <a:t>(2001); “cú đúp” giải thưởng năm 2016 cho 2 cuốn sách: Thơ song ngữ</a:t>
            </a:r>
            <a:r>
              <a:rPr lang="vi-VN" sz="2400" b="0" i="1" dirty="0">
                <a:solidFill>
                  <a:srgbClr val="111000"/>
                </a:solidFill>
                <a:effectLst/>
                <a:latin typeface="+mj-lt"/>
              </a:rPr>
              <a:t> Vũ khúc Tày </a:t>
            </a:r>
            <a:r>
              <a:rPr lang="vi-VN" sz="2400" b="0" i="0" dirty="0">
                <a:solidFill>
                  <a:srgbClr val="111000"/>
                </a:solidFill>
                <a:effectLst/>
                <a:latin typeface="+mj-lt"/>
              </a:rPr>
              <a:t>(Giải thưởng văn học Hội Nhà văn Việt Nam), </a:t>
            </a:r>
            <a:r>
              <a:rPr lang="vi-VN" sz="2400" b="0" i="1" dirty="0">
                <a:solidFill>
                  <a:srgbClr val="111000"/>
                </a:solidFill>
                <a:effectLst/>
                <a:latin typeface="+mj-lt"/>
              </a:rPr>
              <a:t>Fừn Nèn - Củi Tết</a:t>
            </a:r>
            <a:r>
              <a:rPr lang="vi-VN" sz="2400" b="0" i="0" dirty="0">
                <a:solidFill>
                  <a:srgbClr val="111000"/>
                </a:solidFill>
                <a:effectLst/>
                <a:latin typeface="+mj-lt"/>
              </a:rPr>
              <a:t> (giải B của Hội Văn học nghệ thuật Dân tộc thiểu số Việt Nam). Và năm 2007, “Người trai làng Tày” đã vinh dự nhận Giải thưởng Nhà nước về Văn học nghệ thuật (đợt 2, năm 2007).</a:t>
            </a:r>
            <a:endParaRPr lang="en-US" sz="2400" dirty="0">
              <a:latin typeface=".Vn3DH" panose="020B7200000000000000" pitchFamily="34" charset="0"/>
            </a:endParaRPr>
          </a:p>
        </p:txBody>
      </p:sp>
      <p:graphicFrame>
        <p:nvGraphicFramePr>
          <p:cNvPr id="13" name="Table 12">
            <a:extLst>
              <a:ext uri="{FF2B5EF4-FFF2-40B4-BE49-F238E27FC236}">
                <a16:creationId xmlns:a16="http://schemas.microsoft.com/office/drawing/2014/main" id="{D567A689-3D11-4904-958F-1F2668839144}"/>
              </a:ext>
            </a:extLst>
          </p:cNvPr>
          <p:cNvGraphicFramePr>
            <a:graphicFrameLocks noGrp="1"/>
          </p:cNvGraphicFramePr>
          <p:nvPr>
            <p:extLst>
              <p:ext uri="{D42A27DB-BD31-4B8C-83A1-F6EECF244321}">
                <p14:modId xmlns:p14="http://schemas.microsoft.com/office/powerpoint/2010/main" val="3047768474"/>
              </p:ext>
            </p:extLst>
          </p:nvPr>
        </p:nvGraphicFramePr>
        <p:xfrm>
          <a:off x="8855810" y="475266"/>
          <a:ext cx="3148599" cy="2213610"/>
        </p:xfrm>
        <a:graphic>
          <a:graphicData uri="http://schemas.openxmlformats.org/drawingml/2006/table">
            <a:tbl>
              <a:tblPr/>
              <a:tblGrid>
                <a:gridCol w="3148599">
                  <a:extLst>
                    <a:ext uri="{9D8B030D-6E8A-4147-A177-3AD203B41FA5}">
                      <a16:colId xmlns:a16="http://schemas.microsoft.com/office/drawing/2014/main" val="2436270744"/>
                    </a:ext>
                  </a:extLst>
                </a:gridCol>
              </a:tblGrid>
              <a:tr h="1640913">
                <a:tc>
                  <a:txBody>
                    <a:bodyPr/>
                    <a:lstStyle/>
                    <a:p>
                      <a:pPr algn="just"/>
                      <a:r>
                        <a:rPr lang="vi-VN" sz="2400" dirty="0">
                          <a:effectLst/>
                          <a:latin typeface="Times New Roman" pitchFamily="18" charset="0"/>
                          <a:cs typeface="Times New Roman" pitchFamily="18" charset="0"/>
                        </a:rPr>
                        <a:t>“Tôi đã phải bỏ đi cả trăm con chữ long lanh chỉ để có được một dấu phẩy sinh động tươi rói…” (nhà thơ Y Phương)</a:t>
                      </a:r>
                    </a:p>
                  </a:txBody>
                  <a:tcPr marL="9525" marR="9525" marT="9525" marB="9525" anchor="ctr">
                    <a:lnL>
                      <a:noFill/>
                    </a:lnL>
                    <a:lnR>
                      <a:noFill/>
                    </a:lnR>
                    <a:lnT>
                      <a:noFill/>
                    </a:lnT>
                    <a:lnB>
                      <a:noFill/>
                    </a:lnB>
                    <a:solidFill>
                      <a:srgbClr val="FFCC99"/>
                    </a:solidFill>
                  </a:tcPr>
                </a:tc>
                <a:extLst>
                  <a:ext uri="{0D108BD9-81ED-4DB2-BD59-A6C34878D82A}">
                    <a16:rowId xmlns:a16="http://schemas.microsoft.com/office/drawing/2014/main" val="3690417081"/>
                  </a:ext>
                </a:extLst>
              </a:tr>
            </a:tbl>
          </a:graphicData>
        </a:graphic>
      </p:graphicFrame>
    </p:spTree>
    <p:extLst>
      <p:ext uri="{BB962C8B-B14F-4D97-AF65-F5344CB8AC3E}">
        <p14:creationId xmlns:p14="http://schemas.microsoft.com/office/powerpoint/2010/main" val="770964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id="{511B5877-88BE-44A1-A91C-B5C3BC4358D0}"/>
              </a:ext>
            </a:extLst>
          </p:cNvPr>
          <p:cNvSpPr txBox="1"/>
          <p:nvPr/>
        </p:nvSpPr>
        <p:spPr>
          <a:xfrm>
            <a:off x="0" y="35968"/>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a:solidFill>
                  <a:srgbClr val="800080"/>
                </a:solidFill>
                <a:latin typeface="Times New Roman" pitchFamily="18" charset="0"/>
                <a:cs typeface="Times New Roman" pitchFamily="18" charset="0"/>
              </a:rPr>
              <a:t>                                              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C6EFF24B-CCB4-417B-8DB1-EC646F412774}"/>
              </a:ext>
            </a:extLst>
          </p:cNvPr>
          <p:cNvSpPr txBox="1"/>
          <p:nvPr/>
        </p:nvSpPr>
        <p:spPr>
          <a:xfrm>
            <a:off x="0" y="474704"/>
            <a:ext cx="2830749" cy="267765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(1948 -2022)</a:t>
            </a:r>
          </a:p>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pPr marL="457200" indent="-457200">
              <a:buAutoNum type="arabicPeriod"/>
            </a:pPr>
            <a:endParaRPr lang="en-US" sz="24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24373BA4-90F9-441C-BF16-A95F7DA30E12}"/>
              </a:ext>
            </a:extLst>
          </p:cNvPr>
          <p:cNvCxnSpPr>
            <a:cxnSpLocks/>
          </p:cNvCxnSpPr>
          <p:nvPr/>
        </p:nvCxnSpPr>
        <p:spPr>
          <a:xfrm>
            <a:off x="2952203" y="497282"/>
            <a:ext cx="91440" cy="6138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374E03-1AA1-4806-B82C-413D9FFFE6F0}"/>
              </a:ext>
            </a:extLst>
          </p:cNvPr>
          <p:cNvSpPr txBox="1"/>
          <p:nvPr/>
        </p:nvSpPr>
        <p:spPr>
          <a:xfrm>
            <a:off x="3069767" y="613954"/>
            <a:ext cx="8948062" cy="5262979"/>
          </a:xfrm>
          <a:prstGeom prst="rect">
            <a:avLst/>
          </a:prstGeom>
          <a:noFill/>
        </p:spPr>
        <p:txBody>
          <a:bodyPr wrap="square" rtlCol="0">
            <a:spAutoFit/>
          </a:bodyPr>
          <a:lstStyle/>
          <a:p>
            <a:pPr algn="just"/>
            <a:r>
              <a:rPr lang="en-US" sz="2800" b="1"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Hoàn cảnh sáng tác</a:t>
            </a:r>
            <a:endParaRPr lang="vi-VN" sz="2800" b="0" i="0" dirty="0">
              <a:effectLst/>
              <a:latin typeface="Times New Roman" panose="02020603050405020304" pitchFamily="18" charset="0"/>
              <a:cs typeface="Times New Roman" panose="02020603050405020304" pitchFamily="18" charset="0"/>
            </a:endParaRPr>
          </a:p>
          <a:p>
            <a:pPr algn="just"/>
            <a:r>
              <a:rPr lang="vi-VN" sz="2800" b="0" i="0" dirty="0">
                <a:effectLst/>
                <a:latin typeface="Times New Roman" panose="02020603050405020304" pitchFamily="18" charset="0"/>
                <a:cs typeface="Times New Roman" panose="02020603050405020304" pitchFamily="18" charset="0"/>
              </a:rPr>
              <a:t>- Bài thơ được sáng tác năm 1980, khi đất nước mới hòa bình thống nhất nhưng gặp rất nhiều khó khăn thiếu thốn. Từ hiện thực ấy nhà thơ sáng tác bài thơ như lời tâm sự, động viên chính mình đồng thời nhắc nhở con cái sau này.</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a:t>
            </a:r>
            <a:r>
              <a:rPr lang="en-US" sz="2800" dirty="0">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Bài thơ thể hiện tình cảm gia đình ấm cúng, ca ngợi truyền thống, niềm tự hào về quê hương, dân tộc mình. Bài thơ giúp ta hiểu thêm về sức sống và vẻ đẹp tâm hồn của một dân tộc miền núi, gợi nhắc đến tình cảm đẹp đẽ</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với quê hương và ý chí vươn lên trong cuộc sống</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CC3BFF4-5F94-40C5-8763-47D0E062CA5C}"/>
              </a:ext>
            </a:extLst>
          </p:cNvPr>
          <p:cNvSpPr txBox="1"/>
          <p:nvPr/>
        </p:nvSpPr>
        <p:spPr>
          <a:xfrm>
            <a:off x="0" y="2246808"/>
            <a:ext cx="2926079"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chi </a:t>
            </a:r>
            <a:r>
              <a:rPr lang="en-US" sz="2400" b="1" dirty="0" err="1">
                <a:latin typeface="Times New Roman" panose="02020603050405020304" pitchFamily="18" charset="0"/>
                <a:cs typeface="Times New Roman" panose="02020603050405020304" pitchFamily="18" charset="0"/>
              </a:rPr>
              <a:t>tiết</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9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000"/>
                                        <p:tgtEl>
                                          <p:spTgt spid="10">
                                            <p:txEl>
                                              <p:pRg st="3" end="3"/>
                                            </p:txEl>
                                          </p:spTgt>
                                        </p:tgtEl>
                                      </p:cBhvr>
                                    </p:animEffect>
                                    <p:anim calcmode="lin" valueType="num">
                                      <p:cBhvr>
                                        <p:cTn id="2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1000"/>
                                        <p:tgtEl>
                                          <p:spTgt spid="10">
                                            <p:txEl>
                                              <p:pRg st="4" end="4"/>
                                            </p:txEl>
                                          </p:spTgt>
                                        </p:tgtEl>
                                      </p:cBhvr>
                                    </p:animEffect>
                                    <p:anim calcmode="lin" valueType="num">
                                      <p:cBhvr>
                                        <p:cTn id="3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1000"/>
                                        <p:tgtEl>
                                          <p:spTgt spid="11">
                                            <p:txEl>
                                              <p:pRg st="0" end="0"/>
                                            </p:txEl>
                                          </p:spTgt>
                                        </p:tgtEl>
                                      </p:cBhvr>
                                    </p:animEffect>
                                    <p:anim calcmode="lin" valueType="num">
                                      <p:cBhvr>
                                        <p:cTn id="4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1000"/>
                                        <p:tgtEl>
                                          <p:spTgt spid="11">
                                            <p:txEl>
                                              <p:pRg st="1" end="1"/>
                                            </p:txEl>
                                          </p:spTgt>
                                        </p:tgtEl>
                                      </p:cBhvr>
                                    </p:animEffect>
                                    <p:anim calcmode="lin" valueType="num">
                                      <p:cBhvr>
                                        <p:cTn id="4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1000"/>
                                        <p:tgtEl>
                                          <p:spTgt spid="11">
                                            <p:txEl>
                                              <p:pRg st="2" end="2"/>
                                            </p:txEl>
                                          </p:spTgt>
                                        </p:tgtEl>
                                      </p:cBhvr>
                                    </p:animEffect>
                                    <p:anim calcmode="lin" valueType="num">
                                      <p:cBhvr>
                                        <p:cTn id="5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fade">
                                      <p:cBhvr>
                                        <p:cTn id="57" dur="1000"/>
                                        <p:tgtEl>
                                          <p:spTgt spid="11">
                                            <p:txEl>
                                              <p:pRg st="3" end="3"/>
                                            </p:txEl>
                                          </p:spTgt>
                                        </p:tgtEl>
                                      </p:cBhvr>
                                    </p:animEffect>
                                    <p:anim calcmode="lin" valueType="num">
                                      <p:cBhvr>
                                        <p:cTn id="5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27.5|2.8|2.8"/>
</p:tagLst>
</file>

<file path=ppt/tags/tag2.xml><?xml version="1.0" encoding="utf-8"?>
<p:tagLst xmlns:a="http://schemas.openxmlformats.org/drawingml/2006/main" xmlns:r="http://schemas.openxmlformats.org/officeDocument/2006/relationships" xmlns:p="http://schemas.openxmlformats.org/presentationml/2006/main">
  <p:tag name="TIMING" val="|0.6|3.2|12.8"/>
</p:tagLst>
</file>

<file path=ppt/tags/tag3.xml><?xml version="1.0" encoding="utf-8"?>
<p:tagLst xmlns:a="http://schemas.openxmlformats.org/drawingml/2006/main" xmlns:r="http://schemas.openxmlformats.org/officeDocument/2006/relationships" xmlns:p="http://schemas.openxmlformats.org/presentationml/2006/main">
  <p:tag name="TIMING" val="|0.5|0.9"/>
</p:tagLst>
</file>

<file path=ppt/tags/tag4.xml><?xml version="1.0" encoding="utf-8"?>
<p:tagLst xmlns:a="http://schemas.openxmlformats.org/drawingml/2006/main" xmlns:r="http://schemas.openxmlformats.org/officeDocument/2006/relationships" xmlns:p="http://schemas.openxmlformats.org/presentationml/2006/main">
  <p:tag name="TIMING" val="|0.5|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1622</TotalTime>
  <Words>3745</Words>
  <Application>Microsoft Office PowerPoint</Application>
  <PresentationFormat>Widescreen</PresentationFormat>
  <Paragraphs>317</Paragraphs>
  <Slides>30</Slides>
  <Notes>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.Vn3DH</vt:lpstr>
      <vt:lpstr>Arial</vt:lpstr>
      <vt:lpstr>Calibri</vt:lpstr>
      <vt:lpstr>Calibri Light</vt:lpstr>
      <vt:lpstr>times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PV</cp:lastModifiedBy>
  <cp:revision>240</cp:revision>
  <dcterms:created xsi:type="dcterms:W3CDTF">2021-11-12T11:30:10Z</dcterms:created>
  <dcterms:modified xsi:type="dcterms:W3CDTF">2024-04-01T11:33:03Z</dcterms:modified>
</cp:coreProperties>
</file>