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3" r:id="rId2"/>
    <p:sldId id="344" r:id="rId3"/>
    <p:sldId id="356" r:id="rId4"/>
    <p:sldId id="345" r:id="rId5"/>
    <p:sldId id="346" r:id="rId6"/>
    <p:sldId id="347" r:id="rId7"/>
    <p:sldId id="348" r:id="rId8"/>
    <p:sldId id="352" r:id="rId9"/>
    <p:sldId id="353" r:id="rId10"/>
    <p:sldId id="354" r:id="rId11"/>
    <p:sldId id="351"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77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1F5286-1393-4D3D-BEEB-83F1E301ACE1}"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383811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5286-1393-4D3D-BEEB-83F1E301ACE1}"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365522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5286-1393-4D3D-BEEB-83F1E301ACE1}"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71806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5286-1393-4D3D-BEEB-83F1E301ACE1}"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188802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1F5286-1393-4D3D-BEEB-83F1E301ACE1}" type="datetimeFigureOut">
              <a:rPr lang="en-US" smtClean="0"/>
              <a:pPr/>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74510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1F5286-1393-4D3D-BEEB-83F1E301ACE1}" type="datetimeFigureOut">
              <a:rPr lang="en-US" smtClean="0"/>
              <a:pPr/>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25335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1F5286-1393-4D3D-BEEB-83F1E301ACE1}" type="datetimeFigureOut">
              <a:rPr lang="en-US" smtClean="0"/>
              <a:pPr/>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428751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F5286-1393-4D3D-BEEB-83F1E301ACE1}" type="datetimeFigureOut">
              <a:rPr lang="en-US" smtClean="0"/>
              <a:pPr/>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32368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F5286-1393-4D3D-BEEB-83F1E301ACE1}" type="datetimeFigureOut">
              <a:rPr lang="en-US" smtClean="0"/>
              <a:pPr/>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169303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pPr/>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155213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pPr/>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pPr/>
              <a:t>‹#›</a:t>
            </a:fld>
            <a:endParaRPr lang="en-US"/>
          </a:p>
        </p:txBody>
      </p:sp>
    </p:spTree>
    <p:extLst>
      <p:ext uri="{BB962C8B-B14F-4D97-AF65-F5344CB8AC3E}">
        <p14:creationId xmlns:p14="http://schemas.microsoft.com/office/powerpoint/2010/main" val="260267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F5286-1393-4D3D-BEEB-83F1E301ACE1}" type="datetimeFigureOut">
              <a:rPr lang="en-US" smtClean="0"/>
              <a:pPr/>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A583-8A54-4A7B-AD80-72DB80B76CCF}" type="slidenum">
              <a:rPr lang="en-US" smtClean="0"/>
              <a:pPr/>
              <a:t>‹#›</a:t>
            </a:fld>
            <a:endParaRPr lang="en-US"/>
          </a:p>
        </p:txBody>
      </p:sp>
    </p:spTree>
    <p:extLst>
      <p:ext uri="{BB962C8B-B14F-4D97-AF65-F5344CB8AC3E}">
        <p14:creationId xmlns:p14="http://schemas.microsoft.com/office/powerpoint/2010/main" val="1176535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KHỞI ĐỘNG</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ight Arrow 6"/>
          <p:cNvSpPr/>
          <p:nvPr/>
        </p:nvSpPr>
        <p:spPr>
          <a:xfrm>
            <a:off x="516094" y="1499824"/>
            <a:ext cx="4018862" cy="4277452"/>
          </a:xfrm>
          <a:prstGeom prst="rightArrow">
            <a:avLst>
              <a:gd name="adj1" fmla="val 50000"/>
              <a:gd name="adj2" fmla="val 46922"/>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Tìm</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những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dấu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được</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dùng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trong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đoạn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văn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sau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Cho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biết</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tác</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dụng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của</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dấu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đó</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Ngoài</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những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dấu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có</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trong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đoạn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văn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em</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còn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biết</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đến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dấu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nào</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nữa</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hãy</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kể</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tên</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10"/>
          <a:stretch>
            <a:fillRect/>
          </a:stretch>
        </p:blipFill>
        <p:spPr>
          <a:xfrm>
            <a:off x="4546934" y="1499825"/>
            <a:ext cx="6689728" cy="4433578"/>
          </a:xfrm>
          <a:prstGeom prst="rect">
            <a:avLst/>
          </a:prstGeom>
        </p:spPr>
      </p:pic>
      <p:sp>
        <p:nvSpPr>
          <p:cNvPr id="9" name="Rectangle 8"/>
          <p:cNvSpPr/>
          <p:nvPr/>
        </p:nvSpPr>
        <p:spPr>
          <a:xfrm>
            <a:off x="5307980" y="2725402"/>
            <a:ext cx="5163015" cy="30469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Hắn bắt t</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ô</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i cầm đèn pin còn hắn cúi xuống, s</a:t>
            </a:r>
            <a:r>
              <a:rPr lang="en-US" sz="3200" dirty="0">
                <a:effectLst/>
                <a:latin typeface="Times New Roman" panose="02020603050405020304" pitchFamily="18" charset="0"/>
                <a:ea typeface="Microsoft Sans Serif" panose="020B0604020202020204" pitchFamily="34" charset="0"/>
                <a:cs typeface="Times New Roman" panose="02020603050405020304" pitchFamily="18" charset="0"/>
              </a:rPr>
              <a:t>ờ</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soạng d</a:t>
            </a:r>
            <a:r>
              <a:rPr lang="en-US" sz="3200" dirty="0" err="1">
                <a:latin typeface="Times New Roman" panose="02020603050405020304" pitchFamily="18" charset="0"/>
                <a:ea typeface="Microsoft Sans Serif" panose="020B0604020202020204" pitchFamily="34" charset="0"/>
                <a:cs typeface="Times New Roman" panose="02020603050405020304" pitchFamily="18" charset="0"/>
              </a:rPr>
              <a:t>ưới</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đáy</a:t>
            </a:r>
            <a:r>
              <a:rPr lang="en-US" sz="3200" dirty="0">
                <a:effectLst/>
                <a:latin typeface="Times New Roman" panose="02020603050405020304" pitchFamily="18" charset="0"/>
                <a:ea typeface="Microsoft Sans Serif" panose="020B0604020202020204" pitchFamily="34" charset="0"/>
                <a:cs typeface="Times New Roman" panose="02020603050405020304" pitchFamily="18" charset="0"/>
              </a:rPr>
              <a:t>.</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Cái h</a:t>
            </a:r>
            <a:r>
              <a:rPr lang="en-US" sz="3200" dirty="0">
                <a:effectLst/>
                <a:latin typeface="Times New Roman" panose="02020603050405020304" pitchFamily="18" charset="0"/>
                <a:ea typeface="Microsoft Sans Serif" panose="020B0604020202020204" pitchFamily="34" charset="0"/>
                <a:cs typeface="Times New Roman" panose="02020603050405020304" pitchFamily="18" charset="0"/>
              </a:rPr>
              <a:t>ố</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đã v</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ô</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t</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ì</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nh </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t</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rở thành một hố </a:t>
            </a:r>
            <a:r>
              <a:rPr lang="en-US" sz="3200" dirty="0" err="1">
                <a:effectLst/>
                <a:latin typeface="Times New Roman" panose="02020603050405020304" pitchFamily="18" charset="0"/>
                <a:ea typeface="Microsoft Sans Serif" panose="020B0604020202020204" pitchFamily="34" charset="0"/>
                <a:cs typeface="Times New Roman" panose="02020603050405020304" pitchFamily="18" charset="0"/>
              </a:rPr>
              <a:t>rác</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 </a:t>
            </a:r>
            <a:r>
              <a:rPr lang="en-US" sz="3200" dirty="0" err="1">
                <a:latin typeface="Times New Roman" panose="02020603050405020304" pitchFamily="18" charset="0"/>
                <a:ea typeface="Microsoft Sans Serif" panose="020B0604020202020204" pitchFamily="34" charset="0"/>
                <a:cs typeface="Times New Roman" panose="02020603050405020304" pitchFamily="18" charset="0"/>
              </a:rPr>
              <a:t>với</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đủ các loại sỏi cát, lá kh</a:t>
            </a:r>
            <a:r>
              <a:rPr lang="en-US" sz="3200" dirty="0">
                <a:latin typeface="Times New Roman" panose="02020603050405020304" pitchFamily="18" charset="0"/>
                <a:ea typeface="Microsoft Sans Serif" panose="020B0604020202020204" pitchFamily="34" charset="0"/>
                <a:cs typeface="Times New Roman" panose="02020603050405020304" pitchFamily="18" charset="0"/>
              </a:rPr>
              <a:t>ô</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giấy vụn,</a:t>
            </a:r>
            <a:r>
              <a:rPr lang="en-US" sz="3200" dirty="0">
                <a:effectLst/>
                <a:latin typeface="Times New Roman" panose="02020603050405020304" pitchFamily="18" charset="0"/>
                <a:ea typeface="Microsoft Sans Serif" panose="020B0604020202020204" pitchFamily="34" charset="0"/>
                <a:cs typeface="Times New Roman" panose="02020603050405020304" pitchFamily="18" charset="0"/>
              </a:rPr>
              <a:t>…</a:t>
            </a:r>
            <a:r>
              <a:rPr lang="vi-VN" sz="3200" dirty="0">
                <a:effectLst/>
                <a:latin typeface="Times New Roman" panose="02020603050405020304" pitchFamily="18" charset="0"/>
                <a:ea typeface="Microsoft Sans Serif" panose="020B0604020202020204" pitchFamily="34" charset="0"/>
                <a:cs typeface="Times New Roman" panose="02020603050405020304" pitchFamily="18" charset="0"/>
              </a:rPr>
              <a:t> </a:t>
            </a:r>
            <a:endPar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592970" y="1432522"/>
            <a:ext cx="2986571"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1.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Dấu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chấm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lửng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endParaRPr>
          </a:p>
        </p:txBody>
      </p:sp>
      <p:sp>
        <p:nvSpPr>
          <p:cNvPr id="28" name="Rectangle 27">
            <a:extLst>
              <a:ext uri="{FF2B5EF4-FFF2-40B4-BE49-F238E27FC236}">
                <a16:creationId xmlns:a16="http://schemas.microsoft.com/office/drawing/2014/main" id="{505060DF-4D59-31EA-63A4-765D1904A22A}"/>
              </a:ext>
            </a:extLst>
          </p:cNvPr>
          <p:cNvSpPr/>
          <p:nvPr/>
        </p:nvSpPr>
        <p:spPr>
          <a:xfrm>
            <a:off x="838115" y="1995852"/>
            <a:ext cx="2938625" cy="523220"/>
          </a:xfrm>
          <a:prstGeom prst="rect">
            <a:avLst/>
          </a:prstGeom>
        </p:spPr>
        <p:txBody>
          <a:bodyPr wrap="none">
            <a:spAutoFit/>
          </a:bodyPr>
          <a:lstStyle/>
          <a:p>
            <a:pPr marL="0" marR="0" lvl="0" indent="0" algn="just" defTabSz="914400" rtl="0" eaLnBrk="1" fontAlgn="auto" latinLnBrk="0" hangingPunct="1">
              <a:spcBef>
                <a:spcPts val="0"/>
              </a:spcBef>
              <a:spcAft>
                <a:spcPts val="0"/>
              </a:spcAft>
              <a:buClrTx/>
              <a:buSzTx/>
              <a:buFontTx/>
              <a:buNone/>
              <a:tabLst>
                <a:tab pos="2110105" algn="l"/>
              </a:tabLst>
              <a:defRPr/>
            </a:pP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Bài tập </a:t>
            </a:r>
            <a:r>
              <a:rPr lang="pt-BR" sz="2800" b="1" dirty="0">
                <a:solidFill>
                  <a:prstClr val="black"/>
                </a:solidFill>
                <a:latin typeface="Times New Roman" panose="02020603050405020304" pitchFamily="18" charset="0"/>
                <a:ea typeface="MS Mincho"/>
              </a:rPr>
              <a:t>2</a:t>
            </a: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trang 42</a:t>
            </a:r>
            <a:endParaRPr kumimoji="0" lang="en-US" sz="280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9" name="TextBox 28">
            <a:extLst>
              <a:ext uri="{FF2B5EF4-FFF2-40B4-BE49-F238E27FC236}">
                <a16:creationId xmlns:a16="http://schemas.microsoft.com/office/drawing/2014/main" id="{5BB57835-C617-7893-82DD-1266460FB1B7}"/>
              </a:ext>
            </a:extLst>
          </p:cNvPr>
          <p:cNvSpPr txBox="1"/>
          <p:nvPr/>
        </p:nvSpPr>
        <p:spPr>
          <a:xfrm>
            <a:off x="450328" y="2499761"/>
            <a:ext cx="11291343" cy="1569660"/>
          </a:xfrm>
          <a:prstGeom prst="rect">
            <a:avLst/>
          </a:prstGeom>
          <a:noFill/>
        </p:spPr>
        <p:txBody>
          <a:bodyPr wrap="square">
            <a:spAutoFit/>
          </a:bodyPr>
          <a:lstStyle/>
          <a:p>
            <a:pPr algn="just"/>
            <a:r>
              <a:rPr lang="vi-VN" sz="3200" u="none" strike="noStrike" dirty="0">
                <a:effectLst/>
                <a:latin typeface="Times New Roman" panose="02020603050405020304" pitchFamily="18" charset="0"/>
                <a:ea typeface="Arial" panose="020B0604020202020204" pitchFamily="34" charset="0"/>
                <a:cs typeface="Times New Roman" panose="02020603050405020304" pitchFamily="18" charset="0"/>
              </a:rPr>
              <a:t>Tìm trong v</a:t>
            </a:r>
            <a:r>
              <a:rPr lang="en-US" sz="3200" dirty="0">
                <a:latin typeface="Times New Roman" panose="02020603050405020304" pitchFamily="18" charset="0"/>
                <a:ea typeface="Arial" panose="020B0604020202020204" pitchFamily="34" charset="0"/>
                <a:cs typeface="Times New Roman" panose="02020603050405020304" pitchFamily="18" charset="0"/>
              </a:rPr>
              <a:t>ă</a:t>
            </a:r>
            <a:r>
              <a:rPr lang="vi-VN" sz="3200" u="none" strike="noStrike" dirty="0">
                <a:effectLst/>
                <a:latin typeface="Times New Roman" panose="02020603050405020304" pitchFamily="18" charset="0"/>
                <a:ea typeface="Arial" panose="020B0604020202020204" pitchFamily="34" charset="0"/>
                <a:cs typeface="Times New Roman" panose="02020603050405020304" pitchFamily="18" charset="0"/>
              </a:rPr>
              <a:t>n bản </a:t>
            </a:r>
            <a:r>
              <a:rPr lang="vi-VN" sz="3200" b="1" i="1" u="none" strike="noStrike" dirty="0">
                <a:effectLst/>
                <a:latin typeface="Times New Roman" panose="02020603050405020304" pitchFamily="18" charset="0"/>
                <a:ea typeface="Arial" panose="020B0604020202020204" pitchFamily="34" charset="0"/>
                <a:cs typeface="Times New Roman" panose="02020603050405020304" pitchFamily="18" charset="0"/>
              </a:rPr>
              <a:t>Đường vào trun</a:t>
            </a:r>
            <a:r>
              <a:rPr lang="vi-VN" sz="3200" b="1" i="1" dirty="0">
                <a:effectLst/>
                <a:latin typeface="Times New Roman" panose="02020603050405020304" pitchFamily="18" charset="0"/>
                <a:ea typeface="Arial" panose="020B0604020202020204" pitchFamily="34" charset="0"/>
                <a:cs typeface="Times New Roman" panose="02020603050405020304" pitchFamily="18" charset="0"/>
              </a:rPr>
              <a:t>g tâm vũ trụ</a:t>
            </a:r>
            <a:r>
              <a:rPr lang="vi-VN" sz="32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một câu có dấu chấm lửng với công dụng làm giãn nhịp điệu c</a:t>
            </a:r>
            <a:r>
              <a:rPr lang="en-US" sz="3200" dirty="0">
                <a:latin typeface="Times New Roman" panose="02020603050405020304" pitchFamily="18" charset="0"/>
                <a:ea typeface="Arial" panose="020B0604020202020204" pitchFamily="34" charset="0"/>
                <a:cs typeface="Times New Roman" panose="02020603050405020304" pitchFamily="18" charset="0"/>
              </a:rPr>
              <a:t>â</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u v</a:t>
            </a:r>
            <a:r>
              <a:rPr lang="en-US" sz="3200" dirty="0">
                <a:latin typeface="Times New Roman" panose="02020603050405020304" pitchFamily="18" charset="0"/>
                <a:ea typeface="Arial" panose="020B0604020202020204" pitchFamily="34" charset="0"/>
                <a:cs typeface="Times New Roman" panose="02020603050405020304" pitchFamily="18" charset="0"/>
              </a:rPr>
              <a:t>ă</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n, chuẩn b</a:t>
            </a:r>
            <a:r>
              <a:rPr lang="en-US" sz="3200" dirty="0">
                <a:latin typeface="Times New Roman" panose="02020603050405020304" pitchFamily="18" charset="0"/>
                <a:ea typeface="Arial" panose="020B0604020202020204" pitchFamily="34" charset="0"/>
                <a:cs typeface="Times New Roman" panose="02020603050405020304" pitchFamily="18" charset="0"/>
              </a:rPr>
              <a:t>ị</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 cho sự xuất hiện của một từ ngữ biểu thị nội dung hài hước.</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3EB437D3-D79C-479B-613A-57EDA3394C25}"/>
              </a:ext>
            </a:extLst>
          </p:cNvPr>
          <p:cNvSpPr/>
          <p:nvPr/>
        </p:nvSpPr>
        <p:spPr>
          <a:xfrm>
            <a:off x="504756" y="4311962"/>
            <a:ext cx="11135859" cy="2554545"/>
          </a:xfrm>
          <a:prstGeom prst="rect">
            <a:avLst/>
          </a:prstGeom>
        </p:spPr>
        <p:txBody>
          <a:bodyPr wrap="square">
            <a:spAutoFit/>
          </a:bodyPr>
          <a:lstStyle/>
          <a:p>
            <a:pPr algn="just"/>
            <a:r>
              <a:rPr lang="en-US" sz="3200" dirty="0">
                <a:latin typeface="Times New Roman" panose="02020603050405020304" pitchFamily="18" charset="0"/>
                <a:ea typeface="Arial" panose="020B0604020202020204" pitchFamily="34" charset="0"/>
                <a:cs typeface="Times New Roman" panose="02020603050405020304" pitchFamily="18" charset="0"/>
              </a:rPr>
              <a:t>2)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oạn trích từ </a:t>
            </a: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truy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ề</a:t>
            </a: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thuyết</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đến </a:t>
            </a:r>
            <a:r>
              <a:rPr lang="vi-VN"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 khích</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(tr36)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tìm ra câu: </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Chẳng qua chỉ lả cái... </a:t>
            </a:r>
            <a:r>
              <a:rPr lang="en-US"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ổ</a:t>
            </a:r>
            <a:r>
              <a:rPr lang="vi-VN"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voi thôi m</a:t>
            </a:r>
            <a:r>
              <a:rPr lang="en-US"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32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Ai bảo có người “mắt toét”! - Tôi khích.</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901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493288" y="1137155"/>
            <a:ext cx="3029997" cy="523220"/>
          </a:xfrm>
          <a:prstGeom prst="rect">
            <a:avLst/>
          </a:prstGeom>
        </p:spPr>
        <p:txBody>
          <a:bodyPr wrap="none">
            <a:spAutoFit/>
          </a:bodyPr>
          <a:lstStyle/>
          <a:p>
            <a:pPr marL="0" marR="0" lvl="0" indent="0" algn="just" defTabSz="914400" rtl="0" eaLnBrk="1" fontAlgn="auto" latinLnBrk="0" hangingPunct="1">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2. </a:t>
            </a:r>
            <a:r>
              <a:rPr lang="pt-BR" sz="2800" b="1" dirty="0">
                <a:solidFill>
                  <a:srgbClr val="0000FF"/>
                </a:solidFill>
                <a:latin typeface="Times New Roman" panose="02020603050405020304" pitchFamily="18" charset="0"/>
                <a:ea typeface="MS Mincho"/>
              </a:rPr>
              <a:t>Dấu ngoặc kép</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8" name="Rectangle 27"/>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sp>
        <p:nvSpPr>
          <p:cNvPr id="29" name="Rectangle 28">
            <a:extLst>
              <a:ext uri="{FF2B5EF4-FFF2-40B4-BE49-F238E27FC236}">
                <a16:creationId xmlns:a16="http://schemas.microsoft.com/office/drawing/2014/main" id="{B043BE7B-8DC2-1B8C-90CA-05777E986A73}"/>
              </a:ext>
            </a:extLst>
          </p:cNvPr>
          <p:cNvSpPr/>
          <p:nvPr/>
        </p:nvSpPr>
        <p:spPr>
          <a:xfrm>
            <a:off x="660399" y="1618039"/>
            <a:ext cx="2938625" cy="523220"/>
          </a:xfrm>
          <a:prstGeom prst="rect">
            <a:avLst/>
          </a:prstGeom>
        </p:spPr>
        <p:txBody>
          <a:bodyPr wrap="none">
            <a:spAutoFit/>
          </a:bodyPr>
          <a:lstStyle/>
          <a:p>
            <a:pPr marL="0" marR="0" lvl="0" indent="0" algn="just" defTabSz="914400" rtl="0" eaLnBrk="1" fontAlgn="auto" latinLnBrk="0" hangingPunct="1">
              <a:spcBef>
                <a:spcPts val="0"/>
              </a:spcBef>
              <a:spcAft>
                <a:spcPts val="0"/>
              </a:spcAft>
              <a:buClrTx/>
              <a:buSzTx/>
              <a:buFontTx/>
              <a:buNone/>
              <a:tabLst>
                <a:tab pos="2110105" algn="l"/>
              </a:tabLst>
              <a:defRPr/>
            </a:pP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Bài tập </a:t>
            </a:r>
            <a:r>
              <a:rPr lang="pt-BR" sz="2800" b="1" dirty="0">
                <a:solidFill>
                  <a:prstClr val="black"/>
                </a:solidFill>
                <a:latin typeface="Times New Roman" panose="02020603050405020304" pitchFamily="18" charset="0"/>
                <a:ea typeface="MS Mincho"/>
              </a:rPr>
              <a:t>3</a:t>
            </a: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trang 42</a:t>
            </a:r>
            <a:endParaRPr kumimoji="0" lang="en-US" sz="280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TextBox 29">
            <a:extLst>
              <a:ext uri="{FF2B5EF4-FFF2-40B4-BE49-F238E27FC236}">
                <a16:creationId xmlns:a16="http://schemas.microsoft.com/office/drawing/2014/main" id="{CAEFE1ED-1255-3F25-5B36-767F743BD40A}"/>
              </a:ext>
            </a:extLst>
          </p:cNvPr>
          <p:cNvSpPr txBox="1"/>
          <p:nvPr/>
        </p:nvSpPr>
        <p:spPr>
          <a:xfrm>
            <a:off x="516373" y="2151265"/>
            <a:ext cx="11291343" cy="4247317"/>
          </a:xfrm>
          <a:prstGeom prst="rect">
            <a:avLst/>
          </a:prstGeom>
          <a:noFill/>
        </p:spPr>
        <p:txBody>
          <a:bodyPr wrap="square">
            <a:spAutoFit/>
          </a:bodyPr>
          <a:lstStyle/>
          <a:p>
            <a:r>
              <a:rPr lang="vi-VN" sz="3000" dirty="0">
                <a:effectLst/>
                <a:latin typeface="Times New Roman" panose="02020603050405020304" pitchFamily="18" charset="0"/>
                <a:ea typeface="Arial" panose="020B0604020202020204" pitchFamily="34" charset="0"/>
                <a:cs typeface="Times New Roman" panose="02020603050405020304" pitchFamily="18" charset="0"/>
              </a:rPr>
              <a:t>Nêu công dụng của dấu ngoặc kép trong các câu sau:</a:t>
            </a:r>
            <a:endParaRPr lang="en-US" sz="3000" dirty="0">
              <a:effectLst/>
              <a:latin typeface="Times New Roman" panose="02020603050405020304" pitchFamily="18" charset="0"/>
              <a:ea typeface="Arial" panose="020B0604020202020204" pitchFamily="34" charset="0"/>
              <a:cs typeface="Times New Roman" panose="02020603050405020304" pitchFamily="18" charset="0"/>
            </a:endParaRPr>
          </a:p>
          <a:p>
            <a:pPr lvl="0" algn="just">
              <a:buClr>
                <a:srgbClr val="666564"/>
              </a:buClr>
              <a:buSzPts val="450"/>
              <a:tabLst>
                <a:tab pos="234950" algn="l"/>
              </a:tabLst>
            </a:pP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a) </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Cả Th</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ầ</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Đ</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ồ</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ng và tôi đ</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ề</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 tin “cái rốn" </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ấ</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y hẳn vẫn còn ở trong đền chứ không thể là hòn đá </a:t>
            </a:r>
            <a:r>
              <a:rPr lang="en-US" sz="3000" i="1" dirty="0">
                <a:latin typeface="Times New Roman" panose="02020603050405020304" pitchFamily="18" charset="0"/>
                <a:ea typeface="Arial" panose="020B0604020202020204" pitchFamily="34" charset="0"/>
                <a:cs typeface="Times New Roman" panose="02020603050405020304" pitchFamily="18" charset="0"/>
              </a:rPr>
              <a:t>Ô</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m-phe-lốt k</a:t>
            </a:r>
            <a:r>
              <a:rPr lang="en-US" sz="3000" i="1"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i</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a.</a:t>
            </a:r>
            <a:endPar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lvl="0" algn="just">
              <a:buClr>
                <a:srgbClr val="666564"/>
              </a:buClr>
              <a:buSzPts val="450"/>
              <a:tabLst>
                <a:tab pos="234950" algn="l"/>
              </a:tabLst>
            </a:pP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Công</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dụng</a:t>
            </a:r>
            <a:r>
              <a:rPr lang="en-US" sz="3000" dirty="0">
                <a:solidFill>
                  <a:srgbClr val="0000FF"/>
                </a:solidFill>
                <a:effectLst/>
                <a:latin typeface="Times New Roman" panose="02020603050405020304" pitchFamily="18" charset="0"/>
                <a:ea typeface="Times New Roman" panose="02020603050405020304" pitchFamily="18" charset="0"/>
              </a:rPr>
              <a:t>: </a:t>
            </a:r>
            <a:r>
              <a:rPr lang="vi-VN" sz="3000" dirty="0">
                <a:solidFill>
                  <a:srgbClr val="0000FF"/>
                </a:solidFill>
                <a:effectLst/>
                <a:latin typeface="Times New Roman" panose="02020603050405020304" pitchFamily="18" charset="0"/>
                <a:ea typeface="Times New Roman" panose="02020603050405020304" pitchFamily="18" charset="0"/>
              </a:rPr>
              <a:t>Dấu ngoặc kép  dùng để đánh d</a:t>
            </a:r>
            <a:r>
              <a:rPr lang="en-US" sz="3000" dirty="0" err="1">
                <a:solidFill>
                  <a:srgbClr val="0000FF"/>
                </a:solidFill>
                <a:effectLst/>
                <a:latin typeface="Times New Roman" panose="02020603050405020304" pitchFamily="18" charset="0"/>
                <a:ea typeface="Times New Roman" panose="02020603050405020304" pitchFamily="18" charset="0"/>
              </a:rPr>
              <a:t>ấu</a:t>
            </a:r>
            <a:r>
              <a:rPr lang="vi-VN" sz="3000" dirty="0">
                <a:solidFill>
                  <a:srgbClr val="0000FF"/>
                </a:solidFill>
                <a:effectLst/>
                <a:latin typeface="Times New Roman" panose="02020603050405020304" pitchFamily="18" charset="0"/>
                <a:ea typeface="Times New Roman" panose="02020603050405020304" pitchFamily="18" charset="0"/>
              </a:rPr>
              <a:t> từ ngữ được hiểu theo nghĩa đặc biệt</a:t>
            </a:r>
            <a:r>
              <a:rPr lang="en-US" sz="3000" dirty="0">
                <a:solidFill>
                  <a:srgbClr val="0000FF"/>
                </a:solidFill>
                <a:effectLst/>
                <a:latin typeface="Times New Roman" panose="02020603050405020304" pitchFamily="18" charset="0"/>
                <a:ea typeface="Times New Roman" panose="02020603050405020304" pitchFamily="18" charset="0"/>
              </a:rPr>
              <a:t>.</a:t>
            </a:r>
            <a:endParaRPr lang="en-US" sz="3000"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lvl="0">
              <a:buClr>
                <a:srgbClr val="666564"/>
              </a:buClr>
              <a:buSzPts val="450"/>
              <a:tabLst>
                <a:tab pos="232410" algn="l"/>
              </a:tabLst>
            </a:pP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b) </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a:t>
            </a:r>
            <a:r>
              <a:rPr lang="en-US" sz="3000" i="1" dirty="0">
                <a:latin typeface="Times New Roman" panose="02020603050405020304" pitchFamily="18" charset="0"/>
                <a:ea typeface="Arial" panose="020B0604020202020204" pitchFamily="34" charset="0"/>
                <a:cs typeface="Times New Roman" panose="02020603050405020304" pitchFamily="18" charset="0"/>
              </a:rPr>
              <a:t>â</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 hỏi đ</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ầ</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 ti</a:t>
            </a:r>
            <a:r>
              <a:rPr lang="en-US" sz="3000" i="1" dirty="0">
                <a:latin typeface="Times New Roman" panose="02020603050405020304" pitchFamily="18" charset="0"/>
                <a:ea typeface="Arial" panose="020B0604020202020204" pitchFamily="34" charset="0"/>
                <a:cs typeface="Times New Roman" panose="02020603050405020304" pitchFamily="18" charset="0"/>
              </a:rPr>
              <a:t>ê</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chạy qua </a:t>
            </a:r>
            <a:r>
              <a:rPr lang="en-US" sz="3000" i="1" dirty="0" err="1">
                <a:latin typeface="Times New Roman" panose="02020603050405020304" pitchFamily="18" charset="0"/>
                <a:ea typeface="Arial" panose="020B0604020202020204" pitchFamily="34" charset="0"/>
                <a:cs typeface="Times New Roman" panose="02020603050405020304" pitchFamily="18" charset="0"/>
              </a:rPr>
              <a:t>đầ</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u hắn chắc ch</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ắ</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là: Sao có thể lưu giữ được những “hiện vậ</a:t>
            </a:r>
            <a:r>
              <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a:t>
            </a:r>
            <a:r>
              <a:rPr lang="vi-VN"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này?</a:t>
            </a:r>
            <a:endParaRPr lang="en-US" sz="3000" i="1"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a:buClr>
                <a:srgbClr val="666564"/>
              </a:buClr>
              <a:buSzPts val="450"/>
              <a:tabLst>
                <a:tab pos="232410" algn="l"/>
              </a:tabLst>
            </a:pP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Công</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dụng</a:t>
            </a:r>
            <a:r>
              <a:rPr lang="en-US" sz="3000" dirty="0">
                <a:solidFill>
                  <a:srgbClr val="0000FF"/>
                </a:solidFill>
                <a:effectLst/>
                <a:latin typeface="Times New Roman" panose="02020603050405020304" pitchFamily="18" charset="0"/>
                <a:ea typeface="Times New Roman" panose="02020603050405020304" pitchFamily="18" charset="0"/>
              </a:rPr>
              <a:t>: </a:t>
            </a:r>
            <a:r>
              <a:rPr lang="vi-VN" sz="3000" dirty="0">
                <a:solidFill>
                  <a:srgbClr val="0000FF"/>
                </a:solidFill>
                <a:effectLst/>
                <a:latin typeface="Times New Roman" panose="02020603050405020304" pitchFamily="18" charset="0"/>
                <a:ea typeface="Times New Roman" panose="02020603050405020304" pitchFamily="18" charset="0"/>
              </a:rPr>
              <a:t>Dấu ngoặc kép  dùng để đánh d</a:t>
            </a:r>
            <a:r>
              <a:rPr lang="en-US" sz="3000" dirty="0" err="1">
                <a:solidFill>
                  <a:srgbClr val="0000FF"/>
                </a:solidFill>
                <a:effectLst/>
                <a:latin typeface="Times New Roman" panose="02020603050405020304" pitchFamily="18" charset="0"/>
                <a:ea typeface="Times New Roman" panose="02020603050405020304" pitchFamily="18" charset="0"/>
              </a:rPr>
              <a:t>ấu</a:t>
            </a:r>
            <a:r>
              <a:rPr lang="vi-VN" sz="3000" dirty="0">
                <a:solidFill>
                  <a:srgbClr val="0000FF"/>
                </a:solidFill>
                <a:effectLst/>
                <a:latin typeface="Times New Roman" panose="02020603050405020304" pitchFamily="18" charset="0"/>
                <a:ea typeface="Times New Roman" panose="02020603050405020304" pitchFamily="18" charset="0"/>
              </a:rPr>
              <a:t> từ ngữ được hiểu theo nghĩa đặc biệt</a:t>
            </a:r>
            <a:r>
              <a:rPr lang="en-US" sz="3000" dirty="0">
                <a:solidFill>
                  <a:srgbClr val="0000FF"/>
                </a:solidFill>
                <a:effectLst/>
                <a:latin typeface="Times New Roman" panose="02020603050405020304" pitchFamily="18" charset="0"/>
                <a:ea typeface="Times New Roman" panose="02020603050405020304" pitchFamily="18" charset="0"/>
              </a:rPr>
              <a:t>.</a:t>
            </a:r>
            <a:endParaRPr lang="en-US" sz="3000"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497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circle(in)">
                                      <p:cBhvr>
                                        <p:cTn id="7" dur="2000"/>
                                        <p:tgtEl>
                                          <p:spTgt spid="30">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circle(in)">
                                      <p:cBhvr>
                                        <p:cTn id="10" dur="2000"/>
                                        <p:tgtEl>
                                          <p:spTgt spid="3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animEffect transition="in" filter="fade">
                                      <p:cBhvr>
                                        <p:cTn id="15" dur="500"/>
                                        <p:tgtEl>
                                          <p:spTgt spid="3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xEl>
                                              <p:pRg st="3" end="3"/>
                                            </p:txEl>
                                          </p:spTgt>
                                        </p:tgtEl>
                                        <p:attrNameLst>
                                          <p:attrName>style.visibility</p:attrName>
                                        </p:attrNameLst>
                                      </p:cBhvr>
                                      <p:to>
                                        <p:strVal val="visible"/>
                                      </p:to>
                                    </p:set>
                                    <p:animEffect transition="in" filter="fade">
                                      <p:cBhvr>
                                        <p:cTn id="20" dur="500"/>
                                        <p:tgtEl>
                                          <p:spTgt spid="3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
                                            <p:txEl>
                                              <p:pRg st="4" end="4"/>
                                            </p:txEl>
                                          </p:spTgt>
                                        </p:tgtEl>
                                        <p:attrNameLst>
                                          <p:attrName>style.visibility</p:attrName>
                                        </p:attrNameLst>
                                      </p:cBhvr>
                                      <p:to>
                                        <p:strVal val="visible"/>
                                      </p:to>
                                    </p:set>
                                    <p:animEffect transition="in" filter="barn(inVertical)">
                                      <p:cBhvr>
                                        <p:cTn id="25"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493288" y="1137155"/>
            <a:ext cx="3029997"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2. Dấu ngoặc kép: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8" name="Rectangle 27"/>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sp>
        <p:nvSpPr>
          <p:cNvPr id="29" name="Rectangle 28">
            <a:extLst>
              <a:ext uri="{FF2B5EF4-FFF2-40B4-BE49-F238E27FC236}">
                <a16:creationId xmlns:a16="http://schemas.microsoft.com/office/drawing/2014/main" id="{B043BE7B-8DC2-1B8C-90CA-05777E986A73}"/>
              </a:ext>
            </a:extLst>
          </p:cNvPr>
          <p:cNvSpPr/>
          <p:nvPr/>
        </p:nvSpPr>
        <p:spPr>
          <a:xfrm>
            <a:off x="660399" y="1618039"/>
            <a:ext cx="2938625"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Bài tập </a:t>
            </a:r>
            <a:r>
              <a:rPr lang="pt-BR" sz="2800" b="1" dirty="0">
                <a:solidFill>
                  <a:prstClr val="black"/>
                </a:solidFill>
                <a:latin typeface="Times New Roman" panose="02020603050405020304" pitchFamily="18" charset="0"/>
                <a:ea typeface="MS Mincho"/>
              </a:rPr>
              <a:t>4</a:t>
            </a: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trang 42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TextBox 29">
            <a:extLst>
              <a:ext uri="{FF2B5EF4-FFF2-40B4-BE49-F238E27FC236}">
                <a16:creationId xmlns:a16="http://schemas.microsoft.com/office/drawing/2014/main" id="{CAEFE1ED-1255-3F25-5B36-767F743BD40A}"/>
              </a:ext>
            </a:extLst>
          </p:cNvPr>
          <p:cNvSpPr txBox="1"/>
          <p:nvPr/>
        </p:nvSpPr>
        <p:spPr>
          <a:xfrm>
            <a:off x="516373" y="2151265"/>
            <a:ext cx="11291343" cy="4616648"/>
          </a:xfrm>
          <a:prstGeom prst="rect">
            <a:avLst/>
          </a:prstGeom>
          <a:noFill/>
        </p:spPr>
        <p:txBody>
          <a:bodyPr wrap="square">
            <a:spAutoFit/>
          </a:bodyPr>
          <a:lstStyle/>
          <a:p>
            <a:r>
              <a:rPr lang="vi-VN" sz="2800" dirty="0">
                <a:latin typeface="Times New Roman" panose="02020603050405020304" pitchFamily="18" charset="0"/>
                <a:ea typeface="Arial" panose="020B0604020202020204" pitchFamily="34" charset="0"/>
              </a:rPr>
              <a:t>Viết đoạn văn (khoảng 5-7 câu) về một nội dung được gợi ra từ văn bản </a:t>
            </a:r>
            <a:r>
              <a:rPr lang="vi-VN" sz="2800" b="1" i="1" dirty="0">
                <a:latin typeface="Times New Roman" panose="02020603050405020304" pitchFamily="18" charset="0"/>
                <a:ea typeface="Arial" panose="020B0604020202020204" pitchFamily="34" charset="0"/>
              </a:rPr>
              <a:t>Đường vào trung t</a:t>
            </a:r>
            <a:r>
              <a:rPr lang="en-US" sz="2800" b="1" i="1" dirty="0">
                <a:latin typeface="Times New Roman" panose="02020603050405020304" pitchFamily="18" charset="0"/>
                <a:ea typeface="Arial" panose="020B0604020202020204" pitchFamily="34" charset="0"/>
              </a:rPr>
              <a:t>â</a:t>
            </a:r>
            <a:r>
              <a:rPr lang="vi-VN" sz="2800" b="1" i="1" dirty="0">
                <a:latin typeface="Times New Roman" panose="02020603050405020304" pitchFamily="18" charset="0"/>
                <a:ea typeface="Arial" panose="020B0604020202020204" pitchFamily="34" charset="0"/>
              </a:rPr>
              <a:t>m vũ trụ,</a:t>
            </a:r>
            <a:r>
              <a:rPr lang="vi-VN" sz="2800" dirty="0">
                <a:latin typeface="Times New Roman" panose="02020603050405020304" pitchFamily="18" charset="0"/>
                <a:ea typeface="Arial" panose="020B0604020202020204" pitchFamily="34" charset="0"/>
              </a:rPr>
              <a:t> trong dó có sử dụng d</a:t>
            </a:r>
            <a:r>
              <a:rPr lang="en-US" sz="2800" dirty="0" err="1">
                <a:latin typeface="Times New Roman" panose="02020603050405020304" pitchFamily="18" charset="0"/>
                <a:ea typeface="Arial" panose="020B0604020202020204" pitchFamily="34" charset="0"/>
              </a:rPr>
              <a:t>ấu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chấm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lửng</a:t>
            </a:r>
            <a:r>
              <a:rPr lang="en-US" sz="2800" dirty="0">
                <a:latin typeface="Times New Roman" panose="02020603050405020304" pitchFamily="18" charset="0"/>
                <a:ea typeface="Arial" panose="020B0604020202020204" pitchFamily="34" charset="0"/>
              </a:rPr>
              <a:t>.</a:t>
            </a:r>
          </a:p>
          <a:p>
            <a:endParaRPr lang="en-US" sz="11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GỢI Ý</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vi-VN" sz="2800" dirty="0">
                <a:solidFill>
                  <a:srgbClr val="0000FF"/>
                </a:solidFill>
                <a:latin typeface="Times New Roman" panose="02020603050405020304" pitchFamily="18" charset="0"/>
                <a:cs typeface="Times New Roman" panose="02020603050405020304" pitchFamily="18" charset="0"/>
              </a:rPr>
              <a:t>(1) Khi quay trở lại bảo tàng để “mượn” hòn đá Ôm-phe-lốt, Thần Đổng đã xử trí như thế nào để có thể “qua mặt” được sự canh gác cẩn mật của bảo vệ bảo tàng? </a:t>
            </a:r>
            <a:endParaRPr lang="en-US"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(2) Trong lúc cố gắng thoát khỏi Tầm Vũ Trụ, nhân vật “tôi” và Thần Đồng đã gặp khó khăn, cản trở hay nhận được sự giúp đỡ từ những loài sống ở khu rừng cổ sinh và thảo nguyên?</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39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circle(in)">
                                      <p:cBhvr>
                                        <p:cTn id="7" dur="20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circle(in)">
                                      <p:cBhvr>
                                        <p:cTn id="12" dur="20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animEffect transition="in" filter="circle(in)">
                                      <p:cBhvr>
                                        <p:cTn id="17" dur="2000"/>
                                        <p:tgtEl>
                                          <p:spTgt spid="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circle(in)">
                                      <p:cBhvr>
                                        <p:cTn id="22" dur="20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KHỞI ĐỘNG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071616104"/>
              </p:ext>
            </p:extLst>
          </p:nvPr>
        </p:nvGraphicFramePr>
        <p:xfrm>
          <a:off x="620220" y="1604542"/>
          <a:ext cx="11020395" cy="4434604"/>
        </p:xfrm>
        <a:graphic>
          <a:graphicData uri="http://schemas.openxmlformats.org/drawingml/2006/table">
            <a:tbl>
              <a:tblPr firstRow="1" firstCol="1" lastRow="1" lastCol="1" bandRow="1" bandCol="1"/>
              <a:tblGrid>
                <a:gridCol w="4472795">
                  <a:extLst>
                    <a:ext uri="{9D8B030D-6E8A-4147-A177-3AD203B41FA5}">
                      <a16:colId xmlns:a16="http://schemas.microsoft.com/office/drawing/2014/main" val="2523265064"/>
                    </a:ext>
                  </a:extLst>
                </a:gridCol>
                <a:gridCol w="6547600">
                  <a:extLst>
                    <a:ext uri="{9D8B030D-6E8A-4147-A177-3AD203B41FA5}">
                      <a16:colId xmlns:a16="http://schemas.microsoft.com/office/drawing/2014/main" val="4277197768"/>
                    </a:ext>
                  </a:extLst>
                </a:gridCol>
              </a:tblGrid>
              <a:tr h="595526">
                <a:tc>
                  <a:txBody>
                    <a:bodyPr/>
                    <a:lstStyle/>
                    <a:p>
                      <a:pPr indent="0" algn="ctr">
                        <a:spcAft>
                          <a:spcPts val="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045087"/>
                  </a:ext>
                </a:extLst>
              </a:tr>
              <a:tr h="1927833">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phẩy</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(1): </a:t>
                      </a:r>
                    </a:p>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d</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ấu phẩy còn lại</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ngăn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ngăn cách các sự vật (các thành phần trong một phép liệt kê).</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515469"/>
                  </a:ext>
                </a:extLst>
              </a:tr>
              <a:tr h="1315719">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Dấu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lửng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effectLst/>
                          <a:latin typeface="Times New Roman" panose="02020603050405020304" pitchFamily="18" charset="0"/>
                          <a:ea typeface="Arial" panose="020B0604020202020204" pitchFamily="34" charset="0"/>
                          <a:cs typeface="Times New Roman" panose="02020603050405020304" pitchFamily="18" charset="0"/>
                        </a:rPr>
                        <a:t>cho biết nhi</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ều</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600" dirty="0">
                          <a:effectLst/>
                          <a:latin typeface="Times New Roman" panose="02020603050405020304" pitchFamily="18" charset="0"/>
                          <a:ea typeface="Arial" panose="020B0604020202020204" pitchFamily="34" charset="0"/>
                          <a:cs typeface="Times New Roman" panose="02020603050405020304" pitchFamily="18" charset="0"/>
                        </a:rPr>
                        <a:t> sự vật, hiện tượng tương tự chưa liệt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kê</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hết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91285"/>
                  </a:ext>
                </a:extLst>
              </a:tr>
              <a:tr h="595526">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chấm</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SzPts val="1400"/>
                        <a:buFont typeface="Times New Roman" panose="02020603050405020304" pitchFamily="18" charse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742972"/>
                  </a:ext>
                </a:extLst>
              </a:tr>
            </a:tbl>
          </a:graphicData>
        </a:graphic>
      </p:graphicFrame>
    </p:spTree>
    <p:extLst>
      <p:ext uri="{BB962C8B-B14F-4D97-AF65-F5344CB8AC3E}">
        <p14:creationId xmlns:p14="http://schemas.microsoft.com/office/powerpoint/2010/main" val="29217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3845610" y="1924393"/>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5271981" y="2081097"/>
            <a:ext cx="1364412"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sng"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Tiết 92</a:t>
            </a: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C93C98-8B62-28BA-ADE3-4C38F4C21E76}"/>
              </a:ext>
            </a:extLst>
          </p:cNvPr>
          <p:cNvSpPr/>
          <p:nvPr/>
        </p:nvSpPr>
        <p:spPr>
          <a:xfrm>
            <a:off x="1527235" y="3242675"/>
            <a:ext cx="9206366" cy="1323439"/>
          </a:xfrm>
          <a:prstGeom prst="rect">
            <a:avLst/>
          </a:prstGeom>
          <a:noFill/>
        </p:spPr>
        <p:txBody>
          <a:bodyPr wrap="none" lIns="91440" tIns="45720" rIns="91440" bIns="45720">
            <a:spAutoFit/>
          </a:bodyPr>
          <a:lstStyle/>
          <a:p>
            <a:pPr algn="ctr"/>
            <a:r>
              <a:rPr lang="en-US" sz="8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DẤU CHẤM LỬNG</a:t>
            </a:r>
          </a:p>
        </p:txBody>
      </p:sp>
      <p:pic>
        <p:nvPicPr>
          <p:cNvPr id="7" name="Picture 6">
            <a:extLst>
              <a:ext uri="{FF2B5EF4-FFF2-40B4-BE49-F238E27FC236}">
                <a16:creationId xmlns:a16="http://schemas.microsoft.com/office/drawing/2014/main" id="{52EC32BB-ADE0-69EA-51E4-34B1E44698E8}"/>
              </a:ext>
            </a:extLst>
          </p:cNvPr>
          <p:cNvPicPr>
            <a:picLocks noChangeAspect="1"/>
          </p:cNvPicPr>
          <p:nvPr/>
        </p:nvPicPr>
        <p:blipFill>
          <a:blip r:embed="rId3"/>
          <a:srcRect l="33996" t="72399" r="31567" b="13095"/>
          <a:stretch>
            <a:fillRect/>
          </a:stretch>
        </p:blipFill>
        <p:spPr>
          <a:xfrm>
            <a:off x="3905723" y="82232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8" name="Picture 7">
            <a:extLst>
              <a:ext uri="{FF2B5EF4-FFF2-40B4-BE49-F238E27FC236}">
                <a16:creationId xmlns:a16="http://schemas.microsoft.com/office/drawing/2014/main" id="{4F472B2B-A5F6-28F1-1A17-AAD60548A29D}"/>
              </a:ext>
            </a:extLst>
          </p:cNvPr>
          <p:cNvPicPr>
            <a:picLocks noChangeAspect="1"/>
          </p:cNvPicPr>
          <p:nvPr/>
        </p:nvPicPr>
        <p:blipFill>
          <a:blip r:embed="rId3"/>
          <a:srcRect l="33996" t="72399" r="31567" b="13095"/>
          <a:stretch>
            <a:fillRect/>
          </a:stretch>
        </p:blipFill>
        <p:spPr>
          <a:xfrm>
            <a:off x="5399389" y="829934"/>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9" name="Picture 8">
            <a:extLst>
              <a:ext uri="{FF2B5EF4-FFF2-40B4-BE49-F238E27FC236}">
                <a16:creationId xmlns:a16="http://schemas.microsoft.com/office/drawing/2014/main" id="{3FA301DE-336D-E1A7-3A18-21B9DCB0250C}"/>
              </a:ext>
            </a:extLst>
          </p:cNvPr>
          <p:cNvPicPr>
            <a:picLocks noChangeAspect="1"/>
          </p:cNvPicPr>
          <p:nvPr/>
        </p:nvPicPr>
        <p:blipFill>
          <a:blip r:embed="rId3"/>
          <a:srcRect l="33996" t="72399" r="31567" b="13095"/>
          <a:stretch>
            <a:fillRect/>
          </a:stretch>
        </p:blipFill>
        <p:spPr>
          <a:xfrm>
            <a:off x="6845391" y="82818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spTree>
    <p:extLst>
      <p:ext uri="{BB962C8B-B14F-4D97-AF65-F5344CB8AC3E}">
        <p14:creationId xmlns:p14="http://schemas.microsoft.com/office/powerpoint/2010/main" val="406644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9" name="Rounded Rectangle 8"/>
          <p:cNvSpPr/>
          <p:nvPr/>
        </p:nvSpPr>
        <p:spPr>
          <a:xfrm>
            <a:off x="621212" y="1657022"/>
            <a:ext cx="11095050" cy="1301055"/>
          </a:xfrm>
          <a:prstGeom prst="roundRect">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Đọc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các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câu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văn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sau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tìm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và</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biết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công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dụng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dấu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chấm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lửng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Rút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ra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công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dụng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dấu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chấm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lửng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Calibri"/>
            </a:endParaRPr>
          </a:p>
        </p:txBody>
      </p:sp>
      <p:sp>
        <p:nvSpPr>
          <p:cNvPr id="11" name="Down Arrow 10"/>
          <p:cNvSpPr/>
          <p:nvPr/>
        </p:nvSpPr>
        <p:spPr>
          <a:xfrm>
            <a:off x="5069360" y="3047178"/>
            <a:ext cx="1820273" cy="435990"/>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568388" y="3488551"/>
            <a:ext cx="3612262" cy="292387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vi-V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 khi có vẻ đã hài lòng, nó l</a:t>
            </a:r>
            <a:r>
              <a:rPr lang="en-US" sz="2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ôi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 túi ra ba bốn lọ nhỏ</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cái</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màu đỏ. cái màu vàng, cái màu xanh lục,</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đểu do nó tự chế.</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vi-VN" sz="16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(Tạ Duy Anh. Bức tranh của em gái tôì)</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489494" y="3522321"/>
            <a:ext cx="3377222" cy="280076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3200" dirty="0">
                <a:latin typeface="Times New Roman" panose="02020603050405020304" pitchFamily="18" charset="0"/>
                <a:ea typeface="Times New Roman" panose="02020603050405020304" pitchFamily="18" charset="0"/>
              </a:rPr>
              <a:t>b) </a:t>
            </a:r>
            <a:r>
              <a:rPr lang="vi-VN" sz="3200" dirty="0">
                <a:latin typeface="Times New Roman" panose="02020603050405020304" pitchFamily="18" charset="0"/>
                <a:ea typeface="Times New Roman" panose="02020603050405020304" pitchFamily="18" charset="0"/>
              </a:rPr>
              <a:t>Hay là báy giờ em nghĩ thổ này</a:t>
            </a:r>
            <a:r>
              <a:rPr lang="en-US" sz="3200" dirty="0">
                <a:latin typeface="Times New Roman" panose="02020603050405020304" pitchFamily="18" charset="0"/>
                <a:ea typeface="Times New Roman" panose="02020603050405020304" pitchFamily="18" charset="0"/>
              </a:rPr>
              <a:t>…</a:t>
            </a:r>
            <a:r>
              <a:rPr lang="vi-VN" sz="3200" dirty="0">
                <a:latin typeface="Times New Roman" panose="02020603050405020304" pitchFamily="18" charset="0"/>
                <a:ea typeface="Times New Roman" panose="02020603050405020304" pitchFamily="18" charset="0"/>
              </a:rPr>
              <a:t> Song anh có cho phép nói em mớì dám nói</a:t>
            </a:r>
            <a:r>
              <a:rPr lang="en-US" sz="3200" dirty="0">
                <a:latin typeface="Times New Roman" panose="02020603050405020304" pitchFamily="18" charset="0"/>
                <a:ea typeface="Times New Roman" panose="02020603050405020304" pitchFamily="18" charset="0"/>
              </a:rPr>
              <a:t>…</a:t>
            </a:r>
          </a:p>
          <a:p>
            <a:pPr algn="just"/>
            <a:r>
              <a:rPr lang="vi-VN" sz="1600" i="1" dirty="0">
                <a:latin typeface="Times New Roman" panose="02020603050405020304" pitchFamily="18" charset="0"/>
                <a:ea typeface="Times New Roman" panose="02020603050405020304" pitchFamily="18" charset="0"/>
              </a:rPr>
              <a:t>(Tô Hoài. Dế Mèn phi</a:t>
            </a:r>
            <a:r>
              <a:rPr lang="en-US" sz="1600" i="1" dirty="0">
                <a:latin typeface="Times New Roman" panose="02020603050405020304" pitchFamily="18" charset="0"/>
                <a:ea typeface="Times New Roman" panose="02020603050405020304" pitchFamily="18" charset="0"/>
              </a:rPr>
              <a:t>ê</a:t>
            </a:r>
            <a:r>
              <a:rPr lang="vi-VN" sz="1600" i="1" dirty="0">
                <a:latin typeface="Times New Roman" panose="02020603050405020304" pitchFamily="18" charset="0"/>
                <a:ea typeface="Times New Roman" panose="02020603050405020304" pitchFamily="18" charset="0"/>
              </a:rPr>
              <a:t>u lưu k</a:t>
            </a:r>
            <a:r>
              <a:rPr lang="en-US" sz="1600" i="1" dirty="0">
                <a:latin typeface="Times New Roman" panose="02020603050405020304" pitchFamily="18" charset="0"/>
                <a:ea typeface="Times New Roman" panose="02020603050405020304" pitchFamily="18" charset="0"/>
              </a:rPr>
              <a:t>í</a:t>
            </a:r>
            <a:r>
              <a:rPr lang="vi-VN" sz="1600" i="1"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p:sp>
        <p:nvSpPr>
          <p:cNvPr id="18" name="Rectangle 17"/>
          <p:cNvSpPr/>
          <p:nvPr/>
        </p:nvSpPr>
        <p:spPr>
          <a:xfrm>
            <a:off x="746658" y="1219828"/>
            <a:ext cx="6096000" cy="46166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dụ</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6" name="Rectangle 35">
            <a:extLst>
              <a:ext uri="{FF2B5EF4-FFF2-40B4-BE49-F238E27FC236}">
                <a16:creationId xmlns:a16="http://schemas.microsoft.com/office/drawing/2014/main" id="{0C761956-CAD6-AB27-7C20-1CC375E4C8DE}"/>
              </a:ext>
            </a:extLst>
          </p:cNvPr>
          <p:cNvSpPr/>
          <p:nvPr/>
        </p:nvSpPr>
        <p:spPr>
          <a:xfrm>
            <a:off x="8152915" y="3508882"/>
            <a:ext cx="3470697" cy="292387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2800" dirty="0">
                <a:latin typeface="Times New Roman" panose="02020603050405020304" pitchFamily="18" charset="0"/>
                <a:ea typeface="Times New Roman" panose="02020603050405020304" pitchFamily="18" charset="0"/>
              </a:rPr>
              <a:t>c) </a:t>
            </a:r>
            <a:r>
              <a:rPr lang="vi-VN" sz="2800" dirty="0">
                <a:latin typeface="Times New Roman" panose="02020603050405020304" pitchFamily="18" charset="0"/>
                <a:ea typeface="Times New Roman" panose="02020603050405020304" pitchFamily="18" charset="0"/>
              </a:rPr>
              <a:t>Tôi đả đọc đâu đó một câu rát hay: "Chỗ giống nhau nh</a:t>
            </a:r>
            <a:r>
              <a:rPr lang="en-US" sz="2800" dirty="0" err="1">
                <a:latin typeface="Times New Roman" panose="02020603050405020304" pitchFamily="18" charset="0"/>
                <a:ea typeface="Times New Roman" panose="02020603050405020304" pitchFamily="18" charset="0"/>
              </a:rPr>
              <a:t>ất</a:t>
            </a:r>
            <a:r>
              <a:rPr lang="vi-VN" sz="2800" dirty="0">
                <a:latin typeface="Times New Roman" panose="02020603050405020304" pitchFamily="18" charset="0"/>
                <a:ea typeface="Times New Roman" panose="02020603050405020304" pitchFamily="18" charset="0"/>
              </a:rPr>
              <a:t> của mọi người tr</a:t>
            </a:r>
            <a:r>
              <a:rPr lang="en-US" sz="2800" dirty="0">
                <a:latin typeface="Times New Roman" panose="02020603050405020304" pitchFamily="18" charset="0"/>
                <a:ea typeface="Times New Roman" panose="02020603050405020304" pitchFamily="18" charset="0"/>
              </a:rPr>
              <a:t>ê</a:t>
            </a:r>
            <a:r>
              <a:rPr lang="vi-VN" sz="2800" dirty="0">
                <a:latin typeface="Times New Roman" panose="02020603050405020304" pitchFamily="18" charset="0"/>
                <a:ea typeface="Times New Roman" panose="02020603050405020304" pitchFamily="18" charset="0"/>
              </a:rPr>
              <a:t>n th</a:t>
            </a:r>
            <a:r>
              <a:rPr lang="en-US" sz="2800" dirty="0">
                <a:latin typeface="Times New Roman" panose="02020603050405020304" pitchFamily="18" charset="0"/>
                <a:ea typeface="Times New Roman" panose="02020603050405020304" pitchFamily="18" charset="0"/>
              </a:rPr>
              <a:t>ế</a:t>
            </a:r>
            <a:r>
              <a:rPr lang="vi-VN" sz="2800" dirty="0">
                <a:latin typeface="Times New Roman" panose="02020603050405020304" pitchFamily="18" charset="0"/>
                <a:ea typeface="Times New Roman" panose="02020603050405020304" pitchFamily="18" charset="0"/>
              </a:rPr>
              <a:t> gian này là</a:t>
            </a:r>
            <a:r>
              <a:rPr lang="en-US" sz="2800" dirty="0">
                <a:latin typeface="Times New Roman" panose="02020603050405020304" pitchFamily="18" charset="0"/>
                <a:ea typeface="Times New Roman" panose="02020603050405020304" pitchFamily="18" charset="0"/>
              </a:rPr>
              <a:t>…</a:t>
            </a:r>
            <a:r>
              <a:rPr lang="vi-VN" sz="2800" dirty="0">
                <a:latin typeface="Times New Roman" panose="02020603050405020304" pitchFamily="18" charset="0"/>
                <a:ea typeface="Times New Roman" panose="02020603050405020304" pitchFamily="18" charset="0"/>
              </a:rPr>
              <a:t> không ai giống ai cà".</a:t>
            </a:r>
            <a:r>
              <a:rPr lang="vi-VN" sz="2800" i="1" dirty="0">
                <a:latin typeface="Times New Roman" panose="02020603050405020304" pitchFamily="18" charset="0"/>
                <a:ea typeface="Times New Roman" panose="02020603050405020304" pitchFamily="18" charset="0"/>
              </a:rPr>
              <a:t> </a:t>
            </a:r>
            <a:endParaRPr lang="en-US" sz="2800" i="1" dirty="0">
              <a:latin typeface="Times New Roman" panose="02020603050405020304" pitchFamily="18" charset="0"/>
              <a:ea typeface="Times New Roman" panose="02020603050405020304" pitchFamily="18" charset="0"/>
            </a:endParaRPr>
          </a:p>
          <a:p>
            <a:pPr algn="just"/>
            <a:r>
              <a:rPr lang="vi-VN" sz="1600" i="1" dirty="0">
                <a:latin typeface="Times New Roman" panose="02020603050405020304" pitchFamily="18" charset="0"/>
                <a:ea typeface="Times New Roman" panose="02020603050405020304" pitchFamily="18" charset="0"/>
              </a:rPr>
              <a:t>(</a:t>
            </a:r>
            <a:r>
              <a:rPr lang="en-US" sz="1600" i="1" dirty="0" err="1">
                <a:latin typeface="Times New Roman" panose="02020603050405020304" pitchFamily="18" charset="0"/>
                <a:ea typeface="Times New Roman" panose="02020603050405020304" pitchFamily="18" charset="0"/>
              </a:rPr>
              <a:t>Lạc</a:t>
            </a:r>
            <a:r>
              <a:rPr lang="en-US" sz="1600" i="1" dirty="0">
                <a:latin typeface="Times New Roman" panose="02020603050405020304" pitchFamily="18" charset="0"/>
                <a:ea typeface="Times New Roman" panose="02020603050405020304" pitchFamily="18" charset="0"/>
              </a:rPr>
              <a:t> Thanh, </a:t>
            </a:r>
            <a:r>
              <a:rPr lang="en-US" sz="1600" i="1" dirty="0" err="1">
                <a:latin typeface="Times New Roman" panose="02020603050405020304" pitchFamily="18" charset="0"/>
                <a:ea typeface="Times New Roman" panose="02020603050405020304" pitchFamily="18" charset="0"/>
              </a:rPr>
              <a:t>xem</a:t>
            </a:r>
            <a:r>
              <a:rPr lang="en-US" sz="1600" i="1" dirty="0">
                <a:latin typeface="Times New Roman" panose="02020603050405020304" pitchFamily="18" charset="0"/>
                <a:ea typeface="Times New Roman" panose="02020603050405020304" pitchFamily="18" charset="0"/>
              </a:rPr>
              <a:t> </a:t>
            </a:r>
            <a:r>
              <a:rPr lang="en-US" sz="1600" i="1" dirty="0" err="1">
                <a:latin typeface="Times New Roman" panose="02020603050405020304" pitchFamily="18" charset="0"/>
                <a:ea typeface="Times New Roman" panose="02020603050405020304" pitchFamily="18" charset="0"/>
              </a:rPr>
              <a:t>người</a:t>
            </a:r>
            <a:r>
              <a:rPr lang="en-US" sz="1600" i="1" dirty="0">
                <a:latin typeface="Times New Roman" panose="02020603050405020304" pitchFamily="18" charset="0"/>
                <a:ea typeface="Times New Roman" panose="02020603050405020304" pitchFamily="18" charset="0"/>
              </a:rPr>
              <a:t> ta </a:t>
            </a:r>
            <a:r>
              <a:rPr lang="en-US" sz="1600" i="1" dirty="0" err="1">
                <a:latin typeface="Times New Roman" panose="02020603050405020304" pitchFamily="18" charset="0"/>
                <a:ea typeface="Times New Roman" panose="02020603050405020304" pitchFamily="18" charset="0"/>
              </a:rPr>
              <a:t>kìa</a:t>
            </a:r>
            <a:r>
              <a:rPr lang="en-US" sz="1600" i="1" dirty="0">
                <a:latin typeface="Times New Roman" panose="02020603050405020304" pitchFamily="18" charset="0"/>
                <a:ea typeface="Times New Roman" panose="02020603050405020304" pitchFamily="18" charset="0"/>
              </a:rPr>
              <a:t>!</a:t>
            </a:r>
            <a:r>
              <a:rPr lang="vi-VN" sz="1600" i="1"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11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219625"/>
            <a:ext cx="10858500" cy="1077218"/>
          </a:xfrm>
          <a:prstGeom prst="rect">
            <a:avLst/>
          </a:prstGeom>
        </p:spPr>
        <p:txBody>
          <a:bodyPr>
            <a:spAutoFit/>
          </a:bodyPr>
          <a:lstStyle/>
          <a:p>
            <a:pPr algn="just">
              <a:spcAft>
                <a:spcPts val="600"/>
              </a:spcAft>
            </a:pPr>
            <a:r>
              <a:rPr lang="en-US" sz="3200" dirty="0">
                <a:solidFill>
                  <a:srgbClr val="3A4353"/>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lửng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phối hợp với dấu phẩy ng</a:t>
            </a:r>
            <a:r>
              <a:rPr lang="en-US" sz="3200" dirty="0" err="1">
                <a:latin typeface="Times New Roman" panose="02020603050405020304" pitchFamily="18" charset="0"/>
                <a:ea typeface="Arial" panose="020B0604020202020204" pitchFamily="34" charset="0"/>
                <a:cs typeface="Times New Roman" panose="02020603050405020304" pitchFamily="18" charset="0"/>
              </a:rPr>
              <a:t>ầm</a:t>
            </a:r>
            <a:r>
              <a:rPr lang="vi-VN" sz="3200" dirty="0">
                <a:latin typeface="Times New Roman" panose="02020603050405020304" pitchFamily="18" charset="0"/>
                <a:ea typeface="Arial" panose="020B0604020202020204" pitchFamily="34" charset="0"/>
                <a:cs typeface="Times New Roman" panose="02020603050405020304" pitchFamily="18" charset="0"/>
              </a:rPr>
              <a:t> cho biết nhi</a:t>
            </a:r>
            <a:r>
              <a:rPr lang="en-US" sz="3200" dirty="0" err="1">
                <a:latin typeface="Times New Roman" panose="02020603050405020304" pitchFamily="18" charset="0"/>
                <a:ea typeface="Arial" panose="020B0604020202020204" pitchFamily="34" charset="0"/>
                <a:cs typeface="Times New Roman" panose="02020603050405020304" pitchFamily="18" charset="0"/>
              </a:rPr>
              <a:t>ều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 sự vật, hiện tượng tương tự chưa liệt </a:t>
            </a:r>
            <a:r>
              <a:rPr lang="en-US" sz="3200" dirty="0" err="1">
                <a:latin typeface="Times New Roman" panose="02020603050405020304" pitchFamily="18" charset="0"/>
                <a:ea typeface="Arial" panose="020B0604020202020204" pitchFamily="34" charset="0"/>
                <a:cs typeface="Times New Roman" panose="02020603050405020304" pitchFamily="18" charset="0"/>
              </a:rPr>
              <a:t>kê</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hết</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63736" y="3455046"/>
            <a:ext cx="10858500" cy="1077218"/>
          </a:xfrm>
          <a:prstGeom prst="rect">
            <a:avLst/>
          </a:prstGeom>
        </p:spPr>
        <p:txBody>
          <a:bodyPr>
            <a:spAutoFit/>
          </a:bodyPr>
          <a:lstStyle/>
          <a:p>
            <a:pPr algn="just">
              <a:spcAft>
                <a:spcPts val="60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b) </a:t>
            </a:r>
            <a:r>
              <a:rPr lang="vi-VN" sz="3200" dirty="0">
                <a:latin typeface="Times New Roman" panose="02020603050405020304" pitchFamily="18" charset="0"/>
                <a:ea typeface="Calibri" panose="020F0502020204030204" pitchFamily="34" charset="0"/>
                <a:cs typeface="Times New Roman" panose="02020603050405020304" pitchFamily="18" charset="0"/>
              </a:rPr>
              <a:t>Dấu chấm lửng thể hiện lời nói bỏ dở</a:t>
            </a:r>
            <a:r>
              <a:rPr lang="en-US" sz="3200" dirty="0">
                <a:latin typeface="Times New Roman" panose="02020603050405020304" pitchFamily="18" charset="0"/>
                <a:ea typeface="Calibri" panose="020F0502020204030204" pitchFamily="34" charset="0"/>
                <a:cs typeface="Times New Roman" panose="02020603050405020304" pitchFamily="18" charset="0"/>
              </a:rPr>
              <a:t>, n</a:t>
            </a:r>
            <a:r>
              <a:rPr lang="vi-VN" sz="3200" dirty="0">
                <a:latin typeface="Times New Roman" panose="02020603050405020304" pitchFamily="18" charset="0"/>
                <a:ea typeface="Calibri" panose="020F0502020204030204" pitchFamily="34" charset="0"/>
                <a:cs typeface="Times New Roman" panose="02020603050405020304" pitchFamily="18" charset="0"/>
              </a:rPr>
              <a:t>g</a:t>
            </a:r>
            <a:r>
              <a:rPr lang="en-US" sz="3200" dirty="0">
                <a:latin typeface="Times New Roman" panose="02020603050405020304" pitchFamily="18" charset="0"/>
                <a:ea typeface="Calibri" panose="020F0502020204030204" pitchFamily="34" charset="0"/>
                <a:cs typeface="Times New Roman" panose="02020603050405020304" pitchFamily="18" charset="0"/>
              </a:rPr>
              <a:t>ậ</a:t>
            </a:r>
            <a:r>
              <a:rPr lang="vi-VN" sz="3200" dirty="0">
                <a:latin typeface="Times New Roman" panose="02020603050405020304" pitchFamily="18" charset="0"/>
                <a:ea typeface="Calibri" panose="020F0502020204030204" pitchFamily="34" charset="0"/>
                <a:cs typeface="Times New Roman" panose="02020603050405020304" pitchFamily="18" charset="0"/>
              </a:rPr>
              <a:t>p ngừng, ngắt quãng</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60400" y="1295904"/>
            <a:ext cx="6096000" cy="830997"/>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Dấu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chấm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phẩy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dụ</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8" name="Rectangle 27">
            <a:extLst>
              <a:ext uri="{FF2B5EF4-FFF2-40B4-BE49-F238E27FC236}">
                <a16:creationId xmlns:a16="http://schemas.microsoft.com/office/drawing/2014/main" id="{A1184BA1-266A-0F53-3F37-C619957BE24D}"/>
              </a:ext>
            </a:extLst>
          </p:cNvPr>
          <p:cNvSpPr/>
          <p:nvPr/>
        </p:nvSpPr>
        <p:spPr>
          <a:xfrm>
            <a:off x="615777" y="4677958"/>
            <a:ext cx="10858500" cy="1569660"/>
          </a:xfrm>
          <a:prstGeom prst="rect">
            <a:avLst/>
          </a:prstGeom>
        </p:spPr>
        <p:txBody>
          <a:bodyPr>
            <a:spAutoFit/>
          </a:bodyPr>
          <a:lstStyle/>
          <a:p>
            <a:pPr algn="just">
              <a:spcAft>
                <a:spcPts val="60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c) </a:t>
            </a:r>
            <a:r>
              <a:rPr lang="vi-VN" sz="3200" dirty="0">
                <a:latin typeface="Times New Roman" panose="02020603050405020304" pitchFamily="18" charset="0"/>
                <a:ea typeface="Calibri" panose="020F0502020204030204" pitchFamily="34" charset="0"/>
                <a:cs typeface="Times New Roman" panose="02020603050405020304" pitchFamily="18" charset="0"/>
              </a:rPr>
              <a:t>Dấu ch</a:t>
            </a:r>
            <a:r>
              <a:rPr lang="en-US" sz="3200" dirty="0">
                <a:latin typeface="Times New Roman" panose="02020603050405020304" pitchFamily="18" charset="0"/>
                <a:ea typeface="Calibri" panose="020F0502020204030204" pitchFamily="34" charset="0"/>
                <a:cs typeface="Times New Roman" panose="02020603050405020304" pitchFamily="18" charset="0"/>
              </a:rPr>
              <a:t>ấ</a:t>
            </a:r>
            <a:r>
              <a:rPr lang="vi-VN" sz="3200" dirty="0">
                <a:latin typeface="Times New Roman" panose="02020603050405020304" pitchFamily="18" charset="0"/>
                <a:ea typeface="Calibri" panose="020F0502020204030204" pitchFamily="34" charset="0"/>
                <a:cs typeface="Times New Roman" panose="02020603050405020304" pitchFamily="18" charset="0"/>
              </a:rPr>
              <a:t>m lửng làm giãn nhịp điệu câu vãn, chuẩn bị cho sự xuất hiện cùa một từ ngữ biểu thị nội dung b</a:t>
            </a:r>
            <a:r>
              <a:rPr lang="en-US" sz="3200" dirty="0">
                <a:latin typeface="Times New Roman" panose="02020603050405020304" pitchFamily="18" charset="0"/>
                <a:ea typeface="Calibri" panose="020F0502020204030204" pitchFamily="34" charset="0"/>
                <a:cs typeface="Times New Roman" panose="02020603050405020304" pitchFamily="18" charset="0"/>
              </a:rPr>
              <a:t>ấ</a:t>
            </a:r>
            <a:r>
              <a:rPr lang="vi-VN" sz="3200" dirty="0">
                <a:latin typeface="Times New Roman" panose="02020603050405020304" pitchFamily="18" charset="0"/>
                <a:ea typeface="Calibri" panose="020F0502020204030204" pitchFamily="34" charset="0"/>
                <a:cs typeface="Times New Roman" panose="02020603050405020304" pitchFamily="18" charset="0"/>
              </a:rPr>
              <a:t>t ng</a:t>
            </a:r>
            <a:r>
              <a:rPr lang="en-US" sz="3200" dirty="0">
                <a:latin typeface="Times New Roman" panose="02020603050405020304" pitchFamily="18" charset="0"/>
                <a:ea typeface="Calibri" panose="020F0502020204030204" pitchFamily="34" charset="0"/>
                <a:cs typeface="Times New Roman" panose="02020603050405020304" pitchFamily="18" charset="0"/>
              </a:rPr>
              <a:t>ờ</a:t>
            </a:r>
            <a:r>
              <a:rPr lang="vi-VN" sz="3200" dirty="0">
                <a:latin typeface="Times New Roman" panose="02020603050405020304" pitchFamily="18" charset="0"/>
                <a:ea typeface="Calibri" panose="020F0502020204030204" pitchFamily="34" charset="0"/>
                <a:cs typeface="Times New Roman" panose="02020603050405020304" pitchFamily="18" charset="0"/>
              </a:rPr>
              <a:t> thường có sắc thái hài hước, châm bi</a:t>
            </a:r>
            <a:r>
              <a:rPr lang="en-US" sz="3200" dirty="0">
                <a:latin typeface="Times New Roman" panose="02020603050405020304" pitchFamily="18" charset="0"/>
                <a:ea typeface="Calibri" panose="020F0502020204030204" pitchFamily="34" charset="0"/>
                <a:cs typeface="Times New Roman" panose="02020603050405020304" pitchFamily="18" charset="0"/>
              </a:rPr>
              <a:t>ế</a:t>
            </a:r>
            <a:r>
              <a:rPr lang="vi-VN" sz="3200" dirty="0">
                <a:latin typeface="Times New Roman" panose="02020603050405020304" pitchFamily="18" charset="0"/>
                <a:ea typeface="Calibri" panose="020F0502020204030204" pitchFamily="34" charset="0"/>
                <a:cs typeface="Times New Roman" panose="02020603050405020304" pitchFamily="18" charset="0"/>
              </a:rPr>
              <a:t>m</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1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449257" y="1474508"/>
            <a:ext cx="5544272" cy="849016"/>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2.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Kết</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luận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8" name="Can 7"/>
          <p:cNvSpPr/>
          <p:nvPr/>
        </p:nvSpPr>
        <p:spPr>
          <a:xfrm>
            <a:off x="627104" y="2805599"/>
            <a:ext cx="3443751" cy="3533588"/>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spcAft>
                <a:spcPts val="600"/>
              </a:spcAft>
              <a:buClrTx/>
              <a:buSzTx/>
              <a:buFontTx/>
              <a:buNone/>
              <a:tabLst/>
              <a:defRPr/>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Dấu chấm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lửng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phối hợp với dấu phẩy ng</a:t>
            </a:r>
            <a:r>
              <a:rPr lang="en-US" sz="3200" dirty="0" err="1">
                <a:latin typeface="Times New Roman" panose="02020603050405020304" pitchFamily="18" charset="0"/>
                <a:ea typeface="Arial" panose="020B0604020202020204" pitchFamily="34" charset="0"/>
                <a:cs typeface="Times New Roman" panose="02020603050405020304" pitchFamily="18" charset="0"/>
              </a:rPr>
              <a:t>ầm</a:t>
            </a:r>
            <a:r>
              <a:rPr lang="vi-VN" sz="3200" dirty="0">
                <a:latin typeface="Times New Roman" panose="02020603050405020304" pitchFamily="18" charset="0"/>
                <a:ea typeface="Arial" panose="020B0604020202020204" pitchFamily="34" charset="0"/>
                <a:cs typeface="Times New Roman" panose="02020603050405020304" pitchFamily="18" charset="0"/>
              </a:rPr>
              <a:t> cho biết nhi</a:t>
            </a:r>
            <a:r>
              <a:rPr lang="en-US" sz="3200" dirty="0" err="1">
                <a:latin typeface="Times New Roman" panose="02020603050405020304" pitchFamily="18" charset="0"/>
                <a:ea typeface="Arial" panose="020B0604020202020204" pitchFamily="34" charset="0"/>
                <a:cs typeface="Times New Roman" panose="02020603050405020304" pitchFamily="18" charset="0"/>
              </a:rPr>
              <a:t>ều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 sự vật, hiện tượng tương tự chưa liệt </a:t>
            </a:r>
            <a:r>
              <a:rPr lang="en-US" sz="3200" dirty="0" err="1">
                <a:latin typeface="Times New Roman" panose="02020603050405020304" pitchFamily="18" charset="0"/>
                <a:ea typeface="Arial" panose="020B0604020202020204" pitchFamily="34" charset="0"/>
                <a:cs typeface="Times New Roman" panose="02020603050405020304" pitchFamily="18" charset="0"/>
              </a:rPr>
              <a:t>kê</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hết</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29" name="Can 28"/>
          <p:cNvSpPr/>
          <p:nvPr/>
        </p:nvSpPr>
        <p:spPr>
          <a:xfrm>
            <a:off x="4414054" y="2781189"/>
            <a:ext cx="3443751" cy="3607524"/>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spcBef>
                <a:spcPts val="0"/>
              </a:spcBef>
              <a:spcAft>
                <a:spcPts val="600"/>
              </a:spcAft>
              <a:buClrTx/>
              <a:buSzTx/>
              <a:buFontTx/>
              <a:buNone/>
              <a:tabLst/>
              <a:defRPr/>
            </a:pPr>
            <a:r>
              <a:rPr lang="vi-VN" sz="4000" dirty="0">
                <a:latin typeface="Times New Roman" panose="02020603050405020304" pitchFamily="18" charset="0"/>
                <a:ea typeface="Calibri" panose="020F0502020204030204" pitchFamily="34" charset="0"/>
                <a:cs typeface="Times New Roman" panose="02020603050405020304" pitchFamily="18" charset="0"/>
              </a:rPr>
              <a:t>Dấu chấm lửng thể hiện lời nói bỏ dở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ngập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vi-VN" sz="4000" dirty="0">
                <a:latin typeface="Times New Roman" panose="02020603050405020304" pitchFamily="18" charset="0"/>
                <a:ea typeface="Calibri" panose="020F0502020204030204" pitchFamily="34" charset="0"/>
                <a:cs typeface="Times New Roman" panose="02020603050405020304" pitchFamily="18" charset="0"/>
              </a:rPr>
              <a:t>ngừng, ngắt quãng</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28" name="Can 28">
            <a:extLst>
              <a:ext uri="{FF2B5EF4-FFF2-40B4-BE49-F238E27FC236}">
                <a16:creationId xmlns:a16="http://schemas.microsoft.com/office/drawing/2014/main" id="{551162F2-C4E5-8A75-8994-893B4117572F}"/>
              </a:ext>
            </a:extLst>
          </p:cNvPr>
          <p:cNvSpPr/>
          <p:nvPr/>
        </p:nvSpPr>
        <p:spPr>
          <a:xfrm>
            <a:off x="8138699" y="2789184"/>
            <a:ext cx="3443751" cy="3607524"/>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buClrTx/>
              <a:buSzTx/>
              <a:buFontTx/>
              <a:buNone/>
              <a:tabLst/>
              <a:defRPr/>
            </a:pPr>
            <a:r>
              <a:rPr lang="vi-VN" sz="2600" dirty="0">
                <a:latin typeface="Times New Roman" panose="02020603050405020304" pitchFamily="18" charset="0"/>
                <a:ea typeface="Calibri" panose="020F0502020204030204" pitchFamily="34" charset="0"/>
                <a:cs typeface="Times New Roman" panose="02020603050405020304" pitchFamily="18" charset="0"/>
              </a:rPr>
              <a:t>Dấu ch</a:t>
            </a:r>
            <a:r>
              <a:rPr lang="en-US" sz="2600" dirty="0">
                <a:latin typeface="Times New Roman" panose="02020603050405020304" pitchFamily="18" charset="0"/>
                <a:ea typeface="Calibri" panose="020F0502020204030204" pitchFamily="34" charset="0"/>
                <a:cs typeface="Times New Roman" panose="02020603050405020304" pitchFamily="18" charset="0"/>
              </a:rPr>
              <a:t>ấ</a:t>
            </a:r>
            <a:r>
              <a:rPr lang="vi-VN" sz="2600" dirty="0">
                <a:latin typeface="Times New Roman" panose="02020603050405020304" pitchFamily="18" charset="0"/>
                <a:ea typeface="Calibri" panose="020F0502020204030204" pitchFamily="34" charset="0"/>
                <a:cs typeface="Times New Roman" panose="02020603050405020304" pitchFamily="18" charset="0"/>
              </a:rPr>
              <a:t>m lửng làm giãn nhịp điệu câu vãn, chuẩn bị cho sự xuất hiện cùa một từ ngữ biểu thị nội dung b</a:t>
            </a:r>
            <a:r>
              <a:rPr lang="en-US" sz="2600" dirty="0">
                <a:latin typeface="Times New Roman" panose="02020603050405020304" pitchFamily="18" charset="0"/>
                <a:ea typeface="Calibri" panose="020F0502020204030204" pitchFamily="34" charset="0"/>
                <a:cs typeface="Times New Roman" panose="02020603050405020304" pitchFamily="18" charset="0"/>
              </a:rPr>
              <a:t>ấ</a:t>
            </a:r>
            <a:r>
              <a:rPr lang="vi-VN" sz="2600" dirty="0">
                <a:latin typeface="Times New Roman" panose="02020603050405020304" pitchFamily="18" charset="0"/>
                <a:ea typeface="Calibri" panose="020F0502020204030204" pitchFamily="34" charset="0"/>
                <a:cs typeface="Times New Roman" panose="02020603050405020304" pitchFamily="18" charset="0"/>
              </a:rPr>
              <a:t>t ng</a:t>
            </a:r>
            <a:r>
              <a:rPr lang="en-US" sz="2600" dirty="0">
                <a:latin typeface="Times New Roman" panose="02020603050405020304" pitchFamily="18" charset="0"/>
                <a:ea typeface="Calibri" panose="020F0502020204030204" pitchFamily="34" charset="0"/>
                <a:cs typeface="Times New Roman" panose="02020603050405020304" pitchFamily="18" charset="0"/>
              </a:rPr>
              <a:t>ờ</a:t>
            </a:r>
            <a:r>
              <a:rPr lang="vi-VN" sz="2600" dirty="0">
                <a:latin typeface="Times New Roman" panose="02020603050405020304" pitchFamily="18" charset="0"/>
                <a:ea typeface="Calibri" panose="020F0502020204030204" pitchFamily="34" charset="0"/>
                <a:cs typeface="Times New Roman" panose="02020603050405020304" pitchFamily="18" charset="0"/>
              </a:rPr>
              <a:t> thường có sắc thái hài hước, châm bi</a:t>
            </a:r>
            <a:r>
              <a:rPr lang="en-US" sz="2600" dirty="0">
                <a:latin typeface="Times New Roman" panose="02020603050405020304" pitchFamily="18" charset="0"/>
                <a:ea typeface="Calibri" panose="020F0502020204030204" pitchFamily="34" charset="0"/>
                <a:cs typeface="Times New Roman" panose="02020603050405020304" pitchFamily="18" charset="0"/>
              </a:rPr>
              <a:t>ế</a:t>
            </a:r>
            <a:r>
              <a:rPr lang="vi-VN" sz="2600" dirty="0">
                <a:latin typeface="Times New Roman" panose="02020603050405020304" pitchFamily="18" charset="0"/>
                <a:ea typeface="Calibri" panose="020F0502020204030204" pitchFamily="34" charset="0"/>
                <a:cs typeface="Times New Roman" panose="02020603050405020304" pitchFamily="18" charset="0"/>
              </a:rPr>
              <a:t>m</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17883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9"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838115" y="1995852"/>
            <a:ext cx="2938625"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Bài tập 1</a:t>
            </a:r>
            <a:r>
              <a:rPr lang="pt-BR" sz="2800" b="1" dirty="0">
                <a:solidFill>
                  <a:prstClr val="black"/>
                </a:solidFill>
                <a:latin typeface="Times New Roman" panose="02020603050405020304" pitchFamily="18" charset="0"/>
                <a:ea typeface="MS Mincho"/>
              </a:rPr>
              <a:t> trang 41</a:t>
            </a:r>
            <a:endParaRPr kumimoji="0" lang="en-US" sz="280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20221" y="2802768"/>
            <a:ext cx="10858500" cy="4098558"/>
          </a:xfrm>
          <a:prstGeom prst="rect">
            <a:avLst/>
          </a:prstGeom>
        </p:spPr>
        <p:txBody>
          <a:bodyPr>
            <a:spAutoFit/>
          </a:bodyPr>
          <a:lstStyle/>
          <a:p>
            <a:pPr lvl="0" algn="just">
              <a:buClr>
                <a:srgbClr val="666564"/>
              </a:buClr>
              <a:buSzPts val="450"/>
              <a:tabLst>
                <a:tab pos="238125" algn="l"/>
              </a:tabLst>
            </a:pPr>
            <a:r>
              <a:rPr lang="en-US" sz="4000" i="1" dirty="0">
                <a:latin typeface="Times New Roman" panose="02020603050405020304" pitchFamily="18" charset="0"/>
                <a:ea typeface="Arial" panose="020B0604020202020204" pitchFamily="34" charset="0"/>
                <a:cs typeface="Times New Roman" panose="02020603050405020304" pitchFamily="18" charset="0"/>
              </a:rPr>
              <a:t>a) </a:t>
            </a:r>
            <a:r>
              <a:rPr lang="vi-VN" sz="4000" i="1" dirty="0">
                <a:latin typeface="Times New Roman" panose="02020603050405020304" pitchFamily="18" charset="0"/>
                <a:ea typeface="Arial" panose="020B0604020202020204" pitchFamily="34" charset="0"/>
                <a:cs typeface="Times New Roman" panose="02020603050405020304" pitchFamily="18" charset="0"/>
              </a:rPr>
              <a:t>Nhưng tôi chạm ngay vào một vật rắn. Tôi níu lấy nó. Tôi cảm th</a:t>
            </a:r>
            <a:r>
              <a:rPr lang="en-US" sz="4000" i="1" dirty="0">
                <a:latin typeface="Times New Roman" panose="02020603050405020304" pitchFamily="18" charset="0"/>
                <a:ea typeface="Arial" panose="020B0604020202020204" pitchFamily="34" charset="0"/>
                <a:cs typeface="Times New Roman" panose="02020603050405020304" pitchFamily="18" charset="0"/>
              </a:rPr>
              <a:t>ấ</a:t>
            </a:r>
            <a:r>
              <a:rPr lang="vi-VN" sz="4000" i="1" dirty="0">
                <a:latin typeface="Times New Roman" panose="02020603050405020304" pitchFamily="18" charset="0"/>
                <a:ea typeface="Arial" panose="020B0604020202020204" pitchFamily="34" charset="0"/>
                <a:cs typeface="Times New Roman" panose="02020603050405020304" pitchFamily="18" charset="0"/>
              </a:rPr>
              <a:t>y mình được đưa l</a:t>
            </a:r>
            <a:r>
              <a:rPr lang="en-US" sz="4000" i="1" dirty="0">
                <a:latin typeface="Times New Roman" panose="02020603050405020304" pitchFamily="18" charset="0"/>
                <a:ea typeface="Arial" panose="020B0604020202020204" pitchFamily="34" charset="0"/>
                <a:cs typeface="Times New Roman" panose="02020603050405020304" pitchFamily="18" charset="0"/>
              </a:rPr>
              <a:t>ê</a:t>
            </a:r>
            <a:r>
              <a:rPr lang="vi-VN" sz="4000" i="1" dirty="0">
                <a:latin typeface="Times New Roman" panose="02020603050405020304" pitchFamily="18" charset="0"/>
                <a:ea typeface="Arial" panose="020B0604020202020204" pitchFamily="34" charset="0"/>
                <a:cs typeface="Times New Roman" panose="02020603050405020304" pitchFamily="18" charset="0"/>
              </a:rPr>
              <a:t>n mặt nước và dễ thở hơn... Tôi ngất </a:t>
            </a:r>
            <a:r>
              <a:rPr lang="en-US" sz="4000" i="1" dirty="0">
                <a:latin typeface="Times New Roman" panose="02020603050405020304" pitchFamily="18" charset="0"/>
                <a:ea typeface="Arial" panose="020B0604020202020204" pitchFamily="34" charset="0"/>
                <a:cs typeface="Times New Roman" panose="02020603050405020304" pitchFamily="18" charset="0"/>
              </a:rPr>
              <a:t>đ</a:t>
            </a:r>
            <a:r>
              <a:rPr lang="vi-VN" sz="4000" i="1" dirty="0">
                <a:latin typeface="Times New Roman" panose="02020603050405020304" pitchFamily="18" charset="0"/>
                <a:ea typeface="Arial" panose="020B0604020202020204" pitchFamily="34" charset="0"/>
                <a:cs typeface="Times New Roman" panose="02020603050405020304" pitchFamily="18" charset="0"/>
              </a:rPr>
              <a:t>i...</a:t>
            </a:r>
            <a:endParaRPr lang="en-US" sz="40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1000"/>
              </a:spcAft>
              <a:tabLst>
                <a:tab pos="475615" algn="l"/>
              </a:tabLst>
            </a:pPr>
            <a:r>
              <a:rPr kumimoji="0" lang="vi-VN" sz="40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rPr>
              <a:t>Công</a:t>
            </a:r>
            <a:r>
              <a:rPr kumimoji="0" lang="vi-VN" sz="40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rPr>
              <a:t> dụng: </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ấu chấm lửng thể hiện lời nói bỏ dở, ngắt quãng.</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algn="just" defTabSz="914400" rtl="0" eaLnBrk="1" fontAlgn="auto" latinLnBrk="0" hangingPunct="1">
              <a:buClrTx/>
              <a:buSzTx/>
              <a:buFontTx/>
              <a:buNone/>
              <a:tabLst/>
              <a:defRPr/>
            </a:pPr>
            <a:endParaRPr kumimoji="0" lang="en-US" sz="40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endParaRPr>
          </a:p>
        </p:txBody>
      </p:sp>
      <p:sp>
        <p:nvSpPr>
          <p:cNvPr id="13" name="Rectangle 12"/>
          <p:cNvSpPr/>
          <p:nvPr/>
        </p:nvSpPr>
        <p:spPr>
          <a:xfrm>
            <a:off x="592970" y="1432522"/>
            <a:ext cx="2986571" cy="661207"/>
          </a:xfrm>
          <a:prstGeom prst="rect">
            <a:avLst/>
          </a:prstGeom>
        </p:spPr>
        <p:txBody>
          <a:bodyPr wrap="square">
            <a:spAutoFit/>
          </a:bodyPr>
          <a:lstStyle/>
          <a:p>
            <a:pPr algn="just">
              <a:lnSpc>
                <a:spcPct val="150000"/>
              </a:lnSpc>
              <a:tabLst>
                <a:tab pos="2110105" algn="l"/>
              </a:tabLst>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1.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Dấu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lang="en-US" sz="2800" b="1" dirty="0" err="1">
                <a:solidFill>
                  <a:srgbClr val="0000FF"/>
                </a:solidFill>
                <a:latin typeface="Times New Roman" panose="02020603050405020304" pitchFamily="18" charset="0"/>
                <a:ea typeface="Calibri" panose="020F0502020204030204" pitchFamily="34" charset="0"/>
              </a:rPr>
              <a:t>chấm</a:t>
            </a:r>
            <a:r>
              <a:rPr lang="en-US" sz="2800" b="1" dirty="0">
                <a:solidFill>
                  <a:srgbClr val="0000FF"/>
                </a:solidFill>
                <a:latin typeface="Times New Roman" panose="02020603050405020304" pitchFamily="18" charset="0"/>
                <a:ea typeface="Calibri" panose="020F0502020204030204" pitchFamily="34" charset="0"/>
              </a:rPr>
              <a:t> </a:t>
            </a:r>
            <a:r>
              <a:rPr lang="en-US" sz="2800" b="1" dirty="0" err="1">
                <a:solidFill>
                  <a:srgbClr val="0000FF"/>
                </a:solidFill>
                <a:latin typeface="Times New Roman" panose="02020603050405020304" pitchFamily="18" charset="0"/>
                <a:ea typeface="Calibri" panose="020F0502020204030204" pitchFamily="34" charset="0"/>
              </a:rPr>
              <a:t>lửng</a:t>
            </a:r>
            <a:r>
              <a:rPr lang="en-US" sz="2800" b="1" dirty="0">
                <a:solidFill>
                  <a:srgbClr val="0000FF"/>
                </a:solidFill>
                <a:latin typeface="Times New Roman" panose="02020603050405020304" pitchFamily="18" charset="0"/>
                <a:ea typeface="Calibri" panose="020F0502020204030204" pitchFamily="34" charset="0"/>
              </a:rPr>
              <a:t>:</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84386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838115" y="1995852"/>
            <a:ext cx="2938625" cy="523220"/>
          </a:xfrm>
          <a:prstGeom prst="rect">
            <a:avLst/>
          </a:prstGeom>
        </p:spPr>
        <p:txBody>
          <a:bodyPr wrap="none">
            <a:spAutoFit/>
          </a:bodyPr>
          <a:lstStyle/>
          <a:p>
            <a:pPr marL="0" marR="0" lvl="0" indent="0" algn="just" defTabSz="914400" rtl="0" eaLnBrk="1" fontAlgn="auto" latinLnBrk="0" hangingPunct="1">
              <a:spcBef>
                <a:spcPts val="0"/>
              </a:spcBef>
              <a:spcAft>
                <a:spcPts val="0"/>
              </a:spcAft>
              <a:buClrTx/>
              <a:buSzTx/>
              <a:buFontTx/>
              <a:buNone/>
              <a:tabLst>
                <a:tab pos="2110105" algn="l"/>
              </a:tabLst>
              <a:defRPr/>
            </a:pPr>
            <a:r>
              <a:rPr kumimoji="0" lang="pt-BR" sz="2800" b="1" i="0"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Bài tập 1 trang 41</a:t>
            </a:r>
            <a:endParaRPr kumimoji="0" lang="en-US" sz="280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20221" y="2613201"/>
            <a:ext cx="10858500" cy="4524315"/>
          </a:xfrm>
          <a:prstGeom prst="rect">
            <a:avLst/>
          </a:prstGeom>
        </p:spPr>
        <p:txBody>
          <a:bodyPr>
            <a:spAutoFit/>
          </a:bodyPr>
          <a:lstStyle/>
          <a:p>
            <a:pPr lvl="0" algn="just">
              <a:buClr>
                <a:srgbClr val="666564"/>
              </a:buClr>
              <a:buSzPts val="450"/>
              <a:tabLst>
                <a:tab pos="241300" algn="l"/>
              </a:tabLst>
            </a:pPr>
            <a:r>
              <a:rPr lang="en-US" sz="3600" i="1" dirty="0">
                <a:latin typeface="Times New Roman" panose="02020603050405020304" pitchFamily="18" charset="0"/>
                <a:ea typeface="Arial" panose="020B0604020202020204" pitchFamily="34" charset="0"/>
                <a:cs typeface="Times New Roman" panose="02020603050405020304" pitchFamily="18" charset="0"/>
              </a:rPr>
              <a:t>b)</a:t>
            </a:r>
            <a:r>
              <a:rPr lang="vi-VN" sz="3600" i="1" dirty="0">
                <a:latin typeface="Times New Roman" panose="02020603050405020304" pitchFamily="18" charset="0"/>
                <a:ea typeface="Arial" panose="020B0604020202020204" pitchFamily="34" charset="0"/>
                <a:cs typeface="Times New Roman" panose="02020603050405020304" pitchFamily="18" charset="0"/>
              </a:rPr>
              <a:t>Ch</a:t>
            </a:r>
            <a:r>
              <a:rPr lang="en-US" sz="3600" i="1" dirty="0">
                <a:latin typeface="Times New Roman" panose="02020603050405020304" pitchFamily="18" charset="0"/>
                <a:ea typeface="Arial" panose="020B0604020202020204" pitchFamily="34" charset="0"/>
                <a:cs typeface="Times New Roman" panose="02020603050405020304" pitchFamily="18" charset="0"/>
              </a:rPr>
              <a:t>í</a:t>
            </a:r>
            <a:r>
              <a:rPr lang="vi-VN" sz="3600" i="1" dirty="0">
                <a:latin typeface="Times New Roman" panose="02020603050405020304" pitchFamily="18" charset="0"/>
                <a:ea typeface="Arial" panose="020B0604020202020204" pitchFamily="34" charset="0"/>
                <a:cs typeface="Times New Roman" panose="02020603050405020304" pitchFamily="18" charset="0"/>
              </a:rPr>
              <a:t>nh chúng ta đã biết rõ hơn ai hết tốc độ con tàu này! Muốn đạt tốc độ đ</a:t>
            </a:r>
            <a:r>
              <a:rPr lang="en-US" sz="3600" i="1" dirty="0">
                <a:latin typeface="Times New Roman" panose="02020603050405020304" pitchFamily="18" charset="0"/>
                <a:ea typeface="Arial" panose="020B0604020202020204" pitchFamily="34" charset="0"/>
                <a:cs typeface="Times New Roman" panose="02020603050405020304" pitchFamily="18" charset="0"/>
              </a:rPr>
              <a:t>ó</a:t>
            </a:r>
            <a:r>
              <a:rPr lang="vi-VN" sz="3600" i="1" dirty="0">
                <a:latin typeface="Times New Roman" panose="02020603050405020304" pitchFamily="18" charset="0"/>
                <a:ea typeface="Arial" panose="020B0604020202020204" pitchFamily="34" charset="0"/>
                <a:cs typeface="Times New Roman" panose="02020603050405020304" pitchFamily="18" charset="0"/>
              </a:rPr>
              <a:t> c</a:t>
            </a:r>
            <a:r>
              <a:rPr lang="en-US" sz="3600" i="1" dirty="0">
                <a:latin typeface="Times New Roman" panose="02020603050405020304" pitchFamily="18" charset="0"/>
                <a:ea typeface="Arial" panose="020B0604020202020204" pitchFamily="34" charset="0"/>
                <a:cs typeface="Times New Roman" panose="02020603050405020304" pitchFamily="18" charset="0"/>
              </a:rPr>
              <a:t>ầ</a:t>
            </a:r>
            <a:r>
              <a:rPr lang="vi-VN" sz="3600" i="1" dirty="0">
                <a:latin typeface="Times New Roman" panose="02020603050405020304" pitchFamily="18" charset="0"/>
                <a:ea typeface="Arial" panose="020B0604020202020204" pitchFamily="34" charset="0"/>
                <a:cs typeface="Times New Roman" panose="02020603050405020304" pitchFamily="18" charset="0"/>
              </a:rPr>
              <a:t>n có máy móc; muốn đi</a:t>
            </a:r>
            <a:r>
              <a:rPr lang="en-US" sz="3600" i="1" dirty="0">
                <a:latin typeface="Times New Roman" panose="02020603050405020304" pitchFamily="18" charset="0"/>
                <a:ea typeface="Arial" panose="020B0604020202020204" pitchFamily="34" charset="0"/>
                <a:cs typeface="Times New Roman" panose="02020603050405020304" pitchFamily="18" charset="0"/>
              </a:rPr>
              <a:t>ề</a:t>
            </a:r>
            <a:r>
              <a:rPr lang="vi-VN" sz="3600" i="1" dirty="0">
                <a:latin typeface="Times New Roman" panose="02020603050405020304" pitchFamily="18" charset="0"/>
                <a:ea typeface="Arial" panose="020B0604020202020204" pitchFamily="34" charset="0"/>
                <a:cs typeface="Times New Roman" panose="02020603050405020304" pitchFamily="18" charset="0"/>
              </a:rPr>
              <a:t>u khiển máy móc, phải có thợ. Từ đó tôi kết luận rằng... chúng ta đã thoát chết!</a:t>
            </a:r>
            <a:endParaRPr lang="en-US" sz="3600" dirty="0">
              <a:latin typeface="Times New Roman" panose="02020603050405020304" pitchFamily="18" charset="0"/>
              <a:ea typeface="Arial" panose="020B0604020202020204" pitchFamily="34" charset="0"/>
              <a:cs typeface="Times New Roman" panose="02020603050405020304" pitchFamily="18" charset="0"/>
            </a:endParaRPr>
          </a:p>
          <a:p>
            <a:pPr lvl="0" algn="just">
              <a:tabLst>
                <a:tab pos="475615" algn="l"/>
              </a:tabLst>
            </a:pPr>
            <a:r>
              <a:rPr kumimoji="0" lang="vi-VN"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vi-VN"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dụng: </a:t>
            </a:r>
            <a:r>
              <a:rPr lang="vi-VN" sz="3600" dirty="0">
                <a:solidFill>
                  <a:srgbClr val="000000"/>
                </a:solidFill>
                <a:latin typeface="Times New Roman" panose="02020603050405020304" pitchFamily="18" charset="0"/>
                <a:ea typeface="Times New Roman" panose="02020603050405020304" pitchFamily="18" charset="0"/>
              </a:rPr>
              <a:t>Dấu chấm lửng  có tác dụng làm giãn nhịp điệu câu văn và chuẩn bị cho sự xuất hiện của từ ngữ biểu thị nội dung bất ngờ</a:t>
            </a:r>
            <a:r>
              <a:rPr lang="en-US" sz="3600" dirty="0">
                <a:solidFill>
                  <a:srgbClr val="000000"/>
                </a:solidFill>
                <a:latin typeface="Times New Roman" panose="02020603050405020304" pitchFamily="18" charset="0"/>
                <a:ea typeface="Times New Roman" panose="02020603050405020304" pitchFamily="18" charset="0"/>
              </a:rPr>
              <a:t>.</a:t>
            </a:r>
            <a:endParaRPr kumimoji="0" lang="en-US"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algn="just" defTabSz="914400" rtl="0" eaLnBrk="1" fontAlgn="auto" latinLnBrk="0" hangingPunct="1">
              <a:buClrTx/>
              <a:buSzTx/>
              <a:buFontTx/>
              <a:buNone/>
              <a:tabLst/>
              <a:defRPr/>
            </a:pPr>
            <a:endParaRPr kumimoji="0" lang="en-US"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592970" y="1432522"/>
            <a:ext cx="2986571"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1.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Dấu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chấm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lửng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96453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a:grpSpLocks/>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a:spLocks/>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a:t>
            </a: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411416" y="2052438"/>
            <a:ext cx="11304846" cy="4401205"/>
          </a:xfrm>
          <a:prstGeom prst="rect">
            <a:avLst/>
          </a:prstGeom>
        </p:spPr>
        <p:txBody>
          <a:bodyPr wrap="square">
            <a:spAutoFit/>
          </a:bodyPr>
          <a:lstStyle/>
          <a:p>
            <a:pPr lvl="0" algn="just">
              <a:buClr>
                <a:srgbClr val="666564"/>
              </a:buClr>
              <a:buSzPts val="450"/>
              <a:tabLst>
                <a:tab pos="241300" algn="l"/>
              </a:tabLst>
            </a:pPr>
            <a:r>
              <a:rPr lang="en-US" sz="28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Chúng tôi lần mò từng ngóc ngách, từ điện thờ th</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ầ</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 A-pô-lô </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ến thánh </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ường A-then-na Pờ-rô-nai-a, thậm chí không bỏ sót những v</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ế</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 tích còn lại của </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ấu trường, rạp hát,</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bên bờ suối Cát-xta-l</a:t>
            </a:r>
            <a:r>
              <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í</a:t>
            </a:r>
            <a:r>
              <a:rPr lang="vi-VN"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c.</a:t>
            </a:r>
            <a:endParaRPr lang="en-US" sz="2800" i="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endParaRPr>
          </a:p>
          <a:p>
            <a:pPr lvl="0"/>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Tớ nghĩ ta n</a:t>
            </a:r>
            <a:r>
              <a:rPr lang="en-US" sz="2800" i="1" dirty="0">
                <a:latin typeface="Times New Roman" panose="02020603050405020304" pitchFamily="18" charset="0"/>
                <a:cs typeface="Times New Roman" panose="02020603050405020304" pitchFamily="18" charset="0"/>
              </a:rPr>
              <a:t>ê</a:t>
            </a:r>
            <a:r>
              <a:rPr lang="vi-VN" sz="2800" i="1" dirty="0">
                <a:latin typeface="Times New Roman" panose="02020603050405020304" pitchFamily="18" charset="0"/>
                <a:cs typeface="Times New Roman" panose="02020603050405020304" pitchFamily="18" charset="0"/>
              </a:rPr>
              <a:t>n quay lại điện thờ thần A-pô-l</a:t>
            </a:r>
            <a:r>
              <a:rPr lang="en-US" sz="2800" i="1" dirty="0">
                <a:latin typeface="Times New Roman" panose="02020603050405020304" pitchFamily="18" charset="0"/>
                <a:cs typeface="Times New Roman" panose="02020603050405020304" pitchFamily="18" charset="0"/>
              </a:rPr>
              <a:t>ô</a:t>
            </a:r>
            <a:r>
              <a:rPr lang="vi-VN" sz="2800" i="1" dirty="0">
                <a:latin typeface="Times New Roman" panose="02020603050405020304" pitchFamily="18" charset="0"/>
                <a:cs typeface="Times New Roman" panose="02020603050405020304" pitchFamily="18" charset="0"/>
              </a:rPr>
              <a:t>, vì trong câu đố có nhắc đến vị th</a:t>
            </a:r>
            <a:r>
              <a:rPr lang="en-US" sz="2800" i="1" dirty="0">
                <a:latin typeface="Times New Roman" panose="02020603050405020304" pitchFamily="18" charset="0"/>
                <a:cs typeface="Times New Roman" panose="02020603050405020304" pitchFamily="18" charset="0"/>
              </a:rPr>
              <a:t>ầ</a:t>
            </a:r>
            <a:r>
              <a:rPr lang="vi-VN" sz="2800" i="1" dirty="0">
                <a:latin typeface="Times New Roman" panose="02020603050405020304" pitchFamily="18" charset="0"/>
                <a:cs typeface="Times New Roman" panose="02020603050405020304" pitchFamily="18" charset="0"/>
              </a:rPr>
              <a:t>n đội vòng nguyệt quế và nhấn mạnh r</a:t>
            </a:r>
            <a:r>
              <a:rPr lang="en-US" sz="2800" i="1" dirty="0">
                <a:latin typeface="Times New Roman" panose="02020603050405020304" pitchFamily="18" charset="0"/>
                <a:cs typeface="Times New Roman" panose="02020603050405020304" pitchFamily="18" charset="0"/>
              </a:rPr>
              <a:t>ằ</a:t>
            </a:r>
            <a:r>
              <a:rPr lang="vi-VN" sz="2800" i="1" dirty="0">
                <a:latin typeface="Times New Roman" panose="02020603050405020304" pitchFamily="18" charset="0"/>
                <a:cs typeface="Times New Roman" panose="02020603050405020304" pitchFamily="18" charset="0"/>
              </a:rPr>
              <a:t>ng chúng ta c</a:t>
            </a:r>
            <a:r>
              <a:rPr lang="en-US" sz="2800" i="1" dirty="0">
                <a:latin typeface="Times New Roman" panose="02020603050405020304" pitchFamily="18" charset="0"/>
                <a:cs typeface="Times New Roman" panose="02020603050405020304" pitchFamily="18" charset="0"/>
              </a:rPr>
              <a:t>ầ</a:t>
            </a:r>
            <a:r>
              <a:rPr lang="vi-VN" sz="2800" i="1" dirty="0">
                <a:latin typeface="Times New Roman" panose="02020603050405020304" pitchFamily="18" charset="0"/>
                <a:cs typeface="Times New Roman" panose="02020603050405020304" pitchFamily="18" charset="0"/>
              </a:rPr>
              <a:t>n phải bày tỏ lòng thành kính</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 Tôi kết luận sau khi đã kiểm tra một vòng.</a:t>
            </a:r>
            <a:endParaRPr lang="en-US" sz="2800" dirty="0">
              <a:latin typeface="Times New Roman" panose="02020603050405020304" pitchFamily="18" charset="0"/>
              <a:cs typeface="Times New Roman" panose="02020603050405020304" pitchFamily="18" charset="0"/>
            </a:endParaRPr>
          </a:p>
          <a:p>
            <a:pPr lvl="0"/>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Có l</a:t>
            </a:r>
            <a:r>
              <a:rPr lang="en-US" sz="2800" i="1" dirty="0">
                <a:latin typeface="Times New Roman" panose="02020603050405020304" pitchFamily="18" charset="0"/>
                <a:cs typeface="Times New Roman" panose="02020603050405020304" pitchFamily="18" charset="0"/>
              </a:rPr>
              <a:t>í</a:t>
            </a:r>
            <a:r>
              <a:rPr lang="vi-VN" sz="2800" i="1" dirty="0">
                <a:latin typeface="Times New Roman" panose="02020603050405020304" pitchFamily="18" charset="0"/>
                <a:cs typeface="Times New Roman" panose="02020603050405020304" pitchFamily="18" charset="0"/>
              </a:rPr>
              <a:t>! Nhưng mà cái khoản bày tỏ lòng thành kinh ấy</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 cậu bày tỏ đi nhé...</a:t>
            </a:r>
            <a:endParaRPr lang="en-US" sz="2800" dirty="0">
              <a:latin typeface="Times New Roman" panose="02020603050405020304" pitchFamily="18" charset="0"/>
              <a:cs typeface="Times New Roman" panose="02020603050405020304" pitchFamily="18" charset="0"/>
            </a:endParaRPr>
          </a:p>
          <a:p>
            <a:pPr algn="just">
              <a:tabLst>
                <a:tab pos="470535"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 chấm lửng trong c</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âu</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văn thứ nhất cho biết các sự vật, hiện tượng tương tự chưa liệt kê hết.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tabLst>
                <a:tab pos="470535"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 chấm lửng trong hai c</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âu</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văn sau thể hiện lời nói bỏ dở.</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92970" y="1432522"/>
            <a:ext cx="2986571"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1.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Dấu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chấm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lửng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3900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1377</Words>
  <Application>Microsoft Office PowerPoint</Application>
  <PresentationFormat>Widescreen</PresentationFormat>
  <Paragraphs>92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Euphemia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Hữu Lý Huỳnh</dc:creator>
  <cp:lastModifiedBy>PV</cp:lastModifiedBy>
  <cp:revision>4</cp:revision>
  <dcterms:created xsi:type="dcterms:W3CDTF">2022-06-14T00:42:58Z</dcterms:created>
  <dcterms:modified xsi:type="dcterms:W3CDTF">2024-04-01T11:11:44Z</dcterms:modified>
</cp:coreProperties>
</file>