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notesMasterIdLst>
    <p:notesMasterId r:id="rId9"/>
  </p:notesMasterIdLst>
  <p:sldIdLst>
    <p:sldId id="272" r:id="rId4"/>
    <p:sldId id="334" r:id="rId5"/>
    <p:sldId id="297" r:id="rId6"/>
    <p:sldId id="299" r:id="rId7"/>
    <p:sldId id="279" r:id="rId8"/>
    <p:sldId id="257" r:id="rId10"/>
    <p:sldId id="258" r:id="rId11"/>
    <p:sldId id="278" r:id="rId12"/>
    <p:sldId id="283" r:id="rId13"/>
    <p:sldId id="260" r:id="rId14"/>
    <p:sldId id="274" r:id="rId15"/>
    <p:sldId id="256" r:id="rId16"/>
    <p:sldId id="286" r:id="rId17"/>
    <p:sldId id="320" r:id="rId18"/>
    <p:sldId id="298" r:id="rId19"/>
    <p:sldId id="335" r:id="rId20"/>
    <p:sldId id="276" r:id="rId21"/>
    <p:sldId id="277" r:id="rId22"/>
    <p:sldId id="280" r:id="rId23"/>
    <p:sldId id="282" r:id="rId24"/>
    <p:sldId id="281" r:id="rId25"/>
    <p:sldId id="284" r:id="rId26"/>
    <p:sldId id="285" r:id="rId27"/>
    <p:sldId id="275" r:id="rId28"/>
    <p:sldId id="322" r:id="rId29"/>
    <p:sldId id="287" r:id="rId30"/>
    <p:sldId id="321" r:id="rId31"/>
  </p:sldIdLst>
  <p:sldSz cx="12192000" cy="6858000"/>
  <p:notesSz cx="6858000" cy="9144000"/>
  <p:embeddedFontLst>
    <p:embeddedFont>
      <p:font typeface="Calibri" panose="020F0502020204030204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Calibri" panose="020F0502020204030204" charset="0"/>
      <p:regular r:id="rId41"/>
      <p:bold r:id="rId42"/>
      <p:italic r:id="rId43"/>
      <p:boldItalic r:id="rId44"/>
    </p:embeddedFont>
    <p:embeddedFont>
      <p:font typeface="Calibri Light" panose="020F0302020204030204" charset="0"/>
      <p:regular r:id="rId45"/>
      <p:italic r:id="rId46"/>
    </p:embeddedFont>
    <p:embeddedFont>
      <p:font typeface="Corbel Light" panose="020B0303020204020204" charset="0"/>
      <p:regular r:id="rId47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font" Target="fonts/font14.fntdata"/><Relationship Id="rId47" Type="http://schemas.openxmlformats.org/officeDocument/2006/relationships/font" Target="fonts/font13.fntdata"/><Relationship Id="rId46" Type="http://schemas.openxmlformats.org/officeDocument/2006/relationships/font" Target="fonts/font12.fntdata"/><Relationship Id="rId45" Type="http://schemas.openxmlformats.org/officeDocument/2006/relationships/font" Target="fonts/font11.fntdata"/><Relationship Id="rId44" Type="http://schemas.openxmlformats.org/officeDocument/2006/relationships/font" Target="fonts/font10.fntdata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" Target="slides/slide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14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15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6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microsoft.com/office/2007/relationships/media" Target="file:///C:\Users\Admin\Downloads\Share%20PowerPoint%20Ai%20l&#224;%20tri&#7879;u%20ph&#250;%20(%20Slide%20gi&#7899;i%20thi&#7879;u%20+%20&#194;m%20thanh%20full).mp4" TargetMode="External"/><Relationship Id="rId1" Type="http://schemas.openxmlformats.org/officeDocument/2006/relationships/video" Target="file:///C:\Users\Admin\Downloads\Share%20PowerPoint%20Ai%20l&#224;%20tri&#7879;u%20ph&#250;%20(%20Slide%20gi&#7899;i%20thi&#7879;u%20+%20&#194;m%20thanh%20full).mp4" TargetMode="Externa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18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19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20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21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22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23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24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25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28.png"/><Relationship Id="rId6" Type="http://schemas.openxmlformats.org/officeDocument/2006/relationships/tags" Target="../tags/tag3.xml"/><Relationship Id="rId5" Type="http://schemas.microsoft.com/office/2007/relationships/media" Target="file:///C:\Users\Admin\Downloads\Ng&#224;y%20T&#7871;t%20Qu&#234;%20Em%20-%20T&#7871;t%20T&#7871;t%20T&#7871;t%20&#272;&#7871;n%20R&#7891;i%20-%20Ph&#432;&#417;ng%20Anh%20%5bMV%20T&#7871;t%5d.mp4" TargetMode="External"/><Relationship Id="rId4" Type="http://schemas.openxmlformats.org/officeDocument/2006/relationships/video" Target="file:///C:\Users\Admin\Downloads\Ng&#224;y%20T&#7871;t%20Qu&#234;%20Em%20-%20T&#7871;t%20T&#7871;t%20T&#7871;t%20&#272;&#7871;n%20R&#7891;i%20-%20Ph&#432;&#417;ng%20Anh%20%5bMV%20T&#7871;t%5d.mp4" TargetMode="External"/><Relationship Id="rId3" Type="http://schemas.openxmlformats.org/officeDocument/2006/relationships/image" Target="../media/image27.png"/><Relationship Id="rId2" Type="http://schemas.microsoft.com/office/2007/relationships/media" Target="../media/media5.mp3"/><Relationship Id="rId1" Type="http://schemas.openxmlformats.org/officeDocument/2006/relationships/audio" Target="../media/media5.mp3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microsoft.com/office/2007/relationships/media" Target="file:///C:\Users\Admin\Downloads\Share%20PowerPoint%20Ai%20l&#224;%20tri&#7879;u%20ph&#250;%20(%20Slide%20gi&#7899;i%20thi&#7879;u%20+%20&#194;m%20thanh%20full).mp4" TargetMode="External"/><Relationship Id="rId1" Type="http://schemas.openxmlformats.org/officeDocument/2006/relationships/video" Target="file:///C:\Users\Admin\Downloads\Share%20PowerPoint%20Ai%20l&#224;%20tri&#7879;u%20ph&#250;%20(%20Slide%20gi&#7899;i%20thi&#7879;u%20+%20&#194;m%20thanh%20full).mp4" TargetMode="Externa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9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12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13.png"/><Relationship Id="rId10" Type="http://schemas.microsoft.com/office/2007/relationships/media" Target="../media/media4.mp3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3750" y="700405"/>
            <a:ext cx="11276965" cy="5334635"/>
          </a:xfrm>
        </p:spPr>
        <p:txBody>
          <a:bodyPr/>
          <a:p>
            <a:pPr algn="ctr"/>
            <a:r>
              <a:rPr lang="en-US" sz="9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AI LÀ TRIỆU PHÚ</a:t>
            </a:r>
            <a:endParaRPr lang="en-US" sz="9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9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955" y="2165985"/>
            <a:ext cx="5741035" cy="4251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4" y="117111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4602" y="3863561"/>
            <a:ext cx="93836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6: Giải thích nghĩa của từ “thuỷ quân”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Quân lính chiến đấu trên sông, biển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</a:t>
            </a:r>
            <a:r>
              <a:rPr lang="en-US" sz="200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  <a:sym typeface="+mn-ea"/>
              </a:rPr>
              <a:t>Quân lính chiến đấu trên sa mạc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</a:t>
            </a:r>
            <a:r>
              <a:rPr lang="en-US" sz="200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  <a:sym typeface="+mn-ea"/>
              </a:rPr>
              <a:t>Quân lính chiến đấu trên núi, rừng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C. </a:t>
            </a:r>
            <a:r>
              <a:rPr lang="en-US" sz="200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  <a:sym typeface="+mn-ea"/>
              </a:rPr>
              <a:t>Quân lính chiến đấu trên bầu trời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6770" y="476250"/>
            <a:ext cx="4201160" cy="271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207645"/>
            <a:ext cx="3467735" cy="29845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84917" y="4026756"/>
            <a:ext cx="93836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Câu 7: Là cụm từ có cấu tạo cố định, biểu thị một ý nghĩa hoàn chỉnh</a:t>
            </a:r>
            <a:endParaRPr lang="en-US" sz="24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/>
          <p:cNvSpPr txBox="1"/>
          <p:nvPr/>
        </p:nvSpPr>
        <p:spPr>
          <a:xfrm>
            <a:off x="1106008" y="5197163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 Thành ngữ</a:t>
            </a:r>
            <a:endParaRPr lang="en-US" sz="2000">
              <a:solidFill>
                <a:srgbClr val="FFC000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C. Câu đố</a:t>
            </a:r>
            <a:endParaRPr lang="en-US" sz="2000">
              <a:solidFill>
                <a:srgbClr val="FFC000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/>
          <p:cNvSpPr txBox="1"/>
          <p:nvPr/>
        </p:nvSpPr>
        <p:spPr>
          <a:xfrm>
            <a:off x="6435571" y="5197163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Tục ngữ</a:t>
            </a:r>
            <a:endParaRPr lang="en-US" sz="2000">
              <a:solidFill>
                <a:srgbClr val="FFC000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Ca dao</a:t>
            </a:r>
            <a:endParaRPr lang="en-US" sz="2000">
              <a:solidFill>
                <a:srgbClr val="FFC000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5780" y="296545"/>
            <a:ext cx="406844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152400"/>
            <a:ext cx="3467735" cy="307086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84917" y="3841971"/>
            <a:ext cx="938369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Câu 8: Là biện pháp tu từ lặp lại từ ngữ (hoặc câu) để làm nổi bật ý, gây cảm giác mạnh.</a:t>
            </a:r>
            <a:endParaRPr lang="en-US" sz="24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/>
          <p:cNvSpPr txBox="1"/>
          <p:nvPr/>
        </p:nvSpPr>
        <p:spPr>
          <a:xfrm>
            <a:off x="1106008" y="5197163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 Điệp ngữ</a:t>
            </a:r>
            <a:endParaRPr lang="en-US" sz="2000">
              <a:solidFill>
                <a:srgbClr val="FFC000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C. Ẩn dụ</a:t>
            </a:r>
            <a:endParaRPr lang="en-US" sz="2000">
              <a:solidFill>
                <a:srgbClr val="FFC000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/>
          <p:cNvSpPr txBox="1"/>
          <p:nvPr/>
        </p:nvSpPr>
        <p:spPr>
          <a:xfrm>
            <a:off x="6435571" y="5197163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So sánh</a:t>
            </a:r>
            <a:endParaRPr lang="en-US" sz="2000">
              <a:solidFill>
                <a:srgbClr val="FFC000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Hoán dụ</a:t>
            </a:r>
            <a:endParaRPr lang="en-US" sz="2000">
              <a:solidFill>
                <a:srgbClr val="FFC000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6825" y="424180"/>
            <a:ext cx="4801235" cy="2691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3750" y="700405"/>
            <a:ext cx="11276965" cy="5334635"/>
          </a:xfrm>
        </p:spPr>
        <p:txBody>
          <a:bodyPr>
            <a:normAutofit lnSpcReduction="20000"/>
          </a:bodyPr>
          <a:p>
            <a:pPr algn="ctr"/>
            <a:r>
              <a:rPr lang="en-US" sz="8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Phần dành cho khán giả</a:t>
            </a:r>
            <a:endParaRPr lang="en-US" sz="8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Đặt một câu có dùng dấu chấm phẩy </a:t>
            </a:r>
            <a:endParaRPr lang="en-US" sz="4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40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4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Phần thưởng:</a:t>
            </a:r>
            <a:endParaRPr lang="en-US" sz="40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8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375" y="3108960"/>
            <a:ext cx="5715000" cy="3969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3750" y="700405"/>
            <a:ext cx="11276965" cy="5334635"/>
          </a:xfrm>
        </p:spPr>
        <p:txBody>
          <a:bodyPr>
            <a:normAutofit lnSpcReduction="20000"/>
          </a:bodyPr>
          <a:p>
            <a:pPr algn="ctr"/>
            <a:r>
              <a:rPr lang="en-US" sz="8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ĐỘI </a:t>
            </a:r>
            <a:endParaRPr lang="en-US" sz="8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80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TẾT TẾT TẾT ĐẾN RỒI</a:t>
            </a:r>
            <a:endParaRPr lang="en-US" sz="8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3750" y="700405"/>
            <a:ext cx="11276965" cy="5334635"/>
          </a:xfrm>
        </p:spPr>
        <p:txBody>
          <a:bodyPr>
            <a:normAutofit lnSpcReduction="20000"/>
          </a:bodyPr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-Em hãy giới thiệu về bản thân mình.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-Sở trường (năng khiếu) của em là gì?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-Trong gia đình của em, ai là người mà em yêu thương nhất? Vì sao? 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-Em có thích đến Tết không? Cảm xúc của em khi Xuân về Tết đến ?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Em đã sẵn sàng trả lời câu hỏi “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Ai là triệu phú</a:t>
            </a:r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” chưa?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-Chúng ta đi tìm “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Ai là triệu phú</a:t>
            </a:r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”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3750" y="700405"/>
            <a:ext cx="11276965" cy="5334635"/>
          </a:xfrm>
        </p:spPr>
        <p:txBody>
          <a:bodyPr/>
          <a:p>
            <a:pPr algn="just"/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440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1/ Hỏi ý kiến những nhà thông thái (Thi, Bảo Ngân)</a:t>
            </a:r>
            <a:endParaRPr lang="en-US" sz="440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2/  50 : 50</a:t>
            </a:r>
            <a:endParaRPr lang="en-US" sz="440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3/ Hỏi ý kiến bạn thân của mình.</a:t>
            </a:r>
            <a:endParaRPr lang="en-US" sz="4400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4/ Hỏi ý kiến khán giả (của đội mình) 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Share PowerPoint Ai là triệu phú ( Slide giới thiệu + Âm thanh full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93285" y="443230"/>
            <a:ext cx="2401570" cy="1529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650" y="3898900"/>
            <a:ext cx="1138555" cy="1137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125" y="2848610"/>
            <a:ext cx="1226820" cy="603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710" y="3452495"/>
            <a:ext cx="1528445" cy="607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6435" y="4803140"/>
            <a:ext cx="1715135" cy="132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vol="100000">
                <p:cTn id="39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1: Thành ngữ nào sau đây có kiểu cấu tạo cặp từ hô ứng (tương đồng về từ loại, gần trường nghĩa), cấu trúc đối; tạo nên quan hệ trùng điệp, tăng tiến, bổ sung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Bèo dạt mây trôi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C. Dây cà ra dây muống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 Đi guốc trong bụng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Đen như cột nhà cháy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8785" y="420370"/>
            <a:ext cx="33274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45" y="-50165"/>
            <a:ext cx="3467735" cy="213931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064265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4140" y="492223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725805" y="2204720"/>
            <a:ext cx="10806430" cy="150812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35" y="2333625"/>
            <a:ext cx="9383395" cy="1250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2: Chỉ ra chỗ điệp ngữ trong câu sau: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400" i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charset="0"/>
                <a:cs typeface="Times New Roman" panose="02020603050405020304" charset="0"/>
                <a:sym typeface="+mn-ea"/>
              </a:rPr>
              <a:t>Một người là chúa miền non cao, một người là chúa vùng nước thẳm, cả hai đều xứng đáng làm rể Vua Hùng</a:t>
            </a:r>
            <a:r>
              <a:rPr lang="en-US" altLang="vi-VN" sz="2400" i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charset="0"/>
                <a:cs typeface="Times New Roman" panose="02020603050405020304" charset="0"/>
                <a:sym typeface="+mn-ea"/>
              </a:rPr>
              <a:t>.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6450" y="5581015"/>
            <a:ext cx="5247640" cy="98488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6005" y="4517390"/>
            <a:ext cx="5249545" cy="87122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65" y="5699125"/>
            <a:ext cx="46501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C. Một người là chúa</a:t>
            </a:r>
            <a:r>
              <a:rPr lang="vi-VN" sz="2000" i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charset="0"/>
                <a:cs typeface="Times New Roman" panose="02020603050405020304" charset="0"/>
                <a:sym typeface="+mn-ea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92240" y="4677410"/>
            <a:ext cx="4650105" cy="835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Chúa vùng nước thẳm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450" y="4585970"/>
            <a:ext cx="5249545" cy="80264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6005" y="5683885"/>
            <a:ext cx="5249545" cy="87884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4687892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 Chúa miền non cao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725" y="5824220"/>
            <a:ext cx="465010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Cả hai đều xứng đáng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3705" y="241300"/>
            <a:ext cx="398462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10" y="-50165"/>
            <a:ext cx="3467735" cy="178498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060455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208915" y="394624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4615" y="232907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1739603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2035396"/>
            <a:ext cx="93836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3: Nêu công dụng của dấu chấm phẩy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6005" y="5500370"/>
            <a:ext cx="5249545" cy="106235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6005" y="3359150"/>
            <a:ext cx="5249545" cy="117475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725" y="5586730"/>
            <a:ext cx="4650105" cy="8724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Đánh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dấu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ranh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giới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giữa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các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bộ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phận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trong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một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chuỗi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liệt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kê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phức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sym typeface="+mn-ea"/>
              </a:rPr>
              <a:t>tạp</a:t>
            </a:r>
            <a:endParaRPr kumimoji="0" lang="en-US" sz="2000" i="0" u="none" strike="noStrike" kern="1200" cap="none" spc="0" normalizeH="0" baseline="0" noProof="0" dirty="0" err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090" y="3507105"/>
            <a:ext cx="4754880" cy="638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Đánh dấu từ ngữ được hiểu theo nghĩa đặc biệt hay có hàm ý mỉa mai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450" y="3381375"/>
            <a:ext cx="5249545" cy="11563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450" y="5500370"/>
            <a:ext cx="5249545" cy="106235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170" y="3507740"/>
            <a:ext cx="4650105" cy="957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 Đánh dấu (báo trước) phần giải thích, thuyết minh cho một phần trước đó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972820" y="5589270"/>
            <a:ext cx="4783455" cy="869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C. Đánh dấu lời dẫn trực tiếp của nhân vật (lời đối thoại)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1355" y="208915"/>
            <a:ext cx="3397250" cy="262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3750" y="700405"/>
            <a:ext cx="11276965" cy="5334635"/>
          </a:xfrm>
        </p:spPr>
        <p:txBody>
          <a:bodyPr/>
          <a:p>
            <a:pPr algn="ctr"/>
            <a:r>
              <a:rPr lang="en-US" sz="115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ĐỘI </a:t>
            </a:r>
            <a:endParaRPr lang="en-US" sz="115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XUÂN ƠI XUÂN, XUÂN ĐÃ VỀ</a:t>
            </a:r>
            <a:endParaRPr lang="en-US" sz="5400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10" y="-50165"/>
            <a:ext cx="3467735" cy="152844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5933455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795" y="405927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6685" y="231637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806590" y="1687533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31932" y="1725516"/>
            <a:ext cx="938369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Câu 4: Tại sao trong câu sau cần được đánh dấu chấm phẩy ?</a:t>
            </a:r>
            <a:endParaRPr lang="en-US" sz="24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Các bạn phải chuẩn bị đầy đủ sách, vở, bút, thước; quần, áo, giày, dép...</a:t>
            </a:r>
            <a:endParaRPr lang="en-US" sz="2400" i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i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450" y="3455035"/>
            <a:ext cx="5249545" cy="121094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/>
          <p:cNvSpPr/>
          <p:nvPr/>
        </p:nvSpPr>
        <p:spPr>
          <a:xfrm flipH="1">
            <a:off x="806450" y="5304155"/>
            <a:ext cx="5249545" cy="125857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/>
          <p:cNvSpPr txBox="1"/>
          <p:nvPr/>
        </p:nvSpPr>
        <p:spPr>
          <a:xfrm>
            <a:off x="1012190" y="3467100"/>
            <a:ext cx="4848860" cy="1043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 Vì “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sách, vở, bút, thước</a:t>
            </a: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” chỉ đồ dùng học tập, “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quần, áo, giày, dép</a:t>
            </a: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” chỉ đồ dùng trang phục</a:t>
            </a:r>
            <a:endParaRPr lang="en-US" sz="2000">
              <a:solidFill>
                <a:srgbClr val="FFC000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170" y="5557520"/>
            <a:ext cx="4650105" cy="910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C. </a:t>
            </a: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  <a:sym typeface="+mn-ea"/>
              </a:rPr>
              <a:t>Vì sở thích của người viết</a:t>
            </a: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endParaRPr lang="en-US" sz="2000">
              <a:solidFill>
                <a:srgbClr val="FFC000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6005" y="3467100"/>
            <a:ext cx="5249545" cy="119888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/>
          <p:cNvSpPr/>
          <p:nvPr/>
        </p:nvSpPr>
        <p:spPr>
          <a:xfrm flipH="1">
            <a:off x="6136005" y="5304155"/>
            <a:ext cx="5249545" cy="125857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/>
          <p:cNvSpPr txBox="1"/>
          <p:nvPr/>
        </p:nvSpPr>
        <p:spPr>
          <a:xfrm>
            <a:off x="6365240" y="3506470"/>
            <a:ext cx="4650105" cy="1160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Vì </a:t>
            </a: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  <a:sym typeface="+mn-ea"/>
              </a:rPr>
              <a:t>“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sách, vở, bút, thướ</a:t>
            </a: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c” và “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quần, áo, giày, dép</a:t>
            </a: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”</a:t>
            </a: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cùng loại với nhau</a:t>
            </a:r>
            <a:endParaRPr lang="en-US" sz="2000">
              <a:solidFill>
                <a:srgbClr val="FFC000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5509880"/>
            <a:ext cx="465041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Vì người viết muốn gây sự chú ý cho người đọc</a:t>
            </a:r>
            <a:endParaRPr lang="en-US" sz="2000">
              <a:solidFill>
                <a:srgbClr val="FFC000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1500" y="573405"/>
            <a:ext cx="3681095" cy="233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39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5: Điền dấu gì vào chỗ (...) trong câu sau: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Quê anh có mít, ổi, cam (...) quê tôi xoài, mận, sầu riêng.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Dấu chấm phẩy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Dấu gạch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ngang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 Dấu phẩy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Dấu hai chấm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5090" y="205740"/>
            <a:ext cx="4748530" cy="308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10" y="-50165"/>
            <a:ext cx="3467735" cy="115316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569914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4140" y="318614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351155" y="180774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68655" y="1351280"/>
            <a:ext cx="10863580" cy="83629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35" y="1478915"/>
            <a:ext cx="9700895" cy="657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6: Yếu Hán Việt nào sau đây có nghĩa là nước ?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6450" y="4907915"/>
            <a:ext cx="5247640" cy="165798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6005" y="2435225"/>
            <a:ext cx="5249545" cy="152082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65" y="5021580"/>
            <a:ext cx="46501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C. Thuỷ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92240" y="2512695"/>
            <a:ext cx="4650105" cy="835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Lâm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450" y="2430780"/>
            <a:ext cx="5249545" cy="152908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6005" y="4907915"/>
            <a:ext cx="5249545" cy="165481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973455" y="2565400"/>
            <a:ext cx="4897120" cy="1268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 Sơn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725" y="5021580"/>
            <a:ext cx="465010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 Hoả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7360" y="231775"/>
            <a:ext cx="3819525" cy="228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95" y="-45085"/>
            <a:ext cx="3467735" cy="115316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569914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4140" y="318614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351155" y="180774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68655" y="1351280"/>
            <a:ext cx="10863580" cy="83629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35" y="1478915"/>
            <a:ext cx="9700895" cy="657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7: Nghĩa của từ Hán Việt “thuỷ triều” là: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6450" y="4907915"/>
            <a:ext cx="5247640" cy="165798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6005" y="2435225"/>
            <a:ext cx="5249545" cy="152082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65" y="5021580"/>
            <a:ext cx="46501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C. Hiện tượng nước biển dâng lên rút xuống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92240" y="2512695"/>
            <a:ext cx="4650105" cy="835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L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ực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do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nước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chuyển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động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tạo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ra</a:t>
            </a:r>
            <a:endParaRPr lang="en-US" sz="2000" dirty="0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450" y="2430780"/>
            <a:ext cx="5249545" cy="152908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6005" y="4907915"/>
            <a:ext cx="5249545" cy="165481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973455" y="2565400"/>
            <a:ext cx="4897120" cy="1268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 N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hà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xây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trên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mặt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nước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dùng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làm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nơi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vui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chơi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giải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trí</a:t>
            </a: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725" y="5021580"/>
            <a:ext cx="465010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 C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hiện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tượng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biến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hoá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và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vận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động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nước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trong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nhiên</a:t>
            </a:r>
            <a:endParaRPr lang="en-US" sz="2000" dirty="0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6610" y="110490"/>
            <a:ext cx="4365625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39" y="-879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3962" y="3795616"/>
            <a:ext cx="938369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8:  Thành ngữ nào sau đây có nghĩa “có sức mạnh siêu nhiên”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Hô mưa gọi gió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C.Một nắng hai sương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 Oán nặng thù sâu 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Ăn to nói lớn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6005" y="266065"/>
            <a:ext cx="4610735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3750" y="700405"/>
            <a:ext cx="11276965" cy="5334635"/>
          </a:xfrm>
        </p:spPr>
        <p:txBody>
          <a:bodyPr>
            <a:normAutofit lnSpcReduction="20000"/>
          </a:bodyPr>
          <a:p>
            <a:pPr algn="ctr"/>
            <a:r>
              <a:rPr lang="en-US" sz="8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Phần dành cho khán giả</a:t>
            </a:r>
            <a:endParaRPr lang="en-US" sz="8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4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Tìm một thành ngữ được sắp xếp theo kiểu: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hô - gọi, mưa - gió</a:t>
            </a:r>
            <a:r>
              <a:rPr lang="en-US" sz="4000" b="1" i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(hô mưa gọi gió);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oán - thù, nặng - sâu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(oán nặng thù sâu) </a:t>
            </a:r>
            <a:endParaRPr lang="en-US" sz="40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40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4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Phần thưởng:</a:t>
            </a:r>
            <a:endParaRPr lang="en-US" sz="40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8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0" y="4067810"/>
            <a:ext cx="5715000" cy="2790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3750" y="700405"/>
            <a:ext cx="11276965" cy="5334635"/>
          </a:xfrm>
        </p:spPr>
        <p:txBody>
          <a:bodyPr>
            <a:normAutofit lnSpcReduction="20000"/>
          </a:bodyPr>
          <a:p>
            <a:pPr algn="ctr"/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tainhacchuong.net_xuan-oi-xuan-da-v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121265" y="232410"/>
            <a:ext cx="1447800" cy="1495425"/>
          </a:xfrm>
          <a:prstGeom prst="rect">
            <a:avLst/>
          </a:prstGeom>
        </p:spPr>
      </p:pic>
      <p:pic>
        <p:nvPicPr>
          <p:cNvPr id="4" name="Ngày Tết Quê Em - Tết Tết Tết Đến Rồi - Phương Anh [MV Tết]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26285" y="799465"/>
            <a:ext cx="8590280" cy="472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video fullScrn="0">
              <p:cMediaNode>
                <p:cTn id="16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3750" y="700405"/>
            <a:ext cx="11276965" cy="5334635"/>
          </a:xfrm>
        </p:spPr>
        <p:txBody>
          <a:bodyPr>
            <a:normAutofit fontScale="90000" lnSpcReduction="20000"/>
          </a:bodyPr>
          <a:p>
            <a:pPr algn="l"/>
            <a:r>
              <a:rPr lang="en-US" sz="11500">
                <a:solidFill>
                  <a:srgbClr val="FF0000"/>
                </a:solidFill>
                <a:highlight>
                  <a:srgbClr val="FFFF00"/>
                </a:highlight>
                <a:latin typeface="Corbel Light" panose="020B0303020204020204" charset="0"/>
                <a:cs typeface="Corbel Light" panose="020B0303020204020204" charset="0"/>
              </a:rPr>
              <a:t>Chúc </a:t>
            </a:r>
            <a:endParaRPr lang="en-US" sz="11500">
              <a:solidFill>
                <a:srgbClr val="FF0000"/>
              </a:solidFill>
              <a:latin typeface="Corbel Light" panose="020B0303020204020204" charset="0"/>
              <a:cs typeface="Corbel Light" panose="020B0303020204020204" charset="0"/>
            </a:endParaRPr>
          </a:p>
          <a:p>
            <a:pPr algn="l"/>
            <a:r>
              <a:rPr lang="en-US" sz="11500">
                <a:solidFill>
                  <a:srgbClr val="7030A0"/>
                </a:solidFill>
                <a:highlight>
                  <a:srgbClr val="00FFFF"/>
                </a:highlight>
                <a:latin typeface="Corbel Light" panose="020B0303020204020204" charset="0"/>
                <a:cs typeface="Corbel Light" panose="020B0303020204020204" charset="0"/>
              </a:rPr>
              <a:t>mừng</a:t>
            </a:r>
            <a:r>
              <a:rPr lang="en-US" sz="11500">
                <a:solidFill>
                  <a:srgbClr val="FF0000"/>
                </a:solidFill>
                <a:highlight>
                  <a:srgbClr val="00FFFF"/>
                </a:highlight>
                <a:latin typeface="Corbel Light" panose="020B0303020204020204" charset="0"/>
                <a:cs typeface="Corbel Light" panose="020B0303020204020204" charset="0"/>
              </a:rPr>
              <a:t>    </a:t>
            </a:r>
            <a:endParaRPr lang="en-US" sz="11500">
              <a:solidFill>
                <a:srgbClr val="FF0000"/>
              </a:solidFill>
              <a:highlight>
                <a:srgbClr val="00FFFF"/>
              </a:highlight>
              <a:latin typeface="Corbel Light" panose="020B0303020204020204" charset="0"/>
              <a:cs typeface="Corbel Light" panose="020B0303020204020204" charset="0"/>
            </a:endParaRPr>
          </a:p>
          <a:p>
            <a:pPr algn="l"/>
            <a:r>
              <a:rPr lang="en-US" sz="11500">
                <a:solidFill>
                  <a:srgbClr val="FF0000"/>
                </a:solidFill>
                <a:highlight>
                  <a:srgbClr val="00FF00"/>
                </a:highlight>
                <a:latin typeface="Corbel Light" panose="020B0303020204020204" charset="0"/>
                <a:cs typeface="Corbel Light" panose="020B0303020204020204" charset="0"/>
              </a:rPr>
              <a:t>năm</a:t>
            </a:r>
            <a:r>
              <a:rPr lang="en-US" sz="11500">
                <a:solidFill>
                  <a:srgbClr val="FF0000"/>
                </a:solidFill>
                <a:latin typeface="Corbel Light" panose="020B0303020204020204" charset="0"/>
                <a:cs typeface="Corbel Light" panose="020B0303020204020204" charset="0"/>
              </a:rPr>
              <a:t> </a:t>
            </a:r>
            <a:endParaRPr lang="en-US" sz="11500">
              <a:solidFill>
                <a:srgbClr val="FF0000"/>
              </a:solidFill>
              <a:latin typeface="Corbel Light" panose="020B0303020204020204" charset="0"/>
              <a:cs typeface="Corbel Light" panose="020B0303020204020204" charset="0"/>
            </a:endParaRPr>
          </a:p>
          <a:p>
            <a:pPr algn="l"/>
            <a:r>
              <a:rPr lang="en-US" sz="11500">
                <a:solidFill>
                  <a:srgbClr val="FFC000"/>
                </a:solidFill>
                <a:highlight>
                  <a:srgbClr val="FF00FF"/>
                </a:highlight>
                <a:latin typeface="Corbel Light" panose="020B0303020204020204" charset="0"/>
                <a:cs typeface="Corbel Light" panose="020B0303020204020204" charset="0"/>
              </a:rPr>
              <a:t>mới</a:t>
            </a:r>
            <a:endParaRPr lang="en-US" sz="11500">
              <a:solidFill>
                <a:srgbClr val="FF0000"/>
              </a:solidFill>
              <a:highlight>
                <a:srgbClr val="FF00FF"/>
              </a:highlight>
              <a:latin typeface="Corbel Light" panose="020B0303020204020204" charset="0"/>
              <a:cs typeface="Corbel Light" panose="020B0303020204020204" charset="0"/>
            </a:endParaRPr>
          </a:p>
          <a:p>
            <a:pPr algn="ctr"/>
            <a:endParaRPr lang="en-US" sz="8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55" y="588010"/>
            <a:ext cx="4551680" cy="496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3750" y="700405"/>
            <a:ext cx="11276965" cy="5334635"/>
          </a:xfrm>
        </p:spPr>
        <p:txBody>
          <a:bodyPr>
            <a:normAutofit lnSpcReduction="20000"/>
          </a:bodyPr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-Em hãy giới thiệu về bản thân mình.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-Sở thích của em là gì ?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-Em không thích điều gì?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-Ai là bạn thân của em?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 Em có thích học bộ môn Ngữ văn không? Vì sao?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-Em đã sẵn sàng tham gia “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Ai là triệu phú</a:t>
            </a:r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” chưa?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-Chúng ta đi tìm “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Ai là triệu phú</a:t>
            </a:r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3750" y="700405"/>
            <a:ext cx="11276965" cy="5334635"/>
          </a:xfrm>
        </p:spPr>
        <p:txBody>
          <a:bodyPr/>
          <a:p>
            <a:pPr algn="just"/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440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1/ Hỏi ý kiến những nhà thông thái (Thi, Bảo Ngân)</a:t>
            </a:r>
            <a:endParaRPr lang="en-US" sz="440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2/  50 : 50</a:t>
            </a:r>
            <a:endParaRPr lang="en-US" sz="440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3/ Hỏi ý kiến bạn thân của mình.</a:t>
            </a:r>
            <a:endParaRPr lang="en-US" sz="4400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4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4/ Hỏi ý kiến khán giả (của đội mình) </a:t>
            </a:r>
            <a:endParaRPr lang="en-US" sz="4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Share PowerPoint Ai là triệu phú ( Slide giới thiệu + Âm thanh full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93285" y="443230"/>
            <a:ext cx="2401570" cy="1529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650" y="3898900"/>
            <a:ext cx="1138555" cy="1137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125" y="2848610"/>
            <a:ext cx="1226820" cy="603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710" y="3452495"/>
            <a:ext cx="1528445" cy="607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6435" y="4803140"/>
            <a:ext cx="1715135" cy="132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vol="100000">
                <p:cTn id="39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15" y="-3175"/>
            <a:ext cx="2443480" cy="124904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04204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615" y="378177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795" y="299201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147861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1731866"/>
            <a:ext cx="938369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1:   Nêu công dụng của dấu chấm phẩy 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212205" y="3253740"/>
            <a:ext cx="5249545" cy="101219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721995" y="5557520"/>
            <a:ext cx="5334000" cy="100520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624955" y="3422650"/>
            <a:ext cx="4650105" cy="756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Đánh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dấu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ranh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giới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giữa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vế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câu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ghép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cấu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tạo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phức</a:t>
            </a:r>
            <a:r>
              <a:rPr lang="en-US" sz="2000" dirty="0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err="1">
                <a:solidFill>
                  <a:srgbClr val="FFC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tạp</a:t>
            </a:r>
            <a:endParaRPr kumimoji="0" lang="en-US" sz="2000" i="0" u="none" strike="noStrike" kern="1200" cap="none" spc="0" normalizeH="0" baseline="0" noProof="0" dirty="0" err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170" y="5700395"/>
            <a:ext cx="4650105" cy="758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C. Tách thành phần phụ với chủ ngữ và vị ngữ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721995" y="3253740"/>
            <a:ext cx="5334000" cy="101219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6005" y="5556885"/>
            <a:ext cx="5249545" cy="100584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5535" y="3422015"/>
            <a:ext cx="4650740" cy="741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 Kết thúc câu trần thuật (kể, tả, nêu ý kiến, nhận định)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725" y="5700395"/>
            <a:ext cx="4650105" cy="758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Đánh dấu bộ phận chú thích (giải thích thêm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5120" y="169545"/>
            <a:ext cx="282321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2: Điền dấu gì vào chỗ (...) trong câu sau: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Một người ở miền biển, tài năng cũng không kém: gọi gió, gió đến (...) hô mưa, mưa về.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Dấu chấm phẩy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Dấu gạch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ngang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 Dấu phẩy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Dấu hai chấm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7720" y="461010"/>
            <a:ext cx="2755265" cy="273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10" y="-50165"/>
            <a:ext cx="3467735" cy="213931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064265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4140" y="492223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68655" y="2165985"/>
            <a:ext cx="10863580" cy="154686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35" y="2323465"/>
            <a:ext cx="9700895" cy="1260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3: Nêu tác dụng của dấu hai chấm phẩy trong câu sau: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i="1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Một người ở miền biển, tài năng cũng không kém: gọi gió, gió đến; hô mưa, mưa về.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6450" y="5581015"/>
            <a:ext cx="5247640" cy="98488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6005" y="4517390"/>
            <a:ext cx="5249545" cy="87122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65" y="5699125"/>
            <a:ext cx="46501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C. Đánh dấu ranh giới giữa các bộ phận trong một chuỗi liệt kê phức tạp.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92240" y="4677410"/>
            <a:ext cx="4650105" cy="835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</a:t>
            </a:r>
            <a:r>
              <a:rPr lang="en-US" sz="200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  <a:sym typeface="+mn-ea"/>
              </a:rPr>
              <a:t>Đánh dấu ranh giới giữa các bộ phận trong một chuỗi liệt kê đơn giản.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450" y="4585970"/>
            <a:ext cx="5249545" cy="80264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6005" y="5683885"/>
            <a:ext cx="5249545" cy="87884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4687892"/>
            <a:ext cx="465041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</a:t>
            </a:r>
            <a:r>
              <a:rPr lang="en-US" sz="200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  <a:sym typeface="+mn-ea"/>
              </a:rPr>
              <a:t>Đánh dấu ranh giới giữa các vế của câu ghép có cấu tạo phức tạp.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725" y="5824220"/>
            <a:ext cx="465010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 </a:t>
            </a:r>
            <a:r>
              <a:rPr lang="en-US" sz="200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  <a:sym typeface="+mn-ea"/>
              </a:rPr>
              <a:t>Đánh dấu ranh giới giữa các vế của câu ghép có cấu tạo đơn giản.</a:t>
            </a:r>
            <a:r>
              <a:rPr lang="en-US" sz="200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  <a:sym typeface="+mn-ea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8630" y="142875"/>
            <a:ext cx="3296920" cy="1753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10" y="-50165"/>
            <a:ext cx="3467735" cy="91313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585154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2422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765" y="935990"/>
            <a:ext cx="10872470" cy="169418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35" y="1033780"/>
            <a:ext cx="9752330" cy="2187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4: Liệt kê những sự vật bị ngập, nhấn mạnh việc nước ngập mọi nơi, lần lượt, tăng tiến (từ xa đến gần, từ ngoài vào trong); qua đó thể hiện sức mạnh, sự tức giận của Thuỷ Tinh. Đây là tác dụng của phép điệp ngữ trong những câu văn nào?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6005" y="5139690"/>
            <a:ext cx="5514975" cy="14230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6005" y="3121660"/>
            <a:ext cx="5514975" cy="189166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055995" y="5157470"/>
            <a:ext cx="5354955" cy="1301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</a:t>
            </a:r>
            <a:r>
              <a:rPr lang="vi-VN" sz="2000" i="1" dirty="0">
                <a:solidFill>
                  <a:srgbClr val="FFC000"/>
                </a:solidFill>
                <a:effectLst/>
                <a:latin typeface="Times New Roman" panose="02020603050405020304" charset="0"/>
                <a:ea typeface="Calibri" panose="020F0502020204030204" charset="0"/>
                <a:cs typeface="Times New Roman" panose="02020603050405020304" charset="0"/>
                <a:sym typeface="+mn-ea"/>
              </a:rPr>
              <a:t>Nước ngập ruộng đồng, nước tràn nhà cửa, nước dâng lên lưng đồi, sườn núi, thành Phong Châu như nổi lềnh bềnh trên một biển nước.</a:t>
            </a:r>
            <a:endParaRPr kumimoji="0" lang="vi-VN" sz="20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Calibri" panose="020F05020202040302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055360" y="3121660"/>
            <a:ext cx="5354955" cy="1818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</a:t>
            </a:r>
            <a:r>
              <a:rPr lang="vi-VN" sz="2000" i="1" dirty="0">
                <a:solidFill>
                  <a:srgbClr val="FFC000"/>
                </a:solidFill>
                <a:effectLst/>
                <a:latin typeface="Times New Roman" panose="02020603050405020304" charset="0"/>
                <a:ea typeface="Calibri" panose="020F0502020204030204" charset="0"/>
                <a:cs typeface="Times New Roman" panose="02020603050405020304" charset="0"/>
                <a:sym typeface="+mn-ea"/>
              </a:rPr>
              <a:t>Một người ở vùng núi Tản Viên, có tài lạ: vẫy tay về phía đông, phía đông nổi cồn bãi; vẫy tay về phía tây, phía tây mọc lên từng dãy núi đồi. … Một người ở miền biển, tài năng cũng không kém: gọi gió, gió đến; hô mưa, mưa về.</a:t>
            </a:r>
            <a:endParaRPr kumimoji="0" lang="vi-VN" sz="20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Calibri" panose="020F05020202040302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295275" y="3118485"/>
            <a:ext cx="5760720" cy="188912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295910" y="5139690"/>
            <a:ext cx="5760085" cy="14230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489585" y="3221355"/>
            <a:ext cx="5180965" cy="1666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 </a:t>
            </a:r>
            <a:r>
              <a:rPr lang="en-US" sz="2000" i="1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Hai chàng tâu hỏi đồ sắm lễ cần những gì, vua bảo: "Một trăm ván cơm nếp, một trăm nệp bánh chưng, voi chín ngà, gà chín cựa, ngựa chín hồng mao, mỗi thứ một đôi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404495" y="5229860"/>
            <a:ext cx="5351780" cy="1332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vi-VN" sz="2000" i="1" dirty="0">
                <a:solidFill>
                  <a:srgbClr val="FFC000"/>
                </a:solidFill>
                <a:effectLst/>
                <a:latin typeface="Times New Roman" panose="02020603050405020304" charset="0"/>
                <a:ea typeface="Calibri" panose="020F0502020204030204" charset="0"/>
                <a:cs typeface="Times New Roman" panose="02020603050405020304" charset="0"/>
                <a:sym typeface="+mn-ea"/>
              </a:rPr>
              <a:t>Một người là chúa miền non cao, một người là chúa vùng nước thẳm, cả hai đều xứng đáng làm rể Vua Hùng</a:t>
            </a:r>
            <a:r>
              <a:rPr lang="en-US" altLang="vi-VN" sz="2000" i="1" dirty="0">
                <a:solidFill>
                  <a:srgbClr val="FFC000"/>
                </a:solidFill>
                <a:effectLst/>
                <a:latin typeface="Times New Roman" panose="02020603050405020304" charset="0"/>
                <a:ea typeface="Calibri" panose="020F0502020204030204" charset="0"/>
                <a:cs typeface="Times New Roman" panose="02020603050405020304" charset="0"/>
                <a:sym typeface="+mn-ea"/>
              </a:rPr>
              <a:t>.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0000">
            <a:off x="8973820" y="485140"/>
            <a:ext cx="2607310" cy="191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10" y="-50165"/>
            <a:ext cx="3467735" cy="213931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064265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4140" y="492223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68655" y="2165985"/>
            <a:ext cx="10863580" cy="154686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35" y="2323465"/>
            <a:ext cx="9700895" cy="1260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5: Từ Hán Việt là từ mượn của tiếng nào?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6450" y="5581015"/>
            <a:ext cx="5247640" cy="98488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6005" y="4517390"/>
            <a:ext cx="5249545" cy="87122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65" y="5699125"/>
            <a:ext cx="46501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C. Tiếng Hán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92240" y="4677410"/>
            <a:ext cx="4650105" cy="835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B. Tiếng Pháp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450" y="4585970"/>
            <a:ext cx="5249545" cy="80264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6005" y="5683885"/>
            <a:ext cx="5249545" cy="87884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4687892"/>
            <a:ext cx="46504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A.Tiếng Anh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725" y="5824220"/>
            <a:ext cx="465010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D.  Tiếng Nga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9650" y="314960"/>
            <a:ext cx="431990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5152</Words>
  <Application>WPS Presentation</Application>
  <PresentationFormat>Widescreen</PresentationFormat>
  <Paragraphs>252</Paragraphs>
  <Slides>27</Slides>
  <Notes>0</Notes>
  <HiddenSlides>0</HiddenSlides>
  <MMClips>16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SimSun</vt:lpstr>
      <vt:lpstr>Wingdings</vt:lpstr>
      <vt:lpstr>Times New Roman</vt:lpstr>
      <vt:lpstr>Calibri</vt:lpstr>
      <vt:lpstr>Tahoma</vt:lpstr>
      <vt:lpstr>Calibri</vt:lpstr>
      <vt:lpstr>Microsoft YaHei</vt:lpstr>
      <vt:lpstr>Arial Unicode MS</vt:lpstr>
      <vt:lpstr>Calibri Light</vt:lpstr>
      <vt:lpstr>Corbel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55</cp:revision>
  <dcterms:created xsi:type="dcterms:W3CDTF">2018-12-15T04:43:00Z</dcterms:created>
  <dcterms:modified xsi:type="dcterms:W3CDTF">2024-01-23T23:07:28Z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EB1123AD3AA547B98B9804EE8121FB0A_12</vt:lpwstr>
  </property>
  <property fmtid="{D5CDD505-2E9C-101B-9397-08002B2CF9AE}" pid="3" name="KSOProductBuildVer">
    <vt:lpwstr>1033-12.2.0.13431</vt:lpwstr>
  </property>
</Properties>
</file>