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0" r:id="rId2"/>
    <p:sldId id="259" r:id="rId3"/>
    <p:sldId id="287" r:id="rId4"/>
    <p:sldId id="256" r:id="rId5"/>
    <p:sldId id="261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72" r:id="rId19"/>
    <p:sldId id="286" r:id="rId20"/>
    <p:sldId id="273" r:id="rId2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1"/>
  </p:normalViewPr>
  <p:slideViewPr>
    <p:cSldViewPr snapToGrid="0" snapToObjects="1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3A203-83F1-47C5-A5D9-5FC3DBFCABE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1C5CE-5047-48DC-B0BA-F91ED5638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37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53E0C-50ED-4D50-8698-9CA233BAA4E1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2755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4/1/2024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7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12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4.xml"/><Relationship Id="rId11" Type="http://schemas.openxmlformats.org/officeDocument/2006/relationships/image" Target="../media/image26.gif"/><Relationship Id="rId5" Type="http://schemas.openxmlformats.org/officeDocument/2006/relationships/slide" Target="slide13.xml"/><Relationship Id="rId15" Type="http://schemas.openxmlformats.org/officeDocument/2006/relationships/image" Target="../media/image4.png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openxmlformats.org/officeDocument/2006/relationships/image" Target="../media/image24.gif"/><Relationship Id="rId1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17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17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slide" Target="slide15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43.png"/><Relationship Id="rId17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28.png"/><Relationship Id="rId15" Type="http://schemas.openxmlformats.org/officeDocument/2006/relationships/image" Target="../media/image4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w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5" Type="http://schemas.openxmlformats.org/officeDocument/2006/relationships/image" Target="../media/image19.png"/><Relationship Id="rId10" Type="http://schemas.openxmlformats.org/officeDocument/2006/relationships/image" Target="../media/image14.wmf"/><Relationship Id="rId4" Type="http://schemas.openxmlformats.org/officeDocument/2006/relationships/image" Target="../media/image8.wmf"/><Relationship Id="rId9" Type="http://schemas.openxmlformats.org/officeDocument/2006/relationships/image" Target="../media/image13.wmf"/><Relationship Id="rId1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" y="102760"/>
            <a:ext cx="12192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12870486" flipV="1">
            <a:off x="11393646" y="271581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Á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2065" y="963902"/>
            <a:ext cx="6117191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204931"/>
              </p:ext>
            </p:extLst>
          </p:nvPr>
        </p:nvGraphicFramePr>
        <p:xfrm>
          <a:off x="242710" y="2156777"/>
          <a:ext cx="10058578" cy="347097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43315">
                  <a:extLst>
                    <a:ext uri="{9D8B030D-6E8A-4147-A177-3AD203B41FA5}">
                      <a16:colId xmlns:a16="http://schemas.microsoft.com/office/drawing/2014/main" val="3463047714"/>
                    </a:ext>
                  </a:extLst>
                </a:gridCol>
                <a:gridCol w="7815263">
                  <a:extLst>
                    <a:ext uri="{9D8B030D-6E8A-4147-A177-3AD203B41FA5}">
                      <a16:colId xmlns:a16="http://schemas.microsoft.com/office/drawing/2014/main" val="31817817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2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2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1684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Hin đu giáo, Phật giáo, Nho giáo, Hồi giáo chi phối đời sống tinh thần và chính trị ở Đông Nam Á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2691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 xuất hiện trên cơ sở ảnh hưởng của chữ Phạn và chữ Hán (Chữ Khơ-me, chữ Chăm, chưa Nôm,…)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00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sử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Sử thi Riêm Kê (Cam-pu-chia)</a:t>
                      </a:r>
                    </a:p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Đại Việt sử ký toàn thư (Đại Việt)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4824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- điêu khắc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công trình nổi tiếng như: Thăng Long (Đại Việt), Pa-gan (Mi-an-ma), đền tháp Ăng-co (Cam-pu-chia),…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6271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43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vụ </a:t>
            </a:r>
            <a:r>
              <a:rPr lang="vi-VN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tập</a:t>
            </a: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trắc nghiệm sau (vòng quay may mắn)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5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ight Arrow 4">
            <a:hlinkClick r:id="rId14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2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4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rId14" action="ppaction://hlinksldjump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rId16" action="ppaction://hlinksldjump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/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rId14" action="ppaction://hlinksldjump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4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7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vụ </a:t>
            </a:r>
            <a:r>
              <a:rPr lang="vi-VN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tập</a:t>
            </a: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SGK/36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 descr="C:\Users\Admin\Pictures\Screenshots\Screenshot (541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69512" r="25768" b="21080"/>
          <a:stretch/>
        </p:blipFill>
        <p:spPr bwMode="auto">
          <a:xfrm>
            <a:off x="1669562" y="2173898"/>
            <a:ext cx="9232900" cy="178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106560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 _ VƯƠNG QUỐC CAM-PU-CHIA</a:t>
            </a:r>
          </a:p>
        </p:txBody>
      </p:sp>
    </p:spTree>
    <p:extLst>
      <p:ext uri="{BB962C8B-B14F-4D97-AF65-F5344CB8AC3E}">
        <p14:creationId xmlns:p14="http://schemas.microsoft.com/office/powerpoint/2010/main" val="41307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7415" y="315186"/>
            <a:ext cx="9935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SÁT HÌNH ẢNH VÀ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CÁC CÂU HỎI SAU</a:t>
            </a:r>
          </a:p>
          <a:p>
            <a:pPr lvl="0"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ảnh trên giúp em liên tưởng đến khu vực nào?</a:t>
            </a:r>
          </a:p>
          <a:p>
            <a:pPr lvl="0"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một vài điều mà em biết về khu vực đó?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88693" y="288818"/>
            <a:ext cx="772474" cy="568229"/>
          </a:xfrm>
          <a:prstGeom prst="rect">
            <a:avLst/>
          </a:prstGeom>
        </p:spPr>
      </p:pic>
      <p:pic>
        <p:nvPicPr>
          <p:cNvPr id="8195" name="Picture 13" descr="Screenshot (540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16725" r="39293" b="13242"/>
          <a:stretch/>
        </p:blipFill>
        <p:spPr bwMode="auto">
          <a:xfrm>
            <a:off x="-1" y="2626621"/>
            <a:ext cx="5119321" cy="4263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8194" name="Picture 14" descr="Screenshot (53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3" t="39722" r="59724" b="17683"/>
          <a:stretch>
            <a:fillRect/>
          </a:stretch>
        </p:blipFill>
        <p:spPr bwMode="auto">
          <a:xfrm>
            <a:off x="5119320" y="2518117"/>
            <a:ext cx="2869809" cy="43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8" t="39722" r="19594" b="17683"/>
          <a:stretch>
            <a:fillRect/>
          </a:stretch>
        </p:blipFill>
        <p:spPr bwMode="auto">
          <a:xfrm>
            <a:off x="7800974" y="2626621"/>
            <a:ext cx="4843463" cy="421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943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35712" y="1720658"/>
            <a:ext cx="4343400" cy="8326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đồ Đông Nam Á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(TKX- TKVI)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18278" y="1797896"/>
            <a:ext cx="3271891" cy="778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 Ram Kham - hèng (Xu – khô –thai, 1292)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54619" y="1823254"/>
            <a:ext cx="3271891" cy="778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đền tháp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(Mi-an-ma)</a:t>
            </a:r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1010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9" descr="Dien ten nu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76" y="-14771"/>
            <a:ext cx="7442151" cy="6600556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BRUNE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2032000" y="3363914"/>
            <a:ext cx="606128" cy="39145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5" name="Picture 23" descr="MALAYS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2031999" y="939801"/>
            <a:ext cx="606129" cy="3932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6" name="Picture 24" descr="SINGAP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2032000" y="2152650"/>
            <a:ext cx="606128" cy="39145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7" name="Picture 25" descr="THAILA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2031999" y="2757489"/>
            <a:ext cx="606129" cy="3932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9" name="Picture 27" descr="PHILPN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2057399" y="1524001"/>
            <a:ext cx="606129" cy="3932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0" name="Picture 28" descr="LAO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2031999" y="4572001"/>
            <a:ext cx="606129" cy="3932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1" name="Picture 29" descr="CAMBOD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2032000" y="5795964"/>
            <a:ext cx="606128" cy="39145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2" name="Picture 30" descr="VIETNA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5519" r="3891" b="5519"/>
          <a:stretch>
            <a:fillRect/>
          </a:stretch>
        </p:blipFill>
        <p:spPr bwMode="auto">
          <a:xfrm>
            <a:off x="2057399" y="3937228"/>
            <a:ext cx="644229" cy="39145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3" name="Picture 31" descr="800px-Flag_of_Myanmar_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4324" r="2400" b="4324"/>
          <a:stretch>
            <a:fillRect/>
          </a:stretch>
        </p:blipFill>
        <p:spPr bwMode="auto">
          <a:xfrm>
            <a:off x="2031999" y="5178425"/>
            <a:ext cx="593501" cy="40589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4" name="Picture 32" descr="800px-Flag_of_East_Timor_sv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4800" r="2400" b="4800"/>
          <a:stretch>
            <a:fillRect/>
          </a:stretch>
        </p:blipFill>
        <p:spPr bwMode="auto">
          <a:xfrm>
            <a:off x="2032001" y="6400801"/>
            <a:ext cx="624168" cy="37341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62" name="Picture 130" descr="QUASBUT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352551"/>
            <a:ext cx="120864" cy="1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63" name="Picture 131" descr="QUASBUT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714501"/>
            <a:ext cx="120865" cy="1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64" name="Picture 132" descr="QUASBUT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438401"/>
            <a:ext cx="120865" cy="1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65" name="Picture 133" descr="QUASBUT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2790826"/>
            <a:ext cx="120864" cy="1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66" name="Picture 134" descr="QUASBUT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05001"/>
            <a:ext cx="120865" cy="1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67" name="Picture 135" descr="QUASBUT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3962401"/>
            <a:ext cx="120864" cy="1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68" name="Picture 136" descr="QUASBUT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267201"/>
            <a:ext cx="120865" cy="1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69" name="Picture 137" descr="QUASBUT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2224088"/>
            <a:ext cx="120864" cy="12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70" name="Picture 138" descr="QUASBUT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5791201"/>
            <a:ext cx="120865" cy="1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71" name="Picture 139" descr="QUASBUT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6172201"/>
            <a:ext cx="120864" cy="1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72" name="Text Box 140"/>
          <p:cNvSpPr txBox="1">
            <a:spLocks noChangeArrowheads="1"/>
          </p:cNvSpPr>
          <p:nvPr/>
        </p:nvSpPr>
        <p:spPr bwMode="auto">
          <a:xfrm>
            <a:off x="1595438" y="25399"/>
            <a:ext cx="15597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</a:p>
        </p:txBody>
      </p:sp>
      <p:sp>
        <p:nvSpPr>
          <p:cNvPr id="18573" name="Text Box 141"/>
          <p:cNvSpPr txBox="1">
            <a:spLocks noChangeArrowheads="1"/>
          </p:cNvSpPr>
          <p:nvPr/>
        </p:nvSpPr>
        <p:spPr bwMode="auto">
          <a:xfrm>
            <a:off x="1674813" y="663574"/>
            <a:ext cx="15597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</a:t>
            </a:r>
          </a:p>
        </p:txBody>
      </p:sp>
      <p:sp>
        <p:nvSpPr>
          <p:cNvPr id="18574" name="Text Box 142"/>
          <p:cNvSpPr txBox="1">
            <a:spLocks noChangeArrowheads="1"/>
          </p:cNvSpPr>
          <p:nvPr/>
        </p:nvSpPr>
        <p:spPr bwMode="auto">
          <a:xfrm>
            <a:off x="1701800" y="1258887"/>
            <a:ext cx="15597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</a:t>
            </a:r>
          </a:p>
        </p:txBody>
      </p:sp>
      <p:sp>
        <p:nvSpPr>
          <p:cNvPr id="18575" name="Text Box 143"/>
          <p:cNvSpPr txBox="1">
            <a:spLocks noChangeArrowheads="1"/>
          </p:cNvSpPr>
          <p:nvPr/>
        </p:nvSpPr>
        <p:spPr bwMode="auto">
          <a:xfrm>
            <a:off x="1676400" y="1828799"/>
            <a:ext cx="1559706" cy="34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76" name="Text Box 144"/>
          <p:cNvSpPr txBox="1">
            <a:spLocks noChangeArrowheads="1"/>
          </p:cNvSpPr>
          <p:nvPr/>
        </p:nvSpPr>
        <p:spPr bwMode="auto">
          <a:xfrm>
            <a:off x="1674814" y="1868489"/>
            <a:ext cx="1405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SIN-GA-PORE</a:t>
            </a:r>
          </a:p>
        </p:txBody>
      </p:sp>
      <p:sp>
        <p:nvSpPr>
          <p:cNvPr id="18577" name="Text Box 145"/>
          <p:cNvSpPr txBox="1">
            <a:spLocks noChangeArrowheads="1"/>
          </p:cNvSpPr>
          <p:nvPr/>
        </p:nvSpPr>
        <p:spPr bwMode="auto">
          <a:xfrm>
            <a:off x="1790700" y="2478087"/>
            <a:ext cx="13257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</a:t>
            </a:r>
          </a:p>
        </p:txBody>
      </p:sp>
      <p:sp>
        <p:nvSpPr>
          <p:cNvPr id="18578" name="Text Box 146"/>
          <p:cNvSpPr txBox="1">
            <a:spLocks noChangeArrowheads="1"/>
          </p:cNvSpPr>
          <p:nvPr/>
        </p:nvSpPr>
        <p:spPr bwMode="auto">
          <a:xfrm>
            <a:off x="1816100" y="3073399"/>
            <a:ext cx="11437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BRU-NÂY</a:t>
            </a:r>
          </a:p>
        </p:txBody>
      </p:sp>
      <p:sp>
        <p:nvSpPr>
          <p:cNvPr id="18579" name="Text Box 147"/>
          <p:cNvSpPr txBox="1">
            <a:spLocks noChangeArrowheads="1"/>
          </p:cNvSpPr>
          <p:nvPr/>
        </p:nvSpPr>
        <p:spPr bwMode="auto">
          <a:xfrm>
            <a:off x="1752600" y="3682999"/>
            <a:ext cx="11437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</p:txBody>
      </p:sp>
      <p:sp>
        <p:nvSpPr>
          <p:cNvPr id="18580" name="Text Box 148"/>
          <p:cNvSpPr txBox="1">
            <a:spLocks noChangeArrowheads="1"/>
          </p:cNvSpPr>
          <p:nvPr/>
        </p:nvSpPr>
        <p:spPr bwMode="auto">
          <a:xfrm>
            <a:off x="2019299" y="4305299"/>
            <a:ext cx="7798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</a:p>
        </p:txBody>
      </p:sp>
      <p:sp>
        <p:nvSpPr>
          <p:cNvPr id="18581" name="Text Box 149"/>
          <p:cNvSpPr txBox="1">
            <a:spLocks noChangeArrowheads="1"/>
          </p:cNvSpPr>
          <p:nvPr/>
        </p:nvSpPr>
        <p:spPr bwMode="auto">
          <a:xfrm>
            <a:off x="1752600" y="4889499"/>
            <a:ext cx="11437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</a:p>
        </p:txBody>
      </p:sp>
      <p:sp>
        <p:nvSpPr>
          <p:cNvPr id="18582" name="Text Box 150"/>
          <p:cNvSpPr txBox="1">
            <a:spLocks noChangeArrowheads="1"/>
          </p:cNvSpPr>
          <p:nvPr/>
        </p:nvSpPr>
        <p:spPr bwMode="auto">
          <a:xfrm>
            <a:off x="1562100" y="5511799"/>
            <a:ext cx="15467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</a:t>
            </a:r>
          </a:p>
        </p:txBody>
      </p:sp>
      <p:sp>
        <p:nvSpPr>
          <p:cNvPr id="18583" name="Text Box 151"/>
          <p:cNvSpPr txBox="1">
            <a:spLocks noChangeArrowheads="1"/>
          </p:cNvSpPr>
          <p:nvPr/>
        </p:nvSpPr>
        <p:spPr bwMode="auto">
          <a:xfrm>
            <a:off x="1689099" y="6108699"/>
            <a:ext cx="14037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TI MO</a:t>
            </a:r>
          </a:p>
        </p:txBody>
      </p:sp>
      <p:pic>
        <p:nvPicPr>
          <p:cNvPr id="18584" name="Picture 152" descr="QUASBUTN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560888"/>
            <a:ext cx="120865" cy="12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86" name="Text Box 154"/>
          <p:cNvSpPr txBox="1">
            <a:spLocks noChangeArrowheads="1"/>
          </p:cNvSpPr>
          <p:nvPr/>
        </p:nvSpPr>
        <p:spPr bwMode="auto">
          <a:xfrm>
            <a:off x="5638799" y="380999"/>
            <a:ext cx="1637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</a:p>
        </p:txBody>
      </p:sp>
      <p:pic>
        <p:nvPicPr>
          <p:cNvPr id="18588" name="Picture 156" descr="600px-Flag_of_Indonesia_sv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4800" r="3200" b="4800"/>
          <a:stretch>
            <a:fillRect/>
          </a:stretch>
        </p:blipFill>
        <p:spPr bwMode="auto">
          <a:xfrm>
            <a:off x="2024062" y="319087"/>
            <a:ext cx="634991" cy="39506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974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33 -0.0838 L 0.24597 0.02523 C 0.25547 -0.12454 0.26133 -0.0838 0.26133 -0.08218 L 0.26133 -0.0838 Z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8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C 5E-6 0.00023 0.09636 -0.29283 0.19336 -0.585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2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15741 C 0.09636 -0.25625 0.25521 -0.35463 0.3211 -0.387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0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6735E-6 C 0.12465 -0.17761 0.24931 -0.35523 0.29705 -0.42414 " pathEditMode="relative" ptsTypes="aA">
                                      <p:cBhvr>
                                        <p:cTn id="18" dur="2000" fill="hold"/>
                                        <p:tgtEl>
                                          <p:spTgt spid="18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1181 C 0.12981 -0.18843 0.26145 -0.36528 0.31211 -0.434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4166 0.777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3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1536E-6 C 0.16146 0.20583 0.32309 0.41166 0.38767 0.49399 " pathEditMode="relative" ptsTypes="aA">
                                      <p:cBhvr>
                                        <p:cTn id="30" dur="2000" fill="hold"/>
                                        <p:tgtEl>
                                          <p:spTgt spid="18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C 4.375E-6 0.00023 0.28268 0.10347 0.56549 0.2069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C 0.11888 0.15069 0.23802 0.30162 0.28607 0.3620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6.19796E-6 C -5E-6 -6.19796E-6 0.22309 0.05526 0.44618 0.11077 " pathEditMode="relative" ptsTypes="aA">
                                      <p:cBhvr>
                                        <p:cTn id="42" dur="2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C 0.25664 -0.0037 0.51355 -0.0074 0.61394 -0.00925 C 0.7142 -0.01111 0.65795 -0.01134 0.60196 -0.01134 " pathEditMode="relative" rAng="0" ptsTypes="AAA">
                                      <p:cBhvr>
                                        <p:cTn id="46" dur="2000" fill="hold"/>
                                        <p:tgtEl>
                                          <p:spTgt spid="18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1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72" grpId="0"/>
      <p:bldP spid="18573" grpId="0"/>
      <p:bldP spid="18574" grpId="0"/>
      <p:bldP spid="18576" grpId="0"/>
      <p:bldP spid="18577" grpId="0"/>
      <p:bldP spid="18578" grpId="0"/>
      <p:bldP spid="18579" grpId="0"/>
      <p:bldP spid="18580" grpId="0"/>
      <p:bldP spid="18581" grpId="0"/>
      <p:bldP spid="18582" grpId="0"/>
      <p:bldP spid="185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-605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4. ĐÔNG NAM Á TỪ NỬA SAU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X ĐẾN 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8578" y="2055391"/>
            <a:ext cx="1066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 KHÁI QUÁT LỊCH SỬ ĐÔNG NAM Á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Quá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12870486" flipV="1">
            <a:off x="11456674" y="2630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Á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2371" y="1021770"/>
            <a:ext cx="589844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Quá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68531" y="840910"/>
            <a:ext cx="6050844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lược đồ 10.1 và đọc tư liệu SGK/34, 35, em hãy: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được quá trình hình thành, phát triển của các quốc gia Đông Nam Á từ nửa sau thế kỉ X đến nửa đầu thế kỉ</a:t>
            </a:r>
            <a:r>
              <a:rPr lang="en-US" sz="2400" b="1" spc="-7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XVI.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C:\Users\Admin\Pictures\Screenshots\Screenshot (540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4" t="16918" r="38853" b="9847"/>
          <a:stretch/>
        </p:blipFill>
        <p:spPr bwMode="auto">
          <a:xfrm>
            <a:off x="7331122" y="2385744"/>
            <a:ext cx="4860877" cy="4472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"/>
            <a:ext cx="217998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491412"/>
              </p:ext>
            </p:extLst>
          </p:nvPr>
        </p:nvGraphicFramePr>
        <p:xfrm>
          <a:off x="-1" y="0"/>
          <a:ext cx="12192001" cy="699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934903" imgH="4420217" progId="Paint.Picture">
                  <p:embed/>
                </p:oleObj>
              </mc:Choice>
              <mc:Fallback>
                <p:oleObj name="Bitmap Image" r:id="rId2" imgW="5934903" imgH="44202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12192001" cy="6999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953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Á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2371" y="1021770"/>
            <a:ext cx="589844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Quá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C:\Users\Admin\Pictures\Screenshots\Screenshot (540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4" t="16918" r="38853" b="9847"/>
          <a:stretch/>
        </p:blipFill>
        <p:spPr bwMode="auto">
          <a:xfrm>
            <a:off x="6070818" y="1021770"/>
            <a:ext cx="6121182" cy="5836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710" y="2172135"/>
            <a:ext cx="5898446" cy="366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Cam-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-chia, Pa-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Sri Vi-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giay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XIII,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710" y="5459614"/>
            <a:ext cx="589844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XVI 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vượng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23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309101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Á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2065" y="963902"/>
            <a:ext cx="6117191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895655"/>
              </p:ext>
            </p:extLst>
          </p:nvPr>
        </p:nvGraphicFramePr>
        <p:xfrm>
          <a:off x="7016261" y="3290009"/>
          <a:ext cx="4557925" cy="11740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26567">
                  <a:extLst>
                    <a:ext uri="{9D8B030D-6E8A-4147-A177-3AD203B41FA5}">
                      <a16:colId xmlns:a16="http://schemas.microsoft.com/office/drawing/2014/main" val="3473237231"/>
                    </a:ext>
                  </a:extLst>
                </a:gridCol>
                <a:gridCol w="3231358">
                  <a:extLst>
                    <a:ext uri="{9D8B030D-6E8A-4147-A177-3AD203B41FA5}">
                      <a16:colId xmlns:a16="http://schemas.microsoft.com/office/drawing/2014/main" val="3908299901"/>
                    </a:ext>
                  </a:extLst>
                </a:gridCol>
              </a:tblGrid>
              <a:tr h="372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875190"/>
                  </a:ext>
                </a:extLst>
              </a:tr>
              <a:tr h="372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9495811"/>
                  </a:ext>
                </a:extLst>
              </a:tr>
              <a:tr h="372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59825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566265" y="999940"/>
            <a:ext cx="545791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10.2 và 10.3), đọc tài liệu (Kênh chữ SGK/35, 36) em hãy: </a:t>
            </a:r>
            <a:r>
              <a:rPr kumimoji="0" lang="en-US" altLang="en-US" sz="2400" b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kỉ X đến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kỉ </a:t>
            </a:r>
            <a:r>
              <a:rPr kumimoji="0" lang="en-US" altLang="en-US" sz="2400" b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 theo mẫu</a:t>
            </a:r>
            <a:endParaRPr kumimoji="0" lang="en-US" altLang="en-US" sz="3200" b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850705"/>
              </p:ext>
            </p:extLst>
          </p:nvPr>
        </p:nvGraphicFramePr>
        <p:xfrm>
          <a:off x="471488" y="500063"/>
          <a:ext cx="11329988" cy="611505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000375">
                  <a:extLst>
                    <a:ext uri="{9D8B030D-6E8A-4147-A177-3AD203B41FA5}">
                      <a16:colId xmlns:a16="http://schemas.microsoft.com/office/drawing/2014/main" val="2673103902"/>
                    </a:ext>
                  </a:extLst>
                </a:gridCol>
                <a:gridCol w="8329613">
                  <a:extLst>
                    <a:ext uri="{9D8B030D-6E8A-4147-A177-3AD203B41FA5}">
                      <a16:colId xmlns:a16="http://schemas.microsoft.com/office/drawing/2014/main" val="3037135527"/>
                    </a:ext>
                  </a:extLst>
                </a:gridCol>
              </a:tblGrid>
              <a:tr h="668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732312"/>
                  </a:ext>
                </a:extLst>
              </a:tr>
              <a:tr h="1384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5588092"/>
                  </a:ext>
                </a:extLst>
              </a:tr>
              <a:tr h="1384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7327392"/>
                  </a:ext>
                </a:extLst>
              </a:tr>
              <a:tr h="1339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sử học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8649097"/>
                  </a:ext>
                </a:extLst>
              </a:tr>
              <a:tr h="1339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434732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614739" y="1400546"/>
            <a:ext cx="8186736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Hin đu giáo, Phật giáo, Nho giáo, Hồi giáo chi phối đời sống tinh thần và chính trị ở Đông Nam Á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4740" y="2777122"/>
            <a:ext cx="818673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Sớm xuất hiện trên cơ sở ảnh hưởng của chữ Phạn và chữ Hán (Chữ Khơ-me, chữ Chăm, chữ Nôm,…)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4740" y="4022417"/>
            <a:ext cx="7958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Sử thi Riêm Kê (Cam-pu-chia)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Đại Việt sử ký toàn thư (Đại Việt)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4740" y="5510069"/>
            <a:ext cx="8186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Nhiều công trình nổi tiếng như: Thăng Long (Đại Việt), Pa-gan (Mi-an-ma), đền tháp Ăng-co (Cam-pu-chia),… 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1000</Words>
  <Application>Microsoft Office PowerPoint</Application>
  <PresentationFormat>Widescreen</PresentationFormat>
  <Paragraphs>139</Paragraphs>
  <Slides>20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Bodoni MT Black</vt:lpstr>
      <vt:lpstr>Calibri</vt:lpstr>
      <vt:lpstr>Calibri Light</vt:lpstr>
      <vt:lpstr>Tahoma</vt:lpstr>
      <vt:lpstr>Times New Roman</vt:lpstr>
      <vt:lpstr>Wingdings 2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Anh Thang</cp:lastModifiedBy>
  <cp:revision>74</cp:revision>
  <dcterms:created xsi:type="dcterms:W3CDTF">2021-07-16T03:19:13Z</dcterms:created>
  <dcterms:modified xsi:type="dcterms:W3CDTF">2024-04-01T13:01:59Z</dcterms:modified>
</cp:coreProperties>
</file>